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5"/>
  </p:notesMasterIdLst>
  <p:sldIdLst>
    <p:sldId id="363" r:id="rId2"/>
    <p:sldId id="368" r:id="rId3"/>
    <p:sldId id="311" r:id="rId4"/>
    <p:sldId id="406" r:id="rId5"/>
    <p:sldId id="435" r:id="rId6"/>
    <p:sldId id="436" r:id="rId7"/>
    <p:sldId id="437" r:id="rId8"/>
    <p:sldId id="438" r:id="rId9"/>
    <p:sldId id="439" r:id="rId10"/>
    <p:sldId id="403" r:id="rId11"/>
    <p:sldId id="316" r:id="rId12"/>
    <p:sldId id="440" r:id="rId13"/>
    <p:sldId id="367" r:id="rId14"/>
    <p:sldId id="385" r:id="rId15"/>
    <p:sldId id="392" r:id="rId16"/>
    <p:sldId id="412" r:id="rId17"/>
    <p:sldId id="434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41" r:id="rId40"/>
    <p:sldId id="442" r:id="rId41"/>
    <p:sldId id="443" r:id="rId42"/>
    <p:sldId id="444" r:id="rId43"/>
    <p:sldId id="445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006600"/>
    <a:srgbClr val="000099"/>
    <a:srgbClr val="0033CC"/>
    <a:srgbClr val="003300"/>
    <a:srgbClr val="66CCFF"/>
    <a:srgbClr val="220FB1"/>
    <a:srgbClr val="000000"/>
    <a:srgbClr val="365D21"/>
    <a:srgbClr val="0014AC"/>
    <a:srgbClr val="2706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81" autoAdjust="0"/>
  </p:normalViewPr>
  <p:slideViewPr>
    <p:cSldViewPr>
      <p:cViewPr>
        <p:scale>
          <a:sx n="55" d="100"/>
          <a:sy n="55" d="100"/>
        </p:scale>
        <p:origin x="-239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audio" Target="../media/audio10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3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audio" Target="../media/audio10.wav"/><Relationship Id="rId4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audio" Target="../media/audio6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6.wav"/><Relationship Id="rId7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audio" Target="../media/audio4.wav"/><Relationship Id="rId10" Type="http://schemas.openxmlformats.org/officeDocument/2006/relationships/image" Target="../media/image32.jpeg"/><Relationship Id="rId4" Type="http://schemas.openxmlformats.org/officeDocument/2006/relationships/audio" Target="../media/audio10.wav"/><Relationship Id="rId9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10" Type="http://schemas.openxmlformats.org/officeDocument/2006/relationships/image" Target="../media/image36.jpeg"/><Relationship Id="rId4" Type="http://schemas.openxmlformats.org/officeDocument/2006/relationships/audio" Target="../media/audio1.wav"/><Relationship Id="rId9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6.wav"/><Relationship Id="rId7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audio" Target="../media/audio4.wav"/><Relationship Id="rId10" Type="http://schemas.openxmlformats.org/officeDocument/2006/relationships/image" Target="../media/image32.jpeg"/><Relationship Id="rId4" Type="http://schemas.openxmlformats.org/officeDocument/2006/relationships/audio" Target="../media/audio10.wav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19.jpeg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12" Type="http://schemas.openxmlformats.org/officeDocument/2006/relationships/image" Target="../media/image3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8.jpeg"/><Relationship Id="rId5" Type="http://schemas.openxmlformats.org/officeDocument/2006/relationships/audio" Target="../media/audio3.wav"/><Relationship Id="rId10" Type="http://schemas.openxmlformats.org/officeDocument/2006/relationships/image" Target="../media/image37.jpeg"/><Relationship Id="rId4" Type="http://schemas.openxmlformats.org/officeDocument/2006/relationships/audio" Target="../media/audio10.wav"/><Relationship Id="rId9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9.wav"/><Relationship Id="rId7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1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0.wav"/><Relationship Id="rId10" Type="http://schemas.openxmlformats.org/officeDocument/2006/relationships/image" Target="../media/image40.png"/><Relationship Id="rId4" Type="http://schemas.openxmlformats.org/officeDocument/2006/relationships/audio" Target="../media/audio3.wav"/><Relationship Id="rId9" Type="http://schemas.openxmlformats.org/officeDocument/2006/relationships/audio" Target="../media/audio9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1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0.wav"/><Relationship Id="rId4" Type="http://schemas.openxmlformats.org/officeDocument/2006/relationships/audio" Target="../media/audio5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image" Target="../media/image44.png"/><Relationship Id="rId5" Type="http://schemas.openxmlformats.org/officeDocument/2006/relationships/audio" Target="../media/audio3.wav"/><Relationship Id="rId10" Type="http://schemas.openxmlformats.org/officeDocument/2006/relationships/image" Target="../media/image43.png"/><Relationship Id="rId4" Type="http://schemas.openxmlformats.org/officeDocument/2006/relationships/audio" Target="../media/audio5.wav"/><Relationship Id="rId9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10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4.wav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1" cy="3945064"/>
        </p:xfrm>
        <a:graphic>
          <a:graphicData uri="http://schemas.openxmlformats.org/drawingml/2006/table">
            <a:tbl>
              <a:tblPr/>
              <a:tblGrid>
                <a:gridCol w="495474"/>
                <a:gridCol w="7891397"/>
                <a:gridCol w="757130"/>
              </a:tblGrid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раздел (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2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электрические явления –1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Урок - 6 (т10) № 28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ТЕМА: Электрическое напряжение. Вольтметр.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ЦЕЛИ:1.Создать условия для усвоения понятий </a:t>
                      </a: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электрическое напряжение, вольтметр</a:t>
                      </a:r>
                      <a:r>
                        <a:rPr lang="ru-RU" sz="12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1.Способствовать усвоению понятий темы №10.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u="sng" cap="all">
                          <a:latin typeface="Times New Roman"/>
                          <a:ea typeface="Times New Roman"/>
                          <a:cs typeface="Times New Roman"/>
                        </a:rPr>
                        <a:t>ТИп УРОКА:</a:t>
                      </a: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 комбинированный с элементами технологии усвоения и изучения нового материала.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u="sng" cap="all">
                          <a:latin typeface="Times New Roman"/>
                          <a:ea typeface="Times New Roman"/>
                          <a:cs typeface="Times New Roman"/>
                        </a:rPr>
                        <a:t>ВИД УРО КА: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59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ДЕМОНСТРАЦИИ: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1. Наблюдение различного накала включенных последовательно ламп.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2.Измерение напряжения вольтметром.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рис. 66 (стр.84.)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ХОД УРОКА: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задачам гр №4.</a:t>
                      </a:r>
                      <a:r>
                        <a:rPr lang="ru-RU" sz="1200" i="1" u="sng">
                          <a:latin typeface="Times New Roman"/>
                          <a:ea typeface="Times New Roman"/>
                          <a:cs typeface="Times New Roman"/>
                        </a:rPr>
                        <a:t> стр.80 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Упр. 17 (1,2,3,4.)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Создание проблемной ситуации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Почему включенные последовательно лампочки горя с различным накалом?</a:t>
                      </a: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 (Демонстрация №1.)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Эвристическая беседа по материалу темы № 10 с демонстрациями</a:t>
                      </a:r>
                      <a:endParaRPr lang="ru-RU" sz="110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Повторение темы по ОК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u="sng">
                          <a:latin typeface="Times New Roman"/>
                          <a:ea typeface="Times New Roman"/>
                          <a:cs typeface="Times New Roman"/>
                        </a:rPr>
                        <a:t>Первичная обратная связь</a:t>
                      </a:r>
                      <a:endParaRPr lang="ru-RU" sz="1100" i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стр. 82  ??? №1,2.       стр. 83 ???  №1,2,3,4,5.          стр. 85 ??? №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3,4.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cap="all">
                          <a:latin typeface="Calibri"/>
                          <a:ea typeface="Times New Roman"/>
                          <a:cs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§ 39-41  (т №10)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7143768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Гр2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800" b="1" dirty="0" smtClean="0">
                <a:latin typeface="Times New Roman" pitchFamily="18" charset="0"/>
                <a:cs typeface="Times New Roman" pitchFamily="18" charset="0"/>
              </a:rPr>
              <a:t>124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800" b="1" dirty="0" smtClean="0">
                <a:latin typeface="Times New Roman" pitchFamily="18" charset="0"/>
                <a:cs typeface="Times New Roman" pitchFamily="18" charset="0"/>
              </a:rPr>
              <a:t>114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800" b="1" dirty="0" smtClean="0">
                <a:latin typeface="Times New Roman" pitchFamily="18" charset="0"/>
                <a:cs typeface="Times New Roman" pitchFamily="18" charset="0"/>
              </a:rPr>
              <a:t>618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616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613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pt-BR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800" b="1" dirty="0" smtClean="0">
                <a:latin typeface="Times New Roman" pitchFamily="18" charset="0"/>
                <a:cs typeface="Times New Roman" pitchFamily="18" charset="0"/>
              </a:rPr>
              <a:t>v,N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86116" y="5643578"/>
            <a:ext cx="58578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стр.21</a:t>
            </a:r>
            <a:endParaRPr lang="ru-RU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диагностики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стр.17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2" y="3286124"/>
            <a:ext cx="785818" cy="186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15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1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2500306"/>
            <a:ext cx="1214446" cy="186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15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11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7"/>
          <p:cNvGrpSpPr/>
          <p:nvPr/>
        </p:nvGrpSpPr>
        <p:grpSpPr>
          <a:xfrm>
            <a:off x="285720" y="714356"/>
            <a:ext cx="1857388" cy="2087233"/>
            <a:chOff x="4929190" y="4056411"/>
            <a:chExt cx="1857388" cy="208723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929322" y="4056411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929322" y="5127981"/>
              <a:ext cx="785818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1025686">
            <a:off x="966126" y="2354938"/>
            <a:ext cx="7795418" cy="110327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соединения</a:t>
            </a: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4995952"/>
            <a:ext cx="1071570" cy="186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15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115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071670" y="4286256"/>
            <a:ext cx="6072230" cy="14287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проводников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3" grpId="0" autoUpdateAnimBg="0"/>
      <p:bldP spid="10" grpId="0" animBg="1"/>
      <p:bldP spid="19" grpId="0" autoUpdateAnimBg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5.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749673" y="642894"/>
            <a:ext cx="1679451" cy="1201541"/>
            <a:chOff x="9385" y="4873"/>
            <a:chExt cx="1122" cy="760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9767" y="4873"/>
              <a:ext cx="599" cy="530"/>
              <a:chOff x="9767" y="4873"/>
              <a:chExt cx="599" cy="530"/>
            </a:xfrm>
          </p:grpSpPr>
          <p:sp>
            <p:nvSpPr>
              <p:cNvPr id="8196" name="Text Box 4"/>
              <p:cNvSpPr txBox="1">
                <a:spLocks noChangeArrowheads="1"/>
              </p:cNvSpPr>
              <p:nvPr/>
            </p:nvSpPr>
            <p:spPr bwMode="auto">
              <a:xfrm>
                <a:off x="9767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97" name="Oval 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428596" y="1571612"/>
            <a:ext cx="5096201" cy="2148545"/>
            <a:chOff x="8801" y="5767"/>
            <a:chExt cx="3022" cy="1359"/>
          </a:xfrm>
        </p:grpSpPr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H="1">
              <a:off x="8801" y="5944"/>
              <a:ext cx="0" cy="1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9055" y="5829"/>
              <a:ext cx="622" cy="2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9677" y="5933"/>
              <a:ext cx="8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6" name="AutoShape 14"/>
            <p:cNvSpPr>
              <a:spLocks noChangeArrowheads="1"/>
            </p:cNvSpPr>
            <p:nvPr/>
          </p:nvSpPr>
          <p:spPr bwMode="auto">
            <a:xfrm>
              <a:off x="10507" y="5767"/>
              <a:ext cx="300" cy="311"/>
            </a:xfrm>
            <a:prstGeom prst="flowChartSummingJunction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10829" y="5933"/>
              <a:ext cx="8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8" name="AutoShape 16"/>
            <p:cNvSpPr>
              <a:spLocks noChangeArrowheads="1"/>
            </p:cNvSpPr>
            <p:nvPr/>
          </p:nvSpPr>
          <p:spPr bwMode="auto">
            <a:xfrm>
              <a:off x="9078" y="6815"/>
              <a:ext cx="300" cy="311"/>
            </a:xfrm>
            <a:prstGeom prst="flowChartSummingJunction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>
              <a:off x="9631" y="6815"/>
              <a:ext cx="300" cy="311"/>
            </a:xfrm>
            <a:prstGeom prst="flowChartSummingJunction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210" name="Group 18"/>
            <p:cNvGrpSpPr>
              <a:grpSpLocks/>
            </p:cNvGrpSpPr>
            <p:nvPr/>
          </p:nvGrpSpPr>
          <p:grpSpPr bwMode="auto">
            <a:xfrm rot="-5400000">
              <a:off x="11096" y="6270"/>
              <a:ext cx="1074" cy="381"/>
              <a:chOff x="8548" y="6751"/>
              <a:chExt cx="1210" cy="517"/>
            </a:xfrm>
          </p:grpSpPr>
          <p:sp>
            <p:nvSpPr>
              <p:cNvPr id="8211" name="Line 19"/>
              <p:cNvSpPr>
                <a:spLocks noChangeShapeType="1"/>
              </p:cNvSpPr>
              <p:nvPr/>
            </p:nvSpPr>
            <p:spPr bwMode="auto">
              <a:xfrm>
                <a:off x="8548" y="7004"/>
                <a:ext cx="3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212" name="Group 20"/>
              <p:cNvGrpSpPr>
                <a:grpSpLocks/>
              </p:cNvGrpSpPr>
              <p:nvPr/>
            </p:nvGrpSpPr>
            <p:grpSpPr bwMode="auto">
              <a:xfrm>
                <a:off x="8905" y="6751"/>
                <a:ext cx="81" cy="506"/>
                <a:chOff x="8905" y="6751"/>
                <a:chExt cx="81" cy="506"/>
              </a:xfrm>
            </p:grpSpPr>
            <p:sp>
              <p:nvSpPr>
                <p:cNvPr id="821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1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215" name="Group 23"/>
              <p:cNvGrpSpPr>
                <a:grpSpLocks/>
              </p:cNvGrpSpPr>
              <p:nvPr/>
            </p:nvGrpSpPr>
            <p:grpSpPr bwMode="auto">
              <a:xfrm>
                <a:off x="9101" y="6762"/>
                <a:ext cx="81" cy="506"/>
                <a:chOff x="8905" y="6751"/>
                <a:chExt cx="81" cy="506"/>
              </a:xfrm>
            </p:grpSpPr>
            <p:sp>
              <p:nvSpPr>
                <p:cNvPr id="8216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1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218" name="Group 26"/>
              <p:cNvGrpSpPr>
                <a:grpSpLocks/>
              </p:cNvGrpSpPr>
              <p:nvPr/>
            </p:nvGrpSpPr>
            <p:grpSpPr bwMode="auto">
              <a:xfrm>
                <a:off x="9297" y="6751"/>
                <a:ext cx="81" cy="506"/>
                <a:chOff x="8905" y="6751"/>
                <a:chExt cx="81" cy="506"/>
              </a:xfrm>
            </p:grpSpPr>
            <p:sp>
              <p:nvSpPr>
                <p:cNvPr id="8219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2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21" name="Line 29"/>
              <p:cNvSpPr>
                <a:spLocks noChangeShapeType="1"/>
              </p:cNvSpPr>
              <p:nvPr/>
            </p:nvSpPr>
            <p:spPr bwMode="auto">
              <a:xfrm>
                <a:off x="9373" y="7010"/>
                <a:ext cx="3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>
              <a:off x="9954" y="6981"/>
              <a:ext cx="16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 flipH="1">
              <a:off x="9366" y="6981"/>
              <a:ext cx="2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 flipH="1">
              <a:off x="8802" y="6981"/>
              <a:ext cx="2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 flipH="1">
              <a:off x="8802" y="5944"/>
              <a:ext cx="2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26" name="Group 34"/>
          <p:cNvGrpSpPr>
            <a:grpSpLocks/>
          </p:cNvGrpSpPr>
          <p:nvPr/>
        </p:nvGrpSpPr>
        <p:grpSpPr bwMode="auto">
          <a:xfrm>
            <a:off x="500034" y="661866"/>
            <a:ext cx="1691426" cy="1201541"/>
            <a:chOff x="9385" y="4873"/>
            <a:chExt cx="1129" cy="760"/>
          </a:xfrm>
        </p:grpSpPr>
        <p:grpSp>
          <p:nvGrpSpPr>
            <p:cNvPr id="8227" name="Group 35"/>
            <p:cNvGrpSpPr>
              <a:grpSpLocks/>
            </p:cNvGrpSpPr>
            <p:nvPr/>
          </p:nvGrpSpPr>
          <p:grpSpPr bwMode="auto">
            <a:xfrm>
              <a:off x="9779" y="4873"/>
              <a:ext cx="602" cy="530"/>
              <a:chOff x="9779" y="4873"/>
              <a:chExt cx="602" cy="530"/>
            </a:xfrm>
          </p:grpSpPr>
          <p:sp>
            <p:nvSpPr>
              <p:cNvPr id="8228" name="Text Box 36"/>
              <p:cNvSpPr txBox="1">
                <a:spLocks noChangeArrowheads="1"/>
              </p:cNvSpPr>
              <p:nvPr/>
            </p:nvSpPr>
            <p:spPr bwMode="auto">
              <a:xfrm>
                <a:off x="9782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>
              <a:off x="10514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34" name="Group 42"/>
          <p:cNvGrpSpPr>
            <a:grpSpLocks/>
          </p:cNvGrpSpPr>
          <p:nvPr/>
        </p:nvGrpSpPr>
        <p:grpSpPr bwMode="auto">
          <a:xfrm>
            <a:off x="658320" y="2285992"/>
            <a:ext cx="1984854" cy="1201541"/>
            <a:chOff x="9388" y="4873"/>
            <a:chExt cx="1119" cy="760"/>
          </a:xfrm>
        </p:grpSpPr>
        <p:grpSp>
          <p:nvGrpSpPr>
            <p:cNvPr id="8235" name="Group 43"/>
            <p:cNvGrpSpPr>
              <a:grpSpLocks/>
            </p:cNvGrpSpPr>
            <p:nvPr/>
          </p:nvGrpSpPr>
          <p:grpSpPr bwMode="auto">
            <a:xfrm>
              <a:off x="9779" y="4873"/>
              <a:ext cx="625" cy="530"/>
              <a:chOff x="9779" y="4873"/>
              <a:chExt cx="625" cy="530"/>
            </a:xfrm>
          </p:grpSpPr>
          <p:sp>
            <p:nvSpPr>
              <p:cNvPr id="8236" name="Text Box 44"/>
              <p:cNvSpPr txBox="1">
                <a:spLocks noChangeArrowheads="1"/>
              </p:cNvSpPr>
              <p:nvPr/>
            </p:nvSpPr>
            <p:spPr bwMode="auto">
              <a:xfrm>
                <a:off x="9805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9" name="Line 4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0" name="Line 48"/>
            <p:cNvSpPr>
              <a:spLocks noChangeShapeType="1"/>
            </p:cNvSpPr>
            <p:nvPr/>
          </p:nvSpPr>
          <p:spPr bwMode="auto">
            <a:xfrm>
              <a:off x="9388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1" name="Line 4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42" name="Group 50"/>
          <p:cNvGrpSpPr>
            <a:grpSpLocks/>
          </p:cNvGrpSpPr>
          <p:nvPr/>
        </p:nvGrpSpPr>
        <p:grpSpPr bwMode="auto">
          <a:xfrm>
            <a:off x="5109317" y="1951941"/>
            <a:ext cx="1526162" cy="1391258"/>
            <a:chOff x="11619" y="6011"/>
            <a:chExt cx="905" cy="880"/>
          </a:xfrm>
        </p:grpSpPr>
        <p:grpSp>
          <p:nvGrpSpPr>
            <p:cNvPr id="8243" name="Group 51"/>
            <p:cNvGrpSpPr>
              <a:grpSpLocks/>
            </p:cNvGrpSpPr>
            <p:nvPr/>
          </p:nvGrpSpPr>
          <p:grpSpPr bwMode="auto">
            <a:xfrm>
              <a:off x="11619" y="6011"/>
              <a:ext cx="905" cy="869"/>
              <a:chOff x="11787" y="6011"/>
              <a:chExt cx="905" cy="869"/>
            </a:xfrm>
          </p:grpSpPr>
          <p:grpSp>
            <p:nvGrpSpPr>
              <p:cNvPr id="8244" name="Group 52"/>
              <p:cNvGrpSpPr>
                <a:grpSpLocks/>
              </p:cNvGrpSpPr>
              <p:nvPr/>
            </p:nvGrpSpPr>
            <p:grpSpPr bwMode="auto">
              <a:xfrm>
                <a:off x="12012" y="6234"/>
                <a:ext cx="680" cy="530"/>
                <a:chOff x="9779" y="4873"/>
                <a:chExt cx="647" cy="530"/>
              </a:xfrm>
            </p:grpSpPr>
            <p:sp>
              <p:nvSpPr>
                <p:cNvPr id="824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9826" y="4873"/>
                  <a:ext cx="600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46" name="Oval 54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47" name="Line 55"/>
              <p:cNvSpPr>
                <a:spLocks noChangeShapeType="1"/>
              </p:cNvSpPr>
              <p:nvPr/>
            </p:nvSpPr>
            <p:spPr bwMode="auto">
              <a:xfrm>
                <a:off x="11802" y="6011"/>
                <a:ext cx="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48" name="Line 56"/>
              <p:cNvSpPr>
                <a:spLocks noChangeShapeType="1"/>
              </p:cNvSpPr>
              <p:nvPr/>
            </p:nvSpPr>
            <p:spPr bwMode="auto">
              <a:xfrm>
                <a:off x="11787" y="6880"/>
                <a:ext cx="4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49" name="Line 57"/>
              <p:cNvSpPr>
                <a:spLocks noChangeShapeType="1"/>
              </p:cNvSpPr>
              <p:nvPr/>
            </p:nvSpPr>
            <p:spPr bwMode="auto">
              <a:xfrm>
                <a:off x="12199" y="6011"/>
                <a:ext cx="0" cy="2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50" name="Line 58"/>
            <p:cNvSpPr>
              <a:spLocks noChangeShapeType="1"/>
            </p:cNvSpPr>
            <p:nvPr/>
          </p:nvSpPr>
          <p:spPr bwMode="auto">
            <a:xfrm>
              <a:off x="12032" y="6625"/>
              <a:ext cx="0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84" name="Rectangle 92"/>
          <p:cNvSpPr>
            <a:spLocks noChangeArrowheads="1"/>
          </p:cNvSpPr>
          <p:nvPr/>
        </p:nvSpPr>
        <p:spPr bwMode="auto">
          <a:xfrm>
            <a:off x="80171" y="-214338"/>
            <a:ext cx="87781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Последовательное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соединение…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476096" y="1809676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143108" y="1785926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2714612" y="1785926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4357686" y="1785926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601820" y="344087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2559861" y="342900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5107879" y="328612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107691" y="1928802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6" name="Группа 75"/>
          <p:cNvGrpSpPr/>
          <p:nvPr/>
        </p:nvGrpSpPr>
        <p:grpSpPr>
          <a:xfrm>
            <a:off x="3488743" y="3000560"/>
            <a:ext cx="1143008" cy="1000132"/>
            <a:chOff x="3488743" y="3000560"/>
            <a:chExt cx="1143008" cy="1000132"/>
          </a:xfrm>
        </p:grpSpPr>
        <p:sp>
          <p:nvSpPr>
            <p:cNvPr id="71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3" name="Прямая со стрелкой 72"/>
          <p:cNvCxnSpPr/>
          <p:nvPr/>
        </p:nvCxnSpPr>
        <p:spPr>
          <a:xfrm rot="5400000" flipH="1" flipV="1">
            <a:off x="4893074" y="2107000"/>
            <a:ext cx="49927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10800000" flipV="1">
            <a:off x="3857620" y="1820757"/>
            <a:ext cx="1214446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10800000" flipV="1">
            <a:off x="2000232" y="1785926"/>
            <a:ext cx="1214446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0800000" flipV="1">
            <a:off x="369065" y="1844695"/>
            <a:ext cx="357158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5400000">
            <a:off x="-309043" y="2677710"/>
            <a:ext cx="135811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357158" y="3500438"/>
            <a:ext cx="35722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1380852" y="3476688"/>
            <a:ext cx="35722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2333672" y="3500438"/>
            <a:ext cx="135732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4429124" y="3500438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rot="5400000" flipH="1" flipV="1">
            <a:off x="4882787" y="3285027"/>
            <a:ext cx="49927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4071942"/>
            <a:ext cx="3143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4786314" y="4016881"/>
            <a:ext cx="3357586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ru-RU" sz="4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2643174" y="3643314"/>
            <a:ext cx="2023281" cy="1496516"/>
            <a:chOff x="6226949" y="3000372"/>
            <a:chExt cx="2023281" cy="1496516"/>
          </a:xfrm>
        </p:grpSpPr>
        <p:sp>
          <p:nvSpPr>
            <p:cNvPr id="85" name="Line 1"/>
            <p:cNvSpPr>
              <a:spLocks noChangeShapeType="1"/>
            </p:cNvSpPr>
            <p:nvPr/>
          </p:nvSpPr>
          <p:spPr bwMode="auto">
            <a:xfrm rot="-180000">
              <a:off x="7500958" y="3786189"/>
              <a:ext cx="571504" cy="4571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52"/>
            <p:cNvSpPr>
              <a:spLocks noChangeArrowheads="1"/>
            </p:cNvSpPr>
            <p:nvPr/>
          </p:nvSpPr>
          <p:spPr bwMode="auto">
            <a:xfrm>
              <a:off x="7572396" y="3000372"/>
              <a:ext cx="67783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                       </a:t>
              </a:r>
              <a:endParaRPr kumimoji="0" lang="nb-NO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 Box 153"/>
            <p:cNvSpPr txBox="1">
              <a:spLocks noChangeArrowheads="1"/>
            </p:cNvSpPr>
            <p:nvPr/>
          </p:nvSpPr>
          <p:spPr bwMode="auto">
            <a:xfrm>
              <a:off x="6226949" y="3286124"/>
              <a:ext cx="1428760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Rectangle 152"/>
            <p:cNvSpPr>
              <a:spLocks noChangeArrowheads="1"/>
            </p:cNvSpPr>
            <p:nvPr/>
          </p:nvSpPr>
          <p:spPr bwMode="auto">
            <a:xfrm rot="21540000">
              <a:off x="7579078" y="3727447"/>
              <a:ext cx="42862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                       </a:t>
              </a:r>
              <a:endParaRPr kumimoji="0" lang="nb-NO" sz="5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4357686" y="785794"/>
            <a:ext cx="486235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АМПЕРМЕТР…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-32" y="4929198"/>
            <a:ext cx="4500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+А</a:t>
            </a:r>
            <a:r>
              <a:rPr lang="ru-RU" sz="36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4286248" y="4500570"/>
            <a:ext cx="1520838" cy="1477012"/>
            <a:chOff x="6765938" y="2214554"/>
            <a:chExt cx="1520838" cy="1477012"/>
          </a:xfrm>
        </p:grpSpPr>
        <p:sp>
          <p:nvSpPr>
            <p:cNvPr id="106" name="Text Box 2"/>
            <p:cNvSpPr txBox="1">
              <a:spLocks noChangeArrowheads="1"/>
            </p:cNvSpPr>
            <p:nvPr/>
          </p:nvSpPr>
          <p:spPr bwMode="auto">
            <a:xfrm>
              <a:off x="6765938" y="2584183"/>
              <a:ext cx="107157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 =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Text Box 3"/>
            <p:cNvSpPr txBox="1">
              <a:spLocks noChangeArrowheads="1"/>
            </p:cNvSpPr>
            <p:nvPr/>
          </p:nvSpPr>
          <p:spPr bwMode="auto">
            <a:xfrm>
              <a:off x="7673992" y="2762875"/>
              <a:ext cx="592144" cy="92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7694632" y="2951472"/>
              <a:ext cx="500066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 Box 3"/>
            <p:cNvSpPr txBox="1">
              <a:spLocks noChangeArrowheads="1"/>
            </p:cNvSpPr>
            <p:nvPr/>
          </p:nvSpPr>
          <p:spPr bwMode="auto">
            <a:xfrm>
              <a:off x="7694632" y="2214554"/>
              <a:ext cx="592144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3770416" y="3214686"/>
            <a:ext cx="64294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1,5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341788" y="714356"/>
            <a:ext cx="571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1В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71538" y="785794"/>
            <a:ext cx="571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3В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334132" y="2388962"/>
            <a:ext cx="571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072198" y="2428868"/>
            <a:ext cx="571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5643578"/>
            <a:ext cx="50321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929322" y="5643578"/>
            <a:ext cx="19127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ru-RU" sz="4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873386" y="5810594"/>
            <a:ext cx="2143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714480" y="5786454"/>
            <a:ext cx="2143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27144" y="5817986"/>
            <a:ext cx="2143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786050" y="5786454"/>
            <a:ext cx="2143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Рамка 121"/>
          <p:cNvSpPr/>
          <p:nvPr/>
        </p:nvSpPr>
        <p:spPr>
          <a:xfrm>
            <a:off x="539940" y="5612046"/>
            <a:ext cx="4286280" cy="92869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071934" y="1214422"/>
            <a:ext cx="5349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072198" y="1785926"/>
            <a:ext cx="1571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гирлянда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4"/>
          <p:cNvSpPr>
            <a:spLocks noChangeArrowheads="1"/>
          </p:cNvSpPr>
          <p:nvPr/>
        </p:nvSpPr>
        <p:spPr bwMode="auto">
          <a:xfrm>
            <a:off x="7358082" y="1785926"/>
            <a:ext cx="1785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7400132" y="2214554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2"/>
          <p:cNvSpPr>
            <a:spLocks noChangeArrowheads="1"/>
          </p:cNvSpPr>
          <p:nvPr/>
        </p:nvSpPr>
        <p:spPr bwMode="auto">
          <a:xfrm>
            <a:off x="5786446" y="5000636"/>
            <a:ext cx="335755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ru-RU" sz="36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00"/>
                            </p:stCondLst>
                            <p:childTnLst>
                              <p:par>
                                <p:cTn id="2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9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" grpId="0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21505" grpId="0"/>
      <p:bldP spid="83" grpId="0" animBg="1"/>
      <p:bldP spid="83" grpId="1" animBg="1"/>
      <p:bldP spid="21506" grpId="0"/>
      <p:bldP spid="112" grpId="0" animBg="1"/>
      <p:bldP spid="113" grpId="0" animBg="1"/>
      <p:bldP spid="114" grpId="0" animBg="1"/>
      <p:bldP spid="115" grpId="0" animBg="1"/>
      <p:bldP spid="116" grpId="0" animBg="1"/>
      <p:bldP spid="21507" grpId="0"/>
      <p:bldP spid="117" grpId="0"/>
      <p:bldP spid="118" grpId="0" animBg="1"/>
      <p:bldP spid="119" grpId="0" animBg="1"/>
      <p:bldP spid="120" grpId="0" animBg="1"/>
      <p:bldP spid="121" grpId="0" animBg="1"/>
      <p:bldP spid="122" grpId="0" animBg="1"/>
      <p:bldP spid="123" grpId="0"/>
      <p:bldP spid="21508" grpId="0"/>
      <p:bldP spid="124" grpId="0"/>
      <p:bldP spid="125" grpId="0"/>
      <p:bldP spid="97" grpId="0" animBg="1"/>
      <p:bldP spid="9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фото\2012 фото\для тем\IMG_0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215470" cy="6858023"/>
          </a:xfrm>
          <a:prstGeom prst="rect">
            <a:avLst/>
          </a:prstGeom>
          <a:noFill/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7786710" y="2571744"/>
            <a:ext cx="478727" cy="494274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357950" y="24065"/>
            <a:ext cx="837770" cy="864979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6096" y="2107774"/>
            <a:ext cx="837770" cy="864979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643834" y="285728"/>
            <a:ext cx="478727" cy="494274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715008" y="714356"/>
            <a:ext cx="478727" cy="494274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715140" y="3786190"/>
            <a:ext cx="478727" cy="494274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8665273" y="5429264"/>
            <a:ext cx="478727" cy="494274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267430" y="2342798"/>
            <a:ext cx="64122" cy="1386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114"/>
          <p:cNvGrpSpPr/>
          <p:nvPr/>
        </p:nvGrpSpPr>
        <p:grpSpPr>
          <a:xfrm>
            <a:off x="297895" y="1105883"/>
            <a:ext cx="4757452" cy="965795"/>
            <a:chOff x="297895" y="1260248"/>
            <a:chExt cx="4757452" cy="965795"/>
          </a:xfrm>
        </p:grpSpPr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>
              <a:off x="3146928" y="1674736"/>
              <a:ext cx="187200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97895" y="1260248"/>
              <a:ext cx="4757452" cy="965795"/>
              <a:chOff x="8739" y="4951"/>
              <a:chExt cx="2276" cy="410"/>
            </a:xfrm>
          </p:grpSpPr>
          <p:sp>
            <p:nvSpPr>
              <p:cNvPr id="27657" name="Text Box 9"/>
              <p:cNvSpPr txBox="1">
                <a:spLocks noChangeArrowheads="1"/>
              </p:cNvSpPr>
              <p:nvPr/>
            </p:nvSpPr>
            <p:spPr bwMode="auto">
              <a:xfrm>
                <a:off x="9783" y="4951"/>
                <a:ext cx="545" cy="41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58" name="Oval 10"/>
              <p:cNvSpPr>
                <a:spLocks noChangeArrowheads="1"/>
              </p:cNvSpPr>
              <p:nvPr/>
            </p:nvSpPr>
            <p:spPr bwMode="auto">
              <a:xfrm>
                <a:off x="9786" y="5003"/>
                <a:ext cx="315" cy="258"/>
              </a:xfrm>
              <a:prstGeom prst="ellips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>
                <a:off x="9432" y="5133"/>
                <a:ext cx="345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0" name="Line 12"/>
              <p:cNvSpPr>
                <a:spLocks noChangeShapeType="1"/>
              </p:cNvSpPr>
              <p:nvPr/>
            </p:nvSpPr>
            <p:spPr bwMode="auto">
              <a:xfrm>
                <a:off x="8739" y="5132"/>
                <a:ext cx="728" cy="2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2" name="Line 14"/>
              <p:cNvSpPr>
                <a:spLocks noChangeShapeType="1"/>
              </p:cNvSpPr>
              <p:nvPr/>
            </p:nvSpPr>
            <p:spPr bwMode="auto">
              <a:xfrm flipH="1">
                <a:off x="10956" y="5120"/>
                <a:ext cx="59" cy="3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273528" y="754280"/>
            <a:ext cx="2090" cy="287618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>
            <a:off x="5000997" y="730122"/>
            <a:ext cx="2090" cy="28440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4" name="Группа 163"/>
          <p:cNvGrpSpPr/>
          <p:nvPr/>
        </p:nvGrpSpPr>
        <p:grpSpPr>
          <a:xfrm>
            <a:off x="270719" y="2214554"/>
            <a:ext cx="4746576" cy="328580"/>
            <a:chOff x="270719" y="2712986"/>
            <a:chExt cx="4746576" cy="328580"/>
          </a:xfrm>
        </p:grpSpPr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>
              <a:off x="270719" y="2853118"/>
              <a:ext cx="2201053" cy="7067"/>
            </a:xfrm>
            <a:prstGeom prst="line">
              <a:avLst/>
            </a:prstGeom>
            <a:noFill/>
            <a:ln w="349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75" name="Rectangle 27"/>
            <p:cNvSpPr>
              <a:spLocks noChangeArrowheads="1"/>
            </p:cNvSpPr>
            <p:nvPr/>
          </p:nvSpPr>
          <p:spPr bwMode="auto">
            <a:xfrm flipV="1">
              <a:off x="2492675" y="2712986"/>
              <a:ext cx="938531" cy="328580"/>
            </a:xfrm>
            <a:prstGeom prst="rect">
              <a:avLst/>
            </a:prstGeom>
            <a:noFill/>
            <a:ln w="349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>
              <a:off x="3433295" y="2879280"/>
              <a:ext cx="1584000" cy="2356"/>
            </a:xfrm>
            <a:prstGeom prst="line">
              <a:avLst/>
            </a:prstGeom>
            <a:noFill/>
            <a:ln w="349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296786" y="3181693"/>
            <a:ext cx="4703550" cy="787493"/>
            <a:chOff x="296786" y="3181693"/>
            <a:chExt cx="4703550" cy="787493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296786" y="3181693"/>
              <a:ext cx="2309747" cy="449919"/>
              <a:chOff x="10968" y="4305"/>
              <a:chExt cx="1149" cy="246"/>
            </a:xfrm>
          </p:grpSpPr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>
                <a:off x="11673" y="4528"/>
                <a:ext cx="444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/>
            </p:nvSpPr>
            <p:spPr bwMode="auto">
              <a:xfrm flipV="1">
                <a:off x="11397" y="4305"/>
                <a:ext cx="246" cy="245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2" name="Line 34"/>
              <p:cNvSpPr>
                <a:spLocks noChangeShapeType="1"/>
              </p:cNvSpPr>
              <p:nvPr/>
            </p:nvSpPr>
            <p:spPr bwMode="auto">
              <a:xfrm>
                <a:off x="10968" y="4551"/>
                <a:ext cx="444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7683" name="Line 35"/>
            <p:cNvSpPr>
              <a:spLocks noChangeShapeType="1"/>
            </p:cNvSpPr>
            <p:nvPr/>
          </p:nvSpPr>
          <p:spPr bwMode="auto">
            <a:xfrm>
              <a:off x="3596336" y="3562396"/>
              <a:ext cx="1404000" cy="7067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Группа 125"/>
            <p:cNvGrpSpPr/>
            <p:nvPr/>
          </p:nvGrpSpPr>
          <p:grpSpPr>
            <a:xfrm>
              <a:off x="2567924" y="3295485"/>
              <a:ext cx="1164280" cy="673701"/>
              <a:chOff x="2567924" y="3295485"/>
              <a:chExt cx="1164280" cy="673701"/>
            </a:xfrm>
          </p:grpSpPr>
          <p:grpSp>
            <p:nvGrpSpPr>
              <p:cNvPr id="8" name="Группа 112"/>
              <p:cNvGrpSpPr/>
              <p:nvPr/>
            </p:nvGrpSpPr>
            <p:grpSpPr>
              <a:xfrm>
                <a:off x="2567924" y="3295485"/>
                <a:ext cx="459204" cy="673701"/>
                <a:chOff x="2567924" y="3281837"/>
                <a:chExt cx="459204" cy="673701"/>
              </a:xfrm>
            </p:grpSpPr>
            <p:sp>
              <p:nvSpPr>
                <p:cNvPr id="27686" name="Line 38"/>
                <p:cNvSpPr>
                  <a:spLocks noChangeShapeType="1"/>
                </p:cNvSpPr>
                <p:nvPr/>
              </p:nvSpPr>
              <p:spPr bwMode="auto">
                <a:xfrm>
                  <a:off x="2567924" y="3573957"/>
                  <a:ext cx="437509" cy="0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687" name="Line 39"/>
                <p:cNvSpPr>
                  <a:spLocks noChangeShapeType="1"/>
                </p:cNvSpPr>
                <p:nvPr/>
              </p:nvSpPr>
              <p:spPr bwMode="auto">
                <a:xfrm>
                  <a:off x="3027128" y="3281837"/>
                  <a:ext cx="0" cy="673701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Группа 113"/>
              <p:cNvGrpSpPr/>
              <p:nvPr/>
            </p:nvGrpSpPr>
            <p:grpSpPr>
              <a:xfrm>
                <a:off x="3173567" y="3436158"/>
                <a:ext cx="558637" cy="273862"/>
                <a:chOff x="3173567" y="3449806"/>
                <a:chExt cx="558637" cy="273862"/>
              </a:xfrm>
            </p:grpSpPr>
            <p:sp>
              <p:nvSpPr>
                <p:cNvPr id="27685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193453" y="3449806"/>
                  <a:ext cx="0" cy="273862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688" name="Line 40"/>
                <p:cNvSpPr>
                  <a:spLocks noChangeShapeType="1"/>
                </p:cNvSpPr>
                <p:nvPr/>
              </p:nvSpPr>
              <p:spPr bwMode="auto">
                <a:xfrm>
                  <a:off x="3173567" y="3575782"/>
                  <a:ext cx="558637" cy="0"/>
                </a:xfrm>
                <a:prstGeom prst="line">
                  <a:avLst/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9" name="Group 96"/>
          <p:cNvGrpSpPr>
            <a:grpSpLocks/>
          </p:cNvGrpSpPr>
          <p:nvPr/>
        </p:nvGrpSpPr>
        <p:grpSpPr bwMode="auto">
          <a:xfrm>
            <a:off x="2643174" y="3143248"/>
            <a:ext cx="269970" cy="314152"/>
            <a:chOff x="7108" y="3188"/>
            <a:chExt cx="207" cy="207"/>
          </a:xfrm>
        </p:grpSpPr>
        <p:sp>
          <p:nvSpPr>
            <p:cNvPr id="106" name="Line 97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Line 98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Line 3"/>
          <p:cNvSpPr>
            <a:spLocks noChangeShapeType="1"/>
          </p:cNvSpPr>
          <p:nvPr/>
        </p:nvSpPr>
        <p:spPr bwMode="auto">
          <a:xfrm rot="-300000">
            <a:off x="3357554" y="3357562"/>
            <a:ext cx="216000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480000"/>
            </a:camera>
            <a:lightRig rig="threePt" dir="t"/>
          </a:scene3d>
        </p:spPr>
        <p:txBody>
          <a:bodyPr/>
          <a:lstStyle/>
          <a:p>
            <a:endParaRPr lang="ru-RU"/>
          </a:p>
        </p:txBody>
      </p:sp>
      <p:grpSp>
        <p:nvGrpSpPr>
          <p:cNvPr id="142" name="Группа 141"/>
          <p:cNvGrpSpPr/>
          <p:nvPr/>
        </p:nvGrpSpPr>
        <p:grpSpPr>
          <a:xfrm>
            <a:off x="3571868" y="1857364"/>
            <a:ext cx="1143008" cy="1000132"/>
            <a:chOff x="3488743" y="3000560"/>
            <a:chExt cx="1143008" cy="1000132"/>
          </a:xfrm>
        </p:grpSpPr>
        <p:sp>
          <p:nvSpPr>
            <p:cNvPr id="144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8" name="Группа 167"/>
          <p:cNvGrpSpPr/>
          <p:nvPr/>
        </p:nvGrpSpPr>
        <p:grpSpPr>
          <a:xfrm>
            <a:off x="4406454" y="2474208"/>
            <a:ext cx="1143008" cy="1000132"/>
            <a:chOff x="3488743" y="3000560"/>
            <a:chExt cx="1143008" cy="1000132"/>
          </a:xfrm>
        </p:grpSpPr>
        <p:sp>
          <p:nvSpPr>
            <p:cNvPr id="169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1" name="Rectangle 92"/>
          <p:cNvSpPr>
            <a:spLocks noChangeArrowheads="1"/>
          </p:cNvSpPr>
          <p:nvPr/>
        </p:nvSpPr>
        <p:spPr bwMode="auto">
          <a:xfrm>
            <a:off x="1357290" y="-214338"/>
            <a:ext cx="77996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Параллельное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соединение…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" name="Группа 173"/>
          <p:cNvGrpSpPr/>
          <p:nvPr/>
        </p:nvGrpSpPr>
        <p:grpSpPr>
          <a:xfrm>
            <a:off x="271088" y="357166"/>
            <a:ext cx="4708152" cy="785818"/>
            <a:chOff x="271088" y="357166"/>
            <a:chExt cx="4708152" cy="785818"/>
          </a:xfrm>
        </p:grpSpPr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 flipH="1">
              <a:off x="3143240" y="738496"/>
              <a:ext cx="183600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Line 54"/>
            <p:cNvSpPr>
              <a:spLocks noChangeShapeType="1"/>
            </p:cNvSpPr>
            <p:nvPr/>
          </p:nvSpPr>
          <p:spPr bwMode="auto">
            <a:xfrm flipH="1">
              <a:off x="271088" y="743620"/>
              <a:ext cx="208800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AutoShape 14"/>
            <p:cNvSpPr>
              <a:spLocks noChangeArrowheads="1"/>
            </p:cNvSpPr>
            <p:nvPr/>
          </p:nvSpPr>
          <p:spPr bwMode="auto">
            <a:xfrm>
              <a:off x="2353994" y="357166"/>
              <a:ext cx="785818" cy="785818"/>
            </a:xfrm>
            <a:prstGeom prst="flowChartSummingJunction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5" name="Группа 164"/>
          <p:cNvGrpSpPr/>
          <p:nvPr/>
        </p:nvGrpSpPr>
        <p:grpSpPr>
          <a:xfrm>
            <a:off x="3631114" y="273536"/>
            <a:ext cx="1143008" cy="1000132"/>
            <a:chOff x="3488743" y="3000560"/>
            <a:chExt cx="1143008" cy="1000132"/>
          </a:xfrm>
        </p:grpSpPr>
        <p:sp>
          <p:nvSpPr>
            <p:cNvPr id="166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2066" y="612140"/>
            <a:ext cx="407193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40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40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40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=U</a:t>
            </a:r>
            <a:r>
              <a:rPr lang="en-US" sz="4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kumimoji="0" lang="en-US" sz="40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559544" y="1285860"/>
            <a:ext cx="571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92"/>
          <p:cNvSpPr>
            <a:spLocks noChangeArrowheads="1"/>
          </p:cNvSpPr>
          <p:nvPr/>
        </p:nvSpPr>
        <p:spPr bwMode="auto">
          <a:xfrm>
            <a:off x="4983053" y="1643050"/>
            <a:ext cx="41609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параллельно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нагрузке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8" name="Group 34"/>
          <p:cNvGrpSpPr>
            <a:grpSpLocks/>
          </p:cNvGrpSpPr>
          <p:nvPr/>
        </p:nvGrpSpPr>
        <p:grpSpPr bwMode="auto">
          <a:xfrm>
            <a:off x="5214942" y="1357298"/>
            <a:ext cx="1673448" cy="837917"/>
            <a:chOff x="9390" y="4873"/>
            <a:chExt cx="1117" cy="530"/>
          </a:xfrm>
        </p:grpSpPr>
        <p:grpSp>
          <p:nvGrpSpPr>
            <p:cNvPr id="179" name="Group 35"/>
            <p:cNvGrpSpPr>
              <a:grpSpLocks/>
            </p:cNvGrpSpPr>
            <p:nvPr/>
          </p:nvGrpSpPr>
          <p:grpSpPr bwMode="auto">
            <a:xfrm>
              <a:off x="9779" y="4873"/>
              <a:ext cx="602" cy="530"/>
              <a:chOff x="9779" y="4873"/>
              <a:chExt cx="602" cy="530"/>
            </a:xfrm>
          </p:grpSpPr>
          <p:sp>
            <p:nvSpPr>
              <p:cNvPr id="184" name="Text Box 36"/>
              <p:cNvSpPr txBox="1">
                <a:spLocks noChangeArrowheads="1"/>
              </p:cNvSpPr>
              <p:nvPr/>
            </p:nvSpPr>
            <p:spPr bwMode="auto">
              <a:xfrm>
                <a:off x="9782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0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6" name="Rectangle 1"/>
          <p:cNvSpPr>
            <a:spLocks noChangeArrowheads="1"/>
          </p:cNvSpPr>
          <p:nvPr/>
        </p:nvSpPr>
        <p:spPr bwMode="auto">
          <a:xfrm>
            <a:off x="142876" y="3782801"/>
            <a:ext cx="33575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7" name="Rectangle 1"/>
          <p:cNvSpPr>
            <a:spLocks noChangeArrowheads="1"/>
          </p:cNvSpPr>
          <p:nvPr/>
        </p:nvSpPr>
        <p:spPr bwMode="auto">
          <a:xfrm>
            <a:off x="5572132" y="3731129"/>
            <a:ext cx="3000396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88" name="Группа 187"/>
          <p:cNvGrpSpPr/>
          <p:nvPr/>
        </p:nvGrpSpPr>
        <p:grpSpPr>
          <a:xfrm>
            <a:off x="3263099" y="3357562"/>
            <a:ext cx="2023281" cy="1496516"/>
            <a:chOff x="6226949" y="3000372"/>
            <a:chExt cx="2023281" cy="1496516"/>
          </a:xfrm>
        </p:grpSpPr>
        <p:sp>
          <p:nvSpPr>
            <p:cNvPr id="189" name="Line 1"/>
            <p:cNvSpPr>
              <a:spLocks noChangeShapeType="1"/>
            </p:cNvSpPr>
            <p:nvPr/>
          </p:nvSpPr>
          <p:spPr bwMode="auto">
            <a:xfrm rot="-180000">
              <a:off x="7500958" y="3786189"/>
              <a:ext cx="571504" cy="4571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Rectangle 152"/>
            <p:cNvSpPr>
              <a:spLocks noChangeArrowheads="1"/>
            </p:cNvSpPr>
            <p:nvPr/>
          </p:nvSpPr>
          <p:spPr bwMode="auto">
            <a:xfrm>
              <a:off x="7572396" y="3000372"/>
              <a:ext cx="67783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                       </a:t>
              </a:r>
              <a:endParaRPr kumimoji="0" lang="nb-NO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Text Box 153"/>
            <p:cNvSpPr txBox="1">
              <a:spLocks noChangeArrowheads="1"/>
            </p:cNvSpPr>
            <p:nvPr/>
          </p:nvSpPr>
          <p:spPr bwMode="auto">
            <a:xfrm>
              <a:off x="6226949" y="3286124"/>
              <a:ext cx="1428760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Rectangle 152"/>
            <p:cNvSpPr>
              <a:spLocks noChangeArrowheads="1"/>
            </p:cNvSpPr>
            <p:nvPr/>
          </p:nvSpPr>
          <p:spPr bwMode="auto">
            <a:xfrm rot="21540000">
              <a:off x="7579078" y="3727447"/>
              <a:ext cx="42862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                       </a:t>
              </a:r>
              <a:endParaRPr kumimoji="0" lang="nb-NO" sz="5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03958" y="2285992"/>
            <a:ext cx="3982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 изменения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3" name="Rectangle 2"/>
          <p:cNvSpPr>
            <a:spLocks noChangeArrowheads="1"/>
          </p:cNvSpPr>
          <p:nvPr/>
        </p:nvSpPr>
        <p:spPr bwMode="auto">
          <a:xfrm>
            <a:off x="6786578" y="1357298"/>
            <a:ext cx="199112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sz="4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94" name="Группа 17"/>
          <p:cNvGrpSpPr/>
          <p:nvPr/>
        </p:nvGrpSpPr>
        <p:grpSpPr>
          <a:xfrm>
            <a:off x="6751715" y="4500570"/>
            <a:ext cx="1317311" cy="1204171"/>
            <a:chOff x="4979240" y="4453402"/>
            <a:chExt cx="1802637" cy="1395178"/>
          </a:xfrm>
          <a:solidFill>
            <a:schemeClr val="bg1"/>
          </a:solidFill>
        </p:grpSpPr>
        <p:sp>
          <p:nvSpPr>
            <p:cNvPr id="195" name="Прямоугольник 194"/>
            <p:cNvSpPr/>
            <p:nvPr/>
          </p:nvSpPr>
          <p:spPr>
            <a:xfrm>
              <a:off x="5873395" y="4453402"/>
              <a:ext cx="857256" cy="82017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4979240" y="4742326"/>
              <a:ext cx="1000132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996058" y="5099728"/>
              <a:ext cx="785819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8" name="Прямая соединительная линия 19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Группа 17"/>
          <p:cNvGrpSpPr/>
          <p:nvPr/>
        </p:nvGrpSpPr>
        <p:grpSpPr>
          <a:xfrm>
            <a:off x="771883" y="4509334"/>
            <a:ext cx="1228349" cy="1191978"/>
            <a:chOff x="5873395" y="4453402"/>
            <a:chExt cx="1680901" cy="1381050"/>
          </a:xfrm>
          <a:solidFill>
            <a:schemeClr val="bg1"/>
          </a:solidFill>
        </p:grpSpPr>
        <p:sp>
          <p:nvSpPr>
            <p:cNvPr id="200" name="Прямоугольник 199"/>
            <p:cNvSpPr/>
            <p:nvPr/>
          </p:nvSpPr>
          <p:spPr>
            <a:xfrm>
              <a:off x="5873395" y="4453402"/>
              <a:ext cx="857256" cy="82017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6772238" y="4701711"/>
              <a:ext cx="782058" cy="89148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5946005" y="5085600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3" name="Прямая соединительная линия 20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Группа 17"/>
          <p:cNvGrpSpPr/>
          <p:nvPr/>
        </p:nvGrpSpPr>
        <p:grpSpPr>
          <a:xfrm>
            <a:off x="1928794" y="4509334"/>
            <a:ext cx="1228349" cy="1191979"/>
            <a:chOff x="5873395" y="4453402"/>
            <a:chExt cx="1680901" cy="1381051"/>
          </a:xfrm>
          <a:solidFill>
            <a:schemeClr val="bg1"/>
          </a:solidFill>
        </p:grpSpPr>
        <p:sp>
          <p:nvSpPr>
            <p:cNvPr id="205" name="Прямоугольник 204"/>
            <p:cNvSpPr/>
            <p:nvPr/>
          </p:nvSpPr>
          <p:spPr>
            <a:xfrm>
              <a:off x="5873395" y="4453402"/>
              <a:ext cx="857256" cy="82017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6772238" y="4701711"/>
              <a:ext cx="782058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5946005" y="5085601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8" name="Прямая соединительная линия 20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Группа 17"/>
          <p:cNvGrpSpPr/>
          <p:nvPr/>
        </p:nvGrpSpPr>
        <p:grpSpPr>
          <a:xfrm>
            <a:off x="3071802" y="4509335"/>
            <a:ext cx="1228349" cy="1191980"/>
            <a:chOff x="5873395" y="4453402"/>
            <a:chExt cx="1680901" cy="1381052"/>
          </a:xfrm>
          <a:solidFill>
            <a:schemeClr val="bg1"/>
          </a:solidFill>
        </p:grpSpPr>
        <p:sp>
          <p:nvSpPr>
            <p:cNvPr id="210" name="Прямоугольник 209"/>
            <p:cNvSpPr/>
            <p:nvPr/>
          </p:nvSpPr>
          <p:spPr>
            <a:xfrm>
              <a:off x="5873395" y="4453402"/>
              <a:ext cx="857256" cy="82017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Прямоугольник 210"/>
            <p:cNvSpPr/>
            <p:nvPr/>
          </p:nvSpPr>
          <p:spPr>
            <a:xfrm>
              <a:off x="6772238" y="4701711"/>
              <a:ext cx="782058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946005" y="5085602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3" name="Прямая соединительная линия 21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TextBox 213"/>
          <p:cNvSpPr txBox="1"/>
          <p:nvPr/>
        </p:nvSpPr>
        <p:spPr>
          <a:xfrm>
            <a:off x="857224" y="4437896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2010710" y="4429132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3164196" y="443961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6576" y="4829948"/>
            <a:ext cx="5714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786182" y="5286388"/>
            <a:ext cx="321471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люстра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8" name="Группа 17"/>
          <p:cNvGrpSpPr/>
          <p:nvPr/>
        </p:nvGrpSpPr>
        <p:grpSpPr>
          <a:xfrm>
            <a:off x="4214810" y="5925941"/>
            <a:ext cx="1085474" cy="646331"/>
            <a:chOff x="5873395" y="4675442"/>
            <a:chExt cx="1485388" cy="748852"/>
          </a:xfrm>
          <a:solidFill>
            <a:schemeClr val="bg1"/>
          </a:solidFill>
        </p:grpSpPr>
        <p:sp>
          <p:nvSpPr>
            <p:cNvPr id="221" name="Прямоугольник 220"/>
            <p:cNvSpPr/>
            <p:nvPr/>
          </p:nvSpPr>
          <p:spPr>
            <a:xfrm>
              <a:off x="5873395" y="4784475"/>
              <a:ext cx="988380" cy="60621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" name="Прямоугольник 219"/>
            <p:cNvSpPr/>
            <p:nvPr/>
          </p:nvSpPr>
          <p:spPr>
            <a:xfrm>
              <a:off x="6576725" y="4675442"/>
              <a:ext cx="782058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3" name="Группа 17"/>
          <p:cNvGrpSpPr/>
          <p:nvPr/>
        </p:nvGrpSpPr>
        <p:grpSpPr>
          <a:xfrm>
            <a:off x="5327247" y="5837048"/>
            <a:ext cx="722277" cy="949540"/>
            <a:chOff x="5929322" y="4651561"/>
            <a:chExt cx="988381" cy="1100157"/>
          </a:xfrm>
          <a:solidFill>
            <a:schemeClr val="bg1"/>
          </a:solidFill>
        </p:grpSpPr>
        <p:sp>
          <p:nvSpPr>
            <p:cNvPr id="224" name="Прямоугольник 223"/>
            <p:cNvSpPr/>
            <p:nvPr/>
          </p:nvSpPr>
          <p:spPr>
            <a:xfrm>
              <a:off x="5971155" y="5145504"/>
              <a:ext cx="857256" cy="60621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6" name="Прямоугольник 225"/>
            <p:cNvSpPr/>
            <p:nvPr/>
          </p:nvSpPr>
          <p:spPr>
            <a:xfrm>
              <a:off x="5929322" y="4651561"/>
              <a:ext cx="988381" cy="53489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7" name="Прямая соединительная линия 22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Рамка 227"/>
          <p:cNvSpPr/>
          <p:nvPr/>
        </p:nvSpPr>
        <p:spPr>
          <a:xfrm>
            <a:off x="583664" y="4429132"/>
            <a:ext cx="3317680" cy="13257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4714876" y="2714620"/>
            <a:ext cx="571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857620" y="2071678"/>
            <a:ext cx="571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929058" y="500042"/>
            <a:ext cx="571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8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9" dur="200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1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 animBg="1"/>
      <p:bldP spid="27672" grpId="1" animBg="1"/>
      <p:bldP spid="108" grpId="0" animBg="1"/>
      <p:bldP spid="171" grpId="0"/>
      <p:bldP spid="1025" grpId="0" animBg="1"/>
      <p:bldP spid="1025" grpId="1" animBg="1"/>
      <p:bldP spid="175" grpId="0" animBg="1"/>
      <p:bldP spid="177" grpId="0"/>
      <p:bldP spid="186" grpId="0"/>
      <p:bldP spid="187" grpId="0" animBg="1"/>
      <p:bldP spid="187" grpId="1" animBg="1"/>
      <p:bldP spid="1026" grpId="0"/>
      <p:bldP spid="193" grpId="0" animBg="1"/>
      <p:bldP spid="214" grpId="0" animBg="1"/>
      <p:bldP spid="215" grpId="0" animBg="1"/>
      <p:bldP spid="216" grpId="0" animBg="1"/>
      <p:bldP spid="217" grpId="0" animBg="1"/>
      <p:bldP spid="1034" grpId="0" animBg="1"/>
      <p:bldP spid="228" grpId="0" animBg="1"/>
      <p:bldP spid="229" grpId="0" animBg="1"/>
      <p:bldP spid="230" grpId="0" animBg="1"/>
      <p:bldP spid="2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0.4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-759025" y="2022506"/>
            <a:ext cx="6072198" cy="45541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выключении источника,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ДЕРЖАТЬ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вилку и розетку!!!</a:t>
            </a:r>
            <a:endParaRPr lang="ru-RU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27853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1.Включай источник тока только после ПРОВЕРКИ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Два провода к вольтметру и в сторону.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(+)  источника  на  (+) амперметра.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3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Собрать последовательную цепь,  включив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тока и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 её.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Включить в цепь вольтметр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СНЯВ ПОКАЗАНИЯ ПРИБОРОВ РАЗОМКНУТЬ ЦЕПЬ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2786058"/>
            <a:ext cx="5143504" cy="29238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приборах означают лишь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правило их включения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(–)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источнике означают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недостаток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избыток </a:t>
            </a:r>
            <a:r>
              <a:rPr lang="ru-RU" sz="2800" b="1" dirty="0" smtClean="0"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электронов!!!</a:t>
            </a:r>
            <a:endParaRPr lang="ru-RU" sz="28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86116" y="5643578"/>
            <a:ext cx="58578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стр.24</a:t>
            </a:r>
          </a:p>
          <a:p>
            <a:pPr algn="ctr"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диагностики стр.17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2" y="3286124"/>
            <a:ext cx="785818" cy="186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15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1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2500306"/>
            <a:ext cx="1214446" cy="186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15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11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285720" y="714356"/>
            <a:ext cx="1857388" cy="2087233"/>
            <a:chOff x="4929190" y="4056411"/>
            <a:chExt cx="1857388" cy="208723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929322" y="4056411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929322" y="5127981"/>
              <a:ext cx="785818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1025686">
            <a:off x="966126" y="2354938"/>
            <a:ext cx="7795418" cy="110327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соединения</a:t>
            </a: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4995952"/>
            <a:ext cx="1071570" cy="186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15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115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071670" y="4286256"/>
            <a:ext cx="6072230" cy="14287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проводников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3" grpId="0" autoUpdateAnimBg="0"/>
      <p:bldP spid="10" grpId="0" animBg="1"/>
      <p:bldP spid="19" grpId="0" autoUpdateAnimBg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609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№7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571480"/>
            <a:ext cx="7212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Изучение законов последовательного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соединения проводников.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86903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502150"/>
            <a:ext cx="6122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амперметр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вольтметр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магазин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сопротивлений,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тока,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соединительные провода.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2857496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429000"/>
            <a:ext cx="49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18451" y="1357298"/>
            <a:ext cx="1691426" cy="1201541"/>
            <a:chOff x="9377" y="4873"/>
            <a:chExt cx="1130" cy="76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767" y="4873"/>
              <a:ext cx="599" cy="530"/>
              <a:chOff x="9767" y="4873"/>
              <a:chExt cx="599" cy="530"/>
            </a:xfrm>
          </p:grpSpPr>
          <p:sp>
            <p:nvSpPr>
              <p:cNvPr id="8196" name="Text Box 4"/>
              <p:cNvSpPr txBox="1">
                <a:spLocks noChangeArrowheads="1"/>
              </p:cNvSpPr>
              <p:nvPr/>
            </p:nvSpPr>
            <p:spPr bwMode="auto">
              <a:xfrm>
                <a:off x="9767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97" name="Oval 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9377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570524" y="1376270"/>
            <a:ext cx="1691426" cy="1201541"/>
            <a:chOff x="9385" y="4873"/>
            <a:chExt cx="1129" cy="760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9779" y="4873"/>
              <a:ext cx="602" cy="530"/>
              <a:chOff x="9779" y="4873"/>
              <a:chExt cx="602" cy="530"/>
            </a:xfrm>
          </p:grpSpPr>
          <p:sp>
            <p:nvSpPr>
              <p:cNvPr id="8228" name="Text Box 36"/>
              <p:cNvSpPr txBox="1">
                <a:spLocks noChangeArrowheads="1"/>
              </p:cNvSpPr>
              <p:nvPr/>
            </p:nvSpPr>
            <p:spPr bwMode="auto">
              <a:xfrm>
                <a:off x="9782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>
              <a:off x="10514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2658584" y="3000372"/>
            <a:ext cx="1984854" cy="1201541"/>
            <a:chOff x="9388" y="4873"/>
            <a:chExt cx="1119" cy="760"/>
          </a:xfrm>
        </p:grpSpPr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9779" y="4873"/>
              <a:ext cx="625" cy="530"/>
              <a:chOff x="9779" y="4873"/>
              <a:chExt cx="625" cy="530"/>
            </a:xfrm>
          </p:grpSpPr>
          <p:sp>
            <p:nvSpPr>
              <p:cNvPr id="8236" name="Text Box 44"/>
              <p:cNvSpPr txBox="1">
                <a:spLocks noChangeArrowheads="1"/>
              </p:cNvSpPr>
              <p:nvPr/>
            </p:nvSpPr>
            <p:spPr bwMode="auto">
              <a:xfrm>
                <a:off x="9805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9" name="Line 4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0" name="Line 48"/>
            <p:cNvSpPr>
              <a:spLocks noChangeShapeType="1"/>
            </p:cNvSpPr>
            <p:nvPr/>
          </p:nvSpPr>
          <p:spPr bwMode="auto">
            <a:xfrm>
              <a:off x="9388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1" name="Line 4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7181051" y="2666345"/>
            <a:ext cx="1526162" cy="1391258"/>
            <a:chOff x="11619" y="6011"/>
            <a:chExt cx="905" cy="880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11619" y="6011"/>
              <a:ext cx="905" cy="869"/>
              <a:chOff x="11787" y="6011"/>
              <a:chExt cx="905" cy="869"/>
            </a:xfrm>
          </p:grpSpPr>
          <p:grpSp>
            <p:nvGrpSpPr>
              <p:cNvPr id="10" name="Group 52"/>
              <p:cNvGrpSpPr>
                <a:grpSpLocks/>
              </p:cNvGrpSpPr>
              <p:nvPr/>
            </p:nvGrpSpPr>
            <p:grpSpPr bwMode="auto">
              <a:xfrm>
                <a:off x="12012" y="6234"/>
                <a:ext cx="680" cy="530"/>
                <a:chOff x="9779" y="4873"/>
                <a:chExt cx="647" cy="530"/>
              </a:xfrm>
            </p:grpSpPr>
            <p:sp>
              <p:nvSpPr>
                <p:cNvPr id="824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9826" y="4873"/>
                  <a:ext cx="600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46" name="Oval 54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47" name="Line 55"/>
              <p:cNvSpPr>
                <a:spLocks noChangeShapeType="1"/>
              </p:cNvSpPr>
              <p:nvPr/>
            </p:nvSpPr>
            <p:spPr bwMode="auto">
              <a:xfrm>
                <a:off x="11802" y="6011"/>
                <a:ext cx="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48" name="Line 56"/>
              <p:cNvSpPr>
                <a:spLocks noChangeShapeType="1"/>
              </p:cNvSpPr>
              <p:nvPr/>
            </p:nvSpPr>
            <p:spPr bwMode="auto">
              <a:xfrm>
                <a:off x="11787" y="6880"/>
                <a:ext cx="4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49" name="Line 57"/>
              <p:cNvSpPr>
                <a:spLocks noChangeShapeType="1"/>
              </p:cNvSpPr>
              <p:nvPr/>
            </p:nvSpPr>
            <p:spPr bwMode="auto">
              <a:xfrm>
                <a:off x="12199" y="6011"/>
                <a:ext cx="0" cy="2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50" name="Line 58"/>
            <p:cNvSpPr>
              <a:spLocks noChangeShapeType="1"/>
            </p:cNvSpPr>
            <p:nvPr/>
          </p:nvSpPr>
          <p:spPr bwMode="auto">
            <a:xfrm>
              <a:off x="12032" y="6625"/>
              <a:ext cx="0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Овал 97"/>
          <p:cNvSpPr/>
          <p:nvPr/>
        </p:nvSpPr>
        <p:spPr>
          <a:xfrm>
            <a:off x="2532102" y="2539819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4222761" y="2531868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778363" y="2524038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6437339" y="2523917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2635223" y="416711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4595853" y="4175063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143889" y="400050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175693" y="2635231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71"/>
          <p:cNvGrpSpPr/>
          <p:nvPr/>
        </p:nvGrpSpPr>
        <p:grpSpPr>
          <a:xfrm>
            <a:off x="2428875" y="2357430"/>
            <a:ext cx="5096203" cy="2060746"/>
            <a:chOff x="2428875" y="2357430"/>
            <a:chExt cx="5096203" cy="2060746"/>
          </a:xfrm>
        </p:grpSpPr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428875" y="2378609"/>
              <a:ext cx="5096203" cy="1848160"/>
              <a:chOff x="8801" y="5829"/>
              <a:chExt cx="3022" cy="1169"/>
            </a:xfrm>
          </p:grpSpPr>
          <p:sp>
            <p:nvSpPr>
              <p:cNvPr id="8203" name="Line 11"/>
              <p:cNvSpPr>
                <a:spLocks noChangeShapeType="1"/>
              </p:cNvSpPr>
              <p:nvPr/>
            </p:nvSpPr>
            <p:spPr bwMode="auto">
              <a:xfrm flipH="1">
                <a:off x="8801" y="5944"/>
                <a:ext cx="0" cy="10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4" name="Rectangle 12"/>
              <p:cNvSpPr>
                <a:spLocks noChangeArrowheads="1"/>
              </p:cNvSpPr>
              <p:nvPr/>
            </p:nvSpPr>
            <p:spPr bwMode="auto">
              <a:xfrm>
                <a:off x="9055" y="5829"/>
                <a:ext cx="622" cy="21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9677" y="5933"/>
                <a:ext cx="8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7" name="Line 15"/>
              <p:cNvSpPr>
                <a:spLocks noChangeShapeType="1"/>
              </p:cNvSpPr>
              <p:nvPr/>
            </p:nvSpPr>
            <p:spPr bwMode="auto">
              <a:xfrm>
                <a:off x="10829" y="5933"/>
                <a:ext cx="8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" name="Group 18"/>
              <p:cNvGrpSpPr>
                <a:grpSpLocks/>
              </p:cNvGrpSpPr>
              <p:nvPr/>
            </p:nvGrpSpPr>
            <p:grpSpPr bwMode="auto">
              <a:xfrm rot="-5400000">
                <a:off x="11096" y="6270"/>
                <a:ext cx="1074" cy="381"/>
                <a:chOff x="8548" y="6751"/>
                <a:chExt cx="1210" cy="517"/>
              </a:xfrm>
            </p:grpSpPr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auto">
                <a:xfrm>
                  <a:off x="8548" y="7004"/>
                  <a:ext cx="3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4" name="Group 20"/>
                <p:cNvGrpSpPr>
                  <a:grpSpLocks/>
                </p:cNvGrpSpPr>
                <p:nvPr/>
              </p:nvGrpSpPr>
              <p:grpSpPr bwMode="auto">
                <a:xfrm>
                  <a:off x="8905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8213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14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5" name="Group 23"/>
                <p:cNvGrpSpPr>
                  <a:grpSpLocks/>
                </p:cNvGrpSpPr>
                <p:nvPr/>
              </p:nvGrpSpPr>
              <p:grpSpPr bwMode="auto">
                <a:xfrm>
                  <a:off x="9101" y="6762"/>
                  <a:ext cx="81" cy="506"/>
                  <a:chOff x="8905" y="6751"/>
                  <a:chExt cx="81" cy="506"/>
                </a:xfrm>
              </p:grpSpPr>
              <p:sp>
                <p:nvSpPr>
                  <p:cNvPr id="8216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17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6" name="Group 26"/>
                <p:cNvGrpSpPr>
                  <a:grpSpLocks/>
                </p:cNvGrpSpPr>
                <p:nvPr/>
              </p:nvGrpSpPr>
              <p:grpSpPr bwMode="auto">
                <a:xfrm>
                  <a:off x="9297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8219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20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221" name="Line 29"/>
                <p:cNvSpPr>
                  <a:spLocks noChangeShapeType="1"/>
                </p:cNvSpPr>
                <p:nvPr/>
              </p:nvSpPr>
              <p:spPr bwMode="auto">
                <a:xfrm>
                  <a:off x="9373" y="7010"/>
                  <a:ext cx="3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22" name="Line 30"/>
              <p:cNvSpPr>
                <a:spLocks noChangeShapeType="1"/>
              </p:cNvSpPr>
              <p:nvPr/>
            </p:nvSpPr>
            <p:spPr bwMode="auto">
              <a:xfrm>
                <a:off x="9055" y="6981"/>
                <a:ext cx="25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4" name="Line 32"/>
              <p:cNvSpPr>
                <a:spLocks noChangeShapeType="1"/>
              </p:cNvSpPr>
              <p:nvPr/>
            </p:nvSpPr>
            <p:spPr bwMode="auto">
              <a:xfrm flipH="1">
                <a:off x="8802" y="6981"/>
                <a:ext cx="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/>
            </p:nvSpPr>
            <p:spPr bwMode="auto">
              <a:xfrm flipH="1">
                <a:off x="8802" y="5944"/>
                <a:ext cx="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5143504" y="2357430"/>
              <a:ext cx="1048920" cy="346234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12"/>
            <p:cNvSpPr>
              <a:spLocks noChangeArrowheads="1"/>
            </p:cNvSpPr>
            <p:nvPr/>
          </p:nvSpPr>
          <p:spPr bwMode="auto">
            <a:xfrm>
              <a:off x="2928926" y="4071942"/>
              <a:ext cx="1048920" cy="3462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5357818" y="4000504"/>
              <a:ext cx="1048920" cy="34623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4857752" y="3000372"/>
            <a:ext cx="1984854" cy="1201541"/>
            <a:chOff x="9388" y="4873"/>
            <a:chExt cx="1119" cy="760"/>
          </a:xfrm>
        </p:grpSpPr>
        <p:grpSp>
          <p:nvGrpSpPr>
            <p:cNvPr id="18" name="Group 43"/>
            <p:cNvGrpSpPr>
              <a:grpSpLocks/>
            </p:cNvGrpSpPr>
            <p:nvPr/>
          </p:nvGrpSpPr>
          <p:grpSpPr bwMode="auto">
            <a:xfrm>
              <a:off x="9779" y="4873"/>
              <a:ext cx="625" cy="530"/>
              <a:chOff x="9779" y="4873"/>
              <a:chExt cx="625" cy="530"/>
            </a:xfrm>
          </p:grpSpPr>
          <p:sp>
            <p:nvSpPr>
              <p:cNvPr id="79" name="Text Box 44"/>
              <p:cNvSpPr txBox="1">
                <a:spLocks noChangeArrowheads="1"/>
              </p:cNvSpPr>
              <p:nvPr/>
            </p:nvSpPr>
            <p:spPr bwMode="auto">
              <a:xfrm>
                <a:off x="9805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Oval 4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5" name="Line 4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4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>
              <a:off x="9388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Line 4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80"/>
          <p:cNvGrpSpPr/>
          <p:nvPr/>
        </p:nvGrpSpPr>
        <p:grpSpPr>
          <a:xfrm>
            <a:off x="6345758" y="2103915"/>
            <a:ext cx="928694" cy="729197"/>
            <a:chOff x="3488743" y="3000560"/>
            <a:chExt cx="1143008" cy="1020876"/>
          </a:xfrm>
        </p:grpSpPr>
        <p:sp>
          <p:nvSpPr>
            <p:cNvPr id="82" name="Oval 84"/>
            <p:cNvSpPr>
              <a:spLocks noChangeArrowheads="1"/>
            </p:cNvSpPr>
            <p:nvPr/>
          </p:nvSpPr>
          <p:spPr bwMode="auto">
            <a:xfrm>
              <a:off x="3771349" y="3181724"/>
              <a:ext cx="717798" cy="839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2852"/>
          <a:ext cx="9144000" cy="3772149"/>
        </p:xfrm>
        <a:graphic>
          <a:graphicData uri="http://schemas.openxmlformats.org/drawingml/2006/table">
            <a:tbl>
              <a:tblPr/>
              <a:tblGrid>
                <a:gridCol w="495474"/>
                <a:gridCol w="7891397"/>
                <a:gridCol w="757129"/>
              </a:tblGrid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раздел (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2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электрические явления –1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Урок - 5 (т9) № 27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ТЕМА: Сила тока.   Амперметр 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ЦЕЛИ:1.Создать условия для усвоения понятий </a:t>
                      </a:r>
                      <a:r>
                        <a:rPr lang="ru-RU" sz="12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сила электрического тока</a:t>
                      </a: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амперметр.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1.Способствовать усвоению понятий темы №9.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u="sng" cap="all">
                          <a:latin typeface="Times New Roman"/>
                          <a:ea typeface="Times New Roman"/>
                          <a:cs typeface="Times New Roman"/>
                        </a:rPr>
                        <a:t>ТИп УРОКА:</a:t>
                      </a: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 комбинированный с элементами технологии усвоения и изучения нового материала.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u="sng" cap="all">
                          <a:latin typeface="Times New Roman"/>
                          <a:ea typeface="Times New Roman"/>
                          <a:cs typeface="Times New Roman"/>
                        </a:rPr>
                        <a:t>ВИД УРО КА: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44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ДЕМОНСТРАЦИИ:1. Измерение силы тока амперметром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2. Взаимодействие параллельных токов.</a:t>
                      </a:r>
                      <a:r>
                        <a:rPr lang="ru-RU" sz="1200" cap="all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отталкивание</a:t>
                      </a:r>
                      <a:r>
                        <a:rPr lang="ru-RU" sz="1200" cap="all">
                          <a:latin typeface="Times New Roman"/>
                          <a:ea typeface="Times New Roman"/>
                          <a:cs typeface="Times New Roman"/>
                        </a:rPr>
                        <a:t> "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дождинок</a:t>
                      </a:r>
                      <a:r>
                        <a:rPr lang="ru-RU" sz="1200" cap="all">
                          <a:latin typeface="Times New Roman"/>
                          <a:ea typeface="Times New Roman"/>
                          <a:cs typeface="Times New Roman"/>
                        </a:rPr>
                        <a:t>" )                                  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all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3.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стр.79 рис 61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ХОД УРОКА: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задачам гр №3.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Создание проблемной ситуации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и чем отличается один ток от другого?</a:t>
                      </a: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 (Демонстрация №2.)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Эвристическая беседа по материалу темы № 9 с демонстрациями</a:t>
                      </a:r>
                      <a:endParaRPr lang="ru-RU" sz="110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Повторение темы по ОК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u="sng">
                          <a:latin typeface="Times New Roman"/>
                          <a:ea typeface="Times New Roman"/>
                          <a:cs typeface="Times New Roman"/>
                        </a:rPr>
                        <a:t>Первичная обратная связь</a:t>
                      </a:r>
                      <a:endParaRPr lang="ru-RU" sz="1100" i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стр. 78  ??? №1,2,3,4,5,6,7,8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стр. 80 ???  №1,2,3.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cap="all">
                          <a:latin typeface="Calibri"/>
                          <a:ea typeface="Times New Roman"/>
                          <a:cs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§ 37,38  (т №9)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3.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691157" y="691156"/>
            <a:ext cx="5529255" cy="41469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6248" y="0"/>
            <a:ext cx="4857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Включай источник тока только после ПРОВЕРКИ 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провода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вольтметру и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сторону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последнюю очередь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214546" y="235743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714480" y="2285992"/>
            <a:ext cx="347811" cy="371477"/>
            <a:chOff x="3018" y="5186"/>
            <a:chExt cx="202" cy="201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4.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-428628" y="428628"/>
            <a:ext cx="4857752" cy="40004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639" y="4857760"/>
            <a:ext cx="7398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(+)  источника  на  (+) амперметра.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1-11-21 15.26.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4607699" y="392897"/>
            <a:ext cx="4929198" cy="41434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35782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Собрать последовательную цепь,  включив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(-)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тока и проверить её.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500958" y="200024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715140" y="128586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143108" y="185736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85786" y="164305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-32" y="1714488"/>
            <a:ext cx="347811" cy="371477"/>
            <a:chOff x="3018" y="5186"/>
            <a:chExt cx="202" cy="201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5857884" y="1214422"/>
            <a:ext cx="347811" cy="371477"/>
            <a:chOff x="3018" y="5186"/>
            <a:chExt cx="202" cy="201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8501090" y="2143116"/>
            <a:ext cx="347811" cy="371477"/>
            <a:chOff x="3018" y="5186"/>
            <a:chExt cx="202" cy="201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31"/>
          <p:cNvSpPr txBox="1">
            <a:spLocks noChangeArrowheads="1"/>
          </p:cNvSpPr>
          <p:nvPr/>
        </p:nvSpPr>
        <p:spPr bwMode="auto">
          <a:xfrm>
            <a:off x="5643570" y="285728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0,6А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8.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595312" y="595312"/>
            <a:ext cx="6762755" cy="5572132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214414" y="442913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428860" y="457200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857488" y="264318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786050" y="5000636"/>
            <a:ext cx="347811" cy="371477"/>
            <a:chOff x="3018" y="5186"/>
            <a:chExt cx="202" cy="201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2285984" y="2143116"/>
            <a:ext cx="347811" cy="371477"/>
            <a:chOff x="3018" y="5186"/>
            <a:chExt cx="202" cy="201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785786" y="3214686"/>
            <a:ext cx="347811" cy="371477"/>
            <a:chOff x="3018" y="5186"/>
            <a:chExt cx="202" cy="201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5611505"/>
            <a:ext cx="9715536" cy="12464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eaLnBrk="0" hangingPunct="0">
              <a:lnSpc>
                <a:spcPts val="3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приборах означают лишь правило их включения в цепь,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источнике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 означает-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недостаток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избыток </a:t>
            </a:r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электронов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!!!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31"/>
          <p:cNvSpPr txBox="1">
            <a:spLocks noChangeArrowheads="1"/>
          </p:cNvSpPr>
          <p:nvPr/>
        </p:nvSpPr>
        <p:spPr bwMode="auto">
          <a:xfrm>
            <a:off x="5643570" y="285728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0,6А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31"/>
          <p:cNvSpPr txBox="1">
            <a:spLocks noChangeArrowheads="1"/>
          </p:cNvSpPr>
          <p:nvPr/>
        </p:nvSpPr>
        <p:spPr bwMode="auto">
          <a:xfrm>
            <a:off x="5643570" y="1071546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=3.4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079908">
            <a:off x="3561708" y="3756952"/>
            <a:ext cx="5497659" cy="8737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eaLnBrk="0" hangingPunct="0">
              <a:lnSpc>
                <a:spcPts val="3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Включить в цепь вольтметр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/последним/</a:t>
            </a: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5.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5.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5.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8.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СНЯВ ПОКАЗАНИЯ ПРИБОРОВ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РАЗОМКНУТЬ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ЦЕПЬ</a:t>
            </a:r>
            <a:endParaRPr lang="ru-RU" sz="2800" dirty="0"/>
          </a:p>
        </p:txBody>
      </p:sp>
      <p:sp>
        <p:nvSpPr>
          <p:cNvPr id="4" name="Стрелка вниз 3"/>
          <p:cNvSpPr/>
          <p:nvPr/>
        </p:nvSpPr>
        <p:spPr>
          <a:xfrm rot="16376030">
            <a:off x="3728621" y="4100818"/>
            <a:ext cx="571504" cy="11430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3.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333372" y="333374"/>
            <a:ext cx="2666976" cy="2000232"/>
          </a:xfrm>
          <a:prstGeom prst="rect">
            <a:avLst/>
          </a:prstGeom>
        </p:spPr>
      </p:pic>
      <p:pic>
        <p:nvPicPr>
          <p:cNvPr id="3" name="Рисунок 2" descr="2011-11-21 15.24.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900728" y="313820"/>
            <a:ext cx="3556596" cy="2928959"/>
          </a:xfrm>
          <a:prstGeom prst="rect">
            <a:avLst/>
          </a:prstGeom>
        </p:spPr>
      </p:pic>
      <p:pic>
        <p:nvPicPr>
          <p:cNvPr id="5" name="Рисунок 4" descr="2011-11-21 15.28.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6" y="3071810"/>
            <a:ext cx="4190996" cy="3143248"/>
          </a:xfrm>
          <a:prstGeom prst="rect">
            <a:avLst/>
          </a:prstGeom>
        </p:spPr>
      </p:pic>
      <p:pic>
        <p:nvPicPr>
          <p:cNvPr id="6" name="Рисунок 5" descr="2011-11-21 15.28.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-142880" y="2526222"/>
            <a:ext cx="4357695" cy="4071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57148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3214686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4786322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4214810" y="128586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786050" y="107154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957568" y="531529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643042" y="5214950"/>
            <a:ext cx="285752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2336156" y="419355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571472" y="4500570"/>
            <a:ext cx="347811" cy="371477"/>
            <a:chOff x="3018" y="5186"/>
            <a:chExt cx="202" cy="201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1285852" y="3714752"/>
            <a:ext cx="347811" cy="371477"/>
            <a:chOff x="3018" y="5186"/>
            <a:chExt cx="202" cy="201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2500298" y="5500702"/>
            <a:ext cx="347811" cy="371477"/>
            <a:chOff x="3018" y="5186"/>
            <a:chExt cx="202" cy="201"/>
          </a:xfrm>
        </p:grpSpPr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Рисунок 3" descr="2011-11-21 15.26.4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5253747" y="-253143"/>
            <a:ext cx="3994388" cy="335761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85786" y="5857892"/>
            <a:ext cx="8215370" cy="48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Идем с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источника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встречаем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приборов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6368955"/>
            <a:ext cx="8072462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Идем с (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встречаем  (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приборов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9586" y="200024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7000891" y="21429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6143636" y="357166"/>
            <a:ext cx="347811" cy="371477"/>
            <a:chOff x="3018" y="5186"/>
            <a:chExt cx="202" cy="201"/>
          </a:xfrm>
        </p:grpSpPr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30" grpId="0" animBg="1"/>
      <p:bldP spid="31" grpId="0" animBg="1"/>
      <p:bldP spid="9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фото\ВСВ\для тем\2011-11-28 16.06.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607212" y="2595639"/>
            <a:ext cx="4857699" cy="3643274"/>
          </a:xfrm>
          <a:prstGeom prst="rect">
            <a:avLst/>
          </a:prstGeom>
          <a:noFill/>
        </p:spPr>
      </p:pic>
      <p:pic>
        <p:nvPicPr>
          <p:cNvPr id="16385" name="Picture 1" descr="D:\фото\ВСВ\для тем\2011-11-28 16.06.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-392905" y="392905"/>
            <a:ext cx="3143240" cy="2357430"/>
          </a:xfrm>
          <a:prstGeom prst="rect">
            <a:avLst/>
          </a:prstGeom>
          <a:noFill/>
        </p:spPr>
      </p:pic>
      <p:pic>
        <p:nvPicPr>
          <p:cNvPr id="16386" name="Picture 2" descr="D:\фото\ВСВ\для тем\2011-11-28 16.06.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1893077" y="392906"/>
            <a:ext cx="3143248" cy="2357435"/>
          </a:xfrm>
          <a:prstGeom prst="rect">
            <a:avLst/>
          </a:prstGeom>
          <a:noFill/>
        </p:spPr>
      </p:pic>
      <p:pic>
        <p:nvPicPr>
          <p:cNvPr id="16389" name="Picture 5" descr="D:\фото\ВСВ\для тем\2011-11-28 16.06.2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4250529" y="392910"/>
            <a:ext cx="3143271" cy="2357454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77781" y="2505299"/>
          <a:ext cx="5266219" cy="4352725"/>
        </p:xfrm>
        <a:graphic>
          <a:graphicData uri="http://schemas.openxmlformats.org/drawingml/2006/table">
            <a:tbl>
              <a:tblPr/>
              <a:tblGrid>
                <a:gridCol w="677820"/>
                <a:gridCol w="945093"/>
                <a:gridCol w="1714512"/>
                <a:gridCol w="1928794"/>
              </a:tblGrid>
              <a:tr h="824645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25983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259837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44506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общ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о=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40831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ru-RU" sz="4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11"/>
          <p:cNvGrpSpPr/>
          <p:nvPr/>
        </p:nvGrpSpPr>
        <p:grpSpPr>
          <a:xfrm>
            <a:off x="6938503" y="516419"/>
            <a:ext cx="2156729" cy="1656417"/>
            <a:chOff x="6938503" y="516419"/>
            <a:chExt cx="2156729" cy="165641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237976" y="516419"/>
              <a:ext cx="857256" cy="7694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394124" y="1341839"/>
              <a:ext cx="464156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938503" y="642918"/>
              <a:ext cx="1285884" cy="92333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5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400" b="1" cap="all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5400" cap="all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5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8227213" y="1317768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3.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333372" y="333374"/>
            <a:ext cx="2666976" cy="2000232"/>
          </a:xfrm>
          <a:prstGeom prst="rect">
            <a:avLst/>
          </a:prstGeom>
        </p:spPr>
      </p:pic>
      <p:pic>
        <p:nvPicPr>
          <p:cNvPr id="3" name="Рисунок 2" descr="2011-11-21 15.24.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900728" y="313820"/>
            <a:ext cx="3556596" cy="2928959"/>
          </a:xfrm>
          <a:prstGeom prst="rect">
            <a:avLst/>
          </a:prstGeom>
        </p:spPr>
      </p:pic>
      <p:pic>
        <p:nvPicPr>
          <p:cNvPr id="5" name="Рисунок 4" descr="2011-11-21 15.28.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6" y="3071810"/>
            <a:ext cx="4190996" cy="3143248"/>
          </a:xfrm>
          <a:prstGeom prst="rect">
            <a:avLst/>
          </a:prstGeom>
        </p:spPr>
      </p:pic>
      <p:pic>
        <p:nvPicPr>
          <p:cNvPr id="6" name="Рисунок 5" descr="2011-11-21 15.28.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-142880" y="2526222"/>
            <a:ext cx="4357695" cy="4071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57148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4572008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4786322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4214810" y="128586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786050" y="107154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957568" y="531529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714480" y="5286388"/>
            <a:ext cx="285752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2336156" y="419355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571472" y="4500570"/>
            <a:ext cx="347811" cy="371477"/>
            <a:chOff x="3018" y="5186"/>
            <a:chExt cx="202" cy="201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1285852" y="3714752"/>
            <a:ext cx="347811" cy="371477"/>
            <a:chOff x="3018" y="5186"/>
            <a:chExt cx="202" cy="201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2571736" y="5429264"/>
            <a:ext cx="347811" cy="371477"/>
            <a:chOff x="3018" y="5186"/>
            <a:chExt cx="202" cy="201"/>
          </a:xfrm>
        </p:grpSpPr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Рисунок 3" descr="2011-11-21 15.26.4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5253747" y="-253143"/>
            <a:ext cx="3994388" cy="335761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85786" y="5857892"/>
            <a:ext cx="8215370" cy="48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Идем с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источника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встречаем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приборов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6368955"/>
            <a:ext cx="8072462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Идем с (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встречаем  (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приборов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9586" y="200024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7572396" y="121442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8367593" y="1214422"/>
            <a:ext cx="347811" cy="371477"/>
            <a:chOff x="3018" y="5186"/>
            <a:chExt cx="202" cy="201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7000891" y="21429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5"/>
          <p:cNvGrpSpPr>
            <a:grpSpLocks/>
          </p:cNvGrpSpPr>
          <p:nvPr/>
        </p:nvGrpSpPr>
        <p:grpSpPr bwMode="auto">
          <a:xfrm>
            <a:off x="6143636" y="357166"/>
            <a:ext cx="347811" cy="371477"/>
            <a:chOff x="3018" y="5186"/>
            <a:chExt cx="202" cy="201"/>
          </a:xfrm>
        </p:grpSpPr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30" grpId="0" animBg="1"/>
      <p:bldP spid="31" grpId="0" animBg="1"/>
      <p:bldP spid="9" grpId="0" animBg="1"/>
      <p:bldP spid="14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786" y="857232"/>
            <a:ext cx="642942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№13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37-41</a:t>
            </a:r>
          </a:p>
          <a:p>
            <a:pPr algn="ctr">
              <a:lnSpc>
                <a:spcPts val="4000"/>
              </a:lnSpc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06" y="71414"/>
          <a:ext cx="9143999" cy="6741850"/>
        </p:xfrm>
        <a:graphic>
          <a:graphicData uri="http://schemas.openxmlformats.org/drawingml/2006/table">
            <a:tbl>
              <a:tblPr/>
              <a:tblGrid>
                <a:gridCol w="420892"/>
                <a:gridCol w="610467"/>
                <a:gridCol w="841784"/>
                <a:gridCol w="934390"/>
                <a:gridCol w="887670"/>
                <a:gridCol w="887670"/>
                <a:gridCol w="887670"/>
                <a:gridCol w="661860"/>
                <a:gridCol w="887670"/>
                <a:gridCol w="432267"/>
                <a:gridCol w="1096926"/>
                <a:gridCol w="594733"/>
              </a:tblGrid>
              <a:tr h="333176"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ru-RU" sz="1800" b="1" cap="all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электрические явления –2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Урок - 4 (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лр8.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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соед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17-2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176"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all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</a:t>
                      </a:r>
                      <a:r>
                        <a:rPr lang="ru-RU" sz="18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лр.8"</a:t>
                      </a:r>
                      <a:r>
                        <a:rPr lang="ru-RU" sz="1800" b="1" i="1" cap="all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Изучение параллельного соединения проводников".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2762"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ЦЕЛИ:1.Создать условия для развития практических навыков обращения 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амперметром, вольтметром,  сопротивлениями, соединительными проводами, источником тока.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2. Создать условия для проверки учащимися </a:t>
                      </a:r>
                      <a:r>
                        <a:rPr lang="ru-RU" sz="18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опыта закономерностей параллельного соединения проводников.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2762"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Создать условия для планирования и выполнения Л/Р.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Убедить учащихся в справедливости </a:t>
                      </a:r>
                      <a:r>
                        <a:rPr lang="ru-RU" sz="18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закона Ома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Способствовать закреплению умений </a:t>
                      </a:r>
                      <a:r>
                        <a:rPr lang="ru-RU" sz="18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пользоваться закономерностями параллельного соединения проводников.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191"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УРОКА:</a:t>
                      </a:r>
                      <a:r>
                        <a:rPr lang="ru-RU" sz="18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закрепления  изученного  материала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191"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 </a:t>
                      </a:r>
                      <a:r>
                        <a:rPr lang="ru-RU" sz="1800" i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лабораторная работа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191"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              </a:t>
                      </a:r>
                      <a:r>
                        <a:rPr lang="ru-RU" sz="1800" b="1" i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ДЗ гр №3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планирование лабораторной работы и инструктаж по ТБ.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лабораторной работы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Упр. 24(4) стр. 100       упр. 25(3) стр.104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50242" marR="5024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242" marR="50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51" marR="2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51" marR="2605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51" marR="2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51" marR="2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51" marR="2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51" marR="2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51" marR="2605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соед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51" marR="2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51" marR="2605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51" marR="2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длр №2 (4)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51" marR="2605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51" marR="2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51" marR="2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51" marR="2605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соед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51" marR="26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051" marR="260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52"/>
            <a:ext cx="8072462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Гр3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1145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1147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1121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1123 1125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соед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0042"/>
            <a:ext cx="7500958" cy="207170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>
              <a:lnSpc>
                <a:spcPts val="4000"/>
              </a:lnSpc>
            </a:pPr>
            <a:r>
              <a:rPr lang="it-IT" sz="4400" b="1" dirty="0" smtClean="0">
                <a:latin typeface="Times New Roman" pitchFamily="18" charset="0"/>
                <a:cs typeface="Times New Roman" pitchFamily="18" charset="0"/>
              </a:rPr>
              <a:t> 515- 534 569 592 590  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000"/>
              </a:lnSpc>
            </a:pPr>
            <a:r>
              <a:rPr lang="it-IT" sz="4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44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4400" b="1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ru-RU" sz="4400" dirty="0" smtClean="0"/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2,38р 1,13р</a:t>
            </a:r>
            <a:r>
              <a:rPr lang="it-IT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///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стр.26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571480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Изучение законов параллельного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соединения проводников.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86903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928802"/>
            <a:ext cx="7643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амперметра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вольтметр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магазина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сопротивлений,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тока,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соединительные провода.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3500438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00504"/>
            <a:ext cx="49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14282" y="544183"/>
            <a:ext cx="5000660" cy="2428893"/>
            <a:chOff x="1490" y="3155"/>
            <a:chExt cx="2090" cy="969"/>
          </a:xfrm>
        </p:grpSpPr>
        <p:sp>
          <p:nvSpPr>
            <p:cNvPr id="3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529" cy="161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60"/>
            <p:cNvGrpSpPr>
              <a:grpSpLocks/>
            </p:cNvGrpSpPr>
            <p:nvPr/>
          </p:nvGrpSpPr>
          <p:grpSpPr bwMode="auto">
            <a:xfrm>
              <a:off x="1490" y="3155"/>
              <a:ext cx="2090" cy="969"/>
              <a:chOff x="1658" y="3155"/>
              <a:chExt cx="2090" cy="969"/>
            </a:xfrm>
          </p:grpSpPr>
          <p:sp>
            <p:nvSpPr>
              <p:cNvPr id="5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Group 67"/>
              <p:cNvGrpSpPr>
                <a:grpSpLocks/>
              </p:cNvGrpSpPr>
              <p:nvPr/>
            </p:nvGrpSpPr>
            <p:grpSpPr bwMode="auto">
              <a:xfrm>
                <a:off x="1658" y="3155"/>
                <a:ext cx="2090" cy="831"/>
                <a:chOff x="1658" y="3155"/>
                <a:chExt cx="2090" cy="831"/>
              </a:xfrm>
            </p:grpSpPr>
            <p:sp>
              <p:nvSpPr>
                <p:cNvPr id="13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555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7" name="Group 80"/>
                <p:cNvGrpSpPr>
                  <a:grpSpLocks/>
                </p:cNvGrpSpPr>
                <p:nvPr/>
              </p:nvGrpSpPr>
              <p:grpSpPr bwMode="auto">
                <a:xfrm>
                  <a:off x="2913" y="3155"/>
                  <a:ext cx="835" cy="725"/>
                  <a:chOff x="5000" y="7579"/>
                  <a:chExt cx="835" cy="725"/>
                </a:xfrm>
              </p:grpSpPr>
              <p:grpSp>
                <p:nvGrpSpPr>
                  <p:cNvPr id="8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133" y="7579"/>
                    <a:ext cx="702" cy="725"/>
                    <a:chOff x="5133" y="7579"/>
                    <a:chExt cx="702" cy="725"/>
                  </a:xfrm>
                </p:grpSpPr>
                <p:sp>
                  <p:nvSpPr>
                    <p:cNvPr id="30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33" y="7579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8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6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11" name="Oval 6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" name="Group 61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9" name="Oval 6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3571868" y="228599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4500562" y="121442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3438371" y="1214422"/>
            <a:ext cx="347811" cy="371477"/>
            <a:chOff x="3018" y="5186"/>
            <a:chExt cx="202" cy="201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1428728" y="2143116"/>
            <a:ext cx="347811" cy="371477"/>
            <a:chOff x="3018" y="5186"/>
            <a:chExt cx="202" cy="201"/>
          </a:xfrm>
        </p:grpSpPr>
        <p:sp>
          <p:nvSpPr>
            <p:cNvPr id="39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4000504"/>
            <a:ext cx="91440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1.Включай источник тока только после ПРОВЕРКИ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Два провода к вольтметру и в сторону.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(+)  источника  на  (+) амперметра.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3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Собрать последовательную цепь,  включив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тока и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 цепь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(амперметр показывает ток)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Включить в цепь вольтметр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СНЯВ ПОКАЗАНИЯ ПРИБОРОВ РАЗОМКНУТЬ ЦЕПЬ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2000232" y="14285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1000100" y="128565"/>
            <a:ext cx="347811" cy="371477"/>
            <a:chOff x="3018" y="5186"/>
            <a:chExt cx="202" cy="201"/>
          </a:xfrm>
        </p:grpSpPr>
        <p:sp>
          <p:nvSpPr>
            <p:cNvPr id="54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51"/>
          <p:cNvGrpSpPr/>
          <p:nvPr/>
        </p:nvGrpSpPr>
        <p:grpSpPr>
          <a:xfrm>
            <a:off x="6929454" y="0"/>
            <a:ext cx="1772302" cy="1231292"/>
            <a:chOff x="6902158" y="285728"/>
            <a:chExt cx="1772302" cy="1231292"/>
          </a:xfrm>
        </p:grpSpPr>
        <p:grpSp>
          <p:nvGrpSpPr>
            <p:cNvPr id="24" name="Group 34"/>
            <p:cNvGrpSpPr>
              <a:grpSpLocks/>
            </p:cNvGrpSpPr>
            <p:nvPr/>
          </p:nvGrpSpPr>
          <p:grpSpPr bwMode="auto">
            <a:xfrm>
              <a:off x="6929454" y="285728"/>
              <a:ext cx="1691426" cy="1201541"/>
              <a:chOff x="9385" y="4873"/>
              <a:chExt cx="1129" cy="760"/>
            </a:xfrm>
          </p:grpSpPr>
          <p:grpSp>
            <p:nvGrpSpPr>
              <p:cNvPr id="25" name="Group 35"/>
              <p:cNvGrpSpPr>
                <a:grpSpLocks/>
              </p:cNvGrpSpPr>
              <p:nvPr/>
            </p:nvGrpSpPr>
            <p:grpSpPr bwMode="auto">
              <a:xfrm>
                <a:off x="9779" y="4873"/>
                <a:ext cx="602" cy="530"/>
                <a:chOff x="9779" y="4873"/>
                <a:chExt cx="602" cy="530"/>
              </a:xfrm>
            </p:grpSpPr>
            <p:sp>
              <p:nvSpPr>
                <p:cNvPr id="4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82" y="4873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3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6902158" y="141189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8603022" y="1445582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0" y="3643314"/>
            <a:ext cx="3357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сборки цепей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-71470" y="714356"/>
            <a:ext cx="3000364" cy="20002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357554" y="2786058"/>
            <a:ext cx="5786446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приборах означают лишь правило их включения, на источнике недостаток и избыток электронов!!!</a:t>
            </a:r>
            <a:endParaRPr lang="ru-RU" sz="2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221163" y="2357430"/>
            <a:ext cx="571504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2988E-6 L -0.67761 0.0007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0721" grpId="0" build="p"/>
      <p:bldP spid="50" grpId="0" animBg="1"/>
      <p:bldP spid="68" grpId="0" build="p"/>
      <p:bldP spid="52" grpId="0" animBg="1"/>
      <p:bldP spid="52" grpId="1" animBg="1"/>
      <p:bldP spid="53" grpId="0" animBg="1"/>
      <p:bldP spid="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0.4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-759025" y="2022506"/>
            <a:ext cx="6072198" cy="45541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выключении источника,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ДЕРЖАТЬ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вилку и розетку!!!</a:t>
            </a:r>
            <a:endParaRPr lang="ru-RU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27853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1.Включай источник тока только после ПРОВЕРКИ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Два провода к вольтметру и в сторону.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(+)  источника  на  (+) амперметра.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3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Собрать последовательную цепь,  включив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тока и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 её.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Включить в цепь вольтметр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СНЯВ ПОКАЗАНИЯ ПРИБОРОВ РАЗОМКНУТЬ ЦЕПЬ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2786058"/>
            <a:ext cx="5143504" cy="29238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приборах означают лишь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правило их включения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(–)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источнике означают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недостаток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избыток </a:t>
            </a:r>
            <a:r>
              <a:rPr lang="ru-RU" sz="2800" b="1" dirty="0" smtClean="0"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электронов!!!</a:t>
            </a:r>
            <a:endParaRPr lang="ru-RU" sz="28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3" descr="D:\фото\2012 фото\для тем\IMG_023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-32" y="3757336"/>
            <a:ext cx="5000659" cy="3100688"/>
          </a:xfrm>
          <a:prstGeom prst="rect">
            <a:avLst/>
          </a:prstGeom>
          <a:noFill/>
        </p:spPr>
      </p:pic>
      <p:sp>
        <p:nvSpPr>
          <p:cNvPr id="71" name="Овал 70"/>
          <p:cNvSpPr/>
          <p:nvPr/>
        </p:nvSpPr>
        <p:spPr>
          <a:xfrm>
            <a:off x="4036592" y="4369726"/>
            <a:ext cx="500066" cy="500066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Picture 4" descr="D:\фото\2012 фото\для тем\IMG_023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3523996" y="3286124"/>
            <a:ext cx="5620036" cy="3714775"/>
          </a:xfrm>
          <a:prstGeom prst="rect">
            <a:avLst/>
          </a:prstGeom>
          <a:noFill/>
        </p:spPr>
      </p:pic>
      <p:sp>
        <p:nvSpPr>
          <p:cNvPr id="72" name="Овал 71"/>
          <p:cNvSpPr/>
          <p:nvPr/>
        </p:nvSpPr>
        <p:spPr>
          <a:xfrm>
            <a:off x="3714744" y="3500438"/>
            <a:ext cx="500066" cy="500066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" name="Picture 2" descr="D:\фото\2012 фото\для тем\IMG_023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800000">
            <a:off x="3714745" y="0"/>
            <a:ext cx="5500725" cy="3373772"/>
          </a:xfrm>
          <a:prstGeom prst="rect">
            <a:avLst/>
          </a:prstGeom>
          <a:noFill/>
        </p:spPr>
      </p:pic>
      <p:sp>
        <p:nvSpPr>
          <p:cNvPr id="70" name="Овал 69"/>
          <p:cNvSpPr/>
          <p:nvPr/>
        </p:nvSpPr>
        <p:spPr>
          <a:xfrm>
            <a:off x="6810304" y="551392"/>
            <a:ext cx="500066" cy="500066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14"/>
          <p:cNvGrpSpPr/>
          <p:nvPr/>
        </p:nvGrpSpPr>
        <p:grpSpPr>
          <a:xfrm>
            <a:off x="107303" y="1092987"/>
            <a:ext cx="3167040" cy="965795"/>
            <a:chOff x="1779888" y="1260248"/>
            <a:chExt cx="3167040" cy="965795"/>
          </a:xfrm>
        </p:grpSpPr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>
              <a:off x="3146928" y="1674736"/>
              <a:ext cx="180000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779888" y="1260248"/>
              <a:ext cx="1839436" cy="965795"/>
              <a:chOff x="9448" y="4951"/>
              <a:chExt cx="880" cy="410"/>
            </a:xfrm>
          </p:grpSpPr>
          <p:sp>
            <p:nvSpPr>
              <p:cNvPr id="27657" name="Text Box 9"/>
              <p:cNvSpPr txBox="1">
                <a:spLocks noChangeArrowheads="1"/>
              </p:cNvSpPr>
              <p:nvPr/>
            </p:nvSpPr>
            <p:spPr bwMode="auto">
              <a:xfrm>
                <a:off x="9783" y="4951"/>
                <a:ext cx="545" cy="41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58" name="Oval 10"/>
              <p:cNvSpPr>
                <a:spLocks noChangeArrowheads="1"/>
              </p:cNvSpPr>
              <p:nvPr/>
            </p:nvSpPr>
            <p:spPr bwMode="auto">
              <a:xfrm>
                <a:off x="9786" y="5003"/>
                <a:ext cx="315" cy="258"/>
              </a:xfrm>
              <a:prstGeom prst="ellips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>
                <a:off x="9448" y="5133"/>
                <a:ext cx="327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82394" y="705212"/>
            <a:ext cx="0" cy="28800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>
            <a:off x="3281275" y="711834"/>
            <a:ext cx="2090" cy="28440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163"/>
          <p:cNvGrpSpPr/>
          <p:nvPr/>
        </p:nvGrpSpPr>
        <p:grpSpPr>
          <a:xfrm>
            <a:off x="75340" y="488977"/>
            <a:ext cx="3231377" cy="2014482"/>
            <a:chOff x="1785918" y="1027084"/>
            <a:chExt cx="3231377" cy="2014482"/>
          </a:xfrm>
        </p:grpSpPr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>
              <a:off x="1785918" y="2853118"/>
              <a:ext cx="684000" cy="7067"/>
            </a:xfrm>
            <a:prstGeom prst="line">
              <a:avLst/>
            </a:prstGeom>
            <a:noFill/>
            <a:ln w="349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75" name="Rectangle 27"/>
            <p:cNvSpPr>
              <a:spLocks noChangeArrowheads="1"/>
            </p:cNvSpPr>
            <p:nvPr/>
          </p:nvSpPr>
          <p:spPr bwMode="auto">
            <a:xfrm flipV="1">
              <a:off x="2492675" y="2712986"/>
              <a:ext cx="938531" cy="328580"/>
            </a:xfrm>
            <a:prstGeom prst="rect">
              <a:avLst/>
            </a:prstGeom>
            <a:solidFill>
              <a:srgbClr val="92D050"/>
            </a:solidFill>
            <a:ln w="349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>
              <a:off x="3433295" y="2879280"/>
              <a:ext cx="1584000" cy="2356"/>
            </a:xfrm>
            <a:prstGeom prst="line">
              <a:avLst/>
            </a:prstGeom>
            <a:noFill/>
            <a:ln w="349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27"/>
            <p:cNvSpPr>
              <a:spLocks noChangeArrowheads="1"/>
            </p:cNvSpPr>
            <p:nvPr/>
          </p:nvSpPr>
          <p:spPr bwMode="auto">
            <a:xfrm flipV="1">
              <a:off x="2300338" y="1027084"/>
              <a:ext cx="867093" cy="328580"/>
            </a:xfrm>
            <a:prstGeom prst="rect">
              <a:avLst/>
            </a:prstGeom>
            <a:solidFill>
              <a:srgbClr val="66CCFF"/>
            </a:solidFill>
            <a:ln w="349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Группа 171"/>
          <p:cNvGrpSpPr/>
          <p:nvPr/>
        </p:nvGrpSpPr>
        <p:grpSpPr>
          <a:xfrm rot="10800000">
            <a:off x="91283" y="3112488"/>
            <a:ext cx="3181850" cy="673701"/>
            <a:chOff x="1818486" y="3295485"/>
            <a:chExt cx="3181850" cy="673701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818486" y="3571176"/>
              <a:ext cx="753833" cy="256049"/>
              <a:chOff x="11725" y="4518"/>
              <a:chExt cx="375" cy="140"/>
            </a:xfrm>
          </p:grpSpPr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>
                <a:off x="12028" y="4523"/>
                <a:ext cx="72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/>
            </p:nvSpPr>
            <p:spPr bwMode="auto">
              <a:xfrm flipV="1">
                <a:off x="11866" y="4530"/>
                <a:ext cx="175" cy="128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2" name="Line 34"/>
              <p:cNvSpPr>
                <a:spLocks noChangeShapeType="1"/>
              </p:cNvSpPr>
              <p:nvPr/>
            </p:nvSpPr>
            <p:spPr bwMode="auto">
              <a:xfrm>
                <a:off x="11725" y="4518"/>
                <a:ext cx="197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7683" name="Line 35"/>
            <p:cNvSpPr>
              <a:spLocks noChangeShapeType="1"/>
            </p:cNvSpPr>
            <p:nvPr/>
          </p:nvSpPr>
          <p:spPr bwMode="auto">
            <a:xfrm>
              <a:off x="3596336" y="3562396"/>
              <a:ext cx="1404000" cy="7067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Группа 125"/>
            <p:cNvGrpSpPr/>
            <p:nvPr/>
          </p:nvGrpSpPr>
          <p:grpSpPr>
            <a:xfrm>
              <a:off x="2567924" y="3295485"/>
              <a:ext cx="1164280" cy="673701"/>
              <a:chOff x="2567924" y="3295485"/>
              <a:chExt cx="1164280" cy="673701"/>
            </a:xfrm>
          </p:grpSpPr>
          <p:grpSp>
            <p:nvGrpSpPr>
              <p:cNvPr id="8" name="Группа 112"/>
              <p:cNvGrpSpPr/>
              <p:nvPr/>
            </p:nvGrpSpPr>
            <p:grpSpPr>
              <a:xfrm>
                <a:off x="2567924" y="3295485"/>
                <a:ext cx="459204" cy="673701"/>
                <a:chOff x="2567924" y="3281837"/>
                <a:chExt cx="459204" cy="673701"/>
              </a:xfrm>
            </p:grpSpPr>
            <p:sp>
              <p:nvSpPr>
                <p:cNvPr id="27686" name="Line 38"/>
                <p:cNvSpPr>
                  <a:spLocks noChangeShapeType="1"/>
                </p:cNvSpPr>
                <p:nvPr/>
              </p:nvSpPr>
              <p:spPr bwMode="auto">
                <a:xfrm>
                  <a:off x="2567924" y="3573957"/>
                  <a:ext cx="437509" cy="0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687" name="Line 39"/>
                <p:cNvSpPr>
                  <a:spLocks noChangeShapeType="1"/>
                </p:cNvSpPr>
                <p:nvPr/>
              </p:nvSpPr>
              <p:spPr bwMode="auto">
                <a:xfrm>
                  <a:off x="3027128" y="3281837"/>
                  <a:ext cx="0" cy="673701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Группа 113"/>
              <p:cNvGrpSpPr/>
              <p:nvPr/>
            </p:nvGrpSpPr>
            <p:grpSpPr>
              <a:xfrm>
                <a:off x="3173567" y="3436158"/>
                <a:ext cx="558637" cy="273862"/>
                <a:chOff x="3173567" y="3449806"/>
                <a:chExt cx="558637" cy="273862"/>
              </a:xfrm>
            </p:grpSpPr>
            <p:sp>
              <p:nvSpPr>
                <p:cNvPr id="27685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193453" y="3449806"/>
                  <a:ext cx="0" cy="273862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688" name="Line 40"/>
                <p:cNvSpPr>
                  <a:spLocks noChangeShapeType="1"/>
                </p:cNvSpPr>
                <p:nvPr/>
              </p:nvSpPr>
              <p:spPr bwMode="auto">
                <a:xfrm>
                  <a:off x="3173567" y="3575782"/>
                  <a:ext cx="558637" cy="0"/>
                </a:xfrm>
                <a:prstGeom prst="line">
                  <a:avLst/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" name="Group 96"/>
          <p:cNvGrpSpPr>
            <a:grpSpLocks/>
          </p:cNvGrpSpPr>
          <p:nvPr/>
        </p:nvGrpSpPr>
        <p:grpSpPr bwMode="auto">
          <a:xfrm>
            <a:off x="2285984" y="3143248"/>
            <a:ext cx="269970" cy="314152"/>
            <a:chOff x="7108" y="3188"/>
            <a:chExt cx="207" cy="207"/>
          </a:xfrm>
        </p:grpSpPr>
        <p:sp>
          <p:nvSpPr>
            <p:cNvPr id="106" name="Line 97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Line 98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Line 3"/>
          <p:cNvSpPr>
            <a:spLocks noChangeShapeType="1"/>
          </p:cNvSpPr>
          <p:nvPr/>
        </p:nvSpPr>
        <p:spPr bwMode="auto">
          <a:xfrm rot="-300000">
            <a:off x="1643042" y="3357562"/>
            <a:ext cx="216000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480000"/>
            </a:camera>
            <a:lightRig rig="threePt" dir="t"/>
          </a:scene3d>
        </p:spPr>
        <p:txBody>
          <a:bodyPr/>
          <a:lstStyle/>
          <a:p>
            <a:endParaRPr lang="ru-RU"/>
          </a:p>
        </p:txBody>
      </p:sp>
      <p:grpSp>
        <p:nvGrpSpPr>
          <p:cNvPr id="11" name="Группа 141"/>
          <p:cNvGrpSpPr/>
          <p:nvPr/>
        </p:nvGrpSpPr>
        <p:grpSpPr>
          <a:xfrm>
            <a:off x="1643042" y="1807367"/>
            <a:ext cx="1143008" cy="1000132"/>
            <a:chOff x="3488743" y="3000560"/>
            <a:chExt cx="1143008" cy="1000132"/>
          </a:xfrm>
        </p:grpSpPr>
        <p:sp>
          <p:nvSpPr>
            <p:cNvPr id="144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67"/>
          <p:cNvGrpSpPr/>
          <p:nvPr/>
        </p:nvGrpSpPr>
        <p:grpSpPr>
          <a:xfrm>
            <a:off x="2714612" y="2378871"/>
            <a:ext cx="1143008" cy="1000132"/>
            <a:chOff x="3488743" y="3000560"/>
            <a:chExt cx="1143008" cy="1000132"/>
          </a:xfrm>
        </p:grpSpPr>
        <p:sp>
          <p:nvSpPr>
            <p:cNvPr id="169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1" name="Rectangle 92"/>
          <p:cNvSpPr>
            <a:spLocks noChangeArrowheads="1"/>
          </p:cNvSpPr>
          <p:nvPr/>
        </p:nvSpPr>
        <p:spPr bwMode="auto">
          <a:xfrm>
            <a:off x="-84364" y="-214338"/>
            <a:ext cx="77996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Параллельное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соединение…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73"/>
          <p:cNvGrpSpPr/>
          <p:nvPr/>
        </p:nvGrpSpPr>
        <p:grpSpPr>
          <a:xfrm>
            <a:off x="62262" y="724026"/>
            <a:ext cx="3225226" cy="4868"/>
            <a:chOff x="1781875" y="738496"/>
            <a:chExt cx="3244623" cy="5060"/>
          </a:xfrm>
        </p:grpSpPr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 flipH="1">
              <a:off x="3143240" y="738496"/>
              <a:ext cx="1883258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Line 54"/>
            <p:cNvSpPr>
              <a:spLocks noChangeShapeType="1"/>
            </p:cNvSpPr>
            <p:nvPr/>
          </p:nvSpPr>
          <p:spPr bwMode="auto">
            <a:xfrm flipH="1">
              <a:off x="1781875" y="743556"/>
              <a:ext cx="543248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Группа 164"/>
          <p:cNvGrpSpPr/>
          <p:nvPr/>
        </p:nvGrpSpPr>
        <p:grpSpPr>
          <a:xfrm>
            <a:off x="1428728" y="223539"/>
            <a:ext cx="1143008" cy="1000132"/>
            <a:chOff x="3488743" y="3000560"/>
            <a:chExt cx="1143008" cy="1000132"/>
          </a:xfrm>
        </p:grpSpPr>
        <p:sp>
          <p:nvSpPr>
            <p:cNvPr id="166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6862561" y="6461372"/>
            <a:ext cx="225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 Анимация №2</a:t>
            </a:r>
            <a:endPara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AutoShape 4"/>
          <p:cNvSpPr>
            <a:spLocks noChangeArrowheads="1"/>
          </p:cNvSpPr>
          <p:nvPr/>
        </p:nvSpPr>
        <p:spPr bwMode="auto">
          <a:xfrm>
            <a:off x="8143900" y="171448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AutoShape 4"/>
          <p:cNvSpPr>
            <a:spLocks noChangeArrowheads="1"/>
          </p:cNvSpPr>
          <p:nvPr/>
        </p:nvSpPr>
        <p:spPr bwMode="auto">
          <a:xfrm>
            <a:off x="7572395" y="64291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AutoShape 4"/>
          <p:cNvSpPr>
            <a:spLocks noChangeArrowheads="1"/>
          </p:cNvSpPr>
          <p:nvPr/>
        </p:nvSpPr>
        <p:spPr bwMode="auto">
          <a:xfrm>
            <a:off x="6072197" y="64291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AutoShape 4"/>
          <p:cNvSpPr>
            <a:spLocks noChangeArrowheads="1"/>
          </p:cNvSpPr>
          <p:nvPr/>
        </p:nvSpPr>
        <p:spPr bwMode="auto">
          <a:xfrm>
            <a:off x="6429387" y="200938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22943" y="1482158"/>
            <a:ext cx="11715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3214247" y="1445582"/>
            <a:ext cx="11715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Rectangle 92"/>
          <p:cNvSpPr>
            <a:spLocks noChangeArrowheads="1"/>
          </p:cNvSpPr>
          <p:nvPr/>
        </p:nvSpPr>
        <p:spPr bwMode="auto">
          <a:xfrm>
            <a:off x="-32" y="-142900"/>
            <a:ext cx="6121548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Ветвистое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соединение…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" name="Picture 4" descr="D:\фото\2012 фото\для тем\IMG_024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44" y="0"/>
            <a:ext cx="5500726" cy="3835173"/>
          </a:xfrm>
          <a:prstGeom prst="rect">
            <a:avLst/>
          </a:prstGeom>
          <a:noFill/>
        </p:spPr>
      </p:pic>
      <p:sp>
        <p:nvSpPr>
          <p:cNvPr id="68" name="Овал 67"/>
          <p:cNvSpPr/>
          <p:nvPr/>
        </p:nvSpPr>
        <p:spPr>
          <a:xfrm>
            <a:off x="3214678" y="2307433"/>
            <a:ext cx="11715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7432" y="2245139"/>
            <a:ext cx="11715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TextBox 228"/>
          <p:cNvSpPr txBox="1"/>
          <p:nvPr/>
        </p:nvSpPr>
        <p:spPr>
          <a:xfrm>
            <a:off x="7715272" y="714356"/>
            <a:ext cx="80848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1,1А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6643702" y="1071546"/>
            <a:ext cx="85725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7000892" y="2571744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929586" y="3214687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3,6В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AutoShape 4"/>
          <p:cNvSpPr>
            <a:spLocks noChangeArrowheads="1"/>
          </p:cNvSpPr>
          <p:nvPr/>
        </p:nvSpPr>
        <p:spPr bwMode="auto">
          <a:xfrm>
            <a:off x="8286776" y="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AutoShape 4"/>
          <p:cNvSpPr>
            <a:spLocks noChangeArrowheads="1"/>
          </p:cNvSpPr>
          <p:nvPr/>
        </p:nvSpPr>
        <p:spPr bwMode="auto">
          <a:xfrm>
            <a:off x="7076100" y="44214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AutoShape 4"/>
          <p:cNvSpPr>
            <a:spLocks noChangeArrowheads="1"/>
          </p:cNvSpPr>
          <p:nvPr/>
        </p:nvSpPr>
        <p:spPr bwMode="auto">
          <a:xfrm>
            <a:off x="8358214" y="150017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AutoShape 4"/>
          <p:cNvSpPr>
            <a:spLocks noChangeArrowheads="1"/>
          </p:cNvSpPr>
          <p:nvPr/>
        </p:nvSpPr>
        <p:spPr bwMode="auto">
          <a:xfrm>
            <a:off x="8858279" y="307181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AutoShape 4"/>
          <p:cNvSpPr>
            <a:spLocks noChangeArrowheads="1"/>
          </p:cNvSpPr>
          <p:nvPr/>
        </p:nvSpPr>
        <p:spPr bwMode="auto">
          <a:xfrm>
            <a:off x="7682192" y="219275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7500958" y="24064"/>
            <a:ext cx="500066" cy="500066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713990" y="1166294"/>
            <a:ext cx="500066" cy="500066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059770" y="2119052"/>
            <a:ext cx="500066" cy="500066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-129713" y="2012272"/>
            <a:ext cx="500066" cy="500066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2428E-6 L -0.51754 0.1526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48555E-6 L -0.57622 -0.29664 " pathEditMode="relative" rAng="0" ptsTypes="AA">
                                      <p:cBhvr>
                                        <p:cTn id="24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" y="-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1572 L -0.51389 0.29364 " pathEditMode="relative" rAng="0" ptsTypes="AA">
                                      <p:cBhvr>
                                        <p:cTn id="25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" y="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601 L -0.78021 -0.28092 " pathEditMode="relative" rAng="0" ptsTypes="AA">
                                      <p:cBhvr>
                                        <p:cTn id="27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" y="-1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0" grpId="0" animBg="1"/>
      <p:bldP spid="27670" grpId="0" animBg="1"/>
      <p:bldP spid="27672" grpId="0" animBg="1"/>
      <p:bldP spid="108" grpId="0" animBg="1"/>
      <p:bldP spid="171" grpId="0"/>
      <p:bldP spid="102" grpId="0"/>
      <p:bldP spid="110" grpId="0" animBg="1"/>
      <p:bldP spid="111" grpId="0" animBg="1"/>
      <p:bldP spid="112" grpId="0" animBg="1"/>
      <p:bldP spid="11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29" grpId="0" animBg="1"/>
      <p:bldP spid="229" grpId="1" animBg="1"/>
      <p:bldP spid="231" grpId="0" animBg="1"/>
      <p:bldP spid="231" grpId="1" animBg="1"/>
      <p:bldP spid="230" grpId="0" animBg="1"/>
      <p:bldP spid="230" grpId="1" animBg="1"/>
      <p:bldP spid="175" grpId="0" animBg="1"/>
      <p:bldP spid="175" grpId="1" animBg="1"/>
      <p:bldP spid="119" grpId="0" animBg="1"/>
      <p:bldP spid="120" grpId="0" animBg="1"/>
      <p:bldP spid="115" grpId="0" animBg="1"/>
      <p:bldP spid="122" grpId="0" animBg="1"/>
      <p:bldP spid="121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-24"/>
          <a:ext cx="9144000" cy="3413760"/>
        </p:xfrm>
        <a:graphic>
          <a:graphicData uri="http://schemas.openxmlformats.org/drawingml/2006/table">
            <a:tbl>
              <a:tblPr/>
              <a:tblGrid>
                <a:gridCol w="928662"/>
                <a:gridCol w="2286016"/>
                <a:gridCol w="1928826"/>
                <a:gridCol w="1714512"/>
                <a:gridCol w="2285984"/>
              </a:tblGrid>
              <a:tr h="571504"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1/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1/Ом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32677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        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       </a:t>
                      </a: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1/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       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       </a:t>
                      </a: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1/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=0,22</a:t>
                      </a: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259837"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Сумма </a:t>
                      </a: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  =1,1А</a:t>
                      </a: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Сумма/1/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=0,3</a:t>
                      </a: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44506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общ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kumimoji="0" lang="ru-RU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А</a:t>
                      </a:r>
                      <a:endParaRPr lang="ru-RU" sz="4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0=       </a:t>
                      </a: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о=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1/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0" name="Line 22"/>
          <p:cNvSpPr>
            <a:spLocks noChangeShapeType="1"/>
          </p:cNvSpPr>
          <p:nvPr/>
        </p:nvSpPr>
        <p:spPr bwMode="auto">
          <a:xfrm flipH="1">
            <a:off x="82394" y="3839235"/>
            <a:ext cx="0" cy="28080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99"/>
          <p:cNvGrpSpPr/>
          <p:nvPr/>
        </p:nvGrpSpPr>
        <p:grpSpPr>
          <a:xfrm>
            <a:off x="62262" y="3319374"/>
            <a:ext cx="3795358" cy="3562650"/>
            <a:chOff x="62262" y="3366812"/>
            <a:chExt cx="3795358" cy="3562650"/>
          </a:xfrm>
        </p:grpSpPr>
        <p:grpSp>
          <p:nvGrpSpPr>
            <p:cNvPr id="3" name="Группа 173"/>
            <p:cNvGrpSpPr/>
            <p:nvPr/>
          </p:nvGrpSpPr>
          <p:grpSpPr>
            <a:xfrm>
              <a:off x="62262" y="3858049"/>
              <a:ext cx="3225226" cy="4868"/>
              <a:chOff x="1781875" y="738496"/>
              <a:chExt cx="3244623" cy="5060"/>
            </a:xfrm>
          </p:grpSpPr>
          <p:sp>
            <p:nvSpPr>
              <p:cNvPr id="77" name="Line 54"/>
              <p:cNvSpPr>
                <a:spLocks noChangeShapeType="1"/>
              </p:cNvSpPr>
              <p:nvPr/>
            </p:nvSpPr>
            <p:spPr bwMode="auto">
              <a:xfrm flipH="1">
                <a:off x="3143240" y="738496"/>
                <a:ext cx="1883258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Line 54"/>
              <p:cNvSpPr>
                <a:spLocks noChangeShapeType="1"/>
              </p:cNvSpPr>
              <p:nvPr/>
            </p:nvSpPr>
            <p:spPr bwMode="auto">
              <a:xfrm flipH="1">
                <a:off x="1781875" y="743556"/>
                <a:ext cx="543248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Группа 98"/>
            <p:cNvGrpSpPr/>
            <p:nvPr/>
          </p:nvGrpSpPr>
          <p:grpSpPr>
            <a:xfrm>
              <a:off x="75340" y="3366812"/>
              <a:ext cx="3782280" cy="3562650"/>
              <a:chOff x="75340" y="3357562"/>
              <a:chExt cx="3782280" cy="3562650"/>
            </a:xfrm>
          </p:grpSpPr>
          <p:grpSp>
            <p:nvGrpSpPr>
              <p:cNvPr id="6" name="Группа 114"/>
              <p:cNvGrpSpPr/>
              <p:nvPr/>
            </p:nvGrpSpPr>
            <p:grpSpPr>
              <a:xfrm>
                <a:off x="107303" y="4227010"/>
                <a:ext cx="3167040" cy="965795"/>
                <a:chOff x="1779888" y="1260248"/>
                <a:chExt cx="3167040" cy="965795"/>
              </a:xfrm>
            </p:grpSpPr>
            <p:sp>
              <p:nvSpPr>
                <p:cNvPr id="45" name="Line 7"/>
                <p:cNvSpPr>
                  <a:spLocks noChangeShapeType="1"/>
                </p:cNvSpPr>
                <p:nvPr/>
              </p:nvSpPr>
              <p:spPr bwMode="auto">
                <a:xfrm>
                  <a:off x="3146928" y="1674736"/>
                  <a:ext cx="1800000" cy="0"/>
                </a:xfrm>
                <a:prstGeom prst="line">
                  <a:avLst/>
                </a:prstGeom>
                <a:noFill/>
                <a:ln w="349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7" name="Group 8"/>
                <p:cNvGrpSpPr>
                  <a:grpSpLocks/>
                </p:cNvGrpSpPr>
                <p:nvPr/>
              </p:nvGrpSpPr>
              <p:grpSpPr bwMode="auto">
                <a:xfrm>
                  <a:off x="1779888" y="1260248"/>
                  <a:ext cx="1839436" cy="965795"/>
                  <a:chOff x="9448" y="4951"/>
                  <a:chExt cx="880" cy="410"/>
                </a:xfrm>
              </p:grpSpPr>
              <p:sp>
                <p:nvSpPr>
                  <p:cNvPr id="47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83" y="4951"/>
                    <a:ext cx="545" cy="410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9786" y="5003"/>
                    <a:ext cx="315" cy="258"/>
                  </a:xfrm>
                  <a:prstGeom prst="ellips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9448" y="5133"/>
                    <a:ext cx="327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>
                <a:off x="3281275" y="3845857"/>
                <a:ext cx="2090" cy="284400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" name="Группа 163"/>
              <p:cNvGrpSpPr/>
              <p:nvPr/>
            </p:nvGrpSpPr>
            <p:grpSpPr>
              <a:xfrm>
                <a:off x="75340" y="3623000"/>
                <a:ext cx="3231377" cy="2014482"/>
                <a:chOff x="1785918" y="1027084"/>
                <a:chExt cx="3231377" cy="2014482"/>
              </a:xfrm>
            </p:grpSpPr>
            <p:sp>
              <p:nvSpPr>
                <p:cNvPr id="53" name="Line 25"/>
                <p:cNvSpPr>
                  <a:spLocks noChangeShapeType="1"/>
                </p:cNvSpPr>
                <p:nvPr/>
              </p:nvSpPr>
              <p:spPr bwMode="auto">
                <a:xfrm>
                  <a:off x="1785918" y="2853118"/>
                  <a:ext cx="684000" cy="7067"/>
                </a:xfrm>
                <a:prstGeom prst="line">
                  <a:avLst/>
                </a:prstGeom>
                <a:noFill/>
                <a:ln w="3492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" name="Rectangle 27"/>
                <p:cNvSpPr>
                  <a:spLocks noChangeArrowheads="1"/>
                </p:cNvSpPr>
                <p:nvPr/>
              </p:nvSpPr>
              <p:spPr bwMode="auto">
                <a:xfrm flipV="1">
                  <a:off x="2492675" y="2712986"/>
                  <a:ext cx="938531" cy="328580"/>
                </a:xfrm>
                <a:prstGeom prst="rect">
                  <a:avLst/>
                </a:prstGeom>
                <a:solidFill>
                  <a:srgbClr val="92D050"/>
                </a:solidFill>
                <a:ln w="349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5" name="Line 30"/>
                <p:cNvSpPr>
                  <a:spLocks noChangeShapeType="1"/>
                </p:cNvSpPr>
                <p:nvPr/>
              </p:nvSpPr>
              <p:spPr bwMode="auto">
                <a:xfrm>
                  <a:off x="3433295" y="2879280"/>
                  <a:ext cx="1584000" cy="2356"/>
                </a:xfrm>
                <a:prstGeom prst="line">
                  <a:avLst/>
                </a:prstGeom>
                <a:noFill/>
                <a:ln w="3492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6" name="Rectangle 27"/>
                <p:cNvSpPr>
                  <a:spLocks noChangeArrowheads="1"/>
                </p:cNvSpPr>
                <p:nvPr/>
              </p:nvSpPr>
              <p:spPr bwMode="auto">
                <a:xfrm flipV="1">
                  <a:off x="2300338" y="1027084"/>
                  <a:ext cx="867093" cy="328580"/>
                </a:xfrm>
                <a:prstGeom prst="rect">
                  <a:avLst/>
                </a:prstGeom>
                <a:solidFill>
                  <a:srgbClr val="66CCFF"/>
                </a:solidFill>
                <a:ln w="34925">
                  <a:solidFill>
                    <a:srgbClr val="0033C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Группа 171"/>
              <p:cNvGrpSpPr/>
              <p:nvPr/>
            </p:nvGrpSpPr>
            <p:grpSpPr>
              <a:xfrm rot="10800000">
                <a:off x="91283" y="6246511"/>
                <a:ext cx="3194833" cy="673701"/>
                <a:chOff x="1805503" y="3295485"/>
                <a:chExt cx="3194833" cy="673701"/>
              </a:xfrm>
            </p:grpSpPr>
            <p:sp>
              <p:nvSpPr>
                <p:cNvPr id="59" name="Line 35"/>
                <p:cNvSpPr>
                  <a:spLocks noChangeShapeType="1"/>
                </p:cNvSpPr>
                <p:nvPr/>
              </p:nvSpPr>
              <p:spPr bwMode="auto">
                <a:xfrm>
                  <a:off x="3596336" y="3562396"/>
                  <a:ext cx="1404000" cy="7067"/>
                </a:xfrm>
                <a:prstGeom prst="line">
                  <a:avLst/>
                </a:prstGeom>
                <a:noFill/>
                <a:ln w="349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0" name="Группа 125"/>
                <p:cNvGrpSpPr/>
                <p:nvPr/>
              </p:nvGrpSpPr>
              <p:grpSpPr>
                <a:xfrm>
                  <a:off x="1805503" y="3295485"/>
                  <a:ext cx="1926701" cy="673701"/>
                  <a:chOff x="1805503" y="3295485"/>
                  <a:chExt cx="1926701" cy="673701"/>
                </a:xfrm>
              </p:grpSpPr>
              <p:grpSp>
                <p:nvGrpSpPr>
                  <p:cNvPr id="11" name="Группа 112"/>
                  <p:cNvGrpSpPr/>
                  <p:nvPr/>
                </p:nvGrpSpPr>
                <p:grpSpPr>
                  <a:xfrm>
                    <a:off x="1805503" y="3295485"/>
                    <a:ext cx="1221625" cy="673701"/>
                    <a:chOff x="1805503" y="3281837"/>
                    <a:chExt cx="1221625" cy="673701"/>
                  </a:xfrm>
                </p:grpSpPr>
                <p:sp>
                  <p:nvSpPr>
                    <p:cNvPr id="65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5503" y="3573957"/>
                      <a:ext cx="1188000" cy="0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7128" y="3281837"/>
                      <a:ext cx="0" cy="673701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" name="Группа 113"/>
                  <p:cNvGrpSpPr/>
                  <p:nvPr/>
                </p:nvGrpSpPr>
                <p:grpSpPr>
                  <a:xfrm>
                    <a:off x="3173567" y="3436158"/>
                    <a:ext cx="558637" cy="273862"/>
                    <a:chOff x="3173567" y="3449806"/>
                    <a:chExt cx="558637" cy="273862"/>
                  </a:xfrm>
                </p:grpSpPr>
                <p:sp>
                  <p:nvSpPr>
                    <p:cNvPr id="63" name="Line 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93453" y="3449806"/>
                      <a:ext cx="0" cy="27386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4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3567" y="3575782"/>
                      <a:ext cx="558637" cy="0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3" name="Группа 141"/>
              <p:cNvGrpSpPr/>
              <p:nvPr/>
            </p:nvGrpSpPr>
            <p:grpSpPr>
              <a:xfrm>
                <a:off x="1643042" y="4941390"/>
                <a:ext cx="1143008" cy="1000132"/>
                <a:chOff x="3488743" y="3000560"/>
                <a:chExt cx="1143008" cy="1000132"/>
              </a:xfrm>
            </p:grpSpPr>
            <p:sp>
              <p:nvSpPr>
                <p:cNvPr id="71" name="Oval 84"/>
                <p:cNvSpPr>
                  <a:spLocks noChangeArrowheads="1"/>
                </p:cNvSpPr>
                <p:nvPr/>
              </p:nvSpPr>
              <p:spPr bwMode="auto">
                <a:xfrm>
                  <a:off x="3711326" y="3079312"/>
                  <a:ext cx="717798" cy="83971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488743" y="3000560"/>
                  <a:ext cx="1143008" cy="1000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А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Группа 167"/>
              <p:cNvGrpSpPr/>
              <p:nvPr/>
            </p:nvGrpSpPr>
            <p:grpSpPr>
              <a:xfrm>
                <a:off x="2714612" y="5512894"/>
                <a:ext cx="1143008" cy="1000132"/>
                <a:chOff x="3488743" y="3000560"/>
                <a:chExt cx="1143008" cy="1000132"/>
              </a:xfrm>
            </p:grpSpPr>
            <p:sp>
              <p:nvSpPr>
                <p:cNvPr id="74" name="Oval 84"/>
                <p:cNvSpPr>
                  <a:spLocks noChangeArrowheads="1"/>
                </p:cNvSpPr>
                <p:nvPr/>
              </p:nvSpPr>
              <p:spPr bwMode="auto">
                <a:xfrm>
                  <a:off x="3711326" y="3079312"/>
                  <a:ext cx="717798" cy="83971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488743" y="3000560"/>
                  <a:ext cx="1143008" cy="1000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А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" name="Группа 164"/>
              <p:cNvGrpSpPr/>
              <p:nvPr/>
            </p:nvGrpSpPr>
            <p:grpSpPr>
              <a:xfrm>
                <a:off x="1428728" y="3357562"/>
                <a:ext cx="1143008" cy="1000132"/>
                <a:chOff x="3488743" y="3000560"/>
                <a:chExt cx="1143008" cy="1000132"/>
              </a:xfrm>
            </p:grpSpPr>
            <p:sp>
              <p:nvSpPr>
                <p:cNvPr id="80" name="Oval 84"/>
                <p:cNvSpPr>
                  <a:spLocks noChangeArrowheads="1"/>
                </p:cNvSpPr>
                <p:nvPr/>
              </p:nvSpPr>
              <p:spPr bwMode="auto">
                <a:xfrm>
                  <a:off x="3711326" y="3079312"/>
                  <a:ext cx="717798" cy="83971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488743" y="3000560"/>
                  <a:ext cx="1143008" cy="1000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А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82" name="Овал 81"/>
          <p:cNvSpPr/>
          <p:nvPr/>
        </p:nvSpPr>
        <p:spPr>
          <a:xfrm>
            <a:off x="22943" y="4616181"/>
            <a:ext cx="11715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3214247" y="4579605"/>
            <a:ext cx="11715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3214678" y="5441456"/>
            <a:ext cx="11715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27432" y="5379162"/>
            <a:ext cx="11715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/>
          <p:cNvSpPr txBox="1"/>
          <p:nvPr/>
        </p:nvSpPr>
        <p:spPr>
          <a:xfrm>
            <a:off x="2928926" y="5715016"/>
            <a:ext cx="80848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1,1А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57356" y="5143512"/>
            <a:ext cx="85725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571604" y="3538839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14348" y="4357694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3,6В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66748" y="4510094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3,6В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57224" y="4357694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3,6В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781508" y="647856"/>
            <a:ext cx="92869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786446" y="1214422"/>
            <a:ext cx="107157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4,5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857884" y="2857496"/>
            <a:ext cx="107157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3,3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928694" y="571480"/>
            <a:ext cx="2285984" cy="28575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3214678" y="571480"/>
            <a:ext cx="1928826" cy="2857520"/>
          </a:xfrm>
          <a:prstGeom prst="roundRect">
            <a:avLst/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6858016" y="0"/>
            <a:ext cx="2285984" cy="3357562"/>
          </a:xfrm>
          <a:prstGeom prst="round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Rectangle 1"/>
          <p:cNvSpPr>
            <a:spLocks noChangeArrowheads="1"/>
          </p:cNvSpPr>
          <p:nvPr/>
        </p:nvSpPr>
        <p:spPr bwMode="auto">
          <a:xfrm>
            <a:off x="5882266" y="3612536"/>
            <a:ext cx="292895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40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40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40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40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"/>
          <p:cNvSpPr>
            <a:spLocks noChangeArrowheads="1"/>
          </p:cNvSpPr>
          <p:nvPr/>
        </p:nvSpPr>
        <p:spPr bwMode="auto">
          <a:xfrm>
            <a:off x="6096580" y="4357694"/>
            <a:ext cx="221457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6" name="Группа 132"/>
          <p:cNvGrpSpPr/>
          <p:nvPr/>
        </p:nvGrpSpPr>
        <p:grpSpPr>
          <a:xfrm>
            <a:off x="5854460" y="5214950"/>
            <a:ext cx="3075258" cy="1272183"/>
            <a:chOff x="4972822" y="5214950"/>
            <a:chExt cx="3075258" cy="1272183"/>
          </a:xfrm>
        </p:grpSpPr>
        <p:grpSp>
          <p:nvGrpSpPr>
            <p:cNvPr id="17" name="Группа 17"/>
            <p:cNvGrpSpPr/>
            <p:nvPr/>
          </p:nvGrpSpPr>
          <p:grpSpPr>
            <a:xfrm>
              <a:off x="4972822" y="5295152"/>
              <a:ext cx="1228349" cy="1191978"/>
              <a:chOff x="5873395" y="4453402"/>
              <a:chExt cx="1680901" cy="1381050"/>
            </a:xfrm>
            <a:solidFill>
              <a:schemeClr val="bg1"/>
            </a:solidFill>
          </p:grpSpPr>
          <p:sp>
            <p:nvSpPr>
              <p:cNvPr id="116" name="Прямоугольник 115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Прямоугольник 116"/>
              <p:cNvSpPr/>
              <p:nvPr/>
            </p:nvSpPr>
            <p:spPr>
              <a:xfrm>
                <a:off x="6772238" y="4701711"/>
                <a:ext cx="782058" cy="89148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5946005" y="5085600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9" name="Прямая соединительная линия 118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/>
            <p:cNvGrpSpPr/>
            <p:nvPr/>
          </p:nvGrpSpPr>
          <p:grpSpPr>
            <a:xfrm>
              <a:off x="6129733" y="5295152"/>
              <a:ext cx="1228349" cy="1191979"/>
              <a:chOff x="5873395" y="4453402"/>
              <a:chExt cx="1680901" cy="1381051"/>
            </a:xfrm>
            <a:solidFill>
              <a:schemeClr val="bg1"/>
            </a:solidFill>
          </p:grpSpPr>
          <p:sp>
            <p:nvSpPr>
              <p:cNvPr id="121" name="Прямоугольник 120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Прямоугольник 121"/>
              <p:cNvSpPr/>
              <p:nvPr/>
            </p:nvSpPr>
            <p:spPr>
              <a:xfrm>
                <a:off x="6772238" y="4701711"/>
                <a:ext cx="782058" cy="89149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5946005" y="5085601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4" name="Прямая соединительная линия 123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Группа 17"/>
            <p:cNvGrpSpPr/>
            <p:nvPr/>
          </p:nvGrpSpPr>
          <p:grpSpPr>
            <a:xfrm>
              <a:off x="7272742" y="5295153"/>
              <a:ext cx="775338" cy="1191980"/>
              <a:chOff x="5873395" y="4453402"/>
              <a:chExt cx="1060990" cy="1381052"/>
            </a:xfrm>
            <a:solidFill>
              <a:schemeClr val="bg1"/>
            </a:solidFill>
          </p:grpSpPr>
          <p:sp>
            <p:nvSpPr>
              <p:cNvPr id="126" name="Прямоугольник 125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5946005" y="5085602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TextBox 129"/>
            <p:cNvSpPr txBox="1"/>
            <p:nvPr/>
          </p:nvSpPr>
          <p:spPr>
            <a:xfrm>
              <a:off x="5058163" y="5223714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211649" y="5214950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365135" y="5225428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2935884" y="5715016"/>
            <a:ext cx="80848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1,1А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785918" y="5143512"/>
            <a:ext cx="85725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588229" y="3538626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85786" y="4374319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3,6В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7"/>
          <p:cNvGrpSpPr/>
          <p:nvPr/>
        </p:nvGrpSpPr>
        <p:grpSpPr>
          <a:xfrm>
            <a:off x="3643304" y="3857628"/>
            <a:ext cx="1928828" cy="1204171"/>
            <a:chOff x="4490450" y="4453404"/>
            <a:chExt cx="2639450" cy="1395179"/>
          </a:xfrm>
          <a:solidFill>
            <a:schemeClr val="bg1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5873391" y="4453404"/>
              <a:ext cx="1256505" cy="82017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000" b="1" cap="all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490450" y="4742328"/>
              <a:ext cx="1564117" cy="8914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996057" y="5099730"/>
              <a:ext cx="1133843" cy="74885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1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Прямоугольник 85"/>
          <p:cNvSpPr/>
          <p:nvPr/>
        </p:nvSpPr>
        <p:spPr>
          <a:xfrm>
            <a:off x="2214546" y="2321334"/>
            <a:ext cx="500066" cy="42862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7977714" y="666982"/>
            <a:ext cx="857256" cy="42862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061184" y="1227208"/>
            <a:ext cx="857256" cy="42862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8001024" y="2857496"/>
            <a:ext cx="857256" cy="42862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8025088" y="2262682"/>
            <a:ext cx="857256" cy="42862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925 L -0.01771 -0.6504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3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1156 L 0.00955 -0.3385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1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36994E-6 L -0.13212 -0.40485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2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1387 L 0.35538 -0.53919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2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62428E-6 L 0.33872 -0.23283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90751E-6 L 0.33195 -0.45203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2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82" grpId="0" animBg="1"/>
      <p:bldP spid="83" grpId="0" animBg="1"/>
      <p:bldP spid="84" grpId="0" animBg="1"/>
      <p:bldP spid="85" grpId="0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34" grpId="0" animBg="1"/>
      <p:bldP spid="135" grpId="0" animBg="1"/>
      <p:bldP spid="136" grpId="0" animBg="1"/>
      <p:bldP spid="137" grpId="0" animBg="1"/>
      <p:bldP spid="86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4"/>
            <a:ext cx="9144000" cy="58169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параллельном соединении</a:t>
            </a:r>
          </a:p>
          <a:p>
            <a:pPr marL="51435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Общее напряжение равно напряжению на участках</a:t>
            </a:r>
          </a:p>
          <a:p>
            <a:pPr marL="514350" indent="-51435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Общая сила тока равна сумме токов на участках.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Общая проводимость  равна сумме проводимостей </a:t>
            </a:r>
          </a:p>
          <a:p>
            <a:pPr marL="51435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участках.</a:t>
            </a:r>
          </a:p>
          <a:p>
            <a:pPr marL="514350" indent="-51435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больше сопротивление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тем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меньше на нём сила тока.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488" y="1000108"/>
            <a:ext cx="292895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40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40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40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40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71802" y="2143116"/>
            <a:ext cx="221457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4354262" y="3429000"/>
            <a:ext cx="3075258" cy="1272183"/>
            <a:chOff x="4972822" y="5214950"/>
            <a:chExt cx="3075258" cy="1272183"/>
          </a:xfrm>
        </p:grpSpPr>
        <p:grpSp>
          <p:nvGrpSpPr>
            <p:cNvPr id="4" name="Группа 17"/>
            <p:cNvGrpSpPr/>
            <p:nvPr/>
          </p:nvGrpSpPr>
          <p:grpSpPr>
            <a:xfrm>
              <a:off x="4972818" y="5295155"/>
              <a:ext cx="1228348" cy="1191979"/>
              <a:chOff x="5873395" y="4453402"/>
              <a:chExt cx="1680901" cy="1381050"/>
            </a:xfrm>
            <a:solidFill>
              <a:schemeClr val="bg1"/>
            </a:solidFill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772238" y="4701711"/>
                <a:ext cx="782058" cy="89148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946005" y="5085600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17"/>
            <p:cNvGrpSpPr/>
            <p:nvPr/>
          </p:nvGrpSpPr>
          <p:grpSpPr>
            <a:xfrm>
              <a:off x="6129729" y="5295155"/>
              <a:ext cx="1228348" cy="1191980"/>
              <a:chOff x="5873395" y="4453402"/>
              <a:chExt cx="1680901" cy="1381051"/>
            </a:xfrm>
            <a:solidFill>
              <a:schemeClr val="bg1"/>
            </a:solidFill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772238" y="4701711"/>
                <a:ext cx="782058" cy="89149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946005" y="5085601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Группа 17"/>
            <p:cNvGrpSpPr/>
            <p:nvPr/>
          </p:nvGrpSpPr>
          <p:grpSpPr>
            <a:xfrm>
              <a:off x="7272742" y="5295153"/>
              <a:ext cx="775338" cy="1191980"/>
              <a:chOff x="5873395" y="4453402"/>
              <a:chExt cx="1060990" cy="1381052"/>
            </a:xfrm>
            <a:solidFill>
              <a:schemeClr val="bg1"/>
            </a:solidFill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46005" y="5085602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5058163" y="5223714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11649" y="5214950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65135" y="5225428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621166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Диагностика  стр.19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-285720" y="142852"/>
            <a:ext cx="9429720" cy="607223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на соединения проводников.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1.Дать имя сопротивлениям.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Расставить токи и дать имя точкам ветвления.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Найти сопротивления участков, начиная с дальнего.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(Сколько веток –столько слагаемых)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Найти общее сопротивление.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По закону Ома найти общий ток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Найти напряжения на участках  </a:t>
            </a:r>
          </a:p>
          <a:p>
            <a:pPr algn="ctr"/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АБ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АБ 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2800" b="1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Найти токи в ветвях.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 Найти мощности на  любом, искомом участке. </a:t>
            </a: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4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схему!</a:t>
            </a:r>
          </a:p>
          <a:p>
            <a:pPr>
              <a:defRPr/>
            </a:pPr>
            <a:r>
              <a:rPr lang="ru-RU" sz="2000" dirty="0" smtClean="0"/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1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1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1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1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1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1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2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2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2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1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1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1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1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50"/>
                            </p:stCondLst>
                            <p:childTnLst>
                              <p:par>
                                <p:cTn id="7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52"/>
            <a:ext cx="7786710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Гр1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909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880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840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819 927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10" cstate="print">
            <a:lum bright="-20000" contrast="40000"/>
          </a:blip>
          <a:srcRect l="3614" t="27826" r="76968" b="57260"/>
          <a:stretch>
            <a:fillRect/>
          </a:stretch>
        </p:blipFill>
        <p:spPr bwMode="auto">
          <a:xfrm>
            <a:off x="0" y="404664"/>
            <a:ext cx="60841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142852"/>
            <a:ext cx="5040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7614" y="3643314"/>
            <a:ext cx="5040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1406" y="3857628"/>
            <a:ext cx="3357586" cy="1018405"/>
            <a:chOff x="285909" y="5214950"/>
            <a:chExt cx="3357586" cy="1018405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140"/>
            <p:cNvGrpSpPr/>
            <p:nvPr/>
          </p:nvGrpSpPr>
          <p:grpSpPr>
            <a:xfrm>
              <a:off x="285909" y="5214950"/>
              <a:ext cx="3357586" cy="1018405"/>
              <a:chOff x="278269" y="4125107"/>
              <a:chExt cx="3357586" cy="1018405"/>
            </a:xfrm>
          </p:grpSpPr>
          <p:sp>
            <p:nvSpPr>
              <p:cNvPr id="10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1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2" name="Группа 139"/>
              <p:cNvGrpSpPr/>
              <p:nvPr/>
            </p:nvGrpSpPr>
            <p:grpSpPr>
              <a:xfrm>
                <a:off x="278269" y="4125107"/>
                <a:ext cx="3357586" cy="1018405"/>
                <a:chOff x="278269" y="4125107"/>
                <a:chExt cx="3357586" cy="1018405"/>
              </a:xfrm>
            </p:grpSpPr>
            <p:sp>
              <p:nvSpPr>
                <p:cNvPr id="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06963" y="4566022"/>
                  <a:ext cx="135732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21409" y="4572008"/>
                  <a:ext cx="121444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1600" b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ru-RU" sz="28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9" name="Группа 18"/>
          <p:cNvGrpSpPr/>
          <p:nvPr/>
        </p:nvGrpSpPr>
        <p:grpSpPr>
          <a:xfrm>
            <a:off x="-32" y="4643446"/>
            <a:ext cx="3203880" cy="1000132"/>
            <a:chOff x="285909" y="5214950"/>
            <a:chExt cx="3054862" cy="1018405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Группа 161"/>
            <p:cNvGrpSpPr/>
            <p:nvPr/>
          </p:nvGrpSpPr>
          <p:grpSpPr>
            <a:xfrm>
              <a:off x="285909" y="5214950"/>
              <a:ext cx="3054862" cy="1018405"/>
              <a:chOff x="278269" y="4125107"/>
              <a:chExt cx="3054862" cy="1018405"/>
            </a:xfrm>
          </p:grpSpPr>
          <p:sp>
            <p:nvSpPr>
              <p:cNvPr id="24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6" name="Группа 164"/>
              <p:cNvGrpSpPr/>
              <p:nvPr/>
            </p:nvGrpSpPr>
            <p:grpSpPr>
              <a:xfrm>
                <a:off x="278269" y="4125107"/>
                <a:ext cx="3054862" cy="1018405"/>
                <a:chOff x="278269" y="4125107"/>
                <a:chExt cx="3054862" cy="1018405"/>
              </a:xfrm>
            </p:grpSpPr>
            <p:sp>
              <p:nvSpPr>
                <p:cNvPr id="2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73367" y="4553735"/>
                  <a:ext cx="647976" cy="461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07161" y="4572008"/>
                  <a:ext cx="625970" cy="481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15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42844" y="564357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000100" y="5674072"/>
            <a:ext cx="835596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6948264" y="62068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846496" y="664830"/>
            <a:ext cx="1045984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4173646" y="1647184"/>
            <a:ext cx="6126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60В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3968" y="4650856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4000" dirty="0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995498" y="4365104"/>
            <a:ext cx="47609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023169" y="5057800"/>
            <a:ext cx="560165" cy="6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564464" y="4759010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H="1">
            <a:off x="4967536" y="4985792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3968" y="4415596"/>
            <a:ext cx="1512168" cy="12687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7308304" y="1340768"/>
            <a:ext cx="138852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5" name="Group 28"/>
          <p:cNvGrpSpPr>
            <a:grpSpLocks/>
          </p:cNvGrpSpPr>
          <p:nvPr/>
        </p:nvGrpSpPr>
        <p:grpSpPr bwMode="auto">
          <a:xfrm rot="16200000">
            <a:off x="1694743" y="1847886"/>
            <a:ext cx="2920944" cy="673331"/>
            <a:chOff x="5458" y="3716"/>
            <a:chExt cx="2697" cy="522"/>
          </a:xfrm>
        </p:grpSpPr>
        <p:grpSp>
          <p:nvGrpSpPr>
            <p:cNvPr id="46" name="Group 29"/>
            <p:cNvGrpSpPr>
              <a:grpSpLocks/>
            </p:cNvGrpSpPr>
            <p:nvPr/>
          </p:nvGrpSpPr>
          <p:grpSpPr bwMode="auto">
            <a:xfrm>
              <a:off x="6291" y="3716"/>
              <a:ext cx="1864" cy="522"/>
              <a:chOff x="1778" y="3539"/>
              <a:chExt cx="1464" cy="371"/>
            </a:xfrm>
          </p:grpSpPr>
          <p:grpSp>
            <p:nvGrpSpPr>
              <p:cNvPr id="48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5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Oval 32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2857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9" name="Line 33"/>
              <p:cNvSpPr>
                <a:spLocks noChangeShapeType="1"/>
              </p:cNvSpPr>
              <p:nvPr/>
            </p:nvSpPr>
            <p:spPr bwMode="auto">
              <a:xfrm>
                <a:off x="2093" y="3683"/>
                <a:ext cx="1149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5458" y="3915"/>
              <a:ext cx="86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6215644" y="2060848"/>
            <a:ext cx="2585964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143636" y="2636912"/>
            <a:ext cx="2686954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415413" y="3226624"/>
            <a:ext cx="1789272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/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 rot="16200000">
            <a:off x="1673483" y="1458384"/>
            <a:ext cx="85725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3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 rot="16200000">
            <a:off x="1697024" y="2793035"/>
            <a:ext cx="85725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7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7" name="Rectangle 46"/>
          <p:cNvSpPr>
            <a:spLocks noChangeArrowheads="1"/>
          </p:cNvSpPr>
          <p:nvPr/>
        </p:nvSpPr>
        <p:spPr bwMode="auto">
          <a:xfrm rot="16200000">
            <a:off x="815386" y="2768651"/>
            <a:ext cx="85725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10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 rot="16200000">
            <a:off x="862439" y="1386945"/>
            <a:ext cx="85725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5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 rot="16200000">
            <a:off x="4756667" y="2029888"/>
            <a:ext cx="142875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24 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57356" y="6858000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В№3 зад 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общее сопротивление цепи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мощность,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потребляемую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третьим сопротивлением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 общее напряжение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15140" y="0"/>
            <a:ext cx="24288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13-1, стр.23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43636" y="3929066"/>
            <a:ext cx="1745991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0,8А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143636" y="4500570"/>
            <a:ext cx="1745991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3,4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1,2А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rot="5400000">
            <a:off x="5214942" y="1142984"/>
            <a:ext cx="57150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5643570" y="1000108"/>
            <a:ext cx="48122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rot="10800000">
            <a:off x="2143108" y="3643314"/>
            <a:ext cx="64453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2786050" y="3357562"/>
            <a:ext cx="48122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70" name="Прямая со стрелкой 69"/>
          <p:cNvCxnSpPr>
            <a:stCxn id="56" idx="3"/>
            <a:endCxn id="55" idx="1"/>
          </p:cNvCxnSpPr>
          <p:nvPr/>
        </p:nvCxnSpPr>
        <p:spPr>
          <a:xfrm rot="16200000" flipV="1">
            <a:off x="1875184" y="2298605"/>
            <a:ext cx="477396" cy="235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2285984" y="2000240"/>
            <a:ext cx="633507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3,4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 rot="16200000" flipV="1">
            <a:off x="987486" y="2227167"/>
            <a:ext cx="477396" cy="235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428596" y="2000240"/>
            <a:ext cx="633507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1,2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119628" y="2643182"/>
            <a:ext cx="238454" cy="57150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715272" y="2643182"/>
            <a:ext cx="238454" cy="57150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358082" y="3214686"/>
            <a:ext cx="428628" cy="57150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8215338" y="3357562"/>
            <a:ext cx="56938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2857488" y="2285992"/>
            <a:ext cx="56938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929454" y="3929066"/>
            <a:ext cx="571504" cy="57150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7929586" y="4059800"/>
            <a:ext cx="639919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0,8А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929454" y="4500570"/>
            <a:ext cx="571504" cy="57150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929586" y="4500570"/>
            <a:ext cx="639919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1,2А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5" name="Rectangle 46"/>
          <p:cNvSpPr>
            <a:spLocks noChangeArrowheads="1"/>
          </p:cNvSpPr>
          <p:nvPr/>
        </p:nvSpPr>
        <p:spPr bwMode="auto">
          <a:xfrm>
            <a:off x="6072198" y="1071546"/>
            <a:ext cx="56297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162 L -0.86632 -0.23844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8668E-6 L -0.77222 -0.4859 " pathEditMode="relative" rAng="0" ptsTypes="AA">
                                      <p:cBhvr>
                                        <p:cTn id="2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" y="-2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7549E-8 L -0.66979 -0.53955 " pathEditMode="relative" rAng="0" ptsTypes="AA">
                                      <p:cBhvr>
                                        <p:cTn id="2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-2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6" grpId="0" animBg="1"/>
      <p:bldP spid="69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79" grpId="1" animBg="1"/>
      <p:bldP spid="80" grpId="0" animBg="1"/>
      <p:bldP spid="81" grpId="0" animBg="1"/>
      <p:bldP spid="82" grpId="0" animBg="1"/>
      <p:bldP spid="82" grpId="1" animBg="1"/>
      <p:bldP spid="83" grpId="0" animBg="1"/>
      <p:bldP spid="84" grpId="0" animBg="1"/>
      <p:bldP spid="84" grpId="1" animBg="1"/>
      <p:bldP spid="8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8" cstate="print">
            <a:lum bright="-20000" contrast="40000"/>
          </a:blip>
          <a:srcRect l="3614" t="27826" r="76968" b="57260"/>
          <a:stretch>
            <a:fillRect/>
          </a:stretch>
        </p:blipFill>
        <p:spPr bwMode="auto">
          <a:xfrm>
            <a:off x="0" y="404664"/>
            <a:ext cx="60841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142852"/>
            <a:ext cx="5040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7614" y="3643314"/>
            <a:ext cx="5040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1406" y="3857628"/>
            <a:ext cx="3357586" cy="1018405"/>
            <a:chOff x="285909" y="5214950"/>
            <a:chExt cx="3357586" cy="1018405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140"/>
            <p:cNvGrpSpPr/>
            <p:nvPr/>
          </p:nvGrpSpPr>
          <p:grpSpPr>
            <a:xfrm>
              <a:off x="285909" y="5214950"/>
              <a:ext cx="3357586" cy="1018405"/>
              <a:chOff x="278269" y="4125107"/>
              <a:chExt cx="3357586" cy="1018405"/>
            </a:xfrm>
          </p:grpSpPr>
          <p:sp>
            <p:nvSpPr>
              <p:cNvPr id="10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1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2" name="Группа 139"/>
              <p:cNvGrpSpPr/>
              <p:nvPr/>
            </p:nvGrpSpPr>
            <p:grpSpPr>
              <a:xfrm>
                <a:off x="278269" y="4125107"/>
                <a:ext cx="3357586" cy="1018405"/>
                <a:chOff x="278269" y="4125107"/>
                <a:chExt cx="3357586" cy="1018405"/>
              </a:xfrm>
            </p:grpSpPr>
            <p:sp>
              <p:nvSpPr>
                <p:cNvPr id="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06963" y="4566022"/>
                  <a:ext cx="135732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21409" y="4572008"/>
                  <a:ext cx="121444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1600" b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ru-RU" sz="28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9" name="Группа 18"/>
          <p:cNvGrpSpPr/>
          <p:nvPr/>
        </p:nvGrpSpPr>
        <p:grpSpPr>
          <a:xfrm>
            <a:off x="-32" y="4643446"/>
            <a:ext cx="3203880" cy="1000132"/>
            <a:chOff x="285909" y="5214950"/>
            <a:chExt cx="3054862" cy="1018405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Группа 161"/>
            <p:cNvGrpSpPr/>
            <p:nvPr/>
          </p:nvGrpSpPr>
          <p:grpSpPr>
            <a:xfrm>
              <a:off x="285909" y="5214950"/>
              <a:ext cx="3054862" cy="1018405"/>
              <a:chOff x="278269" y="4125107"/>
              <a:chExt cx="3054862" cy="1018405"/>
            </a:xfrm>
          </p:grpSpPr>
          <p:sp>
            <p:nvSpPr>
              <p:cNvPr id="24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6" name="Группа 164"/>
              <p:cNvGrpSpPr/>
              <p:nvPr/>
            </p:nvGrpSpPr>
            <p:grpSpPr>
              <a:xfrm>
                <a:off x="278269" y="4125107"/>
                <a:ext cx="3054862" cy="1018405"/>
                <a:chOff x="278269" y="4125107"/>
                <a:chExt cx="3054862" cy="1018405"/>
              </a:xfrm>
            </p:grpSpPr>
            <p:sp>
              <p:nvSpPr>
                <p:cNvPr id="2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73367" y="4553735"/>
                  <a:ext cx="647976" cy="461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07161" y="4572008"/>
                  <a:ext cx="625970" cy="481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15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42844" y="564357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000100" y="5674072"/>
            <a:ext cx="835596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6948264" y="62068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846496" y="664830"/>
            <a:ext cx="1045984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4173646" y="1647184"/>
            <a:ext cx="6126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60В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3968" y="4650856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4000" dirty="0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995498" y="4365104"/>
            <a:ext cx="47609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023169" y="5057800"/>
            <a:ext cx="560165" cy="6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564464" y="4759010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H="1">
            <a:off x="4967536" y="4985792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3968" y="4415596"/>
            <a:ext cx="1512168" cy="12687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7308304" y="1340768"/>
            <a:ext cx="138852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5" name="Group 28"/>
          <p:cNvGrpSpPr>
            <a:grpSpLocks/>
          </p:cNvGrpSpPr>
          <p:nvPr/>
        </p:nvGrpSpPr>
        <p:grpSpPr bwMode="auto">
          <a:xfrm rot="16200000">
            <a:off x="1694743" y="1847886"/>
            <a:ext cx="2920944" cy="673331"/>
            <a:chOff x="5458" y="3716"/>
            <a:chExt cx="2697" cy="522"/>
          </a:xfrm>
        </p:grpSpPr>
        <p:grpSp>
          <p:nvGrpSpPr>
            <p:cNvPr id="46" name="Group 29"/>
            <p:cNvGrpSpPr>
              <a:grpSpLocks/>
            </p:cNvGrpSpPr>
            <p:nvPr/>
          </p:nvGrpSpPr>
          <p:grpSpPr bwMode="auto">
            <a:xfrm>
              <a:off x="6291" y="3716"/>
              <a:ext cx="1864" cy="522"/>
              <a:chOff x="1778" y="3539"/>
              <a:chExt cx="1464" cy="371"/>
            </a:xfrm>
          </p:grpSpPr>
          <p:grpSp>
            <p:nvGrpSpPr>
              <p:cNvPr id="48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5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Oval 32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2857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9" name="Line 33"/>
              <p:cNvSpPr>
                <a:spLocks noChangeShapeType="1"/>
              </p:cNvSpPr>
              <p:nvPr/>
            </p:nvSpPr>
            <p:spPr bwMode="auto">
              <a:xfrm>
                <a:off x="2093" y="3683"/>
                <a:ext cx="1149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5458" y="3915"/>
              <a:ext cx="86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6215644" y="2060848"/>
            <a:ext cx="2585964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143636" y="2636912"/>
            <a:ext cx="3097323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•…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415413" y="3226624"/>
            <a:ext cx="1891865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=….В</a:t>
            </a:r>
            <a:endParaRPr lang="ru-RU" sz="3200" dirty="0"/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 rot="16200000">
            <a:off x="1673483" y="1458384"/>
            <a:ext cx="85725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3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 rot="16200000">
            <a:off x="1697024" y="2793035"/>
            <a:ext cx="85725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7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7" name="Rectangle 46"/>
          <p:cNvSpPr>
            <a:spLocks noChangeArrowheads="1"/>
          </p:cNvSpPr>
          <p:nvPr/>
        </p:nvSpPr>
        <p:spPr bwMode="auto">
          <a:xfrm rot="16200000">
            <a:off x="815386" y="2768651"/>
            <a:ext cx="85725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10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 rot="16200000">
            <a:off x="862439" y="1386945"/>
            <a:ext cx="85725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5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 rot="16200000">
            <a:off x="4756667" y="2029888"/>
            <a:ext cx="142875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24 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57356" y="6858000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В№3 зад 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общее сопротивление цепи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мощность,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потребляемую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третьим сопротивлением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 общее напряжение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15140" y="0"/>
            <a:ext cx="24288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13-1, стр.23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43636" y="3929066"/>
            <a:ext cx="1745991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=….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143636" y="4500570"/>
            <a:ext cx="1745991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3,4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=….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rot="5400000">
            <a:off x="5214942" y="1142984"/>
            <a:ext cx="57150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5643570" y="1000108"/>
            <a:ext cx="48122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rot="10800000">
            <a:off x="2143108" y="3643314"/>
            <a:ext cx="64453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2786050" y="3357562"/>
            <a:ext cx="48122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70" name="Прямая со стрелкой 69"/>
          <p:cNvCxnSpPr>
            <a:stCxn id="56" idx="3"/>
            <a:endCxn id="55" idx="1"/>
          </p:cNvCxnSpPr>
          <p:nvPr/>
        </p:nvCxnSpPr>
        <p:spPr>
          <a:xfrm rot="16200000" flipV="1">
            <a:off x="1875184" y="2298605"/>
            <a:ext cx="477396" cy="235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2285984" y="2000240"/>
            <a:ext cx="633507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3,4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 rot="16200000" flipV="1">
            <a:off x="987486" y="2227167"/>
            <a:ext cx="477396" cy="235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428596" y="2000240"/>
            <a:ext cx="633507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1,2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6" grpId="0" animBg="1"/>
      <p:bldP spid="69" grpId="0" animBg="1"/>
      <p:bldP spid="73" grpId="0" animBg="1"/>
      <p:bldP spid="7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91179"/>
            <a:ext cx="62865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13-2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схеме определите показания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амперметра и общее сопротивление в электрической цепи, если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5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3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2928958" y="2000240"/>
            <a:ext cx="67151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13-3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Каковы показания амперметра и общее сопротивление электрической  цепи,  если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571876"/>
            <a:ext cx="70008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13-4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схеме,  определите показания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амперметра и сопротивление 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   если 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3643370" y="5500702"/>
            <a:ext cx="58578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13-5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Каковы показания вольтметра, если R1=3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R2 = 4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6000760" y="-24"/>
            <a:ext cx="3143272" cy="1957382"/>
            <a:chOff x="6000760" y="-24"/>
            <a:chExt cx="3143272" cy="1957382"/>
          </a:xfrm>
        </p:grpSpPr>
        <p:pic>
          <p:nvPicPr>
            <p:cNvPr id="18450" name="Рисунок 4"/>
            <p:cNvPicPr>
              <a:picLocks noChangeAspect="1" noChangeArrowheads="1"/>
            </p:cNvPicPr>
            <p:nvPr/>
          </p:nvPicPr>
          <p:blipFill>
            <a:blip r:embed="rId8" cstate="print"/>
            <a:srcRect l="3439"/>
            <a:stretch>
              <a:fillRect/>
            </a:stretch>
          </p:blipFill>
          <p:spPr bwMode="auto">
            <a:xfrm>
              <a:off x="6000760" y="-24"/>
              <a:ext cx="3143272" cy="1957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Прямоугольник 30"/>
            <p:cNvSpPr/>
            <p:nvPr/>
          </p:nvSpPr>
          <p:spPr>
            <a:xfrm>
              <a:off x="6500826" y="1285860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580770" y="1268589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</p:grpSp>
      <p:grpSp>
        <p:nvGrpSpPr>
          <p:cNvPr id="3" name="Группа 35"/>
          <p:cNvGrpSpPr/>
          <p:nvPr/>
        </p:nvGrpSpPr>
        <p:grpSpPr>
          <a:xfrm>
            <a:off x="-142908" y="1857364"/>
            <a:ext cx="3143273" cy="1714512"/>
            <a:chOff x="-142908" y="1857364"/>
            <a:chExt cx="3143273" cy="1714512"/>
          </a:xfrm>
        </p:grpSpPr>
        <p:pic>
          <p:nvPicPr>
            <p:cNvPr id="18451" name="Рисунок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142908" y="1857364"/>
              <a:ext cx="3143273" cy="1714512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71406" y="2928934"/>
              <a:ext cx="941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785918" y="2988230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</p:grpSp>
      <p:grpSp>
        <p:nvGrpSpPr>
          <p:cNvPr id="4" name="Группа 37"/>
          <p:cNvGrpSpPr/>
          <p:nvPr/>
        </p:nvGrpSpPr>
        <p:grpSpPr>
          <a:xfrm>
            <a:off x="6351647" y="3500438"/>
            <a:ext cx="2792353" cy="1643074"/>
            <a:chOff x="6351647" y="3500438"/>
            <a:chExt cx="2792353" cy="1643074"/>
          </a:xfrm>
        </p:grpSpPr>
        <p:pic>
          <p:nvPicPr>
            <p:cNvPr id="18457" name="Рисунок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51647" y="3500438"/>
              <a:ext cx="2792353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рямоугольник 36"/>
            <p:cNvSpPr/>
            <p:nvPr/>
          </p:nvSpPr>
          <p:spPr>
            <a:xfrm>
              <a:off x="6735099" y="3897534"/>
              <a:ext cx="6864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r>
                <a:rPr lang="ru-RU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000" dirty="0"/>
            </a:p>
          </p:txBody>
        </p:sp>
      </p:grpSp>
      <p:grpSp>
        <p:nvGrpSpPr>
          <p:cNvPr id="6" name="Группа 40"/>
          <p:cNvGrpSpPr/>
          <p:nvPr/>
        </p:nvGrpSpPr>
        <p:grpSpPr>
          <a:xfrm>
            <a:off x="-142908" y="5000636"/>
            <a:ext cx="3618174" cy="1857364"/>
            <a:chOff x="-142908" y="5000636"/>
            <a:chExt cx="3618174" cy="1857364"/>
          </a:xfrm>
        </p:grpSpPr>
        <p:pic>
          <p:nvPicPr>
            <p:cNvPr id="18455" name="Рисунок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142908" y="5000636"/>
              <a:ext cx="3618174" cy="18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Прямоугольник 38"/>
            <p:cNvSpPr/>
            <p:nvPr/>
          </p:nvSpPr>
          <p:spPr>
            <a:xfrm>
              <a:off x="1071538" y="5524842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143108" y="5563766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382323" y="642918"/>
            <a:ext cx="71437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7452574" y="443072"/>
            <a:ext cx="905640" cy="843265"/>
            <a:chOff x="9385" y="4917"/>
            <a:chExt cx="1129" cy="759"/>
          </a:xfrm>
        </p:grpSpPr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9684" y="4917"/>
              <a:ext cx="599" cy="543"/>
              <a:chOff x="9684" y="4917"/>
              <a:chExt cx="599" cy="543"/>
            </a:xfrm>
          </p:grpSpPr>
          <p:sp>
            <p:nvSpPr>
              <p:cNvPr id="30" name="Text Box 36"/>
              <p:cNvSpPr txBox="1">
                <a:spLocks noChangeArrowheads="1"/>
              </p:cNvSpPr>
              <p:nvPr/>
            </p:nvSpPr>
            <p:spPr bwMode="auto">
              <a:xfrm>
                <a:off x="9684" y="4930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6В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285985" y="2385948"/>
            <a:ext cx="57150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endParaRPr lang="ru-RU" sz="20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 rot="10800000">
            <a:off x="1214414" y="2937308"/>
            <a:ext cx="905640" cy="843265"/>
            <a:chOff x="9385" y="4917"/>
            <a:chExt cx="1129" cy="759"/>
          </a:xfrm>
        </p:grpSpPr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9684" y="4917"/>
              <a:ext cx="599" cy="543"/>
              <a:chOff x="9684" y="4917"/>
              <a:chExt cx="599" cy="543"/>
            </a:xfrm>
          </p:grpSpPr>
          <p:sp>
            <p:nvSpPr>
              <p:cNvPr id="50" name="Text Box 36"/>
              <p:cNvSpPr txBox="1">
                <a:spLocks noChangeArrowheads="1"/>
              </p:cNvSpPr>
              <p:nvPr/>
            </p:nvSpPr>
            <p:spPr bwMode="auto">
              <a:xfrm>
                <a:off x="9684" y="4930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428728" y="3429000"/>
            <a:ext cx="57150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2В</a:t>
            </a:r>
            <a:endParaRPr lang="ru-RU" sz="2000" strike="sngStrike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7158" y="3286124"/>
            <a:ext cx="64294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10В</a:t>
            </a:r>
            <a:endParaRPr lang="ru-RU" sz="2000" strike="sngStrike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67182" y="5953470"/>
            <a:ext cx="71438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3,5В</a:t>
            </a:r>
            <a:endParaRPr lang="ru-RU" sz="2000" strike="sngStrike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1071538" y="4714884"/>
            <a:ext cx="905640" cy="843265"/>
            <a:chOff x="9385" y="4917"/>
            <a:chExt cx="1129" cy="759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9642" y="4917"/>
              <a:ext cx="720" cy="335"/>
              <a:chOff x="9642" y="4917"/>
              <a:chExt cx="720" cy="335"/>
            </a:xfrm>
          </p:grpSpPr>
          <p:sp>
            <p:nvSpPr>
              <p:cNvPr id="62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/>
            </p:nvSpPr>
            <p:spPr bwMode="auto">
              <a:xfrm>
                <a:off x="9642" y="4944"/>
                <a:ext cx="720" cy="30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1,5В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7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2071670" y="4699118"/>
            <a:ext cx="905640" cy="843265"/>
            <a:chOff x="9385" y="4917"/>
            <a:chExt cx="1129" cy="759"/>
          </a:xfrm>
        </p:grpSpPr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9684" y="4917"/>
              <a:ext cx="599" cy="543"/>
              <a:chOff x="9684" y="4917"/>
              <a:chExt cx="599" cy="543"/>
            </a:xfrm>
          </p:grpSpPr>
          <p:sp>
            <p:nvSpPr>
              <p:cNvPr id="69" name="Text Box 36"/>
              <p:cNvSpPr txBox="1">
                <a:spLocks noChangeArrowheads="1"/>
              </p:cNvSpPr>
              <p:nvPr/>
            </p:nvSpPr>
            <p:spPr bwMode="auto">
              <a:xfrm>
                <a:off x="9684" y="4930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7500958" y="3413234"/>
            <a:ext cx="57150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2А</a:t>
            </a:r>
            <a:endParaRPr lang="ru-RU" sz="20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86776" y="3357562"/>
            <a:ext cx="8572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6457890"/>
            <a:ext cx="221454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13-2,3,4,5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Стр.24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  <p:bldP spid="18454" grpId="0"/>
      <p:bldP spid="18456" grpId="0"/>
      <p:bldP spid="18460" grpId="0"/>
      <p:bldP spid="23" grpId="0" animBg="1"/>
      <p:bldP spid="43" grpId="0" animBg="1"/>
      <p:bldP spid="52" grpId="0" animBg="1"/>
      <p:bldP spid="53" grpId="0" animBg="1"/>
      <p:bldP spid="54" grpId="0" animBg="1"/>
      <p:bldP spid="71" grpId="0" animBg="1"/>
      <p:bldP spid="7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 стрелкой 47"/>
          <p:cNvCxnSpPr/>
          <p:nvPr/>
        </p:nvCxnSpPr>
        <p:spPr>
          <a:xfrm>
            <a:off x="0" y="1357298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121697" y="1398347"/>
            <a:ext cx="3144047" cy="673331"/>
            <a:chOff x="5458" y="3716"/>
            <a:chExt cx="2903" cy="522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294" y="3716"/>
              <a:ext cx="2067" cy="522"/>
              <a:chOff x="1778" y="3539"/>
              <a:chExt cx="1622" cy="371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1948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88" name="Oval 32"/>
                <p:cNvSpPr>
                  <a:spLocks noChangeArrowheads="1"/>
                </p:cNvSpPr>
                <p:nvPr/>
              </p:nvSpPr>
              <p:spPr bwMode="auto">
                <a:xfrm>
                  <a:off x="9775" y="4917"/>
                  <a:ext cx="401" cy="334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89" name="Line 33"/>
              <p:cNvSpPr>
                <a:spLocks noChangeShapeType="1"/>
              </p:cNvSpPr>
              <p:nvPr/>
            </p:nvSpPr>
            <p:spPr bwMode="auto">
              <a:xfrm>
                <a:off x="2122" y="3681"/>
                <a:ext cx="1278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>
              <a:off x="5458" y="3915"/>
              <a:ext cx="86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 rot="5400000" flipH="1" flipV="1">
            <a:off x="785786" y="1214422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 flipH="1" flipV="1">
            <a:off x="785786" y="199944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714480" y="714356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 flipH="1" flipV="1">
            <a:off x="4072728" y="1295699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 flipH="1" flipV="1">
            <a:off x="4072728" y="1928008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785918" y="2357430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7341518" y="0"/>
            <a:ext cx="151676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50В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0"/>
            <a:ext cx="3348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смешенное соединение</a:t>
            </a:r>
            <a:endParaRPr lang="ru-RU" sz="2400" dirty="0"/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71406" y="3357562"/>
            <a:ext cx="1593706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5" name="Группа 156"/>
          <p:cNvGrpSpPr/>
          <p:nvPr/>
        </p:nvGrpSpPr>
        <p:grpSpPr>
          <a:xfrm>
            <a:off x="71406" y="3857628"/>
            <a:ext cx="3357586" cy="1018405"/>
            <a:chOff x="285909" y="5214950"/>
            <a:chExt cx="3357586" cy="1018405"/>
          </a:xfrm>
        </p:grpSpPr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Группа 140"/>
            <p:cNvGrpSpPr/>
            <p:nvPr/>
          </p:nvGrpSpPr>
          <p:grpSpPr>
            <a:xfrm>
              <a:off x="285909" y="5214950"/>
              <a:ext cx="3357586" cy="1018405"/>
              <a:chOff x="278269" y="4125107"/>
              <a:chExt cx="3357586" cy="1018405"/>
            </a:xfrm>
          </p:grpSpPr>
          <p:sp>
            <p:nvSpPr>
              <p:cNvPr id="69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73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7" name="Группа 139"/>
              <p:cNvGrpSpPr/>
              <p:nvPr/>
            </p:nvGrpSpPr>
            <p:grpSpPr>
              <a:xfrm>
                <a:off x="278269" y="4125107"/>
                <a:ext cx="3357586" cy="1018405"/>
                <a:chOff x="278269" y="4125107"/>
                <a:chExt cx="3357586" cy="1018405"/>
              </a:xfrm>
            </p:grpSpPr>
            <p:sp>
              <p:nvSpPr>
                <p:cNvPr id="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06963" y="4566022"/>
                  <a:ext cx="135732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21409" y="4572008"/>
                  <a:ext cx="121444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1600" b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ru-RU" sz="28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887070" y="928670"/>
            <a:ext cx="1740377" cy="673331"/>
            <a:chOff x="1143" y="3539"/>
            <a:chExt cx="1256" cy="371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778" y="3539"/>
              <a:ext cx="465" cy="371"/>
              <a:chOff x="9730" y="4873"/>
              <a:chExt cx="599" cy="530"/>
            </a:xfrm>
          </p:grpSpPr>
          <p:sp>
            <p:nvSpPr>
              <p:cNvPr id="114" name="Text Box 31"/>
              <p:cNvSpPr txBox="1">
                <a:spLocks noChangeArrowheads="1"/>
              </p:cNvSpPr>
              <p:nvPr/>
            </p:nvSpPr>
            <p:spPr bwMode="auto">
              <a:xfrm>
                <a:off x="9730" y="4873"/>
                <a:ext cx="599" cy="53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Oval 32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2" name="Line 33"/>
            <p:cNvSpPr>
              <a:spLocks noChangeShapeType="1"/>
            </p:cNvSpPr>
            <p:nvPr/>
          </p:nvSpPr>
          <p:spPr bwMode="auto">
            <a:xfrm>
              <a:off x="2087" y="3683"/>
              <a:ext cx="31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Line 34"/>
            <p:cNvSpPr>
              <a:spLocks noChangeShapeType="1"/>
            </p:cNvSpPr>
            <p:nvPr/>
          </p:nvSpPr>
          <p:spPr bwMode="auto">
            <a:xfrm>
              <a:off x="1143" y="3683"/>
              <a:ext cx="65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2" name="Text Box 13"/>
          <p:cNvSpPr txBox="1">
            <a:spLocks noChangeArrowheads="1"/>
          </p:cNvSpPr>
          <p:nvPr/>
        </p:nvSpPr>
        <p:spPr bwMode="auto">
          <a:xfrm>
            <a:off x="1142976" y="128586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 Box 13"/>
          <p:cNvSpPr txBox="1">
            <a:spLocks noChangeArrowheads="1"/>
          </p:cNvSpPr>
          <p:nvPr/>
        </p:nvSpPr>
        <p:spPr bwMode="auto">
          <a:xfrm>
            <a:off x="3786182" y="128586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4" name="Прямая со стрелкой 143"/>
          <p:cNvCxnSpPr/>
          <p:nvPr/>
        </p:nvCxnSpPr>
        <p:spPr>
          <a:xfrm rot="5400000" flipH="1" flipV="1">
            <a:off x="4501356" y="128506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rot="5400000" flipH="1" flipV="1">
            <a:off x="4470862" y="199944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>
            <a:off x="5500694" y="571480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>
            <a:off x="5500694" y="1472878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5572132" y="2214554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>
            <a:off x="5509284" y="2799706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rot="5400000" flipH="1" flipV="1">
            <a:off x="6501620" y="128506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 rot="5400000" flipH="1" flipV="1">
            <a:off x="6518466" y="1996248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 Box 13"/>
          <p:cNvSpPr txBox="1">
            <a:spLocks noChangeArrowheads="1"/>
          </p:cNvSpPr>
          <p:nvPr/>
        </p:nvSpPr>
        <p:spPr bwMode="auto">
          <a:xfrm>
            <a:off x="4929190" y="128586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13"/>
          <p:cNvSpPr txBox="1">
            <a:spLocks noChangeArrowheads="1"/>
          </p:cNvSpPr>
          <p:nvPr/>
        </p:nvSpPr>
        <p:spPr bwMode="auto">
          <a:xfrm>
            <a:off x="6143636" y="164305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6" name="Прямая со стрелкой 155"/>
          <p:cNvCxnSpPr/>
          <p:nvPr/>
        </p:nvCxnSpPr>
        <p:spPr>
          <a:xfrm>
            <a:off x="7072330" y="1857364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157"/>
          <p:cNvGrpSpPr/>
          <p:nvPr/>
        </p:nvGrpSpPr>
        <p:grpSpPr>
          <a:xfrm>
            <a:off x="-32" y="4643446"/>
            <a:ext cx="3071834" cy="1000132"/>
            <a:chOff x="285909" y="5214950"/>
            <a:chExt cx="2928958" cy="1018405"/>
          </a:xfrm>
        </p:grpSpPr>
        <p:sp>
          <p:nvSpPr>
            <p:cNvPr id="159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161"/>
            <p:cNvGrpSpPr/>
            <p:nvPr/>
          </p:nvGrpSpPr>
          <p:grpSpPr>
            <a:xfrm>
              <a:off x="285909" y="5214950"/>
              <a:ext cx="2869583" cy="1018405"/>
              <a:chOff x="278269" y="4125107"/>
              <a:chExt cx="2869583" cy="1018405"/>
            </a:xfrm>
          </p:grpSpPr>
          <p:sp>
            <p:nvSpPr>
              <p:cNvPr id="163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64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2" name="Группа 164"/>
              <p:cNvGrpSpPr/>
              <p:nvPr/>
            </p:nvGrpSpPr>
            <p:grpSpPr>
              <a:xfrm>
                <a:off x="278269" y="4125107"/>
                <a:ext cx="2869583" cy="1018405"/>
                <a:chOff x="278269" y="4125107"/>
                <a:chExt cx="2869583" cy="1018405"/>
              </a:xfrm>
            </p:grpSpPr>
            <p:sp>
              <p:nvSpPr>
                <p:cNvPr id="1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21277" y="4553735"/>
                  <a:ext cx="500066" cy="428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07161" y="4572008"/>
                  <a:ext cx="428628" cy="481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72" name="Text Box 11"/>
          <p:cNvSpPr txBox="1">
            <a:spLocks noChangeArrowheads="1"/>
          </p:cNvSpPr>
          <p:nvPr/>
        </p:nvSpPr>
        <p:spPr bwMode="auto">
          <a:xfrm>
            <a:off x="142844" y="564357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Text Box 11"/>
          <p:cNvSpPr txBox="1">
            <a:spLocks noChangeArrowheads="1"/>
          </p:cNvSpPr>
          <p:nvPr/>
        </p:nvSpPr>
        <p:spPr bwMode="auto">
          <a:xfrm>
            <a:off x="1000100" y="5674072"/>
            <a:ext cx="101357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grpSp>
        <p:nvGrpSpPr>
          <p:cNvPr id="13" name="Группа 182"/>
          <p:cNvGrpSpPr/>
          <p:nvPr/>
        </p:nvGrpSpPr>
        <p:grpSpPr>
          <a:xfrm>
            <a:off x="1643042" y="3429000"/>
            <a:ext cx="4599661" cy="535491"/>
            <a:chOff x="3901429" y="3465013"/>
            <a:chExt cx="4599661" cy="535491"/>
          </a:xfrm>
        </p:grpSpPr>
        <p:grpSp>
          <p:nvGrpSpPr>
            <p:cNvPr id="14" name="Группа 179"/>
            <p:cNvGrpSpPr/>
            <p:nvPr/>
          </p:nvGrpSpPr>
          <p:grpSpPr>
            <a:xfrm>
              <a:off x="3901429" y="3465013"/>
              <a:ext cx="4599661" cy="535491"/>
              <a:chOff x="3901429" y="3465013"/>
              <a:chExt cx="2527867" cy="249739"/>
            </a:xfrm>
          </p:grpSpPr>
          <p:sp>
            <p:nvSpPr>
              <p:cNvPr id="175" name="Line 22"/>
              <p:cNvSpPr>
                <a:spLocks noChangeShapeType="1"/>
              </p:cNvSpPr>
              <p:nvPr/>
            </p:nvSpPr>
            <p:spPr bwMode="auto">
              <a:xfrm flipH="1">
                <a:off x="3901429" y="3581065"/>
                <a:ext cx="2487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" name="Rectangle 24"/>
              <p:cNvSpPr>
                <a:spLocks noChangeArrowheads="1"/>
              </p:cNvSpPr>
              <p:nvPr/>
            </p:nvSpPr>
            <p:spPr bwMode="auto">
              <a:xfrm>
                <a:off x="4149099" y="3477409"/>
                <a:ext cx="698559" cy="237343"/>
              </a:xfrm>
              <a:prstGeom prst="rect">
                <a:avLst/>
              </a:prstGeom>
              <a:solidFill>
                <a:srgbClr val="365D2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" name="Line 26"/>
              <p:cNvSpPr>
                <a:spLocks noChangeShapeType="1"/>
              </p:cNvSpPr>
              <p:nvPr/>
            </p:nvSpPr>
            <p:spPr bwMode="auto">
              <a:xfrm rot="21540000" flipH="1" flipV="1">
                <a:off x="4862820" y="3594790"/>
                <a:ext cx="423468" cy="141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" name="Rectangle 24"/>
              <p:cNvSpPr>
                <a:spLocks noChangeArrowheads="1"/>
              </p:cNvSpPr>
              <p:nvPr/>
            </p:nvSpPr>
            <p:spPr bwMode="auto">
              <a:xfrm>
                <a:off x="5292107" y="3465013"/>
                <a:ext cx="698559" cy="23734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" name="Line 26"/>
              <p:cNvSpPr>
                <a:spLocks noChangeShapeType="1"/>
              </p:cNvSpPr>
              <p:nvPr/>
            </p:nvSpPr>
            <p:spPr bwMode="auto">
              <a:xfrm rot="21540000" flipH="1" flipV="1">
                <a:off x="6005828" y="3582394"/>
                <a:ext cx="423468" cy="14189"/>
              </a:xfrm>
              <a:prstGeom prst="line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1" name="Text Box 13"/>
            <p:cNvSpPr txBox="1">
              <a:spLocks noChangeArrowheads="1"/>
            </p:cNvSpPr>
            <p:nvPr/>
          </p:nvSpPr>
          <p:spPr bwMode="auto">
            <a:xfrm>
              <a:off x="4302761" y="3536451"/>
              <a:ext cx="642942" cy="4286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Text Box 13"/>
            <p:cNvSpPr txBox="1">
              <a:spLocks noChangeArrowheads="1"/>
            </p:cNvSpPr>
            <p:nvPr/>
          </p:nvSpPr>
          <p:spPr bwMode="auto">
            <a:xfrm>
              <a:off x="6330321" y="3500438"/>
              <a:ext cx="642942" cy="4286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4" name="Text Box 11"/>
          <p:cNvSpPr txBox="1">
            <a:spLocks noChangeArrowheads="1"/>
          </p:cNvSpPr>
          <p:nvPr/>
        </p:nvSpPr>
        <p:spPr bwMode="auto">
          <a:xfrm>
            <a:off x="1071538" y="5786454"/>
            <a:ext cx="928694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2,4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190" name="Rectangle 1"/>
          <p:cNvSpPr>
            <a:spLocks noChangeArrowheads="1"/>
          </p:cNvSpPr>
          <p:nvPr/>
        </p:nvSpPr>
        <p:spPr bwMode="auto">
          <a:xfrm>
            <a:off x="4854570" y="4233091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5" name="Группа 200"/>
          <p:cNvGrpSpPr/>
          <p:nvPr/>
        </p:nvGrpSpPr>
        <p:grpSpPr>
          <a:xfrm>
            <a:off x="4215020" y="4014152"/>
            <a:ext cx="870694" cy="1000132"/>
            <a:chOff x="4143372" y="4000504"/>
            <a:chExt cx="870694" cy="1000132"/>
          </a:xfrm>
        </p:grpSpPr>
        <p:sp>
          <p:nvSpPr>
            <p:cNvPr id="186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99"/>
          <p:cNvGrpSpPr/>
          <p:nvPr/>
        </p:nvGrpSpPr>
        <p:grpSpPr>
          <a:xfrm>
            <a:off x="5182282" y="3988217"/>
            <a:ext cx="994014" cy="1012419"/>
            <a:chOff x="5143504" y="4000504"/>
            <a:chExt cx="994014" cy="1012419"/>
          </a:xfrm>
        </p:grpSpPr>
        <p:sp>
          <p:nvSpPr>
            <p:cNvPr id="191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7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8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6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8" name="Группа 201"/>
          <p:cNvGrpSpPr/>
          <p:nvPr/>
        </p:nvGrpSpPr>
        <p:grpSpPr>
          <a:xfrm>
            <a:off x="6143636" y="4000504"/>
            <a:ext cx="994014" cy="1012419"/>
            <a:chOff x="5143504" y="4000504"/>
            <a:chExt cx="994014" cy="1012419"/>
          </a:xfrm>
        </p:grpSpPr>
        <p:sp>
          <p:nvSpPr>
            <p:cNvPr id="203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9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205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7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" name="Группа 207"/>
          <p:cNvGrpSpPr/>
          <p:nvPr/>
        </p:nvGrpSpPr>
        <p:grpSpPr>
          <a:xfrm>
            <a:off x="7000892" y="3983658"/>
            <a:ext cx="994014" cy="1012419"/>
            <a:chOff x="5143504" y="4000504"/>
            <a:chExt cx="994014" cy="1012419"/>
          </a:xfrm>
        </p:grpSpPr>
        <p:sp>
          <p:nvSpPr>
            <p:cNvPr id="209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1" name="Группа 209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21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2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3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" name="Группа 215"/>
          <p:cNvGrpSpPr/>
          <p:nvPr/>
        </p:nvGrpSpPr>
        <p:grpSpPr>
          <a:xfrm>
            <a:off x="7871796" y="3970010"/>
            <a:ext cx="785818" cy="1012419"/>
            <a:chOff x="5143504" y="4000504"/>
            <a:chExt cx="785818" cy="1012419"/>
          </a:xfrm>
        </p:grpSpPr>
        <p:sp>
          <p:nvSpPr>
            <p:cNvPr id="217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45"/>
          <p:cNvGrpSpPr/>
          <p:nvPr/>
        </p:nvGrpSpPr>
        <p:grpSpPr>
          <a:xfrm>
            <a:off x="4214810" y="5027932"/>
            <a:ext cx="4359942" cy="1044274"/>
            <a:chOff x="4214810" y="5027932"/>
            <a:chExt cx="4359942" cy="1044274"/>
          </a:xfrm>
        </p:grpSpPr>
        <p:grpSp>
          <p:nvGrpSpPr>
            <p:cNvPr id="24" name="Группа 219"/>
            <p:cNvGrpSpPr/>
            <p:nvPr/>
          </p:nvGrpSpPr>
          <p:grpSpPr>
            <a:xfrm>
              <a:off x="4214810" y="5072074"/>
              <a:ext cx="870694" cy="1000132"/>
              <a:chOff x="4143372" y="4000504"/>
              <a:chExt cx="870694" cy="1000132"/>
            </a:xfrm>
          </p:grpSpPr>
          <p:sp>
            <p:nvSpPr>
              <p:cNvPr id="221" name="Line 6"/>
              <p:cNvSpPr>
                <a:spLocks noChangeShapeType="1"/>
              </p:cNvSpPr>
              <p:nvPr/>
            </p:nvSpPr>
            <p:spPr bwMode="auto">
              <a:xfrm flipH="1">
                <a:off x="4214809" y="448446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2" name="Text Box 10"/>
              <p:cNvSpPr txBox="1">
                <a:spLocks noChangeArrowheads="1"/>
              </p:cNvSpPr>
              <p:nvPr/>
            </p:nvSpPr>
            <p:spPr bwMode="auto">
              <a:xfrm>
                <a:off x="4286059" y="4000504"/>
                <a:ext cx="428817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" name="Text Box 11"/>
              <p:cNvSpPr txBox="1">
                <a:spLocks noChangeArrowheads="1"/>
              </p:cNvSpPr>
              <p:nvPr/>
            </p:nvSpPr>
            <p:spPr bwMode="auto">
              <a:xfrm>
                <a:off x="4143372" y="4429132"/>
                <a:ext cx="870694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СД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" name="Группа 223"/>
            <p:cNvGrpSpPr/>
            <p:nvPr/>
          </p:nvGrpSpPr>
          <p:grpSpPr>
            <a:xfrm>
              <a:off x="5253321" y="5046139"/>
              <a:ext cx="922765" cy="1012419"/>
              <a:chOff x="5214753" y="4000504"/>
              <a:chExt cx="922765" cy="1012419"/>
            </a:xfrm>
          </p:grpSpPr>
          <p:sp>
            <p:nvSpPr>
              <p:cNvPr id="225" name="Rectangle 1"/>
              <p:cNvSpPr>
                <a:spLocks noChangeArrowheads="1"/>
              </p:cNvSpPr>
              <p:nvPr/>
            </p:nvSpPr>
            <p:spPr bwMode="auto">
              <a:xfrm>
                <a:off x="5747668" y="4233091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6" name="Группа 225"/>
              <p:cNvGrpSpPr/>
              <p:nvPr/>
            </p:nvGrpSpPr>
            <p:grpSpPr>
              <a:xfrm>
                <a:off x="5214753" y="4000504"/>
                <a:ext cx="577325" cy="1012419"/>
                <a:chOff x="5214753" y="4000504"/>
                <a:chExt cx="577325" cy="1012419"/>
              </a:xfrm>
            </p:grpSpPr>
            <p:sp>
              <p:nvSpPr>
                <p:cNvPr id="227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214753" y="4500570"/>
                  <a:ext cx="577325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246652" y="4000504"/>
                  <a:ext cx="39691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319250" y="4441419"/>
                  <a:ext cx="390060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7" name="Группа 229"/>
            <p:cNvGrpSpPr/>
            <p:nvPr/>
          </p:nvGrpSpPr>
          <p:grpSpPr>
            <a:xfrm>
              <a:off x="6214675" y="5058426"/>
              <a:ext cx="922765" cy="1012419"/>
              <a:chOff x="5214753" y="4000504"/>
              <a:chExt cx="922765" cy="1012419"/>
            </a:xfrm>
          </p:grpSpPr>
          <p:sp>
            <p:nvSpPr>
              <p:cNvPr id="231" name="Rectangle 1"/>
              <p:cNvSpPr>
                <a:spLocks noChangeArrowheads="1"/>
              </p:cNvSpPr>
              <p:nvPr/>
            </p:nvSpPr>
            <p:spPr bwMode="auto">
              <a:xfrm>
                <a:off x="5747668" y="4233091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8" name="Группа 231"/>
              <p:cNvGrpSpPr/>
              <p:nvPr/>
            </p:nvGrpSpPr>
            <p:grpSpPr>
              <a:xfrm>
                <a:off x="5214753" y="4000504"/>
                <a:ext cx="577325" cy="1012419"/>
                <a:chOff x="5214753" y="4000504"/>
                <a:chExt cx="577325" cy="1012419"/>
              </a:xfrm>
            </p:grpSpPr>
            <p:sp>
              <p:nvSpPr>
                <p:cNvPr id="233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214753" y="4500570"/>
                  <a:ext cx="577325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246652" y="4000504"/>
                  <a:ext cx="39691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86380" y="4441419"/>
                  <a:ext cx="50027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9" name="Группа 235"/>
            <p:cNvGrpSpPr/>
            <p:nvPr/>
          </p:nvGrpSpPr>
          <p:grpSpPr>
            <a:xfrm>
              <a:off x="7099227" y="5059787"/>
              <a:ext cx="922765" cy="1012419"/>
              <a:chOff x="5242049" y="4073303"/>
              <a:chExt cx="922765" cy="1012419"/>
            </a:xfrm>
          </p:grpSpPr>
          <p:sp>
            <p:nvSpPr>
              <p:cNvPr id="237" name="Rectangle 1"/>
              <p:cNvSpPr>
                <a:spLocks noChangeArrowheads="1"/>
              </p:cNvSpPr>
              <p:nvPr/>
            </p:nvSpPr>
            <p:spPr bwMode="auto">
              <a:xfrm>
                <a:off x="5774964" y="4287683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30" name="Группа 237"/>
              <p:cNvGrpSpPr/>
              <p:nvPr/>
            </p:nvGrpSpPr>
            <p:grpSpPr>
              <a:xfrm>
                <a:off x="5242049" y="4073303"/>
                <a:ext cx="577325" cy="1012419"/>
                <a:chOff x="5242049" y="4073303"/>
                <a:chExt cx="577325" cy="1012419"/>
              </a:xfrm>
            </p:grpSpPr>
            <p:sp>
              <p:nvSpPr>
                <p:cNvPr id="23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242049" y="4573369"/>
                  <a:ext cx="577325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273948" y="4073303"/>
                  <a:ext cx="39691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313676" y="4514218"/>
                  <a:ext cx="472980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rgbClr val="2D4D1B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2D4D1B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31" name="Группа 241"/>
            <p:cNvGrpSpPr/>
            <p:nvPr/>
          </p:nvGrpSpPr>
          <p:grpSpPr>
            <a:xfrm>
              <a:off x="7997427" y="5027932"/>
              <a:ext cx="577325" cy="1012419"/>
              <a:chOff x="5282993" y="4041448"/>
              <a:chExt cx="577325" cy="1012419"/>
            </a:xfrm>
          </p:grpSpPr>
          <p:sp>
            <p:nvSpPr>
              <p:cNvPr id="243" name="Line 6"/>
              <p:cNvSpPr>
                <a:spLocks noChangeShapeType="1"/>
              </p:cNvSpPr>
              <p:nvPr/>
            </p:nvSpPr>
            <p:spPr bwMode="auto">
              <a:xfrm flipH="1">
                <a:off x="5282993" y="4541514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4" name="Text Box 10"/>
              <p:cNvSpPr txBox="1">
                <a:spLocks noChangeArrowheads="1"/>
              </p:cNvSpPr>
              <p:nvPr/>
            </p:nvSpPr>
            <p:spPr bwMode="auto">
              <a:xfrm>
                <a:off x="5314892" y="4041448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" name="Text Box 11"/>
              <p:cNvSpPr txBox="1">
                <a:spLocks noChangeArrowheads="1"/>
              </p:cNvSpPr>
              <p:nvPr/>
            </p:nvSpPr>
            <p:spPr bwMode="auto">
              <a:xfrm>
                <a:off x="5354620" y="4482363"/>
                <a:ext cx="432036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7" name="Rectangle 1"/>
          <p:cNvSpPr>
            <a:spLocks noChangeArrowheads="1"/>
          </p:cNvSpPr>
          <p:nvPr/>
        </p:nvSpPr>
        <p:spPr bwMode="auto">
          <a:xfrm>
            <a:off x="4857752" y="5286388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8" name="Text Box 11"/>
          <p:cNvSpPr txBox="1">
            <a:spLocks noChangeArrowheads="1"/>
          </p:cNvSpPr>
          <p:nvPr/>
        </p:nvSpPr>
        <p:spPr bwMode="auto">
          <a:xfrm>
            <a:off x="4143372" y="5929330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" name="Text Box 11"/>
          <p:cNvSpPr txBox="1">
            <a:spLocks noChangeArrowheads="1"/>
          </p:cNvSpPr>
          <p:nvPr/>
        </p:nvSpPr>
        <p:spPr bwMode="auto">
          <a:xfrm>
            <a:off x="5000628" y="5959824"/>
            <a:ext cx="101357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250" name="Text Box 11"/>
          <p:cNvSpPr txBox="1">
            <a:spLocks noChangeArrowheads="1"/>
          </p:cNvSpPr>
          <p:nvPr/>
        </p:nvSpPr>
        <p:spPr bwMode="auto">
          <a:xfrm>
            <a:off x="5143504" y="6143644"/>
            <a:ext cx="857256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0,6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251" name="Text Box 11"/>
          <p:cNvSpPr txBox="1">
            <a:spLocks noChangeArrowheads="1"/>
          </p:cNvSpPr>
          <p:nvPr/>
        </p:nvSpPr>
        <p:spPr bwMode="auto">
          <a:xfrm>
            <a:off x="7429520" y="3286124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Text Box 11"/>
          <p:cNvSpPr txBox="1">
            <a:spLocks noChangeArrowheads="1"/>
          </p:cNvSpPr>
          <p:nvPr/>
        </p:nvSpPr>
        <p:spPr bwMode="auto">
          <a:xfrm>
            <a:off x="8171196" y="3357562"/>
            <a:ext cx="82996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253" name="Text Box 11"/>
          <p:cNvSpPr txBox="1">
            <a:spLocks noChangeArrowheads="1"/>
          </p:cNvSpPr>
          <p:nvPr/>
        </p:nvSpPr>
        <p:spPr bwMode="auto">
          <a:xfrm>
            <a:off x="2357422" y="2857496"/>
            <a:ext cx="82996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24В</a:t>
            </a:r>
          </a:p>
        </p:txBody>
      </p:sp>
      <p:sp>
        <p:nvSpPr>
          <p:cNvPr id="254" name="Text Box 11"/>
          <p:cNvSpPr txBox="1">
            <a:spLocks noChangeArrowheads="1"/>
          </p:cNvSpPr>
          <p:nvPr/>
        </p:nvSpPr>
        <p:spPr bwMode="auto">
          <a:xfrm>
            <a:off x="2428860" y="2928934"/>
            <a:ext cx="785818" cy="4286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24В</a:t>
            </a:r>
          </a:p>
        </p:txBody>
      </p:sp>
      <p:sp>
        <p:nvSpPr>
          <p:cNvPr id="255" name="Text Box 11"/>
          <p:cNvSpPr txBox="1">
            <a:spLocks noChangeArrowheads="1"/>
          </p:cNvSpPr>
          <p:nvPr/>
        </p:nvSpPr>
        <p:spPr bwMode="auto">
          <a:xfrm>
            <a:off x="4500562" y="2928934"/>
            <a:ext cx="571504" cy="50006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Text Box 11"/>
          <p:cNvSpPr txBox="1">
            <a:spLocks noChangeArrowheads="1"/>
          </p:cNvSpPr>
          <p:nvPr/>
        </p:nvSpPr>
        <p:spPr bwMode="auto">
          <a:xfrm>
            <a:off x="4572000" y="3000372"/>
            <a:ext cx="500066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" name="Rectangle 46"/>
          <p:cNvSpPr>
            <a:spLocks noChangeArrowheads="1"/>
          </p:cNvSpPr>
          <p:nvPr/>
        </p:nvSpPr>
        <p:spPr bwMode="auto">
          <a:xfrm>
            <a:off x="8501091" y="1500174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2" name="Группа 138"/>
          <p:cNvGrpSpPr/>
          <p:nvPr/>
        </p:nvGrpSpPr>
        <p:grpSpPr>
          <a:xfrm>
            <a:off x="142844" y="428604"/>
            <a:ext cx="8458590" cy="2772434"/>
            <a:chOff x="142844" y="428604"/>
            <a:chExt cx="8458590" cy="2772434"/>
          </a:xfrm>
        </p:grpSpPr>
        <p:grpSp>
          <p:nvGrpSpPr>
            <p:cNvPr id="33" name="Группа 137"/>
            <p:cNvGrpSpPr/>
            <p:nvPr/>
          </p:nvGrpSpPr>
          <p:grpSpPr>
            <a:xfrm>
              <a:off x="142844" y="680694"/>
              <a:ext cx="8458590" cy="2462554"/>
              <a:chOff x="142844" y="680694"/>
              <a:chExt cx="8458590" cy="2462554"/>
            </a:xfrm>
          </p:grpSpPr>
          <p:sp>
            <p:nvSpPr>
              <p:cNvPr id="106" name="Line 37"/>
              <p:cNvSpPr>
                <a:spLocks noChangeShapeType="1"/>
              </p:cNvSpPr>
              <p:nvPr/>
            </p:nvSpPr>
            <p:spPr bwMode="auto">
              <a:xfrm flipH="1">
                <a:off x="6633069" y="785794"/>
                <a:ext cx="1083" cy="22680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4" name="Группа 136"/>
              <p:cNvGrpSpPr/>
              <p:nvPr/>
            </p:nvGrpSpPr>
            <p:grpSpPr>
              <a:xfrm>
                <a:off x="142844" y="680694"/>
                <a:ext cx="8458590" cy="2462554"/>
                <a:chOff x="142844" y="682457"/>
                <a:chExt cx="8458590" cy="2462554"/>
              </a:xfrm>
            </p:grpSpPr>
            <p:grpSp>
              <p:nvGrpSpPr>
                <p:cNvPr id="35" name="Group 4"/>
                <p:cNvGrpSpPr>
                  <a:grpSpLocks/>
                </p:cNvGrpSpPr>
                <p:nvPr/>
              </p:nvGrpSpPr>
              <p:grpSpPr bwMode="auto">
                <a:xfrm>
                  <a:off x="284906" y="1334707"/>
                  <a:ext cx="848035" cy="485038"/>
                  <a:chOff x="5010" y="7560"/>
                  <a:chExt cx="784" cy="439"/>
                </a:xfrm>
              </p:grpSpPr>
              <p:grpSp>
                <p:nvGrpSpPr>
                  <p:cNvPr id="36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5226" y="7560"/>
                    <a:ext cx="445" cy="439"/>
                    <a:chOff x="5226" y="7560"/>
                    <a:chExt cx="445" cy="439"/>
                  </a:xfrm>
                </p:grpSpPr>
                <p:sp>
                  <p:nvSpPr>
                    <p:cNvPr id="19462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26" y="7560"/>
                      <a:ext cx="445" cy="372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63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" y="7664"/>
                      <a:ext cx="300" cy="33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64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0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65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7" name="Group 11"/>
                <p:cNvGrpSpPr>
                  <a:grpSpLocks/>
                </p:cNvGrpSpPr>
                <p:nvPr/>
              </p:nvGrpSpPr>
              <p:grpSpPr bwMode="auto">
                <a:xfrm>
                  <a:off x="1132740" y="857228"/>
                  <a:ext cx="892423" cy="500506"/>
                  <a:chOff x="4980" y="7596"/>
                  <a:chExt cx="825" cy="453"/>
                </a:xfrm>
              </p:grpSpPr>
              <p:grpSp>
                <p:nvGrpSpPr>
                  <p:cNvPr id="3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5103" y="7596"/>
                    <a:ext cx="702" cy="453"/>
                    <a:chOff x="5103" y="7596"/>
                    <a:chExt cx="702" cy="453"/>
                  </a:xfrm>
                </p:grpSpPr>
                <p:sp>
                  <p:nvSpPr>
                    <p:cNvPr id="19469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03" y="7596"/>
                      <a:ext cx="702" cy="453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4A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70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" y="7664"/>
                      <a:ext cx="300" cy="33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71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80" y="7824"/>
                    <a:ext cx="26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2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9" name="Group 17"/>
                <p:cNvGrpSpPr>
                  <a:grpSpLocks/>
                </p:cNvGrpSpPr>
                <p:nvPr/>
              </p:nvGrpSpPr>
              <p:grpSpPr bwMode="auto">
                <a:xfrm>
                  <a:off x="1142488" y="1912375"/>
                  <a:ext cx="870762" cy="801031"/>
                  <a:chOff x="5000" y="7596"/>
                  <a:chExt cx="805" cy="725"/>
                </a:xfrm>
              </p:grpSpPr>
              <p:grpSp>
                <p:nvGrpSpPr>
                  <p:cNvPr id="4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103" y="7596"/>
                    <a:ext cx="702" cy="725"/>
                    <a:chOff x="5103" y="7596"/>
                    <a:chExt cx="702" cy="725"/>
                  </a:xfrm>
                </p:grpSpPr>
                <p:sp>
                  <p:nvSpPr>
                    <p:cNvPr id="19475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03" y="7596"/>
                      <a:ext cx="702" cy="725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76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" y="7664"/>
                      <a:ext cx="300" cy="33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77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8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1" name="Группа 79"/>
                <p:cNvGrpSpPr/>
                <p:nvPr/>
              </p:nvGrpSpPr>
              <p:grpSpPr>
                <a:xfrm>
                  <a:off x="2008918" y="979773"/>
                  <a:ext cx="1125276" cy="237343"/>
                  <a:chOff x="2008918" y="979773"/>
                  <a:chExt cx="1125276" cy="237343"/>
                </a:xfrm>
              </p:grpSpPr>
              <p:sp>
                <p:nvSpPr>
                  <p:cNvPr id="19466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solidFill>
                    <a:srgbClr val="0033CC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81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6643702" y="1653683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2" name="Группа 83"/>
                <p:cNvGrpSpPr/>
                <p:nvPr/>
              </p:nvGrpSpPr>
              <p:grpSpPr>
                <a:xfrm>
                  <a:off x="2000232" y="2071678"/>
                  <a:ext cx="1137189" cy="237343"/>
                  <a:chOff x="2008918" y="2034916"/>
                  <a:chExt cx="1137189" cy="237343"/>
                </a:xfrm>
              </p:grpSpPr>
              <p:sp>
                <p:nvSpPr>
                  <p:cNvPr id="1948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solidFill>
                    <a:srgbClr val="365D21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82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3" name="Group 38"/>
                <p:cNvGrpSpPr>
                  <a:grpSpLocks/>
                </p:cNvGrpSpPr>
                <p:nvPr/>
              </p:nvGrpSpPr>
              <p:grpSpPr bwMode="auto">
                <a:xfrm>
                  <a:off x="142844" y="1419631"/>
                  <a:ext cx="199279" cy="356014"/>
                  <a:chOff x="3503" y="4378"/>
                  <a:chExt cx="184" cy="276"/>
                </a:xfrm>
              </p:grpSpPr>
              <p:sp>
                <p:nvSpPr>
                  <p:cNvPr id="19495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96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4" name="Group 41"/>
                <p:cNvGrpSpPr>
                  <a:grpSpLocks/>
                </p:cNvGrpSpPr>
                <p:nvPr/>
              </p:nvGrpSpPr>
              <p:grpSpPr bwMode="auto">
                <a:xfrm>
                  <a:off x="8402155" y="1471268"/>
                  <a:ext cx="199279" cy="356014"/>
                  <a:chOff x="3503" y="4378"/>
                  <a:chExt cx="184" cy="276"/>
                </a:xfrm>
              </p:grpSpPr>
              <p:sp>
                <p:nvSpPr>
                  <p:cNvPr id="19498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99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500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1140321" y="1097154"/>
                  <a:ext cx="0" cy="107965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50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264982" y="1071545"/>
                  <a:ext cx="0" cy="11160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5" name="Группа 80"/>
                <p:cNvGrpSpPr/>
                <p:nvPr/>
              </p:nvGrpSpPr>
              <p:grpSpPr>
                <a:xfrm>
                  <a:off x="3143240" y="971202"/>
                  <a:ext cx="1125276" cy="237343"/>
                  <a:chOff x="2008918" y="979773"/>
                  <a:chExt cx="1125276" cy="237343"/>
                </a:xfrm>
                <a:solidFill>
                  <a:schemeClr val="accent2"/>
                </a:solidFill>
              </p:grpSpPr>
              <p:sp>
                <p:nvSpPr>
                  <p:cNvPr id="82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6" name="Группа 84"/>
                <p:cNvGrpSpPr/>
                <p:nvPr/>
              </p:nvGrpSpPr>
              <p:grpSpPr>
                <a:xfrm>
                  <a:off x="3143240" y="2059282"/>
                  <a:ext cx="1137189" cy="237343"/>
                  <a:chOff x="2008918" y="2034916"/>
                  <a:chExt cx="1137189" cy="237343"/>
                </a:xfrm>
                <a:solidFill>
                  <a:srgbClr val="FFFF00"/>
                </a:solidFill>
              </p:grpSpPr>
              <p:sp>
                <p:nvSpPr>
                  <p:cNvPr id="8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7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8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264982" y="1643050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879018" y="763189"/>
                  <a:ext cx="1083" cy="22680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0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68385" y="785794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57752" y="1643050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57752" y="2439501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7" name="Группа 98"/>
                <p:cNvGrpSpPr/>
                <p:nvPr/>
              </p:nvGrpSpPr>
              <p:grpSpPr>
                <a:xfrm>
                  <a:off x="5500694" y="2296625"/>
                  <a:ext cx="1137189" cy="237343"/>
                  <a:chOff x="2008918" y="2034916"/>
                  <a:chExt cx="1137189" cy="237343"/>
                </a:xfrm>
              </p:grpSpPr>
              <p:sp>
                <p:nvSpPr>
                  <p:cNvPr id="10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solidFill>
                    <a:srgbClr val="365D21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0" name="Группа 101"/>
                <p:cNvGrpSpPr/>
                <p:nvPr/>
              </p:nvGrpSpPr>
              <p:grpSpPr>
                <a:xfrm>
                  <a:off x="5518967" y="2907668"/>
                  <a:ext cx="1125276" cy="237343"/>
                  <a:chOff x="2008918" y="979773"/>
                  <a:chExt cx="1125276" cy="237343"/>
                </a:xfrm>
              </p:grpSpPr>
              <p:sp>
                <p:nvSpPr>
                  <p:cNvPr id="103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solidFill>
                    <a:srgbClr val="0033CC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89651" y="3011005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1" name="Группа 95"/>
                <p:cNvGrpSpPr/>
                <p:nvPr/>
              </p:nvGrpSpPr>
              <p:grpSpPr>
                <a:xfrm>
                  <a:off x="5500694" y="1539713"/>
                  <a:ext cx="1137189" cy="237343"/>
                  <a:chOff x="2008918" y="2034916"/>
                  <a:chExt cx="1137189" cy="237343"/>
                </a:xfrm>
                <a:solidFill>
                  <a:srgbClr val="FFFF00"/>
                </a:solidFill>
              </p:grpSpPr>
              <p:sp>
                <p:nvSpPr>
                  <p:cNvPr id="9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8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4" name="Группа 115"/>
                <p:cNvGrpSpPr/>
                <p:nvPr/>
              </p:nvGrpSpPr>
              <p:grpSpPr>
                <a:xfrm>
                  <a:off x="7286644" y="1550346"/>
                  <a:ext cx="1125276" cy="237343"/>
                  <a:chOff x="2008918" y="979773"/>
                  <a:chExt cx="1125276" cy="237343"/>
                </a:xfrm>
              </p:grpSpPr>
              <p:sp>
                <p:nvSpPr>
                  <p:cNvPr id="117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8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solidFill>
                    <a:srgbClr val="0033CC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5" name="Группа 90"/>
                <p:cNvGrpSpPr/>
                <p:nvPr/>
              </p:nvGrpSpPr>
              <p:grpSpPr>
                <a:xfrm>
                  <a:off x="5500694" y="682457"/>
                  <a:ext cx="1125276" cy="237343"/>
                  <a:chOff x="2008918" y="979773"/>
                  <a:chExt cx="1125276" cy="237343"/>
                </a:xfrm>
                <a:solidFill>
                  <a:schemeClr val="accent2"/>
                </a:solidFill>
              </p:grpSpPr>
              <p:sp>
                <p:nvSpPr>
                  <p:cNvPr id="92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214546" y="928670"/>
                  <a:ext cx="357190" cy="35719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339281" y="928670"/>
                  <a:ext cx="357190" cy="35719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429520" y="1500174"/>
                  <a:ext cx="357190" cy="35719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21" name="Text Box 13"/>
            <p:cNvSpPr txBox="1">
              <a:spLocks noChangeArrowheads="1"/>
            </p:cNvSpPr>
            <p:nvPr/>
          </p:nvSpPr>
          <p:spPr bwMode="auto">
            <a:xfrm>
              <a:off x="3286116" y="642918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 Box 13"/>
            <p:cNvSpPr txBox="1">
              <a:spLocks noChangeArrowheads="1"/>
            </p:cNvSpPr>
            <p:nvPr/>
          </p:nvSpPr>
          <p:spPr bwMode="auto">
            <a:xfrm>
              <a:off x="2143108" y="614012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 Box 13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Text Box 13"/>
            <p:cNvSpPr txBox="1">
              <a:spLocks noChangeArrowheads="1"/>
            </p:cNvSpPr>
            <p:nvPr/>
          </p:nvSpPr>
          <p:spPr bwMode="auto">
            <a:xfrm>
              <a:off x="3246577" y="2214554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Text Box 13"/>
            <p:cNvSpPr txBox="1">
              <a:spLocks noChangeArrowheads="1"/>
            </p:cNvSpPr>
            <p:nvPr/>
          </p:nvSpPr>
          <p:spPr bwMode="auto">
            <a:xfrm>
              <a:off x="6143636" y="428604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 Box 13"/>
            <p:cNvSpPr txBox="1">
              <a:spLocks noChangeArrowheads="1"/>
            </p:cNvSpPr>
            <p:nvPr/>
          </p:nvSpPr>
          <p:spPr bwMode="auto">
            <a:xfrm>
              <a:off x="6143637" y="1285860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 Box 13"/>
            <p:cNvSpPr txBox="1">
              <a:spLocks noChangeArrowheads="1"/>
            </p:cNvSpPr>
            <p:nvPr/>
          </p:nvSpPr>
          <p:spPr bwMode="auto">
            <a:xfrm>
              <a:off x="6143636" y="2000240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Text Box 13"/>
            <p:cNvSpPr txBox="1">
              <a:spLocks noChangeArrowheads="1"/>
            </p:cNvSpPr>
            <p:nvPr/>
          </p:nvSpPr>
          <p:spPr bwMode="auto">
            <a:xfrm>
              <a:off x="6143636" y="2643182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Text Box 13"/>
            <p:cNvSpPr txBox="1">
              <a:spLocks noChangeArrowheads="1"/>
            </p:cNvSpPr>
            <p:nvPr/>
          </p:nvSpPr>
          <p:spPr bwMode="auto">
            <a:xfrm>
              <a:off x="7429520" y="1857364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Text Box 13"/>
            <p:cNvSpPr txBox="1">
              <a:spLocks noChangeArrowheads="1"/>
            </p:cNvSpPr>
            <p:nvPr/>
          </p:nvSpPr>
          <p:spPr bwMode="auto">
            <a:xfrm>
              <a:off x="2214546" y="2000240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 Box 13"/>
            <p:cNvSpPr txBox="1">
              <a:spLocks noChangeArrowheads="1"/>
            </p:cNvSpPr>
            <p:nvPr/>
          </p:nvSpPr>
          <p:spPr bwMode="auto">
            <a:xfrm>
              <a:off x="3286116" y="2000240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Text Box 13"/>
            <p:cNvSpPr txBox="1">
              <a:spLocks noChangeArrowheads="1"/>
            </p:cNvSpPr>
            <p:nvPr/>
          </p:nvSpPr>
          <p:spPr bwMode="auto">
            <a:xfrm>
              <a:off x="5725641" y="1489541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Text Box 13"/>
            <p:cNvSpPr txBox="1">
              <a:spLocks noChangeArrowheads="1"/>
            </p:cNvSpPr>
            <p:nvPr/>
          </p:nvSpPr>
          <p:spPr bwMode="auto">
            <a:xfrm>
              <a:off x="5718206" y="629270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Text Box 13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Text Box 13"/>
            <p:cNvSpPr txBox="1">
              <a:spLocks noChangeArrowheads="1"/>
            </p:cNvSpPr>
            <p:nvPr/>
          </p:nvSpPr>
          <p:spPr bwMode="auto">
            <a:xfrm>
              <a:off x="5745502" y="2843848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Группа 276"/>
          <p:cNvGrpSpPr/>
          <p:nvPr/>
        </p:nvGrpSpPr>
        <p:grpSpPr>
          <a:xfrm>
            <a:off x="6215074" y="3500438"/>
            <a:ext cx="1314790" cy="386096"/>
            <a:chOff x="6215074" y="3500438"/>
            <a:chExt cx="1314790" cy="386096"/>
          </a:xfrm>
        </p:grpSpPr>
        <p:grpSp>
          <p:nvGrpSpPr>
            <p:cNvPr id="60" name="Группа 274"/>
            <p:cNvGrpSpPr/>
            <p:nvPr/>
          </p:nvGrpSpPr>
          <p:grpSpPr>
            <a:xfrm>
              <a:off x="6215074" y="3500438"/>
              <a:ext cx="1314790" cy="386096"/>
              <a:chOff x="6215074" y="3500438"/>
              <a:chExt cx="1314790" cy="386096"/>
            </a:xfrm>
          </p:grpSpPr>
          <p:sp>
            <p:nvSpPr>
              <p:cNvPr id="271" name="Line 43"/>
              <p:cNvSpPr>
                <a:spLocks noChangeShapeType="1"/>
              </p:cNvSpPr>
              <p:nvPr/>
            </p:nvSpPr>
            <p:spPr bwMode="auto">
              <a:xfrm flipV="1">
                <a:off x="7330585" y="3500438"/>
                <a:ext cx="199279" cy="35601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" name="Line 10"/>
              <p:cNvSpPr>
                <a:spLocks noChangeShapeType="1"/>
              </p:cNvSpPr>
              <p:nvPr/>
            </p:nvSpPr>
            <p:spPr bwMode="auto">
              <a:xfrm rot="21480000" flipH="1" flipV="1">
                <a:off x="6916882" y="3696897"/>
                <a:ext cx="423468" cy="141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" name="Rectangle 23"/>
              <p:cNvSpPr>
                <a:spLocks noChangeArrowheads="1"/>
              </p:cNvSpPr>
              <p:nvPr/>
            </p:nvSpPr>
            <p:spPr bwMode="auto">
              <a:xfrm>
                <a:off x="6215074" y="3579516"/>
                <a:ext cx="698559" cy="237343"/>
              </a:xfrm>
              <a:prstGeom prst="rect">
                <a:avLst/>
              </a:prstGeom>
              <a:solidFill>
                <a:srgbClr val="0033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" name="Text Box 13"/>
              <p:cNvSpPr txBox="1">
                <a:spLocks noChangeArrowheads="1"/>
              </p:cNvSpPr>
              <p:nvPr/>
            </p:nvSpPr>
            <p:spPr bwMode="auto">
              <a:xfrm>
                <a:off x="6357950" y="3529344"/>
                <a:ext cx="357190" cy="35719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6" name="Oval 42"/>
            <p:cNvSpPr>
              <a:spLocks noChangeArrowheads="1"/>
            </p:cNvSpPr>
            <p:nvPr/>
          </p:nvSpPr>
          <p:spPr bwMode="auto">
            <a:xfrm>
              <a:off x="7358883" y="3600782"/>
              <a:ext cx="152708" cy="181877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8" name="Rectangle 46"/>
          <p:cNvSpPr>
            <a:spLocks noChangeArrowheads="1"/>
          </p:cNvSpPr>
          <p:nvPr/>
        </p:nvSpPr>
        <p:spPr bwMode="auto">
          <a:xfrm>
            <a:off x="7143768" y="928670"/>
            <a:ext cx="136768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20В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6858048" y="6396359"/>
            <a:ext cx="235742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13-6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24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" name="Rectangle 46"/>
          <p:cNvSpPr>
            <a:spLocks noChangeArrowheads="1"/>
          </p:cNvSpPr>
          <p:nvPr/>
        </p:nvSpPr>
        <p:spPr bwMode="auto">
          <a:xfrm>
            <a:off x="857224" y="3500438"/>
            <a:ext cx="571504" cy="33855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7" name="Rectangle 46"/>
          <p:cNvSpPr>
            <a:spLocks noChangeArrowheads="1"/>
          </p:cNvSpPr>
          <p:nvPr/>
        </p:nvSpPr>
        <p:spPr bwMode="auto">
          <a:xfrm>
            <a:off x="1357291" y="928670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9" name="Rectangle 46"/>
          <p:cNvSpPr>
            <a:spLocks noChangeArrowheads="1"/>
          </p:cNvSpPr>
          <p:nvPr/>
        </p:nvSpPr>
        <p:spPr bwMode="auto">
          <a:xfrm>
            <a:off x="4929190" y="642918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3А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1" name="Rectangle 46"/>
          <p:cNvSpPr>
            <a:spLocks noChangeArrowheads="1"/>
          </p:cNvSpPr>
          <p:nvPr/>
        </p:nvSpPr>
        <p:spPr bwMode="auto">
          <a:xfrm>
            <a:off x="4946036" y="1472878"/>
            <a:ext cx="483219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2" name="Rectangle 46"/>
          <p:cNvSpPr>
            <a:spLocks noChangeArrowheads="1"/>
          </p:cNvSpPr>
          <p:nvPr/>
        </p:nvSpPr>
        <p:spPr bwMode="auto">
          <a:xfrm>
            <a:off x="4932388" y="2228202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0" name="Rectangle 46"/>
          <p:cNvSpPr>
            <a:spLocks noChangeArrowheads="1"/>
          </p:cNvSpPr>
          <p:nvPr/>
        </p:nvSpPr>
        <p:spPr bwMode="auto">
          <a:xfrm>
            <a:off x="5000629" y="2857496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8" name="Rectangle 46"/>
          <p:cNvSpPr>
            <a:spLocks noChangeArrowheads="1"/>
          </p:cNvSpPr>
          <p:nvPr/>
        </p:nvSpPr>
        <p:spPr bwMode="auto">
          <a:xfrm>
            <a:off x="1362515" y="1997976"/>
            <a:ext cx="428628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1536E-6 L 0.15886 -0.3168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15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0694E-6 L -0.06215 -0.35869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17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4236 -0.27939 " pathEditMode="relative" rAng="0" ptsTypes="AA">
                                      <p:cBhvr>
                                        <p:cTn id="22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14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06042 -0.21041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-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649 L 0.13021 -0.28496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1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9" dur="1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2" grpId="0" animBg="1"/>
      <p:bldP spid="19502" grpId="1" animBg="1"/>
      <p:bldP spid="64" grpId="0" animBg="1"/>
      <p:bldP spid="64" grpId="1" animBg="1"/>
      <p:bldP spid="64" grpId="2" animBg="1"/>
      <p:bldP spid="142" grpId="0"/>
      <p:bldP spid="143" grpId="0"/>
      <p:bldP spid="154" grpId="0"/>
      <p:bldP spid="155" grpId="0"/>
      <p:bldP spid="172" grpId="0"/>
      <p:bldP spid="174" grpId="0" animBg="1"/>
      <p:bldP spid="184" grpId="0" animBg="1"/>
      <p:bldP spid="184" grpId="1" animBg="1"/>
      <p:bldP spid="190" grpId="0"/>
      <p:bldP spid="247" grpId="0"/>
      <p:bldP spid="248" grpId="0"/>
      <p:bldP spid="249" grpId="0" animBg="1"/>
      <p:bldP spid="250" grpId="0" animBg="1"/>
      <p:bldP spid="250" grpId="1" animBg="1"/>
      <p:bldP spid="251" grpId="0"/>
      <p:bldP spid="252" grpId="0" animBg="1"/>
      <p:bldP spid="253" grpId="0" animBg="1"/>
      <p:bldP spid="254" grpId="0" animBg="1"/>
      <p:bldP spid="254" grpId="1" animBg="1"/>
      <p:bldP spid="255" grpId="0" animBg="1"/>
      <p:bldP spid="256" grpId="0" animBg="1"/>
      <p:bldP spid="256" grpId="1" animBg="1"/>
      <p:bldP spid="263" grpId="0" animBg="1"/>
      <p:bldP spid="278" grpId="0" animBg="1"/>
      <p:bldP spid="264" grpId="0" animBg="1"/>
      <p:bldP spid="264" grpId="1" animBg="1"/>
      <p:bldP spid="257" grpId="0" animBg="1"/>
      <p:bldP spid="259" grpId="0" animBg="1"/>
      <p:bldP spid="261" grpId="0" animBg="1"/>
      <p:bldP spid="262" grpId="0" animBg="1"/>
      <p:bldP spid="260" grpId="0" animBg="1"/>
      <p:bldP spid="2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кругленный прямоугольник 97"/>
          <p:cNvSpPr/>
          <p:nvPr/>
        </p:nvSpPr>
        <p:spPr>
          <a:xfrm>
            <a:off x="3357554" y="2357430"/>
            <a:ext cx="450059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929190" y="538355"/>
            <a:ext cx="1117584" cy="877359"/>
          </a:xfrm>
          <a:prstGeom prst="rect">
            <a:avLst/>
          </a:prstGeom>
          <a:solidFill>
            <a:srgbClr val="0000FF">
              <a:alpha val="84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6"/>
          <p:cNvGrpSpPr/>
          <p:nvPr/>
        </p:nvGrpSpPr>
        <p:grpSpPr>
          <a:xfrm>
            <a:off x="4929190" y="142852"/>
            <a:ext cx="1117584" cy="1316038"/>
            <a:chOff x="3168664" y="526712"/>
            <a:chExt cx="1117584" cy="1316038"/>
          </a:xfrm>
        </p:grpSpPr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3168664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4286248" y="526712"/>
              <a:ext cx="0" cy="13160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3168664" y="1816080"/>
              <a:ext cx="111758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116834" y="1484934"/>
            <a:ext cx="688956" cy="785818"/>
            <a:chOff x="2880" y="6480"/>
            <a:chExt cx="166" cy="549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0" y="1915154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0450" y="-3222"/>
            <a:ext cx="200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44"/>
          <p:cNvGrpSpPr/>
          <p:nvPr/>
        </p:nvGrpSpPr>
        <p:grpSpPr>
          <a:xfrm>
            <a:off x="1843708" y="-71462"/>
            <a:ext cx="957619" cy="735544"/>
            <a:chOff x="2643174" y="5443768"/>
            <a:chExt cx="957619" cy="735544"/>
          </a:xfrm>
        </p:grpSpPr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-142908" y="629270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спирта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54"/>
          <p:cNvGrpSpPr/>
          <p:nvPr/>
        </p:nvGrpSpPr>
        <p:grpSpPr>
          <a:xfrm>
            <a:off x="1453862" y="486394"/>
            <a:ext cx="1403626" cy="872023"/>
            <a:chOff x="1497475" y="4995752"/>
            <a:chExt cx="1724143" cy="872023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497475" y="5256271"/>
              <a:ext cx="6679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29</a:t>
              </a:r>
              <a:endParaRPr lang="ru-RU" sz="1100" b="1" dirty="0"/>
            </a:p>
          </p:txBody>
        </p:sp>
        <p:grpSp>
          <p:nvGrpSpPr>
            <p:cNvPr id="8" name="Группа 50"/>
            <p:cNvGrpSpPr/>
            <p:nvPr/>
          </p:nvGrpSpPr>
          <p:grpSpPr>
            <a:xfrm>
              <a:off x="1868487" y="4995752"/>
              <a:ext cx="1353131" cy="872023"/>
              <a:chOff x="2469886" y="5355195"/>
              <a:chExt cx="1133577" cy="872023"/>
            </a:xfrm>
          </p:grpSpPr>
          <p:sp>
            <p:nvSpPr>
              <p:cNvPr id="52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853863" y="5827108"/>
                <a:ext cx="5281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Прямоугольник 55"/>
          <p:cNvSpPr/>
          <p:nvPr/>
        </p:nvSpPr>
        <p:spPr>
          <a:xfrm>
            <a:off x="-71470" y="1200774"/>
            <a:ext cx="2929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спирта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=0,03кг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357554" y="2357430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723418" y="1996851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562274" y="202875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спиртом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29322" y="2000240"/>
            <a:ext cx="1000132" cy="40011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136480" y="2828978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1928794" y="2828978"/>
            <a:ext cx="752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131728" y="1973570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428860" y="2828978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857620" y="2991996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(50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-14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5400000" flipH="1" flipV="1">
            <a:off x="5783987" y="1042455"/>
            <a:ext cx="1800000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398632" y="185736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914176" y="135729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106516" y="120077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6687903" y="79944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657350" y="78579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6110680" y="55443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1406" y="365696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1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386786" y="3571876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0,03кг =</a:t>
            </a:r>
            <a:r>
              <a:rPr lang="en-US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485682" y="3569689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" name="Picture 1"/>
          <p:cNvPicPr>
            <a:picLocks noChangeAspect="1" noChangeArrowheads="1"/>
          </p:cNvPicPr>
          <p:nvPr/>
        </p:nvPicPr>
        <p:blipFill>
          <a:blip r:embed="rId6" cstate="print"/>
          <a:srcRect l="9375" t="18310" r="11523" b="67041"/>
          <a:stretch>
            <a:fillRect/>
          </a:stretch>
        </p:blipFill>
        <p:spPr bwMode="auto">
          <a:xfrm>
            <a:off x="0" y="5429264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TextBox 89"/>
          <p:cNvSpPr txBox="1"/>
          <p:nvPr/>
        </p:nvSpPr>
        <p:spPr>
          <a:xfrm>
            <a:off x="0" y="4500570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энергией, выделенной при сжигании 30г спирта можно нагреть 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…. . кг воды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643702" y="3571876"/>
            <a:ext cx="196457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5429264"/>
            <a:ext cx="428596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  <a:prstDash val="sysDash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b="1" dirty="0">
              <a:ln>
                <a:solidFill>
                  <a:schemeClr val="accent6">
                    <a:lumMod val="50000"/>
                  </a:schemeClr>
                </a:solidFill>
                <a:prstDash val="sysDash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2053" grpId="0" animBg="1"/>
      <p:bldP spid="43" grpId="0"/>
      <p:bldP spid="44" grpId="0"/>
      <p:bldP spid="49" grpId="0"/>
      <p:bldP spid="56" grpId="0"/>
      <p:bldP spid="58" grpId="0"/>
      <p:bldP spid="59" grpId="0"/>
      <p:bldP spid="64" grpId="0"/>
      <p:bldP spid="65" grpId="0" animBg="1"/>
      <p:bldP spid="66" grpId="0"/>
      <p:bldP spid="68" grpId="0"/>
      <p:bldP spid="63" grpId="0" animBg="1"/>
      <p:bldP spid="69" grpId="0"/>
      <p:bldP spid="70" grpId="0"/>
      <p:bldP spid="73" grpId="0"/>
      <p:bldP spid="74" grpId="0"/>
      <p:bldP spid="75" grpId="0"/>
      <p:bldP spid="78" grpId="0"/>
      <p:bldP spid="81" grpId="0"/>
      <p:bldP spid="82" grpId="0"/>
      <p:bldP spid="91" grpId="0"/>
      <p:bldP spid="90" grpId="0" animBg="1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8" cstate="print"/>
          <a:srcRect l="8789" t="11719" r="11523" b="70703"/>
          <a:stretch>
            <a:fillRect/>
          </a:stretch>
        </p:blipFill>
        <p:spPr bwMode="auto">
          <a:xfrm>
            <a:off x="0" y="-24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857364"/>
            <a:ext cx="2214546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=8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Mg=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1165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6084445" y="2272959"/>
            <a:ext cx="1548000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58016" y="2857496"/>
            <a:ext cx="2196000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357982" y="135729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86710" y="292893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228599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16902" y="264318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786610" y="2697774"/>
            <a:ext cx="2016000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58016" y="2000240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V="1">
            <a:off x="7570988" y="2001672"/>
            <a:ext cx="717228" cy="71441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000760" y="1714488"/>
            <a:ext cx="885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1165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2" name="Группа 23"/>
          <p:cNvGrpSpPr/>
          <p:nvPr/>
        </p:nvGrpSpPr>
        <p:grpSpPr>
          <a:xfrm>
            <a:off x="0" y="4857760"/>
            <a:ext cx="7072330" cy="432380"/>
            <a:chOff x="714348" y="1190672"/>
            <a:chExt cx="6286544" cy="273610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9" cstate="print">
              <a:lum bright="10000" contrast="30000"/>
            </a:blip>
            <a:srcRect l="11546" r="3782" b="89057"/>
            <a:stretch>
              <a:fillRect/>
            </a:stretch>
          </p:blipFill>
          <p:spPr bwMode="auto">
            <a:xfrm>
              <a:off x="714348" y="1190672"/>
              <a:ext cx="6286544" cy="273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Прямоугольник 25"/>
            <p:cNvSpPr/>
            <p:nvPr/>
          </p:nvSpPr>
          <p:spPr>
            <a:xfrm>
              <a:off x="5572132" y="1201070"/>
              <a:ext cx="500066" cy="2531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sz="20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>
            <a:lum bright="10000" contrast="30000"/>
          </a:blip>
          <a:srcRect l="1925" t="17143" r="55739" b="41774"/>
          <a:stretch>
            <a:fillRect/>
          </a:stretch>
        </p:blipFill>
        <p:spPr bwMode="auto">
          <a:xfrm>
            <a:off x="0" y="5500654"/>
            <a:ext cx="4153572" cy="135734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4286248" y="5572140"/>
            <a:ext cx="4857752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УДЕЛЬНАЯ ТЕПЛОЕМКОСТЬ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Дж/кг·°С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сталь ............ 500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медь .............. 380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железо .......... 460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латунь ............. 380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вода ............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4200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86984" y="1867508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чуг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+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86248" y="1928802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чуг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71670" y="1928802"/>
            <a:ext cx="114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71632" y="2012686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•1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71670" y="2928934"/>
            <a:ext cx="5357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+ 460·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 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43042" y="3832215"/>
            <a:ext cx="7143768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 отвердевании и охлаждении чугунной заготовки выделилось ….Дж.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428596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  <a:prstDash val="sysDash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b="1" dirty="0">
              <a:ln>
                <a:solidFill>
                  <a:schemeClr val="accent6">
                    <a:lumMod val="50000"/>
                  </a:schemeClr>
                </a:solidFill>
                <a:prstDash val="sysDash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9" grpId="0"/>
      <p:bldP spid="30" grpId="0"/>
      <p:bldP spid="31" grpId="0"/>
      <p:bldP spid="32" grpId="0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7" cstate="print"/>
          <a:srcRect l="9375" t="8056" r="10937" b="80958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1454" y="1071546"/>
            <a:ext cx="2214546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Mg=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 flipH="1" flipV="1">
            <a:off x="6245899" y="1987207"/>
            <a:ext cx="1548000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7019470" y="2571744"/>
            <a:ext cx="2196000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519436" y="10715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48164" y="2643182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33652" y="200024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8356" y="235743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948064" y="2412022"/>
            <a:ext cx="2016000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19470" y="1714488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V="1">
            <a:off x="7732442" y="1715920"/>
            <a:ext cx="717228" cy="71441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162214" y="1428736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44108" y="2796202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+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16980" y="2765420"/>
            <a:ext cx="755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28794" y="2857496"/>
            <a:ext cx="114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08804" y="2867974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28794" y="3857628"/>
            <a:ext cx="607223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+ 4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 = …Дж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166" y="4760909"/>
            <a:ext cx="7643834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 конденсации и охлаждении 10 кг воды выделилось ….Дж.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428596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  <a:prstDash val="sysDash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b="1" dirty="0">
              <a:ln>
                <a:solidFill>
                  <a:schemeClr val="accent6">
                    <a:lumMod val="50000"/>
                  </a:schemeClr>
                </a:solidFill>
                <a:prstDash val="sysDash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6" cstate="print"/>
          <a:srcRect l="8789" t="8789" r="12109" b="80957"/>
          <a:stretch>
            <a:fillRect/>
          </a:stretch>
        </p:blipFill>
        <p:spPr bwMode="auto">
          <a:xfrm>
            <a:off x="0" y="0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86446" y="1928802"/>
            <a:ext cx="3357554" cy="25545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теллота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сгорания топлива (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МДж/кг)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каменный уголь .... 30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природные газ ....... 44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спирт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............ 27 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керосин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.............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45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.... 10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7" cstate="print"/>
          <a:srcRect l="4101" t="14648" r="9765" b="58252"/>
          <a:stretch>
            <a:fillRect/>
          </a:stretch>
        </p:blipFill>
        <p:spPr bwMode="auto">
          <a:xfrm>
            <a:off x="1" y="4538484"/>
            <a:ext cx="9215470" cy="231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57422" y="1071546"/>
            <a:ext cx="185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1000108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50" y="1000108"/>
            <a:ext cx="1714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1785926"/>
            <a:ext cx="3429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Q=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55750"/>
            <a:ext cx="2571736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28596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  <a:prstDash val="sysDash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b="1" dirty="0">
              <a:ln>
                <a:solidFill>
                  <a:schemeClr val="accent6">
                    <a:lumMod val="50000"/>
                  </a:schemeClr>
                </a:solidFill>
                <a:prstDash val="sysDash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8" cstate="print"/>
          <a:srcRect l="9375" t="8056" r="12109" b="70704"/>
          <a:stretch>
            <a:fillRect/>
          </a:stretch>
        </p:blipFill>
        <p:spPr bwMode="auto">
          <a:xfrm>
            <a:off x="0" y="0"/>
            <a:ext cx="9144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608" y="2132856"/>
            <a:ext cx="3053224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N=75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Mg=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>
              <a:lnSpc>
                <a:spcPts val="3500"/>
              </a:lnSpc>
            </a:pPr>
            <a:r>
              <a:rPr lang="el-GR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1844824"/>
            <a:ext cx="114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2491155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3068960"/>
            <a:ext cx="514524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Вт·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=4200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г·</a:t>
            </a:r>
            <a:r>
              <a:rPr lang="el-G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3646765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l-G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4222829"/>
            <a:ext cx="5500726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l-G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 = …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941168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работа лопастей винта повысила внутреннюю энергию воды, температура которой повысилась на …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12200" t="21650" r="56763" b="9051"/>
          <a:stretch>
            <a:fillRect/>
          </a:stretch>
        </p:blipFill>
        <p:spPr bwMode="auto">
          <a:xfrm>
            <a:off x="7667328" y="1700808"/>
            <a:ext cx="1476672" cy="247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0"/>
            <a:ext cx="428628" cy="36933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3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3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3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1" grpId="0"/>
      <p:bldP spid="12" grpId="0"/>
      <p:bldP spid="13" grpId="0" animBg="1"/>
      <p:bldP spid="14" grpId="0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8405</TotalTime>
  <Words>2482</Words>
  <Application>Microsoft Office PowerPoint</Application>
  <PresentationFormat>Экран (4:3)</PresentationFormat>
  <Paragraphs>751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Трек</vt:lpstr>
      <vt:lpstr>Слайд 1</vt:lpstr>
      <vt:lpstr>Слайд 2</vt:lpstr>
      <vt:lpstr>Домашнее задание.</vt:lpstr>
      <vt:lpstr>Домашнее задание.</vt:lpstr>
      <vt:lpstr>Слайд 5</vt:lpstr>
      <vt:lpstr>Слайд 6</vt:lpstr>
      <vt:lpstr>Слайд 7</vt:lpstr>
      <vt:lpstr>Слайд 8</vt:lpstr>
      <vt:lpstr>Слайд 9</vt:lpstr>
      <vt:lpstr>Домашнее задание.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Домашнее задание.</vt:lpstr>
      <vt:lpstr>Домашнее задание.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1060</cp:revision>
  <dcterms:created xsi:type="dcterms:W3CDTF">2009-11-04T14:29:22Z</dcterms:created>
  <dcterms:modified xsi:type="dcterms:W3CDTF">2020-12-24T05:53:20Z</dcterms:modified>
</cp:coreProperties>
</file>