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2"/>
  </p:notesMasterIdLst>
  <p:sldIdLst>
    <p:sldId id="289" r:id="rId2"/>
    <p:sldId id="382" r:id="rId3"/>
    <p:sldId id="383" r:id="rId4"/>
    <p:sldId id="388" r:id="rId5"/>
    <p:sldId id="366" r:id="rId6"/>
    <p:sldId id="390" r:id="rId7"/>
    <p:sldId id="391" r:id="rId8"/>
    <p:sldId id="316" r:id="rId9"/>
    <p:sldId id="367" r:id="rId10"/>
    <p:sldId id="392" r:id="rId11"/>
    <p:sldId id="377" r:id="rId12"/>
    <p:sldId id="394" r:id="rId13"/>
    <p:sldId id="396" r:id="rId14"/>
    <p:sldId id="393" r:id="rId15"/>
    <p:sldId id="397" r:id="rId16"/>
    <p:sldId id="395" r:id="rId17"/>
    <p:sldId id="371" r:id="rId18"/>
    <p:sldId id="370" r:id="rId19"/>
    <p:sldId id="372" r:id="rId20"/>
    <p:sldId id="373" r:id="rId21"/>
    <p:sldId id="374" r:id="rId22"/>
    <p:sldId id="311" r:id="rId23"/>
    <p:sldId id="369" r:id="rId24"/>
    <p:sldId id="380" r:id="rId25"/>
    <p:sldId id="381" r:id="rId26"/>
    <p:sldId id="379" r:id="rId27"/>
    <p:sldId id="378" r:id="rId28"/>
    <p:sldId id="375" r:id="rId29"/>
    <p:sldId id="389" r:id="rId30"/>
    <p:sldId id="37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14AC"/>
    <a:srgbClr val="003300"/>
    <a:srgbClr val="66CCFF"/>
    <a:srgbClr val="000099"/>
    <a:srgbClr val="0033CC"/>
    <a:srgbClr val="220FB1"/>
    <a:srgbClr val="000000"/>
    <a:srgbClr val="365D21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1" autoAdjust="0"/>
  </p:normalViewPr>
  <p:slideViewPr>
    <p:cSldViewPr>
      <p:cViewPr>
        <p:scale>
          <a:sx n="57" d="100"/>
          <a:sy n="57" d="100"/>
        </p:scale>
        <p:origin x="-1968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494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04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24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8.wav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audio" Target="../media/audio9.wav"/><Relationship Id="rId9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audio" Target="../media/audio9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audio" Target="../media/audio9.wav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7  класс  т№1б  (измерения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8597"/>
              </p:ext>
            </p:extLst>
          </p:nvPr>
        </p:nvGraphicFramePr>
        <p:xfrm>
          <a:off x="-17884" y="836712"/>
          <a:ext cx="9161884" cy="5486400"/>
        </p:xfrm>
        <a:graphic>
          <a:graphicData uri="http://schemas.openxmlformats.org/drawingml/2006/table">
            <a:tbl>
              <a:tblPr/>
              <a:tblGrid>
                <a:gridCol w="9161884"/>
              </a:tblGrid>
              <a:tr h="35629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Урок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- 2 (т№1) №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ТЕМА: №1   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Наблюдения, опыты, измерения.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ЦЕЛИ:1.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Создать условия для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усвоения знаний по теме №1.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2.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Создать условия для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изучения источников знаний о природе и технологии измерений, изучения  связи физики с другими науками.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2400" b="1" cap="all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усвоению </a:t>
                      </a: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 материала темы №1 и восприятию материала темы №2.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u="sng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  <a:r>
                        <a:rPr lang="ru-RU" sz="2400" b="1" i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 УРОКА: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ДЕМОНСТРАЦИИ:1.Амперметр  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2. Секундомер.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cap="all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n-US" sz="2400" cap="all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Термометр</a:t>
                      </a:r>
                      <a:r>
                        <a:rPr lang="ru-RU" sz="2400" b="1" u="none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400" b="1" i="1" u="none" cap="all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u="none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Линейка.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5313" t="45000" r="59687" b="20000"/>
          <a:stretch>
            <a:fillRect/>
          </a:stretch>
        </p:blipFill>
        <p:spPr bwMode="auto">
          <a:xfrm>
            <a:off x="-1" y="0"/>
            <a:ext cx="402775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8992" y="639633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6,7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22031" t="24167" r="64375" b="9166"/>
          <a:stretch>
            <a:fillRect/>
          </a:stretch>
        </p:blipFill>
        <p:spPr bwMode="auto">
          <a:xfrm>
            <a:off x="6643702" y="-1"/>
            <a:ext cx="2500298" cy="689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780928"/>
            <a:ext cx="213391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путь  (м)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27218" y="4060758"/>
            <a:ext cx="257173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объём 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356992"/>
            <a:ext cx="278604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73304" y="5858108"/>
            <a:ext cx="34631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–температура(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04049" y="4561964"/>
            <a:ext cx="28521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(м/с)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54757" y="5286388"/>
            <a:ext cx="240161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52137"/>
            <a:ext cx="31432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измерить  =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618" y="788804"/>
            <a:ext cx="85324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Источники знаний: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наблюдение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- опыты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052137"/>
            <a:ext cx="52864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сравнить с 1 ед. измерения!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3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3906" t="32500" r="60625" b="25000"/>
          <a:stretch>
            <a:fillRect/>
          </a:stretch>
        </p:blipFill>
        <p:spPr bwMode="auto">
          <a:xfrm>
            <a:off x="0" y="0"/>
            <a:ext cx="3571868" cy="552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2343" t="10000" r="63594" b="44167"/>
          <a:stretch>
            <a:fillRect/>
          </a:stretch>
        </p:blipFill>
        <p:spPr bwMode="auto">
          <a:xfrm>
            <a:off x="3428992" y="0"/>
            <a:ext cx="2500330" cy="45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22031" t="20000" r="64844" b="53333"/>
          <a:stretch>
            <a:fillRect/>
          </a:stretch>
        </p:blipFill>
        <p:spPr bwMode="auto">
          <a:xfrm>
            <a:off x="6081085" y="0"/>
            <a:ext cx="306291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22031" t="57500" r="64844" b="15833"/>
          <a:stretch>
            <a:fillRect/>
          </a:stretch>
        </p:blipFill>
        <p:spPr bwMode="auto">
          <a:xfrm>
            <a:off x="6143624" y="3429000"/>
            <a:ext cx="3000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639633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8, 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3906" t="16667" r="61562" b="24166"/>
          <a:stretch>
            <a:fillRect/>
          </a:stretch>
        </p:blipFill>
        <p:spPr bwMode="auto">
          <a:xfrm>
            <a:off x="0" y="-1"/>
            <a:ext cx="3500430" cy="670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6875" t="27500" r="25156" b="47500"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6875" t="53750" r="25156" b="25000"/>
          <a:stretch>
            <a:fillRect/>
          </a:stretch>
        </p:blipFill>
        <p:spPr bwMode="auto">
          <a:xfrm>
            <a:off x="0" y="2857496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6875" t="77500" r="25156" b="13863"/>
          <a:stretch>
            <a:fillRect/>
          </a:stretch>
        </p:blipFill>
        <p:spPr bwMode="auto">
          <a:xfrm>
            <a:off x="0" y="5143512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-40000" contrast="60000"/>
          </a:blip>
          <a:srcRect l="12999" t="18219" r="23059" b="68983"/>
          <a:stretch>
            <a:fillRect/>
          </a:stretch>
        </p:blipFill>
        <p:spPr bwMode="auto">
          <a:xfrm>
            <a:off x="0" y="0"/>
            <a:ext cx="892971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21442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78" y="1214422"/>
            <a:ext cx="3071834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Мензурка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Спидометр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Термометр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Динамометр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68" y="107154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1448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768" y="164305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21455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8955" y="2197929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714620"/>
            <a:ext cx="2945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Температур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271462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407" y="328612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Объём тел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321468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2032" t="11666" r="24999" b="78765"/>
          <a:stretch>
            <a:fillRect/>
          </a:stretch>
        </p:blipFill>
        <p:spPr bwMode="auto">
          <a:xfrm>
            <a:off x="0" y="0"/>
            <a:ext cx="917827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2032" t="25337" r="24999" b="60309"/>
          <a:stretch>
            <a:fillRect/>
          </a:stretch>
        </p:blipFill>
        <p:spPr bwMode="auto">
          <a:xfrm>
            <a:off x="-34278" y="1357298"/>
            <a:ext cx="9178278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2032" t="42425" r="24999" b="27500"/>
          <a:stretch>
            <a:fillRect/>
          </a:stretch>
        </p:blipFill>
        <p:spPr bwMode="auto">
          <a:xfrm>
            <a:off x="-34278" y="3714752"/>
            <a:ext cx="91782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 rot="20521050">
            <a:off x="1282841" y="486982"/>
            <a:ext cx="2765500" cy="6617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УЧЕНЫЕ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12776"/>
            <a:ext cx="6752554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С.  Попов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Жуковский 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отец…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Яблочков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Лодыгин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Э. Циолковский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Ломоносов 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32540" y="1485945"/>
            <a:ext cx="1928406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28184" y="2204864"/>
            <a:ext cx="1928406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авиации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23388" y="2828175"/>
            <a:ext cx="2341099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лампочка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21837" y="3501008"/>
            <a:ext cx="3122163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космонавтика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858024"/>
            <a:chOff x="-2643238" y="-7381468"/>
            <a:chExt cx="9144000" cy="707234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2643238" y="-7381468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2643238" y="-6087453"/>
              <a:ext cx="3429024" cy="793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Измерить =</a:t>
              </a:r>
              <a:endParaRPr lang="ru-RU" sz="28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0"/>
            <p:cNvSpPr txBox="1">
              <a:spLocks noChangeArrowheads="1"/>
            </p:cNvSpPr>
            <p:nvPr/>
          </p:nvSpPr>
          <p:spPr bwMode="auto">
            <a:xfrm>
              <a:off x="-2066584" y="-5198603"/>
              <a:ext cx="8210252" cy="1142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Сравнить с единицей измерения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209B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209B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209B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209B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209B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001.jpg"/>
          <p:cNvPicPr>
            <a:picLocks noChangeAspect="1"/>
          </p:cNvPicPr>
          <p:nvPr/>
        </p:nvPicPr>
        <p:blipFill rotWithShape="1">
          <a:blip r:embed="rId8" cstate="print"/>
          <a:srcRect l="5422" r="16867" b="26767"/>
          <a:stretch/>
        </p:blipFill>
        <p:spPr>
          <a:xfrm>
            <a:off x="2627784" y="3000372"/>
            <a:ext cx="4376363" cy="833114"/>
          </a:xfrm>
          <a:prstGeom prst="rect">
            <a:avLst/>
          </a:prstGeom>
        </p:spPr>
      </p:pic>
      <p:pic>
        <p:nvPicPr>
          <p:cNvPr id="23" name="Рисунок 22" descr="IMG_0024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3" y="-243408"/>
            <a:ext cx="2492071" cy="258793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42844" y="1997960"/>
            <a:ext cx="6286544" cy="1143008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357554" y="0"/>
            <a:ext cx="3286148" cy="723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Р И Б О Р 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484185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сравнить с 1 ед. измерения!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000372"/>
            <a:ext cx="2133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путь  (м)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4286256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объём 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571876"/>
            <a:ext cx="2786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715016"/>
            <a:ext cx="3463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–температура(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675" y="4643446"/>
            <a:ext cx="2852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(м/с)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5286388"/>
            <a:ext cx="2401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52137"/>
            <a:ext cx="31432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измерить  =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679612" y="0"/>
            <a:ext cx="2428892" cy="226215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мензурка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Часы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термометр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амперметр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Копия (2) Изображение 0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29454" y="2357430"/>
            <a:ext cx="2214546" cy="4190700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543612" y="4345940"/>
            <a:ext cx="32606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036232" y="4437112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00430" y="5157192"/>
            <a:ext cx="24240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316152" y="5157192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715208" y="6434172"/>
            <a:ext cx="14287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Стр.8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236296" y="5796553"/>
            <a:ext cx="91675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812360" y="5733256"/>
            <a:ext cx="14483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0"/>
            <a:ext cx="9144000" cy="6858024"/>
            <a:chOff x="-2643238" y="-7970836"/>
            <a:chExt cx="9144000" cy="707234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-2643238" y="-7970836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2643238" y="-6676821"/>
              <a:ext cx="3429024" cy="793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Измерить =</a:t>
              </a:r>
              <a:endParaRPr lang="ru-RU" sz="28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-2066584" y="-5787971"/>
              <a:ext cx="8210252" cy="1142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Сравнить с единицей измерения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4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4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4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4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4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4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4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4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4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80574E-7 L -0.36319 -0.1521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19 -0.15217 L 0.01476 0.0050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625" grpId="0" animBg="1"/>
      <p:bldP spid="3" grpId="0" build="allAtOnce"/>
      <p:bldP spid="3" grpId="1" build="allAtOnce"/>
      <p:bldP spid="3" grpId="2" build="allAtOnce"/>
      <p:bldP spid="26626" grpId="0"/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1" grpId="0" uiExpand="1" build="p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918680" cy="616530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29190" y="214290"/>
            <a:ext cx="32606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929454" y="714356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5мин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72132" y="1357298"/>
            <a:ext cx="24240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786578" y="192880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39288" y="3681898"/>
            <a:ext cx="7143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04020" y="3681898"/>
            <a:ext cx="1673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43306" y="2780928"/>
            <a:ext cx="2296846" cy="1224136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365138" y="3321858"/>
            <a:ext cx="2296846" cy="191370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0" y="-527647"/>
            <a:ext cx="9144000" cy="7385671"/>
            <a:chOff x="-2643238" y="-6599508"/>
            <a:chExt cx="9144000" cy="761648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2643238" y="-6055371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2643238" y="-5645427"/>
              <a:ext cx="3429024" cy="793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Измерить =</a:t>
              </a:r>
              <a:endParaRPr lang="ru-RU" sz="28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-2066584" y="-4756577"/>
              <a:ext cx="8210252" cy="1142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Сравнить с единицей измерения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Шестиугольник 28"/>
          <p:cNvSpPr/>
          <p:nvPr/>
        </p:nvSpPr>
        <p:spPr>
          <a:xfrm>
            <a:off x="500034" y="1602106"/>
            <a:ext cx="414340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00562" y="6286520"/>
            <a:ext cx="2357454" cy="500066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7620" y="4728532"/>
            <a:ext cx="2714644" cy="714380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1976" y="3645024"/>
            <a:ext cx="2000264" cy="357190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0562" y="2643182"/>
            <a:ext cx="2714644" cy="500066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309341"/>
            <a:ext cx="3143272" cy="911747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1428736"/>
            <a:ext cx="1953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ветер, осадки…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996" y="1571612"/>
            <a:ext cx="3068148" cy="7078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ЯВЛЕНИЯ -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9830" y="1428736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333" y="3356992"/>
            <a:ext cx="3413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43372" y="6143644"/>
            <a:ext cx="271464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ядерные.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71934" y="2571744"/>
            <a:ext cx="32147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143372" y="3455330"/>
            <a:ext cx="257176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тепловые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357554" y="4572008"/>
            <a:ext cx="335758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магнитные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365104"/>
            <a:ext cx="22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химические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4929198"/>
            <a:ext cx="2683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биологические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429264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143240" y="2893215"/>
            <a:ext cx="1357322" cy="6072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5" descr="baby16_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1399" y="2214554"/>
            <a:ext cx="8011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 rot="10800000" flipH="1">
            <a:off x="5286380" y="5647977"/>
            <a:ext cx="3500437" cy="1588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86381" y="5500702"/>
            <a:ext cx="3500437" cy="2945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7254093" y="4961750"/>
            <a:ext cx="247639" cy="1468420"/>
            <a:chOff x="5296" y="2846"/>
            <a:chExt cx="141" cy="836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7502617" y="4313552"/>
            <a:ext cx="229501" cy="845197"/>
            <a:chOff x="2880" y="6480"/>
            <a:chExt cx="166" cy="54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2" name="Rectangle 59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 rot="2814774">
            <a:off x="7183905" y="3107632"/>
            <a:ext cx="632422" cy="1758392"/>
            <a:chOff x="2301" y="6481"/>
            <a:chExt cx="152" cy="289"/>
          </a:xfrm>
        </p:grpSpPr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2301" y="6576"/>
              <a:ext cx="144" cy="19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>
              <a:off x="2309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>
              <a:off x="2453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Овал 47"/>
          <p:cNvSpPr/>
          <p:nvPr/>
        </p:nvSpPr>
        <p:spPr>
          <a:xfrm>
            <a:off x="7500958" y="4155439"/>
            <a:ext cx="142876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643834" y="4155439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7158" y="57148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вечна   (день – ночь,     приливы…)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14414" y="-24"/>
            <a:ext cx="231185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ФЬЮЗИС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00430" y="71438"/>
            <a:ext cx="36741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НАУКА О ПРИРОДЕ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425900" y="3786839"/>
            <a:ext cx="1306076" cy="36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281422" y="4077072"/>
            <a:ext cx="714514" cy="79931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960412" y="4129887"/>
            <a:ext cx="1611588" cy="228306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5"/>
          <p:cNvGrpSpPr/>
          <p:nvPr/>
        </p:nvGrpSpPr>
        <p:grpSpPr>
          <a:xfrm>
            <a:off x="0" y="0"/>
            <a:ext cx="9144000" cy="6858024"/>
            <a:chOff x="-2643238" y="-7086809"/>
            <a:chExt cx="9144000" cy="707234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-2643238" y="-7086809"/>
              <a:ext cx="9144000" cy="7072344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-2643238" y="-5792794"/>
              <a:ext cx="3429024" cy="9521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777774" y="-4693616"/>
              <a:ext cx="5435506" cy="1142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6809E-6 L -0.91597 4.46809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0052 -0.0675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312 -0.0569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2" grpId="1" animBg="1"/>
      <p:bldP spid="12" grpId="0" build="p"/>
      <p:bldP spid="13" grpId="0" animBg="1"/>
      <p:bldP spid="14" grpId="0"/>
      <p:bldP spid="15" grpId="0"/>
      <p:bldP spid="15" grpId="1"/>
      <p:bldP spid="3073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25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4544" y="-548680"/>
            <a:ext cx="2333445" cy="7578080"/>
          </a:xfrm>
          <a:prstGeom prst="rect">
            <a:avLst/>
          </a:prstGeom>
        </p:spPr>
      </p:pic>
      <p:pic>
        <p:nvPicPr>
          <p:cNvPr id="6" name="Рисунок 5" descr="Копия IMG_0025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264" y="-531440"/>
            <a:ext cx="2000264" cy="78488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75026" y="142852"/>
            <a:ext cx="326063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46860" y="183796"/>
            <a:ext cx="205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32216" y="928670"/>
            <a:ext cx="24240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03984" y="928670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5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75158" y="1438620"/>
            <a:ext cx="10001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14546" y="3929066"/>
            <a:ext cx="326063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286380" y="3970010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571736" y="4714884"/>
            <a:ext cx="24240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143504" y="471488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17794" y="5592415"/>
            <a:ext cx="10384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30268" y="2852936"/>
            <a:ext cx="3286148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1600" y="3717032"/>
            <a:ext cx="3286148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499992" y="5589240"/>
            <a:ext cx="11091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851920" y="1412776"/>
            <a:ext cx="12682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-466312" y="-428652"/>
            <a:ext cx="9610312" cy="6858024"/>
            <a:chOff x="-2643238" y="-7585993"/>
            <a:chExt cx="9144000" cy="707234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643238" y="-7585993"/>
              <a:ext cx="9144000" cy="7072344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2643238" y="-6291978"/>
              <a:ext cx="3429024" cy="793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Измерить =</a:t>
              </a:r>
              <a:endParaRPr lang="ru-RU" sz="28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-2066584" y="-5403128"/>
              <a:ext cx="8210252" cy="1142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Сравнить с единицей измерения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26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800" y="1958466"/>
            <a:ext cx="4857752" cy="5214950"/>
          </a:xfrm>
          <a:prstGeom prst="rect">
            <a:avLst/>
          </a:prstGeom>
        </p:spPr>
      </p:pic>
      <p:pic>
        <p:nvPicPr>
          <p:cNvPr id="5" name="Рисунок 4" descr="Копия IMG_0026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79100" cy="438084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59050"/>
            <a:ext cx="32606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0298" y="4777988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073430"/>
            <a:ext cx="24240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11696" y="5570076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20В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71538" y="6023029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55780" y="-71462"/>
            <a:ext cx="32606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072298" y="214290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55780" y="642918"/>
            <a:ext cx="24240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715108" y="1000108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0,4А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244144" y="1558533"/>
            <a:ext cx="867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08006" y="1340768"/>
            <a:ext cx="703754" cy="689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22300" y="3761630"/>
            <a:ext cx="725964" cy="6754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907704" y="6021288"/>
            <a:ext cx="1433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876256" y="1544093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0"/>
            <a:ext cx="9144000" cy="6858024"/>
            <a:chOff x="-2643238" y="-7823494"/>
            <a:chExt cx="9144000" cy="707234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2643238" y="-7823494"/>
              <a:ext cx="9144000" cy="70723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2643238" y="-6529479"/>
              <a:ext cx="3429024" cy="793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Измерить =</a:t>
              </a:r>
              <a:endParaRPr lang="ru-RU" sz="28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-2066584" y="-5640629"/>
              <a:ext cx="8210252" cy="1142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Сравнить с единицей измерения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2" grpId="0" animBg="1"/>
      <p:bldP spid="17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357166"/>
            <a:ext cx="5000660" cy="335758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№1б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3-5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упр1(1,2)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 №1 стр. 11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лабам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0780684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table">
            <a:tbl>
              <a:tblPr/>
              <a:tblGrid>
                <a:gridCol w="495475"/>
                <a:gridCol w="7676925"/>
                <a:gridCol w="971600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           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                                                         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Урок - 3 (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лр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.) № 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ТЕМА:     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л.р.1  Измерение размеров малых тел.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    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л.р.2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Определение  цены деления измерительных приборов.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ЦЕЛИ:1.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Создать условия для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развития умений определять цену деления приборов.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 2.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развития умений измерять размеры малых тел.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1.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Определить цену деления термометра, вольтметра и амперметра.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cap="all"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2.О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пределить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размеры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пшеничных зерен, толщины страницы и диаметра молекулы.1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 развитие практических навыков.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КА: 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лабораторная работа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ДЕМОНСТРАЦИИ: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Объяснение  домашней работы по решению задач.  (заполнить группы сзади)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БРИГАДЫ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/>
                          <a:ea typeface="Times New Roman"/>
                        </a:rPr>
                        <a:t>Оформление лабораторных работ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Выполнение л.р. №1 </a:t>
                      </a:r>
                      <a:r>
                        <a:rPr lang="ru-RU" sz="2800" i="1" dirty="0" smtClean="0">
                          <a:latin typeface="Times New Roman"/>
                          <a:ea typeface="Times New Roman"/>
                        </a:rPr>
                        <a:t>стр.8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Выполнение </a:t>
                      </a:r>
                      <a:r>
                        <a:rPr lang="ru-RU" sz="2800" i="1" dirty="0" err="1">
                          <a:latin typeface="Times New Roman"/>
                          <a:ea typeface="Times New Roman"/>
                        </a:rPr>
                        <a:t>л.р</a:t>
                      </a: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. №2 стр.138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Доп. Рис 203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173 (Найти Ц.Д   и 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)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гр.№1 (</a:t>
                      </a:r>
                      <a:r>
                        <a:rPr lang="ru-RU" sz="2800" i="1" dirty="0" err="1">
                          <a:latin typeface="Times New Roman"/>
                          <a:ea typeface="Times New Roman"/>
                        </a:rPr>
                        <a:t>повт</a:t>
                      </a: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. тему стр.12  №2,3,4)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670" y="478137"/>
            <a:ext cx="609897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184" y="1048392"/>
            <a:ext cx="55892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Измерение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размеров малых тел.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7011" y="1556792"/>
            <a:ext cx="672698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Линейка, зёрна различных злаков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страницы учебника.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360" y="2636912"/>
            <a:ext cx="236981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284984"/>
            <a:ext cx="89353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Определить величину большого количества.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48081"/>
            <a:ext cx="29334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42844" y="3933056"/>
            <a:ext cx="71640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Определить количество элементов.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7" y="4653136"/>
            <a:ext cx="90750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Рассчитать величину одного объекта.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30354"/>
            <a:ext cx="907505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Проанализировать результаты и сформулировать вывод.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24488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Диагностика  Стр.3,4 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1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4" grpId="0" animBg="1"/>
      <p:bldP spid="13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4973625"/>
              </p:ext>
            </p:extLst>
          </p:nvPr>
        </p:nvGraphicFramePr>
        <p:xfrm>
          <a:off x="7742" y="188640"/>
          <a:ext cx="9136258" cy="3606946"/>
        </p:xfrm>
        <a:graphic>
          <a:graphicData uri="http://schemas.openxmlformats.org/drawingml/2006/table">
            <a:tbl>
              <a:tblPr/>
              <a:tblGrid>
                <a:gridCol w="2260002"/>
                <a:gridCol w="2160240"/>
                <a:gridCol w="2232248"/>
                <a:gridCol w="2483768"/>
              </a:tblGrid>
              <a:tr h="764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</a:rPr>
                        <a:t>величина большого количества</a:t>
                      </a:r>
                      <a:endParaRPr lang="ru-RU" sz="32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количеств</a:t>
                      </a:r>
                      <a:r>
                        <a:rPr lang="ru-RU" sz="3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о объектов</a:t>
                      </a:r>
                      <a:endParaRPr lang="ru-RU" sz="32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величина</a:t>
                      </a:r>
                      <a:r>
                        <a:rPr lang="ru-RU" sz="3200" b="1" u="none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одного объекта</a:t>
                      </a:r>
                      <a:endParaRPr lang="ru-RU" sz="3200" b="1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ОБЪЕКТЫ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</a:rPr>
                        <a:t>50мм</a:t>
                      </a: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sz="2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43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ПШЕНО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СТРАНИЦА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742" y="5561945"/>
            <a:ext cx="913625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 Измерь много и подели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количество!!!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3568" y="436510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99592" y="436510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36510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1640" y="436510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47664" y="436510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63688" y="436510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79480" y="4369735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95504" y="4369735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11528" y="4369735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27552" y="4369735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43576" y="4369735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59600" y="4369735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75856" y="4293096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3568" y="4293096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83568" y="4868163"/>
            <a:ext cx="2592288" cy="99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83568" y="4293096"/>
            <a:ext cx="2592288" cy="99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760646" y="4931876"/>
            <a:ext cx="61747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67858" y="3930796"/>
            <a:ext cx="7825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670" y="335261"/>
            <a:ext cx="609897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7091" y="905516"/>
            <a:ext cx="925984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цены деления измерительных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приборов.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559694"/>
            <a:ext cx="51085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различные приборы.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360" y="2143116"/>
            <a:ext cx="236981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791188"/>
            <a:ext cx="63716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Определить предел измерения.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48081"/>
            <a:ext cx="29334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42844" y="3439260"/>
            <a:ext cx="55060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Определить цену деления.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7" y="4159340"/>
            <a:ext cx="90750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Записать показания приборов.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94988"/>
            <a:ext cx="907505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Проанализировать результаты и сформулировать вывод.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1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4" grpId="0" animBg="1"/>
      <p:bldP spid="13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3483670"/>
              </p:ext>
            </p:extLst>
          </p:nvPr>
        </p:nvGraphicFramePr>
        <p:xfrm>
          <a:off x="7742" y="0"/>
          <a:ext cx="9136258" cy="3119266"/>
        </p:xfrm>
        <a:graphic>
          <a:graphicData uri="http://schemas.openxmlformats.org/drawingml/2006/table">
            <a:tbl>
              <a:tblPr/>
              <a:tblGrid>
                <a:gridCol w="2260002"/>
                <a:gridCol w="2160240"/>
                <a:gridCol w="2232248"/>
                <a:gridCol w="2483768"/>
              </a:tblGrid>
              <a:tr h="764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</a:rPr>
                        <a:t>Предел измерения</a:t>
                      </a:r>
                      <a:endParaRPr lang="ru-RU" sz="32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Цена деления</a:t>
                      </a:r>
                      <a:endParaRPr lang="ru-RU" sz="32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показания</a:t>
                      </a:r>
                      <a:endParaRPr lang="ru-RU" sz="3200" b="1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прибор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вольтметр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43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амперметр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термометр 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секундомер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0" y="5143512"/>
            <a:ext cx="790171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найти цену деления прибора…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7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7454" cy="2559219"/>
          </a:xfrm>
          <a:prstGeom prst="rect">
            <a:avLst/>
          </a:prstGeom>
        </p:spPr>
      </p:pic>
      <p:pic>
        <p:nvPicPr>
          <p:cNvPr id="3" name="Рисунок 2" descr="IMG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0"/>
            <a:ext cx="1473909" cy="6500834"/>
          </a:xfrm>
          <a:prstGeom prst="rect">
            <a:avLst/>
          </a:prstGeom>
        </p:spPr>
      </p:pic>
      <p:pic>
        <p:nvPicPr>
          <p:cNvPr id="4" name="Рисунок 3" descr="IMG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571744"/>
            <a:ext cx="2571736" cy="2643182"/>
          </a:xfrm>
          <a:prstGeom prst="rect">
            <a:avLst/>
          </a:prstGeom>
        </p:spPr>
      </p:pic>
      <p:pic>
        <p:nvPicPr>
          <p:cNvPr id="5" name="Рисунок 4" descr="Копия IMG_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0"/>
            <a:ext cx="2571736" cy="2578475"/>
          </a:xfrm>
          <a:prstGeom prst="rect">
            <a:avLst/>
          </a:prstGeom>
        </p:spPr>
      </p:pic>
      <p:pic>
        <p:nvPicPr>
          <p:cNvPr id="6" name="Рисунок 5" descr="Копия IMG_0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0"/>
            <a:ext cx="1172153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357166"/>
            <a:ext cx="8072494" cy="335758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№1б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3-5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упр1(1,2)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гр№1 </a:t>
            </a:r>
          </a:p>
          <a:p>
            <a:r>
              <a:rPr lang="ru-RU" sz="4800" dirty="0" smtClean="0"/>
              <a:t>22,34,53- ,64-, 67-,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98702" y="3626468"/>
            <a:ext cx="354460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43504" y="1000108"/>
            <a:ext cx="710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4928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ТЕЛО –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488" y="500042"/>
            <a:ext cx="5572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Луна, дерево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         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14744" y="1000108"/>
            <a:ext cx="1581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51232" y="972812"/>
            <a:ext cx="910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71342" y="955966"/>
            <a:ext cx="7553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714752"/>
            <a:ext cx="2758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МАТЕРИЯ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1400" y="2786058"/>
            <a:ext cx="2922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ВЕЩЕСТВО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5143512"/>
            <a:ext cx="302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свет,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р-волны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357694"/>
            <a:ext cx="1140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4714876" y="2816552"/>
            <a:ext cx="3214710" cy="642942"/>
          </a:xfrm>
          <a:prstGeom prst="frame">
            <a:avLst/>
          </a:prstGeom>
          <a:solidFill>
            <a:srgbClr val="006600">
              <a:alpha val="49000"/>
            </a:srgbClr>
          </a:solidFill>
          <a:ln>
            <a:solidFill>
              <a:srgbClr val="0033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4429124" y="4429132"/>
            <a:ext cx="1928826" cy="642942"/>
          </a:xfrm>
          <a:prstGeom prst="frame">
            <a:avLst/>
          </a:prstGeom>
          <a:solidFill>
            <a:srgbClr val="66CCFF"/>
          </a:solidFill>
          <a:ln>
            <a:solidFill>
              <a:srgbClr val="0014AC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113866">
            <a:off x="3261470" y="4500194"/>
            <a:ext cx="1216364" cy="357190"/>
          </a:xfrm>
          <a:prstGeom prst="rightArrow">
            <a:avLst>
              <a:gd name="adj1" fmla="val 573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000464" y="3544580"/>
            <a:ext cx="500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          </a:t>
            </a:r>
          </a:p>
        </p:txBody>
      </p:sp>
      <p:sp>
        <p:nvSpPr>
          <p:cNvPr id="19" name="Стрелка вправо 18"/>
          <p:cNvSpPr/>
          <p:nvPr/>
        </p:nvSpPr>
        <p:spPr>
          <a:xfrm rot="9326278">
            <a:off x="3232665" y="3228374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0" y="-4956805"/>
            <a:ext cx="9144000" cy="11802746"/>
            <a:chOff x="-2643238" y="-6599508"/>
            <a:chExt cx="9144000" cy="1217162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2643238" y="-1500246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2643238" y="-206228"/>
              <a:ext cx="3429024" cy="952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142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49" grpId="0"/>
      <p:bldP spid="4" grpId="0" animBg="1"/>
      <p:bldP spid="4" grpId="1" animBg="1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25312" t="8333" r="22656" b="10833"/>
          <a:stretch>
            <a:fillRect/>
          </a:stretch>
        </p:blipFill>
        <p:spPr bwMode="auto">
          <a:xfrm>
            <a:off x="0" y="0"/>
            <a:ext cx="7929618" cy="76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715272" y="2643182"/>
            <a:ext cx="14287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456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0"/>
            <a:ext cx="6676224" cy="250033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№1б/  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2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3-6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упр1(1,2)стр.11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№2,3,4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 11,13,19</a:t>
            </a:r>
            <a:endParaRPr lang="en-US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-24"/>
            <a:ext cx="1142976" cy="15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24"/>
            <a:ext cx="1214446" cy="119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7  класс  т№1  (введение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4569013"/>
              </p:ext>
            </p:extLst>
          </p:nvPr>
        </p:nvGraphicFramePr>
        <p:xfrm>
          <a:off x="28178" y="60030"/>
          <a:ext cx="9144000" cy="6583680"/>
        </p:xfrm>
        <a:graphic>
          <a:graphicData uri="http://schemas.openxmlformats.org/drawingml/2006/table">
            <a:tbl>
              <a:tblPr/>
              <a:tblGrid>
                <a:gridCol w="717176"/>
                <a:gridCol w="7440706"/>
                <a:gridCol w="986118"/>
              </a:tblGrid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/>
                          <a:ea typeface="Times New Roman"/>
                        </a:rPr>
                        <a:t>Консультация по теме №1.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2800" b="1" i="1" u="sng" dirty="0" err="1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800" b="1" i="1" u="sng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2000" u="sng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6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Физика и физические </a:t>
                      </a:r>
                      <a:r>
                        <a:rPr lang="ru-RU" sz="36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явления</a:t>
                      </a:r>
                      <a:endParaRPr lang="ru-RU" sz="2800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4000" b="1" i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физические тела, материя.</a:t>
                      </a:r>
                      <a:endParaRPr lang="ru-RU" sz="32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 algn="r">
                        <a:spcAft>
                          <a:spcPts val="0"/>
                        </a:spcAft>
                      </a:pPr>
                      <a:r>
                        <a:rPr lang="ru-RU" sz="2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  визуализация   - 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2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2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Создание проблемной ситуации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Что больше длина экватора или масса Земли?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/>
                          <a:ea typeface="Times New Roman"/>
                        </a:rPr>
                        <a:t>Эвристическая беседа по материалу темы с демонстрациями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/>
                          <a:ea typeface="Times New Roman"/>
                        </a:rPr>
                        <a:t>Повторение темы по ОК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/>
                          <a:ea typeface="Times New Roman"/>
                        </a:rPr>
                        <a:t>Первичная обратная связь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/>
                          <a:ea typeface="Times New Roman"/>
                        </a:rPr>
                        <a:t>стр.7.??? №2,3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 3,4,5.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Упр.1(1,2) стр.10.  Задание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1(стр12)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одном и том же масштабе изображены карандаш, плотно обвитый тонкой проволокой, и линейка. Определите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диаметр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проволоки.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4950" y="2561355"/>
            <a:ext cx="5491187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2132727"/>
            <a:ext cx="8572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50" y="5622339"/>
            <a:ext cx="578647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800" y="2793360"/>
            <a:ext cx="8572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346247" y="3110155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48884" y="3110155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0" y="-59949"/>
            <a:ext cx="9144000" cy="6873325"/>
            <a:chOff x="-2643238" y="-6599508"/>
            <a:chExt cx="9144000" cy="1217162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2643238" y="-6551013"/>
              <a:ext cx="9144000" cy="121231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2634482" y="-1623639"/>
              <a:ext cx="3429024" cy="26161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</a:p>
            <a:p>
              <a:pPr lvl="0" eaLnBrk="0" hangingPunct="0"/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9436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" y="0"/>
            <a:ext cx="9143999" cy="145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объём параллелепипеда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3)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полученное число умножьте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занесите в таблицу.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08320" y="1000108"/>
            <a:ext cx="45356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20" y="5430909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×0,04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486506"/>
            <a:ext cx="1313180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8800" dirty="0"/>
          </a:p>
        </p:txBody>
      </p:sp>
      <p:grpSp>
        <p:nvGrpSpPr>
          <p:cNvPr id="2" name="Группа 5"/>
          <p:cNvGrpSpPr/>
          <p:nvPr/>
        </p:nvGrpSpPr>
        <p:grpSpPr>
          <a:xfrm>
            <a:off x="0" y="-59949"/>
            <a:ext cx="9144000" cy="6873325"/>
            <a:chOff x="-2643238" y="-6599508"/>
            <a:chExt cx="9144000" cy="1217162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643238" y="-6551013"/>
              <a:ext cx="9144000" cy="121231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2634482" y="-1623639"/>
              <a:ext cx="3429024" cy="26161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</a:p>
            <a:p>
              <a:pPr lvl="0" eaLnBrk="0" hangingPunct="0"/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9436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2000240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 изучения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6152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№1б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938144" y="3382743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измерения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24"/>
            <a:chOff x="-2643238" y="-7053789"/>
            <a:chExt cx="9144000" cy="707234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2643238" y="-7053789"/>
              <a:ext cx="9144000" cy="7072344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718663" y="-6599508"/>
              <a:ext cx="864967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0"/>
            <a:ext cx="6209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   ИЗУЧЕНИЯ    ФИЗИКИ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000108"/>
            <a:ext cx="2071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42918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642918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ОПЫТЫ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таяние 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571612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Галилей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548458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падение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119126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замерзание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143116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Ньютон                                       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71462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Фарадей 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2"/>
          <p:cNvGrpSpPr>
            <a:grpSpLocks/>
          </p:cNvGrpSpPr>
          <p:nvPr/>
        </p:nvGrpSpPr>
        <p:grpSpPr bwMode="auto">
          <a:xfrm>
            <a:off x="5786446" y="3643314"/>
            <a:ext cx="948743" cy="922000"/>
            <a:chOff x="1973" y="7246"/>
            <a:chExt cx="1263" cy="1657"/>
          </a:xfrm>
        </p:grpSpPr>
        <p:grpSp>
          <p:nvGrpSpPr>
            <p:cNvPr id="65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75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6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83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7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80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8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" name="Line 41"/>
          <p:cNvSpPr>
            <a:spLocks noChangeShapeType="1"/>
          </p:cNvSpPr>
          <p:nvPr/>
        </p:nvSpPr>
        <p:spPr bwMode="auto">
          <a:xfrm rot="16200000" flipV="1">
            <a:off x="6337054" y="4292863"/>
            <a:ext cx="35421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rot="16200000" flipV="1">
            <a:off x="6070352" y="4297626"/>
            <a:ext cx="35421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 rot="16200000" flipV="1">
            <a:off x="5803650" y="4297627"/>
            <a:ext cx="35421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9" name="Group 24"/>
          <p:cNvGrpSpPr>
            <a:grpSpLocks/>
          </p:cNvGrpSpPr>
          <p:nvPr/>
        </p:nvGrpSpPr>
        <p:grpSpPr bwMode="auto">
          <a:xfrm rot="-5400000">
            <a:off x="7588285" y="3841739"/>
            <a:ext cx="252407" cy="855688"/>
            <a:chOff x="5296" y="2846"/>
            <a:chExt cx="141" cy="836"/>
          </a:xfrm>
        </p:grpSpPr>
        <p:sp>
          <p:nvSpPr>
            <p:cNvPr id="90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" name="Group 28"/>
          <p:cNvGrpSpPr>
            <a:grpSpLocks/>
          </p:cNvGrpSpPr>
          <p:nvPr/>
        </p:nvGrpSpPr>
        <p:grpSpPr bwMode="auto">
          <a:xfrm>
            <a:off x="4794527" y="3686689"/>
            <a:ext cx="2896605" cy="1242509"/>
            <a:chOff x="1796" y="6025"/>
            <a:chExt cx="5795" cy="1589"/>
          </a:xfrm>
        </p:grpSpPr>
        <p:sp>
          <p:nvSpPr>
            <p:cNvPr id="93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8" name="Group 24"/>
          <p:cNvGrpSpPr>
            <a:grpSpLocks/>
          </p:cNvGrpSpPr>
          <p:nvPr/>
        </p:nvGrpSpPr>
        <p:grpSpPr bwMode="auto">
          <a:xfrm rot="-5400000">
            <a:off x="4659324" y="3883063"/>
            <a:ext cx="252410" cy="855687"/>
            <a:chOff x="5296" y="2846"/>
            <a:chExt cx="141" cy="836"/>
          </a:xfrm>
        </p:grpSpPr>
        <p:sp>
          <p:nvSpPr>
            <p:cNvPr id="99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1" name="Group 24"/>
          <p:cNvGrpSpPr>
            <a:grpSpLocks/>
          </p:cNvGrpSpPr>
          <p:nvPr/>
        </p:nvGrpSpPr>
        <p:grpSpPr bwMode="auto">
          <a:xfrm rot="6873333">
            <a:off x="5029949" y="4508397"/>
            <a:ext cx="252409" cy="854988"/>
            <a:chOff x="5296" y="2846"/>
            <a:chExt cx="141" cy="836"/>
          </a:xfrm>
        </p:grpSpPr>
        <p:sp>
          <p:nvSpPr>
            <p:cNvPr id="102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" name="Group 24"/>
          <p:cNvGrpSpPr>
            <a:grpSpLocks/>
          </p:cNvGrpSpPr>
          <p:nvPr/>
        </p:nvGrpSpPr>
        <p:grpSpPr bwMode="auto">
          <a:xfrm rot="5400000">
            <a:off x="6088085" y="4556121"/>
            <a:ext cx="252409" cy="855688"/>
            <a:chOff x="5296" y="2846"/>
            <a:chExt cx="141" cy="836"/>
          </a:xfrm>
        </p:grpSpPr>
        <p:sp>
          <p:nvSpPr>
            <p:cNvPr id="105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7" name="Group 24"/>
          <p:cNvGrpSpPr>
            <a:grpSpLocks/>
          </p:cNvGrpSpPr>
          <p:nvPr/>
        </p:nvGrpSpPr>
        <p:grpSpPr bwMode="auto">
          <a:xfrm rot="17747390">
            <a:off x="7557129" y="4178910"/>
            <a:ext cx="281272" cy="855688"/>
            <a:chOff x="5296" y="2846"/>
            <a:chExt cx="141" cy="836"/>
          </a:xfrm>
        </p:grpSpPr>
        <p:sp>
          <p:nvSpPr>
            <p:cNvPr id="108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0" name="Group 24"/>
          <p:cNvGrpSpPr>
            <a:grpSpLocks/>
          </p:cNvGrpSpPr>
          <p:nvPr/>
        </p:nvGrpSpPr>
        <p:grpSpPr bwMode="auto">
          <a:xfrm rot="4140289">
            <a:off x="7247907" y="4486720"/>
            <a:ext cx="252409" cy="855688"/>
            <a:chOff x="5296" y="2846"/>
            <a:chExt cx="141" cy="836"/>
          </a:xfrm>
        </p:grpSpPr>
        <p:sp>
          <p:nvSpPr>
            <p:cNvPr id="111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" name="Прямоугольник 152"/>
          <p:cNvSpPr/>
          <p:nvPr/>
        </p:nvSpPr>
        <p:spPr>
          <a:xfrm rot="20576402">
            <a:off x="512857" y="2095452"/>
            <a:ext cx="3315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астрономии !!! 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Рамка 153"/>
          <p:cNvSpPr/>
          <p:nvPr/>
        </p:nvSpPr>
        <p:spPr>
          <a:xfrm>
            <a:off x="571472" y="571480"/>
            <a:ext cx="335758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5" name="Рамка 154"/>
          <p:cNvSpPr/>
          <p:nvPr/>
        </p:nvSpPr>
        <p:spPr>
          <a:xfrm>
            <a:off x="6000760" y="571480"/>
            <a:ext cx="192882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0" y="0"/>
            <a:ext cx="9144000" cy="6858024"/>
            <a:chOff x="-2643238" y="-8011512"/>
            <a:chExt cx="9144000" cy="7072344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-2643238" y="-8011512"/>
              <a:ext cx="9144000" cy="7072344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Line 16"/>
            <p:cNvSpPr>
              <a:spLocks noChangeShapeType="1"/>
            </p:cNvSpPr>
            <p:nvPr/>
          </p:nvSpPr>
          <p:spPr bwMode="auto">
            <a:xfrm>
              <a:off x="4718663" y="-6599508"/>
              <a:ext cx="864967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-2566379" y="-3827807"/>
              <a:ext cx="3429024" cy="793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наблюдения</a:t>
              </a:r>
              <a:endParaRPr lang="ru-RU" sz="28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 Box 50"/>
            <p:cNvSpPr txBox="1">
              <a:spLocks noChangeArrowheads="1"/>
            </p:cNvSpPr>
            <p:nvPr/>
          </p:nvSpPr>
          <p:spPr bwMode="auto">
            <a:xfrm>
              <a:off x="2991828" y="-2538883"/>
              <a:ext cx="3075784" cy="1142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5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опыты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3" grpId="0"/>
      <p:bldP spid="154" grpId="0" animBg="1"/>
      <p:bldP spid="1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7637</TotalTime>
  <Words>1091</Words>
  <Application>Microsoft Office PowerPoint</Application>
  <PresentationFormat>Экран (4:3)</PresentationFormat>
  <Paragraphs>286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Уроки физики    Вторушина С.В.      7  класс  т№1б  (измерения) </vt:lpstr>
      <vt:lpstr>Слайд 2</vt:lpstr>
      <vt:lpstr>Слайд 3</vt:lpstr>
      <vt:lpstr>Домашнее задание.</vt:lpstr>
      <vt:lpstr>Уроки физики    Вторушина С.В.      7  класс  т№1  (введение)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Домашнее задание.</vt:lpstr>
      <vt:lpstr>Слайд 23</vt:lpstr>
      <vt:lpstr>Слайд 24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1013</cp:revision>
  <dcterms:created xsi:type="dcterms:W3CDTF">2009-11-04T14:29:22Z</dcterms:created>
  <dcterms:modified xsi:type="dcterms:W3CDTF">2019-03-26T01:49:26Z</dcterms:modified>
</cp:coreProperties>
</file>