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2"/>
  </p:notesMasterIdLst>
  <p:sldIdLst>
    <p:sldId id="289" r:id="rId2"/>
    <p:sldId id="382" r:id="rId3"/>
    <p:sldId id="383" r:id="rId4"/>
    <p:sldId id="388" r:id="rId5"/>
    <p:sldId id="366" r:id="rId6"/>
    <p:sldId id="390" r:id="rId7"/>
    <p:sldId id="391" r:id="rId8"/>
    <p:sldId id="316" r:id="rId9"/>
    <p:sldId id="367" r:id="rId10"/>
    <p:sldId id="392" r:id="rId11"/>
    <p:sldId id="377" r:id="rId12"/>
    <p:sldId id="394" r:id="rId13"/>
    <p:sldId id="396" r:id="rId14"/>
    <p:sldId id="393" r:id="rId15"/>
    <p:sldId id="397" r:id="rId16"/>
    <p:sldId id="395" r:id="rId17"/>
    <p:sldId id="371" r:id="rId18"/>
    <p:sldId id="370" r:id="rId19"/>
    <p:sldId id="372" r:id="rId20"/>
    <p:sldId id="373" r:id="rId21"/>
    <p:sldId id="374" r:id="rId22"/>
    <p:sldId id="311" r:id="rId23"/>
    <p:sldId id="369" r:id="rId24"/>
    <p:sldId id="380" r:id="rId25"/>
    <p:sldId id="381" r:id="rId26"/>
    <p:sldId id="379" r:id="rId27"/>
    <p:sldId id="378" r:id="rId28"/>
    <p:sldId id="375" r:id="rId29"/>
    <p:sldId id="389" r:id="rId30"/>
    <p:sldId id="376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14AC"/>
    <a:srgbClr val="003300"/>
    <a:srgbClr val="66CCFF"/>
    <a:srgbClr val="000099"/>
    <a:srgbClr val="0033CC"/>
    <a:srgbClr val="220FB1"/>
    <a:srgbClr val="000000"/>
    <a:srgbClr val="365D21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31" autoAdjust="0"/>
  </p:normalViewPr>
  <p:slideViewPr>
    <p:cSldViewPr>
      <p:cViewPr>
        <p:scale>
          <a:sx n="57" d="100"/>
          <a:sy n="57" d="100"/>
        </p:scale>
        <p:origin x="-1968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26.03.2019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1494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604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11" Type="http://schemas.openxmlformats.org/officeDocument/2006/relationships/image" Target="../media/image24.jpeg"/><Relationship Id="rId5" Type="http://schemas.openxmlformats.org/officeDocument/2006/relationships/audio" Target="../media/audio3.wav"/><Relationship Id="rId10" Type="http://schemas.microsoft.com/office/2007/relationships/hdphoto" Target="../media/hdphoto1.wdp"/><Relationship Id="rId4" Type="http://schemas.openxmlformats.org/officeDocument/2006/relationships/audio" Target="../media/audio8.wav"/><Relationship Id="rId9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4.wav"/><Relationship Id="rId7" Type="http://schemas.openxmlformats.org/officeDocument/2006/relationships/image" Target="../media/image2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3.gif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4.wav"/><Relationship Id="rId7" Type="http://schemas.openxmlformats.org/officeDocument/2006/relationships/image" Target="../media/image26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10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microsoft.com/office/2007/relationships/hdphoto" Target="../media/hdphoto6.wdp"/><Relationship Id="rId5" Type="http://schemas.openxmlformats.org/officeDocument/2006/relationships/audio" Target="../media/audio2.wav"/><Relationship Id="rId10" Type="http://schemas.openxmlformats.org/officeDocument/2006/relationships/image" Target="../media/image29.jpeg"/><Relationship Id="rId4" Type="http://schemas.openxmlformats.org/officeDocument/2006/relationships/audio" Target="../media/audio3.wav"/><Relationship Id="rId9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8.jpeg"/><Relationship Id="rId5" Type="http://schemas.openxmlformats.org/officeDocument/2006/relationships/audio" Target="../media/audio2.wav"/><Relationship Id="rId10" Type="http://schemas.openxmlformats.org/officeDocument/2006/relationships/image" Target="../media/image7.jpeg"/><Relationship Id="rId4" Type="http://schemas.openxmlformats.org/officeDocument/2006/relationships/audio" Target="../media/audio9.wav"/><Relationship Id="rId9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8.jpeg"/><Relationship Id="rId5" Type="http://schemas.openxmlformats.org/officeDocument/2006/relationships/audio" Target="../media/audio2.wav"/><Relationship Id="rId10" Type="http://schemas.openxmlformats.org/officeDocument/2006/relationships/image" Target="../media/image7.jpeg"/><Relationship Id="rId4" Type="http://schemas.openxmlformats.org/officeDocument/2006/relationships/audio" Target="../media/audio9.wav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8.jpeg"/><Relationship Id="rId5" Type="http://schemas.openxmlformats.org/officeDocument/2006/relationships/audio" Target="../media/audio2.wav"/><Relationship Id="rId10" Type="http://schemas.openxmlformats.org/officeDocument/2006/relationships/image" Target="../media/image7.jpeg"/><Relationship Id="rId4" Type="http://schemas.openxmlformats.org/officeDocument/2006/relationships/audio" Target="../media/audio9.wav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4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7  класс  т№1б  (измерения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98597"/>
              </p:ext>
            </p:extLst>
          </p:nvPr>
        </p:nvGraphicFramePr>
        <p:xfrm>
          <a:off x="-17884" y="836712"/>
          <a:ext cx="9161884" cy="5486400"/>
        </p:xfrm>
        <a:graphic>
          <a:graphicData uri="http://schemas.openxmlformats.org/drawingml/2006/table">
            <a:tbl>
              <a:tblPr/>
              <a:tblGrid>
                <a:gridCol w="9161884"/>
              </a:tblGrid>
              <a:tr h="35629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раздел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Урок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- 2 (т№1) № 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ТЕМА: №1        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Наблюдения, опыты, измерения.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44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ЦЕЛИ:1.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Создать условия для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усвоения знаний по теме №1.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2.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Создать условия для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изучения источников знаний о природе и технологии измерений, изучения  связи физики с другими науками.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2400" b="1" cap="all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способствовать усвоению </a:t>
                      </a: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 материала темы №1 и восприятию материала темы №2.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u="sng" cap="all" dirty="0" err="1">
                          <a:latin typeface="Times New Roman"/>
                          <a:ea typeface="Times New Roman"/>
                          <a:cs typeface="Times New Roman"/>
                        </a:rPr>
                        <a:t>ТИп</a:t>
                      </a:r>
                      <a:r>
                        <a:rPr lang="ru-RU" sz="2400" b="1" i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 УРОКА:</a:t>
                      </a:r>
                      <a:r>
                        <a:rPr lang="ru-RU" sz="2400" i="1" dirty="0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ДЕМОНСТРАЦИИ:1.Амперметр    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2. Секундомер.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cap="all" dirty="0">
                          <a:latin typeface="Times New Roman"/>
                          <a:ea typeface="Times New Roman"/>
                          <a:cs typeface="Times New Roman"/>
                        </a:rPr>
                        <a:t>            </a:t>
                      </a:r>
                      <a:r>
                        <a:rPr lang="en-US" sz="2400" cap="all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Термометр</a:t>
                      </a:r>
                      <a:r>
                        <a:rPr lang="ru-RU" sz="2400" b="1" u="none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2400" b="1" i="1" u="none" cap="all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i="1" u="none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2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Линейка.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25313" t="45000" r="59687" b="20000"/>
          <a:stretch>
            <a:fillRect/>
          </a:stretch>
        </p:blipFill>
        <p:spPr bwMode="auto">
          <a:xfrm>
            <a:off x="-1" y="0"/>
            <a:ext cx="4027757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428992" y="6396335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6,7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 l="22031" t="24167" r="64375" b="9166"/>
          <a:stretch>
            <a:fillRect/>
          </a:stretch>
        </p:blipFill>
        <p:spPr bwMode="auto">
          <a:xfrm>
            <a:off x="6643702" y="-1"/>
            <a:ext cx="2500298" cy="6897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2780928"/>
            <a:ext cx="2133918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путь  (м)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27218" y="4060758"/>
            <a:ext cx="257173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объём 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3356992"/>
            <a:ext cx="2786049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573304" y="5858108"/>
            <a:ext cx="346319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–температура(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304049" y="4561964"/>
            <a:ext cx="285212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(м/с)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554757" y="5286388"/>
            <a:ext cx="2401619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052137"/>
            <a:ext cx="314327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измерить  =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8618" y="788804"/>
            <a:ext cx="853244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Источники знаний: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наблюдение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                               - опыты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2052137"/>
            <a:ext cx="528641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сравнить с 1 ед. измерения!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930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" grpId="0" animBg="1"/>
      <p:bldP spid="3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23906" t="32500" r="60625" b="25000"/>
          <a:stretch>
            <a:fillRect/>
          </a:stretch>
        </p:blipFill>
        <p:spPr bwMode="auto">
          <a:xfrm>
            <a:off x="0" y="0"/>
            <a:ext cx="3571868" cy="552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22343" t="10000" r="63594" b="44167"/>
          <a:stretch>
            <a:fillRect/>
          </a:stretch>
        </p:blipFill>
        <p:spPr bwMode="auto">
          <a:xfrm>
            <a:off x="3428992" y="0"/>
            <a:ext cx="2500330" cy="4583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 l="22031" t="20000" r="64844" b="53333"/>
          <a:stretch>
            <a:fillRect/>
          </a:stretch>
        </p:blipFill>
        <p:spPr bwMode="auto">
          <a:xfrm>
            <a:off x="6081085" y="0"/>
            <a:ext cx="3062915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 l="22031" t="57500" r="64844" b="15833"/>
          <a:stretch>
            <a:fillRect/>
          </a:stretch>
        </p:blipFill>
        <p:spPr bwMode="auto">
          <a:xfrm>
            <a:off x="6143624" y="3429000"/>
            <a:ext cx="30003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428992" y="6396335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8, 9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23906" t="16667" r="61562" b="24166"/>
          <a:stretch>
            <a:fillRect/>
          </a:stretch>
        </p:blipFill>
        <p:spPr bwMode="auto">
          <a:xfrm>
            <a:off x="0" y="-1"/>
            <a:ext cx="3500430" cy="6708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36875" t="27500" r="25156" b="47500"/>
          <a:stretch>
            <a:fillRect/>
          </a:stretch>
        </p:blipFill>
        <p:spPr bwMode="auto">
          <a:xfrm>
            <a:off x="0" y="0"/>
            <a:ext cx="914400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36875" t="53750" r="25156" b="25000"/>
          <a:stretch>
            <a:fillRect/>
          </a:stretch>
        </p:blipFill>
        <p:spPr bwMode="auto">
          <a:xfrm>
            <a:off x="0" y="2857496"/>
            <a:ext cx="91440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36875" t="77500" r="25156" b="13863"/>
          <a:stretch>
            <a:fillRect/>
          </a:stretch>
        </p:blipFill>
        <p:spPr bwMode="auto">
          <a:xfrm>
            <a:off x="0" y="5143512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lum bright="-40000" contrast="60000"/>
          </a:blip>
          <a:srcRect l="12999" t="18219" r="23059" b="68983"/>
          <a:stretch>
            <a:fillRect/>
          </a:stretch>
        </p:blipFill>
        <p:spPr bwMode="auto">
          <a:xfrm>
            <a:off x="0" y="0"/>
            <a:ext cx="8929718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4282" y="1214422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Масса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4678" y="1214422"/>
            <a:ext cx="3071834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Мензурка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Спидометр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Термометр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Динамометр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Весы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68" y="1071546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Д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714488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68" y="1643050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Г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2214554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Скорость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8955" y="2197929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Б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2714620"/>
            <a:ext cx="2945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Температур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768" y="2714620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7407" y="3286124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Объём тел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768" y="3214686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22032" t="11666" r="24999" b="78765"/>
          <a:stretch>
            <a:fillRect/>
          </a:stretch>
        </p:blipFill>
        <p:spPr bwMode="auto">
          <a:xfrm>
            <a:off x="0" y="0"/>
            <a:ext cx="9178278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22032" t="25337" r="24999" b="60309"/>
          <a:stretch>
            <a:fillRect/>
          </a:stretch>
        </p:blipFill>
        <p:spPr bwMode="auto">
          <a:xfrm>
            <a:off x="-34278" y="1357298"/>
            <a:ext cx="9178278" cy="1785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22032" t="42425" r="24999" b="27500"/>
          <a:stretch>
            <a:fillRect/>
          </a:stretch>
        </p:blipFill>
        <p:spPr bwMode="auto">
          <a:xfrm>
            <a:off x="-34278" y="3714752"/>
            <a:ext cx="9178278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 rot="20521050">
            <a:off x="1282841" y="486982"/>
            <a:ext cx="2765500" cy="6617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УЧЕНЫЕ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412776"/>
            <a:ext cx="6752554" cy="318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А. С.  Попов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marL="0" marR="0" lvl="0" indent="630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Жуковский  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отец…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Яблочков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Лодыгин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 Э. Циолковский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Ломоносов  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32540" y="1485945"/>
            <a:ext cx="1928406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радио</a:t>
            </a:r>
            <a:endParaRPr kumimoji="0" lang="ru-RU" sz="60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228184" y="2204864"/>
            <a:ext cx="1928406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авиации</a:t>
            </a:r>
            <a:endParaRPr kumimoji="0" lang="ru-RU" sz="6000" b="1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623388" y="2828175"/>
            <a:ext cx="2341099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лампочка</a:t>
            </a:r>
            <a:endParaRPr kumimoji="0" lang="ru-RU" sz="60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021837" y="3501008"/>
            <a:ext cx="3122163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космонавтика</a:t>
            </a:r>
            <a:endParaRPr kumimoji="0" lang="ru-RU" sz="60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0"/>
            <a:ext cx="9144000" cy="6858024"/>
            <a:chOff x="-2643238" y="-7381468"/>
            <a:chExt cx="9144000" cy="707234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-2643238" y="-7381468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-2643238" y="-6087453"/>
              <a:ext cx="3429024" cy="793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Измерить =</a:t>
              </a:r>
              <a:endPara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50"/>
            <p:cNvSpPr txBox="1">
              <a:spLocks noChangeArrowheads="1"/>
            </p:cNvSpPr>
            <p:nvPr/>
          </p:nvSpPr>
          <p:spPr bwMode="auto">
            <a:xfrm>
              <a:off x="-2066584" y="-5198603"/>
              <a:ext cx="8210252" cy="11429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Сравнить с единицей измерения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209B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209B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209B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209B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209B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animBg="1"/>
      <p:bldP spid="3" grpId="0" uiExpand="1" build="p"/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001.jpg"/>
          <p:cNvPicPr>
            <a:picLocks noChangeAspect="1"/>
          </p:cNvPicPr>
          <p:nvPr/>
        </p:nvPicPr>
        <p:blipFill rotWithShape="1">
          <a:blip r:embed="rId8" cstate="print"/>
          <a:srcRect l="5422" r="16867" b="26767"/>
          <a:stretch/>
        </p:blipFill>
        <p:spPr>
          <a:xfrm>
            <a:off x="2627784" y="3000372"/>
            <a:ext cx="4376363" cy="833114"/>
          </a:xfrm>
          <a:prstGeom prst="rect">
            <a:avLst/>
          </a:prstGeom>
        </p:spPr>
      </p:pic>
      <p:pic>
        <p:nvPicPr>
          <p:cNvPr id="23" name="Рисунок 22" descr="IMG_0024.jpg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583" y="-243408"/>
            <a:ext cx="2492071" cy="2587932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142844" y="1997960"/>
            <a:ext cx="6286544" cy="1143008"/>
          </a:xfrm>
          <a:prstGeom prst="round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357554" y="0"/>
            <a:ext cx="3286148" cy="7232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Р И Б О Р 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2484185"/>
            <a:ext cx="528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сравнить с 1 ед. измерения!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3000372"/>
            <a:ext cx="21339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путь  (м)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2844" y="4286256"/>
            <a:ext cx="2571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объём 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3571876"/>
            <a:ext cx="27860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5715016"/>
            <a:ext cx="34631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–температура(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9675" y="4643446"/>
            <a:ext cx="2852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(м/с)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85720" y="5286388"/>
            <a:ext cx="24016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052137"/>
            <a:ext cx="314327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измерить  =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679612" y="0"/>
            <a:ext cx="2428892" cy="226215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мензурка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весы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Часы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термометр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амперметр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Копия (2) Изображение 00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929454" y="2357430"/>
            <a:ext cx="2214546" cy="4190700"/>
          </a:xfrm>
          <a:prstGeom prst="rect">
            <a:avLst/>
          </a:prstGeom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543612" y="4345940"/>
            <a:ext cx="32606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7036232" y="4437112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500430" y="5157192"/>
            <a:ext cx="242406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6316152" y="5157192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7715208" y="6434172"/>
            <a:ext cx="14287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Стр.8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7236296" y="5796553"/>
            <a:ext cx="916751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7812360" y="5733256"/>
            <a:ext cx="144830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0" y="0"/>
            <a:ext cx="9144000" cy="6858024"/>
            <a:chOff x="-2643238" y="-7970836"/>
            <a:chExt cx="9144000" cy="7072345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-2643238" y="-7970836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-2643238" y="-6676821"/>
              <a:ext cx="3429024" cy="793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Измерить =</a:t>
              </a:r>
              <a:endPara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50"/>
            <p:cNvSpPr txBox="1">
              <a:spLocks noChangeArrowheads="1"/>
            </p:cNvSpPr>
            <p:nvPr/>
          </p:nvSpPr>
          <p:spPr bwMode="auto">
            <a:xfrm>
              <a:off x="-2066584" y="-5787971"/>
              <a:ext cx="8210252" cy="11429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Сравнить с единицей измерения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4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4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4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4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4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4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4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4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4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4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4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4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9.80574E-7 L -0.36319 -0.15217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00" y="-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319 -0.15217 L 0.01476 0.00509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7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000"/>
                            </p:stCondLst>
                            <p:childTnLst>
                              <p:par>
                                <p:cTn id="167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5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625" grpId="0" animBg="1"/>
      <p:bldP spid="3" grpId="0" build="allAtOnce"/>
      <p:bldP spid="3" grpId="1" build="allAtOnce"/>
      <p:bldP spid="3" grpId="2" build="allAtOnce"/>
      <p:bldP spid="26626" grpId="0"/>
      <p:bldP spid="5" grpId="0"/>
      <p:bldP spid="6" grpId="0"/>
      <p:bldP spid="7" grpId="0"/>
      <p:bldP spid="8" grpId="0"/>
      <p:bldP spid="9" grpId="0"/>
      <p:bldP spid="10" grpId="0" animBg="1"/>
      <p:bldP spid="10" grpId="1" animBg="1"/>
      <p:bldP spid="11" grpId="0" uiExpand="1" build="p" animBg="1"/>
      <p:bldP spid="16" grpId="0" animBg="1"/>
      <p:bldP spid="17" grpId="0"/>
      <p:bldP spid="18" grpId="0" animBg="1"/>
      <p:bldP spid="19" grpId="0"/>
      <p:bldP spid="20" grpId="0" animBg="1"/>
      <p:bldP spid="21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024.jp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5918680" cy="6165304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929190" y="214290"/>
            <a:ext cx="32606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929454" y="714356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5мин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572132" y="1357298"/>
            <a:ext cx="242406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6786578" y="1928802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5с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039288" y="3681898"/>
            <a:ext cx="71438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704020" y="3681898"/>
            <a:ext cx="16733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643306" y="2780928"/>
            <a:ext cx="2296846" cy="1224136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365138" y="3321858"/>
            <a:ext cx="2296846" cy="191370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>
            <a:off x="0" y="-527647"/>
            <a:ext cx="9144000" cy="7385671"/>
            <a:chOff x="-2643238" y="-6599508"/>
            <a:chExt cx="9144000" cy="7616482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-2643238" y="-6055371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-2643238" y="-5645427"/>
              <a:ext cx="3429024" cy="793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Измерить =</a:t>
              </a:r>
              <a:endPara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50"/>
            <p:cNvSpPr txBox="1">
              <a:spLocks noChangeArrowheads="1"/>
            </p:cNvSpPr>
            <p:nvPr/>
          </p:nvSpPr>
          <p:spPr bwMode="auto">
            <a:xfrm>
              <a:off x="-2066584" y="-4756577"/>
              <a:ext cx="8210252" cy="11429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Сравнить с единицей измерения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4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Шестиугольник 28"/>
          <p:cNvSpPr/>
          <p:nvPr/>
        </p:nvSpPr>
        <p:spPr>
          <a:xfrm>
            <a:off x="500034" y="1602106"/>
            <a:ext cx="4143404" cy="78581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500562" y="6286520"/>
            <a:ext cx="2357454" cy="500066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57620" y="4728532"/>
            <a:ext cx="2714644" cy="714380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31976" y="3645024"/>
            <a:ext cx="2000264" cy="357190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00562" y="2643182"/>
            <a:ext cx="2714644" cy="500066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5720" y="3309341"/>
            <a:ext cx="3143272" cy="911747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1428736"/>
            <a:ext cx="19539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ветер, осадки…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7996" y="1571612"/>
            <a:ext cx="3068148" cy="70788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ЯВЛЕНИЯ -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99830" y="1428736"/>
            <a:ext cx="6094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2333" y="3356992"/>
            <a:ext cx="34135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Физические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143372" y="6143644"/>
            <a:ext cx="271464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ядерные.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071934" y="2571744"/>
            <a:ext cx="321471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143372" y="3455330"/>
            <a:ext cx="2571768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тепловые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357554" y="4572008"/>
            <a:ext cx="3357586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магнитные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5786" y="4365104"/>
            <a:ext cx="2208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химические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2910" y="4929198"/>
            <a:ext cx="2683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биологические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4348" y="5429264"/>
            <a:ext cx="224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социальные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3143240" y="2893215"/>
            <a:ext cx="1357322" cy="60722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15" descr="baby16_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71399" y="2214554"/>
            <a:ext cx="80119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Прямая соединительная линия 31"/>
          <p:cNvCxnSpPr/>
          <p:nvPr/>
        </p:nvCxnSpPr>
        <p:spPr>
          <a:xfrm rot="10800000" flipH="1">
            <a:off x="5286380" y="5647977"/>
            <a:ext cx="3500437" cy="1588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286381" y="5500702"/>
            <a:ext cx="3500437" cy="29454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 rot="-5400000">
            <a:off x="7254093" y="4961750"/>
            <a:ext cx="247639" cy="1468420"/>
            <a:chOff x="5296" y="2846"/>
            <a:chExt cx="141" cy="836"/>
          </a:xfrm>
        </p:grpSpPr>
        <p:sp>
          <p:nvSpPr>
            <p:cNvPr id="35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7502617" y="4313552"/>
            <a:ext cx="229501" cy="845197"/>
            <a:chOff x="2880" y="6480"/>
            <a:chExt cx="166" cy="549"/>
          </a:xfrm>
        </p:grpSpPr>
        <p:grpSp>
          <p:nvGrpSpPr>
            <p:cNvPr id="4" name="Group 58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2" name="Rectangle 59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60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" name="Freeform 61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62"/>
          <p:cNvGrpSpPr>
            <a:grpSpLocks/>
          </p:cNvGrpSpPr>
          <p:nvPr/>
        </p:nvGrpSpPr>
        <p:grpSpPr bwMode="auto">
          <a:xfrm rot="2814774">
            <a:off x="7183905" y="3107632"/>
            <a:ext cx="632422" cy="1758392"/>
            <a:chOff x="2301" y="6481"/>
            <a:chExt cx="152" cy="289"/>
          </a:xfrm>
        </p:grpSpPr>
        <p:sp>
          <p:nvSpPr>
            <p:cNvPr id="45" name="Rectangle 63"/>
            <p:cNvSpPr>
              <a:spLocks noChangeArrowheads="1"/>
            </p:cNvSpPr>
            <p:nvPr/>
          </p:nvSpPr>
          <p:spPr bwMode="auto">
            <a:xfrm>
              <a:off x="2301" y="6576"/>
              <a:ext cx="144" cy="194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64"/>
            <p:cNvSpPr>
              <a:spLocks noChangeShapeType="1"/>
            </p:cNvSpPr>
            <p:nvPr/>
          </p:nvSpPr>
          <p:spPr bwMode="auto">
            <a:xfrm>
              <a:off x="2309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65"/>
            <p:cNvSpPr>
              <a:spLocks noChangeShapeType="1"/>
            </p:cNvSpPr>
            <p:nvPr/>
          </p:nvSpPr>
          <p:spPr bwMode="auto">
            <a:xfrm>
              <a:off x="2453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Овал 47"/>
          <p:cNvSpPr/>
          <p:nvPr/>
        </p:nvSpPr>
        <p:spPr>
          <a:xfrm>
            <a:off x="7500958" y="4155439"/>
            <a:ext cx="142876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643834" y="4155439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57158" y="571480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вечна   (день – ночь,     приливы…)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214414" y="-24"/>
            <a:ext cx="2311851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ФЬЮЗИС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00430" y="71438"/>
            <a:ext cx="3674147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НАУКА О ПРИРОДЕ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3425900" y="3786839"/>
            <a:ext cx="1306076" cy="367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3281422" y="4077072"/>
            <a:ext cx="714514" cy="799311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960412" y="4129887"/>
            <a:ext cx="1611588" cy="2283061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55"/>
          <p:cNvGrpSpPr/>
          <p:nvPr/>
        </p:nvGrpSpPr>
        <p:grpSpPr>
          <a:xfrm>
            <a:off x="0" y="0"/>
            <a:ext cx="9144000" cy="6858024"/>
            <a:chOff x="-2643238" y="-7086809"/>
            <a:chExt cx="9144000" cy="7072344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-2643238" y="-7086809"/>
              <a:ext cx="9144000" cy="7072344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-2643238" y="-5792794"/>
              <a:ext cx="3429024" cy="95218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50"/>
            <p:cNvSpPr txBox="1">
              <a:spLocks noChangeArrowheads="1"/>
            </p:cNvSpPr>
            <p:nvPr/>
          </p:nvSpPr>
          <p:spPr bwMode="auto">
            <a:xfrm>
              <a:off x="777774" y="-4693616"/>
              <a:ext cx="5435506" cy="11429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6809E-6 L -0.91597 4.46809E-6 " pathEditMode="relative" rAng="0" ptsTypes="AA">
                                      <p:cBhvr>
                                        <p:cTn id="8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0052 -0.06759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-0.00312 -0.05695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6" grpId="0" animBg="1"/>
      <p:bldP spid="25" grpId="0" animBg="1"/>
      <p:bldP spid="24" grpId="0" animBg="1"/>
      <p:bldP spid="23" grpId="0" animBg="1"/>
      <p:bldP spid="22" grpId="0" animBg="1"/>
      <p:bldP spid="22" grpId="1" animBg="1"/>
      <p:bldP spid="12" grpId="0" build="p"/>
      <p:bldP spid="13" grpId="0" animBg="1"/>
      <p:bldP spid="14" grpId="0"/>
      <p:bldP spid="15" grpId="0"/>
      <p:bldP spid="15" grpId="1"/>
      <p:bldP spid="3073" grpId="0"/>
      <p:bldP spid="16" grpId="0"/>
      <p:bldP spid="17" grpId="0"/>
      <p:bldP spid="18" grpId="0"/>
      <p:bldP spid="19" grpId="0"/>
      <p:bldP spid="20" grpId="0"/>
      <p:bldP spid="21" grpId="0"/>
      <p:bldP spid="33" grpId="0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/>
      <p:bldP spid="51" grpId="0" animBg="1"/>
      <p:bldP spid="5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0025.jp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24544" y="-548680"/>
            <a:ext cx="2333445" cy="7578080"/>
          </a:xfrm>
          <a:prstGeom prst="rect">
            <a:avLst/>
          </a:prstGeom>
        </p:spPr>
      </p:pic>
      <p:pic>
        <p:nvPicPr>
          <p:cNvPr id="6" name="Рисунок 5" descr="Копия IMG_0025.jpg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4264" y="-531440"/>
            <a:ext cx="2000264" cy="7848872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875026" y="142852"/>
            <a:ext cx="326063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946860" y="183796"/>
            <a:ext cx="20540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232216" y="928670"/>
            <a:ext cx="242406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803984" y="928670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5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875158" y="1438620"/>
            <a:ext cx="100013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214546" y="3929066"/>
            <a:ext cx="326063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5286380" y="3970010"/>
            <a:ext cx="1714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571736" y="4714884"/>
            <a:ext cx="242406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5143504" y="4714884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617794" y="5592415"/>
            <a:ext cx="10384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030268" y="2852936"/>
            <a:ext cx="3286148" cy="1588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71600" y="3717032"/>
            <a:ext cx="3286148" cy="1588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499992" y="5589240"/>
            <a:ext cx="110919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851920" y="1412776"/>
            <a:ext cx="126821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-466312" y="-428652"/>
            <a:ext cx="9610312" cy="6858024"/>
            <a:chOff x="-2643238" y="-7585993"/>
            <a:chExt cx="9144000" cy="7072344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-2643238" y="-7585993"/>
              <a:ext cx="9144000" cy="7072344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-2643238" y="-6291978"/>
              <a:ext cx="3429024" cy="793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Измерить =</a:t>
              </a:r>
              <a:endPara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50"/>
            <p:cNvSpPr txBox="1">
              <a:spLocks noChangeArrowheads="1"/>
            </p:cNvSpPr>
            <p:nvPr/>
          </p:nvSpPr>
          <p:spPr bwMode="auto">
            <a:xfrm>
              <a:off x="-2066584" y="-5403128"/>
              <a:ext cx="8210252" cy="11429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Сравнить с единицей измерения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/>
      <p:bldP spid="12" grpId="0" animBg="1"/>
      <p:bldP spid="13" grpId="0"/>
      <p:bldP spid="14" grpId="0" animBg="1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0026.jpg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2800" y="1958466"/>
            <a:ext cx="4857752" cy="5214950"/>
          </a:xfrm>
          <a:prstGeom prst="rect">
            <a:avLst/>
          </a:prstGeom>
        </p:spPr>
      </p:pic>
      <p:pic>
        <p:nvPicPr>
          <p:cNvPr id="5" name="Рисунок 4" descr="Копия IMG_0026.jpg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4779100" cy="4380848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359050"/>
            <a:ext cx="32606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00298" y="4777988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5073430"/>
            <a:ext cx="242406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211696" y="5570076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20В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071538" y="6023029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055780" y="-71462"/>
            <a:ext cx="32606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072298" y="214290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5055780" y="642918"/>
            <a:ext cx="242406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6715108" y="1000108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0,4А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244144" y="1558533"/>
            <a:ext cx="8675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708006" y="1340768"/>
            <a:ext cx="703754" cy="689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222300" y="3761630"/>
            <a:ext cx="725964" cy="67548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1907704" y="6021288"/>
            <a:ext cx="14331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00В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6876256" y="1544093"/>
            <a:ext cx="1000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0" y="0"/>
            <a:ext cx="9144000" cy="6858024"/>
            <a:chOff x="-2643238" y="-7823494"/>
            <a:chExt cx="9144000" cy="707234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-2643238" y="-7823494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-2643238" y="-6529479"/>
              <a:ext cx="3429024" cy="793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Измерить =</a:t>
              </a:r>
              <a:endPara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50"/>
            <p:cNvSpPr txBox="1">
              <a:spLocks noChangeArrowheads="1"/>
            </p:cNvSpPr>
            <p:nvPr/>
          </p:nvSpPr>
          <p:spPr bwMode="auto">
            <a:xfrm>
              <a:off x="-2066584" y="-5640629"/>
              <a:ext cx="8210252" cy="11429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Сравнить с единицей измерения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/>
      <p:bldP spid="12" grpId="0" animBg="1"/>
      <p:bldP spid="13" grpId="0"/>
      <p:bldP spid="14" grpId="0" animBg="1"/>
      <p:bldP spid="15" grpId="0"/>
      <p:bldP spid="16" grpId="0"/>
      <p:bldP spid="2" grpId="0" animBg="1"/>
      <p:bldP spid="17" grpId="0" animBg="1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357166"/>
            <a:ext cx="5000660" cy="335758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№1б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упр1(1,2)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 №1 стр. 11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лабам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10780684"/>
              </p:ext>
            </p:extLst>
          </p:nvPr>
        </p:nvGraphicFramePr>
        <p:xfrm>
          <a:off x="0" y="0"/>
          <a:ext cx="9144000" cy="6705600"/>
        </p:xfrm>
        <a:graphic>
          <a:graphicData uri="http://schemas.openxmlformats.org/drawingml/2006/table">
            <a:tbl>
              <a:tblPr/>
              <a:tblGrid>
                <a:gridCol w="495475"/>
                <a:gridCol w="7676925"/>
                <a:gridCol w="971600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            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                                                          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Урок - 3 (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лр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.) № 3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ТЕМА: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л.р.1  Измерение размеров малых тел.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      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л.р.2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Определение  цены деления измерительных приборов.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ЦЕЛИ:1.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Создать условия для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развития умений определять цену деления приборов.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 2.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развития умений измерять размеры малых тел.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1.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Определить цену деления термометра, вольтметра и амперметра.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cap="all">
                          <a:latin typeface="Times New Roman"/>
                          <a:ea typeface="Times New Roman"/>
                        </a:rPr>
                        <a:t>                  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2.О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пределить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размеры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пшеничных зерен, толщины страницы и диаметра молекулы.1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 развитие практических навыков.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КА: 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 лабораторная работа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ДЕМОНСТРАЦИИ: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 dirty="0">
                          <a:latin typeface="Times New Roman"/>
                          <a:ea typeface="Times New Roman"/>
                        </a:rPr>
                        <a:t>Объяснение  домашней работы по решению задач.  (заполнить группы сзади)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БРИГАДЫ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>
                          <a:latin typeface="Times New Roman"/>
                          <a:ea typeface="Times New Roman"/>
                        </a:rPr>
                        <a:t>Оформление лабораторных работ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 dirty="0">
                          <a:latin typeface="Times New Roman"/>
                          <a:ea typeface="Times New Roman"/>
                        </a:rPr>
                        <a:t>Выполнение л.р. №1 </a:t>
                      </a:r>
                      <a:r>
                        <a:rPr lang="ru-RU" sz="2800" i="1" dirty="0" smtClean="0">
                          <a:latin typeface="Times New Roman"/>
                          <a:ea typeface="Times New Roman"/>
                        </a:rPr>
                        <a:t>стр.8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 dirty="0">
                          <a:latin typeface="Times New Roman"/>
                          <a:ea typeface="Times New Roman"/>
                        </a:rPr>
                        <a:t>Выполнение </a:t>
                      </a:r>
                      <a:r>
                        <a:rPr lang="ru-RU" sz="2800" i="1" dirty="0" err="1">
                          <a:latin typeface="Times New Roman"/>
                          <a:ea typeface="Times New Roman"/>
                        </a:rPr>
                        <a:t>л.р</a:t>
                      </a:r>
                      <a:r>
                        <a:rPr lang="ru-RU" sz="2800" i="1" dirty="0">
                          <a:latin typeface="Times New Roman"/>
                          <a:ea typeface="Times New Roman"/>
                        </a:rPr>
                        <a:t>. №2 стр.138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Доп. Рис 203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173 (Найти Ц.Д   и  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)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800" i="1" dirty="0">
                          <a:latin typeface="Times New Roman"/>
                          <a:ea typeface="Times New Roman"/>
                        </a:rPr>
                        <a:t>гр.№1 (</a:t>
                      </a:r>
                      <a:r>
                        <a:rPr lang="ru-RU" sz="2800" i="1" dirty="0" err="1">
                          <a:latin typeface="Times New Roman"/>
                          <a:ea typeface="Times New Roman"/>
                        </a:rPr>
                        <a:t>повт</a:t>
                      </a:r>
                      <a:r>
                        <a:rPr lang="ru-RU" sz="2800" i="1" dirty="0">
                          <a:latin typeface="Times New Roman"/>
                          <a:ea typeface="Times New Roman"/>
                        </a:rPr>
                        <a:t>. тему стр.12  №2,3,4)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0670" y="478137"/>
            <a:ext cx="609897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8184" y="1048392"/>
            <a:ext cx="558928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Измерение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размеров малых тел.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7011" y="1556792"/>
            <a:ext cx="672698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Линейка, зёрна различных злаков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страницы учебника.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360" y="2636912"/>
            <a:ext cx="2369816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284984"/>
            <a:ext cx="893539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Определить величину большого количества.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48081"/>
            <a:ext cx="293349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142844" y="3933056"/>
            <a:ext cx="716401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Определить количество элементов.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947" y="4653136"/>
            <a:ext cx="907505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Рассчитать величину одного объекта.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730354"/>
            <a:ext cx="9075053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Проанализировать результаты и сформулировать вывод.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4244880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Диагностика  Стр.3,4 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218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4" grpId="0" animBg="1"/>
      <p:bldP spid="138" grpId="0" animBg="1"/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94973625"/>
              </p:ext>
            </p:extLst>
          </p:nvPr>
        </p:nvGraphicFramePr>
        <p:xfrm>
          <a:off x="7742" y="188640"/>
          <a:ext cx="9136258" cy="3606946"/>
        </p:xfrm>
        <a:graphic>
          <a:graphicData uri="http://schemas.openxmlformats.org/drawingml/2006/table">
            <a:tbl>
              <a:tblPr/>
              <a:tblGrid>
                <a:gridCol w="2260002"/>
                <a:gridCol w="2160240"/>
                <a:gridCol w="2232248"/>
                <a:gridCol w="2483768"/>
              </a:tblGrid>
              <a:tr h="7647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</a:rPr>
                        <a:t>величина большого количества</a:t>
                      </a:r>
                      <a:endParaRPr lang="ru-RU" sz="32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количеств</a:t>
                      </a:r>
                      <a:r>
                        <a:rPr lang="ru-RU" sz="32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о объектов</a:t>
                      </a:r>
                      <a:endParaRPr lang="ru-RU" sz="32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величина</a:t>
                      </a:r>
                      <a:r>
                        <a:rPr lang="ru-RU" sz="3200" b="1" u="none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одного объекта</a:t>
                      </a:r>
                      <a:endParaRPr lang="ru-RU" sz="3200" b="1" u="none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ОБЪЕКТЫ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</a:rPr>
                        <a:t>50мм</a:t>
                      </a: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12 </a:t>
                      </a:r>
                      <a:r>
                        <a:rPr kumimoji="0" lang="ru-RU" sz="2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мм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РИС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437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ПШЕНО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СТРАНИЦА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7742" y="5561945"/>
            <a:ext cx="9136258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 Измерь много и подели 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количество!!!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83568" y="4365104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99592" y="4365104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115616" y="4365104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331640" y="4365104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547664" y="4365104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63688" y="4365104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79480" y="4369735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195504" y="4369735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411528" y="4369735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627552" y="4369735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843576" y="4369735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059600" y="4369735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275856" y="4293096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83568" y="4293096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683568" y="4868163"/>
            <a:ext cx="2592288" cy="997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83568" y="4293096"/>
            <a:ext cx="2592288" cy="997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760646" y="4931876"/>
            <a:ext cx="61747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</a:t>
            </a:r>
            <a:endParaRPr lang="ru-RU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67858" y="3930796"/>
            <a:ext cx="7825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</a:t>
            </a:r>
            <a:r>
              <a:rPr lang="ru-RU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</a:t>
            </a:r>
            <a:endParaRPr lang="ru-RU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60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0670" y="335261"/>
            <a:ext cx="609897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7091" y="905516"/>
            <a:ext cx="925984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Определение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цены деления измерительных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приборов.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559694"/>
            <a:ext cx="510851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различные приборы.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360" y="2143116"/>
            <a:ext cx="2369816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2791188"/>
            <a:ext cx="637168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Определить предел измерения.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48081"/>
            <a:ext cx="293349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142844" y="3439260"/>
            <a:ext cx="550605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Определить цену деления.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947" y="4159340"/>
            <a:ext cx="907505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Записать показания приборов.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994988"/>
            <a:ext cx="9075053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Проанализировать результаты и сформулировать вывод.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411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4" grpId="0" animBg="1"/>
      <p:bldP spid="13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3483670"/>
              </p:ext>
            </p:extLst>
          </p:nvPr>
        </p:nvGraphicFramePr>
        <p:xfrm>
          <a:off x="7742" y="0"/>
          <a:ext cx="9136258" cy="3119266"/>
        </p:xfrm>
        <a:graphic>
          <a:graphicData uri="http://schemas.openxmlformats.org/drawingml/2006/table">
            <a:tbl>
              <a:tblPr/>
              <a:tblGrid>
                <a:gridCol w="2260002"/>
                <a:gridCol w="2160240"/>
                <a:gridCol w="2232248"/>
                <a:gridCol w="2483768"/>
              </a:tblGrid>
              <a:tr h="7647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</a:rPr>
                        <a:t>Предел измерения</a:t>
                      </a:r>
                      <a:endParaRPr lang="ru-RU" sz="32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Цена деления</a:t>
                      </a:r>
                      <a:endParaRPr lang="ru-RU" sz="32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показания</a:t>
                      </a:r>
                      <a:endParaRPr lang="ru-RU" sz="3200" b="1" u="none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прибор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вольтметр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437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амперметр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термометр 1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секундомер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142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0" y="5143512"/>
            <a:ext cx="790171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найти цену деления прибора…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077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357454" cy="2559219"/>
          </a:xfrm>
          <a:prstGeom prst="rect">
            <a:avLst/>
          </a:prstGeom>
        </p:spPr>
      </p:pic>
      <p:pic>
        <p:nvPicPr>
          <p:cNvPr id="3" name="Рисунок 2" descr="IMG_00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0"/>
            <a:ext cx="1473909" cy="6500834"/>
          </a:xfrm>
          <a:prstGeom prst="rect">
            <a:avLst/>
          </a:prstGeom>
        </p:spPr>
      </p:pic>
      <p:pic>
        <p:nvPicPr>
          <p:cNvPr id="4" name="Рисунок 3" descr="IMG_00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2571744"/>
            <a:ext cx="2571736" cy="2643182"/>
          </a:xfrm>
          <a:prstGeom prst="rect">
            <a:avLst/>
          </a:prstGeom>
        </p:spPr>
      </p:pic>
      <p:pic>
        <p:nvPicPr>
          <p:cNvPr id="5" name="Рисунок 4" descr="Копия IMG_00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2264" y="0"/>
            <a:ext cx="2571736" cy="2578475"/>
          </a:xfrm>
          <a:prstGeom prst="rect">
            <a:avLst/>
          </a:prstGeom>
        </p:spPr>
      </p:pic>
      <p:pic>
        <p:nvPicPr>
          <p:cNvPr id="6" name="Рисунок 5" descr="Копия IMG_00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7620" y="0"/>
            <a:ext cx="1172153" cy="5500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357166"/>
            <a:ext cx="8072494" cy="335758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№1б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упр1(1,2)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гр№1 </a:t>
            </a:r>
          </a:p>
          <a:p>
            <a:r>
              <a:rPr lang="ru-RU" sz="4800" dirty="0" smtClean="0"/>
              <a:t>22,34,53- ,64-, 67-,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98702" y="3626468"/>
            <a:ext cx="354460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143504" y="1000108"/>
            <a:ext cx="7104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49284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 ТЕЛО –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488" y="500042"/>
            <a:ext cx="55721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ручка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Луна, дерево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         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14744" y="1000108"/>
            <a:ext cx="15814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форма,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551232" y="972812"/>
            <a:ext cx="9108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071342" y="955966"/>
            <a:ext cx="7553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3714752"/>
            <a:ext cx="27588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МАТЕРИЯ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71400" y="2786058"/>
            <a:ext cx="2922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ВЕЩЕСТВО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5143512"/>
            <a:ext cx="30262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свет,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р-волны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9190" y="4357694"/>
            <a:ext cx="11403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поле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4714876" y="2816552"/>
            <a:ext cx="3214710" cy="642942"/>
          </a:xfrm>
          <a:prstGeom prst="frame">
            <a:avLst/>
          </a:prstGeom>
          <a:solidFill>
            <a:srgbClr val="006600">
              <a:alpha val="49000"/>
            </a:srgbClr>
          </a:solidFill>
          <a:ln>
            <a:solidFill>
              <a:srgbClr val="003300">
                <a:alpha val="4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Рамка 15"/>
          <p:cNvSpPr/>
          <p:nvPr/>
        </p:nvSpPr>
        <p:spPr>
          <a:xfrm>
            <a:off x="4429124" y="4429132"/>
            <a:ext cx="1928826" cy="642942"/>
          </a:xfrm>
          <a:prstGeom prst="frame">
            <a:avLst/>
          </a:prstGeom>
          <a:solidFill>
            <a:srgbClr val="66CCFF"/>
          </a:solidFill>
          <a:ln>
            <a:solidFill>
              <a:srgbClr val="0014AC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2113866">
            <a:off x="3261470" y="4500194"/>
            <a:ext cx="1216364" cy="357190"/>
          </a:xfrm>
          <a:prstGeom prst="rightArrow">
            <a:avLst>
              <a:gd name="adj1" fmla="val 5736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4000464" y="3544580"/>
            <a:ext cx="50006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кирпич,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дерево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          </a:t>
            </a:r>
          </a:p>
        </p:txBody>
      </p:sp>
      <p:sp>
        <p:nvSpPr>
          <p:cNvPr id="19" name="Стрелка вправо 18"/>
          <p:cNvSpPr/>
          <p:nvPr/>
        </p:nvSpPr>
        <p:spPr>
          <a:xfrm rot="9326278">
            <a:off x="3232665" y="3228374"/>
            <a:ext cx="150019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9"/>
          <p:cNvGrpSpPr/>
          <p:nvPr/>
        </p:nvGrpSpPr>
        <p:grpSpPr>
          <a:xfrm>
            <a:off x="0" y="-4956805"/>
            <a:ext cx="9144000" cy="11802746"/>
            <a:chOff x="-2643238" y="-6599508"/>
            <a:chExt cx="9144000" cy="1217162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-2643238" y="-1500246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-2643238" y="-206228"/>
              <a:ext cx="3429024" cy="9521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1429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49" grpId="0"/>
      <p:bldP spid="4" grpId="0" animBg="1"/>
      <p:bldP spid="4" grpId="1" animBg="1"/>
      <p:bldP spid="6" grpId="0"/>
      <p:bldP spid="7" grpId="0"/>
      <p:bldP spid="8" grpId="0"/>
      <p:bldP spid="9" grpId="0"/>
      <p:bldP spid="10" grpId="0"/>
      <p:bldP spid="11" grpId="0"/>
      <p:bldP spid="11" grpId="1"/>
      <p:bldP spid="12" grpId="0"/>
      <p:bldP spid="13" grpId="0"/>
      <p:bldP spid="15" grpId="0" animBg="1"/>
      <p:bldP spid="16" grpId="0" animBg="1"/>
      <p:bldP spid="17" grpId="0" animBg="1"/>
      <p:bldP spid="18" grpId="0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25312" t="8333" r="22656" b="10833"/>
          <a:stretch>
            <a:fillRect/>
          </a:stretch>
        </p:blipFill>
        <p:spPr bwMode="auto">
          <a:xfrm>
            <a:off x="0" y="0"/>
            <a:ext cx="7929618" cy="7643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715272" y="2643182"/>
            <a:ext cx="14287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Стр.20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5456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0"/>
            <a:ext cx="6676224" cy="250033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№1б/  </a:t>
            </a:r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2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3-6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упр1(1,2)стр.11</a:t>
            </a:r>
          </a:p>
          <a:p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№2,3,4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стр. 11,13,19</a:t>
            </a:r>
            <a:endParaRPr lang="en-US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1024" y="-24"/>
            <a:ext cx="1142976" cy="156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24"/>
            <a:ext cx="1214446" cy="119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7  класс  т№1  (введение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84569013"/>
              </p:ext>
            </p:extLst>
          </p:nvPr>
        </p:nvGraphicFramePr>
        <p:xfrm>
          <a:off x="28178" y="60030"/>
          <a:ext cx="9144000" cy="6583680"/>
        </p:xfrm>
        <a:graphic>
          <a:graphicData uri="http://schemas.openxmlformats.org/drawingml/2006/table">
            <a:tbl>
              <a:tblPr/>
              <a:tblGrid>
                <a:gridCol w="717176"/>
                <a:gridCol w="7440706"/>
                <a:gridCol w="986118"/>
              </a:tblGrid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>
                          <a:latin typeface="Times New Roman"/>
                          <a:ea typeface="Times New Roman"/>
                        </a:rPr>
                        <a:t>Консультация по теме №1.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65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2800" b="1" i="1" u="sng" dirty="0" err="1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800" b="1" i="1" u="sng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2000" u="sng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6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Физика и физические </a:t>
                      </a:r>
                      <a:r>
                        <a:rPr lang="ru-RU" sz="36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явления</a:t>
                      </a:r>
                      <a:endParaRPr lang="ru-RU" sz="2800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4000" b="1" i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физические тела, материя.</a:t>
                      </a:r>
                      <a:endParaRPr lang="ru-RU" sz="32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 algn="r">
                        <a:spcAft>
                          <a:spcPts val="0"/>
                        </a:spcAft>
                      </a:pPr>
                      <a:r>
                        <a:rPr lang="ru-RU" sz="2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*  визуализация   - </a:t>
                      </a:r>
                      <a:endParaRPr lang="ru-RU" sz="2000" u="sng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Создание проблемной ситуации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32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Что больше длина экватора или масса Земли?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>
                          <a:latin typeface="Times New Roman"/>
                          <a:ea typeface="Times New Roman"/>
                        </a:rPr>
                        <a:t>Эвристическая беседа по материалу темы с демонстрациями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>
                          <a:latin typeface="Times New Roman"/>
                          <a:ea typeface="Times New Roman"/>
                        </a:rPr>
                        <a:t>Повторение темы по ОК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>
                          <a:latin typeface="Times New Roman"/>
                          <a:ea typeface="Times New Roman"/>
                        </a:rPr>
                        <a:t>стр.7.??? №2,3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2400" i="1" dirty="0">
                          <a:latin typeface="Times New Roman"/>
                          <a:ea typeface="Times New Roman"/>
                        </a:rPr>
                        <a:t> 3,4,5. </a:t>
                      </a:r>
                      <a:r>
                        <a:rPr lang="ru-RU" sz="2400" i="1" dirty="0" smtClean="0">
                          <a:latin typeface="Times New Roman"/>
                          <a:ea typeface="Times New Roman"/>
                        </a:rPr>
                        <a:t>Упр.1(1,2) стр.10.  Задание </a:t>
                      </a:r>
                      <a:r>
                        <a:rPr lang="ru-RU" sz="2400" i="1" dirty="0">
                          <a:latin typeface="Times New Roman"/>
                          <a:ea typeface="Times New Roman"/>
                        </a:rPr>
                        <a:t>№</a:t>
                      </a:r>
                      <a:r>
                        <a:rPr lang="ru-RU" sz="2400" i="1" dirty="0" smtClean="0">
                          <a:latin typeface="Times New Roman"/>
                          <a:ea typeface="Times New Roman"/>
                        </a:rPr>
                        <a:t>1(стр12)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8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одном и том же масштабе изображены карандаш, плотно обвитый тонкой проволокой, и линейка. Определите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диаметр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проволоки.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04950" y="2561355"/>
            <a:ext cx="5491187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00430" y="2132727"/>
            <a:ext cx="85725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4950" y="5622339"/>
            <a:ext cx="578647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62800" y="2793360"/>
            <a:ext cx="85725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2346247" y="3110155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048884" y="3110155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0" y="-59949"/>
            <a:ext cx="9144000" cy="6873325"/>
            <a:chOff x="-2643238" y="-6599508"/>
            <a:chExt cx="9144000" cy="1217162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-2643238" y="-6551013"/>
              <a:ext cx="9144000" cy="12123129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2634482" y="-1623639"/>
              <a:ext cx="3429024" cy="26161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</a:p>
            <a:p>
              <a:pPr lvl="0" eaLnBrk="0" hangingPunct="0"/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9436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7" grpId="0" animBg="1"/>
      <p:bldP spid="8" grpId="0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1" y="0"/>
            <a:ext cx="9143999" cy="1455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объём параллелепипеда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3)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полученное число умножьте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занесите в таблицу.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08320" y="1000108"/>
            <a:ext cx="453568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6320" y="5430909"/>
            <a:ext cx="9144000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×0,04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2120" y="2486506"/>
            <a:ext cx="1313180" cy="144655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endParaRPr lang="ru-RU" sz="8800" dirty="0"/>
          </a:p>
        </p:txBody>
      </p:sp>
      <p:grpSp>
        <p:nvGrpSpPr>
          <p:cNvPr id="2" name="Группа 5"/>
          <p:cNvGrpSpPr/>
          <p:nvPr/>
        </p:nvGrpSpPr>
        <p:grpSpPr>
          <a:xfrm>
            <a:off x="0" y="-59949"/>
            <a:ext cx="9144000" cy="6873325"/>
            <a:chOff x="-2643238" y="-6599508"/>
            <a:chExt cx="9144000" cy="1217162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-2643238" y="-6551013"/>
              <a:ext cx="9144000" cy="12123129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-2634482" y="-1623639"/>
              <a:ext cx="3429024" cy="26161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</a:p>
            <a:p>
              <a:pPr lvl="0" eaLnBrk="0" hangingPunct="0"/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9436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2000240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 изучения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61528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№1б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938144" y="3382743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измерения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0"/>
            <a:ext cx="9144000" cy="6858024"/>
            <a:chOff x="-2643238" y="-7053789"/>
            <a:chExt cx="9144000" cy="707234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-2643238" y="-7053789"/>
              <a:ext cx="9144000" cy="7072344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4718663" y="-6599508"/>
              <a:ext cx="864967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28" y="0"/>
            <a:ext cx="6209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   ИЗУЧЕНИЯ    ФИЗИКИ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1000108"/>
            <a:ext cx="20716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Аристотель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642918"/>
            <a:ext cx="3500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НАБЛЮДЕНИЯ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43636" y="642918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ОПЫТЫ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142984"/>
            <a:ext cx="15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таяние 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1571612"/>
            <a:ext cx="1714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Галилей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86578" y="1548458"/>
            <a:ext cx="1571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падение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28794" y="1191268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замерзание</a:t>
            </a:r>
            <a:endParaRPr lang="ru-RU" sz="28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2143116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Ньютон                                       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2714620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Фарадей 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Group 2"/>
          <p:cNvGrpSpPr>
            <a:grpSpLocks/>
          </p:cNvGrpSpPr>
          <p:nvPr/>
        </p:nvGrpSpPr>
        <p:grpSpPr bwMode="auto">
          <a:xfrm>
            <a:off x="5786446" y="3643314"/>
            <a:ext cx="948743" cy="922000"/>
            <a:chOff x="1973" y="7246"/>
            <a:chExt cx="1263" cy="1657"/>
          </a:xfrm>
        </p:grpSpPr>
        <p:grpSp>
          <p:nvGrpSpPr>
            <p:cNvPr id="65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75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6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83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4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5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7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80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1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8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6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7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71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8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69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6" name="Line 41"/>
          <p:cNvSpPr>
            <a:spLocks noChangeShapeType="1"/>
          </p:cNvSpPr>
          <p:nvPr/>
        </p:nvSpPr>
        <p:spPr bwMode="auto">
          <a:xfrm rot="16200000" flipV="1">
            <a:off x="6337054" y="4292863"/>
            <a:ext cx="35421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7" name="Line 41"/>
          <p:cNvSpPr>
            <a:spLocks noChangeShapeType="1"/>
          </p:cNvSpPr>
          <p:nvPr/>
        </p:nvSpPr>
        <p:spPr bwMode="auto">
          <a:xfrm rot="16200000" flipV="1">
            <a:off x="6070352" y="4297626"/>
            <a:ext cx="35421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8" name="Line 41"/>
          <p:cNvSpPr>
            <a:spLocks noChangeShapeType="1"/>
          </p:cNvSpPr>
          <p:nvPr/>
        </p:nvSpPr>
        <p:spPr bwMode="auto">
          <a:xfrm rot="16200000" flipV="1">
            <a:off x="5803650" y="4297627"/>
            <a:ext cx="35421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9" name="Group 24"/>
          <p:cNvGrpSpPr>
            <a:grpSpLocks/>
          </p:cNvGrpSpPr>
          <p:nvPr/>
        </p:nvGrpSpPr>
        <p:grpSpPr bwMode="auto">
          <a:xfrm rot="-5400000">
            <a:off x="7588285" y="3841739"/>
            <a:ext cx="252407" cy="855688"/>
            <a:chOff x="5296" y="2846"/>
            <a:chExt cx="141" cy="836"/>
          </a:xfrm>
        </p:grpSpPr>
        <p:sp>
          <p:nvSpPr>
            <p:cNvPr id="90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" name="Group 28"/>
          <p:cNvGrpSpPr>
            <a:grpSpLocks/>
          </p:cNvGrpSpPr>
          <p:nvPr/>
        </p:nvGrpSpPr>
        <p:grpSpPr bwMode="auto">
          <a:xfrm>
            <a:off x="4794527" y="3686689"/>
            <a:ext cx="2896605" cy="1242509"/>
            <a:chOff x="1796" y="6025"/>
            <a:chExt cx="5795" cy="1589"/>
          </a:xfrm>
        </p:grpSpPr>
        <p:sp>
          <p:nvSpPr>
            <p:cNvPr id="93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57150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8" name="Group 24"/>
          <p:cNvGrpSpPr>
            <a:grpSpLocks/>
          </p:cNvGrpSpPr>
          <p:nvPr/>
        </p:nvGrpSpPr>
        <p:grpSpPr bwMode="auto">
          <a:xfrm rot="-5400000">
            <a:off x="4659324" y="3883063"/>
            <a:ext cx="252410" cy="855687"/>
            <a:chOff x="5296" y="2846"/>
            <a:chExt cx="141" cy="836"/>
          </a:xfrm>
        </p:grpSpPr>
        <p:sp>
          <p:nvSpPr>
            <p:cNvPr id="9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1" name="Group 24"/>
          <p:cNvGrpSpPr>
            <a:grpSpLocks/>
          </p:cNvGrpSpPr>
          <p:nvPr/>
        </p:nvGrpSpPr>
        <p:grpSpPr bwMode="auto">
          <a:xfrm rot="6873333">
            <a:off x="5029949" y="4508397"/>
            <a:ext cx="252409" cy="854988"/>
            <a:chOff x="5296" y="2846"/>
            <a:chExt cx="141" cy="836"/>
          </a:xfrm>
        </p:grpSpPr>
        <p:sp>
          <p:nvSpPr>
            <p:cNvPr id="102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4" name="Group 24"/>
          <p:cNvGrpSpPr>
            <a:grpSpLocks/>
          </p:cNvGrpSpPr>
          <p:nvPr/>
        </p:nvGrpSpPr>
        <p:grpSpPr bwMode="auto">
          <a:xfrm rot="5400000">
            <a:off x="6088085" y="4556121"/>
            <a:ext cx="252409" cy="855688"/>
            <a:chOff x="5296" y="2846"/>
            <a:chExt cx="141" cy="836"/>
          </a:xfrm>
        </p:grpSpPr>
        <p:sp>
          <p:nvSpPr>
            <p:cNvPr id="105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7" name="Group 24"/>
          <p:cNvGrpSpPr>
            <a:grpSpLocks/>
          </p:cNvGrpSpPr>
          <p:nvPr/>
        </p:nvGrpSpPr>
        <p:grpSpPr bwMode="auto">
          <a:xfrm rot="17747390">
            <a:off x="7557129" y="4178910"/>
            <a:ext cx="281272" cy="855688"/>
            <a:chOff x="5296" y="2846"/>
            <a:chExt cx="141" cy="836"/>
          </a:xfrm>
        </p:grpSpPr>
        <p:sp>
          <p:nvSpPr>
            <p:cNvPr id="108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0" name="Group 24"/>
          <p:cNvGrpSpPr>
            <a:grpSpLocks/>
          </p:cNvGrpSpPr>
          <p:nvPr/>
        </p:nvGrpSpPr>
        <p:grpSpPr bwMode="auto">
          <a:xfrm rot="4140289">
            <a:off x="7247907" y="4486720"/>
            <a:ext cx="252409" cy="855688"/>
            <a:chOff x="5296" y="2846"/>
            <a:chExt cx="141" cy="836"/>
          </a:xfrm>
        </p:grpSpPr>
        <p:sp>
          <p:nvSpPr>
            <p:cNvPr id="111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" name="Прямоугольник 152"/>
          <p:cNvSpPr/>
          <p:nvPr/>
        </p:nvSpPr>
        <p:spPr>
          <a:xfrm rot="20576402">
            <a:off x="512857" y="2095452"/>
            <a:ext cx="3315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астрономии !!! 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Рамка 153"/>
          <p:cNvSpPr/>
          <p:nvPr/>
        </p:nvSpPr>
        <p:spPr>
          <a:xfrm>
            <a:off x="571472" y="571480"/>
            <a:ext cx="335758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5" name="Рамка 154"/>
          <p:cNvSpPr/>
          <p:nvPr/>
        </p:nvSpPr>
        <p:spPr>
          <a:xfrm>
            <a:off x="6000760" y="571480"/>
            <a:ext cx="192882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13" name="Группа 112"/>
          <p:cNvGrpSpPr/>
          <p:nvPr/>
        </p:nvGrpSpPr>
        <p:grpSpPr>
          <a:xfrm>
            <a:off x="0" y="0"/>
            <a:ext cx="9144000" cy="6858024"/>
            <a:chOff x="-2643238" y="-8011512"/>
            <a:chExt cx="9144000" cy="7072344"/>
          </a:xfrm>
        </p:grpSpPr>
        <p:sp>
          <p:nvSpPr>
            <p:cNvPr id="126" name="Прямоугольник 125"/>
            <p:cNvSpPr/>
            <p:nvPr/>
          </p:nvSpPr>
          <p:spPr>
            <a:xfrm>
              <a:off x="-2643238" y="-8011512"/>
              <a:ext cx="9144000" cy="7072344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Line 16"/>
            <p:cNvSpPr>
              <a:spLocks noChangeShapeType="1"/>
            </p:cNvSpPr>
            <p:nvPr/>
          </p:nvSpPr>
          <p:spPr bwMode="auto">
            <a:xfrm>
              <a:off x="4718663" y="-6599508"/>
              <a:ext cx="864967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Прямоугольник 115"/>
            <p:cNvSpPr/>
            <p:nvPr/>
          </p:nvSpPr>
          <p:spPr>
            <a:xfrm>
              <a:off x="-2566379" y="-3827807"/>
              <a:ext cx="3429024" cy="793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наблюдения</a:t>
              </a:r>
              <a:endPara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Text Box 50"/>
            <p:cNvSpPr txBox="1">
              <a:spLocks noChangeArrowheads="1"/>
            </p:cNvSpPr>
            <p:nvPr/>
          </p:nvSpPr>
          <p:spPr bwMode="auto">
            <a:xfrm>
              <a:off x="2991828" y="-2538883"/>
              <a:ext cx="3075784" cy="11429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5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опыты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000"/>
                            </p:stCondLst>
                            <p:childTnLst>
                              <p:par>
                                <p:cTn id="1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3" grpId="0"/>
      <p:bldP spid="154" grpId="0" animBg="1"/>
      <p:bldP spid="15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7637</TotalTime>
  <Words>1091</Words>
  <Application>Microsoft Office PowerPoint</Application>
  <PresentationFormat>Экран (4:3)</PresentationFormat>
  <Paragraphs>286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Уроки физики    Вторушина С.В.      7  класс  т№1б  (измерения) </vt:lpstr>
      <vt:lpstr>Слайд 2</vt:lpstr>
      <vt:lpstr>Слайд 3</vt:lpstr>
      <vt:lpstr>Домашнее задание.</vt:lpstr>
      <vt:lpstr>Уроки физики    Вторушина С.В.      7  класс  т№1  (введение)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Домашнее задание.</vt:lpstr>
      <vt:lpstr>Слайд 23</vt:lpstr>
      <vt:lpstr>Слайд 24</vt:lpstr>
      <vt:lpstr>Слайд 25</vt:lpstr>
      <vt:lpstr>Слайд 26</vt:lpstr>
      <vt:lpstr>Слайд 27</vt:lpstr>
      <vt:lpstr>Слайд 28</vt:lpstr>
      <vt:lpstr>Домашнее задание.</vt:lpstr>
      <vt:lpstr>Слайд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1013</cp:revision>
  <dcterms:created xsi:type="dcterms:W3CDTF">2009-11-04T14:29:22Z</dcterms:created>
  <dcterms:modified xsi:type="dcterms:W3CDTF">2019-03-26T01:49:26Z</dcterms:modified>
</cp:coreProperties>
</file>