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18"/>
  </p:notesMasterIdLst>
  <p:sldIdLst>
    <p:sldId id="289" r:id="rId2"/>
    <p:sldId id="330" r:id="rId3"/>
    <p:sldId id="316" r:id="rId4"/>
    <p:sldId id="331" r:id="rId5"/>
    <p:sldId id="332" r:id="rId6"/>
    <p:sldId id="333" r:id="rId7"/>
    <p:sldId id="317" r:id="rId8"/>
    <p:sldId id="319" r:id="rId9"/>
    <p:sldId id="327" r:id="rId10"/>
    <p:sldId id="324" r:id="rId11"/>
    <p:sldId id="325" r:id="rId12"/>
    <p:sldId id="328" r:id="rId13"/>
    <p:sldId id="334" r:id="rId14"/>
    <p:sldId id="335" r:id="rId15"/>
    <p:sldId id="336" r:id="rId16"/>
    <p:sldId id="337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14AC"/>
    <a:srgbClr val="006600"/>
    <a:srgbClr val="365D21"/>
    <a:srgbClr val="33CCFF"/>
    <a:srgbClr val="0066FF"/>
    <a:srgbClr val="FFFF00"/>
    <a:srgbClr val="FF9900"/>
    <a:srgbClr val="FFFFFF"/>
    <a:srgbClr val="FFCCCC"/>
    <a:srgbClr val="0033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674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28.03.2019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829981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audio" Target="../media/audio1.wav"/><Relationship Id="rId7" Type="http://schemas.openxmlformats.org/officeDocument/2006/relationships/audio" Target="../media/audio7.wav"/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wav"/><Relationship Id="rId5" Type="http://schemas.openxmlformats.org/officeDocument/2006/relationships/audio" Target="../media/audio8.wav"/><Relationship Id="rId4" Type="http://schemas.openxmlformats.org/officeDocument/2006/relationships/audio" Target="../media/audio5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7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wav"/><Relationship Id="rId5" Type="http://schemas.openxmlformats.org/officeDocument/2006/relationships/audio" Target="../media/audio5.wav"/><Relationship Id="rId4" Type="http://schemas.openxmlformats.org/officeDocument/2006/relationships/audio" Target="../media/audio8.wav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audio" Target="../media/audio2.wav"/><Relationship Id="rId3" Type="http://schemas.openxmlformats.org/officeDocument/2006/relationships/audio" Target="../media/audio1.wav"/><Relationship Id="rId7" Type="http://schemas.openxmlformats.org/officeDocument/2006/relationships/audio" Target="../media/audio7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3.wav"/><Relationship Id="rId4" Type="http://schemas.openxmlformats.org/officeDocument/2006/relationships/audio" Target="../media/audio8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7" Type="http://schemas.openxmlformats.org/officeDocument/2006/relationships/audio" Target="../media/audio8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5.wav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4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11" Type="http://schemas.openxmlformats.org/officeDocument/2006/relationships/image" Target="../media/image7.jpeg"/><Relationship Id="rId5" Type="http://schemas.openxmlformats.org/officeDocument/2006/relationships/audio" Target="../media/audio5.wav"/><Relationship Id="rId10" Type="http://schemas.openxmlformats.org/officeDocument/2006/relationships/image" Target="../media/image6.jpeg"/><Relationship Id="rId4" Type="http://schemas.openxmlformats.org/officeDocument/2006/relationships/audio" Target="../media/audio1.wav"/><Relationship Id="rId9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audio" Target="../media/audio9.wav"/><Relationship Id="rId3" Type="http://schemas.openxmlformats.org/officeDocument/2006/relationships/audio" Target="../media/audio3.wav"/><Relationship Id="rId7" Type="http://schemas.openxmlformats.org/officeDocument/2006/relationships/audio" Target="../media/audio8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7.wav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audio" Target="../media/audio6.wav"/><Relationship Id="rId3" Type="http://schemas.openxmlformats.org/officeDocument/2006/relationships/audio" Target="../media/audio7.wav"/><Relationship Id="rId7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8.wav"/><Relationship Id="rId5" Type="http://schemas.openxmlformats.org/officeDocument/2006/relationships/audio" Target="../media/audio3.wav"/><Relationship Id="rId4" Type="http://schemas.openxmlformats.org/officeDocument/2006/relationships/audio" Target="../media/audio5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hyperlink" Target="../../../&#1092;&#1080;&#1083;&#1100;&#1084;&#1099;%2011&#1082;&#1083;/11-5%20&#1082;&#1080;&#1085;&#1086;/&#1086;&#1090;&#1082;&#1088;&#1099;&#1090;&#1080;&#1077;%20&#1088;-&#1072;%208%20&#1084;&#1080;&#1085;.avi" TargetMode="External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audio" Target="../media/audio8.wav"/><Relationship Id="rId4" Type="http://schemas.openxmlformats.org/officeDocument/2006/relationships/audio" Target="../media/audio3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7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9.wav"/><Relationship Id="rId5" Type="http://schemas.openxmlformats.org/officeDocument/2006/relationships/audio" Target="../media/audio5.wav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0" y="2946106"/>
          <a:ext cx="9143999" cy="3840480"/>
        </p:xfrm>
        <a:graphic>
          <a:graphicData uri="http://schemas.openxmlformats.org/drawingml/2006/table">
            <a:tbl>
              <a:tblPr/>
              <a:tblGrid>
                <a:gridCol w="8244408"/>
                <a:gridCol w="899591"/>
              </a:tblGrid>
              <a:tr h="0"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800" u="none" strike="noStrike" dirty="0">
                          <a:latin typeface="Times New Roman"/>
                          <a:ea typeface="Times New Roman"/>
                        </a:rPr>
                        <a:t>Консультация по задачам гр.5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800" u="none" strike="noStrike" dirty="0">
                          <a:latin typeface="Times New Roman"/>
                          <a:ea typeface="Times New Roman"/>
                        </a:rPr>
                        <a:t>Эвристическая беседа по теме  №30 с демонстрациями и заполнением справочника № 5.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800" u="none" strike="noStrike" dirty="0">
                          <a:latin typeface="Times New Roman"/>
                          <a:ea typeface="Times New Roman"/>
                        </a:rPr>
                        <a:t>Повторение темы по опорному конспекту с акцентированием сложных мест.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800" u="none" strike="noStrike" dirty="0">
                          <a:latin typeface="Times New Roman"/>
                          <a:ea typeface="Times New Roman"/>
                        </a:rPr>
                        <a:t>Первичная обратная связь по вопросам стр.193, 195,197.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2800" u="none" strike="noStrike" dirty="0">
                          <a:latin typeface="Times New Roman"/>
                          <a:ea typeface="Times New Roman"/>
                        </a:rPr>
                        <a:t>Решение задач упр.10 (2, 3, ) стр.221.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</a:rPr>
                        <a:t>20м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Times New Roman"/>
                        </a:rPr>
                        <a:t>Д.З.    </a:t>
                      </a:r>
                      <a:r>
                        <a:rPr lang="ru-RU" sz="2800">
                          <a:latin typeface="Times New Roman"/>
                          <a:ea typeface="Times New Roman"/>
                        </a:rPr>
                        <a:t>т.30 ($ $ 77 - 80 ).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50м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0" y="-27384"/>
            <a:ext cx="9144000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- 3  (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) \1у24н\  №93.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\Т.30 \  РАДИОАКТИВНОСТЬ. 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-,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-, 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ИЗЛУЧЕНИЯ.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ЦЕЛИ:</a:t>
            </a:r>
            <a:endParaRPr kumimoji="0" lang="ru-RU" sz="11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Изучить историю открытия радиоактивности.</a:t>
            </a:r>
            <a:endParaRPr kumimoji="0" lang="ru-RU" sz="1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Доказать, что при радиоактивности происходит распад ядра атома.</a:t>
            </a:r>
            <a:endParaRPr kumimoji="0" lang="ru-RU" sz="1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Изучить природу 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-,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-, 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излучений.</a:t>
            </a:r>
            <a:endParaRPr kumimoji="0" lang="ru-RU" sz="1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Изучить правила смещения и закон радиоактивного распада.</a:t>
            </a:r>
            <a:endParaRPr kumimoji="0" lang="ru-RU" sz="1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ЗАДАЧИ: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ТИП УРОКА: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ВИД УРОКА: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ДЕМОНСТРАЦИИ:</a:t>
            </a:r>
            <a:endParaRPr kumimoji="0" lang="ru-RU" sz="11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1. к.фр. «Открытие естественной радиоактивности».</a:t>
            </a:r>
            <a:endParaRPr kumimoji="0" lang="ru-RU" sz="1600" b="1" i="0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ХОД УРОКА: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3786182" cy="201593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/а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ru-RU" sz="3200" b="1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хим. состав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МНОГО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энерг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«Алхимия»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4164041" y="428604"/>
            <a:ext cx="1122339" cy="109854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99C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5500694" y="142852"/>
            <a:ext cx="3214678" cy="1650995"/>
          </a:xfrm>
          <a:prstGeom prst="rect">
            <a:avLst/>
          </a:prstGeom>
          <a:blipFill dpi="0" rotWithShape="0">
            <a:blip r:embed="rId8" cstate="print"/>
            <a:srcRect/>
            <a:tile tx="0" ty="0" sx="100000" sy="100000" flip="none" algn="tl"/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Р/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а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ЯДРА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71504" y="2214554"/>
            <a:ext cx="7215206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Радон…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Резерфорд…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Содди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…)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-32" y="2945311"/>
            <a:ext cx="5182829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правила  смещения</a:t>
            </a:r>
            <a:endParaRPr kumimoji="0" lang="ru-RU" sz="60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3929066"/>
            <a:ext cx="4286248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en-US" sz="66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ru-RU" sz="6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kumimoji="0" lang="en-US" sz="6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kumimoji="0" lang="en-US" sz="66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ru-RU" sz="66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-2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571472" y="3643314"/>
            <a:ext cx="714380" cy="642942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M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286116" y="3714752"/>
            <a:ext cx="1130313" cy="56039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M - 4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5272092" y="3643314"/>
            <a:ext cx="1143009" cy="1433522"/>
          </a:xfrm>
          <a:prstGeom prst="rect">
            <a:avLst/>
          </a:prstGeom>
          <a:solidFill>
            <a:srgbClr val="FFCCCC">
              <a:alpha val="5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B</a:t>
            </a:r>
            <a:endParaRPr kumimoji="0" lang="ru-RU" sz="199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6429388" y="3590926"/>
            <a:ext cx="1071570" cy="1500198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7500958" y="3605214"/>
            <a:ext cx="1214446" cy="1471616"/>
          </a:xfrm>
          <a:prstGeom prst="rect">
            <a:avLst/>
          </a:prstGeom>
          <a:solidFill>
            <a:srgbClr val="CCE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0" b="1" i="0" u="none" strike="noStrike" cap="none" normalizeH="0" baseline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</a:rPr>
              <a:t>A</a:t>
            </a:r>
            <a:endParaRPr kumimoji="0" lang="ru-RU" sz="19900" b="0" i="0" u="none" strike="noStrike" cap="none" normalizeH="0" baseline="0" smtClean="0">
              <a:ln>
                <a:noFill/>
              </a:ln>
              <a:solidFill>
                <a:srgbClr val="0014AC"/>
              </a:solidFill>
              <a:effectLst/>
              <a:latin typeface="Arial" pitchFamily="34" charset="0"/>
            </a:endParaRPr>
          </a:p>
        </p:txBody>
      </p:sp>
      <p:sp>
        <p:nvSpPr>
          <p:cNvPr id="16" name="Выгнутая вверх стрелка 15"/>
          <p:cNvSpPr/>
          <p:nvPr/>
        </p:nvSpPr>
        <p:spPr>
          <a:xfrm flipH="1">
            <a:off x="5786446" y="3214686"/>
            <a:ext cx="2428892" cy="571504"/>
          </a:xfrm>
          <a:prstGeom prst="curved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1643042" y="3929066"/>
            <a:ext cx="714380" cy="78581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sym typeface="Symbol" pitchFamily="18" charset="2"/>
              </a:rPr>
              <a:t></a:t>
            </a:r>
            <a:endParaRPr kumimoji="0" lang="ru-RU" sz="5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1357290" y="4572008"/>
            <a:ext cx="1357322" cy="158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0" y="5429264"/>
            <a:ext cx="492919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66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kumimoji="0" lang="en-US" sz="66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kumimoji="0" lang="en-US" sz="6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en-US" sz="66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z+1</a:t>
            </a:r>
            <a:endParaRPr kumimoji="0" lang="en-US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1214414" y="6143644"/>
            <a:ext cx="1357322" cy="158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1571604" y="5572140"/>
            <a:ext cx="500066" cy="71438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sym typeface="Symbol" pitchFamily="18" charset="2"/>
              </a:rPr>
              <a:t></a:t>
            </a:r>
            <a:endParaRPr kumimoji="0" lang="ru-RU" sz="4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6929454" y="5422924"/>
            <a:ext cx="1214446" cy="1289054"/>
          </a:xfrm>
          <a:prstGeom prst="rect">
            <a:avLst/>
          </a:prstGeom>
          <a:solidFill>
            <a:srgbClr val="FFCCCC">
              <a:alpha val="50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</a:rPr>
              <a:t>D</a:t>
            </a:r>
            <a:endParaRPr kumimoji="0" lang="ru-RU" sz="16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5643602" y="5426094"/>
            <a:ext cx="1285852" cy="1289054"/>
          </a:xfrm>
          <a:prstGeom prst="rect">
            <a:avLst/>
          </a:prstGeom>
          <a:solidFill>
            <a:srgbClr val="CCE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</a:rPr>
              <a:t>C</a:t>
            </a:r>
            <a:endParaRPr kumimoji="0" lang="ru-RU" sz="16600" b="0" i="0" u="none" strike="noStrike" cap="none" normalizeH="0" baseline="0" smtClean="0">
              <a:ln>
                <a:noFill/>
              </a:ln>
              <a:solidFill>
                <a:srgbClr val="006600"/>
              </a:solidFill>
              <a:effectLst/>
              <a:latin typeface="Arial" pitchFamily="34" charset="0"/>
            </a:endParaRPr>
          </a:p>
        </p:txBody>
      </p:sp>
      <p:sp>
        <p:nvSpPr>
          <p:cNvPr id="27" name="Выгнутая вверх стрелка 26"/>
          <p:cNvSpPr/>
          <p:nvPr/>
        </p:nvSpPr>
        <p:spPr>
          <a:xfrm>
            <a:off x="6072198" y="5286388"/>
            <a:ext cx="1357322" cy="357190"/>
          </a:xfrm>
          <a:prstGeom prst="curved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-32" y="-24"/>
            <a:ext cx="9144000" cy="6858000"/>
          </a:xfrm>
          <a:prstGeom prst="rect">
            <a:avLst/>
          </a:prstGeom>
          <a:solidFill>
            <a:schemeClr val="bg1">
              <a:lumMod val="65000"/>
              <a:alpha val="7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400"/>
                                        <p:tgtEl>
                                          <p:spTgt spid="4097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400"/>
                                        <p:tgtEl>
                                          <p:spTgt spid="4097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400"/>
                                        <p:tgtEl>
                                          <p:spTgt spid="4097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400"/>
                                        <p:tgtEl>
                                          <p:spTgt spid="4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400"/>
                                        <p:tgtEl>
                                          <p:spTgt spid="4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400"/>
                                        <p:tgtEl>
                                          <p:spTgt spid="4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400"/>
                                        <p:tgtEl>
                                          <p:spTgt spid="40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400"/>
                                        <p:tgtEl>
                                          <p:spTgt spid="40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400"/>
                                        <p:tgtEl>
                                          <p:spTgt spid="40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400"/>
                                        <p:tgtEl>
                                          <p:spTgt spid="40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400"/>
                                        <p:tgtEl>
                                          <p:spTgt spid="40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400"/>
                                        <p:tgtEl>
                                          <p:spTgt spid="40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400"/>
                                        <p:tgtEl>
                                          <p:spTgt spid="40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400"/>
                                        <p:tgtEl>
                                          <p:spTgt spid="40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400"/>
                                        <p:tgtEl>
                                          <p:spTgt spid="40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500"/>
                            </p:stCondLst>
                            <p:childTnLst>
                              <p:par>
                                <p:cTn id="12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" grpId="0" build="p" animBg="1"/>
      <p:bldP spid="4098" grpId="0" animBg="1"/>
      <p:bldP spid="4099" grpId="0" animBg="1"/>
      <p:bldP spid="4100" grpId="0" animBg="1"/>
      <p:bldP spid="4101" grpId="0" animBg="1"/>
      <p:bldP spid="4102" grpId="0"/>
      <p:bldP spid="4103" grpId="0" animBg="1"/>
      <p:bldP spid="4104" grpId="0" animBg="1"/>
      <p:bldP spid="4105" grpId="0" animBg="1"/>
      <p:bldP spid="4106" grpId="0" animBg="1"/>
      <p:bldP spid="4107" grpId="0" animBg="1"/>
      <p:bldP spid="16" grpId="0" animBg="1"/>
      <p:bldP spid="4111" grpId="0" animBg="1"/>
      <p:bldP spid="4112" grpId="0"/>
      <p:bldP spid="4113" grpId="0" animBg="1"/>
      <p:bldP spid="4115" grpId="0" animBg="1"/>
      <p:bldP spid="4116" grpId="0" animBg="1"/>
      <p:bldP spid="27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4143372" y="0"/>
            <a:ext cx="5000628" cy="181588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Резерфорд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активность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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2 раза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  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за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Т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(полураспада)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106" name="Arc 34"/>
          <p:cNvSpPr>
            <a:spLocks/>
          </p:cNvSpPr>
          <p:nvPr/>
        </p:nvSpPr>
        <p:spPr bwMode="auto">
          <a:xfrm rot="11093116">
            <a:off x="669767" y="924483"/>
            <a:ext cx="3209388" cy="1503884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142 w 21382"/>
              <a:gd name="T1" fmla="*/ 0 h 21600"/>
              <a:gd name="T2" fmla="*/ 21382 w 21382"/>
              <a:gd name="T3" fmla="*/ 18542 h 21600"/>
              <a:gd name="T4" fmla="*/ 0 w 21382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382" h="21600" fill="none" extrusionOk="0">
                <a:moveTo>
                  <a:pt x="141" y="0"/>
                </a:moveTo>
                <a:cubicBezTo>
                  <a:pt x="10835" y="70"/>
                  <a:pt x="19868" y="7955"/>
                  <a:pt x="21382" y="18541"/>
                </a:cubicBezTo>
              </a:path>
              <a:path w="21382" h="21600" stroke="0" extrusionOk="0">
                <a:moveTo>
                  <a:pt x="141" y="0"/>
                </a:moveTo>
                <a:cubicBezTo>
                  <a:pt x="10835" y="70"/>
                  <a:pt x="19868" y="7955"/>
                  <a:pt x="21382" y="18541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4572000" y="2143116"/>
            <a:ext cx="484428" cy="707886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t </a:t>
            </a:r>
            <a:endParaRPr lang="ru-RU" sz="4000" dirty="0">
              <a:solidFill>
                <a:srgbClr val="0014A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824290" y="68025"/>
            <a:ext cx="33190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m,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активность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107" name="Group 35"/>
          <p:cNvGrpSpPr>
            <a:grpSpLocks/>
          </p:cNvGrpSpPr>
          <p:nvPr/>
        </p:nvGrpSpPr>
        <p:grpSpPr bwMode="auto">
          <a:xfrm>
            <a:off x="-4711" y="3155045"/>
            <a:ext cx="1402185" cy="1282067"/>
            <a:chOff x="2763" y="3336"/>
            <a:chExt cx="893" cy="841"/>
          </a:xfrm>
        </p:grpSpPr>
        <p:grpSp>
          <p:nvGrpSpPr>
            <p:cNvPr id="3108" name="Group 36"/>
            <p:cNvGrpSpPr>
              <a:grpSpLocks/>
            </p:cNvGrpSpPr>
            <p:nvPr/>
          </p:nvGrpSpPr>
          <p:grpSpPr bwMode="auto">
            <a:xfrm>
              <a:off x="2763" y="3336"/>
              <a:ext cx="893" cy="841"/>
              <a:chOff x="11364" y="3511"/>
              <a:chExt cx="1081" cy="812"/>
            </a:xfrm>
          </p:grpSpPr>
          <p:sp>
            <p:nvSpPr>
              <p:cNvPr id="3109" name="Line 37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110" name="Group 38"/>
              <p:cNvGrpSpPr>
                <a:grpSpLocks/>
              </p:cNvGrpSpPr>
              <p:nvPr/>
            </p:nvGrpSpPr>
            <p:grpSpPr bwMode="auto">
              <a:xfrm>
                <a:off x="11364" y="3511"/>
                <a:ext cx="1081" cy="812"/>
                <a:chOff x="10875" y="3779"/>
                <a:chExt cx="864" cy="812"/>
              </a:xfrm>
            </p:grpSpPr>
            <p:sp>
              <p:nvSpPr>
                <p:cNvPr id="3111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10875" y="3779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  </a:t>
                  </a: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kumimoji="0" lang="en-US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0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112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10989" y="4141"/>
                  <a:ext cx="461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1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113" name="Line 41"/>
            <p:cNvSpPr>
              <a:spLocks noChangeShapeType="1"/>
            </p:cNvSpPr>
            <p:nvPr/>
          </p:nvSpPr>
          <p:spPr bwMode="auto">
            <a:xfrm>
              <a:off x="2811" y="3708"/>
              <a:ext cx="58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114" name="Group 42"/>
          <p:cNvGrpSpPr>
            <a:grpSpLocks/>
          </p:cNvGrpSpPr>
          <p:nvPr/>
        </p:nvGrpSpPr>
        <p:grpSpPr bwMode="auto">
          <a:xfrm>
            <a:off x="3428992" y="3083607"/>
            <a:ext cx="1402185" cy="1282067"/>
            <a:chOff x="2763" y="3336"/>
            <a:chExt cx="893" cy="841"/>
          </a:xfrm>
        </p:grpSpPr>
        <p:grpSp>
          <p:nvGrpSpPr>
            <p:cNvPr id="3115" name="Group 43"/>
            <p:cNvGrpSpPr>
              <a:grpSpLocks/>
            </p:cNvGrpSpPr>
            <p:nvPr/>
          </p:nvGrpSpPr>
          <p:grpSpPr bwMode="auto">
            <a:xfrm>
              <a:off x="2763" y="3336"/>
              <a:ext cx="893" cy="841"/>
              <a:chOff x="11364" y="3511"/>
              <a:chExt cx="1081" cy="812"/>
            </a:xfrm>
          </p:grpSpPr>
          <p:sp>
            <p:nvSpPr>
              <p:cNvPr id="3116" name="Line 44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117" name="Group 45"/>
              <p:cNvGrpSpPr>
                <a:grpSpLocks/>
              </p:cNvGrpSpPr>
              <p:nvPr/>
            </p:nvGrpSpPr>
            <p:grpSpPr bwMode="auto">
              <a:xfrm>
                <a:off x="11364" y="3511"/>
                <a:ext cx="1081" cy="812"/>
                <a:chOff x="10875" y="3779"/>
                <a:chExt cx="864" cy="812"/>
              </a:xfrm>
            </p:grpSpPr>
            <p:sp>
              <p:nvSpPr>
                <p:cNvPr id="3118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10875" y="3779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  </a:t>
                  </a: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kumimoji="0" lang="en-US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0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119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1"/>
                  <a:ext cx="505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4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120" name="Line 48"/>
            <p:cNvSpPr>
              <a:spLocks noChangeShapeType="1"/>
            </p:cNvSpPr>
            <p:nvPr/>
          </p:nvSpPr>
          <p:spPr bwMode="auto">
            <a:xfrm>
              <a:off x="2811" y="3772"/>
              <a:ext cx="58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121" name="Group 49"/>
          <p:cNvGrpSpPr>
            <a:grpSpLocks/>
          </p:cNvGrpSpPr>
          <p:nvPr/>
        </p:nvGrpSpPr>
        <p:grpSpPr bwMode="auto">
          <a:xfrm>
            <a:off x="5214942" y="3143248"/>
            <a:ext cx="1439868" cy="1285884"/>
            <a:chOff x="2766" y="3336"/>
            <a:chExt cx="917" cy="841"/>
          </a:xfrm>
        </p:grpSpPr>
        <p:grpSp>
          <p:nvGrpSpPr>
            <p:cNvPr id="3122" name="Group 50"/>
            <p:cNvGrpSpPr>
              <a:grpSpLocks/>
            </p:cNvGrpSpPr>
            <p:nvPr/>
          </p:nvGrpSpPr>
          <p:grpSpPr bwMode="auto">
            <a:xfrm>
              <a:off x="2766" y="3336"/>
              <a:ext cx="917" cy="841"/>
              <a:chOff x="11367" y="3511"/>
              <a:chExt cx="1110" cy="812"/>
            </a:xfrm>
          </p:grpSpPr>
          <p:sp>
            <p:nvSpPr>
              <p:cNvPr id="3123" name="Line 51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124" name="Group 52"/>
              <p:cNvGrpSpPr>
                <a:grpSpLocks/>
              </p:cNvGrpSpPr>
              <p:nvPr/>
            </p:nvGrpSpPr>
            <p:grpSpPr bwMode="auto">
              <a:xfrm>
                <a:off x="11367" y="3511"/>
                <a:ext cx="1110" cy="812"/>
                <a:chOff x="10875" y="3779"/>
                <a:chExt cx="887" cy="812"/>
              </a:xfrm>
            </p:grpSpPr>
            <p:sp>
              <p:nvSpPr>
                <p:cNvPr id="3125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10875" y="3779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  </a:t>
                  </a: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kumimoji="0" lang="en-US" sz="3200" b="1" i="0" u="none" strike="noStrike" cap="none" normalizeH="0" baseline="-2500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rPr>
                    <a:t>0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126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1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2</a:t>
                  </a:r>
                  <a:r>
                    <a:rPr kumimoji="0" lang="en-US" sz="3200" b="1" i="0" u="none" strike="noStrike" cap="none" normalizeH="0" baseline="30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127" name="Line 55"/>
            <p:cNvSpPr>
              <a:spLocks noChangeShapeType="1"/>
            </p:cNvSpPr>
            <p:nvPr/>
          </p:nvSpPr>
          <p:spPr bwMode="auto">
            <a:xfrm>
              <a:off x="2865" y="3757"/>
              <a:ext cx="58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128" name="Text Box 56"/>
          <p:cNvSpPr txBox="1">
            <a:spLocks noChangeArrowheads="1"/>
          </p:cNvSpPr>
          <p:nvPr/>
        </p:nvSpPr>
        <p:spPr bwMode="auto">
          <a:xfrm>
            <a:off x="1000100" y="3083607"/>
            <a:ext cx="642942" cy="64294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T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2" name="Прямая со стрелкой 61"/>
          <p:cNvCxnSpPr/>
          <p:nvPr/>
        </p:nvCxnSpPr>
        <p:spPr>
          <a:xfrm>
            <a:off x="1000100" y="3726549"/>
            <a:ext cx="785818" cy="158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2643174" y="3728137"/>
            <a:ext cx="785818" cy="158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Box 56"/>
          <p:cNvSpPr txBox="1">
            <a:spLocks noChangeArrowheads="1"/>
          </p:cNvSpPr>
          <p:nvPr/>
        </p:nvSpPr>
        <p:spPr bwMode="auto">
          <a:xfrm>
            <a:off x="2714612" y="3012169"/>
            <a:ext cx="714380" cy="64294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T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2" name="Group 42"/>
          <p:cNvGrpSpPr>
            <a:grpSpLocks/>
          </p:cNvGrpSpPr>
          <p:nvPr/>
        </p:nvGrpSpPr>
        <p:grpSpPr bwMode="auto">
          <a:xfrm>
            <a:off x="1714480" y="3131633"/>
            <a:ext cx="1214446" cy="1237858"/>
            <a:chOff x="2763" y="3211"/>
            <a:chExt cx="893" cy="812"/>
          </a:xfrm>
        </p:grpSpPr>
        <p:grpSp>
          <p:nvGrpSpPr>
            <p:cNvPr id="73" name="Group 43"/>
            <p:cNvGrpSpPr>
              <a:grpSpLocks/>
            </p:cNvGrpSpPr>
            <p:nvPr/>
          </p:nvGrpSpPr>
          <p:grpSpPr bwMode="auto">
            <a:xfrm>
              <a:off x="2763" y="3211"/>
              <a:ext cx="893" cy="812"/>
              <a:chOff x="11364" y="3511"/>
              <a:chExt cx="1081" cy="812"/>
            </a:xfrm>
          </p:grpSpPr>
          <p:sp>
            <p:nvSpPr>
              <p:cNvPr id="75" name="Line 44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76" name="Group 45"/>
              <p:cNvGrpSpPr>
                <a:grpSpLocks/>
              </p:cNvGrpSpPr>
              <p:nvPr/>
            </p:nvGrpSpPr>
            <p:grpSpPr bwMode="auto">
              <a:xfrm>
                <a:off x="11364" y="3511"/>
                <a:ext cx="1081" cy="812"/>
                <a:chOff x="10875" y="3779"/>
                <a:chExt cx="864" cy="812"/>
              </a:xfrm>
            </p:grpSpPr>
            <p:sp>
              <p:nvSpPr>
                <p:cNvPr id="77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10875" y="3779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  </a:t>
                  </a: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kumimoji="0" lang="en-US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0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8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1"/>
                  <a:ext cx="505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  <a:r>
                    <a:rPr kumimoji="0" lang="ru-RU" sz="32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74" name="Line 48"/>
            <p:cNvSpPr>
              <a:spLocks noChangeShapeType="1"/>
            </p:cNvSpPr>
            <p:nvPr/>
          </p:nvSpPr>
          <p:spPr bwMode="auto">
            <a:xfrm>
              <a:off x="2811" y="3617"/>
              <a:ext cx="58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79" name="Прямая со стрелкой 78"/>
          <p:cNvCxnSpPr/>
          <p:nvPr/>
        </p:nvCxnSpPr>
        <p:spPr>
          <a:xfrm>
            <a:off x="4500562" y="3802066"/>
            <a:ext cx="785818" cy="1588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 Box 56"/>
          <p:cNvSpPr txBox="1">
            <a:spLocks noChangeArrowheads="1"/>
          </p:cNvSpPr>
          <p:nvPr/>
        </p:nvSpPr>
        <p:spPr bwMode="auto">
          <a:xfrm>
            <a:off x="4500562" y="3071810"/>
            <a:ext cx="714380" cy="642942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T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130" name="Group 58"/>
          <p:cNvGrpSpPr>
            <a:grpSpLocks/>
          </p:cNvGrpSpPr>
          <p:nvPr/>
        </p:nvGrpSpPr>
        <p:grpSpPr bwMode="auto">
          <a:xfrm>
            <a:off x="7858148" y="3008352"/>
            <a:ext cx="1500198" cy="1428760"/>
            <a:chOff x="2766" y="3336"/>
            <a:chExt cx="917" cy="841"/>
          </a:xfrm>
        </p:grpSpPr>
        <p:grpSp>
          <p:nvGrpSpPr>
            <p:cNvPr id="3131" name="Group 59"/>
            <p:cNvGrpSpPr>
              <a:grpSpLocks/>
            </p:cNvGrpSpPr>
            <p:nvPr/>
          </p:nvGrpSpPr>
          <p:grpSpPr bwMode="auto">
            <a:xfrm>
              <a:off x="2766" y="3336"/>
              <a:ext cx="917" cy="841"/>
              <a:chOff x="11367" y="3511"/>
              <a:chExt cx="1110" cy="812"/>
            </a:xfrm>
          </p:grpSpPr>
          <p:sp>
            <p:nvSpPr>
              <p:cNvPr id="3132" name="Line 60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133" name="Group 61"/>
              <p:cNvGrpSpPr>
                <a:grpSpLocks/>
              </p:cNvGrpSpPr>
              <p:nvPr/>
            </p:nvGrpSpPr>
            <p:grpSpPr bwMode="auto">
              <a:xfrm>
                <a:off x="11367" y="3511"/>
                <a:ext cx="1110" cy="812"/>
                <a:chOff x="10875" y="3779"/>
                <a:chExt cx="887" cy="812"/>
              </a:xfrm>
            </p:grpSpPr>
            <p:sp>
              <p:nvSpPr>
                <p:cNvPr id="3134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10875" y="3779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600" b="1" i="0" u="none" strike="noStrike" cap="none" normalizeH="0" baseline="-25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  </a:t>
                  </a:r>
                  <a:r>
                    <a:rPr kumimoji="0" lang="en-US" sz="4000" b="1" i="0" u="none" strike="noStrike" cap="none" normalizeH="0" baseline="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kumimoji="0" lang="en-US" sz="4000" b="1" i="0" u="none" strike="noStrike" cap="none" normalizeH="0" baseline="-25000" dirty="0" smtClean="0">
                      <a:ln>
                        <a:noFill/>
                      </a:ln>
                      <a:effectLst/>
                      <a:latin typeface="Times New Roman" pitchFamily="18" charset="0"/>
                      <a:cs typeface="Times New Roman" pitchFamily="18" charset="0"/>
                    </a:rPr>
                    <a:t>0</a:t>
                  </a:r>
                  <a:endParaRPr kumimoji="0" lang="ru-RU" sz="4800" b="0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135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1"/>
                  <a:ext cx="864" cy="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40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 2</a:t>
                  </a:r>
                  <a:r>
                    <a:rPr kumimoji="0" lang="en-US" sz="4000" b="1" i="0" u="none" strike="noStrike" cap="none" normalizeH="0" baseline="30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endParaRPr kumimoji="0" lang="ru-RU" sz="4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136" name="Line 64"/>
            <p:cNvSpPr>
              <a:spLocks noChangeShapeType="1"/>
            </p:cNvSpPr>
            <p:nvPr/>
          </p:nvSpPr>
          <p:spPr bwMode="auto">
            <a:xfrm>
              <a:off x="2868" y="3772"/>
              <a:ext cx="583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137" name="Rectangle 65"/>
          <p:cNvSpPr>
            <a:spLocks noChangeArrowheads="1"/>
          </p:cNvSpPr>
          <p:nvPr/>
        </p:nvSpPr>
        <p:spPr bwMode="auto">
          <a:xfrm>
            <a:off x="6429420" y="3294104"/>
            <a:ext cx="164307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4800" b="1" i="0" u="none" strike="noStrike" cap="none" normalizeH="0" baseline="-30000" dirty="0" err="1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ост</a:t>
            </a:r>
            <a:r>
              <a:rPr kumimoji="0" lang="ru-RU" sz="4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38" name="Text Box 66"/>
          <p:cNvSpPr txBox="1">
            <a:spLocks noChangeArrowheads="1"/>
          </p:cNvSpPr>
          <p:nvPr/>
        </p:nvSpPr>
        <p:spPr bwMode="auto">
          <a:xfrm>
            <a:off x="5429256" y="1912914"/>
            <a:ext cx="3357554" cy="1087458"/>
          </a:xfrm>
          <a:prstGeom prst="rect">
            <a:avLst/>
          </a:prstGeom>
          <a:gradFill rotWithShape="0">
            <a:gsLst>
              <a:gs pos="0">
                <a:srgbClr val="CCECFF">
                  <a:gamma/>
                  <a:shade val="76863"/>
                  <a:invGamma/>
                </a:srgbClr>
              </a:gs>
              <a:gs pos="50000">
                <a:srgbClr val="CCECFF"/>
              </a:gs>
              <a:gs pos="100000">
                <a:srgbClr val="CCECFF">
                  <a:gamma/>
                  <a:shade val="76863"/>
                  <a:invGamma/>
                </a:srgbClr>
              </a:gs>
            </a:gsLst>
            <a:lin ang="5400000" scaled="1"/>
          </a:gradFill>
          <a:ln w="9525">
            <a:pattFill prst="lgConfetti">
              <a:fgClr>
                <a:srgbClr val="FFCCFF"/>
              </a:fgClr>
              <a:bgClr>
                <a:srgbClr val="FFCCCC"/>
              </a:bgClr>
            </a:patt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ru-RU" sz="4800" b="1" i="0" u="none" strike="noStrike" cap="none" normalizeH="0" baseline="-25000" dirty="0" err="1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ост</a:t>
            </a:r>
            <a:r>
              <a:rPr kumimoji="0" lang="ru-RU" sz="4800" b="1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ru-RU" sz="48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48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-t/</a:t>
            </a:r>
            <a:r>
              <a:rPr kumimoji="0" lang="en-US" sz="4800" b="1" i="0" u="none" strike="noStrike" cap="none" normalizeH="0" baseline="30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39" name="Rectangle 67"/>
          <p:cNvSpPr>
            <a:spLocks noChangeArrowheads="1"/>
          </p:cNvSpPr>
          <p:nvPr/>
        </p:nvSpPr>
        <p:spPr bwMode="auto">
          <a:xfrm>
            <a:off x="6286480" y="4286256"/>
            <a:ext cx="2857520" cy="2062103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- 4,5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млрд.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1600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лет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-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секунды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 5700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лет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40" name="Rectangle 68"/>
          <p:cNvSpPr>
            <a:spLocks noChangeArrowheads="1"/>
          </p:cNvSpPr>
          <p:nvPr/>
        </p:nvSpPr>
        <p:spPr bwMode="auto">
          <a:xfrm>
            <a:off x="-17826" y="5288364"/>
            <a:ext cx="6447214" cy="156966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Статистические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несчастный случай (не стареют)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для МНОГО…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3" name="Группа 82"/>
          <p:cNvGrpSpPr/>
          <p:nvPr/>
        </p:nvGrpSpPr>
        <p:grpSpPr>
          <a:xfrm>
            <a:off x="0" y="4941168"/>
            <a:ext cx="9144000" cy="6858000"/>
            <a:chOff x="-3857684" y="285728"/>
            <a:chExt cx="9144000" cy="6858000"/>
          </a:xfrm>
        </p:grpSpPr>
        <p:sp>
          <p:nvSpPr>
            <p:cNvPr id="81" name="Прямоугольник 80"/>
            <p:cNvSpPr/>
            <p:nvPr/>
          </p:nvSpPr>
          <p:spPr>
            <a:xfrm>
              <a:off x="-3857684" y="285728"/>
              <a:ext cx="9144000" cy="6858000"/>
            </a:xfrm>
            <a:prstGeom prst="rect">
              <a:avLst/>
            </a:prstGeom>
            <a:solidFill>
              <a:schemeClr val="bg1">
                <a:lumMod val="65000"/>
                <a:alpha val="77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Text Box 66"/>
            <p:cNvSpPr txBox="1">
              <a:spLocks noChangeArrowheads="1"/>
            </p:cNvSpPr>
            <p:nvPr/>
          </p:nvSpPr>
          <p:spPr bwMode="auto">
            <a:xfrm>
              <a:off x="1500166" y="2127204"/>
              <a:ext cx="3357554" cy="1087458"/>
            </a:xfrm>
            <a:prstGeom prst="rect">
              <a:avLst/>
            </a:prstGeom>
            <a:gradFill rotWithShape="0">
              <a:gsLst>
                <a:gs pos="0">
                  <a:srgbClr val="CCECFF">
                    <a:gamma/>
                    <a:shade val="76863"/>
                    <a:invGamma/>
                  </a:srgbClr>
                </a:gs>
                <a:gs pos="50000">
                  <a:srgbClr val="CCECFF"/>
                </a:gs>
                <a:gs pos="100000">
                  <a:srgbClr val="CCECFF">
                    <a:gamma/>
                    <a:shade val="76863"/>
                    <a:invGamma/>
                  </a:srgbClr>
                </a:gs>
              </a:gsLst>
              <a:lin ang="5400000" scaled="1"/>
            </a:gradFill>
            <a:ln w="9525">
              <a:pattFill prst="lgConfetti">
                <a:fgClr>
                  <a:srgbClr val="FFCCFF"/>
                </a:fgClr>
                <a:bgClr>
                  <a:srgbClr val="FFCCCC"/>
                </a:bgClr>
              </a:patt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kumimoji="0" lang="ru-RU" sz="4800" b="1" i="0" u="none" strike="noStrike" cap="none" normalizeH="0" baseline="-25000" dirty="0" err="1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ост</a:t>
              </a:r>
              <a:r>
                <a:rPr kumimoji="0" lang="ru-RU" sz="4800" b="1" i="0" u="none" strike="noStrike" cap="none" normalizeH="0" baseline="0" dirty="0" err="1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kumimoji="0" lang="ru-RU" sz="4800" b="1" i="0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о</a:t>
              </a:r>
              <a:r>
                <a:rPr kumimoji="0" lang="en-US" sz="4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kumimoji="0" lang="en-US" sz="4800" b="1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-t/</a:t>
              </a:r>
              <a:r>
                <a:rPr kumimoji="0" lang="en-US" sz="4800" b="1" i="0" u="none" strike="noStrike" cap="none" normalizeH="0" baseline="30000" dirty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T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4" name="Прямоугольник 83"/>
          <p:cNvSpPr/>
          <p:nvPr/>
        </p:nvSpPr>
        <p:spPr>
          <a:xfrm>
            <a:off x="155020" y="781013"/>
            <a:ext cx="567358" cy="52322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80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85" name="Group 13"/>
          <p:cNvGrpSpPr>
            <a:grpSpLocks/>
          </p:cNvGrpSpPr>
          <p:nvPr/>
        </p:nvGrpSpPr>
        <p:grpSpPr bwMode="auto">
          <a:xfrm>
            <a:off x="636189" y="71414"/>
            <a:ext cx="4799907" cy="2857519"/>
            <a:chOff x="12127" y="5638"/>
            <a:chExt cx="2339" cy="1504"/>
          </a:xfrm>
        </p:grpSpPr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H="1">
              <a:off x="12135" y="6596"/>
              <a:ext cx="68" cy="39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 flipH="1">
              <a:off x="12127" y="6785"/>
              <a:ext cx="68" cy="39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H="1">
              <a:off x="12562" y="6558"/>
              <a:ext cx="68" cy="3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 flipH="1">
              <a:off x="13450" y="6934"/>
              <a:ext cx="68" cy="3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12135" y="6116"/>
              <a:ext cx="68" cy="39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H="1">
              <a:off x="12127" y="6924"/>
              <a:ext cx="68" cy="39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3092" name="Group 20"/>
            <p:cNvGrpSpPr>
              <a:grpSpLocks/>
            </p:cNvGrpSpPr>
            <p:nvPr/>
          </p:nvGrpSpPr>
          <p:grpSpPr bwMode="auto">
            <a:xfrm>
              <a:off x="12162" y="5638"/>
              <a:ext cx="2304" cy="1504"/>
              <a:chOff x="12096" y="5644"/>
              <a:chExt cx="2304" cy="1504"/>
            </a:xfrm>
          </p:grpSpPr>
          <p:sp>
            <p:nvSpPr>
              <p:cNvPr id="3093" name="Line 21"/>
              <p:cNvSpPr>
                <a:spLocks noChangeShapeType="1"/>
              </p:cNvSpPr>
              <p:nvPr/>
            </p:nvSpPr>
            <p:spPr bwMode="auto">
              <a:xfrm flipV="1">
                <a:off x="12960" y="6284"/>
                <a:ext cx="0" cy="864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94" name="Line 22"/>
              <p:cNvSpPr>
                <a:spLocks noChangeShapeType="1"/>
              </p:cNvSpPr>
              <p:nvPr/>
            </p:nvSpPr>
            <p:spPr bwMode="auto">
              <a:xfrm flipV="1">
                <a:off x="12096" y="5644"/>
                <a:ext cx="0" cy="144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95" name="Line 23"/>
              <p:cNvSpPr>
                <a:spLocks noChangeShapeType="1"/>
              </p:cNvSpPr>
              <p:nvPr/>
            </p:nvSpPr>
            <p:spPr bwMode="auto">
              <a:xfrm>
                <a:off x="12096" y="7084"/>
                <a:ext cx="2304" cy="0"/>
              </a:xfrm>
              <a:prstGeom prst="line">
                <a:avLst/>
              </a:prstGeom>
              <a:noFill/>
              <a:ln w="28575">
                <a:solidFill>
                  <a:srgbClr val="0014AC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96" name="Line 24"/>
              <p:cNvSpPr>
                <a:spLocks noChangeShapeType="1"/>
              </p:cNvSpPr>
              <p:nvPr/>
            </p:nvSpPr>
            <p:spPr bwMode="auto">
              <a:xfrm>
                <a:off x="12096" y="6603"/>
                <a:ext cx="7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97" name="Line 25"/>
              <p:cNvSpPr>
                <a:spLocks noChangeShapeType="1"/>
              </p:cNvSpPr>
              <p:nvPr/>
            </p:nvSpPr>
            <p:spPr bwMode="auto">
              <a:xfrm flipH="1">
                <a:off x="12504" y="7076"/>
                <a:ext cx="68" cy="3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98" name="Line 26"/>
              <p:cNvSpPr>
                <a:spLocks noChangeShapeType="1"/>
              </p:cNvSpPr>
              <p:nvPr/>
            </p:nvSpPr>
            <p:spPr bwMode="auto">
              <a:xfrm flipH="1">
                <a:off x="12936" y="7084"/>
                <a:ext cx="68" cy="3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99" name="Line 27"/>
              <p:cNvSpPr>
                <a:spLocks noChangeShapeType="1"/>
              </p:cNvSpPr>
              <p:nvPr/>
            </p:nvSpPr>
            <p:spPr bwMode="auto">
              <a:xfrm flipH="1">
                <a:off x="13396" y="7084"/>
                <a:ext cx="68" cy="3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00" name="Line 28"/>
              <p:cNvSpPr>
                <a:spLocks noChangeShapeType="1"/>
              </p:cNvSpPr>
              <p:nvPr/>
            </p:nvSpPr>
            <p:spPr bwMode="auto">
              <a:xfrm flipH="1">
                <a:off x="13904" y="7084"/>
                <a:ext cx="68" cy="3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01" name="Line 29"/>
              <p:cNvSpPr>
                <a:spLocks noChangeShapeType="1"/>
              </p:cNvSpPr>
              <p:nvPr/>
            </p:nvSpPr>
            <p:spPr bwMode="auto">
              <a:xfrm flipV="1">
                <a:off x="12528" y="6220"/>
                <a:ext cx="0" cy="864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02" name="Line 30"/>
              <p:cNvSpPr>
                <a:spLocks noChangeShapeType="1"/>
              </p:cNvSpPr>
              <p:nvPr/>
            </p:nvSpPr>
            <p:spPr bwMode="auto">
              <a:xfrm flipV="1">
                <a:off x="13424" y="6220"/>
                <a:ext cx="0" cy="864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03" name="Line 31"/>
              <p:cNvSpPr>
                <a:spLocks noChangeShapeType="1"/>
              </p:cNvSpPr>
              <p:nvPr/>
            </p:nvSpPr>
            <p:spPr bwMode="auto">
              <a:xfrm>
                <a:off x="12096" y="6796"/>
                <a:ext cx="1152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04" name="Line 32"/>
              <p:cNvSpPr>
                <a:spLocks noChangeShapeType="1"/>
              </p:cNvSpPr>
              <p:nvPr/>
            </p:nvSpPr>
            <p:spPr bwMode="auto">
              <a:xfrm>
                <a:off x="12096" y="6940"/>
                <a:ext cx="1872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3105" name="Line 33"/>
            <p:cNvSpPr>
              <a:spLocks noChangeShapeType="1"/>
            </p:cNvSpPr>
            <p:nvPr/>
          </p:nvSpPr>
          <p:spPr bwMode="auto">
            <a:xfrm flipH="1">
              <a:off x="13010" y="6774"/>
              <a:ext cx="68" cy="3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85" name="Прямоугольник 84"/>
          <p:cNvSpPr/>
          <p:nvPr/>
        </p:nvSpPr>
        <p:spPr>
          <a:xfrm>
            <a:off x="44202" y="1603353"/>
            <a:ext cx="567358" cy="46166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44202" y="2103239"/>
            <a:ext cx="484168" cy="369332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300"/>
                                        <p:tgtEl>
                                          <p:spTgt spid="3073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300"/>
                                        <p:tgtEl>
                                          <p:spTgt spid="3073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300"/>
                                        <p:tgtEl>
                                          <p:spTgt spid="3073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300"/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300"/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300"/>
                                        <p:tgtEl>
                                          <p:spTgt spid="30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300"/>
                                        <p:tgtEl>
                                          <p:spTgt spid="30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300"/>
                                        <p:tgtEl>
                                          <p:spTgt spid="30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300"/>
                                        <p:tgtEl>
                                          <p:spTgt spid="30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300"/>
                                        <p:tgtEl>
                                          <p:spTgt spid="30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300"/>
                                        <p:tgtEl>
                                          <p:spTgt spid="30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300"/>
                                        <p:tgtEl>
                                          <p:spTgt spid="30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1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20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1000"/>
                                        <p:tgtEl>
                                          <p:spTgt spid="31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0" dur="300"/>
                                        <p:tgtEl>
                                          <p:spTgt spid="3139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1" dur="300"/>
                                        <p:tgtEl>
                                          <p:spTgt spid="3139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300"/>
                                        <p:tgtEl>
                                          <p:spTgt spid="3139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7" dur="300"/>
                                        <p:tgtEl>
                                          <p:spTgt spid="3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8" dur="300"/>
                                        <p:tgtEl>
                                          <p:spTgt spid="3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" dur="300"/>
                                        <p:tgtEl>
                                          <p:spTgt spid="3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4" dur="300"/>
                                        <p:tgtEl>
                                          <p:spTgt spid="3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5" dur="300"/>
                                        <p:tgtEl>
                                          <p:spTgt spid="3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300"/>
                                        <p:tgtEl>
                                          <p:spTgt spid="3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1" dur="300"/>
                                        <p:tgtEl>
                                          <p:spTgt spid="3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2" dur="300"/>
                                        <p:tgtEl>
                                          <p:spTgt spid="3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3" dur="300"/>
                                        <p:tgtEl>
                                          <p:spTgt spid="3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8" dur="300"/>
                                        <p:tgtEl>
                                          <p:spTgt spid="3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9" dur="300"/>
                                        <p:tgtEl>
                                          <p:spTgt spid="3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300"/>
                                        <p:tgtEl>
                                          <p:spTgt spid="3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5" dur="1000"/>
                                        <p:tgtEl>
                                          <p:spTgt spid="31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9" dur="2000" fill="hold"/>
                                        <p:tgtEl>
                                          <p:spTgt spid="313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 build="p" animBg="1"/>
      <p:bldP spid="3106" grpId="0" animBg="1"/>
      <p:bldP spid="36" grpId="0"/>
      <p:bldP spid="37" grpId="0"/>
      <p:bldP spid="3128" grpId="0" animBg="1"/>
      <p:bldP spid="64" grpId="0" animBg="1"/>
      <p:bldP spid="80" grpId="0" animBg="1"/>
      <p:bldP spid="3137" grpId="0"/>
      <p:bldP spid="3138" grpId="0" animBg="1"/>
      <p:bldP spid="3138" grpId="1" animBg="1"/>
      <p:bldP spid="3139" grpId="0" build="p" animBg="1"/>
      <p:bldP spid="3140" grpId="0" animBg="1"/>
      <p:bldP spid="84" grpId="0" animBg="1"/>
      <p:bldP spid="85" grpId="0" animBg="1"/>
      <p:bldP spid="8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3600" b="1" dirty="0" smtClean="0">
                <a:latin typeface="Times New Roman"/>
                <a:ea typeface="Times New Roman"/>
              </a:rPr>
              <a:t>1. Какая </a:t>
            </a:r>
            <a:r>
              <a:rPr lang="ru-RU" sz="3600" b="1" dirty="0">
                <a:latin typeface="Times New Roman"/>
                <a:ea typeface="Times New Roman"/>
              </a:rPr>
              <a:t>доля радиоактивных атомов распадается через интервал времени, равный двум периодам полураспада? </a:t>
            </a:r>
          </a:p>
          <a:p>
            <a:pPr>
              <a:spcAft>
                <a:spcPts val="0"/>
              </a:spcAft>
            </a:pPr>
            <a:r>
              <a:rPr lang="ru-RU" sz="3600" dirty="0">
                <a:latin typeface="Times New Roman"/>
                <a:ea typeface="Times New Roman"/>
                <a:sym typeface="Symbol"/>
              </a:rPr>
              <a:t></a:t>
            </a:r>
            <a:r>
              <a:rPr lang="ru-RU" sz="3600" dirty="0">
                <a:latin typeface="Times New Roman"/>
                <a:ea typeface="Times New Roman"/>
              </a:rPr>
              <a:t> </a:t>
            </a:r>
            <a:r>
              <a:rPr lang="ru-RU" sz="3600" b="1" dirty="0">
                <a:solidFill>
                  <a:srgbClr val="0014AC"/>
                </a:solidFill>
                <a:latin typeface="Times New Roman"/>
                <a:ea typeface="Times New Roman"/>
              </a:rPr>
              <a:t>В результате одинакового числа ядерных расщеплений получены два р/а препарата с периодами 1мин. </a:t>
            </a:r>
            <a:r>
              <a:rPr lang="ru-RU" sz="3600" b="1" dirty="0" smtClean="0">
                <a:solidFill>
                  <a:srgbClr val="0014AC"/>
                </a:solidFill>
                <a:latin typeface="Times New Roman"/>
                <a:ea typeface="Times New Roman"/>
              </a:rPr>
              <a:t>и 1 секунда. Какой </a:t>
            </a:r>
            <a:r>
              <a:rPr lang="ru-RU" sz="3600" b="1" dirty="0">
                <a:solidFill>
                  <a:srgbClr val="0014AC"/>
                </a:solidFill>
                <a:latin typeface="Times New Roman"/>
                <a:ea typeface="Times New Roman"/>
              </a:rPr>
              <a:t>из препаратов дает более интенсивное излучение?</a:t>
            </a:r>
          </a:p>
          <a:p>
            <a:pPr algn="ctr">
              <a:spcAft>
                <a:spcPts val="0"/>
              </a:spcAft>
            </a:pPr>
            <a:r>
              <a:rPr lang="ru-RU" sz="3600" b="1" dirty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</a:t>
            </a:r>
            <a:r>
              <a:rPr lang="ru-RU" sz="3600" b="1" dirty="0">
                <a:solidFill>
                  <a:srgbClr val="FF0000"/>
                </a:solidFill>
                <a:latin typeface="Times New Roman"/>
                <a:ea typeface="Times New Roman"/>
              </a:rPr>
              <a:t>  Можно ли рентгеновские лучи в дефектоскопии заменить гамма-лучами?</a:t>
            </a:r>
            <a:r>
              <a:rPr lang="ru-RU" sz="3600" dirty="0">
                <a:latin typeface="Times New Roman"/>
                <a:ea typeface="Times New Roman"/>
                <a:sym typeface="Symbol"/>
              </a:rPr>
              <a:t>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35446"/>
            <a:ext cx="9144000" cy="6858000"/>
          </a:xfrm>
          <a:prstGeom prst="rect">
            <a:avLst/>
          </a:prstGeom>
          <a:solidFill>
            <a:schemeClr val="bg1">
              <a:lumMod val="65000"/>
              <a:alpha val="7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42461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Прямая соединительная линия 12"/>
          <p:cNvCxnSpPr/>
          <p:nvPr/>
        </p:nvCxnSpPr>
        <p:spPr>
          <a:xfrm rot="60000">
            <a:off x="3071802" y="1548977"/>
            <a:ext cx="1000132" cy="236949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290252" y="857232"/>
            <a:ext cx="495930" cy="142876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7" name="AutoShape 11"/>
          <p:cNvSpPr>
            <a:spLocks noChangeAspect="1" noChangeArrowheads="1" noTextEdit="1"/>
          </p:cNvSpPr>
          <p:nvPr/>
        </p:nvSpPr>
        <p:spPr bwMode="auto">
          <a:xfrm>
            <a:off x="0" y="0"/>
            <a:ext cx="9144000" cy="2786063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rot="60000">
            <a:off x="3832637" y="1044927"/>
            <a:ext cx="972000" cy="396875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>
            <a:off x="4030662" y="1793875"/>
            <a:ext cx="612000" cy="250825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2663825" y="130175"/>
            <a:ext cx="1711325" cy="2414588"/>
            <a:chOff x="1678" y="82"/>
            <a:chExt cx="1078" cy="1521"/>
          </a:xfrm>
        </p:grpSpPr>
        <p:sp>
          <p:nvSpPr>
            <p:cNvPr id="24592" name="Freeform 16"/>
            <p:cNvSpPr>
              <a:spLocks/>
            </p:cNvSpPr>
            <p:nvPr/>
          </p:nvSpPr>
          <p:spPr bwMode="auto">
            <a:xfrm>
              <a:off x="1710" y="135"/>
              <a:ext cx="1028" cy="1457"/>
            </a:xfrm>
            <a:custGeom>
              <a:avLst/>
              <a:gdLst/>
              <a:ahLst/>
              <a:cxnLst>
                <a:cxn ang="0">
                  <a:pos x="514" y="0"/>
                </a:cxn>
                <a:cxn ang="0">
                  <a:pos x="0" y="1457"/>
                </a:cxn>
                <a:cxn ang="0">
                  <a:pos x="1028" y="1457"/>
                </a:cxn>
                <a:cxn ang="0">
                  <a:pos x="514" y="0"/>
                </a:cxn>
              </a:cxnLst>
              <a:rect l="0" t="0" r="r" b="b"/>
              <a:pathLst>
                <a:path w="1028" h="1457">
                  <a:moveTo>
                    <a:pt x="514" y="0"/>
                  </a:moveTo>
                  <a:lnTo>
                    <a:pt x="0" y="1457"/>
                  </a:lnTo>
                  <a:lnTo>
                    <a:pt x="1028" y="1457"/>
                  </a:lnTo>
                  <a:lnTo>
                    <a:pt x="514" y="0"/>
                  </a:lnTo>
                  <a:close/>
                </a:path>
              </a:pathLst>
            </a:custGeom>
            <a:solidFill>
              <a:srgbClr val="CCEC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596" name="Freeform 20"/>
            <p:cNvSpPr>
              <a:spLocks noEditPoints="1"/>
            </p:cNvSpPr>
            <p:nvPr/>
          </p:nvSpPr>
          <p:spPr bwMode="auto">
            <a:xfrm>
              <a:off x="1678" y="82"/>
              <a:ext cx="1078" cy="1521"/>
            </a:xfrm>
            <a:custGeom>
              <a:avLst/>
              <a:gdLst/>
              <a:ahLst/>
              <a:cxnLst>
                <a:cxn ang="0">
                  <a:pos x="10" y="1499"/>
                </a:cxn>
                <a:cxn ang="0">
                  <a:pos x="0" y="1521"/>
                </a:cxn>
                <a:cxn ang="0">
                  <a:pos x="25" y="1521"/>
                </a:cxn>
                <a:cxn ang="0">
                  <a:pos x="1053" y="1521"/>
                </a:cxn>
                <a:cxn ang="0">
                  <a:pos x="1078" y="1521"/>
                </a:cxn>
                <a:cxn ang="0">
                  <a:pos x="1068" y="1499"/>
                </a:cxn>
                <a:cxn ang="0">
                  <a:pos x="554" y="43"/>
                </a:cxn>
                <a:cxn ang="0">
                  <a:pos x="539" y="0"/>
                </a:cxn>
                <a:cxn ang="0">
                  <a:pos x="524" y="43"/>
                </a:cxn>
                <a:cxn ang="0">
                  <a:pos x="10" y="1499"/>
                </a:cxn>
                <a:cxn ang="0">
                  <a:pos x="554" y="54"/>
                </a:cxn>
                <a:cxn ang="0">
                  <a:pos x="539" y="48"/>
                </a:cxn>
                <a:cxn ang="0">
                  <a:pos x="524" y="54"/>
                </a:cxn>
                <a:cxn ang="0">
                  <a:pos x="1037" y="1510"/>
                </a:cxn>
                <a:cxn ang="0">
                  <a:pos x="1053" y="1505"/>
                </a:cxn>
                <a:cxn ang="0">
                  <a:pos x="1053" y="1488"/>
                </a:cxn>
                <a:cxn ang="0">
                  <a:pos x="25" y="1488"/>
                </a:cxn>
                <a:cxn ang="0">
                  <a:pos x="25" y="1505"/>
                </a:cxn>
                <a:cxn ang="0">
                  <a:pos x="40" y="1510"/>
                </a:cxn>
                <a:cxn ang="0">
                  <a:pos x="554" y="54"/>
                </a:cxn>
              </a:cxnLst>
              <a:rect l="0" t="0" r="r" b="b"/>
              <a:pathLst>
                <a:path w="1078" h="1521">
                  <a:moveTo>
                    <a:pt x="10" y="1499"/>
                  </a:moveTo>
                  <a:lnTo>
                    <a:pt x="0" y="1521"/>
                  </a:lnTo>
                  <a:lnTo>
                    <a:pt x="25" y="1521"/>
                  </a:lnTo>
                  <a:lnTo>
                    <a:pt x="1053" y="1521"/>
                  </a:lnTo>
                  <a:lnTo>
                    <a:pt x="1078" y="1521"/>
                  </a:lnTo>
                  <a:lnTo>
                    <a:pt x="1068" y="1499"/>
                  </a:lnTo>
                  <a:lnTo>
                    <a:pt x="554" y="43"/>
                  </a:lnTo>
                  <a:lnTo>
                    <a:pt x="539" y="0"/>
                  </a:lnTo>
                  <a:lnTo>
                    <a:pt x="524" y="43"/>
                  </a:lnTo>
                  <a:lnTo>
                    <a:pt x="10" y="1499"/>
                  </a:lnTo>
                  <a:close/>
                  <a:moveTo>
                    <a:pt x="554" y="54"/>
                  </a:moveTo>
                  <a:lnTo>
                    <a:pt x="539" y="48"/>
                  </a:lnTo>
                  <a:lnTo>
                    <a:pt x="524" y="54"/>
                  </a:lnTo>
                  <a:lnTo>
                    <a:pt x="1037" y="1510"/>
                  </a:lnTo>
                  <a:lnTo>
                    <a:pt x="1053" y="1505"/>
                  </a:lnTo>
                  <a:lnTo>
                    <a:pt x="1053" y="1488"/>
                  </a:lnTo>
                  <a:lnTo>
                    <a:pt x="25" y="1488"/>
                  </a:lnTo>
                  <a:lnTo>
                    <a:pt x="25" y="1505"/>
                  </a:lnTo>
                  <a:lnTo>
                    <a:pt x="40" y="1510"/>
                  </a:lnTo>
                  <a:lnTo>
                    <a:pt x="554" y="54"/>
                  </a:lnTo>
                  <a:close/>
                </a:path>
              </a:pathLst>
            </a:custGeom>
            <a:solidFill>
              <a:srgbClr val="006600"/>
            </a:solidFill>
            <a:ln w="9525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1624013" y="741363"/>
            <a:ext cx="558800" cy="1474788"/>
            <a:chOff x="1023" y="467"/>
            <a:chExt cx="352" cy="929"/>
          </a:xfrm>
        </p:grpSpPr>
        <p:sp>
          <p:nvSpPr>
            <p:cNvPr id="24598" name="Freeform 22"/>
            <p:cNvSpPr>
              <a:spLocks/>
            </p:cNvSpPr>
            <p:nvPr/>
          </p:nvSpPr>
          <p:spPr bwMode="auto">
            <a:xfrm>
              <a:off x="1103" y="663"/>
              <a:ext cx="192" cy="54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0" y="5"/>
                </a:cxn>
                <a:cxn ang="0">
                  <a:pos x="162" y="543"/>
                </a:cxn>
                <a:cxn ang="0">
                  <a:pos x="192" y="538"/>
                </a:cxn>
                <a:cxn ang="0">
                  <a:pos x="31" y="0"/>
                </a:cxn>
              </a:cxnLst>
              <a:rect l="0" t="0" r="r" b="b"/>
              <a:pathLst>
                <a:path w="192" h="543">
                  <a:moveTo>
                    <a:pt x="31" y="0"/>
                  </a:moveTo>
                  <a:lnTo>
                    <a:pt x="0" y="5"/>
                  </a:lnTo>
                  <a:lnTo>
                    <a:pt x="162" y="543"/>
                  </a:lnTo>
                  <a:lnTo>
                    <a:pt x="192" y="538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599" name="Freeform 23"/>
            <p:cNvSpPr>
              <a:spLocks/>
            </p:cNvSpPr>
            <p:nvPr/>
          </p:nvSpPr>
          <p:spPr bwMode="auto">
            <a:xfrm>
              <a:off x="1023" y="467"/>
              <a:ext cx="196" cy="239"/>
            </a:xfrm>
            <a:custGeom>
              <a:avLst/>
              <a:gdLst/>
              <a:ahLst/>
              <a:cxnLst>
                <a:cxn ang="0">
                  <a:pos x="196" y="169"/>
                </a:cxn>
                <a:cxn ang="0">
                  <a:pos x="30" y="0"/>
                </a:cxn>
                <a:cxn ang="0">
                  <a:pos x="0" y="239"/>
                </a:cxn>
                <a:cxn ang="0">
                  <a:pos x="196" y="169"/>
                </a:cxn>
              </a:cxnLst>
              <a:rect l="0" t="0" r="r" b="b"/>
              <a:pathLst>
                <a:path w="196" h="239">
                  <a:moveTo>
                    <a:pt x="196" y="169"/>
                  </a:moveTo>
                  <a:lnTo>
                    <a:pt x="30" y="0"/>
                  </a:lnTo>
                  <a:lnTo>
                    <a:pt x="0" y="239"/>
                  </a:lnTo>
                  <a:lnTo>
                    <a:pt x="196" y="169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600" name="Freeform 24"/>
            <p:cNvSpPr>
              <a:spLocks/>
            </p:cNvSpPr>
            <p:nvPr/>
          </p:nvSpPr>
          <p:spPr bwMode="auto">
            <a:xfrm>
              <a:off x="1179" y="1157"/>
              <a:ext cx="196" cy="239"/>
            </a:xfrm>
            <a:custGeom>
              <a:avLst/>
              <a:gdLst/>
              <a:ahLst/>
              <a:cxnLst>
                <a:cxn ang="0">
                  <a:pos x="0" y="71"/>
                </a:cxn>
                <a:cxn ang="0">
                  <a:pos x="166" y="239"/>
                </a:cxn>
                <a:cxn ang="0">
                  <a:pos x="196" y="0"/>
                </a:cxn>
                <a:cxn ang="0">
                  <a:pos x="0" y="71"/>
                </a:cxn>
              </a:cxnLst>
              <a:rect l="0" t="0" r="r" b="b"/>
              <a:pathLst>
                <a:path w="196" h="239">
                  <a:moveTo>
                    <a:pt x="0" y="71"/>
                  </a:moveTo>
                  <a:lnTo>
                    <a:pt x="166" y="239"/>
                  </a:lnTo>
                  <a:lnTo>
                    <a:pt x="196" y="0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5" name="Группа 59"/>
          <p:cNvGrpSpPr/>
          <p:nvPr/>
        </p:nvGrpSpPr>
        <p:grpSpPr>
          <a:xfrm>
            <a:off x="487363" y="1147763"/>
            <a:ext cx="465138" cy="1495419"/>
            <a:chOff x="487363" y="1147763"/>
            <a:chExt cx="465138" cy="1495419"/>
          </a:xfrm>
        </p:grpSpPr>
        <p:sp>
          <p:nvSpPr>
            <p:cNvPr id="24602" name="Freeform 26"/>
            <p:cNvSpPr>
              <a:spLocks/>
            </p:cNvSpPr>
            <p:nvPr/>
          </p:nvSpPr>
          <p:spPr bwMode="auto">
            <a:xfrm>
              <a:off x="487363" y="1147763"/>
              <a:ext cx="239713" cy="620713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0" y="11"/>
                </a:cxn>
                <a:cxn ang="0">
                  <a:pos x="111" y="391"/>
                </a:cxn>
                <a:cxn ang="0">
                  <a:pos x="151" y="380"/>
                </a:cxn>
                <a:cxn ang="0">
                  <a:pos x="41" y="0"/>
                </a:cxn>
              </a:cxnLst>
              <a:rect l="0" t="0" r="r" b="b"/>
              <a:pathLst>
                <a:path w="151" h="391">
                  <a:moveTo>
                    <a:pt x="41" y="0"/>
                  </a:moveTo>
                  <a:lnTo>
                    <a:pt x="0" y="11"/>
                  </a:lnTo>
                  <a:lnTo>
                    <a:pt x="111" y="391"/>
                  </a:lnTo>
                  <a:lnTo>
                    <a:pt x="151" y="38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603" name="Freeform 27"/>
            <p:cNvSpPr>
              <a:spLocks/>
            </p:cNvSpPr>
            <p:nvPr/>
          </p:nvSpPr>
          <p:spPr bwMode="auto">
            <a:xfrm>
              <a:off x="719138" y="2022469"/>
              <a:ext cx="233363" cy="620713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0" y="11"/>
                </a:cxn>
                <a:cxn ang="0">
                  <a:pos x="106" y="391"/>
                </a:cxn>
                <a:cxn ang="0">
                  <a:pos x="147" y="380"/>
                </a:cxn>
                <a:cxn ang="0">
                  <a:pos x="41" y="0"/>
                </a:cxn>
              </a:cxnLst>
              <a:rect l="0" t="0" r="r" b="b"/>
              <a:pathLst>
                <a:path w="147" h="391">
                  <a:moveTo>
                    <a:pt x="41" y="0"/>
                  </a:moveTo>
                  <a:lnTo>
                    <a:pt x="0" y="11"/>
                  </a:lnTo>
                  <a:lnTo>
                    <a:pt x="106" y="391"/>
                  </a:lnTo>
                  <a:lnTo>
                    <a:pt x="147" y="38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4604" name="Line 28"/>
          <p:cNvSpPr>
            <a:spLocks noChangeShapeType="1"/>
          </p:cNvSpPr>
          <p:nvPr/>
        </p:nvSpPr>
        <p:spPr bwMode="auto">
          <a:xfrm flipV="1">
            <a:off x="27751" y="1285859"/>
            <a:ext cx="1829605" cy="784241"/>
          </a:xfrm>
          <a:prstGeom prst="line">
            <a:avLst/>
          </a:prstGeom>
          <a:noFill/>
          <a:ln w="3810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05" name="Line 29"/>
          <p:cNvSpPr>
            <a:spLocks noChangeShapeType="1"/>
          </p:cNvSpPr>
          <p:nvPr/>
        </p:nvSpPr>
        <p:spPr bwMode="auto">
          <a:xfrm flipV="1">
            <a:off x="1863724" y="852869"/>
            <a:ext cx="1404000" cy="439738"/>
          </a:xfrm>
          <a:prstGeom prst="line">
            <a:avLst/>
          </a:prstGeom>
          <a:noFill/>
          <a:ln w="3810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06" name="Line 30"/>
          <p:cNvSpPr>
            <a:spLocks noChangeShapeType="1"/>
          </p:cNvSpPr>
          <p:nvPr/>
        </p:nvSpPr>
        <p:spPr bwMode="auto">
          <a:xfrm flipV="1">
            <a:off x="103126" y="1785926"/>
            <a:ext cx="1897105" cy="356024"/>
          </a:xfrm>
          <a:prstGeom prst="line">
            <a:avLst/>
          </a:prstGeom>
          <a:noFill/>
          <a:ln w="3810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07" name="Line 31"/>
          <p:cNvSpPr>
            <a:spLocks noChangeShapeType="1"/>
          </p:cNvSpPr>
          <p:nvPr/>
        </p:nvSpPr>
        <p:spPr bwMode="auto">
          <a:xfrm flipV="1">
            <a:off x="2000231" y="1527175"/>
            <a:ext cx="1073175" cy="258750"/>
          </a:xfrm>
          <a:prstGeom prst="line">
            <a:avLst/>
          </a:prstGeom>
          <a:noFill/>
          <a:ln w="3810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4414838" y="431800"/>
            <a:ext cx="679450" cy="2319338"/>
            <a:chOff x="2781" y="272"/>
            <a:chExt cx="428" cy="1461"/>
          </a:xfrm>
        </p:grpSpPr>
        <p:sp>
          <p:nvSpPr>
            <p:cNvPr id="24609" name="Line 33"/>
            <p:cNvSpPr>
              <a:spLocks noChangeShapeType="1"/>
            </p:cNvSpPr>
            <p:nvPr/>
          </p:nvSpPr>
          <p:spPr bwMode="auto">
            <a:xfrm flipH="1">
              <a:off x="2872" y="446"/>
              <a:ext cx="247" cy="1113"/>
            </a:xfrm>
            <a:prstGeom prst="line">
              <a:avLst/>
            </a:prstGeom>
            <a:noFill/>
            <a:ln w="20">
              <a:solidFill>
                <a:srgbClr val="0000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610" name="Freeform 34"/>
            <p:cNvSpPr>
              <a:spLocks/>
            </p:cNvSpPr>
            <p:nvPr/>
          </p:nvSpPr>
          <p:spPr bwMode="auto">
            <a:xfrm>
              <a:off x="3033" y="272"/>
              <a:ext cx="176" cy="206"/>
            </a:xfrm>
            <a:custGeom>
              <a:avLst/>
              <a:gdLst/>
              <a:ahLst/>
              <a:cxnLst>
                <a:cxn ang="0">
                  <a:pos x="176" y="206"/>
                </a:cxn>
                <a:cxn ang="0">
                  <a:pos x="126" y="0"/>
                </a:cxn>
                <a:cxn ang="0">
                  <a:pos x="0" y="163"/>
                </a:cxn>
                <a:cxn ang="0">
                  <a:pos x="176" y="206"/>
                </a:cxn>
              </a:cxnLst>
              <a:rect l="0" t="0" r="r" b="b"/>
              <a:pathLst>
                <a:path w="176" h="206">
                  <a:moveTo>
                    <a:pt x="176" y="206"/>
                  </a:moveTo>
                  <a:lnTo>
                    <a:pt x="126" y="0"/>
                  </a:lnTo>
                  <a:lnTo>
                    <a:pt x="0" y="163"/>
                  </a:lnTo>
                  <a:lnTo>
                    <a:pt x="176" y="206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611" name="Freeform 35"/>
            <p:cNvSpPr>
              <a:spLocks/>
            </p:cNvSpPr>
            <p:nvPr/>
          </p:nvSpPr>
          <p:spPr bwMode="auto">
            <a:xfrm>
              <a:off x="2781" y="1527"/>
              <a:ext cx="176" cy="20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" y="206"/>
                </a:cxn>
                <a:cxn ang="0">
                  <a:pos x="176" y="43"/>
                </a:cxn>
                <a:cxn ang="0">
                  <a:pos x="0" y="0"/>
                </a:cxn>
              </a:cxnLst>
              <a:rect l="0" t="0" r="r" b="b"/>
              <a:pathLst>
                <a:path w="176" h="206">
                  <a:moveTo>
                    <a:pt x="0" y="0"/>
                  </a:moveTo>
                  <a:lnTo>
                    <a:pt x="50" y="206"/>
                  </a:lnTo>
                  <a:lnTo>
                    <a:pt x="176" y="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4613" name="Line 37"/>
          <p:cNvSpPr>
            <a:spLocks noChangeShapeType="1"/>
          </p:cNvSpPr>
          <p:nvPr/>
        </p:nvSpPr>
        <p:spPr bwMode="auto">
          <a:xfrm>
            <a:off x="3279776" y="862013"/>
            <a:ext cx="463550" cy="9525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14" name="Line 38"/>
          <p:cNvSpPr>
            <a:spLocks noChangeShapeType="1"/>
          </p:cNvSpPr>
          <p:nvPr/>
        </p:nvSpPr>
        <p:spPr bwMode="auto">
          <a:xfrm>
            <a:off x="3783014" y="871538"/>
            <a:ext cx="1055688" cy="2667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15" name="Line 39"/>
          <p:cNvSpPr>
            <a:spLocks noChangeShapeType="1"/>
          </p:cNvSpPr>
          <p:nvPr/>
        </p:nvSpPr>
        <p:spPr bwMode="auto">
          <a:xfrm>
            <a:off x="4894264" y="1155701"/>
            <a:ext cx="1344613" cy="603250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17" name="Line 41"/>
          <p:cNvSpPr>
            <a:spLocks noChangeShapeType="1"/>
          </p:cNvSpPr>
          <p:nvPr/>
        </p:nvSpPr>
        <p:spPr bwMode="auto">
          <a:xfrm>
            <a:off x="4803011" y="1455326"/>
            <a:ext cx="1404000" cy="947738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18" name="Line 42"/>
          <p:cNvSpPr>
            <a:spLocks noChangeShapeType="1"/>
          </p:cNvSpPr>
          <p:nvPr/>
        </p:nvSpPr>
        <p:spPr bwMode="auto">
          <a:xfrm>
            <a:off x="4646613" y="2044700"/>
            <a:ext cx="1631950" cy="369888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19" name="Line 43"/>
          <p:cNvSpPr>
            <a:spLocks noChangeShapeType="1"/>
          </p:cNvSpPr>
          <p:nvPr/>
        </p:nvSpPr>
        <p:spPr bwMode="auto">
          <a:xfrm>
            <a:off x="3071813" y="1527175"/>
            <a:ext cx="903288" cy="60325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20" name="Line 44"/>
          <p:cNvSpPr>
            <a:spLocks noChangeShapeType="1"/>
          </p:cNvSpPr>
          <p:nvPr/>
        </p:nvSpPr>
        <p:spPr bwMode="auto">
          <a:xfrm>
            <a:off x="4014788" y="1612900"/>
            <a:ext cx="671513" cy="206375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21" name="Line 45"/>
          <p:cNvSpPr>
            <a:spLocks noChangeShapeType="1"/>
          </p:cNvSpPr>
          <p:nvPr/>
        </p:nvSpPr>
        <p:spPr bwMode="auto">
          <a:xfrm flipV="1">
            <a:off x="4718051" y="1793875"/>
            <a:ext cx="1560513" cy="42863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623" name="Line 47"/>
          <p:cNvSpPr>
            <a:spLocks noChangeShapeType="1"/>
          </p:cNvSpPr>
          <p:nvPr/>
        </p:nvSpPr>
        <p:spPr bwMode="auto">
          <a:xfrm>
            <a:off x="4551363" y="1095375"/>
            <a:ext cx="1588" cy="1588"/>
          </a:xfrm>
          <a:prstGeom prst="line">
            <a:avLst/>
          </a:prstGeom>
          <a:noFill/>
          <a:ln w="3810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8" name="Line 13"/>
          <p:cNvSpPr>
            <a:spLocks noChangeShapeType="1"/>
          </p:cNvSpPr>
          <p:nvPr/>
        </p:nvSpPr>
        <p:spPr bwMode="auto">
          <a:xfrm rot="-60000">
            <a:off x="3071802" y="1530047"/>
            <a:ext cx="1000132" cy="285752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9" name="Line 14"/>
          <p:cNvSpPr>
            <a:spLocks noChangeShapeType="1"/>
          </p:cNvSpPr>
          <p:nvPr/>
        </p:nvSpPr>
        <p:spPr bwMode="auto">
          <a:xfrm rot="-480000">
            <a:off x="3286117" y="845357"/>
            <a:ext cx="500066" cy="214314"/>
          </a:xfrm>
          <a:prstGeom prst="line">
            <a:avLst/>
          </a:prstGeom>
          <a:noFill/>
          <a:ln w="3810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Rectangle 22"/>
          <p:cNvSpPr>
            <a:spLocks noChangeArrowheads="1"/>
          </p:cNvSpPr>
          <p:nvPr/>
        </p:nvSpPr>
        <p:spPr bwMode="auto">
          <a:xfrm rot="11362471">
            <a:off x="6092161" y="1680757"/>
            <a:ext cx="529371" cy="810755"/>
          </a:xfrm>
          <a:prstGeom prst="rect">
            <a:avLst/>
          </a:prstGeom>
          <a:gradFill rotWithShape="0">
            <a:gsLst>
              <a:gs pos="0">
                <a:srgbClr val="A603AB"/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7200"/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5643538" y="0"/>
            <a:ext cx="3500462" cy="78579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Ньютон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"дисперсия"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</a:p>
          <a:p>
            <a:pPr lvl="0" algn="ctr"/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(белый = сложный )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627" name="Text Box 51"/>
          <p:cNvSpPr txBox="1">
            <a:spLocks noChangeArrowheads="1"/>
          </p:cNvSpPr>
          <p:nvPr/>
        </p:nvSpPr>
        <p:spPr bwMode="auto">
          <a:xfrm>
            <a:off x="4786314" y="5572140"/>
            <a:ext cx="3214710" cy="57150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>
              <a:spcAft>
                <a:spcPts val="100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вакууме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24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r>
              <a:rPr kumimoji="0" lang="ru-RU" sz="2400" b="1" i="0" u="none" strike="noStrike" cap="none" normalizeH="0" baseline="-2500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52"/>
          <p:cNvGrpSpPr>
            <a:grpSpLocks/>
          </p:cNvGrpSpPr>
          <p:nvPr/>
        </p:nvGrpSpPr>
        <p:grpSpPr bwMode="auto">
          <a:xfrm>
            <a:off x="7014788" y="3000372"/>
            <a:ext cx="1914928" cy="1071570"/>
            <a:chOff x="5433" y="915"/>
            <a:chExt cx="1674" cy="841"/>
          </a:xfrm>
          <a:solidFill>
            <a:schemeClr val="bg1">
              <a:lumMod val="85000"/>
            </a:schemeClr>
          </a:solidFill>
        </p:grpSpPr>
        <p:sp>
          <p:nvSpPr>
            <p:cNvPr id="24629" name="Text Box 53"/>
            <p:cNvSpPr txBox="1">
              <a:spLocks noChangeArrowheads="1"/>
            </p:cNvSpPr>
            <p:nvPr/>
          </p:nvSpPr>
          <p:spPr bwMode="auto">
            <a:xfrm>
              <a:off x="5433" y="1110"/>
              <a:ext cx="925" cy="47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kumimoji="0" lang="ru-RU" sz="3200" b="1" i="0" u="none" strike="noStrike" cap="none" normalizeH="0" baseline="-2500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кр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    </a:t>
              </a:r>
              <a:endPara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8" name="Group 54"/>
            <p:cNvGrpSpPr>
              <a:grpSpLocks/>
            </p:cNvGrpSpPr>
            <p:nvPr/>
          </p:nvGrpSpPr>
          <p:grpSpPr bwMode="auto">
            <a:xfrm>
              <a:off x="6190" y="915"/>
              <a:ext cx="917" cy="841"/>
              <a:chOff x="2766" y="3336"/>
              <a:chExt cx="917" cy="841"/>
            </a:xfrm>
            <a:grpFill/>
          </p:grpSpPr>
          <p:grpSp>
            <p:nvGrpSpPr>
              <p:cNvPr id="9" name="Group 55"/>
              <p:cNvGrpSpPr>
                <a:grpSpLocks/>
              </p:cNvGrpSpPr>
              <p:nvPr/>
            </p:nvGrpSpPr>
            <p:grpSpPr bwMode="auto">
              <a:xfrm>
                <a:off x="2766" y="3336"/>
                <a:ext cx="917" cy="841"/>
                <a:chOff x="11367" y="3511"/>
                <a:chExt cx="1110" cy="812"/>
              </a:xfrm>
              <a:grpFill/>
            </p:grpSpPr>
            <p:sp>
              <p:nvSpPr>
                <p:cNvPr id="24632" name="Line 56"/>
                <p:cNvSpPr>
                  <a:spLocks noChangeShapeType="1"/>
                </p:cNvSpPr>
                <p:nvPr/>
              </p:nvSpPr>
              <p:spPr bwMode="auto">
                <a:xfrm>
                  <a:off x="11567" y="3938"/>
                  <a:ext cx="628" cy="0"/>
                </a:xfrm>
                <a:prstGeom prst="line">
                  <a:avLst/>
                </a:prstGeom>
                <a:grp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4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10" name="Group 57"/>
                <p:cNvGrpSpPr>
                  <a:grpSpLocks/>
                </p:cNvGrpSpPr>
                <p:nvPr/>
              </p:nvGrpSpPr>
              <p:grpSpPr bwMode="auto">
                <a:xfrm>
                  <a:off x="11367" y="3511"/>
                  <a:ext cx="1110" cy="812"/>
                  <a:chOff x="10875" y="3779"/>
                  <a:chExt cx="887" cy="812"/>
                </a:xfrm>
                <a:grpFill/>
              </p:grpSpPr>
              <p:sp>
                <p:nvSpPr>
                  <p:cNvPr id="24634" name="Text Box 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75" y="3779"/>
                    <a:ext cx="864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200" b="1" i="0" u="none" strike="noStrike" cap="none" normalizeH="0" baseline="-2500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с</a:t>
                    </a:r>
                    <a:endParaRPr kumimoji="0" lang="ru-RU" sz="44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4635" name="Text Box 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98" y="4141"/>
                    <a:ext cx="864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v</a:t>
                    </a:r>
                    <a:r>
                      <a:rPr kumimoji="0" lang="ru-RU" sz="3200" b="1" i="0" u="none" strike="noStrike" cap="none" normalizeH="0" baseline="-25000" dirty="0" err="1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кр</a:t>
                    </a:r>
                    <a:endParaRPr kumimoji="0" lang="ru-RU" sz="4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24636" name="Line 60"/>
              <p:cNvSpPr>
                <a:spLocks noChangeShapeType="1"/>
              </p:cNvSpPr>
              <p:nvPr/>
            </p:nvSpPr>
            <p:spPr bwMode="auto">
              <a:xfrm>
                <a:off x="2936" y="3772"/>
                <a:ext cx="583" cy="0"/>
              </a:xfrm>
              <a:prstGeom prst="line">
                <a:avLst/>
              </a:prstGeom>
              <a:grp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4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11" name="Group 61"/>
          <p:cNvGrpSpPr>
            <a:grpSpLocks/>
          </p:cNvGrpSpPr>
          <p:nvPr/>
        </p:nvGrpSpPr>
        <p:grpSpPr bwMode="auto">
          <a:xfrm>
            <a:off x="6838252" y="4279900"/>
            <a:ext cx="2020025" cy="1220802"/>
            <a:chOff x="5535" y="915"/>
            <a:chExt cx="1572" cy="841"/>
          </a:xfrm>
          <a:solidFill>
            <a:schemeClr val="bg1">
              <a:lumMod val="85000"/>
            </a:schemeClr>
          </a:solidFill>
        </p:grpSpPr>
        <p:sp>
          <p:nvSpPr>
            <p:cNvPr id="24638" name="Text Box 62"/>
            <p:cNvSpPr txBox="1">
              <a:spLocks noChangeArrowheads="1"/>
            </p:cNvSpPr>
            <p:nvPr/>
          </p:nvSpPr>
          <p:spPr bwMode="auto">
            <a:xfrm>
              <a:off x="5535" y="1114"/>
              <a:ext cx="738" cy="47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kumimoji="0" lang="ru-RU" sz="3600" b="1" i="0" u="none" strike="noStrike" cap="none" normalizeH="0" baseline="-25000" dirty="0" err="1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ф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     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2" name="Group 63"/>
            <p:cNvGrpSpPr>
              <a:grpSpLocks/>
            </p:cNvGrpSpPr>
            <p:nvPr/>
          </p:nvGrpSpPr>
          <p:grpSpPr bwMode="auto">
            <a:xfrm>
              <a:off x="6190" y="915"/>
              <a:ext cx="917" cy="841"/>
              <a:chOff x="2766" y="3336"/>
              <a:chExt cx="917" cy="841"/>
            </a:xfrm>
            <a:grpFill/>
          </p:grpSpPr>
          <p:grpSp>
            <p:nvGrpSpPr>
              <p:cNvPr id="14" name="Group 64"/>
              <p:cNvGrpSpPr>
                <a:grpSpLocks/>
              </p:cNvGrpSpPr>
              <p:nvPr/>
            </p:nvGrpSpPr>
            <p:grpSpPr bwMode="auto">
              <a:xfrm>
                <a:off x="2766" y="3336"/>
                <a:ext cx="917" cy="841"/>
                <a:chOff x="11367" y="3511"/>
                <a:chExt cx="1110" cy="812"/>
              </a:xfrm>
              <a:grpFill/>
            </p:grpSpPr>
            <p:sp>
              <p:nvSpPr>
                <p:cNvPr id="24641" name="Line 65"/>
                <p:cNvSpPr>
                  <a:spLocks noChangeShapeType="1"/>
                </p:cNvSpPr>
                <p:nvPr/>
              </p:nvSpPr>
              <p:spPr bwMode="auto">
                <a:xfrm>
                  <a:off x="11567" y="3938"/>
                  <a:ext cx="628" cy="0"/>
                </a:xfrm>
                <a:prstGeom prst="line">
                  <a:avLst/>
                </a:prstGeom>
                <a:grpFill/>
                <a:ln w="19050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 sz="480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grpSp>
              <p:nvGrpSpPr>
                <p:cNvPr id="15" name="Group 66"/>
                <p:cNvGrpSpPr>
                  <a:grpSpLocks/>
                </p:cNvGrpSpPr>
                <p:nvPr/>
              </p:nvGrpSpPr>
              <p:grpSpPr bwMode="auto">
                <a:xfrm>
                  <a:off x="11367" y="3511"/>
                  <a:ext cx="1110" cy="812"/>
                  <a:chOff x="10875" y="3779"/>
                  <a:chExt cx="887" cy="812"/>
                </a:xfrm>
                <a:grpFill/>
              </p:grpSpPr>
              <p:sp>
                <p:nvSpPr>
                  <p:cNvPr id="24643" name="Text Box 6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75" y="3779"/>
                    <a:ext cx="864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3600" b="1" i="0" u="none" strike="noStrike" cap="none" normalizeH="0" baseline="-2500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  </a:t>
                    </a:r>
                    <a:r>
                      <a: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с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4644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898" y="4141"/>
                    <a:ext cx="864" cy="450"/>
                  </a:xfrm>
                  <a:prstGeom prst="rect">
                    <a:avLst/>
                  </a:prstGeom>
                  <a:grp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en-US" sz="4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  v</a:t>
                    </a:r>
                    <a:r>
                      <a:rPr kumimoji="0" lang="ru-RU" sz="3600" b="1" i="0" u="none" strike="noStrike" cap="none" normalizeH="0" baseline="-25000" dirty="0" err="1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rPr>
                      <a:t>ф</a:t>
                    </a:r>
                    <a:endParaRPr kumimoji="0" lang="ru-RU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24645" name="Line 69"/>
              <p:cNvSpPr>
                <a:spLocks noChangeShapeType="1"/>
              </p:cNvSpPr>
              <p:nvPr/>
            </p:nvSpPr>
            <p:spPr bwMode="auto">
              <a:xfrm>
                <a:off x="2936" y="3772"/>
                <a:ext cx="583" cy="0"/>
              </a:xfrm>
              <a:prstGeom prst="line">
                <a:avLst/>
              </a:prstGeom>
              <a:grp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80" name="Прямоугольник 79"/>
          <p:cNvSpPr/>
          <p:nvPr/>
        </p:nvSpPr>
        <p:spPr>
          <a:xfrm>
            <a:off x="4500562" y="2857496"/>
            <a:ext cx="1535998" cy="584775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lvl="0" algn="ctr">
              <a:spcAft>
                <a:spcPts val="1000"/>
              </a:spcAft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32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3200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32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</a:t>
            </a:r>
            <a:endParaRPr lang="ru-RU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4134129" y="3857628"/>
            <a:ext cx="2723887" cy="584775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pPr lvl="0" algn="ctr">
              <a:spcAft>
                <a:spcPts val="1000"/>
              </a:spcAft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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800" b="1" baseline="-250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2800" b="1" baseline="-25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(в среде)</a:t>
            </a: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" name="Группа 83"/>
          <p:cNvGrpSpPr/>
          <p:nvPr/>
        </p:nvGrpSpPr>
        <p:grpSpPr>
          <a:xfrm>
            <a:off x="-32" y="3286148"/>
            <a:ext cx="3929058" cy="3571876"/>
            <a:chOff x="5214942" y="3286124"/>
            <a:chExt cx="3929058" cy="3571876"/>
          </a:xfrm>
        </p:grpSpPr>
        <p:sp>
          <p:nvSpPr>
            <p:cNvPr id="83" name="Скругленный прямоугольник 82"/>
            <p:cNvSpPr/>
            <p:nvPr/>
          </p:nvSpPr>
          <p:spPr>
            <a:xfrm>
              <a:off x="5214942" y="3286124"/>
              <a:ext cx="3929058" cy="357187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646" name="Rectangle 70"/>
            <p:cNvSpPr>
              <a:spLocks noChangeArrowheads="1"/>
            </p:cNvSpPr>
            <p:nvPr/>
          </p:nvSpPr>
          <p:spPr bwMode="auto">
            <a:xfrm>
              <a:off x="6175705" y="3357562"/>
              <a:ext cx="157184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Цвета тел</a:t>
              </a:r>
              <a:endPara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4647" name="Rectangle 71"/>
          <p:cNvSpPr>
            <a:spLocks noChangeArrowheads="1"/>
          </p:cNvSpPr>
          <p:nvPr/>
        </p:nvSpPr>
        <p:spPr bwMode="auto">
          <a:xfrm>
            <a:off x="500034" y="6000768"/>
            <a:ext cx="2912977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растения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зеленые!?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Rectangle 71"/>
          <p:cNvSpPr>
            <a:spLocks noChangeArrowheads="1"/>
          </p:cNvSpPr>
          <p:nvPr/>
        </p:nvSpPr>
        <p:spPr bwMode="auto">
          <a:xfrm>
            <a:off x="472476" y="3929066"/>
            <a:ext cx="2805833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Красный галстук -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Rectangle 71"/>
          <p:cNvSpPr>
            <a:spLocks noChangeArrowheads="1"/>
          </p:cNvSpPr>
          <p:nvPr/>
        </p:nvSpPr>
        <p:spPr bwMode="auto">
          <a:xfrm>
            <a:off x="436770" y="4429132"/>
            <a:ext cx="1606530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зелёный -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Rectangle 71"/>
          <p:cNvSpPr>
            <a:spLocks noChangeArrowheads="1"/>
          </p:cNvSpPr>
          <p:nvPr/>
        </p:nvSpPr>
        <p:spPr bwMode="auto">
          <a:xfrm>
            <a:off x="-32" y="5357826"/>
            <a:ext cx="3937232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Чёрный – поглощает все…</a:t>
            </a:r>
            <a:endParaRPr kumimoji="0" lang="ru-RU" sz="3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Rectangle 22"/>
          <p:cNvSpPr>
            <a:spLocks noChangeArrowheads="1"/>
          </p:cNvSpPr>
          <p:nvPr/>
        </p:nvSpPr>
        <p:spPr bwMode="auto">
          <a:xfrm rot="10800000">
            <a:off x="7215205" y="2000239"/>
            <a:ext cx="1928794" cy="810755"/>
          </a:xfrm>
          <a:prstGeom prst="rect">
            <a:avLst/>
          </a:prstGeom>
          <a:gradFill flip="none" rotWithShape="1">
            <a:gsLst>
              <a:gs pos="0">
                <a:srgbClr val="A603AB"/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10800000" scaled="1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7200"/>
          </a:p>
        </p:txBody>
      </p:sp>
      <p:sp>
        <p:nvSpPr>
          <p:cNvPr id="66" name="Прямоугольник 65"/>
          <p:cNvSpPr/>
          <p:nvPr/>
        </p:nvSpPr>
        <p:spPr>
          <a:xfrm>
            <a:off x="7225270" y="1357298"/>
            <a:ext cx="1918730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к</a:t>
            </a:r>
            <a:r>
              <a:rPr lang="ru-RU" sz="3600" b="1" dirty="0" err="1" smtClean="0">
                <a:solidFill>
                  <a:srgbClr val="FF00FF"/>
                </a:solidFill>
                <a:latin typeface="Times New Roman" pitchFamily="18" charset="0"/>
              </a:rPr>
              <a:t>о</a:t>
            </a:r>
            <a:r>
              <a:rPr lang="ru-RU" sz="3600" b="1" dirty="0" err="1" smtClean="0">
                <a:solidFill>
                  <a:srgbClr val="FFFF00"/>
                </a:solidFill>
                <a:latin typeface="Times New Roman" pitchFamily="18" charset="0"/>
              </a:rPr>
              <a:t>ж</a:t>
            </a:r>
            <a:r>
              <a:rPr lang="ru-RU" sz="3600" b="1" dirty="0" err="1" smtClean="0">
                <a:solidFill>
                  <a:srgbClr val="008000"/>
                </a:solidFill>
                <a:latin typeface="Times New Roman" pitchFamily="18" charset="0"/>
              </a:rPr>
              <a:t>з</a:t>
            </a:r>
            <a:r>
              <a:rPr lang="ru-RU" sz="3600" b="1" dirty="0" err="1" smtClean="0">
                <a:solidFill>
                  <a:srgbClr val="00FFFF"/>
                </a:solidFill>
                <a:latin typeface="Times New Roman" pitchFamily="18" charset="0"/>
              </a:rPr>
              <a:t>г</a:t>
            </a:r>
            <a:r>
              <a:rPr lang="ru-RU" sz="3600" b="1" dirty="0" err="1" smtClean="0">
                <a:solidFill>
                  <a:srgbClr val="0000FF"/>
                </a:solidFill>
                <a:latin typeface="Times New Roman" pitchFamily="18" charset="0"/>
              </a:rPr>
              <a:t>сф</a:t>
            </a:r>
            <a:endParaRPr lang="ru-RU" sz="3600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220855" y="2714620"/>
            <a:ext cx="4316951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lvl="0" algn="ctr"/>
            <a:r>
              <a:rPr lang="ru-RU" sz="4000" b="1" dirty="0" smtClean="0">
                <a:latin typeface="Times New Roman" pitchFamily="18" charset="0"/>
              </a:rPr>
              <a:t>белый = сложный</a:t>
            </a:r>
            <a:endParaRPr lang="ru-RU" sz="540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246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2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246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24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24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000"/>
                                        <p:tgtEl>
                                          <p:spTgt spid="24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2000"/>
                                        <p:tgtEl>
                                          <p:spTgt spid="24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2000"/>
                                        <p:tgtEl>
                                          <p:spTgt spid="24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24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2000"/>
                                        <p:tgtEl>
                                          <p:spTgt spid="24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2000"/>
                                        <p:tgtEl>
                                          <p:spTgt spid="246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1000" fill="hold"/>
                                        <p:tgtEl>
                                          <p:spTgt spid="24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1000" fill="hold"/>
                                        <p:tgtEl>
                                          <p:spTgt spid="24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1000"/>
                                        <p:tgtEl>
                                          <p:spTgt spid="246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1" dur="2000" fill="hold"/>
                                        <p:tgtEl>
                                          <p:spTgt spid="6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2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3" dur="2000" fill="hold"/>
                                        <p:tgtEl>
                                          <p:spTgt spid="6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000"/>
                            </p:stCondLst>
                            <p:childTnLst>
                              <p:par>
                                <p:cTn id="165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7" grpId="0" animBg="1"/>
      <p:bldP spid="24589" grpId="0" animBg="1"/>
      <p:bldP spid="24590" grpId="0" animBg="1"/>
      <p:bldP spid="24604" grpId="0" animBg="1"/>
      <p:bldP spid="24605" grpId="0" animBg="1"/>
      <p:bldP spid="24606" grpId="0" animBg="1"/>
      <p:bldP spid="24607" grpId="0" animBg="1"/>
      <p:bldP spid="24613" grpId="0" animBg="1"/>
      <p:bldP spid="24614" grpId="0" animBg="1"/>
      <p:bldP spid="24615" grpId="0" animBg="1"/>
      <p:bldP spid="24617" grpId="0" animBg="1"/>
      <p:bldP spid="24618" grpId="0" animBg="1"/>
      <p:bldP spid="24619" grpId="0" animBg="1"/>
      <p:bldP spid="24620" grpId="0" animBg="1"/>
      <p:bldP spid="24621" grpId="0" animBg="1"/>
      <p:bldP spid="58" grpId="0" animBg="1"/>
      <p:bldP spid="59" grpId="0" animBg="1"/>
      <p:bldP spid="3" grpId="0" animBg="1"/>
      <p:bldP spid="24578" grpId="0" animBg="1"/>
      <p:bldP spid="24627" grpId="0" animBg="1"/>
      <p:bldP spid="80" grpId="0" animBg="1"/>
      <p:bldP spid="81" grpId="0" animBg="1"/>
      <p:bldP spid="24647" grpId="0" animBg="1"/>
      <p:bldP spid="86" grpId="0" animBg="1"/>
      <p:bldP spid="87" grpId="0" animBg="1"/>
      <p:bldP spid="88" grpId="0" animBg="1"/>
      <p:bldP spid="67" grpId="0" animBg="1"/>
      <p:bldP spid="67" grpId="1" animBg="1"/>
      <p:bldP spid="66" grpId="0" animBg="1"/>
      <p:bldP spid="66" grpId="1" animBg="1"/>
      <p:bldP spid="6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rrowheads="1"/>
          </p:cNvSpPr>
          <p:nvPr/>
        </p:nvSpPr>
        <p:spPr bwMode="auto">
          <a:xfrm rot="347302">
            <a:off x="5442358" y="2204322"/>
            <a:ext cx="1342496" cy="129806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" name="Группа 18"/>
          <p:cNvGrpSpPr/>
          <p:nvPr/>
        </p:nvGrpSpPr>
        <p:grpSpPr>
          <a:xfrm>
            <a:off x="1529593" y="1465566"/>
            <a:ext cx="5280520" cy="2892128"/>
            <a:chOff x="1529593" y="1465566"/>
            <a:chExt cx="5280520" cy="2892128"/>
          </a:xfrm>
        </p:grpSpPr>
        <p:sp>
          <p:nvSpPr>
            <p:cNvPr id="6" name="Line 5"/>
            <p:cNvSpPr>
              <a:spLocks noChangeShapeType="1"/>
            </p:cNvSpPr>
            <p:nvPr/>
          </p:nvSpPr>
          <p:spPr bwMode="auto">
            <a:xfrm rot="347302">
              <a:off x="6674063" y="2571326"/>
              <a:ext cx="0" cy="71766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 rot="347302" flipH="1">
              <a:off x="6237808" y="2802913"/>
              <a:ext cx="465022" cy="70589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3" name="Группа 17"/>
            <p:cNvGrpSpPr/>
            <p:nvPr/>
          </p:nvGrpSpPr>
          <p:grpSpPr>
            <a:xfrm>
              <a:off x="1529593" y="1465566"/>
              <a:ext cx="5280520" cy="2892128"/>
              <a:chOff x="1529593" y="1473168"/>
              <a:chExt cx="5280520" cy="2892128"/>
            </a:xfrm>
          </p:grpSpPr>
          <p:sp>
            <p:nvSpPr>
              <p:cNvPr id="4" name="Line 3"/>
              <p:cNvSpPr>
                <a:spLocks noChangeShapeType="1"/>
              </p:cNvSpPr>
              <p:nvPr/>
            </p:nvSpPr>
            <p:spPr bwMode="auto">
              <a:xfrm rot="347302">
                <a:off x="1529593" y="1473168"/>
                <a:ext cx="4504639" cy="490206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triangle" w="sm" len="sm"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" name="Line 4"/>
              <p:cNvSpPr>
                <a:spLocks noChangeShapeType="1"/>
              </p:cNvSpPr>
              <p:nvPr/>
            </p:nvSpPr>
            <p:spPr bwMode="auto">
              <a:xfrm rot="347302">
                <a:off x="5950046" y="2245098"/>
                <a:ext cx="792558" cy="31373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triangle" w="sm" len="sm"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7" name="Line 6"/>
              <p:cNvSpPr>
                <a:spLocks noChangeShapeType="1"/>
              </p:cNvSpPr>
              <p:nvPr/>
            </p:nvSpPr>
            <p:spPr bwMode="auto">
              <a:xfrm rot="347302" flipH="1">
                <a:off x="5729946" y="3259395"/>
                <a:ext cx="828949" cy="1105901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 type="none" w="sm" len="sm"/>
                <a:tailEnd type="triangle" w="sm" len="sm"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" name="Line 7"/>
              <p:cNvSpPr>
                <a:spLocks noChangeShapeType="1"/>
              </p:cNvSpPr>
              <p:nvPr/>
            </p:nvSpPr>
            <p:spPr bwMode="auto">
              <a:xfrm rot="347302">
                <a:off x="5946112" y="2259009"/>
                <a:ext cx="864001" cy="54000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none" w="sm" len="sm"/>
                <a:tailEnd type="triangle" w="sm" len="sm"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" name="Line 9"/>
              <p:cNvSpPr>
                <a:spLocks noChangeShapeType="1"/>
              </p:cNvSpPr>
              <p:nvPr/>
            </p:nvSpPr>
            <p:spPr bwMode="auto">
              <a:xfrm rot="347302" flipH="1">
                <a:off x="4649164" y="3424351"/>
                <a:ext cx="1516372" cy="803934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 type="none" w="sm" len="sm"/>
                <a:tailEnd type="triangle" w="sm" len="sm"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11" name="Rectangle 22"/>
          <p:cNvSpPr>
            <a:spLocks noChangeArrowheads="1"/>
          </p:cNvSpPr>
          <p:nvPr/>
        </p:nvSpPr>
        <p:spPr bwMode="auto">
          <a:xfrm rot="11342071">
            <a:off x="4599153" y="4245816"/>
            <a:ext cx="1075082" cy="382129"/>
          </a:xfrm>
          <a:prstGeom prst="rect">
            <a:avLst/>
          </a:prstGeom>
          <a:gradFill flip="none" rotWithShape="1">
            <a:gsLst>
              <a:gs pos="0">
                <a:srgbClr val="A603AB"/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0" scaled="1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720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150114"/>
            <a:ext cx="9144000" cy="707886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Почему радуга имеет форму дуги?</a:t>
            </a:r>
            <a:endParaRPr lang="ru-RU" sz="3200" dirty="0">
              <a:solidFill>
                <a:schemeClr val="bg1"/>
              </a:solidFill>
            </a:endParaRPr>
          </a:p>
        </p:txBody>
      </p:sp>
      <p:grpSp>
        <p:nvGrpSpPr>
          <p:cNvPr id="18" name="Group 78"/>
          <p:cNvGrpSpPr>
            <a:grpSpLocks/>
          </p:cNvGrpSpPr>
          <p:nvPr/>
        </p:nvGrpSpPr>
        <p:grpSpPr bwMode="auto">
          <a:xfrm rot="8563132" flipH="1" flipV="1">
            <a:off x="4319198" y="4592844"/>
            <a:ext cx="736454" cy="1144422"/>
            <a:chOff x="3340" y="2819"/>
            <a:chExt cx="552" cy="673"/>
          </a:xfrm>
        </p:grpSpPr>
        <p:sp>
          <p:nvSpPr>
            <p:cNvPr id="14" name="Arc 79"/>
            <p:cNvSpPr>
              <a:spLocks/>
            </p:cNvSpPr>
            <p:nvPr/>
          </p:nvSpPr>
          <p:spPr bwMode="auto">
            <a:xfrm>
              <a:off x="3569" y="3064"/>
              <a:ext cx="215" cy="42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Line 80"/>
            <p:cNvSpPr>
              <a:spLocks noChangeShapeType="1"/>
            </p:cNvSpPr>
            <p:nvPr/>
          </p:nvSpPr>
          <p:spPr bwMode="auto">
            <a:xfrm>
              <a:off x="3356" y="3473"/>
              <a:ext cx="536" cy="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Line 81"/>
            <p:cNvSpPr>
              <a:spLocks noChangeShapeType="1"/>
            </p:cNvSpPr>
            <p:nvPr/>
          </p:nvSpPr>
          <p:spPr bwMode="auto">
            <a:xfrm flipV="1">
              <a:off x="3340" y="2819"/>
              <a:ext cx="383" cy="658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Oval 82"/>
            <p:cNvSpPr>
              <a:spLocks noChangeArrowheads="1"/>
            </p:cNvSpPr>
            <p:nvPr/>
          </p:nvSpPr>
          <p:spPr bwMode="auto">
            <a:xfrm>
              <a:off x="3609" y="3190"/>
              <a:ext cx="141" cy="184"/>
            </a:xfrm>
            <a:prstGeom prst="ellipse">
              <a:avLst/>
            </a:prstGeom>
            <a:solidFill>
              <a:srgbClr val="0014AC"/>
            </a:solidFill>
            <a:ln w="34925">
              <a:solidFill>
                <a:srgbClr val="0014A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0" name="Стрелка вверх 19"/>
          <p:cNvSpPr/>
          <p:nvPr/>
        </p:nvSpPr>
        <p:spPr>
          <a:xfrm rot="2150002">
            <a:off x="7143768" y="1428736"/>
            <a:ext cx="571504" cy="12144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0" y="0"/>
            <a:ext cx="550069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Радуга образуется вследствие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полного отражения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дисперсии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лучей в дождевых каплях. </a:t>
            </a:r>
            <a:r>
              <a:rPr lang="ru-RU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При этом </a:t>
            </a:r>
          </a:p>
          <a:p>
            <a:pPr lvl="0"/>
            <a:r>
              <a:rPr lang="ru-RU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лучи рассеиваются наиболее интенсивно в </a:t>
            </a:r>
          </a:p>
          <a:p>
            <a:pPr lvl="0"/>
            <a:r>
              <a:rPr lang="ru-RU" sz="32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направлении, образующем 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42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направлением </a:t>
            </a:r>
          </a:p>
          <a:p>
            <a:pPr lvl="0"/>
            <a:r>
              <a:rPr lang="ru-RU" sz="3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солнечных лучей. ..... </a:t>
            </a:r>
          </a:p>
          <a:p>
            <a:pPr lvl="0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Т.е. солнце находится сзади…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5" presetClass="emph" presetSubtype="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2" grpId="0" build="p" animBg="1"/>
      <p:bldP spid="20" grpId="0" animBg="1"/>
      <p:bldP spid="20" grpId="1" animBg="1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01624"/>
            <a:ext cx="9144000" cy="624786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Какую среду называют                           </a:t>
            </a:r>
          </a:p>
          <a:p>
            <a:pPr lvl="0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диспергирующей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2. Будет ли происходить дисперсия света при прохождении через вакуум?</a:t>
            </a:r>
          </a:p>
          <a:p>
            <a:pPr lvl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7.  </a:t>
            </a: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Длина волны красного цвета в воде равна длине зеленого в вакууме. Какой цвет увидит человек в воде, если она освещена красным светом?</a:t>
            </a:r>
          </a:p>
          <a:p>
            <a:pPr lvl="0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8.  Почему грязный снег быстрее тает?</a:t>
            </a:r>
          </a:p>
          <a:p>
            <a:pPr lvl="0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9.  </a:t>
            </a: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Почему зрачок кажется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черным?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10.  </a:t>
            </a: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Почему не видно лица человека закрытого частой сеткой, а он сам все видит?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" y="0"/>
            <a:ext cx="9143968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19-1.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Почему радуга имеет форму дуги? 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Радуга образуется вследствие полного отражения и дисперсии лучей в дождевых каплях. При этом </a:t>
            </a:r>
          </a:p>
          <a:p>
            <a:pPr lvl="0"/>
            <a:r>
              <a:rPr lang="ru-RU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лучи рассеиваются наиболее интенсивно в </a:t>
            </a:r>
          </a:p>
          <a:p>
            <a:pPr lvl="0"/>
            <a:r>
              <a:rPr lang="ru-RU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направлении, образующем 42</a:t>
            </a:r>
            <a:r>
              <a:rPr lang="ru-RU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</a:t>
            </a:r>
            <a:r>
              <a:rPr lang="ru-RU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с направлением </a:t>
            </a:r>
          </a:p>
          <a:p>
            <a:pPr lvl="0"/>
            <a:r>
              <a:rPr lang="ru-RU" sz="28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солнечных лучей. .....</a:t>
            </a:r>
            <a:endParaRPr lang="ru-RU" sz="3200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Можно ли увидеть радугу в </a:t>
            </a:r>
          </a:p>
          <a:p>
            <a:pPr lvl="0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полдень в июне у нас на Урале?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Нельзя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Можно ли оказаться у одного края радуги? </a:t>
            </a:r>
            <a:r>
              <a:rPr lang="ru-RU" sz="24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(Нельзя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Когда радуга выше в 16 или 17 часов ?</a:t>
            </a:r>
            <a:r>
              <a:rPr lang="ru-RU" sz="3200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(В 17 ч.)</a:t>
            </a:r>
            <a:r>
              <a:rPr lang="ru-RU" sz="3200" b="1" dirty="0" smtClean="0"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3643306" y="2357430"/>
            <a:ext cx="4504639" cy="490206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 type="none" w="sm" len="sm"/>
            <a:tailEnd type="triangl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" name="Группа 12"/>
          <p:cNvGrpSpPr/>
          <p:nvPr/>
        </p:nvGrpSpPr>
        <p:grpSpPr>
          <a:xfrm rot="21207926">
            <a:off x="3581747" y="846725"/>
            <a:ext cx="5357850" cy="2643182"/>
            <a:chOff x="3586163" y="5788025"/>
            <a:chExt cx="2103437" cy="1069975"/>
          </a:xfrm>
        </p:grpSpPr>
        <p:sp>
          <p:nvSpPr>
            <p:cNvPr id="14" name="Oval 2"/>
            <p:cNvSpPr>
              <a:spLocks noChangeArrowheads="1"/>
            </p:cNvSpPr>
            <p:nvPr/>
          </p:nvSpPr>
          <p:spPr bwMode="auto">
            <a:xfrm>
              <a:off x="5162550" y="5986463"/>
              <a:ext cx="527050" cy="525462"/>
            </a:xfrm>
            <a:prstGeom prst="ellips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Line 3"/>
            <p:cNvSpPr>
              <a:spLocks noChangeShapeType="1"/>
            </p:cNvSpPr>
            <p:nvPr/>
          </p:nvSpPr>
          <p:spPr bwMode="auto">
            <a:xfrm>
              <a:off x="3586163" y="5788025"/>
              <a:ext cx="1768475" cy="19843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Line 4"/>
            <p:cNvSpPr>
              <a:spLocks noChangeShapeType="1"/>
            </p:cNvSpPr>
            <p:nvPr/>
          </p:nvSpPr>
          <p:spPr bwMode="auto">
            <a:xfrm>
              <a:off x="5343525" y="5994400"/>
              <a:ext cx="311150" cy="1270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Line 5"/>
            <p:cNvSpPr>
              <a:spLocks noChangeShapeType="1"/>
            </p:cNvSpPr>
            <p:nvPr/>
          </p:nvSpPr>
          <p:spPr bwMode="auto">
            <a:xfrm>
              <a:off x="5648325" y="6115050"/>
              <a:ext cx="0" cy="29051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Line 6"/>
            <p:cNvSpPr>
              <a:spLocks noChangeShapeType="1"/>
            </p:cNvSpPr>
            <p:nvPr/>
          </p:nvSpPr>
          <p:spPr bwMode="auto">
            <a:xfrm flipH="1">
              <a:off x="5313363" y="6410325"/>
              <a:ext cx="325437" cy="44767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Line 7"/>
            <p:cNvSpPr>
              <a:spLocks noChangeShapeType="1"/>
            </p:cNvSpPr>
            <p:nvPr/>
          </p:nvSpPr>
          <p:spPr bwMode="auto">
            <a:xfrm>
              <a:off x="5346947" y="5998471"/>
              <a:ext cx="339198" cy="218595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Line 8"/>
            <p:cNvSpPr>
              <a:spLocks noChangeShapeType="1"/>
            </p:cNvSpPr>
            <p:nvPr/>
          </p:nvSpPr>
          <p:spPr bwMode="auto">
            <a:xfrm flipH="1">
              <a:off x="5486400" y="6216650"/>
              <a:ext cx="182563" cy="28575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Line 9"/>
            <p:cNvSpPr>
              <a:spLocks noChangeShapeType="1"/>
            </p:cNvSpPr>
            <p:nvPr/>
          </p:nvSpPr>
          <p:spPr bwMode="auto">
            <a:xfrm flipH="1">
              <a:off x="4891088" y="6507163"/>
              <a:ext cx="595312" cy="32543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2" name="Rectangle 22"/>
          <p:cNvSpPr>
            <a:spLocks noChangeArrowheads="1"/>
          </p:cNvSpPr>
          <p:nvPr/>
        </p:nvSpPr>
        <p:spPr bwMode="auto">
          <a:xfrm rot="10800000">
            <a:off x="6997380" y="3311584"/>
            <a:ext cx="1217958" cy="382129"/>
          </a:xfrm>
          <a:prstGeom prst="rect">
            <a:avLst/>
          </a:prstGeom>
          <a:gradFill flip="none" rotWithShape="1">
            <a:gsLst>
              <a:gs pos="0">
                <a:srgbClr val="A603AB"/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0" scaled="1"/>
            <a:tileRect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7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830997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4400" b="1" dirty="0" smtClean="0">
                <a:latin typeface="Times New Roman"/>
                <a:ea typeface="Times New Roman"/>
                <a:sym typeface="Symbol"/>
              </a:rPr>
              <a:t>Что же такое </a:t>
            </a:r>
            <a:r>
              <a:rPr lang="ru-RU" sz="4800" b="1" dirty="0" smtClean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радиоактивность</a:t>
            </a:r>
            <a:r>
              <a:rPr lang="ru-RU" sz="4400" b="1" dirty="0" smtClean="0">
                <a:latin typeface="Times New Roman"/>
                <a:ea typeface="Times New Roman"/>
                <a:sym typeface="Symbol"/>
              </a:rPr>
              <a:t>?</a:t>
            </a:r>
            <a:r>
              <a:rPr lang="ru-RU" sz="4400" dirty="0" smtClean="0">
                <a:latin typeface="Times New Roman"/>
                <a:ea typeface="Times New Roman"/>
                <a:sym typeface="Symbol"/>
              </a:rPr>
              <a:t></a:t>
            </a:r>
            <a:endParaRPr lang="ru-RU" sz="4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785926"/>
            <a:ext cx="9144000" cy="1015663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5400" b="1" dirty="0" smtClean="0">
                <a:latin typeface="Times New Roman"/>
                <a:ea typeface="Times New Roman"/>
                <a:sym typeface="Symbol"/>
              </a:rPr>
              <a:t>И причём здесь </a:t>
            </a:r>
            <a:r>
              <a:rPr lang="ru-RU" sz="6000" b="1" dirty="0" smtClean="0">
                <a:solidFill>
                  <a:srgbClr val="FF0000"/>
                </a:solidFill>
                <a:latin typeface="Times New Roman"/>
                <a:ea typeface="Times New Roman"/>
                <a:sym typeface="Symbol"/>
              </a:rPr>
              <a:t>радио</a:t>
            </a:r>
            <a:r>
              <a:rPr lang="ru-RU" sz="5400" b="1" dirty="0" smtClean="0">
                <a:latin typeface="Times New Roman"/>
                <a:ea typeface="Times New Roman"/>
                <a:sym typeface="Symbol"/>
              </a:rPr>
              <a:t>?</a:t>
            </a:r>
            <a:r>
              <a:rPr lang="ru-RU" sz="5400" dirty="0" smtClean="0">
                <a:latin typeface="Times New Roman"/>
                <a:ea typeface="Times New Roman"/>
                <a:sym typeface="Symbol"/>
              </a:rPr>
              <a:t></a:t>
            </a:r>
            <a:endParaRPr lang="ru-RU" sz="5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32" y="-24"/>
            <a:ext cx="9144000" cy="6858000"/>
          </a:xfrm>
          <a:prstGeom prst="rect">
            <a:avLst/>
          </a:prstGeom>
          <a:solidFill>
            <a:schemeClr val="bg1">
              <a:lumMod val="65000"/>
              <a:alpha val="7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42461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-7146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57158" y="357166"/>
            <a:ext cx="6715172" cy="364333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30</a:t>
            </a:r>
          </a:p>
          <a:p>
            <a:pPr marL="0" indent="0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§§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80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,81,82,83</a:t>
            </a:r>
            <a:endParaRPr lang="ru-RU" sz="4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      Гр,  бр№4</a:t>
            </a: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0403180"/>
              </p:ext>
            </p:extLst>
          </p:nvPr>
        </p:nvGraphicFramePr>
        <p:xfrm>
          <a:off x="5729312" y="1052736"/>
          <a:ext cx="1218952" cy="2617470"/>
        </p:xfrm>
        <a:graphic>
          <a:graphicData uri="http://schemas.openxmlformats.org/drawingml/2006/table">
            <a:tbl>
              <a:tblPr/>
              <a:tblGrid>
                <a:gridCol w="1218952"/>
              </a:tblGrid>
              <a:tr h="152400"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1" i="0" u="none" strike="noStrike">
                          <a:effectLst/>
                          <a:latin typeface="Times New Roman"/>
                        </a:rPr>
                        <a:t>1511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1" i="0" u="none" strike="noStrike">
                          <a:effectLst/>
                          <a:latin typeface="Times New Roman"/>
                        </a:rPr>
                        <a:t>1512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1" i="0" u="none" strike="noStrike">
                          <a:effectLst/>
                          <a:latin typeface="Times New Roman"/>
                        </a:rPr>
                        <a:t>1513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r" fontAlgn="ctr"/>
                      <a:r>
                        <a:rPr lang="ru-RU" sz="2800" b="1" i="0" u="none" strike="noStrike">
                          <a:effectLst/>
                          <a:latin typeface="Times New Roman"/>
                        </a:rPr>
                        <a:t>1514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1" i="0" u="none" strike="noStrike">
                          <a:effectLst/>
                          <a:latin typeface="Times New Roman"/>
                        </a:rPr>
                        <a:t>1517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t"/>
                      <a:r>
                        <a:rPr lang="ru-RU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р/а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500"/>
                            </p:stCondLst>
                            <p:childTnLst>
                              <p:par>
                                <p:cTn id="5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500"/>
                            </p:stCondLst>
                            <p:childTnLst>
                              <p:par>
                                <p:cTn id="6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8500"/>
                            </p:stCondLst>
                            <p:childTnLst>
                              <p:par>
                                <p:cTn id="70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500"/>
                            </p:stCondLst>
                            <p:childTnLst>
                              <p:par>
                                <p:cTn id="77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500"/>
                            </p:stCondLst>
                            <p:childTnLst>
                              <p:par>
                                <p:cTn id="82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1500"/>
                            </p:stCondLst>
                            <p:childTnLst>
                              <p:par>
                                <p:cTn id="87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2500"/>
                            </p:stCondLst>
                            <p:childTnLst>
                              <p:par>
                                <p:cTn id="94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5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>
            <a:off x="-41830" y="1412776"/>
            <a:ext cx="8358246" cy="1296144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Строение атома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63888" y="6165304"/>
            <a:ext cx="55801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</a:t>
            </a: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физика, </a:t>
            </a: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стр. </a:t>
            </a: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57</a:t>
            </a:r>
            <a:endParaRPr lang="ru-RU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18624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9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85786" y="857232"/>
            <a:ext cx="418755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№9-23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WordArt 4"/>
          <p:cNvSpPr>
            <a:spLocks noChangeArrowheads="1" noChangeShapeType="1" noTextEdit="1"/>
          </p:cNvSpPr>
          <p:nvPr/>
        </p:nvSpPr>
        <p:spPr bwMode="gray">
          <a:xfrm rot="20665506">
            <a:off x="785754" y="2636912"/>
            <a:ext cx="8358246" cy="157163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постулаты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66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>
            <a:off x="2094563" y="4509120"/>
            <a:ext cx="7049437" cy="158476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Бора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71406" y="49751"/>
            <a:ext cx="2160594" cy="164307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Т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Э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Э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Ф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/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эфф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2357422" y="549817"/>
            <a:ext cx="778991" cy="698494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33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5429256" y="192627"/>
            <a:ext cx="2312471" cy="139699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кекс…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 Томсон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857356" y="571482"/>
            <a:ext cx="285751" cy="285750"/>
            <a:chOff x="1783" y="8526"/>
            <a:chExt cx="366" cy="388"/>
          </a:xfrm>
        </p:grpSpPr>
        <p:sp>
          <p:nvSpPr>
            <p:cNvPr id="23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857356" y="1000108"/>
            <a:ext cx="285751" cy="285750"/>
            <a:chOff x="1783" y="8526"/>
            <a:chExt cx="366" cy="388"/>
          </a:xfrm>
        </p:grpSpPr>
        <p:sp>
          <p:nvSpPr>
            <p:cNvPr id="26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857356" y="1357298"/>
            <a:ext cx="285751" cy="285750"/>
            <a:chOff x="1783" y="8526"/>
            <a:chExt cx="366" cy="388"/>
          </a:xfrm>
        </p:grpSpPr>
        <p:sp>
          <p:nvSpPr>
            <p:cNvPr id="29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857356" y="142852"/>
            <a:ext cx="285751" cy="285750"/>
            <a:chOff x="1783" y="8526"/>
            <a:chExt cx="366" cy="388"/>
          </a:xfrm>
        </p:grpSpPr>
        <p:sp>
          <p:nvSpPr>
            <p:cNvPr id="32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3428992" y="121189"/>
            <a:ext cx="1773548" cy="1593299"/>
            <a:chOff x="9743" y="1486"/>
            <a:chExt cx="904" cy="874"/>
          </a:xfrm>
        </p:grpSpPr>
        <p:sp>
          <p:nvSpPr>
            <p:cNvPr id="4100" name="Oval 4"/>
            <p:cNvSpPr>
              <a:spLocks noChangeArrowheads="1"/>
            </p:cNvSpPr>
            <p:nvPr/>
          </p:nvSpPr>
          <p:spPr bwMode="auto">
            <a:xfrm>
              <a:off x="9743" y="1486"/>
              <a:ext cx="904" cy="874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 flipH="1">
              <a:off x="10187" y="1548"/>
              <a:ext cx="0" cy="67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02" name="Line 6"/>
            <p:cNvSpPr>
              <a:spLocks noChangeShapeType="1"/>
            </p:cNvSpPr>
            <p:nvPr/>
          </p:nvSpPr>
          <p:spPr bwMode="auto">
            <a:xfrm>
              <a:off x="9882" y="1915"/>
              <a:ext cx="613" cy="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7" name="Group 7"/>
            <p:cNvGrpSpPr>
              <a:grpSpLocks/>
            </p:cNvGrpSpPr>
            <p:nvPr/>
          </p:nvGrpSpPr>
          <p:grpSpPr bwMode="auto">
            <a:xfrm>
              <a:off x="10260" y="1961"/>
              <a:ext cx="243" cy="281"/>
              <a:chOff x="1783" y="8526"/>
              <a:chExt cx="366" cy="388"/>
            </a:xfrm>
          </p:grpSpPr>
          <p:sp>
            <p:nvSpPr>
              <p:cNvPr id="4104" name="Line 8"/>
              <p:cNvSpPr>
                <a:spLocks noChangeShapeType="1"/>
              </p:cNvSpPr>
              <p:nvPr/>
            </p:nvSpPr>
            <p:spPr bwMode="auto">
              <a:xfrm>
                <a:off x="1871" y="8723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05" name="Oval 9"/>
              <p:cNvSpPr>
                <a:spLocks noChangeArrowheads="1"/>
              </p:cNvSpPr>
              <p:nvPr/>
            </p:nvSpPr>
            <p:spPr bwMode="auto">
              <a:xfrm>
                <a:off x="1783" y="8526"/>
                <a:ext cx="366" cy="388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8" name="Group 10"/>
            <p:cNvGrpSpPr>
              <a:grpSpLocks/>
            </p:cNvGrpSpPr>
            <p:nvPr/>
          </p:nvGrpSpPr>
          <p:grpSpPr bwMode="auto">
            <a:xfrm>
              <a:off x="9892" y="1594"/>
              <a:ext cx="243" cy="281"/>
              <a:chOff x="1783" y="8526"/>
              <a:chExt cx="366" cy="388"/>
            </a:xfrm>
          </p:grpSpPr>
          <p:sp>
            <p:nvSpPr>
              <p:cNvPr id="4107" name="Line 11"/>
              <p:cNvSpPr>
                <a:spLocks noChangeShapeType="1"/>
              </p:cNvSpPr>
              <p:nvPr/>
            </p:nvSpPr>
            <p:spPr bwMode="auto">
              <a:xfrm>
                <a:off x="1871" y="8723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08" name="Oval 12"/>
              <p:cNvSpPr>
                <a:spLocks noChangeArrowheads="1"/>
              </p:cNvSpPr>
              <p:nvPr/>
            </p:nvSpPr>
            <p:spPr bwMode="auto">
              <a:xfrm>
                <a:off x="1783" y="8526"/>
                <a:ext cx="366" cy="388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9" name="Group 13"/>
            <p:cNvGrpSpPr>
              <a:grpSpLocks/>
            </p:cNvGrpSpPr>
            <p:nvPr/>
          </p:nvGrpSpPr>
          <p:grpSpPr bwMode="auto">
            <a:xfrm>
              <a:off x="10275" y="1593"/>
              <a:ext cx="243" cy="281"/>
              <a:chOff x="1783" y="8526"/>
              <a:chExt cx="366" cy="388"/>
            </a:xfrm>
          </p:grpSpPr>
          <p:sp>
            <p:nvSpPr>
              <p:cNvPr id="4110" name="Line 14"/>
              <p:cNvSpPr>
                <a:spLocks noChangeShapeType="1"/>
              </p:cNvSpPr>
              <p:nvPr/>
            </p:nvSpPr>
            <p:spPr bwMode="auto">
              <a:xfrm>
                <a:off x="1871" y="8723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11" name="Oval 15"/>
              <p:cNvSpPr>
                <a:spLocks noChangeArrowheads="1"/>
              </p:cNvSpPr>
              <p:nvPr/>
            </p:nvSpPr>
            <p:spPr bwMode="auto">
              <a:xfrm>
                <a:off x="1783" y="8526"/>
                <a:ext cx="366" cy="388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0" name="Group 16"/>
            <p:cNvGrpSpPr>
              <a:grpSpLocks/>
            </p:cNvGrpSpPr>
            <p:nvPr/>
          </p:nvGrpSpPr>
          <p:grpSpPr bwMode="auto">
            <a:xfrm>
              <a:off x="9877" y="1977"/>
              <a:ext cx="243" cy="281"/>
              <a:chOff x="1783" y="8526"/>
              <a:chExt cx="366" cy="388"/>
            </a:xfrm>
          </p:grpSpPr>
          <p:sp>
            <p:nvSpPr>
              <p:cNvPr id="4113" name="Line 17"/>
              <p:cNvSpPr>
                <a:spLocks noChangeShapeType="1"/>
              </p:cNvSpPr>
              <p:nvPr/>
            </p:nvSpPr>
            <p:spPr bwMode="auto">
              <a:xfrm>
                <a:off x="1871" y="8723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14" name="Oval 18"/>
              <p:cNvSpPr>
                <a:spLocks noChangeArrowheads="1"/>
              </p:cNvSpPr>
              <p:nvPr/>
            </p:nvSpPr>
            <p:spPr bwMode="auto">
              <a:xfrm>
                <a:off x="1783" y="8526"/>
                <a:ext cx="366" cy="388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0" y="1857364"/>
            <a:ext cx="3741089" cy="707886"/>
          </a:xfrm>
          <a:prstGeom prst="rect">
            <a:avLst/>
          </a:prstGeom>
          <a:gradFill flip="none" rotWithShape="0">
            <a:gsLst>
              <a:gs pos="19000">
                <a:schemeClr val="accent1">
                  <a:tint val="75000"/>
                  <a:shade val="85000"/>
                  <a:satMod val="230000"/>
                  <a:alpha val="25000"/>
                </a:schemeClr>
              </a:gs>
              <a:gs pos="25000">
                <a:schemeClr val="accent1">
                  <a:tint val="90000"/>
                  <a:shade val="70000"/>
                  <a:satMod val="220000"/>
                </a:schemeClr>
              </a:gs>
              <a:gs pos="50000">
                <a:schemeClr val="accent1">
                  <a:tint val="90000"/>
                  <a:shade val="58000"/>
                  <a:satMod val="225000"/>
                </a:schemeClr>
              </a:gs>
              <a:gs pos="65000">
                <a:schemeClr val="accent1">
                  <a:tint val="90000"/>
                  <a:shade val="58000"/>
                  <a:satMod val="225000"/>
                </a:schemeClr>
              </a:gs>
              <a:gs pos="80000">
                <a:schemeClr val="accent1">
                  <a:tint val="90000"/>
                  <a:shade val="69000"/>
                  <a:satMod val="220000"/>
                </a:schemeClr>
              </a:gs>
              <a:gs pos="100000">
                <a:schemeClr val="accent1">
                  <a:tint val="77000"/>
                  <a:shade val="80000"/>
                  <a:satMod val="230000"/>
                </a:schemeClr>
              </a:gs>
            </a:gsLst>
            <a:lin ang="5400000" scaled="1"/>
            <a:tileRect/>
          </a:grad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Резерфорд 1906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Group 22"/>
          <p:cNvGrpSpPr>
            <a:grpSpLocks/>
          </p:cNvGrpSpPr>
          <p:nvPr/>
        </p:nvGrpSpPr>
        <p:grpSpPr bwMode="auto">
          <a:xfrm>
            <a:off x="71406" y="3643314"/>
            <a:ext cx="593800" cy="611566"/>
            <a:chOff x="1356" y="2418"/>
            <a:chExt cx="304" cy="345"/>
          </a:xfrm>
        </p:grpSpPr>
        <p:grpSp>
          <p:nvGrpSpPr>
            <p:cNvPr id="12" name="Group 23"/>
            <p:cNvGrpSpPr>
              <a:grpSpLocks/>
            </p:cNvGrpSpPr>
            <p:nvPr/>
          </p:nvGrpSpPr>
          <p:grpSpPr bwMode="auto">
            <a:xfrm>
              <a:off x="1356" y="2418"/>
              <a:ext cx="304" cy="345"/>
              <a:chOff x="2148" y="2549"/>
              <a:chExt cx="1157" cy="748"/>
            </a:xfrm>
          </p:grpSpPr>
          <p:sp>
            <p:nvSpPr>
              <p:cNvPr id="4120" name="Line 24"/>
              <p:cNvSpPr>
                <a:spLocks noChangeShapeType="1"/>
              </p:cNvSpPr>
              <p:nvPr/>
            </p:nvSpPr>
            <p:spPr bwMode="auto">
              <a:xfrm flipH="1">
                <a:off x="2149" y="2549"/>
                <a:ext cx="1133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21" name="Line 25"/>
              <p:cNvSpPr>
                <a:spLocks noChangeShapeType="1"/>
              </p:cNvSpPr>
              <p:nvPr/>
            </p:nvSpPr>
            <p:spPr bwMode="auto">
              <a:xfrm flipH="1">
                <a:off x="2150" y="3281"/>
                <a:ext cx="1133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22" name="Line 26"/>
              <p:cNvSpPr>
                <a:spLocks noChangeShapeType="1"/>
              </p:cNvSpPr>
              <p:nvPr/>
            </p:nvSpPr>
            <p:spPr bwMode="auto">
              <a:xfrm>
                <a:off x="2148" y="2550"/>
                <a:ext cx="0" cy="73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23" name="Line 27"/>
              <p:cNvSpPr>
                <a:spLocks noChangeShapeType="1"/>
              </p:cNvSpPr>
              <p:nvPr/>
            </p:nvSpPr>
            <p:spPr bwMode="auto">
              <a:xfrm>
                <a:off x="3305" y="2550"/>
                <a:ext cx="0" cy="18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24" name="Line 28"/>
              <p:cNvSpPr>
                <a:spLocks noChangeShapeType="1"/>
              </p:cNvSpPr>
              <p:nvPr/>
            </p:nvSpPr>
            <p:spPr bwMode="auto">
              <a:xfrm>
                <a:off x="3291" y="3108"/>
                <a:ext cx="0" cy="18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4125" name="AutoShape 29"/>
            <p:cNvSpPr>
              <a:spLocks noChangeArrowheads="1"/>
            </p:cNvSpPr>
            <p:nvPr/>
          </p:nvSpPr>
          <p:spPr bwMode="auto">
            <a:xfrm>
              <a:off x="1412" y="2433"/>
              <a:ext cx="195" cy="311"/>
            </a:xfrm>
            <a:prstGeom prst="irregularSeal1">
              <a:avLst/>
            </a:prstGeom>
            <a:solidFill>
              <a:srgbClr val="FFFF00"/>
            </a:solidFill>
            <a:ln w="28575">
              <a:solidFill>
                <a:srgbClr val="C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3" name="Group 30"/>
          <p:cNvGrpSpPr>
            <a:grpSpLocks/>
          </p:cNvGrpSpPr>
          <p:nvPr/>
        </p:nvGrpSpPr>
        <p:grpSpPr bwMode="auto">
          <a:xfrm>
            <a:off x="1619498" y="3193420"/>
            <a:ext cx="0" cy="1469531"/>
            <a:chOff x="2154" y="2200"/>
            <a:chExt cx="0" cy="829"/>
          </a:xfrm>
        </p:grpSpPr>
        <p:sp>
          <p:nvSpPr>
            <p:cNvPr id="4127" name="Line 31"/>
            <p:cNvSpPr>
              <a:spLocks noChangeShapeType="1"/>
            </p:cNvSpPr>
            <p:nvPr/>
          </p:nvSpPr>
          <p:spPr bwMode="auto">
            <a:xfrm>
              <a:off x="2154" y="2200"/>
              <a:ext cx="0" cy="357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28" name="Line 32"/>
            <p:cNvSpPr>
              <a:spLocks noChangeShapeType="1"/>
            </p:cNvSpPr>
            <p:nvPr/>
          </p:nvSpPr>
          <p:spPr bwMode="auto">
            <a:xfrm>
              <a:off x="2154" y="2672"/>
              <a:ext cx="0" cy="357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4129" name="Line 33"/>
          <p:cNvSpPr>
            <a:spLocks noChangeShapeType="1"/>
          </p:cNvSpPr>
          <p:nvPr/>
        </p:nvSpPr>
        <p:spPr bwMode="auto">
          <a:xfrm>
            <a:off x="483551" y="3926052"/>
            <a:ext cx="4088450" cy="3014"/>
          </a:xfrm>
          <a:prstGeom prst="line">
            <a:avLst/>
          </a:prstGeom>
          <a:noFill/>
          <a:ln w="28575">
            <a:solidFill>
              <a:srgbClr val="C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30" name="Line 34"/>
          <p:cNvSpPr>
            <a:spLocks noChangeShapeType="1"/>
          </p:cNvSpPr>
          <p:nvPr/>
        </p:nvSpPr>
        <p:spPr bwMode="auto">
          <a:xfrm>
            <a:off x="4616711" y="3070746"/>
            <a:ext cx="0" cy="200132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31" name="Arc 35"/>
          <p:cNvSpPr>
            <a:spLocks/>
          </p:cNvSpPr>
          <p:nvPr/>
        </p:nvSpPr>
        <p:spPr bwMode="auto">
          <a:xfrm>
            <a:off x="3190810" y="2571744"/>
            <a:ext cx="2738512" cy="2857520"/>
          </a:xfrm>
          <a:custGeom>
            <a:avLst/>
            <a:gdLst>
              <a:gd name="G0" fmla="+- 18790 0 0"/>
              <a:gd name="G1" fmla="+- 21600 0 0"/>
              <a:gd name="G2" fmla="+- 21600 0 0"/>
              <a:gd name="T0" fmla="*/ 0 w 40390"/>
              <a:gd name="T1" fmla="*/ 10947 h 43200"/>
              <a:gd name="T2" fmla="*/ 2366 w 40390"/>
              <a:gd name="T3" fmla="*/ 35629 h 43200"/>
              <a:gd name="T4" fmla="*/ 18790 w 4039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0390" h="43200" fill="none" extrusionOk="0">
                <a:moveTo>
                  <a:pt x="-1" y="10946"/>
                </a:moveTo>
                <a:cubicBezTo>
                  <a:pt x="3835" y="4181"/>
                  <a:pt x="11012" y="-1"/>
                  <a:pt x="18790" y="0"/>
                </a:cubicBezTo>
                <a:cubicBezTo>
                  <a:pt x="30719" y="0"/>
                  <a:pt x="40390" y="9670"/>
                  <a:pt x="40390" y="21600"/>
                </a:cubicBezTo>
                <a:cubicBezTo>
                  <a:pt x="40390" y="33529"/>
                  <a:pt x="30719" y="43200"/>
                  <a:pt x="18790" y="43200"/>
                </a:cubicBezTo>
                <a:cubicBezTo>
                  <a:pt x="12471" y="43200"/>
                  <a:pt x="6469" y="40433"/>
                  <a:pt x="2366" y="35628"/>
                </a:cubicBezTo>
              </a:path>
              <a:path w="40390" h="43200" stroke="0" extrusionOk="0">
                <a:moveTo>
                  <a:pt x="-1" y="10946"/>
                </a:moveTo>
                <a:cubicBezTo>
                  <a:pt x="3835" y="4181"/>
                  <a:pt x="11012" y="-1"/>
                  <a:pt x="18790" y="0"/>
                </a:cubicBezTo>
                <a:cubicBezTo>
                  <a:pt x="30719" y="0"/>
                  <a:pt x="40390" y="9670"/>
                  <a:pt x="40390" y="21600"/>
                </a:cubicBezTo>
                <a:cubicBezTo>
                  <a:pt x="40390" y="33529"/>
                  <a:pt x="30719" y="43200"/>
                  <a:pt x="18790" y="43200"/>
                </a:cubicBezTo>
                <a:cubicBezTo>
                  <a:pt x="12471" y="43200"/>
                  <a:pt x="6469" y="40433"/>
                  <a:pt x="2366" y="35628"/>
                </a:cubicBezTo>
                <a:lnTo>
                  <a:pt x="18790" y="21600"/>
                </a:lnTo>
                <a:close/>
              </a:path>
            </a:pathLst>
          </a:custGeom>
          <a:noFill/>
          <a:ln w="7620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33" name="Line 37"/>
          <p:cNvSpPr>
            <a:spLocks noChangeShapeType="1"/>
          </p:cNvSpPr>
          <p:nvPr/>
        </p:nvSpPr>
        <p:spPr bwMode="auto">
          <a:xfrm flipV="1">
            <a:off x="4577645" y="3337531"/>
            <a:ext cx="1193460" cy="613339"/>
          </a:xfrm>
          <a:prstGeom prst="line">
            <a:avLst/>
          </a:prstGeom>
          <a:noFill/>
          <a:ln w="38100">
            <a:solidFill>
              <a:srgbClr val="C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34" name="Line 38"/>
          <p:cNvSpPr>
            <a:spLocks noChangeShapeType="1"/>
          </p:cNvSpPr>
          <p:nvPr/>
        </p:nvSpPr>
        <p:spPr bwMode="auto">
          <a:xfrm rot="3688864" flipV="1">
            <a:off x="4617749" y="3852139"/>
            <a:ext cx="1179644" cy="805685"/>
          </a:xfrm>
          <a:prstGeom prst="line">
            <a:avLst/>
          </a:prstGeom>
          <a:noFill/>
          <a:ln w="38100">
            <a:solidFill>
              <a:srgbClr val="C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3" name="Line 37"/>
          <p:cNvSpPr>
            <a:spLocks noChangeShapeType="1"/>
          </p:cNvSpPr>
          <p:nvPr/>
        </p:nvSpPr>
        <p:spPr bwMode="auto">
          <a:xfrm flipV="1">
            <a:off x="4643438" y="2857496"/>
            <a:ext cx="642942" cy="1071569"/>
          </a:xfrm>
          <a:prstGeom prst="line">
            <a:avLst/>
          </a:prstGeom>
          <a:noFill/>
          <a:ln w="38100">
            <a:solidFill>
              <a:srgbClr val="C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4" name="Line 38"/>
          <p:cNvSpPr>
            <a:spLocks noChangeShapeType="1"/>
          </p:cNvSpPr>
          <p:nvPr/>
        </p:nvSpPr>
        <p:spPr bwMode="auto">
          <a:xfrm rot="3688864" flipV="1">
            <a:off x="4443972" y="4144340"/>
            <a:ext cx="1327626" cy="498141"/>
          </a:xfrm>
          <a:prstGeom prst="line">
            <a:avLst/>
          </a:prstGeom>
          <a:noFill/>
          <a:ln w="38100">
            <a:solidFill>
              <a:srgbClr val="C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1785918" y="2928934"/>
            <a:ext cx="2679451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pPr lvl="0"/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золото  0,001 мм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642910" y="4214818"/>
            <a:ext cx="385605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lvl="0" eaLnBrk="0" hangingPunct="0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 одна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 2000 </a:t>
            </a:r>
            <a:r>
              <a:rPr lang="ru-RU" sz="2400" b="1" dirty="0" smtClean="0">
                <a:solidFill>
                  <a:srgbClr val="0033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отразилась</a:t>
            </a:r>
            <a:endParaRPr lang="ru-RU" sz="1400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32" name="Line 36"/>
          <p:cNvSpPr>
            <a:spLocks noChangeShapeType="1"/>
          </p:cNvSpPr>
          <p:nvPr/>
        </p:nvSpPr>
        <p:spPr bwMode="auto">
          <a:xfrm flipH="1">
            <a:off x="3565841" y="3947324"/>
            <a:ext cx="1035244" cy="1123863"/>
          </a:xfrm>
          <a:prstGeom prst="line">
            <a:avLst/>
          </a:prstGeom>
          <a:noFill/>
          <a:ln w="38100">
            <a:solidFill>
              <a:srgbClr val="C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571472" y="4714884"/>
            <a:ext cx="3330720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lvl="0" eaLnBrk="0" hangingPunct="0"/>
            <a:r>
              <a:rPr lang="ru-RU" sz="4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атом  пуст…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4" name="Группа 58"/>
          <p:cNvGrpSpPr/>
          <p:nvPr/>
        </p:nvGrpSpPr>
        <p:grpSpPr>
          <a:xfrm>
            <a:off x="7156680" y="2753226"/>
            <a:ext cx="355416" cy="365658"/>
            <a:chOff x="1906484" y="5074176"/>
            <a:chExt cx="355416" cy="365658"/>
          </a:xfrm>
        </p:grpSpPr>
        <p:sp>
          <p:nvSpPr>
            <p:cNvPr id="60" name="AutoShape 23"/>
            <p:cNvSpPr>
              <a:spLocks noChangeArrowheads="1"/>
            </p:cNvSpPr>
            <p:nvPr/>
          </p:nvSpPr>
          <p:spPr bwMode="auto">
            <a:xfrm>
              <a:off x="2081635" y="5074176"/>
              <a:ext cx="180265" cy="183972"/>
            </a:xfrm>
            <a:prstGeom prst="flowChartOr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" name="AutoShape 24"/>
            <p:cNvSpPr>
              <a:spLocks noChangeArrowheads="1"/>
            </p:cNvSpPr>
            <p:nvPr/>
          </p:nvSpPr>
          <p:spPr bwMode="auto">
            <a:xfrm>
              <a:off x="1906484" y="5100458"/>
              <a:ext cx="180265" cy="183972"/>
            </a:xfrm>
            <a:prstGeom prst="flowChartOr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Oval 25"/>
            <p:cNvSpPr>
              <a:spLocks noChangeArrowheads="1"/>
            </p:cNvSpPr>
            <p:nvPr/>
          </p:nvSpPr>
          <p:spPr bwMode="auto">
            <a:xfrm>
              <a:off x="2021547" y="5278716"/>
              <a:ext cx="180265" cy="161118"/>
            </a:xfrm>
            <a:prstGeom prst="ellipse">
              <a:avLst/>
            </a:prstGeom>
            <a:solidFill>
              <a:srgbClr val="FFFFFF"/>
            </a:solidFill>
            <a:ln w="57150">
              <a:solidFill>
                <a:srgbClr val="220FB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63" name="Oval 26"/>
          <p:cNvSpPr>
            <a:spLocks noChangeArrowheads="1"/>
          </p:cNvSpPr>
          <p:nvPr/>
        </p:nvSpPr>
        <p:spPr bwMode="auto">
          <a:xfrm>
            <a:off x="6083336" y="2540687"/>
            <a:ext cx="2489192" cy="750742"/>
          </a:xfrm>
          <a:prstGeom prst="ellipse">
            <a:avLst/>
          </a:prstGeom>
          <a:noFill/>
          <a:ln w="57150">
            <a:solidFill>
              <a:srgbClr val="0066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4" name="Oval 27"/>
          <p:cNvSpPr>
            <a:spLocks noChangeArrowheads="1"/>
          </p:cNvSpPr>
          <p:nvPr/>
        </p:nvSpPr>
        <p:spPr bwMode="auto">
          <a:xfrm>
            <a:off x="6961280" y="1857364"/>
            <a:ext cx="722339" cy="2251082"/>
          </a:xfrm>
          <a:prstGeom prst="ellipse">
            <a:avLst/>
          </a:prstGeom>
          <a:noFill/>
          <a:ln w="57150">
            <a:solidFill>
              <a:srgbClr val="0066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5357818" y="1571612"/>
            <a:ext cx="3538918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lvl="0" eaLnBrk="0" hangingPunct="0"/>
            <a:r>
              <a:rPr lang="ru-RU" sz="28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ядро  большой массы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Rectangle 28"/>
          <p:cNvSpPr>
            <a:spLocks noChangeArrowheads="1"/>
          </p:cNvSpPr>
          <p:nvPr/>
        </p:nvSpPr>
        <p:spPr bwMode="auto">
          <a:xfrm>
            <a:off x="6429388" y="4071942"/>
            <a:ext cx="250033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kumimoji="0" lang="ru-RU" sz="3200" b="1" i="0" u="none" strike="noStrike" cap="none" normalizeH="0" baseline="-30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АТОМА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0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                  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6215074" y="3435494"/>
            <a:ext cx="2632259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lang="ru-RU" sz="2800" b="1" baseline="-30000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ЯДРА</a:t>
            </a:r>
            <a:r>
              <a:rPr lang="ru-RU" sz="2800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lang="en-US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</a:t>
            </a:r>
            <a:r>
              <a:rPr lang="ru-RU" sz="4000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800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6500826" y="4857760"/>
            <a:ext cx="2255746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lvl="0" eaLnBrk="0" hangingPunct="0"/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1см</a:t>
            </a:r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1км</a:t>
            </a:r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35" name="Rectangle 39"/>
          <p:cNvSpPr>
            <a:spLocks noChangeArrowheads="1"/>
          </p:cNvSpPr>
          <p:nvPr/>
        </p:nvSpPr>
        <p:spPr bwMode="auto">
          <a:xfrm>
            <a:off x="4643470" y="5857892"/>
            <a:ext cx="4429124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ускоренно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излучать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6500826" y="5857892"/>
            <a:ext cx="934871" cy="7694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lvl="0" eaLnBrk="0" hangingPunct="0"/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7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0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22" presetClass="entr" presetSubtype="2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5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500"/>
                            </p:stCondLst>
                            <p:childTnLst>
                              <p:par>
                                <p:cTn id="130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3" presetID="21" presetClass="entr" presetSubtype="1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9" dur="2000" fill="hold"/>
                                        <p:tgtEl>
                                          <p:spTgt spid="66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3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20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20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000"/>
                            </p:stCondLst>
                            <p:childTnLst>
                              <p:par>
                                <p:cTn id="174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5" dur="2000" fill="hold"/>
                                        <p:tgtEl>
                                          <p:spTgt spid="6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" grpId="0" animBg="1"/>
      <p:bldP spid="4098" grpId="0" animBg="1"/>
      <p:bldP spid="4115" grpId="0" animBg="1"/>
      <p:bldP spid="4116" grpId="0" animBg="1"/>
      <p:bldP spid="4129" grpId="0" animBg="1"/>
      <p:bldP spid="4130" grpId="0" animBg="1"/>
      <p:bldP spid="4131" grpId="0" animBg="1"/>
      <p:bldP spid="4133" grpId="0" animBg="1"/>
      <p:bldP spid="4134" grpId="0" animBg="1"/>
      <p:bldP spid="53" grpId="0" animBg="1"/>
      <p:bldP spid="54" grpId="0" animBg="1"/>
      <p:bldP spid="56" grpId="0" animBg="1"/>
      <p:bldP spid="57" grpId="0" animBg="1"/>
      <p:bldP spid="4132" grpId="0" animBg="1"/>
      <p:bldP spid="58" grpId="0" animBg="1"/>
      <p:bldP spid="63" grpId="0" animBg="1"/>
      <p:bldP spid="64" grpId="0" animBg="1"/>
      <p:bldP spid="65" grpId="0" animBg="1"/>
      <p:bldP spid="66" grpId="0"/>
      <p:bldP spid="66" grpId="1"/>
      <p:bldP spid="67" grpId="0" animBg="1"/>
      <p:bldP spid="68" grpId="0" animBg="1"/>
      <p:bldP spid="4135" grpId="0" animBg="1"/>
      <p:bldP spid="69" grpId="0" animBg="1"/>
      <p:bldP spid="6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Скругленный прямоугольник 75"/>
          <p:cNvSpPr/>
          <p:nvPr/>
        </p:nvSpPr>
        <p:spPr>
          <a:xfrm>
            <a:off x="2928926" y="3800974"/>
            <a:ext cx="1643074" cy="1000132"/>
          </a:xfrm>
          <a:prstGeom prst="roundRect">
            <a:avLst/>
          </a:prstGeom>
          <a:solidFill>
            <a:schemeClr val="accent1">
              <a:alpha val="6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-32" y="-142900"/>
            <a:ext cx="53999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постулаты БОРА  1903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241441" y="2236447"/>
            <a:ext cx="3835259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214282" y="2728799"/>
            <a:ext cx="3835259" cy="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241441" y="3669025"/>
            <a:ext cx="3835259" cy="0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>
            <a:off x="328738" y="6489700"/>
            <a:ext cx="3835259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214282" y="2400564"/>
            <a:ext cx="3835259" cy="0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928662" y="3646017"/>
            <a:ext cx="0" cy="2773127"/>
          </a:xfrm>
          <a:prstGeom prst="line">
            <a:avLst/>
          </a:prstGeom>
          <a:noFill/>
          <a:ln w="57150">
            <a:solidFill>
              <a:srgbClr val="7030A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V="1">
            <a:off x="2786050" y="3693566"/>
            <a:ext cx="0" cy="2748586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>
            <a:off x="417976" y="2707326"/>
            <a:ext cx="0" cy="91568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774925" y="2425105"/>
            <a:ext cx="0" cy="117336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1129934" y="2213439"/>
            <a:ext cx="0" cy="1408037"/>
          </a:xfrm>
          <a:prstGeom prst="line">
            <a:avLst/>
          </a:prstGeom>
          <a:noFill/>
          <a:ln w="57150">
            <a:solidFill>
              <a:srgbClr val="00CC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1517921" y="2144418"/>
            <a:ext cx="0" cy="15016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>
            <a:off x="2646966" y="2714620"/>
            <a:ext cx="0" cy="91568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8" name="Line 20"/>
          <p:cNvSpPr>
            <a:spLocks noChangeShapeType="1"/>
          </p:cNvSpPr>
          <p:nvPr/>
        </p:nvSpPr>
        <p:spPr bwMode="auto">
          <a:xfrm flipH="1">
            <a:off x="3003914" y="2469949"/>
            <a:ext cx="0" cy="117336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9" name="Line 21"/>
          <p:cNvSpPr>
            <a:spLocks noChangeShapeType="1"/>
          </p:cNvSpPr>
          <p:nvPr/>
        </p:nvSpPr>
        <p:spPr bwMode="auto">
          <a:xfrm flipH="1">
            <a:off x="3358923" y="2235277"/>
            <a:ext cx="0" cy="1408037"/>
          </a:xfrm>
          <a:prstGeom prst="line">
            <a:avLst/>
          </a:prstGeom>
          <a:noFill/>
          <a:ln w="57150">
            <a:solidFill>
              <a:srgbClr val="00CCFF"/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90" name="Line 22"/>
          <p:cNvSpPr>
            <a:spLocks noChangeShapeType="1"/>
          </p:cNvSpPr>
          <p:nvPr/>
        </p:nvSpPr>
        <p:spPr bwMode="auto">
          <a:xfrm flipH="1">
            <a:off x="3746911" y="2143116"/>
            <a:ext cx="0" cy="15016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91" name="Rectangle 23"/>
          <p:cNvSpPr>
            <a:spLocks noChangeArrowheads="1"/>
          </p:cNvSpPr>
          <p:nvPr/>
        </p:nvSpPr>
        <p:spPr bwMode="auto">
          <a:xfrm>
            <a:off x="2739406" y="6000768"/>
            <a:ext cx="14754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основной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-55704" y="500042"/>
            <a:ext cx="7117526" cy="70788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1.В стационарных (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en-US" sz="40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не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изл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-32" y="1142984"/>
            <a:ext cx="4715073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2.Изл.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переходе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26"/>
          <p:cNvGrpSpPr/>
          <p:nvPr/>
        </p:nvGrpSpPr>
        <p:grpSpPr>
          <a:xfrm>
            <a:off x="7156680" y="2753226"/>
            <a:ext cx="355416" cy="365658"/>
            <a:chOff x="1906484" y="5074176"/>
            <a:chExt cx="355416" cy="365658"/>
          </a:xfrm>
        </p:grpSpPr>
        <p:sp>
          <p:nvSpPr>
            <p:cNvPr id="28" name="AutoShape 23"/>
            <p:cNvSpPr>
              <a:spLocks noChangeArrowheads="1"/>
            </p:cNvSpPr>
            <p:nvPr/>
          </p:nvSpPr>
          <p:spPr bwMode="auto">
            <a:xfrm>
              <a:off x="2081635" y="5074176"/>
              <a:ext cx="180265" cy="183972"/>
            </a:xfrm>
            <a:prstGeom prst="flowChartOr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AutoShape 24"/>
            <p:cNvSpPr>
              <a:spLocks noChangeArrowheads="1"/>
            </p:cNvSpPr>
            <p:nvPr/>
          </p:nvSpPr>
          <p:spPr bwMode="auto">
            <a:xfrm>
              <a:off x="1906484" y="5100458"/>
              <a:ext cx="180265" cy="183972"/>
            </a:xfrm>
            <a:prstGeom prst="flowChartOr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Oval 25"/>
            <p:cNvSpPr>
              <a:spLocks noChangeArrowheads="1"/>
            </p:cNvSpPr>
            <p:nvPr/>
          </p:nvSpPr>
          <p:spPr bwMode="auto">
            <a:xfrm>
              <a:off x="2021547" y="5278716"/>
              <a:ext cx="180265" cy="161118"/>
            </a:xfrm>
            <a:prstGeom prst="ellipse">
              <a:avLst/>
            </a:prstGeom>
            <a:solidFill>
              <a:srgbClr val="FFFFFF"/>
            </a:solidFill>
            <a:ln w="57150">
              <a:solidFill>
                <a:srgbClr val="220FB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1" name="Oval 26"/>
          <p:cNvSpPr>
            <a:spLocks noChangeArrowheads="1"/>
          </p:cNvSpPr>
          <p:nvPr/>
        </p:nvSpPr>
        <p:spPr bwMode="auto">
          <a:xfrm>
            <a:off x="6114868" y="1793318"/>
            <a:ext cx="2489192" cy="2350061"/>
          </a:xfrm>
          <a:prstGeom prst="ellipse">
            <a:avLst/>
          </a:prstGeom>
          <a:noFill/>
          <a:ln w="57150">
            <a:solidFill>
              <a:srgbClr val="0066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" name="Oval 26"/>
          <p:cNvSpPr>
            <a:spLocks noChangeArrowheads="1"/>
          </p:cNvSpPr>
          <p:nvPr/>
        </p:nvSpPr>
        <p:spPr bwMode="auto">
          <a:xfrm>
            <a:off x="6738298" y="2357430"/>
            <a:ext cx="1214446" cy="1214446"/>
          </a:xfrm>
          <a:prstGeom prst="ellipse">
            <a:avLst/>
          </a:prstGeom>
          <a:noFill/>
          <a:ln w="5715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" name="Oval 26"/>
          <p:cNvSpPr>
            <a:spLocks noChangeArrowheads="1"/>
          </p:cNvSpPr>
          <p:nvPr/>
        </p:nvSpPr>
        <p:spPr bwMode="auto">
          <a:xfrm>
            <a:off x="5492320" y="1214422"/>
            <a:ext cx="3714744" cy="3500462"/>
          </a:xfrm>
          <a:prstGeom prst="ellipse">
            <a:avLst/>
          </a:prstGeom>
          <a:noFill/>
          <a:ln w="57150">
            <a:solidFill>
              <a:srgbClr val="0033CC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" name="Oval 26"/>
          <p:cNvSpPr>
            <a:spLocks noChangeArrowheads="1"/>
          </p:cNvSpPr>
          <p:nvPr/>
        </p:nvSpPr>
        <p:spPr bwMode="auto">
          <a:xfrm>
            <a:off x="4809472" y="634544"/>
            <a:ext cx="5000660" cy="4596172"/>
          </a:xfrm>
          <a:prstGeom prst="ellipse">
            <a:avLst/>
          </a:prstGeom>
          <a:noFill/>
          <a:ln w="57150">
            <a:solidFill>
              <a:srgbClr val="C0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>
            <a:off x="214282" y="2143116"/>
            <a:ext cx="383525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6" name="Line 5"/>
          <p:cNvSpPr>
            <a:spLocks noChangeShapeType="1"/>
          </p:cNvSpPr>
          <p:nvPr/>
        </p:nvSpPr>
        <p:spPr bwMode="auto">
          <a:xfrm>
            <a:off x="214282" y="2071678"/>
            <a:ext cx="3835259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92" name="Text Box 24"/>
          <p:cNvSpPr txBox="1">
            <a:spLocks noChangeArrowheads="1"/>
          </p:cNvSpPr>
          <p:nvPr/>
        </p:nvSpPr>
        <p:spPr bwMode="auto">
          <a:xfrm>
            <a:off x="4214810" y="6215082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24"/>
          <p:cNvSpPr txBox="1">
            <a:spLocks noChangeArrowheads="1"/>
          </p:cNvSpPr>
          <p:nvPr/>
        </p:nvSpPr>
        <p:spPr bwMode="auto">
          <a:xfrm>
            <a:off x="4105258" y="3429000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24"/>
          <p:cNvSpPr txBox="1">
            <a:spLocks noChangeArrowheads="1"/>
          </p:cNvSpPr>
          <p:nvPr/>
        </p:nvSpPr>
        <p:spPr bwMode="auto">
          <a:xfrm>
            <a:off x="4105258" y="2636836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 Box 24"/>
          <p:cNvSpPr txBox="1">
            <a:spLocks noChangeArrowheads="1"/>
          </p:cNvSpPr>
          <p:nvPr/>
        </p:nvSpPr>
        <p:spPr bwMode="auto">
          <a:xfrm>
            <a:off x="4134998" y="2095818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24"/>
          <p:cNvSpPr txBox="1">
            <a:spLocks noChangeArrowheads="1"/>
          </p:cNvSpPr>
          <p:nvPr/>
        </p:nvSpPr>
        <p:spPr bwMode="auto">
          <a:xfrm>
            <a:off x="1500166" y="5922984"/>
            <a:ext cx="100013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-13,6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24"/>
          <p:cNvSpPr txBox="1">
            <a:spLocks noChangeArrowheads="1"/>
          </p:cNvSpPr>
          <p:nvPr/>
        </p:nvSpPr>
        <p:spPr bwMode="auto">
          <a:xfrm>
            <a:off x="1714480" y="3708406"/>
            <a:ext cx="714380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-3,4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24"/>
          <p:cNvSpPr txBox="1">
            <a:spLocks noChangeArrowheads="1"/>
          </p:cNvSpPr>
          <p:nvPr/>
        </p:nvSpPr>
        <p:spPr bwMode="auto">
          <a:xfrm>
            <a:off x="1714480" y="2779712"/>
            <a:ext cx="857256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-1,51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 Box 24"/>
          <p:cNvSpPr txBox="1">
            <a:spLocks noChangeArrowheads="1"/>
          </p:cNvSpPr>
          <p:nvPr/>
        </p:nvSpPr>
        <p:spPr bwMode="auto">
          <a:xfrm>
            <a:off x="1714480" y="2071678"/>
            <a:ext cx="857256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0,85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 Box 24"/>
          <p:cNvSpPr txBox="1">
            <a:spLocks noChangeArrowheads="1"/>
          </p:cNvSpPr>
          <p:nvPr/>
        </p:nvSpPr>
        <p:spPr bwMode="auto">
          <a:xfrm>
            <a:off x="357158" y="4708538"/>
            <a:ext cx="785818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10,2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1357290" y="2500306"/>
            <a:ext cx="357190" cy="714380"/>
            <a:chOff x="864" y="3682"/>
            <a:chExt cx="1705" cy="621"/>
          </a:xfrm>
        </p:grpSpPr>
        <p:sp>
          <p:nvSpPr>
            <p:cNvPr id="53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0033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0033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0033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928662" y="2714620"/>
            <a:ext cx="357190" cy="714380"/>
            <a:chOff x="864" y="3682"/>
            <a:chExt cx="1705" cy="621"/>
          </a:xfrm>
        </p:grpSpPr>
        <p:sp>
          <p:nvSpPr>
            <p:cNvPr id="57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33CC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8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33CC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9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33CC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642910" y="2857496"/>
            <a:ext cx="357190" cy="714380"/>
            <a:chOff x="864" y="3682"/>
            <a:chExt cx="1705" cy="621"/>
          </a:xfrm>
        </p:grpSpPr>
        <p:sp>
          <p:nvSpPr>
            <p:cNvPr id="61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3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285720" y="3000372"/>
            <a:ext cx="357190" cy="714380"/>
            <a:chOff x="864" y="3682"/>
            <a:chExt cx="1705" cy="621"/>
          </a:xfrm>
        </p:grpSpPr>
        <p:sp>
          <p:nvSpPr>
            <p:cNvPr id="65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2793" name="Text Box 25"/>
          <p:cNvSpPr txBox="1">
            <a:spLocks noChangeArrowheads="1"/>
          </p:cNvSpPr>
          <p:nvPr/>
        </p:nvSpPr>
        <p:spPr bwMode="auto">
          <a:xfrm>
            <a:off x="2857488" y="3929066"/>
            <a:ext cx="993764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</a:t>
            </a:r>
            <a:r>
              <a:rPr kumimoji="0" lang="en-US" sz="32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=      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3714744" y="3643314"/>
            <a:ext cx="1061607" cy="1142673"/>
            <a:chOff x="2698" y="3022"/>
            <a:chExt cx="746" cy="1421"/>
          </a:xfrm>
        </p:grpSpPr>
        <p:grpSp>
          <p:nvGrpSpPr>
            <p:cNvPr id="8" name="Group 27"/>
            <p:cNvGrpSpPr>
              <a:grpSpLocks/>
            </p:cNvGrpSpPr>
            <p:nvPr/>
          </p:nvGrpSpPr>
          <p:grpSpPr bwMode="auto">
            <a:xfrm>
              <a:off x="2762" y="3022"/>
              <a:ext cx="682" cy="1421"/>
              <a:chOff x="11369" y="3207"/>
              <a:chExt cx="826" cy="1372"/>
            </a:xfrm>
          </p:grpSpPr>
          <p:sp>
            <p:nvSpPr>
              <p:cNvPr id="32796" name="Line 28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9" name="Group 29"/>
              <p:cNvGrpSpPr>
                <a:grpSpLocks/>
              </p:cNvGrpSpPr>
              <p:nvPr/>
            </p:nvGrpSpPr>
            <p:grpSpPr bwMode="auto">
              <a:xfrm>
                <a:off x="11369" y="3207"/>
                <a:ext cx="806" cy="1372"/>
                <a:chOff x="10875" y="3475"/>
                <a:chExt cx="644" cy="1372"/>
              </a:xfrm>
            </p:grpSpPr>
            <p:sp>
              <p:nvSpPr>
                <p:cNvPr id="32798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10875" y="3475"/>
                  <a:ext cx="644" cy="6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Е</a:t>
                  </a:r>
                  <a:r>
                    <a:rPr kumimoji="0" lang="en-US" sz="36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4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799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0"/>
                  <a:ext cx="621" cy="70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2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kumimoji="0" lang="en-US" sz="3200" b="1" i="0" u="none" strike="noStrike" cap="none" normalizeH="0" baseline="30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2800" name="Line 32"/>
            <p:cNvSpPr>
              <a:spLocks noChangeShapeType="1"/>
            </p:cNvSpPr>
            <p:nvPr/>
          </p:nvSpPr>
          <p:spPr bwMode="auto">
            <a:xfrm>
              <a:off x="2698" y="3733"/>
              <a:ext cx="583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2801" name="Text Box 33"/>
          <p:cNvSpPr txBox="1">
            <a:spLocks noChangeArrowheads="1"/>
          </p:cNvSpPr>
          <p:nvPr/>
        </p:nvSpPr>
        <p:spPr bwMode="auto">
          <a:xfrm>
            <a:off x="3143240" y="4857760"/>
            <a:ext cx="2786082" cy="857256"/>
          </a:xfrm>
          <a:prstGeom prst="rect">
            <a:avLst/>
          </a:prstGeom>
          <a:gradFill rotWithShape="0">
            <a:gsLst>
              <a:gs pos="0">
                <a:srgbClr val="CC99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4400" b="1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ru-RU" sz="44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en-US" sz="36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802" name="Text Box 34"/>
          <p:cNvSpPr txBox="1">
            <a:spLocks noChangeArrowheads="1"/>
          </p:cNvSpPr>
          <p:nvPr/>
        </p:nvSpPr>
        <p:spPr bwMode="auto">
          <a:xfrm>
            <a:off x="5945088" y="4889292"/>
            <a:ext cx="1143008" cy="68284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  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35"/>
          <p:cNvGrpSpPr>
            <a:grpSpLocks/>
          </p:cNvGrpSpPr>
          <p:nvPr/>
        </p:nvGrpSpPr>
        <p:grpSpPr bwMode="auto">
          <a:xfrm>
            <a:off x="7088096" y="4714884"/>
            <a:ext cx="1000131" cy="1143008"/>
            <a:chOff x="2766" y="3336"/>
            <a:chExt cx="917" cy="841"/>
          </a:xfrm>
          <a:solidFill>
            <a:schemeClr val="accent1">
              <a:lumMod val="20000"/>
              <a:lumOff val="80000"/>
            </a:schemeClr>
          </a:solidFill>
        </p:grpSpPr>
        <p:grpSp>
          <p:nvGrpSpPr>
            <p:cNvPr id="11" name="Group 36"/>
            <p:cNvGrpSpPr>
              <a:grpSpLocks/>
            </p:cNvGrpSpPr>
            <p:nvPr/>
          </p:nvGrpSpPr>
          <p:grpSpPr bwMode="auto">
            <a:xfrm>
              <a:off x="2766" y="3336"/>
              <a:ext cx="917" cy="841"/>
              <a:chOff x="11367" y="3511"/>
              <a:chExt cx="1110" cy="812"/>
            </a:xfrm>
            <a:grpFill/>
          </p:grpSpPr>
          <p:sp>
            <p:nvSpPr>
              <p:cNvPr id="32805" name="Line 37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grp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12" name="Group 38"/>
              <p:cNvGrpSpPr>
                <a:grpSpLocks/>
              </p:cNvGrpSpPr>
              <p:nvPr/>
            </p:nvGrpSpPr>
            <p:grpSpPr bwMode="auto">
              <a:xfrm>
                <a:off x="11367" y="3511"/>
                <a:ext cx="1110" cy="812"/>
                <a:chOff x="10875" y="3779"/>
                <a:chExt cx="887" cy="812"/>
              </a:xfrm>
              <a:grpFill/>
            </p:grpSpPr>
            <p:sp>
              <p:nvSpPr>
                <p:cNvPr id="32807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10875" y="3779"/>
                  <a:ext cx="864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Е</a:t>
                  </a:r>
                  <a:r>
                    <a:rPr kumimoji="0" lang="en-US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808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1"/>
                  <a:ext cx="864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2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0033C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k</a:t>
                  </a:r>
                  <a:r>
                    <a:rPr kumimoji="0" lang="en-US" sz="3200" b="1" i="0" u="none" strike="noStrike" cap="none" normalizeH="0" baseline="30000" dirty="0" smtClean="0">
                      <a:ln>
                        <a:noFill/>
                      </a:ln>
                      <a:solidFill>
                        <a:srgbClr val="0033C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2809" name="Line 41"/>
            <p:cNvSpPr>
              <a:spLocks noChangeShapeType="1"/>
            </p:cNvSpPr>
            <p:nvPr/>
          </p:nvSpPr>
          <p:spPr bwMode="auto">
            <a:xfrm>
              <a:off x="2766" y="3757"/>
              <a:ext cx="583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3" name="Text Box 33"/>
          <p:cNvSpPr txBox="1">
            <a:spLocks noChangeArrowheads="1"/>
          </p:cNvSpPr>
          <p:nvPr/>
        </p:nvSpPr>
        <p:spPr bwMode="auto">
          <a:xfrm>
            <a:off x="7715272" y="4802088"/>
            <a:ext cx="571504" cy="85725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42"/>
          <p:cNvGrpSpPr>
            <a:grpSpLocks/>
          </p:cNvGrpSpPr>
          <p:nvPr/>
        </p:nvGrpSpPr>
        <p:grpSpPr bwMode="auto">
          <a:xfrm>
            <a:off x="8159666" y="4787103"/>
            <a:ext cx="876674" cy="999351"/>
            <a:chOff x="2779" y="3248"/>
            <a:chExt cx="677" cy="997"/>
          </a:xfrm>
          <a:solidFill>
            <a:schemeClr val="accent1">
              <a:lumMod val="40000"/>
              <a:lumOff val="60000"/>
            </a:schemeClr>
          </a:solidFill>
        </p:grpSpPr>
        <p:grpSp>
          <p:nvGrpSpPr>
            <p:cNvPr id="14" name="Group 43"/>
            <p:cNvGrpSpPr>
              <a:grpSpLocks/>
            </p:cNvGrpSpPr>
            <p:nvPr/>
          </p:nvGrpSpPr>
          <p:grpSpPr bwMode="auto">
            <a:xfrm>
              <a:off x="2779" y="3248"/>
              <a:ext cx="677" cy="997"/>
              <a:chOff x="11376" y="3428"/>
              <a:chExt cx="819" cy="963"/>
            </a:xfrm>
            <a:grpFill/>
          </p:grpSpPr>
          <p:sp>
            <p:nvSpPr>
              <p:cNvPr id="32812" name="Line 44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grp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15" name="Group 45"/>
              <p:cNvGrpSpPr>
                <a:grpSpLocks/>
              </p:cNvGrpSpPr>
              <p:nvPr/>
            </p:nvGrpSpPr>
            <p:grpSpPr bwMode="auto">
              <a:xfrm>
                <a:off x="11376" y="3428"/>
                <a:ext cx="710" cy="963"/>
                <a:chOff x="10875" y="3696"/>
                <a:chExt cx="567" cy="963"/>
              </a:xfrm>
              <a:grpFill/>
            </p:grpSpPr>
            <p:sp>
              <p:nvSpPr>
                <p:cNvPr id="32814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10875" y="3696"/>
                  <a:ext cx="567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Е</a:t>
                  </a:r>
                  <a:r>
                    <a:rPr kumimoji="0" lang="en-US" sz="28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815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10885" y="4209"/>
                  <a:ext cx="543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2400" b="0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kumimoji="0" lang="en-US" sz="2800" b="1" i="0" u="none" strike="noStrike" cap="none" normalizeH="0" baseline="30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36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2816" name="Line 48"/>
            <p:cNvSpPr>
              <a:spLocks noChangeShapeType="1"/>
            </p:cNvSpPr>
            <p:nvPr/>
          </p:nvSpPr>
          <p:spPr bwMode="auto">
            <a:xfrm>
              <a:off x="2800" y="3821"/>
              <a:ext cx="583" cy="0"/>
            </a:xfrm>
            <a:prstGeom prst="line">
              <a:avLst/>
            </a:prstGeom>
            <a:grpFill/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4" name="Скругленный прямоугольник 93"/>
          <p:cNvSpPr/>
          <p:nvPr/>
        </p:nvSpPr>
        <p:spPr>
          <a:xfrm>
            <a:off x="5929322" y="4778930"/>
            <a:ext cx="3214710" cy="100013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6" name="Group 6"/>
          <p:cNvGrpSpPr>
            <a:grpSpLocks/>
          </p:cNvGrpSpPr>
          <p:nvPr/>
        </p:nvGrpSpPr>
        <p:grpSpPr bwMode="auto">
          <a:xfrm>
            <a:off x="1142976" y="4643446"/>
            <a:ext cx="357190" cy="714380"/>
            <a:chOff x="864" y="3682"/>
            <a:chExt cx="1705" cy="621"/>
          </a:xfrm>
        </p:grpSpPr>
        <p:sp>
          <p:nvSpPr>
            <p:cNvPr id="49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95" name="Rectangle 23"/>
          <p:cNvSpPr>
            <a:spLocks noChangeArrowheads="1"/>
          </p:cNvSpPr>
          <p:nvPr/>
        </p:nvSpPr>
        <p:spPr bwMode="auto">
          <a:xfrm>
            <a:off x="6000760" y="5977614"/>
            <a:ext cx="2894062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ПОГЛОЩЕНИЕ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817" name="Text Box 49"/>
          <p:cNvSpPr txBox="1">
            <a:spLocks noChangeArrowheads="1"/>
          </p:cNvSpPr>
          <p:nvPr/>
        </p:nvSpPr>
        <p:spPr bwMode="auto">
          <a:xfrm>
            <a:off x="642910" y="4000504"/>
            <a:ext cx="2500330" cy="135732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CECFF"/>
              </a:gs>
            </a:gsLst>
            <a:lin ang="5400000" scaled="1"/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3600" b="1" i="0" u="none" strike="noStrike" cap="none" normalizeH="0" baseline="-2500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изл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3600" b="1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погл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З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Э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1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7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10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32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32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00"/>
                            </p:stCondLst>
                            <p:childTnLst>
                              <p:par>
                                <p:cTn id="187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00"/>
                            </p:stCondLst>
                            <p:childTnLst>
                              <p:par>
                                <p:cTn id="19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6 L 0.95538 0.00347 " pathEditMode="relative" rAng="0" ptsTypes="AA">
                                      <p:cBhvr>
                                        <p:cTn id="21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800" y="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0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6 L 0.95538 0.00347 " pathEditMode="relative" rAng="0" ptsTypes="AA">
                                      <p:cBhvr>
                                        <p:cTn id="2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800" y="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1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500"/>
                            </p:stCondLst>
                            <p:childTnLst>
                              <p:par>
                                <p:cTn id="2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0.00047 L 0.95538 0.00301 " pathEditMode="relative" rAng="0" ptsTypes="AA">
                                      <p:cBhvr>
                                        <p:cTn id="2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800" y="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2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500"/>
                            </p:stCondLst>
                            <p:childTnLst>
                              <p:par>
                                <p:cTn id="2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6 L 0.95538 0.00347 " pathEditMode="relative" rAng="0" ptsTypes="AA">
                                      <p:cBhvr>
                                        <p:cTn id="24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800" y="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3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500"/>
                            </p:stCondLst>
                            <p:childTnLst>
                              <p:par>
                                <p:cTn id="2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6 L 0.95538 0.00347 " pathEditMode="relative" rAng="0" ptsTypes="AA">
                                      <p:cBhvr>
                                        <p:cTn id="25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800" y="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8" dur="10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35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2" dur="10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3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4" dur="10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9" dur="1000" fill="hold"/>
                                        <p:tgtEl>
                                          <p:spTgt spid="328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1000" fill="hold"/>
                                        <p:tgtEl>
                                          <p:spTgt spid="328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1" dur="1000"/>
                                        <p:tgtEl>
                                          <p:spTgt spid="328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1" dur="5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1000"/>
                            </p:stCondLst>
                            <p:childTnLst>
                              <p:par>
                                <p:cTn id="30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5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1000"/>
                            </p:stCondLst>
                            <p:childTnLst>
                              <p:par>
                                <p:cTn id="3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1" dur="5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1000"/>
                            </p:stCondLst>
                            <p:childTnLst>
                              <p:par>
                                <p:cTn id="3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1" dur="5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5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36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7" dur="2000" fill="hold"/>
                                        <p:tgtEl>
                                          <p:spTgt spid="26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32769" grpId="0"/>
      <p:bldP spid="32773" grpId="0" animBg="1"/>
      <p:bldP spid="32774" grpId="0" animBg="1"/>
      <p:bldP spid="32775" grpId="0" animBg="1"/>
      <p:bldP spid="32776" grpId="0" animBg="1"/>
      <p:bldP spid="32777" grpId="0" animBg="1"/>
      <p:bldP spid="32780" grpId="0" animBg="1"/>
      <p:bldP spid="32780" grpId="1" animBg="1"/>
      <p:bldP spid="32781" grpId="0" animBg="1"/>
      <p:bldP spid="32781" grpId="1" animBg="1"/>
      <p:bldP spid="32783" grpId="0" animBg="1"/>
      <p:bldP spid="32784" grpId="0" animBg="1"/>
      <p:bldP spid="32785" grpId="0" animBg="1"/>
      <p:bldP spid="32786" grpId="0" animBg="1"/>
      <p:bldP spid="32787" grpId="0" animBg="1"/>
      <p:bldP spid="32788" grpId="0" animBg="1"/>
      <p:bldP spid="32789" grpId="0" animBg="1"/>
      <p:bldP spid="32790" grpId="0" animBg="1"/>
      <p:bldP spid="32791" grpId="0"/>
      <p:bldP spid="25" grpId="0" animBg="1"/>
      <p:bldP spid="25" grpId="1" animBg="1"/>
      <p:bldP spid="26" grpId="0" animBg="1"/>
      <p:bldP spid="26" grpId="1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2792" grpId="0" animBg="1"/>
      <p:bldP spid="38" grpId="0" animBg="1"/>
      <p:bldP spid="38" grpId="1" animBg="1"/>
      <p:bldP spid="39" grpId="0" animBg="1"/>
      <p:bldP spid="39" grpId="1" animBg="1"/>
      <p:bldP spid="40" grpId="0" animBg="1"/>
      <p:bldP spid="41" grpId="0" animBg="1"/>
      <p:bldP spid="41" grpId="1" animBg="1"/>
      <p:bldP spid="42" grpId="0" animBg="1"/>
      <p:bldP spid="42" grpId="1" animBg="1"/>
      <p:bldP spid="43" grpId="0" animBg="1"/>
      <p:bldP spid="44" grpId="0" animBg="1"/>
      <p:bldP spid="45" grpId="0" animBg="1"/>
      <p:bldP spid="32793" grpId="0"/>
      <p:bldP spid="32801" grpId="0" animBg="1"/>
      <p:bldP spid="32802" grpId="0" animBg="1"/>
      <p:bldP spid="93" grpId="0" animBg="1"/>
      <p:bldP spid="93" grpId="1" animBg="1"/>
      <p:bldP spid="94" grpId="0" animBg="1"/>
      <p:bldP spid="95" grpId="0" animBg="1"/>
      <p:bldP spid="328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>
            <a:off x="-41830" y="1412776"/>
            <a:ext cx="8358246" cy="1296144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радиоактивность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63688" y="6273225"/>
            <a:ext cx="73803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</a:t>
            </a: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физика, </a:t>
            </a: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стр.57</a:t>
            </a:r>
            <a:endParaRPr lang="ru-RU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194899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0"/>
            <a:ext cx="418755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№9-23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WordArt 4"/>
          <p:cNvSpPr>
            <a:spLocks noChangeArrowheads="1" noChangeShapeType="1" noTextEdit="1"/>
          </p:cNvSpPr>
          <p:nvPr/>
        </p:nvSpPr>
        <p:spPr bwMode="gray">
          <a:xfrm rot="20665506">
            <a:off x="785754" y="2636912"/>
            <a:ext cx="8358246" cy="157163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kern="10" dirty="0" smtClean="0">
                <a:ln w="285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8100" dir="18900000" algn="bl" rotWithShape="0">
                    <a:srgbClr val="000000">
                      <a:alpha val="39998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закон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>
            <a:off x="395537" y="4509120"/>
            <a:ext cx="8748464" cy="158476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радиоактивного распада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14AC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65000"/>
              <a:alpha val="7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4572000" cy="95410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Беккерель 1896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Крест… лучи…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1857364"/>
            <a:ext cx="2911695" cy="1323439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 кол-ва </a:t>
            </a:r>
            <a:r>
              <a:rPr kumimoji="0" lang="en-US" sz="44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U</a:t>
            </a:r>
            <a:endParaRPr kumimoji="0" lang="ru-RU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 хим. соед.</a:t>
            </a:r>
            <a:endParaRPr kumimoji="0" lang="ru-RU" sz="4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3214678" y="1785926"/>
            <a:ext cx="1571636" cy="1500198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99C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357818" y="1785926"/>
            <a:ext cx="2928958" cy="1336671"/>
          </a:xfrm>
          <a:prstGeom prst="rect">
            <a:avLst/>
          </a:prstGeom>
          <a:blipFill dpi="0" rotWithShape="0">
            <a:blip r:embed="rId6" cstate="print"/>
            <a:srcRect/>
            <a:tile tx="0" ty="0" sx="100000" sy="100000" flip="none" algn="tl"/>
          </a:blip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Св-во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Ядра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</a:rPr>
              <a:t>атома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365D21"/>
              </a:solidFill>
              <a:effectLst/>
              <a:latin typeface="Arial" pitchFamily="34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000132" y="3857628"/>
            <a:ext cx="7358082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Пьер и Мария Кюри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 ТОРИЙ, ПОЛОНИЙ,  РАДИЙ)</a:t>
            </a:r>
            <a:r>
              <a: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286016" y="5500702"/>
            <a:ext cx="4286248" cy="76944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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83 </a:t>
            </a: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/а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357290" y="996719"/>
            <a:ext cx="6429420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Ионизируют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разряжают…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0014AC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11882" y="0"/>
            <a:ext cx="9144000" cy="6858000"/>
          </a:xfrm>
          <a:prstGeom prst="rect">
            <a:avLst/>
          </a:prstGeom>
          <a:solidFill>
            <a:schemeClr val="bg1">
              <a:lumMod val="65000"/>
              <a:alpha val="7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Rectangle 6">
            <a:hlinkClick r:id="rId7" action="ppaction://hlinkfile"/>
          </p:cNvPr>
          <p:cNvSpPr>
            <a:spLocks noChangeArrowheads="1"/>
          </p:cNvSpPr>
          <p:nvPr/>
        </p:nvSpPr>
        <p:spPr bwMode="auto">
          <a:xfrm>
            <a:off x="0" y="6362164"/>
            <a:ext cx="4286248" cy="52322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Открытие р/а  8 мин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" grpId="0" animBg="1"/>
      <p:bldP spid="6146" grpId="0" animBg="1"/>
      <p:bldP spid="6147" grpId="0" animBg="1"/>
      <p:bldP spid="6148" grpId="0" animBg="1"/>
      <p:bldP spid="6149" grpId="0" animBg="1"/>
      <p:bldP spid="6150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57686" y="0"/>
            <a:ext cx="2586927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Резерфорд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Text Box 1"/>
          <p:cNvSpPr txBox="1">
            <a:spLocks noChangeArrowheads="1"/>
          </p:cNvSpPr>
          <p:nvPr/>
        </p:nvSpPr>
        <p:spPr bwMode="auto">
          <a:xfrm>
            <a:off x="3643306" y="785794"/>
            <a:ext cx="5214974" cy="642942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ионизируют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  <a:endParaRPr kumimoji="0" lang="ru-RU" sz="32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785786" y="1857364"/>
            <a:ext cx="1402961" cy="1357322"/>
          </a:xfrm>
          <a:prstGeom prst="rect">
            <a:avLst/>
          </a:prstGeom>
          <a:solidFill>
            <a:srgbClr val="FFCCFF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S</a:t>
            </a:r>
            <a:endParaRPr kumimoji="0" lang="ru-RU" sz="7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 rot="16200000">
            <a:off x="1071539" y="4071941"/>
            <a:ext cx="785818" cy="928696"/>
            <a:chOff x="1356" y="2418"/>
            <a:chExt cx="304" cy="345"/>
          </a:xfrm>
        </p:grpSpPr>
        <p:grpSp>
          <p:nvGrpSpPr>
            <p:cNvPr id="1028" name="Group 4"/>
            <p:cNvGrpSpPr>
              <a:grpSpLocks/>
            </p:cNvGrpSpPr>
            <p:nvPr/>
          </p:nvGrpSpPr>
          <p:grpSpPr bwMode="auto">
            <a:xfrm>
              <a:off x="1356" y="2418"/>
              <a:ext cx="304" cy="345"/>
              <a:chOff x="2148" y="2549"/>
              <a:chExt cx="1157" cy="748"/>
            </a:xfrm>
          </p:grpSpPr>
          <p:sp>
            <p:nvSpPr>
              <p:cNvPr id="1029" name="Line 5"/>
              <p:cNvSpPr>
                <a:spLocks noChangeShapeType="1"/>
              </p:cNvSpPr>
              <p:nvPr/>
            </p:nvSpPr>
            <p:spPr bwMode="auto">
              <a:xfrm flipH="1">
                <a:off x="2149" y="2549"/>
                <a:ext cx="1133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30" name="Line 6"/>
              <p:cNvSpPr>
                <a:spLocks noChangeShapeType="1"/>
              </p:cNvSpPr>
              <p:nvPr/>
            </p:nvSpPr>
            <p:spPr bwMode="auto">
              <a:xfrm flipH="1">
                <a:off x="2150" y="3281"/>
                <a:ext cx="1133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31" name="Line 7"/>
              <p:cNvSpPr>
                <a:spLocks noChangeShapeType="1"/>
              </p:cNvSpPr>
              <p:nvPr/>
            </p:nvSpPr>
            <p:spPr bwMode="auto">
              <a:xfrm>
                <a:off x="2148" y="2550"/>
                <a:ext cx="0" cy="73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32" name="Line 8"/>
              <p:cNvSpPr>
                <a:spLocks noChangeShapeType="1"/>
              </p:cNvSpPr>
              <p:nvPr/>
            </p:nvSpPr>
            <p:spPr bwMode="auto">
              <a:xfrm>
                <a:off x="3305" y="2550"/>
                <a:ext cx="0" cy="18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33" name="Line 9"/>
              <p:cNvSpPr>
                <a:spLocks noChangeShapeType="1"/>
              </p:cNvSpPr>
              <p:nvPr/>
            </p:nvSpPr>
            <p:spPr bwMode="auto">
              <a:xfrm>
                <a:off x="3291" y="3108"/>
                <a:ext cx="0" cy="18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034" name="AutoShape 10"/>
            <p:cNvSpPr>
              <a:spLocks noChangeArrowheads="1"/>
            </p:cNvSpPr>
            <p:nvPr/>
          </p:nvSpPr>
          <p:spPr bwMode="auto">
            <a:xfrm>
              <a:off x="1412" y="2433"/>
              <a:ext cx="195" cy="311"/>
            </a:xfrm>
            <a:prstGeom prst="irregularSeal1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35" name="Line 11"/>
          <p:cNvSpPr>
            <a:spLocks noChangeShapeType="1"/>
          </p:cNvSpPr>
          <p:nvPr/>
        </p:nvSpPr>
        <p:spPr bwMode="auto">
          <a:xfrm rot="120000" flipV="1">
            <a:off x="418932" y="946368"/>
            <a:ext cx="2808000" cy="71438"/>
          </a:xfrm>
          <a:prstGeom prst="line">
            <a:avLst/>
          </a:prstGeom>
          <a:noFill/>
          <a:ln w="76200">
            <a:solidFill>
              <a:srgbClr val="7030A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6" name="Arc 12"/>
          <p:cNvSpPr>
            <a:spLocks/>
          </p:cNvSpPr>
          <p:nvPr/>
        </p:nvSpPr>
        <p:spPr bwMode="auto">
          <a:xfrm flipH="1">
            <a:off x="1428727" y="1071546"/>
            <a:ext cx="1857388" cy="3045139"/>
          </a:xfrm>
          <a:custGeom>
            <a:avLst/>
            <a:gdLst>
              <a:gd name="G0" fmla="+- 0 0 0"/>
              <a:gd name="G1" fmla="+- 21483 0 0"/>
              <a:gd name="G2" fmla="+- 21600 0 0"/>
              <a:gd name="T0" fmla="*/ 2242 w 21600"/>
              <a:gd name="T1" fmla="*/ 0 h 21483"/>
              <a:gd name="T2" fmla="*/ 21600 w 21600"/>
              <a:gd name="T3" fmla="*/ 21483 h 21483"/>
              <a:gd name="T4" fmla="*/ 0 w 21600"/>
              <a:gd name="T5" fmla="*/ 21483 h 214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483" fill="none" extrusionOk="0">
                <a:moveTo>
                  <a:pt x="2242" y="-1"/>
                </a:moveTo>
                <a:cubicBezTo>
                  <a:pt x="13243" y="1147"/>
                  <a:pt x="21600" y="10421"/>
                  <a:pt x="21600" y="21483"/>
                </a:cubicBezTo>
              </a:path>
              <a:path w="21600" h="21483" stroke="0" extrusionOk="0">
                <a:moveTo>
                  <a:pt x="2242" y="-1"/>
                </a:moveTo>
                <a:cubicBezTo>
                  <a:pt x="13243" y="1147"/>
                  <a:pt x="21600" y="10421"/>
                  <a:pt x="21600" y="21483"/>
                </a:cubicBezTo>
                <a:lnTo>
                  <a:pt x="0" y="21483"/>
                </a:lnTo>
                <a:close/>
              </a:path>
            </a:pathLst>
          </a:custGeom>
          <a:noFill/>
          <a:ln w="38100">
            <a:solidFill>
              <a:srgbClr val="365D2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7" name="Arc 13"/>
          <p:cNvSpPr>
            <a:spLocks/>
          </p:cNvSpPr>
          <p:nvPr/>
        </p:nvSpPr>
        <p:spPr bwMode="auto">
          <a:xfrm>
            <a:off x="500034" y="1071546"/>
            <a:ext cx="865191" cy="2963873"/>
          </a:xfrm>
          <a:custGeom>
            <a:avLst/>
            <a:gdLst>
              <a:gd name="G0" fmla="+- 0 0 0"/>
              <a:gd name="G1" fmla="+- 21483 0 0"/>
              <a:gd name="G2" fmla="+- 21600 0 0"/>
              <a:gd name="T0" fmla="*/ 2242 w 21600"/>
              <a:gd name="T1" fmla="*/ 0 h 21483"/>
              <a:gd name="T2" fmla="*/ 21600 w 21600"/>
              <a:gd name="T3" fmla="*/ 21483 h 21483"/>
              <a:gd name="T4" fmla="*/ 0 w 21600"/>
              <a:gd name="T5" fmla="*/ 21483 h 214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483" fill="none" extrusionOk="0">
                <a:moveTo>
                  <a:pt x="2242" y="-1"/>
                </a:moveTo>
                <a:cubicBezTo>
                  <a:pt x="13243" y="1147"/>
                  <a:pt x="21600" y="10421"/>
                  <a:pt x="21600" y="21483"/>
                </a:cubicBezTo>
              </a:path>
              <a:path w="21600" h="21483" stroke="0" extrusionOk="0">
                <a:moveTo>
                  <a:pt x="2242" y="-1"/>
                </a:moveTo>
                <a:cubicBezTo>
                  <a:pt x="13243" y="1147"/>
                  <a:pt x="21600" y="10421"/>
                  <a:pt x="21600" y="21483"/>
                </a:cubicBezTo>
                <a:lnTo>
                  <a:pt x="0" y="21483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357158" y="357166"/>
            <a:ext cx="26404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800" b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endParaRPr lang="ru-RU" sz="2800" b="1" dirty="0" smtClean="0">
              <a:solidFill>
                <a:srgbClr val="365D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auto">
          <a:xfrm rot="-5400000">
            <a:off x="-83272" y="2471030"/>
            <a:ext cx="3024000" cy="0"/>
          </a:xfrm>
          <a:prstGeom prst="line">
            <a:avLst/>
          </a:prstGeom>
          <a:noFill/>
          <a:ln w="5715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Text Box 1"/>
          <p:cNvSpPr txBox="1">
            <a:spLocks noChangeArrowheads="1"/>
          </p:cNvSpPr>
          <p:nvPr/>
        </p:nvSpPr>
        <p:spPr bwMode="auto">
          <a:xfrm>
            <a:off x="3643306" y="1643050"/>
            <a:ext cx="5214974" cy="71438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проникают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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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  <a:endParaRPr kumimoji="0" lang="ru-RU" sz="32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1"/>
          <p:cNvSpPr txBox="1">
            <a:spLocks noChangeArrowheads="1"/>
          </p:cNvSpPr>
          <p:nvPr/>
        </p:nvSpPr>
        <p:spPr bwMode="auto">
          <a:xfrm>
            <a:off x="4000496" y="2428868"/>
            <a:ext cx="3286148" cy="71438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бумага,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Al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,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Pb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"/>
          <p:cNvSpPr txBox="1">
            <a:spLocks noChangeArrowheads="1"/>
          </p:cNvSpPr>
          <p:nvPr/>
        </p:nvSpPr>
        <p:spPr bwMode="auto">
          <a:xfrm>
            <a:off x="0" y="5357778"/>
            <a:ext cx="4857752" cy="1500222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электроскоп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q</a:t>
            </a:r>
            <a:r>
              <a:rPr kumimoji="0" lang="ru-RU" sz="40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счетчик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сп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</a:rPr>
              <a:t>ек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rPr>
              <a:t>тр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 Box 1"/>
          <p:cNvSpPr txBox="1">
            <a:spLocks noChangeArrowheads="1"/>
          </p:cNvSpPr>
          <p:nvPr/>
        </p:nvSpPr>
        <p:spPr bwMode="auto">
          <a:xfrm>
            <a:off x="4000496" y="3143248"/>
            <a:ext cx="4929222" cy="207170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ts val="4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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на рентген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ЭЛ.МАГН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ts val="4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365D21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  </a:t>
            </a:r>
            <a:r>
              <a:rPr kumimoji="0" lang="en-US" sz="4400" b="1" i="0" u="sng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e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с различными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ts val="4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-  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q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/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m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428860" y="6211693"/>
            <a:ext cx="2705869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36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ядра гелия</a:t>
            </a:r>
            <a:endParaRPr lang="ru-RU" sz="36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65000"/>
              <a:alpha val="7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4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4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4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4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4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4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4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4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4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4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4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4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3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3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3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3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3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3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3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3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3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2" dur="3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3" dur="3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3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22222E-6 L 0.40139 -0.25324 " pathEditMode="relative" rAng="0" ptsTypes="AA">
                                      <p:cBhvr>
                                        <p:cTn id="1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00" y="-12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7" dur="2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25" grpId="0" animBg="1"/>
      <p:bldP spid="1026" grpId="0" animBg="1"/>
      <p:bldP spid="1035" grpId="0" animBg="1"/>
      <p:bldP spid="1036" grpId="0" animBg="1"/>
      <p:bldP spid="1037" grpId="0" animBg="1"/>
      <p:bldP spid="16" grpId="0"/>
      <p:bldP spid="1038" grpId="0" animBg="1"/>
      <p:bldP spid="18" grpId="0" animBg="1"/>
      <p:bldP spid="19" grpId="0" animBg="1"/>
      <p:bldP spid="20" grpId="0" build="p" animBg="1"/>
      <p:bldP spid="21" grpId="0" build="p" animBg="1"/>
      <p:bldP spid="22" grpId="0" animBg="1"/>
      <p:bldP spid="22" grpId="1" animBg="1"/>
      <p:bldP spid="22" grpId="2" animBg="1"/>
      <p:bldP spid="23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3802</TotalTime>
  <Words>868</Words>
  <Application>Microsoft Office PowerPoint</Application>
  <PresentationFormat>Экран (4:3)</PresentationFormat>
  <Paragraphs>206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Слайд 1</vt:lpstr>
      <vt:lpstr>Слайд 2</vt:lpstr>
      <vt:lpstr>Домашнее задание.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knt</cp:lastModifiedBy>
  <cp:revision>377</cp:revision>
  <dcterms:created xsi:type="dcterms:W3CDTF">2009-11-04T14:29:22Z</dcterms:created>
  <dcterms:modified xsi:type="dcterms:W3CDTF">2019-03-28T03:04:11Z</dcterms:modified>
</cp:coreProperties>
</file>