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0"/>
  </p:notesMasterIdLst>
  <p:sldIdLst>
    <p:sldId id="315" r:id="rId2"/>
    <p:sldId id="306" r:id="rId3"/>
    <p:sldId id="317" r:id="rId4"/>
    <p:sldId id="316" r:id="rId5"/>
    <p:sldId id="308" r:id="rId6"/>
    <p:sldId id="309" r:id="rId7"/>
    <p:sldId id="310" r:id="rId8"/>
    <p:sldId id="311" r:id="rId9"/>
    <p:sldId id="312" r:id="rId10"/>
    <p:sldId id="313" r:id="rId11"/>
    <p:sldId id="302" r:id="rId12"/>
    <p:sldId id="307" r:id="rId13"/>
    <p:sldId id="304" r:id="rId14"/>
    <p:sldId id="305" r:id="rId15"/>
    <p:sldId id="321" r:id="rId16"/>
    <p:sldId id="322" r:id="rId17"/>
    <p:sldId id="319" r:id="rId18"/>
    <p:sldId id="320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006600"/>
    <a:srgbClr val="00CCFF"/>
    <a:srgbClr val="030303"/>
    <a:srgbClr val="003E6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104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03D66AA-5BE3-458C-AF26-15C39C932D6C}" type="datetimeFigureOut">
              <a:rPr lang="ru-RU"/>
              <a:pPr>
                <a:defRPr/>
              </a:pPr>
              <a:t>20.07.2020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6431966-410A-44D8-846C-20D298455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2357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59733-212C-4695-A9B9-5C472E12B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57845-3E8C-4AE0-87BA-7CFAFF595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4643D-D4C7-4309-BFAD-C58AB18683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392D7-4914-44FD-B83D-44FE090D15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54CB7-0F47-4A15-B6FB-A4A4AA8374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31A88-9E09-43DC-96BC-AAFF81841E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1F4B7-046A-4427-B3DD-C58F9C9A51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07C5D-4DEC-4963-B09B-64E47902D1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1F7EE-3222-40CA-A8CB-BE7D99F5B2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16F7C-16AA-4412-8434-9CACD60DF6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ED68C-EFB3-478E-AF7F-2EE1D9BC6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E46F82D-C26C-4774-8513-78060D8D50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56" r:id="rId4"/>
    <p:sldLayoutId id="2147483865" r:id="rId5"/>
    <p:sldLayoutId id="2147483857" r:id="rId6"/>
    <p:sldLayoutId id="2147483858" r:id="rId7"/>
    <p:sldLayoutId id="2147483866" r:id="rId8"/>
    <p:sldLayoutId id="2147483859" r:id="rId9"/>
    <p:sldLayoutId id="2147483860" r:id="rId10"/>
    <p:sldLayoutId id="21474838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audio" Target="../media/audio5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audio" Target="../media/audio5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audio" Target="../media/audio10.wav"/><Relationship Id="rId3" Type="http://schemas.openxmlformats.org/officeDocument/2006/relationships/audio" Target="../media/audio2.wav"/><Relationship Id="rId7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11" Type="http://schemas.openxmlformats.org/officeDocument/2006/relationships/image" Target="../media/image11.jpeg"/><Relationship Id="rId5" Type="http://schemas.openxmlformats.org/officeDocument/2006/relationships/audio" Target="../media/audio5.wav"/><Relationship Id="rId10" Type="http://schemas.openxmlformats.org/officeDocument/2006/relationships/audio" Target="../media/audio11.wav"/><Relationship Id="rId4" Type="http://schemas.openxmlformats.org/officeDocument/2006/relationships/audio" Target="../media/audio6.wav"/><Relationship Id="rId9" Type="http://schemas.openxmlformats.org/officeDocument/2006/relationships/audio" Target="../media/audio4.wav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4.wav"/><Relationship Id="rId7" Type="http://schemas.openxmlformats.org/officeDocument/2006/relationships/audio" Target="../media/audio11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0.wav"/><Relationship Id="rId5" Type="http://schemas.openxmlformats.org/officeDocument/2006/relationships/audio" Target="../media/audio1.wav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8.wav"/><Relationship Id="rId7" Type="http://schemas.openxmlformats.org/officeDocument/2006/relationships/audio" Target="../media/audio1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audio" Target="../media/audio5.wav"/><Relationship Id="rId10" Type="http://schemas.openxmlformats.org/officeDocument/2006/relationships/audio" Target="../media/audio10.wav"/><Relationship Id="rId4" Type="http://schemas.openxmlformats.org/officeDocument/2006/relationships/audio" Target="../media/audio11.wav"/><Relationship Id="rId9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1.wav"/><Relationship Id="rId4" Type="http://schemas.openxmlformats.org/officeDocument/2006/relationships/audio" Target="../media/audio8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" y="35716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Times New Roman"/>
                <a:ea typeface="Times New Roman"/>
                <a:cs typeface="Times New Roman"/>
              </a:rPr>
              <a:t>Итак, 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у n-п.п.  электронная проводимость, у  p-п.п. дырочная. </a:t>
            </a:r>
            <a:r>
              <a:rPr lang="ru-RU" sz="3600" b="1" i="1" dirty="0" smtClean="0">
                <a:latin typeface="Times New Roman"/>
                <a:ea typeface="Times New Roman"/>
                <a:cs typeface="Times New Roman"/>
              </a:rPr>
              <a:t>Какую комбинацию из них надо соорудить, чтобы был п.п. диод?         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( одностороннюю проводимость как у электровакуумного диода.)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5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71670" y="21429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1071546"/>
            <a:ext cx="4214813" cy="207168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№24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§ § </a:t>
            </a:r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115,116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6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500"/>
                            </p:stCondLst>
                            <p:childTnLst>
                              <p:par>
                                <p:cTn id="75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4500"/>
                            </p:stCondLst>
                            <p:childTnLst>
                              <p:par>
                                <p:cTn id="8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6500"/>
                            </p:stCondLst>
                            <p:childTnLst>
                              <p:par>
                                <p:cTn id="8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/>
          <p:cNvSpPr txBox="1"/>
          <p:nvPr/>
        </p:nvSpPr>
        <p:spPr>
          <a:xfrm>
            <a:off x="5643570" y="2071678"/>
            <a:ext cx="57150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dirty="0">
              <a:solidFill>
                <a:srgbClr val="0000FF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85918" y="5903893"/>
            <a:ext cx="3857652" cy="954107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накал </a:t>
            </a:r>
          </a:p>
          <a:p>
            <a:r>
              <a:rPr lang="ru-RU" sz="2800" b="1" dirty="0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err="1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Ва,Са</a:t>
            </a:r>
            <a:r>
              <a:rPr lang="ru-RU" sz="2800" b="1" dirty="0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..) малая </a:t>
            </a:r>
            <a:r>
              <a:rPr lang="ru-RU" sz="2800" b="1" dirty="0" err="1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cap="all" baseline="-25000" dirty="0" err="1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вых</a:t>
            </a:r>
            <a:endParaRPr lang="ru-RU" sz="2800" dirty="0">
              <a:solidFill>
                <a:srgbClr val="03030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6143636" cy="892552"/>
          </a:xfrm>
          <a:prstGeom prst="rect">
            <a:avLst/>
          </a:prstGeom>
          <a:blipFill dpi="0" rotWithShape="1">
            <a:blip r:embed="rId5" cstate="print">
              <a:alphaModFix amt="72000"/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2400" b="1" u="sng" cap="all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ru-RU" sz="2400" b="1" u="sng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ток  в вакууме.</a:t>
            </a:r>
            <a:r>
              <a:rPr lang="ru-RU" sz="2400" b="1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(изолятор!!!)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(Ш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упр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8(1-5)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189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84516" y="0"/>
            <a:ext cx="2857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№22§77,78  упр12(8,9)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28670"/>
            <a:ext cx="3286116" cy="1015663"/>
          </a:xfrm>
          <a:prstGeom prst="rect">
            <a:avLst/>
          </a:prstGeom>
          <a:solidFill>
            <a:schemeClr val="accent1">
              <a:alpha val="22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нагреть    ( ТЭЭ )                 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Осветить  (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/эф.)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0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…ЭЛЕКТРОНОВ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2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0562" y="928670"/>
            <a:ext cx="314327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диод -</a:t>
            </a:r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двух…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1977232" y="2569287"/>
            <a:ext cx="801038" cy="1840645"/>
          </a:xfrm>
          <a:prstGeom prst="can">
            <a:avLst>
              <a:gd name="adj" fmla="val 65044"/>
            </a:avLst>
          </a:pr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 rot="16212652">
            <a:off x="1367115" y="4513159"/>
            <a:ext cx="1164142" cy="485530"/>
            <a:chOff x="9201" y="10684"/>
            <a:chExt cx="763" cy="276"/>
          </a:xfrm>
        </p:grpSpPr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>
              <a:off x="9201" y="10684"/>
              <a:ext cx="184" cy="276"/>
              <a:chOff x="3503" y="4378"/>
              <a:chExt cx="184" cy="276"/>
            </a:xfrm>
          </p:grpSpPr>
          <p:sp>
            <p:nvSpPr>
              <p:cNvPr id="1036" name="Oval 12"/>
              <p:cNvSpPr>
                <a:spLocks noChangeArrowheads="1"/>
              </p:cNvSpPr>
              <p:nvPr/>
            </p:nvSpPr>
            <p:spPr bwMode="auto">
              <a:xfrm>
                <a:off x="3525" y="4458"/>
                <a:ext cx="141" cy="141"/>
              </a:xfrm>
              <a:prstGeom prst="ellipse">
                <a:avLst/>
              </a:prstGeom>
              <a:solidFill>
                <a:srgbClr val="FFFFFF"/>
              </a:solidFill>
              <a:ln w="476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auto">
              <a:xfrm flipV="1">
                <a:off x="3503" y="4378"/>
                <a:ext cx="184" cy="276"/>
              </a:xfrm>
              <a:prstGeom prst="line">
                <a:avLst/>
              </a:prstGeom>
              <a:noFill/>
              <a:ln w="476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9347" y="10836"/>
              <a:ext cx="617" cy="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2234896" y="3044542"/>
            <a:ext cx="297979" cy="2094527"/>
            <a:chOff x="7072" y="5290"/>
            <a:chExt cx="170" cy="1353"/>
          </a:xfrm>
        </p:grpSpPr>
        <p:sp>
          <p:nvSpPr>
            <p:cNvPr id="1040" name="Arc 16"/>
            <p:cNvSpPr>
              <a:spLocks/>
            </p:cNvSpPr>
            <p:nvPr/>
          </p:nvSpPr>
          <p:spPr bwMode="auto">
            <a:xfrm rot="21591512" flipH="1">
              <a:off x="7072" y="5290"/>
              <a:ext cx="168" cy="1171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83 w 43200"/>
                <a:gd name="T1" fmla="*/ 23493 h 24177"/>
                <a:gd name="T2" fmla="*/ 43046 w 43200"/>
                <a:gd name="T3" fmla="*/ 24177 h 24177"/>
                <a:gd name="T4" fmla="*/ 21600 w 43200"/>
                <a:gd name="T5" fmla="*/ 21600 h 24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177" fill="none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461"/>
                    <a:pt x="43148" y="23321"/>
                    <a:pt x="43045" y="24176"/>
                  </a:cubicBezTo>
                </a:path>
                <a:path w="43200" h="24177" stroke="0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461"/>
                    <a:pt x="43148" y="23321"/>
                    <a:pt x="43045" y="24176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7625">
              <a:solidFill>
                <a:srgbClr val="03030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 rot="5400000">
              <a:off x="6967" y="6536"/>
              <a:ext cx="215" cy="0"/>
            </a:xfrm>
            <a:prstGeom prst="line">
              <a:avLst/>
            </a:prstGeom>
            <a:noFill/>
            <a:ln w="4762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 rot="5400000">
              <a:off x="7134" y="6520"/>
              <a:ext cx="216" cy="0"/>
            </a:xfrm>
            <a:prstGeom prst="line">
              <a:avLst/>
            </a:prstGeom>
            <a:noFill/>
            <a:ln w="4762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43" name="Line 19"/>
          <p:cNvSpPr>
            <a:spLocks noChangeShapeType="1"/>
          </p:cNvSpPr>
          <p:nvPr/>
        </p:nvSpPr>
        <p:spPr bwMode="auto">
          <a:xfrm flipH="1">
            <a:off x="3499448" y="2294366"/>
            <a:ext cx="458794" cy="295272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V="1">
            <a:off x="4429124" y="4572008"/>
            <a:ext cx="714380" cy="42862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 flipH="1" flipV="1">
            <a:off x="2571736" y="5143512"/>
            <a:ext cx="735012" cy="642942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9" name="AutoShape 25"/>
          <p:cNvSpPr>
            <a:spLocks noChangeArrowheads="1"/>
          </p:cNvSpPr>
          <p:nvPr/>
        </p:nvSpPr>
        <p:spPr bwMode="auto">
          <a:xfrm rot="5417574">
            <a:off x="4152597" y="3180337"/>
            <a:ext cx="2544985" cy="1422537"/>
          </a:xfrm>
          <a:prstGeom prst="roundRect">
            <a:avLst>
              <a:gd name="adj" fmla="val 50000"/>
            </a:avLst>
          </a:prstGeom>
          <a:noFill/>
          <a:ln w="6667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50" name="Group 26"/>
          <p:cNvGrpSpPr>
            <a:grpSpLocks/>
          </p:cNvGrpSpPr>
          <p:nvPr/>
        </p:nvGrpSpPr>
        <p:grpSpPr bwMode="auto">
          <a:xfrm rot="5417574">
            <a:off x="5039176" y="2112965"/>
            <a:ext cx="763680" cy="925729"/>
            <a:chOff x="4700" y="6785"/>
            <a:chExt cx="449" cy="415"/>
          </a:xfrm>
        </p:grpSpPr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5149" y="6785"/>
              <a:ext cx="0" cy="415"/>
            </a:xfrm>
            <a:prstGeom prst="line">
              <a:avLst/>
            </a:prstGeom>
            <a:noFill/>
            <a:ln w="666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H="1">
              <a:off x="4700" y="6993"/>
              <a:ext cx="438" cy="0"/>
            </a:xfrm>
            <a:prstGeom prst="line">
              <a:avLst/>
            </a:prstGeom>
            <a:noFill/>
            <a:ln w="666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54" name="Group 30"/>
          <p:cNvGrpSpPr>
            <a:grpSpLocks/>
          </p:cNvGrpSpPr>
          <p:nvPr/>
        </p:nvGrpSpPr>
        <p:grpSpPr bwMode="auto">
          <a:xfrm rot="5417574">
            <a:off x="5026540" y="5039404"/>
            <a:ext cx="771040" cy="435093"/>
            <a:chOff x="5284" y="5030"/>
            <a:chExt cx="616" cy="144"/>
          </a:xfrm>
        </p:grpSpPr>
        <p:sp>
          <p:nvSpPr>
            <p:cNvPr id="1055" name="Arc 31"/>
            <p:cNvSpPr>
              <a:spLocks/>
            </p:cNvSpPr>
            <p:nvPr/>
          </p:nvSpPr>
          <p:spPr bwMode="auto">
            <a:xfrm rot="16191512" flipH="1">
              <a:off x="5472" y="4845"/>
              <a:ext cx="141" cy="51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83 w 43200"/>
                <a:gd name="T1" fmla="*/ 23493 h 23493"/>
                <a:gd name="T2" fmla="*/ 43200 w 43200"/>
                <a:gd name="T3" fmla="*/ 21600 h 23493"/>
                <a:gd name="T4" fmla="*/ 21600 w 43200"/>
                <a:gd name="T5" fmla="*/ 21600 h 23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3493" fill="none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3493" stroke="0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66675">
              <a:solidFill>
                <a:srgbClr val="03030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6" name="Line 32"/>
            <p:cNvSpPr>
              <a:spLocks noChangeShapeType="1"/>
            </p:cNvSpPr>
            <p:nvPr/>
          </p:nvSpPr>
          <p:spPr bwMode="auto">
            <a:xfrm>
              <a:off x="5802" y="5171"/>
              <a:ext cx="98" cy="0"/>
            </a:xfrm>
            <a:prstGeom prst="line">
              <a:avLst/>
            </a:prstGeom>
            <a:noFill/>
            <a:ln w="6667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7" name="Line 33"/>
            <p:cNvSpPr>
              <a:spLocks noChangeShapeType="1"/>
            </p:cNvSpPr>
            <p:nvPr/>
          </p:nvSpPr>
          <p:spPr bwMode="auto">
            <a:xfrm>
              <a:off x="5795" y="5030"/>
              <a:ext cx="98" cy="0"/>
            </a:xfrm>
            <a:prstGeom prst="line">
              <a:avLst/>
            </a:prstGeom>
            <a:noFill/>
            <a:ln w="6667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53" name="Arc 29"/>
          <p:cNvSpPr>
            <a:spLocks/>
          </p:cNvSpPr>
          <p:nvPr/>
        </p:nvSpPr>
        <p:spPr bwMode="auto">
          <a:xfrm rot="162906" flipH="1">
            <a:off x="4946782" y="4660023"/>
            <a:ext cx="1005959" cy="279709"/>
          </a:xfrm>
          <a:custGeom>
            <a:avLst/>
            <a:gdLst>
              <a:gd name="G0" fmla="+- 21326 0 0"/>
              <a:gd name="G1" fmla="+- 21600 0 0"/>
              <a:gd name="G2" fmla="+- 21600 0 0"/>
              <a:gd name="T0" fmla="*/ 0 w 42926"/>
              <a:gd name="T1" fmla="*/ 18171 h 21600"/>
              <a:gd name="T2" fmla="*/ 42926 w 42926"/>
              <a:gd name="T3" fmla="*/ 21600 h 21600"/>
              <a:gd name="T4" fmla="*/ 21326 w 4292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926" h="21600" fill="none" extrusionOk="0">
                <a:moveTo>
                  <a:pt x="-1" y="18170"/>
                </a:moveTo>
                <a:cubicBezTo>
                  <a:pt x="1683" y="7699"/>
                  <a:pt x="10720" y="-1"/>
                  <a:pt x="21326" y="0"/>
                </a:cubicBezTo>
                <a:cubicBezTo>
                  <a:pt x="33255" y="0"/>
                  <a:pt x="42926" y="9670"/>
                  <a:pt x="42926" y="21600"/>
                </a:cubicBezTo>
              </a:path>
              <a:path w="42926" h="21600" stroke="0" extrusionOk="0">
                <a:moveTo>
                  <a:pt x="-1" y="18170"/>
                </a:moveTo>
                <a:cubicBezTo>
                  <a:pt x="1683" y="7699"/>
                  <a:pt x="10720" y="-1"/>
                  <a:pt x="21326" y="0"/>
                </a:cubicBezTo>
                <a:cubicBezTo>
                  <a:pt x="33255" y="0"/>
                  <a:pt x="42926" y="9670"/>
                  <a:pt x="42926" y="21600"/>
                </a:cubicBezTo>
                <a:lnTo>
                  <a:pt x="21326" y="21600"/>
                </a:lnTo>
                <a:close/>
              </a:path>
            </a:pathLst>
          </a:custGeom>
          <a:noFill/>
          <a:ln w="666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7" name="Группа 46"/>
          <p:cNvGrpSpPr/>
          <p:nvPr/>
        </p:nvGrpSpPr>
        <p:grpSpPr>
          <a:xfrm>
            <a:off x="5697497" y="4883125"/>
            <a:ext cx="485530" cy="1165030"/>
            <a:chOff x="5697497" y="4883125"/>
            <a:chExt cx="485530" cy="1165030"/>
          </a:xfrm>
        </p:grpSpPr>
        <p:sp>
          <p:nvSpPr>
            <p:cNvPr id="41" name="Oval 12"/>
            <p:cNvSpPr>
              <a:spLocks noChangeArrowheads="1"/>
            </p:cNvSpPr>
            <p:nvPr/>
          </p:nvSpPr>
          <p:spPr bwMode="auto">
            <a:xfrm rot="16212652">
              <a:off x="5854689" y="5783084"/>
              <a:ext cx="215130" cy="248043"/>
            </a:xfrm>
            <a:prstGeom prst="ellipse">
              <a:avLst/>
            </a:prstGeom>
            <a:solidFill>
              <a:srgbClr val="FFFFFF"/>
            </a:solidFill>
            <a:ln w="476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Line 13"/>
            <p:cNvSpPr>
              <a:spLocks noChangeShapeType="1"/>
            </p:cNvSpPr>
            <p:nvPr/>
          </p:nvSpPr>
          <p:spPr bwMode="auto">
            <a:xfrm rot="16212652" flipV="1">
              <a:off x="5799893" y="5665022"/>
              <a:ext cx="280737" cy="48553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Line 14"/>
            <p:cNvSpPr>
              <a:spLocks noChangeShapeType="1"/>
            </p:cNvSpPr>
            <p:nvPr/>
          </p:nvSpPr>
          <p:spPr bwMode="auto">
            <a:xfrm rot="16212652">
              <a:off x="5478967" y="5353817"/>
              <a:ext cx="941384" cy="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714744" y="1714488"/>
            <a:ext cx="121444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анод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Line 19"/>
          <p:cNvSpPr>
            <a:spLocks noChangeShapeType="1"/>
          </p:cNvSpPr>
          <p:nvPr/>
        </p:nvSpPr>
        <p:spPr bwMode="auto">
          <a:xfrm>
            <a:off x="4714876" y="2285992"/>
            <a:ext cx="612776" cy="285752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3286116" y="4929198"/>
            <a:ext cx="1214446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катод 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Line 22"/>
          <p:cNvSpPr>
            <a:spLocks noChangeShapeType="1"/>
          </p:cNvSpPr>
          <p:nvPr/>
        </p:nvSpPr>
        <p:spPr bwMode="auto">
          <a:xfrm flipH="1" flipV="1">
            <a:off x="2571736" y="4429132"/>
            <a:ext cx="785818" cy="571504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6096296" y="5000636"/>
            <a:ext cx="642942" cy="646331"/>
          </a:xfrm>
          <a:prstGeom prst="rect">
            <a:avLst/>
          </a:prstGeom>
          <a:gradFill>
            <a:gsLst>
              <a:gs pos="36000">
                <a:schemeClr val="accent4">
                  <a:tint val="75000"/>
                  <a:shade val="85000"/>
                  <a:satMod val="230000"/>
                  <a:alpha val="0"/>
                </a:schemeClr>
              </a:gs>
              <a:gs pos="25000">
                <a:schemeClr val="accent4">
                  <a:tint val="90000"/>
                  <a:shade val="70000"/>
                  <a:satMod val="220000"/>
                </a:schemeClr>
              </a:gs>
              <a:gs pos="50000">
                <a:schemeClr val="accent4">
                  <a:tint val="90000"/>
                  <a:shade val="58000"/>
                  <a:satMod val="225000"/>
                </a:schemeClr>
              </a:gs>
              <a:gs pos="65000">
                <a:schemeClr val="accent4">
                  <a:tint val="90000"/>
                  <a:shade val="58000"/>
                  <a:satMod val="225000"/>
                </a:schemeClr>
              </a:gs>
              <a:gs pos="80000">
                <a:schemeClr val="accent4">
                  <a:tint val="90000"/>
                  <a:shade val="69000"/>
                  <a:satMod val="220000"/>
                </a:schemeClr>
              </a:gs>
              <a:gs pos="100000">
                <a:schemeClr val="accent4">
                  <a:tint val="77000"/>
                  <a:shade val="80000"/>
                  <a:satMod val="230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6" name="Line 23"/>
          <p:cNvSpPr>
            <a:spLocks noChangeShapeType="1"/>
          </p:cNvSpPr>
          <p:nvPr/>
        </p:nvSpPr>
        <p:spPr bwMode="auto">
          <a:xfrm flipV="1">
            <a:off x="4235442" y="5214950"/>
            <a:ext cx="979500" cy="642942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5" name="Группа 54"/>
          <p:cNvGrpSpPr/>
          <p:nvPr/>
        </p:nvGrpSpPr>
        <p:grpSpPr>
          <a:xfrm>
            <a:off x="571472" y="2285992"/>
            <a:ext cx="2928958" cy="2512504"/>
            <a:chOff x="571472" y="2285992"/>
            <a:chExt cx="2928958" cy="2512504"/>
          </a:xfrm>
        </p:grpSpPr>
        <p:sp>
          <p:nvSpPr>
            <p:cNvPr id="1027" name="AutoShape 3"/>
            <p:cNvSpPr>
              <a:spLocks noChangeArrowheads="1"/>
            </p:cNvSpPr>
            <p:nvPr/>
          </p:nvSpPr>
          <p:spPr bwMode="auto">
            <a:xfrm>
              <a:off x="1297138" y="2285992"/>
              <a:ext cx="2203292" cy="2512504"/>
            </a:xfrm>
            <a:prstGeom prst="can">
              <a:avLst>
                <a:gd name="adj" fmla="val 32279"/>
              </a:avLst>
            </a:prstGeom>
            <a:noFill/>
            <a:ln w="476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571472" y="4290731"/>
              <a:ext cx="732678" cy="427265"/>
              <a:chOff x="9201" y="10684"/>
              <a:chExt cx="763" cy="276"/>
            </a:xfrm>
          </p:grpSpPr>
          <p:grpSp>
            <p:nvGrpSpPr>
              <p:cNvPr id="1029" name="Group 5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1030" name="Oval 6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76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1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76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476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57" name="Group 2"/>
          <p:cNvGrpSpPr>
            <a:grpSpLocks/>
          </p:cNvGrpSpPr>
          <p:nvPr/>
        </p:nvGrpSpPr>
        <p:grpSpPr bwMode="auto">
          <a:xfrm>
            <a:off x="5429256" y="4357694"/>
            <a:ext cx="285751" cy="285750"/>
            <a:chOff x="1783" y="8526"/>
            <a:chExt cx="366" cy="388"/>
          </a:xfrm>
        </p:grpSpPr>
        <p:sp>
          <p:nvSpPr>
            <p:cNvPr id="5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" name="Group 2"/>
          <p:cNvGrpSpPr>
            <a:grpSpLocks/>
          </p:cNvGrpSpPr>
          <p:nvPr/>
        </p:nvGrpSpPr>
        <p:grpSpPr bwMode="auto">
          <a:xfrm>
            <a:off x="5143504" y="4357694"/>
            <a:ext cx="285751" cy="285750"/>
            <a:chOff x="1783" y="8526"/>
            <a:chExt cx="366" cy="388"/>
          </a:xfrm>
        </p:grpSpPr>
        <p:sp>
          <p:nvSpPr>
            <p:cNvPr id="61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" name="Group 2"/>
          <p:cNvGrpSpPr>
            <a:grpSpLocks/>
          </p:cNvGrpSpPr>
          <p:nvPr/>
        </p:nvGrpSpPr>
        <p:grpSpPr bwMode="auto">
          <a:xfrm>
            <a:off x="2714612" y="3857630"/>
            <a:ext cx="285751" cy="285750"/>
            <a:chOff x="1783" y="8526"/>
            <a:chExt cx="366" cy="388"/>
          </a:xfrm>
        </p:grpSpPr>
        <p:sp>
          <p:nvSpPr>
            <p:cNvPr id="7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" name="Group 2"/>
          <p:cNvGrpSpPr>
            <a:grpSpLocks/>
          </p:cNvGrpSpPr>
          <p:nvPr/>
        </p:nvGrpSpPr>
        <p:grpSpPr bwMode="auto">
          <a:xfrm>
            <a:off x="2714612" y="3500438"/>
            <a:ext cx="285751" cy="285750"/>
            <a:chOff x="1783" y="8526"/>
            <a:chExt cx="366" cy="388"/>
          </a:xfrm>
        </p:grpSpPr>
        <p:sp>
          <p:nvSpPr>
            <p:cNvPr id="76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7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8" name="Group 2"/>
          <p:cNvGrpSpPr>
            <a:grpSpLocks/>
          </p:cNvGrpSpPr>
          <p:nvPr/>
        </p:nvGrpSpPr>
        <p:grpSpPr bwMode="auto">
          <a:xfrm>
            <a:off x="1857356" y="3571876"/>
            <a:ext cx="285751" cy="285750"/>
            <a:chOff x="1783" y="8526"/>
            <a:chExt cx="366" cy="388"/>
          </a:xfrm>
        </p:grpSpPr>
        <p:sp>
          <p:nvSpPr>
            <p:cNvPr id="7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1" name="Group 2"/>
          <p:cNvGrpSpPr>
            <a:grpSpLocks/>
          </p:cNvGrpSpPr>
          <p:nvPr/>
        </p:nvGrpSpPr>
        <p:grpSpPr bwMode="auto">
          <a:xfrm>
            <a:off x="2714612" y="3143250"/>
            <a:ext cx="285751" cy="285750"/>
            <a:chOff x="1783" y="8526"/>
            <a:chExt cx="366" cy="388"/>
          </a:xfrm>
        </p:grpSpPr>
        <p:sp>
          <p:nvSpPr>
            <p:cNvPr id="8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4" name="Group 2"/>
          <p:cNvGrpSpPr>
            <a:grpSpLocks/>
          </p:cNvGrpSpPr>
          <p:nvPr/>
        </p:nvGrpSpPr>
        <p:grpSpPr bwMode="auto">
          <a:xfrm>
            <a:off x="1854158" y="3214686"/>
            <a:ext cx="285751" cy="285750"/>
            <a:chOff x="1783" y="8526"/>
            <a:chExt cx="366" cy="388"/>
          </a:xfrm>
        </p:grpSpPr>
        <p:sp>
          <p:nvSpPr>
            <p:cNvPr id="8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99" name="Прямая соединительная линия 98"/>
          <p:cNvCxnSpPr/>
          <p:nvPr/>
        </p:nvCxnSpPr>
        <p:spPr>
          <a:xfrm rot="16200000" flipV="1">
            <a:off x="5572932" y="3928266"/>
            <a:ext cx="1712916" cy="4"/>
          </a:xfrm>
          <a:prstGeom prst="line">
            <a:avLst/>
          </a:prstGeom>
          <a:ln w="889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31"/>
          <p:cNvSpPr txBox="1">
            <a:spLocks noChangeArrowheads="1"/>
          </p:cNvSpPr>
          <p:nvPr/>
        </p:nvSpPr>
        <p:spPr bwMode="auto">
          <a:xfrm>
            <a:off x="6500826" y="3143248"/>
            <a:ext cx="1071563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3" name="Group 2"/>
          <p:cNvGrpSpPr>
            <a:grpSpLocks/>
          </p:cNvGrpSpPr>
          <p:nvPr/>
        </p:nvGrpSpPr>
        <p:grpSpPr bwMode="auto">
          <a:xfrm>
            <a:off x="6357950" y="2010690"/>
            <a:ext cx="815975" cy="833437"/>
            <a:chOff x="7108" y="3188"/>
            <a:chExt cx="207" cy="207"/>
          </a:xfrm>
        </p:grpSpPr>
        <p:sp>
          <p:nvSpPr>
            <p:cNvPr id="104" name="Line 3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1270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" name="Line 4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1270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" name="Line 3"/>
          <p:cNvSpPr>
            <a:spLocks noChangeShapeType="1"/>
          </p:cNvSpPr>
          <p:nvPr/>
        </p:nvSpPr>
        <p:spPr bwMode="auto">
          <a:xfrm>
            <a:off x="6786578" y="5284544"/>
            <a:ext cx="815975" cy="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7" name="Group 2"/>
          <p:cNvGrpSpPr>
            <a:grpSpLocks/>
          </p:cNvGrpSpPr>
          <p:nvPr/>
        </p:nvGrpSpPr>
        <p:grpSpPr bwMode="auto">
          <a:xfrm>
            <a:off x="1857356" y="3929068"/>
            <a:ext cx="285751" cy="285750"/>
            <a:chOff x="1783" y="8526"/>
            <a:chExt cx="366" cy="388"/>
          </a:xfrm>
        </p:grpSpPr>
        <p:sp>
          <p:nvSpPr>
            <p:cNvPr id="8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0087 -0.21921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9"/>
                                            </p:cond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500"/>
                            </p:stCondLst>
                            <p:childTnLst>
                              <p:par>
                                <p:cTn id="1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0087 -0.21921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8"/>
                                            </p:cond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6000"/>
                            </p:stCondLst>
                            <p:childTnLst>
                              <p:par>
                                <p:cTn id="146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06163 0.00046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6"/>
                                            </p:cond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3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06163 0.00046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3"/>
                                            </p:cond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8000"/>
                            </p:stCondLst>
                            <p:childTnLst>
                              <p:par>
                                <p:cTn id="161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51526E-7 L -0.07118 0.00046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1"/>
                                            </p:cond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06163 0.00046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8"/>
                                            </p:cond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34783E-7 L -0.07327 -4.34783E-7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5"/>
                                            </p:cond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3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000"/>
                            </p:stCondLst>
                            <p:childTnLst>
                              <p:par>
                                <p:cTn id="1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500"/>
                            </p:stCondLst>
                            <p:childTnLst>
                              <p:par>
                                <p:cTn id="18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500"/>
                            </p:stCondLst>
                            <p:childTnLst>
                              <p:par>
                                <p:cTn id="1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000"/>
                            </p:stCondLst>
                            <p:childTnLst>
                              <p:par>
                                <p:cTn id="206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51526E-7 L -0.07118 0.00046 " pathEditMode="relative" rAng="0" ptsTypes="AA">
                                      <p:cBhvr>
                                        <p:cTn id="207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6"/>
                                            </p:cond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52" grpId="0" animBg="1"/>
      <p:bldP spid="2" grpId="0" animBg="1"/>
      <p:bldP spid="3" grpId="0"/>
      <p:bldP spid="4" grpId="0" animBg="1"/>
      <p:bldP spid="4" grpId="1" animBg="1"/>
      <p:bldP spid="6" grpId="0" animBg="1"/>
      <p:bldP spid="1033" grpId="0" animBg="1"/>
      <p:bldP spid="1043" grpId="0" animBg="1"/>
      <p:bldP spid="1046" grpId="0" animBg="1"/>
      <p:bldP spid="1047" grpId="0" animBg="1"/>
      <p:bldP spid="1049" grpId="0" animBg="1"/>
      <p:bldP spid="1053" grpId="0" animBg="1"/>
      <p:bldP spid="44" grpId="0" animBg="1"/>
      <p:bldP spid="49" grpId="0" animBg="1"/>
      <p:bldP spid="50" grpId="0" animBg="1"/>
      <p:bldP spid="51" grpId="0" animBg="1"/>
      <p:bldP spid="53" grpId="0" animBg="1"/>
      <p:bldP spid="56" grpId="0" animBg="1"/>
      <p:bldP spid="100" grpId="0"/>
      <p:bldP spid="10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4282" y="1643058"/>
            <a:ext cx="125416" cy="1239046"/>
            <a:chOff x="8705" y="5112"/>
            <a:chExt cx="60" cy="526"/>
          </a:xfrm>
        </p:grpSpPr>
        <p:sp>
          <p:nvSpPr>
            <p:cNvPr id="27652" name="Line 4"/>
            <p:cNvSpPr>
              <a:spLocks noChangeShapeType="1"/>
            </p:cNvSpPr>
            <p:nvPr/>
          </p:nvSpPr>
          <p:spPr bwMode="auto">
            <a:xfrm flipH="1">
              <a:off x="8705" y="5608"/>
              <a:ext cx="59" cy="3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53" name="Line 5"/>
            <p:cNvSpPr>
              <a:spLocks noChangeShapeType="1"/>
            </p:cNvSpPr>
            <p:nvPr/>
          </p:nvSpPr>
          <p:spPr bwMode="auto">
            <a:xfrm flipH="1">
              <a:off x="8706" y="5112"/>
              <a:ext cx="59" cy="3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" name="Группа 114"/>
          <p:cNvGrpSpPr/>
          <p:nvPr/>
        </p:nvGrpSpPr>
        <p:grpSpPr>
          <a:xfrm>
            <a:off x="297895" y="1260248"/>
            <a:ext cx="4757452" cy="965795"/>
            <a:chOff x="297895" y="1260248"/>
            <a:chExt cx="4757452" cy="965795"/>
          </a:xfrm>
        </p:grpSpPr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3146929" y="1674736"/>
              <a:ext cx="723233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97895" y="1260248"/>
              <a:ext cx="4757452" cy="965795"/>
              <a:chOff x="8739" y="4951"/>
              <a:chExt cx="2276" cy="410"/>
            </a:xfrm>
          </p:grpSpPr>
          <p:sp>
            <p:nvSpPr>
              <p:cNvPr id="27657" name="Text Box 9"/>
              <p:cNvSpPr txBox="1">
                <a:spLocks noChangeArrowheads="1"/>
              </p:cNvSpPr>
              <p:nvPr/>
            </p:nvSpPr>
            <p:spPr bwMode="auto">
              <a:xfrm>
                <a:off x="9783" y="4951"/>
                <a:ext cx="545" cy="410"/>
              </a:xfrm>
              <a:prstGeom prst="rect">
                <a:avLst/>
              </a:prstGeom>
              <a:noFill/>
              <a:ln w="349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4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kumimoji="0" lang="ru-RU" sz="7200" b="0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658" name="Oval 10"/>
              <p:cNvSpPr>
                <a:spLocks noChangeArrowheads="1"/>
              </p:cNvSpPr>
              <p:nvPr/>
            </p:nvSpPr>
            <p:spPr bwMode="auto">
              <a:xfrm>
                <a:off x="9786" y="5003"/>
                <a:ext cx="315" cy="258"/>
              </a:xfrm>
              <a:prstGeom prst="ellips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59" name="Line 11"/>
              <p:cNvSpPr>
                <a:spLocks noChangeShapeType="1"/>
              </p:cNvSpPr>
              <p:nvPr/>
            </p:nvSpPr>
            <p:spPr bwMode="auto">
              <a:xfrm>
                <a:off x="9432" y="5133"/>
                <a:ext cx="345" cy="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0" name="Line 12"/>
              <p:cNvSpPr>
                <a:spLocks noChangeShapeType="1"/>
              </p:cNvSpPr>
              <p:nvPr/>
            </p:nvSpPr>
            <p:spPr bwMode="auto">
              <a:xfrm>
                <a:off x="8739" y="5132"/>
                <a:ext cx="728" cy="2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1" name="Line 13"/>
              <p:cNvSpPr>
                <a:spLocks noChangeShapeType="1"/>
              </p:cNvSpPr>
              <p:nvPr/>
            </p:nvSpPr>
            <p:spPr bwMode="auto">
              <a:xfrm>
                <a:off x="10256" y="5129"/>
                <a:ext cx="728" cy="4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2" name="Line 14"/>
              <p:cNvSpPr>
                <a:spLocks noChangeShapeType="1"/>
              </p:cNvSpPr>
              <p:nvPr/>
            </p:nvSpPr>
            <p:spPr bwMode="auto">
              <a:xfrm flipH="1">
                <a:off x="10956" y="5120"/>
                <a:ext cx="59" cy="3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270719" y="360895"/>
            <a:ext cx="1594875" cy="744369"/>
            <a:chOff x="8051" y="3841"/>
            <a:chExt cx="883" cy="409"/>
          </a:xfrm>
        </p:grpSpPr>
        <p:sp>
          <p:nvSpPr>
            <p:cNvPr id="27665" name="Oval 17"/>
            <p:cNvSpPr>
              <a:spLocks noChangeArrowheads="1"/>
            </p:cNvSpPr>
            <p:nvPr/>
          </p:nvSpPr>
          <p:spPr bwMode="auto">
            <a:xfrm>
              <a:off x="8318" y="3841"/>
              <a:ext cx="343" cy="409"/>
            </a:xfrm>
            <a:prstGeom prst="ellips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 flipH="1">
              <a:off x="8671" y="4049"/>
              <a:ext cx="263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67" name="Line 19"/>
            <p:cNvSpPr>
              <a:spLocks noChangeShapeType="1"/>
            </p:cNvSpPr>
            <p:nvPr/>
          </p:nvSpPr>
          <p:spPr bwMode="auto">
            <a:xfrm flipH="1">
              <a:off x="8051" y="4048"/>
              <a:ext cx="263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7670" name="Line 22"/>
          <p:cNvSpPr>
            <a:spLocks noChangeShapeType="1"/>
          </p:cNvSpPr>
          <p:nvPr/>
        </p:nvSpPr>
        <p:spPr bwMode="auto">
          <a:xfrm flipH="1">
            <a:off x="285351" y="754280"/>
            <a:ext cx="2090" cy="287618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 flipH="1">
            <a:off x="5000997" y="429207"/>
            <a:ext cx="2090" cy="1823233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270719" y="2853118"/>
            <a:ext cx="2201053" cy="706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 flipV="1">
            <a:off x="2492675" y="2712986"/>
            <a:ext cx="938531" cy="328580"/>
          </a:xfrm>
          <a:prstGeom prst="rect">
            <a:avLst/>
          </a:prstGeom>
          <a:noFill/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2945647" y="2223445"/>
            <a:ext cx="0" cy="47715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 flipV="1">
            <a:off x="2934121" y="2236994"/>
            <a:ext cx="2077727" cy="2356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         </a:t>
            </a:r>
            <a:endParaRPr lang="ru-RU" dirty="0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>
            <a:off x="3433295" y="2893163"/>
            <a:ext cx="1636680" cy="2356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296786" y="3165927"/>
            <a:ext cx="2309747" cy="449919"/>
            <a:chOff x="10968" y="4305"/>
            <a:chExt cx="1149" cy="246"/>
          </a:xfrm>
        </p:grpSpPr>
        <p:sp>
          <p:nvSpPr>
            <p:cNvPr id="27680" name="Line 32"/>
            <p:cNvSpPr>
              <a:spLocks noChangeShapeType="1"/>
            </p:cNvSpPr>
            <p:nvPr/>
          </p:nvSpPr>
          <p:spPr bwMode="auto">
            <a:xfrm>
              <a:off x="11673" y="4535"/>
              <a:ext cx="4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81" name="Line 33"/>
            <p:cNvSpPr>
              <a:spLocks noChangeShapeType="1"/>
            </p:cNvSpPr>
            <p:nvPr/>
          </p:nvSpPr>
          <p:spPr bwMode="auto">
            <a:xfrm flipV="1">
              <a:off x="11397" y="4305"/>
              <a:ext cx="246" cy="245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82" name="Line 34"/>
            <p:cNvSpPr>
              <a:spLocks noChangeShapeType="1"/>
            </p:cNvSpPr>
            <p:nvPr/>
          </p:nvSpPr>
          <p:spPr bwMode="auto">
            <a:xfrm>
              <a:off x="10968" y="4551"/>
              <a:ext cx="444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7683" name="Line 35"/>
          <p:cNvSpPr>
            <a:spLocks noChangeShapeType="1"/>
          </p:cNvSpPr>
          <p:nvPr/>
        </p:nvSpPr>
        <p:spPr bwMode="auto">
          <a:xfrm>
            <a:off x="3596336" y="3562396"/>
            <a:ext cx="1475730" cy="706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26" name="Группа 125"/>
          <p:cNvGrpSpPr/>
          <p:nvPr/>
        </p:nvGrpSpPr>
        <p:grpSpPr>
          <a:xfrm>
            <a:off x="2567924" y="3295485"/>
            <a:ext cx="1164280" cy="673701"/>
            <a:chOff x="2567924" y="3295485"/>
            <a:chExt cx="1164280" cy="673701"/>
          </a:xfrm>
        </p:grpSpPr>
        <p:grpSp>
          <p:nvGrpSpPr>
            <p:cNvPr id="7" name="Группа 112"/>
            <p:cNvGrpSpPr/>
            <p:nvPr/>
          </p:nvGrpSpPr>
          <p:grpSpPr>
            <a:xfrm>
              <a:off x="2567924" y="3295485"/>
              <a:ext cx="459204" cy="673701"/>
              <a:chOff x="2567924" y="3281837"/>
              <a:chExt cx="459204" cy="673701"/>
            </a:xfrm>
          </p:grpSpPr>
          <p:sp>
            <p:nvSpPr>
              <p:cNvPr id="27686" name="Line 38"/>
              <p:cNvSpPr>
                <a:spLocks noChangeShapeType="1"/>
              </p:cNvSpPr>
              <p:nvPr/>
            </p:nvSpPr>
            <p:spPr bwMode="auto">
              <a:xfrm>
                <a:off x="2567924" y="3573957"/>
                <a:ext cx="437509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7" name="Line 39"/>
              <p:cNvSpPr>
                <a:spLocks noChangeShapeType="1"/>
              </p:cNvSpPr>
              <p:nvPr/>
            </p:nvSpPr>
            <p:spPr bwMode="auto">
              <a:xfrm>
                <a:off x="3027128" y="3281837"/>
                <a:ext cx="0" cy="673701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8" name="Группа 113"/>
            <p:cNvGrpSpPr/>
            <p:nvPr/>
          </p:nvGrpSpPr>
          <p:grpSpPr>
            <a:xfrm>
              <a:off x="3173567" y="3436158"/>
              <a:ext cx="558637" cy="273862"/>
              <a:chOff x="3173567" y="3449806"/>
              <a:chExt cx="558637" cy="273862"/>
            </a:xfrm>
          </p:grpSpPr>
          <p:sp>
            <p:nvSpPr>
              <p:cNvPr id="27685" name="Line 37"/>
              <p:cNvSpPr>
                <a:spLocks noChangeShapeType="1"/>
              </p:cNvSpPr>
              <p:nvPr/>
            </p:nvSpPr>
            <p:spPr bwMode="auto">
              <a:xfrm flipH="1">
                <a:off x="3193453" y="3449806"/>
                <a:ext cx="0" cy="273862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8" name="Line 40"/>
              <p:cNvSpPr>
                <a:spLocks noChangeShapeType="1"/>
              </p:cNvSpPr>
              <p:nvPr/>
            </p:nvSpPr>
            <p:spPr bwMode="auto">
              <a:xfrm>
                <a:off x="3173567" y="3575782"/>
                <a:ext cx="558637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5050057" y="2897874"/>
            <a:ext cx="2090" cy="659568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" name="Group 42"/>
          <p:cNvGrpSpPr>
            <a:grpSpLocks/>
          </p:cNvGrpSpPr>
          <p:nvPr/>
        </p:nvGrpSpPr>
        <p:grpSpPr bwMode="auto">
          <a:xfrm>
            <a:off x="360604" y="132402"/>
            <a:ext cx="4642487" cy="1107131"/>
            <a:chOff x="8775" y="4466"/>
            <a:chExt cx="2221" cy="470"/>
          </a:xfrm>
        </p:grpSpPr>
        <p:sp>
          <p:nvSpPr>
            <p:cNvPr id="27691" name="Text Box 43"/>
            <p:cNvSpPr txBox="1">
              <a:spLocks noChangeArrowheads="1"/>
            </p:cNvSpPr>
            <p:nvPr/>
          </p:nvSpPr>
          <p:spPr bwMode="auto">
            <a:xfrm>
              <a:off x="8775" y="4466"/>
              <a:ext cx="565" cy="470"/>
            </a:xfrm>
            <a:prstGeom prst="rect">
              <a:avLst/>
            </a:prstGeom>
            <a:noFill/>
            <a:ln w="349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ru-RU" sz="6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8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" name="Group 44"/>
            <p:cNvGrpSpPr>
              <a:grpSpLocks/>
            </p:cNvGrpSpPr>
            <p:nvPr/>
          </p:nvGrpSpPr>
          <p:grpSpPr bwMode="auto">
            <a:xfrm>
              <a:off x="9407" y="4544"/>
              <a:ext cx="1589" cy="357"/>
              <a:chOff x="6860" y="5012"/>
              <a:chExt cx="1837" cy="461"/>
            </a:xfrm>
          </p:grpSpPr>
          <p:sp>
            <p:nvSpPr>
              <p:cNvPr id="27693" name="AutoShape 45"/>
              <p:cNvSpPr>
                <a:spLocks noChangeArrowheads="1"/>
              </p:cNvSpPr>
              <p:nvPr/>
            </p:nvSpPr>
            <p:spPr bwMode="auto">
              <a:xfrm>
                <a:off x="7091" y="5012"/>
                <a:ext cx="1383" cy="461"/>
              </a:xfrm>
              <a:prstGeom prst="roundRect">
                <a:avLst>
                  <a:gd name="adj" fmla="val 50000"/>
                </a:avLst>
              </a:prstGeom>
              <a:noFill/>
              <a:ln w="349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1" name="Group 46"/>
              <p:cNvGrpSpPr>
                <a:grpSpLocks/>
              </p:cNvGrpSpPr>
              <p:nvPr/>
            </p:nvGrpSpPr>
            <p:grpSpPr bwMode="auto">
              <a:xfrm>
                <a:off x="6860" y="5096"/>
                <a:ext cx="415" cy="300"/>
                <a:chOff x="4700" y="6785"/>
                <a:chExt cx="449" cy="415"/>
              </a:xfrm>
            </p:grpSpPr>
            <p:sp>
              <p:nvSpPr>
                <p:cNvPr id="27695" name="Line 47"/>
                <p:cNvSpPr>
                  <a:spLocks noChangeShapeType="1"/>
                </p:cNvSpPr>
                <p:nvPr/>
              </p:nvSpPr>
              <p:spPr bwMode="auto">
                <a:xfrm>
                  <a:off x="5149" y="6785"/>
                  <a:ext cx="0" cy="415"/>
                </a:xfrm>
                <a:prstGeom prst="line">
                  <a:avLst/>
                </a:prstGeom>
                <a:noFill/>
                <a:ln w="349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696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4700" y="6993"/>
                  <a:ext cx="438" cy="0"/>
                </a:xfrm>
                <a:prstGeom prst="line">
                  <a:avLst/>
                </a:prstGeom>
                <a:noFill/>
                <a:ln w="349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7697" name="Arc 49"/>
              <p:cNvSpPr>
                <a:spLocks/>
              </p:cNvSpPr>
              <p:nvPr/>
            </p:nvSpPr>
            <p:spPr bwMode="auto">
              <a:xfrm rot="16648325" flipH="1">
                <a:off x="8154" y="5155"/>
                <a:ext cx="326" cy="152"/>
              </a:xfrm>
              <a:custGeom>
                <a:avLst/>
                <a:gdLst>
                  <a:gd name="G0" fmla="+- 21326 0 0"/>
                  <a:gd name="G1" fmla="+- 21600 0 0"/>
                  <a:gd name="G2" fmla="+- 21600 0 0"/>
                  <a:gd name="T0" fmla="*/ 0 w 42926"/>
                  <a:gd name="T1" fmla="*/ 18171 h 21600"/>
                  <a:gd name="T2" fmla="*/ 42926 w 42926"/>
                  <a:gd name="T3" fmla="*/ 21600 h 21600"/>
                  <a:gd name="T4" fmla="*/ 21326 w 4292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926" h="21600" fill="none" extrusionOk="0">
                    <a:moveTo>
                      <a:pt x="-1" y="18170"/>
                    </a:moveTo>
                    <a:cubicBezTo>
                      <a:pt x="1683" y="7699"/>
                      <a:pt x="10720" y="-1"/>
                      <a:pt x="21326" y="0"/>
                    </a:cubicBezTo>
                    <a:cubicBezTo>
                      <a:pt x="33255" y="0"/>
                      <a:pt x="42926" y="9670"/>
                      <a:pt x="42926" y="21600"/>
                    </a:cubicBezTo>
                  </a:path>
                  <a:path w="42926" h="21600" stroke="0" extrusionOk="0">
                    <a:moveTo>
                      <a:pt x="-1" y="18170"/>
                    </a:moveTo>
                    <a:cubicBezTo>
                      <a:pt x="1683" y="7699"/>
                      <a:pt x="10720" y="-1"/>
                      <a:pt x="21326" y="0"/>
                    </a:cubicBezTo>
                    <a:cubicBezTo>
                      <a:pt x="33255" y="0"/>
                      <a:pt x="42926" y="9670"/>
                      <a:pt x="42926" y="21600"/>
                    </a:cubicBezTo>
                    <a:lnTo>
                      <a:pt x="21326" y="21600"/>
                    </a:lnTo>
                    <a:close/>
                  </a:path>
                </a:pathLst>
              </a:cu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2" name="Group 50"/>
              <p:cNvGrpSpPr>
                <a:grpSpLocks/>
              </p:cNvGrpSpPr>
              <p:nvPr/>
            </p:nvGrpSpPr>
            <p:grpSpPr bwMode="auto">
              <a:xfrm>
                <a:off x="8300" y="5174"/>
                <a:ext cx="397" cy="141"/>
                <a:chOff x="5284" y="5030"/>
                <a:chExt cx="584" cy="144"/>
              </a:xfrm>
            </p:grpSpPr>
            <p:sp>
              <p:nvSpPr>
                <p:cNvPr id="27699" name="Arc 51"/>
                <p:cNvSpPr>
                  <a:spLocks/>
                </p:cNvSpPr>
                <p:nvPr/>
              </p:nvSpPr>
              <p:spPr bwMode="auto">
                <a:xfrm rot="16191512" flipH="1">
                  <a:off x="5472" y="4845"/>
                  <a:ext cx="141" cy="51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83 w 43200"/>
                    <a:gd name="T1" fmla="*/ 23493 h 23493"/>
                    <a:gd name="T2" fmla="*/ 43200 w 43200"/>
                    <a:gd name="T3" fmla="*/ 21600 h 23493"/>
                    <a:gd name="T4" fmla="*/ 21600 w 43200"/>
                    <a:gd name="T5" fmla="*/ 21600 h 23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23493" fill="none" extrusionOk="0">
                      <a:moveTo>
                        <a:pt x="83" y="23492"/>
                      </a:moveTo>
                      <a:cubicBezTo>
                        <a:pt x="27" y="22863"/>
                        <a:pt x="0" y="2223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-1"/>
                        <a:pt x="43199" y="9670"/>
                        <a:pt x="43200" y="21599"/>
                      </a:cubicBezTo>
                    </a:path>
                    <a:path w="43200" h="23493" stroke="0" extrusionOk="0">
                      <a:moveTo>
                        <a:pt x="83" y="23492"/>
                      </a:moveTo>
                      <a:cubicBezTo>
                        <a:pt x="27" y="22863"/>
                        <a:pt x="0" y="2223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-1"/>
                        <a:pt x="43199" y="9670"/>
                        <a:pt x="43200" y="21599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349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700" name="Line 52"/>
                <p:cNvSpPr>
                  <a:spLocks noChangeShapeType="1"/>
                </p:cNvSpPr>
                <p:nvPr/>
              </p:nvSpPr>
              <p:spPr bwMode="auto">
                <a:xfrm>
                  <a:off x="5753" y="5170"/>
                  <a:ext cx="98" cy="0"/>
                </a:xfrm>
                <a:prstGeom prst="line">
                  <a:avLst/>
                </a:prstGeom>
                <a:noFill/>
                <a:ln w="349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701" name="Line 53"/>
                <p:cNvSpPr>
                  <a:spLocks noChangeShapeType="1"/>
                </p:cNvSpPr>
                <p:nvPr/>
              </p:nvSpPr>
              <p:spPr bwMode="auto">
                <a:xfrm>
                  <a:off x="5770" y="5030"/>
                  <a:ext cx="98" cy="0"/>
                </a:xfrm>
                <a:prstGeom prst="line">
                  <a:avLst/>
                </a:prstGeom>
                <a:noFill/>
                <a:ln w="349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7702" name="Line 54"/>
          <p:cNvSpPr>
            <a:spLocks noChangeShapeType="1"/>
          </p:cNvSpPr>
          <p:nvPr/>
        </p:nvSpPr>
        <p:spPr bwMode="auto">
          <a:xfrm flipH="1">
            <a:off x="4388548" y="438144"/>
            <a:ext cx="614539" cy="0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05" name="Line 57"/>
          <p:cNvSpPr>
            <a:spLocks noChangeShapeType="1"/>
          </p:cNvSpPr>
          <p:nvPr/>
        </p:nvSpPr>
        <p:spPr bwMode="auto">
          <a:xfrm flipV="1">
            <a:off x="5173963" y="3571877"/>
            <a:ext cx="0" cy="281446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06" name="Line 58"/>
          <p:cNvSpPr>
            <a:spLocks noChangeShapeType="1"/>
          </p:cNvSpPr>
          <p:nvPr/>
        </p:nvSpPr>
        <p:spPr bwMode="auto">
          <a:xfrm>
            <a:off x="3011558" y="6112916"/>
            <a:ext cx="5357849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08" name="Line 60"/>
          <p:cNvSpPr>
            <a:spLocks noChangeShapeType="1"/>
          </p:cNvSpPr>
          <p:nvPr/>
        </p:nvSpPr>
        <p:spPr bwMode="auto">
          <a:xfrm>
            <a:off x="3549343" y="6098333"/>
            <a:ext cx="1473159" cy="0"/>
          </a:xfrm>
          <a:prstGeom prst="line">
            <a:avLst/>
          </a:prstGeom>
          <a:noFill/>
          <a:ln w="698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09" name="Arc 61"/>
          <p:cNvSpPr>
            <a:spLocks/>
          </p:cNvSpPr>
          <p:nvPr/>
        </p:nvSpPr>
        <p:spPr bwMode="auto">
          <a:xfrm flipH="1">
            <a:off x="5033854" y="4893976"/>
            <a:ext cx="1071569" cy="21134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9459"/>
              <a:gd name="T1" fmla="*/ 0 h 21600"/>
              <a:gd name="T2" fmla="*/ 19459 w 19459"/>
              <a:gd name="T3" fmla="*/ 12224 h 21600"/>
              <a:gd name="T4" fmla="*/ 0 w 1945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459" h="21600" fill="none" extrusionOk="0">
                <a:moveTo>
                  <a:pt x="-1" y="0"/>
                </a:moveTo>
                <a:cubicBezTo>
                  <a:pt x="8295" y="0"/>
                  <a:pt x="15858" y="4750"/>
                  <a:pt x="19458" y="12224"/>
                </a:cubicBezTo>
              </a:path>
              <a:path w="19459" h="21600" stroke="0" extrusionOk="0">
                <a:moveTo>
                  <a:pt x="-1" y="0"/>
                </a:moveTo>
                <a:cubicBezTo>
                  <a:pt x="8295" y="0"/>
                  <a:pt x="15858" y="4750"/>
                  <a:pt x="19458" y="12224"/>
                </a:cubicBezTo>
                <a:lnTo>
                  <a:pt x="0" y="21600"/>
                </a:lnTo>
                <a:close/>
              </a:path>
            </a:pathLst>
          </a:custGeom>
          <a:noFill/>
          <a:ln w="603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10" name="Line 62"/>
          <p:cNvSpPr>
            <a:spLocks noChangeShapeType="1"/>
          </p:cNvSpPr>
          <p:nvPr/>
        </p:nvSpPr>
        <p:spPr bwMode="auto">
          <a:xfrm flipV="1">
            <a:off x="6094964" y="4885969"/>
            <a:ext cx="767305" cy="1823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12" name="Line 64"/>
          <p:cNvSpPr>
            <a:spLocks noChangeShapeType="1"/>
          </p:cNvSpPr>
          <p:nvPr/>
        </p:nvSpPr>
        <p:spPr bwMode="auto">
          <a:xfrm>
            <a:off x="5195229" y="4848234"/>
            <a:ext cx="2466338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3" name="Group 85"/>
          <p:cNvGrpSpPr>
            <a:grpSpLocks/>
          </p:cNvGrpSpPr>
          <p:nvPr/>
        </p:nvGrpSpPr>
        <p:grpSpPr bwMode="auto">
          <a:xfrm rot="5417574">
            <a:off x="4851998" y="4559173"/>
            <a:ext cx="1807521" cy="643773"/>
            <a:chOff x="6860" y="5012"/>
            <a:chExt cx="1861" cy="461"/>
          </a:xfrm>
        </p:grpSpPr>
        <p:sp>
          <p:nvSpPr>
            <p:cNvPr id="27734" name="AutoShape 86"/>
            <p:cNvSpPr>
              <a:spLocks noChangeArrowheads="1"/>
            </p:cNvSpPr>
            <p:nvPr/>
          </p:nvSpPr>
          <p:spPr bwMode="auto">
            <a:xfrm>
              <a:off x="7091" y="5012"/>
              <a:ext cx="1383" cy="461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4" name="Group 87"/>
            <p:cNvGrpSpPr>
              <a:grpSpLocks/>
            </p:cNvGrpSpPr>
            <p:nvPr/>
          </p:nvGrpSpPr>
          <p:grpSpPr bwMode="auto">
            <a:xfrm>
              <a:off x="6860" y="5096"/>
              <a:ext cx="415" cy="300"/>
              <a:chOff x="4700" y="6785"/>
              <a:chExt cx="449" cy="415"/>
            </a:xfrm>
          </p:grpSpPr>
          <p:sp>
            <p:nvSpPr>
              <p:cNvPr id="27736" name="Line 88"/>
              <p:cNvSpPr>
                <a:spLocks noChangeShapeType="1"/>
              </p:cNvSpPr>
              <p:nvPr/>
            </p:nvSpPr>
            <p:spPr bwMode="auto">
              <a:xfrm>
                <a:off x="5149" y="6785"/>
                <a:ext cx="0" cy="41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737" name="Line 89"/>
              <p:cNvSpPr>
                <a:spLocks noChangeShapeType="1"/>
              </p:cNvSpPr>
              <p:nvPr/>
            </p:nvSpPr>
            <p:spPr bwMode="auto">
              <a:xfrm flipH="1">
                <a:off x="4700" y="6993"/>
                <a:ext cx="438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7738" name="Arc 90"/>
            <p:cNvSpPr>
              <a:spLocks/>
            </p:cNvSpPr>
            <p:nvPr/>
          </p:nvSpPr>
          <p:spPr bwMode="auto">
            <a:xfrm rot="16648325" flipH="1">
              <a:off x="8154" y="5155"/>
              <a:ext cx="326" cy="152"/>
            </a:xfrm>
            <a:custGeom>
              <a:avLst/>
              <a:gdLst>
                <a:gd name="G0" fmla="+- 21326 0 0"/>
                <a:gd name="G1" fmla="+- 21600 0 0"/>
                <a:gd name="G2" fmla="+- 21600 0 0"/>
                <a:gd name="T0" fmla="*/ 0 w 42926"/>
                <a:gd name="T1" fmla="*/ 18171 h 21600"/>
                <a:gd name="T2" fmla="*/ 42926 w 42926"/>
                <a:gd name="T3" fmla="*/ 21600 h 21600"/>
                <a:gd name="T4" fmla="*/ 21326 w 4292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26" h="21600" fill="none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</a:path>
                <a:path w="42926" h="21600" stroke="0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  <a:lnTo>
                    <a:pt x="21326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Group 91"/>
            <p:cNvGrpSpPr>
              <a:grpSpLocks/>
            </p:cNvGrpSpPr>
            <p:nvPr/>
          </p:nvGrpSpPr>
          <p:grpSpPr bwMode="auto">
            <a:xfrm>
              <a:off x="8302" y="5174"/>
              <a:ext cx="419" cy="141"/>
              <a:chOff x="5284" y="5030"/>
              <a:chExt cx="616" cy="144"/>
            </a:xfrm>
          </p:grpSpPr>
          <p:sp>
            <p:nvSpPr>
              <p:cNvPr id="27740" name="Arc 92"/>
              <p:cNvSpPr>
                <a:spLocks/>
              </p:cNvSpPr>
              <p:nvPr/>
            </p:nvSpPr>
            <p:spPr bwMode="auto">
              <a:xfrm rot="16191512" flipH="1">
                <a:off x="5472" y="4845"/>
                <a:ext cx="141" cy="51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83 w 43200"/>
                  <a:gd name="T1" fmla="*/ 23493 h 23493"/>
                  <a:gd name="T2" fmla="*/ 43200 w 43200"/>
                  <a:gd name="T3" fmla="*/ 21600 h 23493"/>
                  <a:gd name="T4" fmla="*/ 21600 w 43200"/>
                  <a:gd name="T5" fmla="*/ 21600 h 2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3493" fill="none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</a:path>
                  <a:path w="43200" h="23493" stroke="0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741" name="Line 93"/>
              <p:cNvSpPr>
                <a:spLocks noChangeShapeType="1"/>
              </p:cNvSpPr>
              <p:nvPr/>
            </p:nvSpPr>
            <p:spPr bwMode="auto">
              <a:xfrm>
                <a:off x="5802" y="5155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742" name="Line 94"/>
              <p:cNvSpPr>
                <a:spLocks noChangeShapeType="1"/>
              </p:cNvSpPr>
              <p:nvPr/>
            </p:nvSpPr>
            <p:spPr bwMode="auto">
              <a:xfrm>
                <a:off x="5795" y="5030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16" name="Group 96"/>
          <p:cNvGrpSpPr>
            <a:grpSpLocks/>
          </p:cNvGrpSpPr>
          <p:nvPr/>
        </p:nvGrpSpPr>
        <p:grpSpPr bwMode="auto">
          <a:xfrm>
            <a:off x="6072198" y="3857628"/>
            <a:ext cx="269970" cy="314152"/>
            <a:chOff x="7108" y="3188"/>
            <a:chExt cx="207" cy="207"/>
          </a:xfrm>
        </p:grpSpPr>
        <p:sp>
          <p:nvSpPr>
            <p:cNvPr id="27745" name="Line 97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746" name="Line 98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7" name="Group 99"/>
          <p:cNvGrpSpPr>
            <a:grpSpLocks/>
          </p:cNvGrpSpPr>
          <p:nvPr/>
        </p:nvGrpSpPr>
        <p:grpSpPr bwMode="auto">
          <a:xfrm>
            <a:off x="7500958" y="3500438"/>
            <a:ext cx="456870" cy="459847"/>
            <a:chOff x="7108" y="3188"/>
            <a:chExt cx="207" cy="207"/>
          </a:xfrm>
        </p:grpSpPr>
        <p:sp>
          <p:nvSpPr>
            <p:cNvPr id="27748" name="Line 100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749" name="Line 101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8" name="Group 96"/>
          <p:cNvGrpSpPr>
            <a:grpSpLocks/>
          </p:cNvGrpSpPr>
          <p:nvPr/>
        </p:nvGrpSpPr>
        <p:grpSpPr bwMode="auto">
          <a:xfrm>
            <a:off x="3214678" y="5500702"/>
            <a:ext cx="269970" cy="314152"/>
            <a:chOff x="7108" y="3188"/>
            <a:chExt cx="207" cy="207"/>
          </a:xfrm>
        </p:grpSpPr>
        <p:sp>
          <p:nvSpPr>
            <p:cNvPr id="106" name="Line 97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Line 98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8" name="Line 3"/>
          <p:cNvSpPr>
            <a:spLocks noChangeShapeType="1"/>
          </p:cNvSpPr>
          <p:nvPr/>
        </p:nvSpPr>
        <p:spPr bwMode="auto">
          <a:xfrm>
            <a:off x="3344364" y="4310193"/>
            <a:ext cx="357190" cy="45719"/>
          </a:xfrm>
          <a:prstGeom prst="line">
            <a:avLst/>
          </a:prstGeom>
          <a:noFill/>
          <a:ln w="95250">
            <a:solidFill>
              <a:srgbClr val="FF0000"/>
            </a:solidFill>
            <a:round/>
            <a:headEnd/>
            <a:tailEnd/>
          </a:ln>
          <a:scene3d>
            <a:camera prst="orthographicFront">
              <a:rot lat="0" lon="0" rev="480000"/>
            </a:camera>
            <a:lightRig rig="threePt" dir="t"/>
          </a:scene3d>
        </p:spPr>
        <p:txBody>
          <a:bodyPr/>
          <a:lstStyle/>
          <a:p>
            <a:endParaRPr lang="ru-RU"/>
          </a:p>
        </p:txBody>
      </p:sp>
      <p:sp>
        <p:nvSpPr>
          <p:cNvPr id="109" name="Line 3"/>
          <p:cNvSpPr>
            <a:spLocks noChangeShapeType="1"/>
          </p:cNvSpPr>
          <p:nvPr/>
        </p:nvSpPr>
        <p:spPr bwMode="auto">
          <a:xfrm>
            <a:off x="6143636" y="5643578"/>
            <a:ext cx="357190" cy="45719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/>
          </a:ln>
          <a:scene3d>
            <a:camera prst="orthographicFront">
              <a:rot lat="0" lon="0" rev="480000"/>
            </a:camera>
            <a:lightRig rig="threePt" dir="t"/>
          </a:scene3d>
        </p:spPr>
        <p:txBody>
          <a:bodyPr/>
          <a:lstStyle/>
          <a:p>
            <a:endParaRPr lang="ru-RU"/>
          </a:p>
        </p:txBody>
      </p:sp>
      <p:sp>
        <p:nvSpPr>
          <p:cNvPr id="110" name="Line 3"/>
          <p:cNvSpPr>
            <a:spLocks noChangeShapeType="1"/>
          </p:cNvSpPr>
          <p:nvPr/>
        </p:nvSpPr>
        <p:spPr bwMode="auto">
          <a:xfrm>
            <a:off x="7715272" y="5500702"/>
            <a:ext cx="357190" cy="45719"/>
          </a:xfrm>
          <a:prstGeom prst="line">
            <a:avLst/>
          </a:prstGeom>
          <a:noFill/>
          <a:ln w="95250">
            <a:solidFill>
              <a:srgbClr val="FF0000"/>
            </a:solidFill>
            <a:round/>
            <a:headEnd/>
            <a:tailEnd/>
          </a:ln>
          <a:scene3d>
            <a:camera prst="orthographicFront">
              <a:rot lat="0" lon="0" rev="480000"/>
            </a:camera>
            <a:lightRig rig="threePt" dir="t"/>
          </a:scene3d>
        </p:spPr>
        <p:txBody>
          <a:bodyPr/>
          <a:lstStyle/>
          <a:p>
            <a:endParaRPr lang="ru-RU"/>
          </a:p>
        </p:txBody>
      </p:sp>
      <p:sp>
        <p:nvSpPr>
          <p:cNvPr id="111" name="TextBox 31"/>
          <p:cNvSpPr txBox="1">
            <a:spLocks noChangeArrowheads="1"/>
          </p:cNvSpPr>
          <p:nvPr/>
        </p:nvSpPr>
        <p:spPr bwMode="auto">
          <a:xfrm>
            <a:off x="5262637" y="3225245"/>
            <a:ext cx="64293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TextBox 31"/>
          <p:cNvSpPr txBox="1">
            <a:spLocks noChangeArrowheads="1"/>
          </p:cNvSpPr>
          <p:nvPr/>
        </p:nvSpPr>
        <p:spPr bwMode="auto">
          <a:xfrm>
            <a:off x="8341368" y="5953428"/>
            <a:ext cx="7143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  </a:t>
            </a:r>
            <a:endParaRPr lang="ru-RU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5643571" y="5072076"/>
            <a:ext cx="285751" cy="285750"/>
            <a:chOff x="1783" y="8526"/>
            <a:chExt cx="366" cy="388"/>
          </a:xfrm>
        </p:grpSpPr>
        <p:sp>
          <p:nvSpPr>
            <p:cNvPr id="11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5572132" y="5072074"/>
            <a:ext cx="285751" cy="285750"/>
            <a:chOff x="1783" y="8526"/>
            <a:chExt cx="366" cy="388"/>
          </a:xfrm>
        </p:grpSpPr>
        <p:sp>
          <p:nvSpPr>
            <p:cNvPr id="121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5500695" y="5072074"/>
            <a:ext cx="285751" cy="285750"/>
            <a:chOff x="1783" y="8526"/>
            <a:chExt cx="366" cy="388"/>
          </a:xfrm>
        </p:grpSpPr>
        <p:sp>
          <p:nvSpPr>
            <p:cNvPr id="124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" name="Group 85"/>
          <p:cNvGrpSpPr>
            <a:grpSpLocks/>
          </p:cNvGrpSpPr>
          <p:nvPr/>
        </p:nvGrpSpPr>
        <p:grpSpPr bwMode="auto">
          <a:xfrm rot="5417574">
            <a:off x="6415906" y="4290479"/>
            <a:ext cx="1823058" cy="643773"/>
            <a:chOff x="6844" y="5012"/>
            <a:chExt cx="1877" cy="461"/>
          </a:xfrm>
        </p:grpSpPr>
        <p:sp>
          <p:nvSpPr>
            <p:cNvPr id="127" name="AutoShape 86"/>
            <p:cNvSpPr>
              <a:spLocks noChangeArrowheads="1"/>
            </p:cNvSpPr>
            <p:nvPr/>
          </p:nvSpPr>
          <p:spPr bwMode="auto">
            <a:xfrm>
              <a:off x="7091" y="5012"/>
              <a:ext cx="1383" cy="461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3" name="Group 87"/>
            <p:cNvGrpSpPr>
              <a:grpSpLocks/>
            </p:cNvGrpSpPr>
            <p:nvPr/>
          </p:nvGrpSpPr>
          <p:grpSpPr bwMode="auto">
            <a:xfrm>
              <a:off x="6844" y="5097"/>
              <a:ext cx="455" cy="300"/>
              <a:chOff x="4328" y="6786"/>
              <a:chExt cx="455" cy="415"/>
            </a:xfrm>
          </p:grpSpPr>
          <p:sp>
            <p:nvSpPr>
              <p:cNvPr id="134" name="Line 88"/>
              <p:cNvSpPr>
                <a:spLocks noChangeShapeType="1"/>
              </p:cNvSpPr>
              <p:nvPr/>
            </p:nvSpPr>
            <p:spPr bwMode="auto">
              <a:xfrm>
                <a:off x="4783" y="6786"/>
                <a:ext cx="0" cy="41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5" name="Line 89"/>
              <p:cNvSpPr>
                <a:spLocks noChangeShapeType="1"/>
              </p:cNvSpPr>
              <p:nvPr/>
            </p:nvSpPr>
            <p:spPr bwMode="auto">
              <a:xfrm flipH="1">
                <a:off x="4328" y="6994"/>
                <a:ext cx="438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29" name="Arc 90"/>
            <p:cNvSpPr>
              <a:spLocks/>
            </p:cNvSpPr>
            <p:nvPr/>
          </p:nvSpPr>
          <p:spPr bwMode="auto">
            <a:xfrm rot="16648325" flipH="1">
              <a:off x="8154" y="5155"/>
              <a:ext cx="326" cy="152"/>
            </a:xfrm>
            <a:custGeom>
              <a:avLst/>
              <a:gdLst>
                <a:gd name="G0" fmla="+- 21326 0 0"/>
                <a:gd name="G1" fmla="+- 21600 0 0"/>
                <a:gd name="G2" fmla="+- 21600 0 0"/>
                <a:gd name="T0" fmla="*/ 0 w 42926"/>
                <a:gd name="T1" fmla="*/ 18171 h 21600"/>
                <a:gd name="T2" fmla="*/ 42926 w 42926"/>
                <a:gd name="T3" fmla="*/ 21600 h 21600"/>
                <a:gd name="T4" fmla="*/ 21326 w 4292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26" h="21600" fill="none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</a:path>
                <a:path w="42926" h="21600" stroke="0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  <a:lnTo>
                    <a:pt x="21326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4" name="Group 91"/>
            <p:cNvGrpSpPr>
              <a:grpSpLocks/>
            </p:cNvGrpSpPr>
            <p:nvPr/>
          </p:nvGrpSpPr>
          <p:grpSpPr bwMode="auto">
            <a:xfrm>
              <a:off x="8302" y="5174"/>
              <a:ext cx="419" cy="141"/>
              <a:chOff x="5284" y="5030"/>
              <a:chExt cx="616" cy="144"/>
            </a:xfrm>
          </p:grpSpPr>
          <p:sp>
            <p:nvSpPr>
              <p:cNvPr id="131" name="Arc 92"/>
              <p:cNvSpPr>
                <a:spLocks/>
              </p:cNvSpPr>
              <p:nvPr/>
            </p:nvSpPr>
            <p:spPr bwMode="auto">
              <a:xfrm rot="16191512" flipH="1">
                <a:off x="5472" y="4845"/>
                <a:ext cx="141" cy="51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83 w 43200"/>
                  <a:gd name="T1" fmla="*/ 23493 h 23493"/>
                  <a:gd name="T2" fmla="*/ 43200 w 43200"/>
                  <a:gd name="T3" fmla="*/ 21600 h 23493"/>
                  <a:gd name="T4" fmla="*/ 21600 w 43200"/>
                  <a:gd name="T5" fmla="*/ 21600 h 2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3493" fill="none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</a:path>
                  <a:path w="43200" h="23493" stroke="0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2" name="Line 93"/>
              <p:cNvSpPr>
                <a:spLocks noChangeShapeType="1"/>
              </p:cNvSpPr>
              <p:nvPr/>
            </p:nvSpPr>
            <p:spPr bwMode="auto">
              <a:xfrm>
                <a:off x="5802" y="5155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3" name="Line 94"/>
              <p:cNvSpPr>
                <a:spLocks noChangeShapeType="1"/>
              </p:cNvSpPr>
              <p:nvPr/>
            </p:nvSpPr>
            <p:spPr bwMode="auto">
              <a:xfrm>
                <a:off x="5795" y="5030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7143768" y="4811160"/>
            <a:ext cx="285751" cy="285750"/>
            <a:chOff x="1783" y="8526"/>
            <a:chExt cx="366" cy="388"/>
          </a:xfrm>
        </p:grpSpPr>
        <p:sp>
          <p:nvSpPr>
            <p:cNvPr id="13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7572396" y="455986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насыщения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85"/>
          <p:cNvGrpSpPr>
            <a:grpSpLocks/>
          </p:cNvGrpSpPr>
          <p:nvPr/>
        </p:nvGrpSpPr>
        <p:grpSpPr bwMode="auto">
          <a:xfrm rot="5417574">
            <a:off x="3201196" y="4663218"/>
            <a:ext cx="1823058" cy="643773"/>
            <a:chOff x="6844" y="5012"/>
            <a:chExt cx="1877" cy="461"/>
          </a:xfrm>
        </p:grpSpPr>
        <p:sp>
          <p:nvSpPr>
            <p:cNvPr id="141" name="AutoShape 86"/>
            <p:cNvSpPr>
              <a:spLocks noChangeArrowheads="1"/>
            </p:cNvSpPr>
            <p:nvPr/>
          </p:nvSpPr>
          <p:spPr bwMode="auto">
            <a:xfrm>
              <a:off x="7091" y="5012"/>
              <a:ext cx="1383" cy="461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7" name="Group 87"/>
            <p:cNvGrpSpPr>
              <a:grpSpLocks/>
            </p:cNvGrpSpPr>
            <p:nvPr/>
          </p:nvGrpSpPr>
          <p:grpSpPr bwMode="auto">
            <a:xfrm>
              <a:off x="6844" y="5097"/>
              <a:ext cx="455" cy="300"/>
              <a:chOff x="4328" y="6786"/>
              <a:chExt cx="455" cy="415"/>
            </a:xfrm>
          </p:grpSpPr>
          <p:sp>
            <p:nvSpPr>
              <p:cNvPr id="148" name="Line 88"/>
              <p:cNvSpPr>
                <a:spLocks noChangeShapeType="1"/>
              </p:cNvSpPr>
              <p:nvPr/>
            </p:nvSpPr>
            <p:spPr bwMode="auto">
              <a:xfrm>
                <a:off x="4783" y="6786"/>
                <a:ext cx="0" cy="41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Line 89"/>
              <p:cNvSpPr>
                <a:spLocks noChangeShapeType="1"/>
              </p:cNvSpPr>
              <p:nvPr/>
            </p:nvSpPr>
            <p:spPr bwMode="auto">
              <a:xfrm flipH="1">
                <a:off x="4328" y="6994"/>
                <a:ext cx="438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43" name="Arc 90"/>
            <p:cNvSpPr>
              <a:spLocks/>
            </p:cNvSpPr>
            <p:nvPr/>
          </p:nvSpPr>
          <p:spPr bwMode="auto">
            <a:xfrm rot="16648325" flipH="1">
              <a:off x="8154" y="5155"/>
              <a:ext cx="326" cy="152"/>
            </a:xfrm>
            <a:custGeom>
              <a:avLst/>
              <a:gdLst>
                <a:gd name="G0" fmla="+- 21326 0 0"/>
                <a:gd name="G1" fmla="+- 21600 0 0"/>
                <a:gd name="G2" fmla="+- 21600 0 0"/>
                <a:gd name="T0" fmla="*/ 0 w 42926"/>
                <a:gd name="T1" fmla="*/ 18171 h 21600"/>
                <a:gd name="T2" fmla="*/ 42926 w 42926"/>
                <a:gd name="T3" fmla="*/ 21600 h 21600"/>
                <a:gd name="T4" fmla="*/ 21326 w 4292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26" h="21600" fill="none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</a:path>
                <a:path w="42926" h="21600" stroke="0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  <a:lnTo>
                    <a:pt x="21326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8" name="Group 91"/>
            <p:cNvGrpSpPr>
              <a:grpSpLocks/>
            </p:cNvGrpSpPr>
            <p:nvPr/>
          </p:nvGrpSpPr>
          <p:grpSpPr bwMode="auto">
            <a:xfrm>
              <a:off x="8302" y="5174"/>
              <a:ext cx="419" cy="141"/>
              <a:chOff x="5284" y="5030"/>
              <a:chExt cx="616" cy="144"/>
            </a:xfrm>
          </p:grpSpPr>
          <p:sp>
            <p:nvSpPr>
              <p:cNvPr id="145" name="Arc 92"/>
              <p:cNvSpPr>
                <a:spLocks/>
              </p:cNvSpPr>
              <p:nvPr/>
            </p:nvSpPr>
            <p:spPr bwMode="auto">
              <a:xfrm rot="16191512" flipH="1">
                <a:off x="5472" y="4845"/>
                <a:ext cx="141" cy="51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83 w 43200"/>
                  <a:gd name="T1" fmla="*/ 23493 h 23493"/>
                  <a:gd name="T2" fmla="*/ 43200 w 43200"/>
                  <a:gd name="T3" fmla="*/ 21600 h 23493"/>
                  <a:gd name="T4" fmla="*/ 21600 w 43200"/>
                  <a:gd name="T5" fmla="*/ 21600 h 2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3493" fill="none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</a:path>
                  <a:path w="43200" h="23493" stroke="0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Line 93"/>
              <p:cNvSpPr>
                <a:spLocks noChangeShapeType="1"/>
              </p:cNvSpPr>
              <p:nvPr/>
            </p:nvSpPr>
            <p:spPr bwMode="auto">
              <a:xfrm>
                <a:off x="5802" y="5155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Line 94"/>
              <p:cNvSpPr>
                <a:spLocks noChangeShapeType="1"/>
              </p:cNvSpPr>
              <p:nvPr/>
            </p:nvSpPr>
            <p:spPr bwMode="auto">
              <a:xfrm>
                <a:off x="5795" y="5030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9" name="Group 2"/>
          <p:cNvGrpSpPr>
            <a:grpSpLocks/>
          </p:cNvGrpSpPr>
          <p:nvPr/>
        </p:nvGrpSpPr>
        <p:grpSpPr bwMode="auto">
          <a:xfrm>
            <a:off x="3981446" y="5270512"/>
            <a:ext cx="285751" cy="285750"/>
            <a:chOff x="1783" y="8526"/>
            <a:chExt cx="366" cy="388"/>
          </a:xfrm>
        </p:grpSpPr>
        <p:sp>
          <p:nvSpPr>
            <p:cNvPr id="15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" name="Group 2"/>
          <p:cNvGrpSpPr>
            <a:grpSpLocks/>
          </p:cNvGrpSpPr>
          <p:nvPr/>
        </p:nvGrpSpPr>
        <p:grpSpPr bwMode="auto">
          <a:xfrm>
            <a:off x="7286644" y="4786322"/>
            <a:ext cx="285751" cy="285750"/>
            <a:chOff x="1783" y="8526"/>
            <a:chExt cx="366" cy="388"/>
          </a:xfrm>
        </p:grpSpPr>
        <p:sp>
          <p:nvSpPr>
            <p:cNvPr id="15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7" name="TextBox 156"/>
          <p:cNvSpPr txBox="1"/>
          <p:nvPr/>
        </p:nvSpPr>
        <p:spPr>
          <a:xfrm>
            <a:off x="2000232" y="4929198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заперта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5357786" y="449215"/>
            <a:ext cx="378621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односторонняя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проводим.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«</a:t>
            </a:r>
            <a:r>
              <a:rPr lang="ru-RU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нипель</a:t>
            </a:r>
            <a:r>
              <a:rPr lang="ru-RU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выпрямление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тока</a:t>
            </a:r>
            <a:endParaRPr lang="ru-RU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2"/>
          <p:cNvGrpSpPr>
            <a:grpSpLocks/>
          </p:cNvGrpSpPr>
          <p:nvPr/>
        </p:nvGrpSpPr>
        <p:grpSpPr bwMode="auto">
          <a:xfrm>
            <a:off x="4000496" y="608260"/>
            <a:ext cx="285751" cy="285750"/>
            <a:chOff x="1783" y="8526"/>
            <a:chExt cx="366" cy="388"/>
          </a:xfrm>
        </p:grpSpPr>
        <p:sp>
          <p:nvSpPr>
            <p:cNvPr id="15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1" name="TextBox 160"/>
          <p:cNvSpPr txBox="1"/>
          <p:nvPr/>
        </p:nvSpPr>
        <p:spPr>
          <a:xfrm>
            <a:off x="8001024" y="4214818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Все!!!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8" name="Group 2"/>
          <p:cNvGrpSpPr>
            <a:grpSpLocks/>
          </p:cNvGrpSpPr>
          <p:nvPr/>
        </p:nvGrpSpPr>
        <p:grpSpPr bwMode="auto">
          <a:xfrm>
            <a:off x="4000496" y="714358"/>
            <a:ext cx="285751" cy="285750"/>
            <a:chOff x="1783" y="8526"/>
            <a:chExt cx="366" cy="388"/>
          </a:xfrm>
        </p:grpSpPr>
        <p:sp>
          <p:nvSpPr>
            <p:cNvPr id="13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2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10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64" presetClass="path" presetSubtype="0" repeatCount="1000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-0.17362 -0.00277 " pathEditMode="relative" rAng="0" ptsTypes="AA">
                                      <p:cBhvr>
                                        <p:cTn id="85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4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2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"/>
                            </p:stCondLst>
                            <p:childTnLst>
                              <p:par>
                                <p:cTn id="1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000"/>
                            </p:stCondLst>
                            <p:childTnLst>
                              <p:par>
                                <p:cTn id="138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8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0"/>
                            </p:stCondLst>
                            <p:childTnLst>
                              <p:par>
                                <p:cTn id="1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500"/>
                            </p:stCondLst>
                            <p:childTnLst>
                              <p:par>
                                <p:cTn id="147" presetID="64" presetClass="path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7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7500"/>
                            </p:stCondLst>
                            <p:childTnLst>
                              <p:par>
                                <p:cTn id="1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000"/>
                            </p:stCondLst>
                            <p:childTnLst>
                              <p:par>
                                <p:cTn id="156" presetID="64" presetClass="path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6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3000"/>
                                        <p:tgtEl>
                                          <p:spTgt spid="2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277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7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8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0" presetID="64" presetClass="path" presetSubtype="0" repeatCount="indefinite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0104 -0.12385 " pathEditMode="relative" rAng="0" ptsTypes="AA">
                                      <p:cBhvr>
                                        <p:cTn id="1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0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500"/>
                            </p:stCondLst>
                            <p:childTnLst>
                              <p:par>
                                <p:cTn id="19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1000"/>
                                        <p:tgtEl>
                                          <p:spTgt spid="27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6000"/>
                            </p:stCondLst>
                            <p:childTnLst>
                              <p:par>
                                <p:cTn id="2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7000"/>
                            </p:stCondLst>
                            <p:childTnLst>
                              <p:par>
                                <p:cTn id="2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18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2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0.05046 L -0.00191 -0.01713 " pathEditMode="relative" rAng="0" ptsTypes="AA">
                                      <p:cBhvr>
                                        <p:cTn id="22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29" presetID="64" presetClass="path" presetSubtype="0" repeatCount="indefinite" ac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-0.11858 -0.00301 " pathEditMode="relative" rAng="0" ptsTypes="AA">
                                      <p:cBhvr>
                                        <p:cTn id="230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-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500"/>
                            </p:stCondLst>
                            <p:childTnLst>
                              <p:par>
                                <p:cTn id="243" presetID="64" presetClass="path" presetSubtype="0" repeatCount="indefinite" ac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185 L -0.00034 -0.09051 " pathEditMode="relative" rAng="0" ptsTypes="AA">
                                      <p:cBhvr>
                                        <p:cTn id="2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"/>
                            </p:stCondLst>
                            <p:childTnLst>
                              <p:par>
                                <p:cTn id="2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1" dur="2000"/>
                                        <p:tgtEl>
                                          <p:spTgt spid="2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3000"/>
                            </p:stCondLst>
                            <p:childTnLst>
                              <p:par>
                                <p:cTn id="2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2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3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4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78" dur="2000" fill="hold"/>
                                        <p:tgtEl>
                                          <p:spTgt spid="15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0" grpId="0" animBg="1"/>
      <p:bldP spid="27672" grpId="0" animBg="1"/>
      <p:bldP spid="27673" grpId="0" animBg="1"/>
      <p:bldP spid="27675" grpId="0" animBg="1"/>
      <p:bldP spid="27676" grpId="0" animBg="1"/>
      <p:bldP spid="27677" grpId="0" animBg="1"/>
      <p:bldP spid="27678" grpId="0" animBg="1"/>
      <p:bldP spid="27683" grpId="0" animBg="1"/>
      <p:bldP spid="27689" grpId="0" animBg="1"/>
      <p:bldP spid="27702" grpId="0" animBg="1"/>
      <p:bldP spid="27705" grpId="0" animBg="1"/>
      <p:bldP spid="27706" grpId="0" animBg="1"/>
      <p:bldP spid="27708" grpId="0" animBg="1"/>
      <p:bldP spid="27709" grpId="0" animBg="1"/>
      <p:bldP spid="27710" grpId="0" animBg="1"/>
      <p:bldP spid="27712" grpId="0" animBg="1"/>
      <p:bldP spid="108" grpId="0" animBg="1"/>
      <p:bldP spid="109" grpId="0" animBg="1"/>
      <p:bldP spid="110" grpId="0" animBg="1"/>
      <p:bldP spid="111" grpId="0"/>
      <p:bldP spid="111" grpId="1"/>
      <p:bldP spid="112" grpId="0"/>
      <p:bldP spid="112" grpId="1"/>
      <p:bldP spid="139" grpId="0"/>
      <p:bldP spid="157" grpId="0"/>
      <p:bldP spid="158" grpId="0"/>
      <p:bldP spid="158" grpId="1"/>
      <p:bldP spid="1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Группа 64"/>
          <p:cNvGrpSpPr/>
          <p:nvPr/>
        </p:nvGrpSpPr>
        <p:grpSpPr>
          <a:xfrm>
            <a:off x="1646282" y="898829"/>
            <a:ext cx="1186795" cy="2696420"/>
            <a:chOff x="1646282" y="898829"/>
            <a:chExt cx="1186795" cy="2696420"/>
          </a:xfrm>
        </p:grpSpPr>
        <p:sp>
          <p:nvSpPr>
            <p:cNvPr id="1034" name="AutoShape 10"/>
            <p:cNvSpPr>
              <a:spLocks noChangeArrowheads="1"/>
            </p:cNvSpPr>
            <p:nvPr/>
          </p:nvSpPr>
          <p:spPr bwMode="auto">
            <a:xfrm>
              <a:off x="1934352" y="898829"/>
              <a:ext cx="898725" cy="1824032"/>
            </a:xfrm>
            <a:prstGeom prst="can">
              <a:avLst>
                <a:gd name="adj" fmla="val 65044"/>
              </a:avLst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 rot="16212652">
              <a:off x="1341835" y="2746061"/>
              <a:ext cx="1153635" cy="544741"/>
              <a:chOff x="9201" y="10684"/>
              <a:chExt cx="763" cy="276"/>
            </a:xfrm>
          </p:grpSpPr>
          <p:grpSp>
            <p:nvGrpSpPr>
              <p:cNvPr id="1036" name="Group 12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1037" name="Oval 13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39" name="Line 15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3286084" y="4071942"/>
            <a:ext cx="58579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(-)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 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(+)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4" name="Группа 63"/>
          <p:cNvGrpSpPr/>
          <p:nvPr/>
        </p:nvGrpSpPr>
        <p:grpSpPr>
          <a:xfrm>
            <a:off x="341392" y="618091"/>
            <a:ext cx="3301914" cy="2489826"/>
            <a:chOff x="341392" y="618091"/>
            <a:chExt cx="3301914" cy="2489826"/>
          </a:xfrm>
        </p:grpSpPr>
        <p:sp>
          <p:nvSpPr>
            <p:cNvPr id="1028" name="AutoShape 4"/>
            <p:cNvSpPr>
              <a:spLocks noChangeArrowheads="1"/>
            </p:cNvSpPr>
            <p:nvPr/>
          </p:nvSpPr>
          <p:spPr bwMode="auto">
            <a:xfrm>
              <a:off x="1171320" y="618091"/>
              <a:ext cx="2471986" cy="2489826"/>
            </a:xfrm>
            <a:prstGeom prst="can">
              <a:avLst>
                <a:gd name="adj" fmla="val 32279"/>
              </a:avLst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29" name="Group 5"/>
            <p:cNvGrpSpPr>
              <a:grpSpLocks/>
            </p:cNvGrpSpPr>
            <p:nvPr/>
          </p:nvGrpSpPr>
          <p:grpSpPr bwMode="auto">
            <a:xfrm>
              <a:off x="341392" y="2525906"/>
              <a:ext cx="822029" cy="423408"/>
              <a:chOff x="9201" y="10684"/>
              <a:chExt cx="763" cy="276"/>
            </a:xfrm>
          </p:grpSpPr>
          <p:grpSp>
            <p:nvGrpSpPr>
              <p:cNvPr id="1030" name="Group 6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1031" name="Oval 7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2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33" name="Line 9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1040" name="Group 16"/>
          <p:cNvGrpSpPr>
            <a:grpSpLocks/>
          </p:cNvGrpSpPr>
          <p:nvPr/>
        </p:nvGrpSpPr>
        <p:grpSpPr bwMode="auto">
          <a:xfrm>
            <a:off x="2223438" y="1369794"/>
            <a:ext cx="332351" cy="2075622"/>
            <a:chOff x="7072" y="5290"/>
            <a:chExt cx="169" cy="1353"/>
          </a:xfrm>
        </p:grpSpPr>
        <p:sp>
          <p:nvSpPr>
            <p:cNvPr id="1041" name="Arc 17"/>
            <p:cNvSpPr>
              <a:spLocks/>
            </p:cNvSpPr>
            <p:nvPr/>
          </p:nvSpPr>
          <p:spPr bwMode="auto">
            <a:xfrm rot="21591512" flipH="1">
              <a:off x="7072" y="5290"/>
              <a:ext cx="168" cy="1171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83 w 43200"/>
                <a:gd name="T1" fmla="*/ 23493 h 24177"/>
                <a:gd name="T2" fmla="*/ 43046 w 43200"/>
                <a:gd name="T3" fmla="*/ 24177 h 24177"/>
                <a:gd name="T4" fmla="*/ 21600 w 43200"/>
                <a:gd name="T5" fmla="*/ 21600 h 24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4177" fill="none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461"/>
                    <a:pt x="43148" y="23321"/>
                    <a:pt x="43045" y="24176"/>
                  </a:cubicBezTo>
                </a:path>
                <a:path w="43200" h="24177" stroke="0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461"/>
                    <a:pt x="43148" y="23321"/>
                    <a:pt x="43045" y="24176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 rot="5400000">
              <a:off x="6966" y="6536"/>
              <a:ext cx="215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rot="5400000">
              <a:off x="7133" y="6520"/>
              <a:ext cx="216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1690496" y="891440"/>
            <a:ext cx="1654874" cy="2852639"/>
            <a:chOff x="1690496" y="891440"/>
            <a:chExt cx="1654874" cy="2852639"/>
          </a:xfrm>
        </p:grpSpPr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>
              <a:off x="1690496" y="891440"/>
              <a:ext cx="1400202" cy="2046474"/>
            </a:xfrm>
            <a:prstGeom prst="can">
              <a:avLst>
                <a:gd name="adj" fmla="val 46840"/>
              </a:avLst>
            </a:prstGeom>
            <a:noFill/>
            <a:ln w="317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45" name="Group 21"/>
            <p:cNvGrpSpPr>
              <a:grpSpLocks/>
            </p:cNvGrpSpPr>
            <p:nvPr/>
          </p:nvGrpSpPr>
          <p:grpSpPr bwMode="auto">
            <a:xfrm rot="16200000">
              <a:off x="2488728" y="2887436"/>
              <a:ext cx="1170510" cy="542775"/>
              <a:chOff x="9201" y="10684"/>
              <a:chExt cx="763" cy="276"/>
            </a:xfrm>
          </p:grpSpPr>
          <p:grpSp>
            <p:nvGrpSpPr>
              <p:cNvPr id="1046" name="Group 22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1047" name="Oval 23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8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49" name="Line 25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6426742" y="3104680"/>
            <a:ext cx="1728" cy="71119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5664700" y="2289446"/>
            <a:ext cx="900329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54" name="Group 30"/>
          <p:cNvGrpSpPr>
            <a:grpSpLocks/>
          </p:cNvGrpSpPr>
          <p:nvPr/>
        </p:nvGrpSpPr>
        <p:grpSpPr bwMode="auto">
          <a:xfrm>
            <a:off x="4468870" y="1979439"/>
            <a:ext cx="1318524" cy="629132"/>
            <a:chOff x="9201" y="10684"/>
            <a:chExt cx="763" cy="276"/>
          </a:xfrm>
        </p:grpSpPr>
        <p:grpSp>
          <p:nvGrpSpPr>
            <p:cNvPr id="1055" name="Group 31"/>
            <p:cNvGrpSpPr>
              <a:grpSpLocks/>
            </p:cNvGrpSpPr>
            <p:nvPr/>
          </p:nvGrpSpPr>
          <p:grpSpPr bwMode="auto">
            <a:xfrm>
              <a:off x="9201" y="10684"/>
              <a:ext cx="184" cy="276"/>
              <a:chOff x="3503" y="4378"/>
              <a:chExt cx="184" cy="276"/>
            </a:xfrm>
          </p:grpSpPr>
          <p:sp>
            <p:nvSpPr>
              <p:cNvPr id="1056" name="Oval 32"/>
              <p:cNvSpPr>
                <a:spLocks noChangeArrowheads="1"/>
              </p:cNvSpPr>
              <p:nvPr/>
            </p:nvSpPr>
            <p:spPr bwMode="auto">
              <a:xfrm>
                <a:off x="3525" y="4458"/>
                <a:ext cx="141" cy="141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7" name="Line 33"/>
              <p:cNvSpPr>
                <a:spLocks noChangeShapeType="1"/>
              </p:cNvSpPr>
              <p:nvPr/>
            </p:nvSpPr>
            <p:spPr bwMode="auto">
              <a:xfrm flipV="1">
                <a:off x="3503" y="4378"/>
                <a:ext cx="184" cy="2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58" name="Line 34"/>
            <p:cNvSpPr>
              <a:spLocks noChangeShapeType="1"/>
            </p:cNvSpPr>
            <p:nvPr/>
          </p:nvSpPr>
          <p:spPr bwMode="auto">
            <a:xfrm>
              <a:off x="9347" y="10817"/>
              <a:ext cx="61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59" name="Group 35"/>
          <p:cNvGrpSpPr>
            <a:grpSpLocks/>
          </p:cNvGrpSpPr>
          <p:nvPr/>
        </p:nvGrpSpPr>
        <p:grpSpPr bwMode="auto">
          <a:xfrm flipH="1">
            <a:off x="6392222" y="3445134"/>
            <a:ext cx="1112883" cy="841122"/>
            <a:chOff x="2004" y="7246"/>
            <a:chExt cx="644" cy="369"/>
          </a:xfrm>
        </p:grpSpPr>
        <p:sp>
          <p:nvSpPr>
            <p:cNvPr id="1060" name="Line 36"/>
            <p:cNvSpPr>
              <a:spLocks noChangeShapeType="1"/>
            </p:cNvSpPr>
            <p:nvPr/>
          </p:nvSpPr>
          <p:spPr bwMode="auto">
            <a:xfrm flipH="1">
              <a:off x="2350" y="7338"/>
              <a:ext cx="0" cy="1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>
              <a:off x="2004" y="7406"/>
              <a:ext cx="24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2" name="Line 38"/>
            <p:cNvSpPr>
              <a:spLocks noChangeShapeType="1"/>
            </p:cNvSpPr>
            <p:nvPr/>
          </p:nvSpPr>
          <p:spPr bwMode="auto">
            <a:xfrm>
              <a:off x="2258" y="7246"/>
              <a:ext cx="0" cy="36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>
              <a:off x="2339" y="7407"/>
              <a:ext cx="30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64" name="Group 40"/>
          <p:cNvGrpSpPr>
            <a:grpSpLocks/>
          </p:cNvGrpSpPr>
          <p:nvPr/>
        </p:nvGrpSpPr>
        <p:grpSpPr bwMode="auto">
          <a:xfrm rot="5400000">
            <a:off x="4781806" y="1916534"/>
            <a:ext cx="2736971" cy="796644"/>
            <a:chOff x="9791" y="5313"/>
            <a:chExt cx="1859" cy="461"/>
          </a:xfrm>
        </p:grpSpPr>
        <p:sp>
          <p:nvSpPr>
            <p:cNvPr id="1065" name="AutoShape 41"/>
            <p:cNvSpPr>
              <a:spLocks noChangeArrowheads="1"/>
            </p:cNvSpPr>
            <p:nvPr/>
          </p:nvSpPr>
          <p:spPr bwMode="auto">
            <a:xfrm>
              <a:off x="10020" y="5313"/>
              <a:ext cx="1383" cy="461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66" name="Group 42"/>
            <p:cNvGrpSpPr>
              <a:grpSpLocks/>
            </p:cNvGrpSpPr>
            <p:nvPr/>
          </p:nvGrpSpPr>
          <p:grpSpPr bwMode="auto">
            <a:xfrm>
              <a:off x="9791" y="5397"/>
              <a:ext cx="412" cy="300"/>
              <a:chOff x="4703" y="6785"/>
              <a:chExt cx="446" cy="415"/>
            </a:xfrm>
          </p:grpSpPr>
          <p:sp>
            <p:nvSpPr>
              <p:cNvPr id="1067" name="Line 43"/>
              <p:cNvSpPr>
                <a:spLocks noChangeShapeType="1"/>
              </p:cNvSpPr>
              <p:nvPr/>
            </p:nvSpPr>
            <p:spPr bwMode="auto">
              <a:xfrm>
                <a:off x="5149" y="6785"/>
                <a:ext cx="0" cy="41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8" name="Line 44"/>
              <p:cNvSpPr>
                <a:spLocks noChangeShapeType="1"/>
              </p:cNvSpPr>
              <p:nvPr/>
            </p:nvSpPr>
            <p:spPr bwMode="auto">
              <a:xfrm flipH="1">
                <a:off x="4703" y="6970"/>
                <a:ext cx="43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69" name="Arc 45"/>
            <p:cNvSpPr>
              <a:spLocks/>
            </p:cNvSpPr>
            <p:nvPr/>
          </p:nvSpPr>
          <p:spPr bwMode="auto">
            <a:xfrm rot="16648325" flipH="1">
              <a:off x="11070" y="5456"/>
              <a:ext cx="326" cy="152"/>
            </a:xfrm>
            <a:custGeom>
              <a:avLst/>
              <a:gdLst>
                <a:gd name="G0" fmla="+- 21326 0 0"/>
                <a:gd name="G1" fmla="+- 21600 0 0"/>
                <a:gd name="G2" fmla="+- 21600 0 0"/>
                <a:gd name="T0" fmla="*/ 0 w 42926"/>
                <a:gd name="T1" fmla="*/ 18171 h 21600"/>
                <a:gd name="T2" fmla="*/ 42926 w 42926"/>
                <a:gd name="T3" fmla="*/ 21600 h 21600"/>
                <a:gd name="T4" fmla="*/ 21326 w 4292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26" h="21600" fill="none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</a:path>
                <a:path w="42926" h="21600" stroke="0" extrusionOk="0">
                  <a:moveTo>
                    <a:pt x="-1" y="18170"/>
                  </a:moveTo>
                  <a:cubicBezTo>
                    <a:pt x="1683" y="7699"/>
                    <a:pt x="10720" y="-1"/>
                    <a:pt x="21326" y="0"/>
                  </a:cubicBezTo>
                  <a:cubicBezTo>
                    <a:pt x="33255" y="0"/>
                    <a:pt x="42926" y="9670"/>
                    <a:pt x="42926" y="21600"/>
                  </a:cubicBezTo>
                  <a:lnTo>
                    <a:pt x="21326" y="2160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70" name="Group 46"/>
            <p:cNvGrpSpPr>
              <a:grpSpLocks/>
            </p:cNvGrpSpPr>
            <p:nvPr/>
          </p:nvGrpSpPr>
          <p:grpSpPr bwMode="auto">
            <a:xfrm>
              <a:off x="11231" y="5475"/>
              <a:ext cx="419" cy="141"/>
              <a:chOff x="5284" y="5030"/>
              <a:chExt cx="616" cy="144"/>
            </a:xfrm>
          </p:grpSpPr>
          <p:sp>
            <p:nvSpPr>
              <p:cNvPr id="1071" name="Arc 47"/>
              <p:cNvSpPr>
                <a:spLocks/>
              </p:cNvSpPr>
              <p:nvPr/>
            </p:nvSpPr>
            <p:spPr bwMode="auto">
              <a:xfrm rot="16191512" flipH="1">
                <a:off x="5472" y="4845"/>
                <a:ext cx="141" cy="518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83 w 43200"/>
                  <a:gd name="T1" fmla="*/ 23493 h 23493"/>
                  <a:gd name="T2" fmla="*/ 43200 w 43200"/>
                  <a:gd name="T3" fmla="*/ 21600 h 23493"/>
                  <a:gd name="T4" fmla="*/ 21600 w 43200"/>
                  <a:gd name="T5" fmla="*/ 21600 h 2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3493" fill="none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</a:path>
                  <a:path w="43200" h="23493" stroke="0" extrusionOk="0">
                    <a:moveTo>
                      <a:pt x="83" y="23492"/>
                    </a:moveTo>
                    <a:cubicBezTo>
                      <a:pt x="27" y="22863"/>
                      <a:pt x="0" y="22231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-1"/>
                      <a:pt x="43199" y="9670"/>
                      <a:pt x="43200" y="2159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2" name="Line 48"/>
              <p:cNvSpPr>
                <a:spLocks noChangeShapeType="1"/>
              </p:cNvSpPr>
              <p:nvPr/>
            </p:nvSpPr>
            <p:spPr bwMode="auto">
              <a:xfrm>
                <a:off x="5802" y="5155"/>
                <a:ext cx="9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3" name="Line 49"/>
              <p:cNvSpPr>
                <a:spLocks noChangeShapeType="1"/>
              </p:cNvSpPr>
              <p:nvPr/>
            </p:nvSpPr>
            <p:spPr bwMode="auto">
              <a:xfrm>
                <a:off x="5795" y="5030"/>
                <a:ext cx="9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074" name="Rectangle 50"/>
          <p:cNvSpPr>
            <a:spLocks noChangeArrowheads="1"/>
          </p:cNvSpPr>
          <p:nvPr/>
        </p:nvSpPr>
        <p:spPr bwMode="auto">
          <a:xfrm rot="16200000">
            <a:off x="7081070" y="2197596"/>
            <a:ext cx="891270" cy="33870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5" name="Line 51"/>
          <p:cNvSpPr>
            <a:spLocks noChangeShapeType="1"/>
          </p:cNvSpPr>
          <p:nvPr/>
        </p:nvSpPr>
        <p:spPr bwMode="auto">
          <a:xfrm>
            <a:off x="6164115" y="937317"/>
            <a:ext cx="1384191" cy="250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6" name="Line 52"/>
          <p:cNvSpPr>
            <a:spLocks noChangeShapeType="1"/>
          </p:cNvSpPr>
          <p:nvPr/>
        </p:nvSpPr>
        <p:spPr bwMode="auto">
          <a:xfrm flipH="1" flipV="1">
            <a:off x="7532754" y="949122"/>
            <a:ext cx="0" cy="97561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7" name="Line 53"/>
          <p:cNvSpPr>
            <a:spLocks noChangeShapeType="1"/>
          </p:cNvSpPr>
          <p:nvPr/>
        </p:nvSpPr>
        <p:spPr bwMode="auto">
          <a:xfrm flipV="1">
            <a:off x="7502450" y="2807535"/>
            <a:ext cx="0" cy="100068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8" name="Line 54"/>
          <p:cNvSpPr>
            <a:spLocks noChangeShapeType="1"/>
          </p:cNvSpPr>
          <p:nvPr/>
        </p:nvSpPr>
        <p:spPr bwMode="auto">
          <a:xfrm rot="5400000" flipV="1">
            <a:off x="7828214" y="1425899"/>
            <a:ext cx="0" cy="57717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79" name="Line 55"/>
          <p:cNvSpPr>
            <a:spLocks noChangeShapeType="1"/>
          </p:cNvSpPr>
          <p:nvPr/>
        </p:nvSpPr>
        <p:spPr bwMode="auto">
          <a:xfrm rot="5400000" flipV="1">
            <a:off x="7817419" y="2727549"/>
            <a:ext cx="0" cy="57717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80" name="Group 56"/>
          <p:cNvGrpSpPr>
            <a:grpSpLocks/>
          </p:cNvGrpSpPr>
          <p:nvPr/>
        </p:nvGrpSpPr>
        <p:grpSpPr bwMode="auto">
          <a:xfrm>
            <a:off x="4429124" y="3490914"/>
            <a:ext cx="1318524" cy="629132"/>
            <a:chOff x="9201" y="10684"/>
            <a:chExt cx="763" cy="276"/>
          </a:xfrm>
        </p:grpSpPr>
        <p:grpSp>
          <p:nvGrpSpPr>
            <p:cNvPr id="1081" name="Group 57"/>
            <p:cNvGrpSpPr>
              <a:grpSpLocks/>
            </p:cNvGrpSpPr>
            <p:nvPr/>
          </p:nvGrpSpPr>
          <p:grpSpPr bwMode="auto">
            <a:xfrm>
              <a:off x="9201" y="10684"/>
              <a:ext cx="184" cy="276"/>
              <a:chOff x="3503" y="4378"/>
              <a:chExt cx="184" cy="276"/>
            </a:xfrm>
          </p:grpSpPr>
          <p:sp>
            <p:nvSpPr>
              <p:cNvPr id="1082" name="Oval 58"/>
              <p:cNvSpPr>
                <a:spLocks noChangeArrowheads="1"/>
              </p:cNvSpPr>
              <p:nvPr/>
            </p:nvSpPr>
            <p:spPr bwMode="auto">
              <a:xfrm>
                <a:off x="3525" y="4458"/>
                <a:ext cx="141" cy="141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3" name="Line 59"/>
              <p:cNvSpPr>
                <a:spLocks noChangeShapeType="1"/>
              </p:cNvSpPr>
              <p:nvPr/>
            </p:nvSpPr>
            <p:spPr bwMode="auto">
              <a:xfrm flipV="1">
                <a:off x="3503" y="4378"/>
                <a:ext cx="184" cy="2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84" name="Line 60"/>
            <p:cNvSpPr>
              <a:spLocks noChangeShapeType="1"/>
            </p:cNvSpPr>
            <p:nvPr/>
          </p:nvSpPr>
          <p:spPr bwMode="auto">
            <a:xfrm>
              <a:off x="9347" y="10831"/>
              <a:ext cx="61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85" name="Line 61"/>
          <p:cNvSpPr>
            <a:spLocks noChangeShapeType="1"/>
          </p:cNvSpPr>
          <p:nvPr/>
        </p:nvSpPr>
        <p:spPr bwMode="auto">
          <a:xfrm flipV="1">
            <a:off x="4925083" y="3812128"/>
            <a:ext cx="1472323" cy="2735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1142976" y="0"/>
            <a:ext cx="8001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Триод</a:t>
            </a:r>
            <a:r>
              <a:rPr lang="ru-RU" sz="36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400" b="1" cap="all" dirty="0" err="1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трехэлектродная</a:t>
            </a:r>
            <a:r>
              <a:rPr lang="ru-RU" sz="2400" b="1" cap="all" dirty="0" smtClean="0">
                <a:solidFill>
                  <a:srgbClr val="03030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электронная</a:t>
            </a:r>
            <a:endParaRPr lang="ru-RU" sz="24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571604" y="5715016"/>
            <a:ext cx="700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усилитель,  управление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baseline="-25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" name="Group 2"/>
          <p:cNvGrpSpPr>
            <a:grpSpLocks/>
          </p:cNvGrpSpPr>
          <p:nvPr/>
        </p:nvGrpSpPr>
        <p:grpSpPr bwMode="auto">
          <a:xfrm>
            <a:off x="6000760" y="2857498"/>
            <a:ext cx="285751" cy="285750"/>
            <a:chOff x="1783" y="8526"/>
            <a:chExt cx="366" cy="388"/>
          </a:xfrm>
        </p:grpSpPr>
        <p:sp>
          <p:nvSpPr>
            <p:cNvPr id="7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16613" y="2398318"/>
            <a:ext cx="1549452" cy="1214446"/>
            <a:chOff x="4483" y="6705"/>
            <a:chExt cx="662" cy="380"/>
          </a:xfrm>
        </p:grpSpPr>
        <p:sp>
          <p:nvSpPr>
            <p:cNvPr id="1027" name="Line 3"/>
            <p:cNvSpPr>
              <a:spLocks noChangeShapeType="1"/>
            </p:cNvSpPr>
            <p:nvPr/>
          </p:nvSpPr>
          <p:spPr bwMode="auto">
            <a:xfrm>
              <a:off x="4483" y="6705"/>
              <a:ext cx="0" cy="380"/>
            </a:xfrm>
            <a:prstGeom prst="line">
              <a:avLst/>
            </a:prstGeom>
            <a:noFill/>
            <a:ln w="412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" name="Oval 4"/>
            <p:cNvSpPr>
              <a:spLocks noChangeArrowheads="1"/>
            </p:cNvSpPr>
            <p:nvPr/>
          </p:nvSpPr>
          <p:spPr bwMode="auto">
            <a:xfrm>
              <a:off x="4493" y="6727"/>
              <a:ext cx="300" cy="288"/>
            </a:xfrm>
            <a:prstGeom prst="ellipse">
              <a:avLst/>
            </a:prstGeom>
            <a:noFill/>
            <a:ln w="412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Line 5"/>
            <p:cNvSpPr>
              <a:spLocks noChangeShapeType="1"/>
            </p:cNvSpPr>
            <p:nvPr/>
          </p:nvSpPr>
          <p:spPr bwMode="auto">
            <a:xfrm flipV="1">
              <a:off x="4777" y="6819"/>
              <a:ext cx="368" cy="1"/>
            </a:xfrm>
            <a:prstGeom prst="line">
              <a:avLst/>
            </a:prstGeom>
            <a:noFill/>
            <a:ln w="412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 flipV="1">
              <a:off x="4777" y="6923"/>
              <a:ext cx="368" cy="1"/>
            </a:xfrm>
            <a:prstGeom prst="line">
              <a:avLst/>
            </a:prstGeom>
            <a:noFill/>
            <a:ln w="412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8113350" y="714356"/>
            <a:ext cx="631828" cy="3429024"/>
            <a:chOff x="4014" y="9116"/>
            <a:chExt cx="292" cy="613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4014" y="9266"/>
              <a:ext cx="148" cy="299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 rot="-16198976">
              <a:off x="3929" y="9352"/>
              <a:ext cx="613" cy="141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6" name="Group 2"/>
          <p:cNvGrpSpPr>
            <a:grpSpLocks/>
          </p:cNvGrpSpPr>
          <p:nvPr/>
        </p:nvGrpSpPr>
        <p:grpSpPr bwMode="auto">
          <a:xfrm>
            <a:off x="1785919" y="2000240"/>
            <a:ext cx="285751" cy="285750"/>
            <a:chOff x="1783" y="8526"/>
            <a:chExt cx="366" cy="388"/>
          </a:xfrm>
        </p:grpSpPr>
        <p:sp>
          <p:nvSpPr>
            <p:cNvPr id="7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9" name="Group 2"/>
          <p:cNvGrpSpPr>
            <a:grpSpLocks/>
          </p:cNvGrpSpPr>
          <p:nvPr/>
        </p:nvGrpSpPr>
        <p:grpSpPr bwMode="auto">
          <a:xfrm>
            <a:off x="2714613" y="1928802"/>
            <a:ext cx="285751" cy="285750"/>
            <a:chOff x="1783" y="8526"/>
            <a:chExt cx="366" cy="388"/>
          </a:xfrm>
        </p:grpSpPr>
        <p:sp>
          <p:nvSpPr>
            <p:cNvPr id="8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5112E-17 L -0.08108 -0.0120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0" y="-6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"/>
                                            </p:cond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3.33333E-6 L 0.08073 -0.0016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-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3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20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7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0139 -0.2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00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0"/>
                            </p:stCondLst>
                            <p:childTnLst>
                              <p:par>
                                <p:cTn id="13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1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51" grpId="0" animBg="1"/>
      <p:bldP spid="1052" grpId="0" animBg="1"/>
      <p:bldP spid="1074" grpId="0" animBg="1"/>
      <p:bldP spid="1075" grpId="0" animBg="1"/>
      <p:bldP spid="1076" grpId="0" animBg="1"/>
      <p:bldP spid="1077" grpId="0" animBg="1"/>
      <p:bldP spid="1078" grpId="0" animBg="1"/>
      <p:bldP spid="1079" grpId="0" animBg="1"/>
      <p:bldP spid="1085" grpId="0" animBg="1"/>
      <p:bldP spid="63" grpId="0"/>
      <p:bldP spid="67" grpId="0"/>
      <p:bldP spid="6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0"/>
            <a:ext cx="8501090" cy="584775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32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лектроннолучевая  трубка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осциллограф,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TV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1828104" y="1325342"/>
            <a:ext cx="6172888" cy="558049"/>
            <a:chOff x="12828" y="4957"/>
            <a:chExt cx="2810" cy="341"/>
          </a:xfrm>
        </p:grpSpPr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12828" y="4957"/>
              <a:ext cx="832" cy="201"/>
              <a:chOff x="12828" y="4957"/>
              <a:chExt cx="832" cy="201"/>
            </a:xfrm>
          </p:grpSpPr>
          <p:sp>
            <p:nvSpPr>
              <p:cNvPr id="2055" name="Arc 7"/>
              <p:cNvSpPr>
                <a:spLocks/>
              </p:cNvSpPr>
              <p:nvPr/>
            </p:nvSpPr>
            <p:spPr bwMode="auto">
              <a:xfrm flipV="1">
                <a:off x="12828" y="4957"/>
                <a:ext cx="366" cy="14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18313"/>
                  <a:gd name="T1" fmla="*/ 0 h 21600"/>
                  <a:gd name="T2" fmla="*/ 18313 w 18313"/>
                  <a:gd name="T3" fmla="*/ 10146 h 21600"/>
                  <a:gd name="T4" fmla="*/ 0 w 18313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313" h="21600" fill="none" extrusionOk="0">
                    <a:moveTo>
                      <a:pt x="-1" y="0"/>
                    </a:moveTo>
                    <a:cubicBezTo>
                      <a:pt x="7444" y="0"/>
                      <a:pt x="14365" y="3834"/>
                      <a:pt x="18312" y="10146"/>
                    </a:cubicBezTo>
                  </a:path>
                  <a:path w="18313" h="21600" stroke="0" extrusionOk="0">
                    <a:moveTo>
                      <a:pt x="-1" y="0"/>
                    </a:moveTo>
                    <a:cubicBezTo>
                      <a:pt x="7444" y="0"/>
                      <a:pt x="14365" y="3834"/>
                      <a:pt x="18312" y="10146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6" name="Arc 8"/>
              <p:cNvSpPr>
                <a:spLocks/>
              </p:cNvSpPr>
              <p:nvPr/>
            </p:nvSpPr>
            <p:spPr bwMode="auto">
              <a:xfrm>
                <a:off x="13187" y="5017"/>
                <a:ext cx="473" cy="141"/>
              </a:xfrm>
              <a:custGeom>
                <a:avLst/>
                <a:gdLst>
                  <a:gd name="G0" fmla="+- 11977 0 0"/>
                  <a:gd name="G1" fmla="+- 21600 0 0"/>
                  <a:gd name="G2" fmla="+- 21600 0 0"/>
                  <a:gd name="T0" fmla="*/ 0 w 23687"/>
                  <a:gd name="T1" fmla="*/ 3625 h 21600"/>
                  <a:gd name="T2" fmla="*/ 23687 w 23687"/>
                  <a:gd name="T3" fmla="*/ 3450 h 21600"/>
                  <a:gd name="T4" fmla="*/ 11977 w 23687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687" h="21600" fill="none" extrusionOk="0">
                    <a:moveTo>
                      <a:pt x="-1" y="3624"/>
                    </a:moveTo>
                    <a:cubicBezTo>
                      <a:pt x="3547" y="1261"/>
                      <a:pt x="7714" y="-1"/>
                      <a:pt x="11977" y="0"/>
                    </a:cubicBezTo>
                    <a:cubicBezTo>
                      <a:pt x="16130" y="0"/>
                      <a:pt x="20196" y="1197"/>
                      <a:pt x="23687" y="3449"/>
                    </a:cubicBezTo>
                  </a:path>
                  <a:path w="23687" h="21600" stroke="0" extrusionOk="0">
                    <a:moveTo>
                      <a:pt x="-1" y="3624"/>
                    </a:moveTo>
                    <a:cubicBezTo>
                      <a:pt x="3547" y="1261"/>
                      <a:pt x="7714" y="-1"/>
                      <a:pt x="11977" y="0"/>
                    </a:cubicBezTo>
                    <a:cubicBezTo>
                      <a:pt x="16130" y="0"/>
                      <a:pt x="20196" y="1197"/>
                      <a:pt x="23687" y="3449"/>
                    </a:cubicBezTo>
                    <a:lnTo>
                      <a:pt x="11977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2057" name="Group 9"/>
            <p:cNvGrpSpPr>
              <a:grpSpLocks/>
            </p:cNvGrpSpPr>
            <p:nvPr/>
          </p:nvGrpSpPr>
          <p:grpSpPr bwMode="auto">
            <a:xfrm flipV="1">
              <a:off x="12834" y="5097"/>
              <a:ext cx="832" cy="201"/>
              <a:chOff x="12828" y="4957"/>
              <a:chExt cx="832" cy="201"/>
            </a:xfrm>
          </p:grpSpPr>
          <p:sp>
            <p:nvSpPr>
              <p:cNvPr id="2058" name="Arc 10"/>
              <p:cNvSpPr>
                <a:spLocks/>
              </p:cNvSpPr>
              <p:nvPr/>
            </p:nvSpPr>
            <p:spPr bwMode="auto">
              <a:xfrm flipV="1">
                <a:off x="12828" y="4957"/>
                <a:ext cx="366" cy="14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18313"/>
                  <a:gd name="T1" fmla="*/ 0 h 21600"/>
                  <a:gd name="T2" fmla="*/ 18313 w 18313"/>
                  <a:gd name="T3" fmla="*/ 10146 h 21600"/>
                  <a:gd name="T4" fmla="*/ 0 w 18313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313" h="21600" fill="none" extrusionOk="0">
                    <a:moveTo>
                      <a:pt x="-1" y="0"/>
                    </a:moveTo>
                    <a:cubicBezTo>
                      <a:pt x="7444" y="0"/>
                      <a:pt x="14365" y="3834"/>
                      <a:pt x="18312" y="10146"/>
                    </a:cubicBezTo>
                  </a:path>
                  <a:path w="18313" h="21600" stroke="0" extrusionOk="0">
                    <a:moveTo>
                      <a:pt x="-1" y="0"/>
                    </a:moveTo>
                    <a:cubicBezTo>
                      <a:pt x="7444" y="0"/>
                      <a:pt x="14365" y="3834"/>
                      <a:pt x="18312" y="10146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9" name="Arc 11"/>
              <p:cNvSpPr>
                <a:spLocks/>
              </p:cNvSpPr>
              <p:nvPr/>
            </p:nvSpPr>
            <p:spPr bwMode="auto">
              <a:xfrm>
                <a:off x="13187" y="5017"/>
                <a:ext cx="473" cy="141"/>
              </a:xfrm>
              <a:custGeom>
                <a:avLst/>
                <a:gdLst>
                  <a:gd name="G0" fmla="+- 11977 0 0"/>
                  <a:gd name="G1" fmla="+- 21600 0 0"/>
                  <a:gd name="G2" fmla="+- 21600 0 0"/>
                  <a:gd name="T0" fmla="*/ 0 w 23687"/>
                  <a:gd name="T1" fmla="*/ 3625 h 21600"/>
                  <a:gd name="T2" fmla="*/ 23687 w 23687"/>
                  <a:gd name="T3" fmla="*/ 3450 h 21600"/>
                  <a:gd name="T4" fmla="*/ 11977 w 23687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687" h="21600" fill="none" extrusionOk="0">
                    <a:moveTo>
                      <a:pt x="-1" y="3624"/>
                    </a:moveTo>
                    <a:cubicBezTo>
                      <a:pt x="3547" y="1261"/>
                      <a:pt x="7714" y="-1"/>
                      <a:pt x="11977" y="0"/>
                    </a:cubicBezTo>
                    <a:cubicBezTo>
                      <a:pt x="16130" y="0"/>
                      <a:pt x="20196" y="1197"/>
                      <a:pt x="23687" y="3449"/>
                    </a:cubicBezTo>
                  </a:path>
                  <a:path w="23687" h="21600" stroke="0" extrusionOk="0">
                    <a:moveTo>
                      <a:pt x="-1" y="3624"/>
                    </a:moveTo>
                    <a:cubicBezTo>
                      <a:pt x="3547" y="1261"/>
                      <a:pt x="7714" y="-1"/>
                      <a:pt x="11977" y="0"/>
                    </a:cubicBezTo>
                    <a:cubicBezTo>
                      <a:pt x="16130" y="0"/>
                      <a:pt x="20196" y="1197"/>
                      <a:pt x="23687" y="3449"/>
                    </a:cubicBezTo>
                    <a:lnTo>
                      <a:pt x="11977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13663" y="5040"/>
              <a:ext cx="1975" cy="15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1" name="Line 13"/>
            <p:cNvSpPr>
              <a:spLocks noChangeShapeType="1"/>
            </p:cNvSpPr>
            <p:nvPr/>
          </p:nvSpPr>
          <p:spPr bwMode="auto">
            <a:xfrm flipV="1">
              <a:off x="13663" y="5149"/>
              <a:ext cx="1964" cy="7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5" name="Группа 54"/>
          <p:cNvGrpSpPr/>
          <p:nvPr/>
        </p:nvGrpSpPr>
        <p:grpSpPr>
          <a:xfrm>
            <a:off x="791235" y="1333524"/>
            <a:ext cx="1063231" cy="556413"/>
            <a:chOff x="791235" y="1333524"/>
            <a:chExt cx="1063231" cy="556413"/>
          </a:xfrm>
        </p:grpSpPr>
        <p:grpSp>
          <p:nvGrpSpPr>
            <p:cNvPr id="2063" name="Group 15"/>
            <p:cNvGrpSpPr>
              <a:grpSpLocks/>
            </p:cNvGrpSpPr>
            <p:nvPr/>
          </p:nvGrpSpPr>
          <p:grpSpPr bwMode="auto">
            <a:xfrm>
              <a:off x="791235" y="1333524"/>
              <a:ext cx="1063231" cy="556413"/>
              <a:chOff x="12465" y="4939"/>
              <a:chExt cx="484" cy="340"/>
            </a:xfrm>
          </p:grpSpPr>
          <p:grpSp>
            <p:nvGrpSpPr>
              <p:cNvPr id="2064" name="Group 16"/>
              <p:cNvGrpSpPr>
                <a:grpSpLocks/>
              </p:cNvGrpSpPr>
              <p:nvPr/>
            </p:nvGrpSpPr>
            <p:grpSpPr bwMode="auto">
              <a:xfrm>
                <a:off x="12465" y="5146"/>
                <a:ext cx="484" cy="133"/>
                <a:chOff x="12465" y="5146"/>
                <a:chExt cx="484" cy="133"/>
              </a:xfrm>
            </p:grpSpPr>
            <p:sp>
              <p:nvSpPr>
                <p:cNvPr id="2065" name="Line 17"/>
                <p:cNvSpPr>
                  <a:spLocks noChangeShapeType="1"/>
                </p:cNvSpPr>
                <p:nvPr/>
              </p:nvSpPr>
              <p:spPr bwMode="auto">
                <a:xfrm>
                  <a:off x="12465" y="5276"/>
                  <a:ext cx="483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66" name="Line 18"/>
                <p:cNvSpPr>
                  <a:spLocks noChangeShapeType="1"/>
                </p:cNvSpPr>
                <p:nvPr/>
              </p:nvSpPr>
              <p:spPr bwMode="auto">
                <a:xfrm>
                  <a:off x="12949" y="5146"/>
                  <a:ext cx="0" cy="133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067" name="Group 19"/>
              <p:cNvGrpSpPr>
                <a:grpSpLocks/>
              </p:cNvGrpSpPr>
              <p:nvPr/>
            </p:nvGrpSpPr>
            <p:grpSpPr bwMode="auto">
              <a:xfrm flipV="1">
                <a:off x="12465" y="4939"/>
                <a:ext cx="484" cy="133"/>
                <a:chOff x="12465" y="5146"/>
                <a:chExt cx="484" cy="133"/>
              </a:xfrm>
            </p:grpSpPr>
            <p:sp>
              <p:nvSpPr>
                <p:cNvPr id="2068" name="Line 20"/>
                <p:cNvSpPr>
                  <a:spLocks noChangeShapeType="1"/>
                </p:cNvSpPr>
                <p:nvPr/>
              </p:nvSpPr>
              <p:spPr bwMode="auto">
                <a:xfrm>
                  <a:off x="12465" y="5276"/>
                  <a:ext cx="483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69" name="Line 21"/>
                <p:cNvSpPr>
                  <a:spLocks noChangeShapeType="1"/>
                </p:cNvSpPr>
                <p:nvPr/>
              </p:nvSpPr>
              <p:spPr bwMode="auto">
                <a:xfrm>
                  <a:off x="12949" y="5146"/>
                  <a:ext cx="0" cy="133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903269" y="1488992"/>
              <a:ext cx="810603" cy="230748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71" name="Group 23"/>
          <p:cNvGrpSpPr>
            <a:grpSpLocks/>
          </p:cNvGrpSpPr>
          <p:nvPr/>
        </p:nvGrpSpPr>
        <p:grpSpPr bwMode="auto">
          <a:xfrm>
            <a:off x="2260865" y="1220605"/>
            <a:ext cx="709553" cy="724973"/>
            <a:chOff x="13162" y="4972"/>
            <a:chExt cx="323" cy="270"/>
          </a:xfrm>
        </p:grpSpPr>
        <p:grpSp>
          <p:nvGrpSpPr>
            <p:cNvPr id="2072" name="Group 24"/>
            <p:cNvGrpSpPr>
              <a:grpSpLocks/>
            </p:cNvGrpSpPr>
            <p:nvPr/>
          </p:nvGrpSpPr>
          <p:grpSpPr bwMode="auto">
            <a:xfrm>
              <a:off x="13162" y="4972"/>
              <a:ext cx="323" cy="86"/>
              <a:chOff x="13162" y="4972"/>
              <a:chExt cx="323" cy="86"/>
            </a:xfrm>
          </p:grpSpPr>
          <p:sp>
            <p:nvSpPr>
              <p:cNvPr id="2073" name="Line 25"/>
              <p:cNvSpPr>
                <a:spLocks noChangeShapeType="1"/>
              </p:cNvSpPr>
              <p:nvPr/>
            </p:nvSpPr>
            <p:spPr bwMode="auto">
              <a:xfrm flipH="1">
                <a:off x="13163" y="4972"/>
                <a:ext cx="322" cy="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auto">
              <a:xfrm flipH="1" flipV="1">
                <a:off x="13162" y="4974"/>
                <a:ext cx="1" cy="8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2075" name="Group 27"/>
            <p:cNvGrpSpPr>
              <a:grpSpLocks/>
            </p:cNvGrpSpPr>
            <p:nvPr/>
          </p:nvGrpSpPr>
          <p:grpSpPr bwMode="auto">
            <a:xfrm flipV="1">
              <a:off x="13162" y="5156"/>
              <a:ext cx="323" cy="86"/>
              <a:chOff x="13162" y="4972"/>
              <a:chExt cx="323" cy="86"/>
            </a:xfrm>
          </p:grpSpPr>
          <p:sp>
            <p:nvSpPr>
              <p:cNvPr id="2076" name="Line 28"/>
              <p:cNvSpPr>
                <a:spLocks noChangeShapeType="1"/>
              </p:cNvSpPr>
              <p:nvPr/>
            </p:nvSpPr>
            <p:spPr bwMode="auto">
              <a:xfrm flipH="1">
                <a:off x="13163" y="4972"/>
                <a:ext cx="322" cy="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7" name="Line 29"/>
              <p:cNvSpPr>
                <a:spLocks noChangeShapeType="1"/>
              </p:cNvSpPr>
              <p:nvPr/>
            </p:nvSpPr>
            <p:spPr bwMode="auto">
              <a:xfrm flipH="1" flipV="1">
                <a:off x="13162" y="4974"/>
                <a:ext cx="1" cy="8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081" name="Group 33"/>
          <p:cNvGrpSpPr>
            <a:grpSpLocks/>
          </p:cNvGrpSpPr>
          <p:nvPr/>
        </p:nvGrpSpPr>
        <p:grpSpPr bwMode="auto">
          <a:xfrm>
            <a:off x="3991910" y="849118"/>
            <a:ext cx="1329038" cy="1525225"/>
            <a:chOff x="13813" y="4666"/>
            <a:chExt cx="605" cy="932"/>
          </a:xfrm>
        </p:grpSpPr>
        <p:grpSp>
          <p:nvGrpSpPr>
            <p:cNvPr id="2082" name="Group 34"/>
            <p:cNvGrpSpPr>
              <a:grpSpLocks/>
            </p:cNvGrpSpPr>
            <p:nvPr/>
          </p:nvGrpSpPr>
          <p:grpSpPr bwMode="auto">
            <a:xfrm>
              <a:off x="13922" y="4988"/>
              <a:ext cx="414" cy="282"/>
              <a:chOff x="13548" y="4971"/>
              <a:chExt cx="414" cy="282"/>
            </a:xfrm>
          </p:grpSpPr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>
                <a:off x="13611" y="4971"/>
                <a:ext cx="351" cy="201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/>
            </p:nvSpPr>
            <p:spPr bwMode="auto">
              <a:xfrm>
                <a:off x="13548" y="5052"/>
                <a:ext cx="351" cy="201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085" name="Line 37"/>
            <p:cNvSpPr>
              <a:spLocks noChangeShapeType="1"/>
            </p:cNvSpPr>
            <p:nvPr/>
          </p:nvSpPr>
          <p:spPr bwMode="auto">
            <a:xfrm flipV="1">
              <a:off x="13813" y="5178"/>
              <a:ext cx="271" cy="42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 flipV="1">
              <a:off x="14210" y="4666"/>
              <a:ext cx="208" cy="322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87" name="Group 39"/>
          <p:cNvGrpSpPr>
            <a:grpSpLocks/>
          </p:cNvGrpSpPr>
          <p:nvPr/>
        </p:nvGrpSpPr>
        <p:grpSpPr bwMode="auto">
          <a:xfrm>
            <a:off x="714348" y="642918"/>
            <a:ext cx="7280054" cy="1965446"/>
            <a:chOff x="12321" y="4540"/>
            <a:chExt cx="3314" cy="1201"/>
          </a:xfrm>
        </p:grpSpPr>
        <p:sp>
          <p:nvSpPr>
            <p:cNvPr id="2088" name="Arc 40"/>
            <p:cNvSpPr>
              <a:spLocks/>
            </p:cNvSpPr>
            <p:nvPr/>
          </p:nvSpPr>
          <p:spPr bwMode="auto">
            <a:xfrm>
              <a:off x="15494" y="4540"/>
              <a:ext cx="141" cy="120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2935"/>
                <a:gd name="T2" fmla="*/ 3372 w 21600"/>
                <a:gd name="T3" fmla="*/ 42935 h 42935"/>
                <a:gd name="T4" fmla="*/ 0 w 21600"/>
                <a:gd name="T5" fmla="*/ 21600 h 42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935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227"/>
                    <a:pt x="13869" y="41276"/>
                    <a:pt x="3372" y="42935"/>
                  </a:cubicBezTo>
                </a:path>
                <a:path w="21600" h="42935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227"/>
                    <a:pt x="13869" y="41276"/>
                    <a:pt x="3372" y="429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9" name="Arc 41"/>
            <p:cNvSpPr>
              <a:spLocks/>
            </p:cNvSpPr>
            <p:nvPr/>
          </p:nvSpPr>
          <p:spPr bwMode="auto">
            <a:xfrm flipV="1">
              <a:off x="14798" y="4543"/>
              <a:ext cx="690" cy="1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0" name="Arc 42"/>
            <p:cNvSpPr>
              <a:spLocks/>
            </p:cNvSpPr>
            <p:nvPr/>
          </p:nvSpPr>
          <p:spPr bwMode="auto">
            <a:xfrm>
              <a:off x="14821" y="5597"/>
              <a:ext cx="690" cy="1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1" name="Line 43"/>
            <p:cNvSpPr>
              <a:spLocks noChangeShapeType="1"/>
            </p:cNvSpPr>
            <p:nvPr/>
          </p:nvSpPr>
          <p:spPr bwMode="auto">
            <a:xfrm flipH="1">
              <a:off x="12345" y="5589"/>
              <a:ext cx="2477" cy="0"/>
            </a:xfrm>
            <a:prstGeom prst="line">
              <a:avLst/>
            </a:pr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2" name="Line 44"/>
            <p:cNvSpPr>
              <a:spLocks noChangeShapeType="1"/>
            </p:cNvSpPr>
            <p:nvPr/>
          </p:nvSpPr>
          <p:spPr bwMode="auto">
            <a:xfrm flipH="1">
              <a:off x="12321" y="4683"/>
              <a:ext cx="2477" cy="0"/>
            </a:xfrm>
            <a:prstGeom prst="line">
              <a:avLst/>
            </a:pr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093" name="Line 45"/>
          <p:cNvSpPr>
            <a:spLocks noChangeShapeType="1"/>
          </p:cNvSpPr>
          <p:nvPr/>
        </p:nvSpPr>
        <p:spPr bwMode="auto">
          <a:xfrm>
            <a:off x="1522755" y="1894846"/>
            <a:ext cx="2197" cy="85753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>
            <a:off x="2799071" y="1952124"/>
            <a:ext cx="2197" cy="85753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953795" y="2760559"/>
            <a:ext cx="975360" cy="230748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2495918" y="2798198"/>
            <a:ext cx="975360" cy="230748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2" name="Group 2"/>
          <p:cNvGrpSpPr>
            <a:grpSpLocks/>
          </p:cNvGrpSpPr>
          <p:nvPr/>
        </p:nvGrpSpPr>
        <p:grpSpPr bwMode="auto">
          <a:xfrm>
            <a:off x="1643042" y="1428736"/>
            <a:ext cx="285751" cy="285750"/>
            <a:chOff x="1783" y="8526"/>
            <a:chExt cx="366" cy="388"/>
          </a:xfrm>
        </p:grpSpPr>
        <p:sp>
          <p:nvSpPr>
            <p:cNvPr id="5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888756" y="2988230"/>
            <a:ext cx="1325790" cy="461665"/>
          </a:xfrm>
          <a:prstGeom prst="rect">
            <a:avLst/>
          </a:prstGeom>
          <a:solidFill>
            <a:srgbClr val="92D050">
              <a:alpha val="36000"/>
            </a:srgb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яркость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421468" y="3010710"/>
            <a:ext cx="1071570" cy="461665"/>
          </a:xfrm>
          <a:prstGeom prst="rect">
            <a:avLst/>
          </a:prstGeom>
          <a:solidFill>
            <a:srgbClr val="FFC000">
              <a:alpha val="46000"/>
            </a:srgb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фокус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05652" y="2136706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36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802080" y="2752562"/>
            <a:ext cx="3786214" cy="769441"/>
          </a:xfrm>
          <a:prstGeom prst="rect">
            <a:avLst/>
          </a:prstGeom>
          <a:solidFill>
            <a:srgbClr val="00CCFF">
              <a:alpha val="21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Св-ва</a:t>
            </a:r>
            <a:r>
              <a:rPr lang="ru-RU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ru-RU" sz="2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пучков.</a:t>
            </a:r>
            <a:endParaRPr lang="ru-RU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нагревают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(плавка…чисто)</a:t>
            </a:r>
            <a:endParaRPr lang="ru-RU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03" name="Group 55"/>
          <p:cNvGrpSpPr>
            <a:grpSpLocks/>
          </p:cNvGrpSpPr>
          <p:nvPr/>
        </p:nvGrpSpPr>
        <p:grpSpPr bwMode="auto">
          <a:xfrm>
            <a:off x="2590784" y="5397521"/>
            <a:ext cx="1552588" cy="995149"/>
            <a:chOff x="12672" y="8687"/>
            <a:chExt cx="922" cy="552"/>
          </a:xfrm>
        </p:grpSpPr>
        <p:sp>
          <p:nvSpPr>
            <p:cNvPr id="2105" name="Line 57"/>
            <p:cNvSpPr>
              <a:spLocks noChangeShapeType="1"/>
            </p:cNvSpPr>
            <p:nvPr/>
          </p:nvSpPr>
          <p:spPr bwMode="auto">
            <a:xfrm flipV="1">
              <a:off x="13041" y="8687"/>
              <a:ext cx="0" cy="346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6" name="Arc 58"/>
            <p:cNvSpPr>
              <a:spLocks/>
            </p:cNvSpPr>
            <p:nvPr/>
          </p:nvSpPr>
          <p:spPr bwMode="auto">
            <a:xfrm flipV="1">
              <a:off x="12672" y="8778"/>
              <a:ext cx="922" cy="46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86" name="Группа 85"/>
          <p:cNvGrpSpPr/>
          <p:nvPr/>
        </p:nvGrpSpPr>
        <p:grpSpPr>
          <a:xfrm>
            <a:off x="2000232" y="5072074"/>
            <a:ext cx="2394347" cy="1555870"/>
            <a:chOff x="2000232" y="5072074"/>
            <a:chExt cx="2394347" cy="1555870"/>
          </a:xfrm>
        </p:grpSpPr>
        <p:sp>
          <p:nvSpPr>
            <p:cNvPr id="2098" name="Line 50"/>
            <p:cNvSpPr>
              <a:spLocks noChangeShapeType="1"/>
            </p:cNvSpPr>
            <p:nvPr/>
          </p:nvSpPr>
          <p:spPr bwMode="auto">
            <a:xfrm>
              <a:off x="2487596" y="5337191"/>
              <a:ext cx="1906983" cy="45719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9" name="Line 51"/>
            <p:cNvSpPr>
              <a:spLocks noChangeShapeType="1"/>
            </p:cNvSpPr>
            <p:nvPr/>
          </p:nvSpPr>
          <p:spPr bwMode="auto">
            <a:xfrm>
              <a:off x="2443146" y="6582225"/>
              <a:ext cx="1906983" cy="45719"/>
            </a:xfrm>
            <a:prstGeom prst="line">
              <a:avLst/>
            </a:prstGeom>
            <a:noFill/>
            <a:ln w="38100">
              <a:solidFill>
                <a:srgbClr val="03030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100" name="Group 52"/>
            <p:cNvGrpSpPr>
              <a:grpSpLocks/>
            </p:cNvGrpSpPr>
            <p:nvPr/>
          </p:nvGrpSpPr>
          <p:grpSpPr bwMode="auto">
            <a:xfrm>
              <a:off x="2214546" y="5072074"/>
              <a:ext cx="270015" cy="312002"/>
              <a:chOff x="7108" y="3188"/>
              <a:chExt cx="207" cy="207"/>
            </a:xfrm>
          </p:grpSpPr>
          <p:sp>
            <p:nvSpPr>
              <p:cNvPr id="2101" name="Line 53"/>
              <p:cNvSpPr>
                <a:spLocks noChangeShapeType="1"/>
              </p:cNvSpPr>
              <p:nvPr/>
            </p:nvSpPr>
            <p:spPr bwMode="auto">
              <a:xfrm>
                <a:off x="7108" y="3294"/>
                <a:ext cx="207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2" name="Line 54"/>
              <p:cNvSpPr>
                <a:spLocks noChangeShapeType="1"/>
              </p:cNvSpPr>
              <p:nvPr/>
            </p:nvSpPr>
            <p:spPr bwMode="auto">
              <a:xfrm rot="-5400000">
                <a:off x="7108" y="3292"/>
                <a:ext cx="207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107" name="Line 59"/>
            <p:cNvSpPr>
              <a:spLocks noChangeShapeType="1"/>
            </p:cNvSpPr>
            <p:nvPr/>
          </p:nvSpPr>
          <p:spPr bwMode="auto">
            <a:xfrm>
              <a:off x="2000232" y="6455115"/>
              <a:ext cx="350175" cy="45719"/>
            </a:xfrm>
            <a:prstGeom prst="line">
              <a:avLst/>
            </a:prstGeom>
            <a:noFill/>
            <a:ln w="63500" cmpd="sng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108" name="Group 60"/>
          <p:cNvGrpSpPr>
            <a:grpSpLocks/>
          </p:cNvGrpSpPr>
          <p:nvPr/>
        </p:nvGrpSpPr>
        <p:grpSpPr bwMode="auto">
          <a:xfrm>
            <a:off x="6429388" y="5472113"/>
            <a:ext cx="2014547" cy="927866"/>
            <a:chOff x="12672" y="8687"/>
            <a:chExt cx="922" cy="552"/>
          </a:xfrm>
        </p:grpSpPr>
        <p:sp>
          <p:nvSpPr>
            <p:cNvPr id="2110" name="Line 62"/>
            <p:cNvSpPr>
              <a:spLocks noChangeShapeType="1"/>
            </p:cNvSpPr>
            <p:nvPr/>
          </p:nvSpPr>
          <p:spPr bwMode="auto">
            <a:xfrm flipV="1">
              <a:off x="13041" y="8687"/>
              <a:ext cx="0" cy="346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1" name="Arc 63"/>
            <p:cNvSpPr>
              <a:spLocks/>
            </p:cNvSpPr>
            <p:nvPr/>
          </p:nvSpPr>
          <p:spPr bwMode="auto">
            <a:xfrm flipV="1">
              <a:off x="12672" y="8778"/>
              <a:ext cx="922" cy="46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476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6357950" y="5443538"/>
            <a:ext cx="2108210" cy="1271610"/>
          </a:xfrm>
          <a:prstGeom prst="rect">
            <a:avLst/>
          </a:prstGeom>
          <a:noFill/>
          <a:ln w="19050">
            <a:solidFill>
              <a:srgbClr val="00CCFF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91" name="Группа 90"/>
          <p:cNvGrpSpPr/>
          <p:nvPr/>
        </p:nvGrpSpPr>
        <p:grpSpPr>
          <a:xfrm>
            <a:off x="6507236" y="5532702"/>
            <a:ext cx="633334" cy="384630"/>
            <a:chOff x="7864558" y="6318520"/>
            <a:chExt cx="633334" cy="384630"/>
          </a:xfrm>
        </p:grpSpPr>
        <p:grpSp>
          <p:nvGrpSpPr>
            <p:cNvPr id="82" name="Группа 81"/>
            <p:cNvGrpSpPr/>
            <p:nvPr/>
          </p:nvGrpSpPr>
          <p:grpSpPr>
            <a:xfrm>
              <a:off x="8001024" y="6318520"/>
              <a:ext cx="496868" cy="369332"/>
              <a:chOff x="8001024" y="6318520"/>
              <a:chExt cx="496868" cy="369332"/>
            </a:xfrm>
          </p:grpSpPr>
          <p:sp>
            <p:nvSpPr>
              <p:cNvPr id="2113" name="Oval 65"/>
              <p:cNvSpPr>
                <a:spLocks noChangeArrowheads="1"/>
              </p:cNvSpPr>
              <p:nvPr/>
            </p:nvSpPr>
            <p:spPr bwMode="auto">
              <a:xfrm>
                <a:off x="8001024" y="6345648"/>
                <a:ext cx="430834" cy="298062"/>
              </a:xfrm>
              <a:prstGeom prst="ellipse">
                <a:avLst/>
              </a:prstGeom>
              <a:noFill/>
              <a:ln w="476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8069264" y="6318520"/>
                <a:ext cx="428628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sym typeface="Symbol"/>
                  </a:rPr>
                  <a:t>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7864558" y="6333818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ru-RU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8286776" y="428604"/>
            <a:ext cx="35719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2" name="Group 2"/>
          <p:cNvGrpSpPr>
            <a:grpSpLocks/>
          </p:cNvGrpSpPr>
          <p:nvPr/>
        </p:nvGrpSpPr>
        <p:grpSpPr bwMode="auto">
          <a:xfrm>
            <a:off x="6429388" y="6182568"/>
            <a:ext cx="285751" cy="285750"/>
            <a:chOff x="1783" y="8526"/>
            <a:chExt cx="366" cy="388"/>
          </a:xfrm>
        </p:grpSpPr>
        <p:sp>
          <p:nvSpPr>
            <p:cNvPr id="9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5" name="Group 2"/>
          <p:cNvGrpSpPr>
            <a:grpSpLocks/>
          </p:cNvGrpSpPr>
          <p:nvPr/>
        </p:nvGrpSpPr>
        <p:grpSpPr bwMode="auto">
          <a:xfrm>
            <a:off x="2357422" y="6215084"/>
            <a:ext cx="285751" cy="285750"/>
            <a:chOff x="1783" y="8526"/>
            <a:chExt cx="366" cy="388"/>
          </a:xfrm>
        </p:grpSpPr>
        <p:sp>
          <p:nvSpPr>
            <p:cNvPr id="96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7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4" name="Группа 83"/>
          <p:cNvGrpSpPr/>
          <p:nvPr/>
        </p:nvGrpSpPr>
        <p:grpSpPr>
          <a:xfrm>
            <a:off x="7851990" y="6281302"/>
            <a:ext cx="601802" cy="385566"/>
            <a:chOff x="7896090" y="6302286"/>
            <a:chExt cx="601802" cy="385566"/>
          </a:xfrm>
        </p:grpSpPr>
        <p:grpSp>
          <p:nvGrpSpPr>
            <p:cNvPr id="85" name="Группа 84"/>
            <p:cNvGrpSpPr/>
            <p:nvPr/>
          </p:nvGrpSpPr>
          <p:grpSpPr>
            <a:xfrm>
              <a:off x="8001024" y="6318520"/>
              <a:ext cx="496868" cy="369332"/>
              <a:chOff x="8001024" y="6318520"/>
              <a:chExt cx="496868" cy="369332"/>
            </a:xfrm>
          </p:grpSpPr>
          <p:sp>
            <p:nvSpPr>
              <p:cNvPr id="88" name="Oval 65"/>
              <p:cNvSpPr>
                <a:spLocks noChangeArrowheads="1"/>
              </p:cNvSpPr>
              <p:nvPr/>
            </p:nvSpPr>
            <p:spPr bwMode="auto">
              <a:xfrm>
                <a:off x="8001024" y="6345648"/>
                <a:ext cx="430834" cy="298062"/>
              </a:xfrm>
              <a:prstGeom prst="ellipse">
                <a:avLst/>
              </a:prstGeom>
              <a:noFill/>
              <a:ln w="476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8069264" y="6318520"/>
                <a:ext cx="428628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sym typeface="Symbol"/>
                  </a:rPr>
                  <a:t>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7" name="TextBox 86"/>
            <p:cNvSpPr txBox="1"/>
            <p:nvPr/>
          </p:nvSpPr>
          <p:spPr>
            <a:xfrm>
              <a:off x="7896090" y="630228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ru-RU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8" name="Группа 97"/>
          <p:cNvGrpSpPr/>
          <p:nvPr/>
        </p:nvGrpSpPr>
        <p:grpSpPr>
          <a:xfrm>
            <a:off x="7476818" y="5555392"/>
            <a:ext cx="601802" cy="385566"/>
            <a:chOff x="7896090" y="6302286"/>
            <a:chExt cx="601802" cy="385566"/>
          </a:xfrm>
        </p:grpSpPr>
        <p:grpSp>
          <p:nvGrpSpPr>
            <p:cNvPr id="99" name="Группа 98"/>
            <p:cNvGrpSpPr/>
            <p:nvPr/>
          </p:nvGrpSpPr>
          <p:grpSpPr>
            <a:xfrm>
              <a:off x="8001024" y="6318520"/>
              <a:ext cx="496868" cy="369332"/>
              <a:chOff x="8001024" y="6318520"/>
              <a:chExt cx="496868" cy="369332"/>
            </a:xfrm>
          </p:grpSpPr>
          <p:sp>
            <p:nvSpPr>
              <p:cNvPr id="101" name="Oval 65"/>
              <p:cNvSpPr>
                <a:spLocks noChangeArrowheads="1"/>
              </p:cNvSpPr>
              <p:nvPr/>
            </p:nvSpPr>
            <p:spPr bwMode="auto">
              <a:xfrm>
                <a:off x="8001024" y="6345648"/>
                <a:ext cx="430834" cy="298062"/>
              </a:xfrm>
              <a:prstGeom prst="ellipse">
                <a:avLst/>
              </a:prstGeom>
              <a:noFill/>
              <a:ln w="476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8069264" y="6318520"/>
                <a:ext cx="428628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sym typeface="Symbol"/>
                  </a:rPr>
                  <a:t>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00" name="TextBox 99"/>
            <p:cNvSpPr txBox="1"/>
            <p:nvPr/>
          </p:nvSpPr>
          <p:spPr>
            <a:xfrm>
              <a:off x="7896090" y="630228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ru-RU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3" name="Группа 102"/>
          <p:cNvGrpSpPr/>
          <p:nvPr/>
        </p:nvGrpSpPr>
        <p:grpSpPr>
          <a:xfrm>
            <a:off x="6699374" y="6278146"/>
            <a:ext cx="601802" cy="385566"/>
            <a:chOff x="7896090" y="6302286"/>
            <a:chExt cx="601802" cy="385566"/>
          </a:xfrm>
        </p:grpSpPr>
        <p:grpSp>
          <p:nvGrpSpPr>
            <p:cNvPr id="104" name="Группа 103"/>
            <p:cNvGrpSpPr/>
            <p:nvPr/>
          </p:nvGrpSpPr>
          <p:grpSpPr>
            <a:xfrm>
              <a:off x="8001024" y="6318520"/>
              <a:ext cx="496868" cy="369332"/>
              <a:chOff x="8001024" y="6318520"/>
              <a:chExt cx="496868" cy="369332"/>
            </a:xfrm>
          </p:grpSpPr>
          <p:sp>
            <p:nvSpPr>
              <p:cNvPr id="106" name="Oval 65"/>
              <p:cNvSpPr>
                <a:spLocks noChangeArrowheads="1"/>
              </p:cNvSpPr>
              <p:nvPr/>
            </p:nvSpPr>
            <p:spPr bwMode="auto">
              <a:xfrm>
                <a:off x="8001024" y="6345648"/>
                <a:ext cx="430834" cy="298062"/>
              </a:xfrm>
              <a:prstGeom prst="ellipse">
                <a:avLst/>
              </a:prstGeom>
              <a:noFill/>
              <a:ln w="476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8069264" y="6318520"/>
                <a:ext cx="428628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sym typeface="Symbol"/>
                  </a:rPr>
                  <a:t>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05" name="TextBox 104"/>
            <p:cNvSpPr txBox="1"/>
            <p:nvPr/>
          </p:nvSpPr>
          <p:spPr>
            <a:xfrm>
              <a:off x="7896090" y="630228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ru-RU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4214810" y="1857364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36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0" name="Группа 59"/>
          <p:cNvGrpSpPr/>
          <p:nvPr/>
        </p:nvGrpSpPr>
        <p:grpSpPr>
          <a:xfrm>
            <a:off x="5369277" y="736199"/>
            <a:ext cx="1012705" cy="1518679"/>
            <a:chOff x="5369277" y="736199"/>
            <a:chExt cx="1012705" cy="1518679"/>
          </a:xfrm>
        </p:grpSpPr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5905286" y="1595365"/>
              <a:ext cx="0" cy="659513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078" name="Group 30"/>
            <p:cNvGrpSpPr>
              <a:grpSpLocks/>
            </p:cNvGrpSpPr>
            <p:nvPr/>
          </p:nvGrpSpPr>
          <p:grpSpPr bwMode="auto">
            <a:xfrm>
              <a:off x="5369277" y="1354799"/>
              <a:ext cx="1012705" cy="418946"/>
              <a:chOff x="14060" y="4905"/>
              <a:chExt cx="461" cy="256"/>
            </a:xfrm>
          </p:grpSpPr>
          <p:sp>
            <p:nvSpPr>
              <p:cNvPr id="2079" name="AutoShape 31"/>
              <p:cNvSpPr>
                <a:spLocks noChangeArrowheads="1"/>
              </p:cNvSpPr>
              <p:nvPr/>
            </p:nvSpPr>
            <p:spPr bwMode="auto">
              <a:xfrm>
                <a:off x="14071" y="5020"/>
                <a:ext cx="450" cy="141"/>
              </a:xfrm>
              <a:prstGeom prst="flowChartInputOutput">
                <a:avLst/>
              </a:prstGeom>
              <a:solidFill>
                <a:srgbClr val="FFFF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0" name="AutoShape 32"/>
              <p:cNvSpPr>
                <a:spLocks noChangeArrowheads="1"/>
              </p:cNvSpPr>
              <p:nvPr/>
            </p:nvSpPr>
            <p:spPr bwMode="auto">
              <a:xfrm>
                <a:off x="14060" y="4905"/>
                <a:ext cx="450" cy="141"/>
              </a:xfrm>
              <a:prstGeom prst="flowChartInputOutput">
                <a:avLst/>
              </a:prstGeom>
              <a:solidFill>
                <a:srgbClr val="FFFF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097" name="Line 49"/>
            <p:cNvSpPr>
              <a:spLocks noChangeShapeType="1"/>
            </p:cNvSpPr>
            <p:nvPr/>
          </p:nvSpPr>
          <p:spPr bwMode="auto">
            <a:xfrm flipH="1" flipV="1">
              <a:off x="5903089" y="736199"/>
              <a:ext cx="0" cy="71679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4802080" y="3453140"/>
            <a:ext cx="3786214" cy="707886"/>
          </a:xfrm>
          <a:prstGeom prst="rect">
            <a:avLst/>
          </a:prstGeom>
          <a:solidFill>
            <a:srgbClr val="FFFF00">
              <a:alpha val="27000"/>
            </a:srgb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2. при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тормож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="1" baseline="-25000" dirty="0" err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рентген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                                                                                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«синхронное…»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928794" y="4714884"/>
            <a:ext cx="2428892" cy="40011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электрическим      </a:t>
            </a:r>
            <a:endParaRPr lang="ru-RU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4929190" y="4071942"/>
            <a:ext cx="3786214" cy="707886"/>
          </a:xfrm>
          <a:prstGeom prst="rect">
            <a:avLst/>
          </a:prstGeom>
          <a:solidFill>
            <a:srgbClr val="C00000">
              <a:alpha val="24000"/>
            </a:srgb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люминесц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25% </a:t>
            </a:r>
            <a:r>
              <a:rPr 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свет</a:t>
            </a:r>
            <a:endParaRPr lang="ru-RU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экраны       </a:t>
            </a:r>
            <a:endParaRPr lang="ru-RU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5951498" y="4777948"/>
            <a:ext cx="3000396" cy="400110"/>
          </a:xfrm>
          <a:prstGeom prst="rect">
            <a:avLst/>
          </a:prstGeom>
          <a:solidFill>
            <a:schemeClr val="accent1">
              <a:alpha val="56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 магнитным полем </a:t>
            </a:r>
            <a:endParaRPr lang="ru-RU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6757 0.0083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00" y="4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3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3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3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3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3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3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3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3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3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500"/>
                            </p:stCondLst>
                            <p:childTnLst>
                              <p:par>
                                <p:cTn id="140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0.00231 L 0.19861 -0.10416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0" y="-5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0"/>
                                            </p:cond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6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7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10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500"/>
                            </p:stCondLst>
                            <p:childTnLst>
                              <p:par>
                                <p:cTn id="167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0.00231 L 0.19861 -0.10416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0" y="-5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7"/>
                                            </p:cond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93" grpId="0" animBg="1"/>
      <p:bldP spid="2094" grpId="0" animBg="1"/>
      <p:bldP spid="2095" grpId="0" animBg="1"/>
      <p:bldP spid="2096" grpId="0" animBg="1"/>
      <p:bldP spid="56" grpId="0" animBg="1"/>
      <p:bldP spid="57" grpId="0" animBg="1"/>
      <p:bldP spid="59" grpId="0"/>
      <p:bldP spid="61" grpId="0" animBg="1"/>
      <p:bldP spid="2112" grpId="0" animBg="1"/>
      <p:bldP spid="2114" grpId="0"/>
      <p:bldP spid="58" grpId="0"/>
      <p:bldP spid="108" grpId="0" animBg="1"/>
      <p:bldP spid="109" grpId="0" animBg="1"/>
      <p:bldP spid="110" grpId="0" animBg="1"/>
      <p:bldP spid="1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0"/>
            <a:ext cx="8501090" cy="584775"/>
          </a:xfrm>
          <a:prstGeom prst="rect">
            <a:avLst/>
          </a:prstGeom>
          <a:blipFill>
            <a:blip r:embed="rId11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sz="32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лектроннолучевая  трубка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осциллограф,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TV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1828104" y="1325342"/>
            <a:ext cx="6172888" cy="558049"/>
            <a:chOff x="12828" y="4957"/>
            <a:chExt cx="2810" cy="341"/>
          </a:xfrm>
        </p:grpSpPr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12828" y="4957"/>
              <a:ext cx="832" cy="201"/>
              <a:chOff x="12828" y="4957"/>
              <a:chExt cx="832" cy="201"/>
            </a:xfrm>
          </p:grpSpPr>
          <p:sp>
            <p:nvSpPr>
              <p:cNvPr id="2055" name="Arc 7"/>
              <p:cNvSpPr>
                <a:spLocks/>
              </p:cNvSpPr>
              <p:nvPr/>
            </p:nvSpPr>
            <p:spPr bwMode="auto">
              <a:xfrm flipV="1">
                <a:off x="12828" y="4957"/>
                <a:ext cx="366" cy="14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18313"/>
                  <a:gd name="T1" fmla="*/ 0 h 21600"/>
                  <a:gd name="T2" fmla="*/ 18313 w 18313"/>
                  <a:gd name="T3" fmla="*/ 10146 h 21600"/>
                  <a:gd name="T4" fmla="*/ 0 w 18313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313" h="21600" fill="none" extrusionOk="0">
                    <a:moveTo>
                      <a:pt x="-1" y="0"/>
                    </a:moveTo>
                    <a:cubicBezTo>
                      <a:pt x="7444" y="0"/>
                      <a:pt x="14365" y="3834"/>
                      <a:pt x="18312" y="10146"/>
                    </a:cubicBezTo>
                  </a:path>
                  <a:path w="18313" h="21600" stroke="0" extrusionOk="0">
                    <a:moveTo>
                      <a:pt x="-1" y="0"/>
                    </a:moveTo>
                    <a:cubicBezTo>
                      <a:pt x="7444" y="0"/>
                      <a:pt x="14365" y="3834"/>
                      <a:pt x="18312" y="10146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6" name="Arc 8"/>
              <p:cNvSpPr>
                <a:spLocks/>
              </p:cNvSpPr>
              <p:nvPr/>
            </p:nvSpPr>
            <p:spPr bwMode="auto">
              <a:xfrm>
                <a:off x="13187" y="5017"/>
                <a:ext cx="473" cy="141"/>
              </a:xfrm>
              <a:custGeom>
                <a:avLst/>
                <a:gdLst>
                  <a:gd name="G0" fmla="+- 11977 0 0"/>
                  <a:gd name="G1" fmla="+- 21600 0 0"/>
                  <a:gd name="G2" fmla="+- 21600 0 0"/>
                  <a:gd name="T0" fmla="*/ 0 w 23687"/>
                  <a:gd name="T1" fmla="*/ 3625 h 21600"/>
                  <a:gd name="T2" fmla="*/ 23687 w 23687"/>
                  <a:gd name="T3" fmla="*/ 3450 h 21600"/>
                  <a:gd name="T4" fmla="*/ 11977 w 23687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687" h="21600" fill="none" extrusionOk="0">
                    <a:moveTo>
                      <a:pt x="-1" y="3624"/>
                    </a:moveTo>
                    <a:cubicBezTo>
                      <a:pt x="3547" y="1261"/>
                      <a:pt x="7714" y="-1"/>
                      <a:pt x="11977" y="0"/>
                    </a:cubicBezTo>
                    <a:cubicBezTo>
                      <a:pt x="16130" y="0"/>
                      <a:pt x="20196" y="1197"/>
                      <a:pt x="23687" y="3449"/>
                    </a:cubicBezTo>
                  </a:path>
                  <a:path w="23687" h="21600" stroke="0" extrusionOk="0">
                    <a:moveTo>
                      <a:pt x="-1" y="3624"/>
                    </a:moveTo>
                    <a:cubicBezTo>
                      <a:pt x="3547" y="1261"/>
                      <a:pt x="7714" y="-1"/>
                      <a:pt x="11977" y="0"/>
                    </a:cubicBezTo>
                    <a:cubicBezTo>
                      <a:pt x="16130" y="0"/>
                      <a:pt x="20196" y="1197"/>
                      <a:pt x="23687" y="3449"/>
                    </a:cubicBezTo>
                    <a:lnTo>
                      <a:pt x="11977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2057" name="Group 9"/>
            <p:cNvGrpSpPr>
              <a:grpSpLocks/>
            </p:cNvGrpSpPr>
            <p:nvPr/>
          </p:nvGrpSpPr>
          <p:grpSpPr bwMode="auto">
            <a:xfrm flipV="1">
              <a:off x="12834" y="5097"/>
              <a:ext cx="832" cy="201"/>
              <a:chOff x="12828" y="4957"/>
              <a:chExt cx="832" cy="201"/>
            </a:xfrm>
          </p:grpSpPr>
          <p:sp>
            <p:nvSpPr>
              <p:cNvPr id="2058" name="Arc 10"/>
              <p:cNvSpPr>
                <a:spLocks/>
              </p:cNvSpPr>
              <p:nvPr/>
            </p:nvSpPr>
            <p:spPr bwMode="auto">
              <a:xfrm flipV="1">
                <a:off x="12828" y="4957"/>
                <a:ext cx="366" cy="14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18313"/>
                  <a:gd name="T1" fmla="*/ 0 h 21600"/>
                  <a:gd name="T2" fmla="*/ 18313 w 18313"/>
                  <a:gd name="T3" fmla="*/ 10146 h 21600"/>
                  <a:gd name="T4" fmla="*/ 0 w 18313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313" h="21600" fill="none" extrusionOk="0">
                    <a:moveTo>
                      <a:pt x="-1" y="0"/>
                    </a:moveTo>
                    <a:cubicBezTo>
                      <a:pt x="7444" y="0"/>
                      <a:pt x="14365" y="3834"/>
                      <a:pt x="18312" y="10146"/>
                    </a:cubicBezTo>
                  </a:path>
                  <a:path w="18313" h="21600" stroke="0" extrusionOk="0">
                    <a:moveTo>
                      <a:pt x="-1" y="0"/>
                    </a:moveTo>
                    <a:cubicBezTo>
                      <a:pt x="7444" y="0"/>
                      <a:pt x="14365" y="3834"/>
                      <a:pt x="18312" y="10146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9" name="Arc 11"/>
              <p:cNvSpPr>
                <a:spLocks/>
              </p:cNvSpPr>
              <p:nvPr/>
            </p:nvSpPr>
            <p:spPr bwMode="auto">
              <a:xfrm>
                <a:off x="13187" y="5017"/>
                <a:ext cx="473" cy="141"/>
              </a:xfrm>
              <a:custGeom>
                <a:avLst/>
                <a:gdLst>
                  <a:gd name="G0" fmla="+- 11977 0 0"/>
                  <a:gd name="G1" fmla="+- 21600 0 0"/>
                  <a:gd name="G2" fmla="+- 21600 0 0"/>
                  <a:gd name="T0" fmla="*/ 0 w 23687"/>
                  <a:gd name="T1" fmla="*/ 3625 h 21600"/>
                  <a:gd name="T2" fmla="*/ 23687 w 23687"/>
                  <a:gd name="T3" fmla="*/ 3450 h 21600"/>
                  <a:gd name="T4" fmla="*/ 11977 w 23687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687" h="21600" fill="none" extrusionOk="0">
                    <a:moveTo>
                      <a:pt x="-1" y="3624"/>
                    </a:moveTo>
                    <a:cubicBezTo>
                      <a:pt x="3547" y="1261"/>
                      <a:pt x="7714" y="-1"/>
                      <a:pt x="11977" y="0"/>
                    </a:cubicBezTo>
                    <a:cubicBezTo>
                      <a:pt x="16130" y="0"/>
                      <a:pt x="20196" y="1197"/>
                      <a:pt x="23687" y="3449"/>
                    </a:cubicBezTo>
                  </a:path>
                  <a:path w="23687" h="21600" stroke="0" extrusionOk="0">
                    <a:moveTo>
                      <a:pt x="-1" y="3624"/>
                    </a:moveTo>
                    <a:cubicBezTo>
                      <a:pt x="3547" y="1261"/>
                      <a:pt x="7714" y="-1"/>
                      <a:pt x="11977" y="0"/>
                    </a:cubicBezTo>
                    <a:cubicBezTo>
                      <a:pt x="16130" y="0"/>
                      <a:pt x="20196" y="1197"/>
                      <a:pt x="23687" y="3449"/>
                    </a:cubicBezTo>
                    <a:lnTo>
                      <a:pt x="11977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13663" y="5040"/>
              <a:ext cx="1975" cy="15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1" name="Line 13"/>
            <p:cNvSpPr>
              <a:spLocks noChangeShapeType="1"/>
            </p:cNvSpPr>
            <p:nvPr/>
          </p:nvSpPr>
          <p:spPr bwMode="auto">
            <a:xfrm flipV="1">
              <a:off x="13663" y="5149"/>
              <a:ext cx="1964" cy="7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5" name="Группа 54"/>
          <p:cNvGrpSpPr/>
          <p:nvPr/>
        </p:nvGrpSpPr>
        <p:grpSpPr>
          <a:xfrm>
            <a:off x="107504" y="1333524"/>
            <a:ext cx="1063231" cy="556413"/>
            <a:chOff x="791235" y="1333524"/>
            <a:chExt cx="1063231" cy="556413"/>
          </a:xfrm>
        </p:grpSpPr>
        <p:grpSp>
          <p:nvGrpSpPr>
            <p:cNvPr id="2063" name="Group 15"/>
            <p:cNvGrpSpPr>
              <a:grpSpLocks/>
            </p:cNvGrpSpPr>
            <p:nvPr/>
          </p:nvGrpSpPr>
          <p:grpSpPr bwMode="auto">
            <a:xfrm>
              <a:off x="791235" y="1333524"/>
              <a:ext cx="1063231" cy="556413"/>
              <a:chOff x="12465" y="4939"/>
              <a:chExt cx="484" cy="340"/>
            </a:xfrm>
          </p:grpSpPr>
          <p:grpSp>
            <p:nvGrpSpPr>
              <p:cNvPr id="2064" name="Group 16"/>
              <p:cNvGrpSpPr>
                <a:grpSpLocks/>
              </p:cNvGrpSpPr>
              <p:nvPr/>
            </p:nvGrpSpPr>
            <p:grpSpPr bwMode="auto">
              <a:xfrm>
                <a:off x="12465" y="5146"/>
                <a:ext cx="484" cy="133"/>
                <a:chOff x="12465" y="5146"/>
                <a:chExt cx="484" cy="133"/>
              </a:xfrm>
            </p:grpSpPr>
            <p:sp>
              <p:nvSpPr>
                <p:cNvPr id="2065" name="Line 17"/>
                <p:cNvSpPr>
                  <a:spLocks noChangeShapeType="1"/>
                </p:cNvSpPr>
                <p:nvPr/>
              </p:nvSpPr>
              <p:spPr bwMode="auto">
                <a:xfrm>
                  <a:off x="12465" y="5276"/>
                  <a:ext cx="483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66" name="Line 18"/>
                <p:cNvSpPr>
                  <a:spLocks noChangeShapeType="1"/>
                </p:cNvSpPr>
                <p:nvPr/>
              </p:nvSpPr>
              <p:spPr bwMode="auto">
                <a:xfrm>
                  <a:off x="12949" y="5146"/>
                  <a:ext cx="0" cy="133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067" name="Group 19"/>
              <p:cNvGrpSpPr>
                <a:grpSpLocks/>
              </p:cNvGrpSpPr>
              <p:nvPr/>
            </p:nvGrpSpPr>
            <p:grpSpPr bwMode="auto">
              <a:xfrm flipV="1">
                <a:off x="12465" y="4939"/>
                <a:ext cx="484" cy="133"/>
                <a:chOff x="12465" y="5146"/>
                <a:chExt cx="484" cy="133"/>
              </a:xfrm>
            </p:grpSpPr>
            <p:sp>
              <p:nvSpPr>
                <p:cNvPr id="2068" name="Line 20"/>
                <p:cNvSpPr>
                  <a:spLocks noChangeShapeType="1"/>
                </p:cNvSpPr>
                <p:nvPr/>
              </p:nvSpPr>
              <p:spPr bwMode="auto">
                <a:xfrm>
                  <a:off x="12465" y="5276"/>
                  <a:ext cx="483" cy="0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69" name="Line 21"/>
                <p:cNvSpPr>
                  <a:spLocks noChangeShapeType="1"/>
                </p:cNvSpPr>
                <p:nvPr/>
              </p:nvSpPr>
              <p:spPr bwMode="auto">
                <a:xfrm>
                  <a:off x="12949" y="5146"/>
                  <a:ext cx="0" cy="133"/>
                </a:xfrm>
                <a:prstGeom prst="line">
                  <a:avLst/>
                </a:prstGeom>
                <a:noFill/>
                <a:ln w="3810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903269" y="1488992"/>
              <a:ext cx="810603" cy="230748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71" name="Group 23"/>
          <p:cNvGrpSpPr>
            <a:grpSpLocks/>
          </p:cNvGrpSpPr>
          <p:nvPr/>
        </p:nvGrpSpPr>
        <p:grpSpPr bwMode="auto">
          <a:xfrm>
            <a:off x="2566303" y="1220605"/>
            <a:ext cx="709553" cy="724973"/>
            <a:chOff x="13162" y="4972"/>
            <a:chExt cx="323" cy="270"/>
          </a:xfrm>
        </p:grpSpPr>
        <p:grpSp>
          <p:nvGrpSpPr>
            <p:cNvPr id="2072" name="Group 24"/>
            <p:cNvGrpSpPr>
              <a:grpSpLocks/>
            </p:cNvGrpSpPr>
            <p:nvPr/>
          </p:nvGrpSpPr>
          <p:grpSpPr bwMode="auto">
            <a:xfrm>
              <a:off x="13162" y="4972"/>
              <a:ext cx="323" cy="86"/>
              <a:chOff x="13162" y="4972"/>
              <a:chExt cx="323" cy="86"/>
            </a:xfrm>
          </p:grpSpPr>
          <p:sp>
            <p:nvSpPr>
              <p:cNvPr id="2073" name="Line 25"/>
              <p:cNvSpPr>
                <a:spLocks noChangeShapeType="1"/>
              </p:cNvSpPr>
              <p:nvPr/>
            </p:nvSpPr>
            <p:spPr bwMode="auto">
              <a:xfrm flipH="1">
                <a:off x="13163" y="4972"/>
                <a:ext cx="322" cy="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auto">
              <a:xfrm flipH="1" flipV="1">
                <a:off x="13162" y="4974"/>
                <a:ext cx="1" cy="8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2075" name="Group 27"/>
            <p:cNvGrpSpPr>
              <a:grpSpLocks/>
            </p:cNvGrpSpPr>
            <p:nvPr/>
          </p:nvGrpSpPr>
          <p:grpSpPr bwMode="auto">
            <a:xfrm flipV="1">
              <a:off x="13162" y="5156"/>
              <a:ext cx="323" cy="86"/>
              <a:chOff x="13162" y="4972"/>
              <a:chExt cx="323" cy="86"/>
            </a:xfrm>
          </p:grpSpPr>
          <p:sp>
            <p:nvSpPr>
              <p:cNvPr id="2076" name="Line 28"/>
              <p:cNvSpPr>
                <a:spLocks noChangeShapeType="1"/>
              </p:cNvSpPr>
              <p:nvPr/>
            </p:nvSpPr>
            <p:spPr bwMode="auto">
              <a:xfrm flipH="1">
                <a:off x="13163" y="4972"/>
                <a:ext cx="322" cy="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7" name="Line 29"/>
              <p:cNvSpPr>
                <a:spLocks noChangeShapeType="1"/>
              </p:cNvSpPr>
              <p:nvPr/>
            </p:nvSpPr>
            <p:spPr bwMode="auto">
              <a:xfrm flipH="1" flipV="1">
                <a:off x="13162" y="4974"/>
                <a:ext cx="1" cy="8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081" name="Group 33"/>
          <p:cNvGrpSpPr>
            <a:grpSpLocks/>
          </p:cNvGrpSpPr>
          <p:nvPr/>
        </p:nvGrpSpPr>
        <p:grpSpPr bwMode="auto">
          <a:xfrm>
            <a:off x="3991910" y="849118"/>
            <a:ext cx="1329038" cy="1525225"/>
            <a:chOff x="13813" y="4666"/>
            <a:chExt cx="605" cy="932"/>
          </a:xfrm>
        </p:grpSpPr>
        <p:grpSp>
          <p:nvGrpSpPr>
            <p:cNvPr id="2082" name="Group 34"/>
            <p:cNvGrpSpPr>
              <a:grpSpLocks/>
            </p:cNvGrpSpPr>
            <p:nvPr/>
          </p:nvGrpSpPr>
          <p:grpSpPr bwMode="auto">
            <a:xfrm>
              <a:off x="13922" y="4988"/>
              <a:ext cx="414" cy="282"/>
              <a:chOff x="13548" y="4971"/>
              <a:chExt cx="414" cy="282"/>
            </a:xfrm>
          </p:grpSpPr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>
                <a:off x="13611" y="4971"/>
                <a:ext cx="351" cy="201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/>
            </p:nvSpPr>
            <p:spPr bwMode="auto">
              <a:xfrm>
                <a:off x="13548" y="5052"/>
                <a:ext cx="351" cy="201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085" name="Line 37"/>
            <p:cNvSpPr>
              <a:spLocks noChangeShapeType="1"/>
            </p:cNvSpPr>
            <p:nvPr/>
          </p:nvSpPr>
          <p:spPr bwMode="auto">
            <a:xfrm flipV="1">
              <a:off x="13813" y="5178"/>
              <a:ext cx="271" cy="42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 flipV="1">
              <a:off x="14210" y="4666"/>
              <a:ext cx="208" cy="322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87" name="Group 39"/>
          <p:cNvGrpSpPr>
            <a:grpSpLocks/>
          </p:cNvGrpSpPr>
          <p:nvPr/>
        </p:nvGrpSpPr>
        <p:grpSpPr bwMode="auto">
          <a:xfrm>
            <a:off x="0" y="642918"/>
            <a:ext cx="7994402" cy="1965446"/>
            <a:chOff x="12321" y="4540"/>
            <a:chExt cx="3314" cy="1201"/>
          </a:xfrm>
        </p:grpSpPr>
        <p:sp>
          <p:nvSpPr>
            <p:cNvPr id="2088" name="Arc 40"/>
            <p:cNvSpPr>
              <a:spLocks/>
            </p:cNvSpPr>
            <p:nvPr/>
          </p:nvSpPr>
          <p:spPr bwMode="auto">
            <a:xfrm>
              <a:off x="15494" y="4540"/>
              <a:ext cx="141" cy="120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2935"/>
                <a:gd name="T2" fmla="*/ 3372 w 21600"/>
                <a:gd name="T3" fmla="*/ 42935 h 42935"/>
                <a:gd name="T4" fmla="*/ 0 w 21600"/>
                <a:gd name="T5" fmla="*/ 21600 h 42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935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227"/>
                    <a:pt x="13869" y="41276"/>
                    <a:pt x="3372" y="42935"/>
                  </a:cubicBezTo>
                </a:path>
                <a:path w="21600" h="42935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227"/>
                    <a:pt x="13869" y="41276"/>
                    <a:pt x="3372" y="429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9" name="Arc 41"/>
            <p:cNvSpPr>
              <a:spLocks/>
            </p:cNvSpPr>
            <p:nvPr/>
          </p:nvSpPr>
          <p:spPr bwMode="auto">
            <a:xfrm flipV="1">
              <a:off x="14798" y="4543"/>
              <a:ext cx="690" cy="1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0" name="Arc 42"/>
            <p:cNvSpPr>
              <a:spLocks/>
            </p:cNvSpPr>
            <p:nvPr/>
          </p:nvSpPr>
          <p:spPr bwMode="auto">
            <a:xfrm>
              <a:off x="14821" y="5597"/>
              <a:ext cx="690" cy="1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1" name="Line 43"/>
            <p:cNvSpPr>
              <a:spLocks noChangeShapeType="1"/>
            </p:cNvSpPr>
            <p:nvPr/>
          </p:nvSpPr>
          <p:spPr bwMode="auto">
            <a:xfrm flipH="1">
              <a:off x="12345" y="5589"/>
              <a:ext cx="2477" cy="0"/>
            </a:xfrm>
            <a:prstGeom prst="line">
              <a:avLst/>
            </a:pr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2" name="Line 44"/>
            <p:cNvSpPr>
              <a:spLocks noChangeShapeType="1"/>
            </p:cNvSpPr>
            <p:nvPr/>
          </p:nvSpPr>
          <p:spPr bwMode="auto">
            <a:xfrm flipH="1">
              <a:off x="12321" y="4683"/>
              <a:ext cx="2477" cy="0"/>
            </a:xfrm>
            <a:prstGeom prst="line">
              <a:avLst/>
            </a:prstGeom>
            <a:noFill/>
            <a:ln w="38100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093" name="Line 45"/>
          <p:cNvSpPr>
            <a:spLocks noChangeShapeType="1"/>
          </p:cNvSpPr>
          <p:nvPr/>
        </p:nvSpPr>
        <p:spPr bwMode="auto">
          <a:xfrm>
            <a:off x="971600" y="1894846"/>
            <a:ext cx="2197" cy="85753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>
            <a:off x="2985627" y="1952124"/>
            <a:ext cx="2197" cy="85753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539552" y="2760559"/>
            <a:ext cx="975360" cy="230748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2495918" y="2798198"/>
            <a:ext cx="975360" cy="230748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2" name="Group 2"/>
          <p:cNvGrpSpPr>
            <a:grpSpLocks/>
          </p:cNvGrpSpPr>
          <p:nvPr/>
        </p:nvGrpSpPr>
        <p:grpSpPr bwMode="auto">
          <a:xfrm>
            <a:off x="1187624" y="1428736"/>
            <a:ext cx="285751" cy="285750"/>
            <a:chOff x="1783" y="8526"/>
            <a:chExt cx="366" cy="388"/>
          </a:xfrm>
        </p:grpSpPr>
        <p:sp>
          <p:nvSpPr>
            <p:cNvPr id="5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-36512" y="2988230"/>
            <a:ext cx="1325790" cy="461665"/>
          </a:xfrm>
          <a:prstGeom prst="rect">
            <a:avLst/>
          </a:prstGeom>
          <a:solidFill>
            <a:srgbClr val="92D050">
              <a:alpha val="36000"/>
            </a:srgb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яркость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852358" y="3068960"/>
            <a:ext cx="1071570" cy="461665"/>
          </a:xfrm>
          <a:prstGeom prst="rect">
            <a:avLst/>
          </a:prstGeom>
          <a:solidFill>
            <a:srgbClr val="FFC000">
              <a:alpha val="46000"/>
            </a:srgb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фокус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05652" y="2136706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36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03" name="Group 55"/>
          <p:cNvGrpSpPr>
            <a:grpSpLocks/>
          </p:cNvGrpSpPr>
          <p:nvPr/>
        </p:nvGrpSpPr>
        <p:grpSpPr bwMode="auto">
          <a:xfrm>
            <a:off x="6591312" y="3673055"/>
            <a:ext cx="1552588" cy="995149"/>
            <a:chOff x="12672" y="8687"/>
            <a:chExt cx="922" cy="552"/>
          </a:xfrm>
        </p:grpSpPr>
        <p:sp>
          <p:nvSpPr>
            <p:cNvPr id="2105" name="Line 57"/>
            <p:cNvSpPr>
              <a:spLocks noChangeShapeType="1"/>
            </p:cNvSpPr>
            <p:nvPr/>
          </p:nvSpPr>
          <p:spPr bwMode="auto">
            <a:xfrm flipV="1">
              <a:off x="13041" y="8687"/>
              <a:ext cx="0" cy="346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6" name="Arc 58"/>
            <p:cNvSpPr>
              <a:spLocks/>
            </p:cNvSpPr>
            <p:nvPr/>
          </p:nvSpPr>
          <p:spPr bwMode="auto">
            <a:xfrm flipV="1">
              <a:off x="12672" y="8778"/>
              <a:ext cx="922" cy="46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86" name="Группа 85"/>
          <p:cNvGrpSpPr/>
          <p:nvPr/>
        </p:nvGrpSpPr>
        <p:grpSpPr>
          <a:xfrm>
            <a:off x="6000760" y="3432014"/>
            <a:ext cx="2394347" cy="1425746"/>
            <a:chOff x="2000232" y="5156480"/>
            <a:chExt cx="2394347" cy="1425746"/>
          </a:xfrm>
        </p:grpSpPr>
        <p:sp>
          <p:nvSpPr>
            <p:cNvPr id="2098" name="Line 50"/>
            <p:cNvSpPr>
              <a:spLocks noChangeShapeType="1"/>
            </p:cNvSpPr>
            <p:nvPr/>
          </p:nvSpPr>
          <p:spPr bwMode="auto">
            <a:xfrm>
              <a:off x="2487596" y="5337192"/>
              <a:ext cx="1906983" cy="0"/>
            </a:xfrm>
            <a:prstGeom prst="line">
              <a:avLst/>
            </a:prstGeom>
            <a:noFill/>
            <a:ln w="7620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9" name="Line 51"/>
            <p:cNvSpPr>
              <a:spLocks noChangeShapeType="1"/>
            </p:cNvSpPr>
            <p:nvPr/>
          </p:nvSpPr>
          <p:spPr bwMode="auto">
            <a:xfrm flipV="1">
              <a:off x="2443146" y="6541530"/>
              <a:ext cx="1951433" cy="40696"/>
            </a:xfrm>
            <a:prstGeom prst="line">
              <a:avLst/>
            </a:prstGeom>
            <a:noFill/>
            <a:ln w="76200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100" name="Group 52"/>
            <p:cNvGrpSpPr>
              <a:grpSpLocks/>
            </p:cNvGrpSpPr>
            <p:nvPr/>
          </p:nvGrpSpPr>
          <p:grpSpPr bwMode="auto">
            <a:xfrm>
              <a:off x="2123236" y="5156480"/>
              <a:ext cx="270015" cy="312002"/>
              <a:chOff x="7038" y="3244"/>
              <a:chExt cx="207" cy="207"/>
            </a:xfrm>
          </p:grpSpPr>
          <p:sp>
            <p:nvSpPr>
              <p:cNvPr id="2101" name="Line 53"/>
              <p:cNvSpPr>
                <a:spLocks noChangeShapeType="1"/>
              </p:cNvSpPr>
              <p:nvPr/>
            </p:nvSpPr>
            <p:spPr bwMode="auto">
              <a:xfrm>
                <a:off x="7038" y="3350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2" name="Line 54"/>
              <p:cNvSpPr>
                <a:spLocks noChangeShapeType="1"/>
              </p:cNvSpPr>
              <p:nvPr/>
            </p:nvSpPr>
            <p:spPr bwMode="auto">
              <a:xfrm rot="16200000">
                <a:off x="7038" y="3348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107" name="Line 59"/>
            <p:cNvSpPr>
              <a:spLocks noChangeShapeType="1"/>
            </p:cNvSpPr>
            <p:nvPr/>
          </p:nvSpPr>
          <p:spPr bwMode="auto">
            <a:xfrm flipV="1">
              <a:off x="2000232" y="6548204"/>
              <a:ext cx="350175" cy="17011"/>
            </a:xfrm>
            <a:prstGeom prst="line">
              <a:avLst/>
            </a:prstGeom>
            <a:noFill/>
            <a:ln w="63500" cmpd="sng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8286776" y="428604"/>
            <a:ext cx="35719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" name="Group 2"/>
          <p:cNvGrpSpPr>
            <a:grpSpLocks/>
          </p:cNvGrpSpPr>
          <p:nvPr/>
        </p:nvGrpSpPr>
        <p:grpSpPr bwMode="auto">
          <a:xfrm>
            <a:off x="6394843" y="4490618"/>
            <a:ext cx="285751" cy="285750"/>
            <a:chOff x="1783" y="8526"/>
            <a:chExt cx="366" cy="388"/>
          </a:xfrm>
        </p:grpSpPr>
        <p:sp>
          <p:nvSpPr>
            <p:cNvPr id="96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7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4214810" y="1857364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36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0" name="Группа 59"/>
          <p:cNvGrpSpPr/>
          <p:nvPr/>
        </p:nvGrpSpPr>
        <p:grpSpPr>
          <a:xfrm>
            <a:off x="5369277" y="736199"/>
            <a:ext cx="1012705" cy="1518679"/>
            <a:chOff x="5369277" y="736199"/>
            <a:chExt cx="1012705" cy="1518679"/>
          </a:xfrm>
        </p:grpSpPr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5905286" y="1595365"/>
              <a:ext cx="0" cy="659513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078" name="Group 30"/>
            <p:cNvGrpSpPr>
              <a:grpSpLocks/>
            </p:cNvGrpSpPr>
            <p:nvPr/>
          </p:nvGrpSpPr>
          <p:grpSpPr bwMode="auto">
            <a:xfrm>
              <a:off x="5369277" y="1354799"/>
              <a:ext cx="1012705" cy="418946"/>
              <a:chOff x="14060" y="4905"/>
              <a:chExt cx="461" cy="256"/>
            </a:xfrm>
          </p:grpSpPr>
          <p:sp>
            <p:nvSpPr>
              <p:cNvPr id="2079" name="AutoShape 31"/>
              <p:cNvSpPr>
                <a:spLocks noChangeArrowheads="1"/>
              </p:cNvSpPr>
              <p:nvPr/>
            </p:nvSpPr>
            <p:spPr bwMode="auto">
              <a:xfrm>
                <a:off x="14071" y="5020"/>
                <a:ext cx="450" cy="141"/>
              </a:xfrm>
              <a:prstGeom prst="flowChartInputOutput">
                <a:avLst/>
              </a:prstGeom>
              <a:solidFill>
                <a:srgbClr val="FFFF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0" name="AutoShape 32"/>
              <p:cNvSpPr>
                <a:spLocks noChangeArrowheads="1"/>
              </p:cNvSpPr>
              <p:nvPr/>
            </p:nvSpPr>
            <p:spPr bwMode="auto">
              <a:xfrm>
                <a:off x="14060" y="4905"/>
                <a:ext cx="450" cy="141"/>
              </a:xfrm>
              <a:prstGeom prst="flowChartInputOutput">
                <a:avLst/>
              </a:prstGeom>
              <a:solidFill>
                <a:srgbClr val="FFFFFF"/>
              </a:solidFill>
              <a:ln w="38100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097" name="Line 49"/>
            <p:cNvSpPr>
              <a:spLocks noChangeShapeType="1"/>
            </p:cNvSpPr>
            <p:nvPr/>
          </p:nvSpPr>
          <p:spPr bwMode="auto">
            <a:xfrm flipH="1" flipV="1">
              <a:off x="5903089" y="736199"/>
              <a:ext cx="0" cy="71679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9" name="TextBox 108"/>
          <p:cNvSpPr txBox="1"/>
          <p:nvPr/>
        </p:nvSpPr>
        <p:spPr>
          <a:xfrm>
            <a:off x="5929322" y="2928670"/>
            <a:ext cx="2428892" cy="40011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электрическим      </a:t>
            </a:r>
            <a:endParaRPr lang="ru-RU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 Box 4"/>
          <p:cNvSpPr txBox="1">
            <a:spLocks noChangeArrowheads="1"/>
          </p:cNvSpPr>
          <p:nvPr/>
        </p:nvSpPr>
        <p:spPr bwMode="auto">
          <a:xfrm>
            <a:off x="2214578" y="5241194"/>
            <a:ext cx="2571800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ru-RU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U 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3" name="Group 7"/>
          <p:cNvGrpSpPr>
            <a:grpSpLocks/>
          </p:cNvGrpSpPr>
          <p:nvPr/>
        </p:nvGrpSpPr>
        <p:grpSpPr bwMode="auto">
          <a:xfrm>
            <a:off x="500063" y="4999818"/>
            <a:ext cx="1427501" cy="1358140"/>
            <a:chOff x="9757" y="3156"/>
            <a:chExt cx="567" cy="55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74" name="Text Box 8"/>
            <p:cNvSpPr txBox="1">
              <a:spLocks noChangeArrowheads="1"/>
            </p:cNvSpPr>
            <p:nvPr/>
          </p:nvSpPr>
          <p:spPr bwMode="auto">
            <a:xfrm>
              <a:off x="9925" y="3479"/>
              <a:ext cx="199" cy="2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Text Box 9"/>
            <p:cNvSpPr txBox="1">
              <a:spLocks noChangeArrowheads="1"/>
            </p:cNvSpPr>
            <p:nvPr/>
          </p:nvSpPr>
          <p:spPr bwMode="auto">
            <a:xfrm>
              <a:off x="9758" y="3156"/>
              <a:ext cx="566" cy="29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4000" b="1" baseline="-250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40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Line 10"/>
            <p:cNvSpPr>
              <a:spLocks noChangeShapeType="1"/>
            </p:cNvSpPr>
            <p:nvPr/>
          </p:nvSpPr>
          <p:spPr bwMode="auto">
            <a:xfrm>
              <a:off x="9757" y="3460"/>
              <a:ext cx="530" cy="0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7" name="Text Box 4"/>
          <p:cNvSpPr txBox="1">
            <a:spLocks noChangeArrowheads="1"/>
          </p:cNvSpPr>
          <p:nvPr/>
        </p:nvSpPr>
        <p:spPr bwMode="auto">
          <a:xfrm>
            <a:off x="1785950" y="5312632"/>
            <a:ext cx="500066" cy="7858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 Box 4"/>
          <p:cNvSpPr txBox="1">
            <a:spLocks noChangeArrowheads="1"/>
          </p:cNvSpPr>
          <p:nvPr/>
        </p:nvSpPr>
        <p:spPr bwMode="auto">
          <a:xfrm>
            <a:off x="2000264" y="4286256"/>
            <a:ext cx="3429024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48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en-US" sz="4800" b="1" dirty="0" smtClean="0">
                <a:sym typeface="Symbol"/>
              </a:rPr>
              <a:t></a:t>
            </a:r>
            <a:r>
              <a:rPr lang="ru-RU" sz="4800" b="1" dirty="0" smtClean="0">
                <a:solidFill>
                  <a:srgbClr val="0000FF"/>
                </a:solidFill>
                <a:sym typeface="Symbol"/>
              </a:rPr>
              <a:t>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285752" y="4071942"/>
            <a:ext cx="5357818" cy="2428892"/>
          </a:xfrm>
          <a:prstGeom prst="round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1000100" y="2285992"/>
            <a:ext cx="1928826" cy="1588"/>
          </a:xfrm>
          <a:prstGeom prst="straightConnector1">
            <a:avLst/>
          </a:prstGeom>
          <a:ln w="38100"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Прямоугольник 80"/>
          <p:cNvSpPr/>
          <p:nvPr/>
        </p:nvSpPr>
        <p:spPr>
          <a:xfrm>
            <a:off x="1571604" y="1643050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 </a:t>
            </a:r>
            <a:endParaRPr lang="ru-RU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 Box 4"/>
          <p:cNvSpPr txBox="1">
            <a:spLocks noChangeArrowheads="1"/>
          </p:cNvSpPr>
          <p:nvPr/>
        </p:nvSpPr>
        <p:spPr bwMode="auto">
          <a:xfrm>
            <a:off x="1571604" y="2325636"/>
            <a:ext cx="714380" cy="7461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800" b="1" baseline="-25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639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6716E-6 L 0.72465 0.0083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33" y="4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19" presetID="64" presetClass="path" presetSubtype="0" repeatCount="indefinite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0.00231 L 0.19861 -0.10416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0" y="-5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0" dur="2000" fill="hold"/>
                                        <p:tgtEl>
                                          <p:spTgt spid="7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93" grpId="0" animBg="1"/>
      <p:bldP spid="2094" grpId="0" animBg="1"/>
      <p:bldP spid="2095" grpId="0" animBg="1"/>
      <p:bldP spid="2096" grpId="0" animBg="1"/>
      <p:bldP spid="56" grpId="0" animBg="1"/>
      <p:bldP spid="57" grpId="0" animBg="1"/>
      <p:bldP spid="59" grpId="0"/>
      <p:bldP spid="2114" grpId="0"/>
      <p:bldP spid="58" grpId="0"/>
      <p:bldP spid="109" grpId="0" animBg="1"/>
      <p:bldP spid="72" grpId="0" animBg="1"/>
      <p:bldP spid="77" grpId="0" animBg="1"/>
      <p:bldP spid="78" grpId="0" animBg="1"/>
      <p:bldP spid="79" grpId="0" animBg="1"/>
      <p:bldP spid="81" grpId="0"/>
      <p:bldP spid="8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Box 109"/>
          <p:cNvSpPr txBox="1"/>
          <p:nvPr/>
        </p:nvSpPr>
        <p:spPr>
          <a:xfrm>
            <a:off x="5076056" y="2494637"/>
            <a:ext cx="995108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?</a:t>
            </a:r>
            <a:endParaRPr lang="ru-RU" sz="3600" dirty="0"/>
          </a:p>
        </p:txBody>
      </p:sp>
      <p:grpSp>
        <p:nvGrpSpPr>
          <p:cNvPr id="6" name="Группа 102"/>
          <p:cNvGrpSpPr/>
          <p:nvPr/>
        </p:nvGrpSpPr>
        <p:grpSpPr>
          <a:xfrm>
            <a:off x="5871565" y="1412776"/>
            <a:ext cx="428627" cy="646331"/>
            <a:chOff x="7643825" y="143228"/>
            <a:chExt cx="476252" cy="646331"/>
          </a:xfrm>
        </p:grpSpPr>
        <p:sp>
          <p:nvSpPr>
            <p:cNvPr id="107" name="TextBox 106"/>
            <p:cNvSpPr txBox="1"/>
            <p:nvPr/>
          </p:nvSpPr>
          <p:spPr>
            <a:xfrm>
              <a:off x="7643825" y="143228"/>
              <a:ext cx="476252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" name="Line 18"/>
            <p:cNvSpPr>
              <a:spLocks noChangeShapeType="1"/>
            </p:cNvSpPr>
            <p:nvPr/>
          </p:nvSpPr>
          <p:spPr bwMode="auto">
            <a:xfrm>
              <a:off x="7703585" y="344915"/>
              <a:ext cx="349353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6600"/>
                </a:solidFill>
              </a:endParaRPr>
            </a:p>
          </p:txBody>
        </p:sp>
      </p:grp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142844" y="2214554"/>
            <a:ext cx="500066" cy="50006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y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Line 5"/>
          <p:cNvSpPr>
            <a:spLocks noChangeShapeType="1"/>
          </p:cNvSpPr>
          <p:nvPr/>
        </p:nvSpPr>
        <p:spPr bwMode="auto">
          <a:xfrm>
            <a:off x="642910" y="4572008"/>
            <a:ext cx="821537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8" name="Группа 67"/>
          <p:cNvGrpSpPr/>
          <p:nvPr/>
        </p:nvGrpSpPr>
        <p:grpSpPr>
          <a:xfrm>
            <a:off x="4143372" y="5143512"/>
            <a:ext cx="928694" cy="646331"/>
            <a:chOff x="7643834" y="139463"/>
            <a:chExt cx="928694" cy="646331"/>
          </a:xfrm>
          <a:solidFill>
            <a:schemeClr val="bg2"/>
          </a:solidFill>
        </p:grpSpPr>
        <p:grpSp>
          <p:nvGrpSpPr>
            <p:cNvPr id="11" name="Группа 68"/>
            <p:cNvGrpSpPr/>
            <p:nvPr/>
          </p:nvGrpSpPr>
          <p:grpSpPr>
            <a:xfrm>
              <a:off x="7643834" y="139463"/>
              <a:ext cx="928694" cy="646331"/>
              <a:chOff x="6643702" y="493018"/>
              <a:chExt cx="928694" cy="646331"/>
            </a:xfrm>
            <a:grpFill/>
          </p:grpSpPr>
          <p:sp>
            <p:nvSpPr>
              <p:cNvPr id="71" name="Line 18"/>
              <p:cNvSpPr>
                <a:spLocks noChangeShapeType="1"/>
              </p:cNvSpPr>
              <p:nvPr/>
            </p:nvSpPr>
            <p:spPr bwMode="auto">
              <a:xfrm>
                <a:off x="6715140" y="564456"/>
                <a:ext cx="457489" cy="0"/>
              </a:xfrm>
              <a:prstGeom prst="line">
                <a:avLst/>
              </a:prstGeom>
              <a:grp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6643702" y="493018"/>
                <a:ext cx="928694" cy="646331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ru-RU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-?</a:t>
                </a:r>
                <a:endParaRPr lang="ru-RU" sz="36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70" name="Line 18"/>
            <p:cNvSpPr>
              <a:spLocks noChangeShapeType="1"/>
            </p:cNvSpPr>
            <p:nvPr/>
          </p:nvSpPr>
          <p:spPr bwMode="auto">
            <a:xfrm>
              <a:off x="7703585" y="210901"/>
              <a:ext cx="349353" cy="0"/>
            </a:xfrm>
            <a:prstGeom prst="line">
              <a:avLst/>
            </a:prstGeom>
            <a:grp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FF00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6072206"/>
            <a:ext cx="4071966" cy="14287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857496"/>
            <a:ext cx="4071966" cy="14287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73363" y="4503274"/>
            <a:ext cx="8358246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500036" y="4357697"/>
            <a:ext cx="357188" cy="357187"/>
            <a:chOff x="1783" y="8526"/>
            <a:chExt cx="366" cy="388"/>
          </a:xfrm>
        </p:grpSpPr>
        <p:sp>
          <p:nvSpPr>
            <p:cNvPr id="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Группа 23"/>
          <p:cNvGrpSpPr/>
          <p:nvPr/>
        </p:nvGrpSpPr>
        <p:grpSpPr>
          <a:xfrm>
            <a:off x="2570148" y="3000372"/>
            <a:ext cx="1588" cy="3060000"/>
            <a:chOff x="4000496" y="1215216"/>
            <a:chExt cx="1588" cy="2928164"/>
          </a:xfrm>
        </p:grpSpPr>
        <p:cxnSp>
          <p:nvCxnSpPr>
            <p:cNvPr id="20" name="Прямая со стрелкой 19"/>
            <p:cNvCxnSpPr/>
            <p:nvPr/>
          </p:nvCxnSpPr>
          <p:spPr>
            <a:xfrm rot="5400000">
              <a:off x="2536811" y="2678901"/>
              <a:ext cx="2928164" cy="79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rot="5400000">
              <a:off x="3822695" y="3392487"/>
              <a:ext cx="35719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24"/>
          <p:cNvGrpSpPr/>
          <p:nvPr/>
        </p:nvGrpSpPr>
        <p:grpSpPr>
          <a:xfrm>
            <a:off x="4143372" y="3000372"/>
            <a:ext cx="1588" cy="3060000"/>
            <a:chOff x="4000496" y="1215216"/>
            <a:chExt cx="1588" cy="2928164"/>
          </a:xfrm>
        </p:grpSpPr>
        <p:cxnSp>
          <p:nvCxnSpPr>
            <p:cNvPr id="26" name="Прямая со стрелкой 25"/>
            <p:cNvCxnSpPr/>
            <p:nvPr/>
          </p:nvCxnSpPr>
          <p:spPr>
            <a:xfrm rot="5400000">
              <a:off x="2536811" y="2678901"/>
              <a:ext cx="2928164" cy="79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 rot="5400000">
              <a:off x="3822695" y="3392487"/>
              <a:ext cx="35719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27"/>
          <p:cNvGrpSpPr/>
          <p:nvPr/>
        </p:nvGrpSpPr>
        <p:grpSpPr>
          <a:xfrm>
            <a:off x="1071538" y="3000372"/>
            <a:ext cx="1588" cy="3060000"/>
            <a:chOff x="4000496" y="1215216"/>
            <a:chExt cx="1588" cy="2928164"/>
          </a:xfrm>
        </p:grpSpPr>
        <p:cxnSp>
          <p:nvCxnSpPr>
            <p:cNvPr id="29" name="Прямая со стрелкой 28"/>
            <p:cNvCxnSpPr/>
            <p:nvPr/>
          </p:nvCxnSpPr>
          <p:spPr>
            <a:xfrm rot="5400000">
              <a:off x="2536811" y="2678901"/>
              <a:ext cx="2928164" cy="79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rot="5400000">
              <a:off x="3822695" y="3392487"/>
              <a:ext cx="35719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Прямая со стрелкой 30"/>
          <p:cNvCxnSpPr/>
          <p:nvPr/>
        </p:nvCxnSpPr>
        <p:spPr>
          <a:xfrm rot="16200000" flipV="1">
            <a:off x="372807" y="4008605"/>
            <a:ext cx="598819" cy="11112"/>
          </a:xfrm>
          <a:prstGeom prst="straightConnector1">
            <a:avLst/>
          </a:prstGeom>
          <a:ln w="762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Группа 32"/>
          <p:cNvGrpSpPr/>
          <p:nvPr/>
        </p:nvGrpSpPr>
        <p:grpSpPr>
          <a:xfrm>
            <a:off x="214282" y="3116297"/>
            <a:ext cx="714380" cy="646331"/>
            <a:chOff x="7643834" y="139463"/>
            <a:chExt cx="714380" cy="646331"/>
          </a:xfrm>
        </p:grpSpPr>
        <p:grpSp>
          <p:nvGrpSpPr>
            <p:cNvPr id="17" name="Группа 68"/>
            <p:cNvGrpSpPr/>
            <p:nvPr/>
          </p:nvGrpSpPr>
          <p:grpSpPr>
            <a:xfrm>
              <a:off x="7643834" y="139463"/>
              <a:ext cx="714380" cy="646331"/>
              <a:chOff x="6643702" y="493018"/>
              <a:chExt cx="714380" cy="646331"/>
            </a:xfrm>
            <a:solidFill>
              <a:schemeClr val="bg1"/>
            </a:solidFill>
          </p:grpSpPr>
          <p:sp>
            <p:nvSpPr>
              <p:cNvPr id="36" name="Line 18"/>
              <p:cNvSpPr>
                <a:spLocks noChangeShapeType="1"/>
              </p:cNvSpPr>
              <p:nvPr/>
            </p:nvSpPr>
            <p:spPr bwMode="auto">
              <a:xfrm>
                <a:off x="6715140" y="564456"/>
                <a:ext cx="457489" cy="0"/>
              </a:xfrm>
              <a:prstGeom prst="line">
                <a:avLst/>
              </a:prstGeom>
              <a:grp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643702" y="493018"/>
                <a:ext cx="71438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36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lang="ru-RU" sz="36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5" name="Line 18"/>
            <p:cNvSpPr>
              <a:spLocks noChangeShapeType="1"/>
            </p:cNvSpPr>
            <p:nvPr/>
          </p:nvSpPr>
          <p:spPr bwMode="auto">
            <a:xfrm>
              <a:off x="7786710" y="214290"/>
              <a:ext cx="349353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8" name="Группа 38"/>
          <p:cNvGrpSpPr/>
          <p:nvPr/>
        </p:nvGrpSpPr>
        <p:grpSpPr>
          <a:xfrm>
            <a:off x="1357290" y="3211297"/>
            <a:ext cx="714380" cy="646331"/>
            <a:chOff x="7643834" y="139463"/>
            <a:chExt cx="714380" cy="646331"/>
          </a:xfrm>
        </p:grpSpPr>
        <p:grpSp>
          <p:nvGrpSpPr>
            <p:cNvPr id="19" name="Группа 68"/>
            <p:cNvGrpSpPr/>
            <p:nvPr/>
          </p:nvGrpSpPr>
          <p:grpSpPr>
            <a:xfrm>
              <a:off x="7643834" y="139463"/>
              <a:ext cx="714380" cy="646331"/>
              <a:chOff x="6643702" y="493018"/>
              <a:chExt cx="714380" cy="646331"/>
            </a:xfrm>
            <a:solidFill>
              <a:schemeClr val="bg1"/>
            </a:solidFill>
          </p:grpSpPr>
          <p:sp>
            <p:nvSpPr>
              <p:cNvPr id="42" name="Line 18"/>
              <p:cNvSpPr>
                <a:spLocks noChangeShapeType="1"/>
              </p:cNvSpPr>
              <p:nvPr/>
            </p:nvSpPr>
            <p:spPr bwMode="auto">
              <a:xfrm>
                <a:off x="6715140" y="564456"/>
                <a:ext cx="457489" cy="0"/>
              </a:xfrm>
              <a:prstGeom prst="line">
                <a:avLst/>
              </a:prstGeom>
              <a:grp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6643702" y="493018"/>
                <a:ext cx="71438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ru-RU" sz="3600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1" name="Line 18"/>
            <p:cNvSpPr>
              <a:spLocks noChangeShapeType="1"/>
            </p:cNvSpPr>
            <p:nvPr/>
          </p:nvSpPr>
          <p:spPr bwMode="auto">
            <a:xfrm>
              <a:off x="7703585" y="344915"/>
              <a:ext cx="349353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6600"/>
                </a:solidFill>
              </a:endParaRPr>
            </a:p>
          </p:txBody>
        </p:sp>
      </p:grpSp>
      <p:cxnSp>
        <p:nvCxnSpPr>
          <p:cNvPr id="38" name="Прямая со стрелкой 37"/>
          <p:cNvCxnSpPr/>
          <p:nvPr/>
        </p:nvCxnSpPr>
        <p:spPr>
          <a:xfrm rot="16200000" flipV="1">
            <a:off x="1134874" y="3981290"/>
            <a:ext cx="598819" cy="11112"/>
          </a:xfrm>
          <a:prstGeom prst="straightConnector1">
            <a:avLst/>
          </a:prstGeom>
          <a:ln w="762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Левая фигурная скобка 43"/>
          <p:cNvSpPr/>
          <p:nvPr/>
        </p:nvSpPr>
        <p:spPr>
          <a:xfrm>
            <a:off x="4286248" y="3000372"/>
            <a:ext cx="428628" cy="1500198"/>
          </a:xfrm>
          <a:prstGeom prst="lef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68"/>
          <p:cNvGrpSpPr/>
          <p:nvPr/>
        </p:nvGrpSpPr>
        <p:grpSpPr>
          <a:xfrm rot="3460863">
            <a:off x="3500430" y="3535761"/>
            <a:ext cx="940570" cy="646331"/>
            <a:chOff x="6643699" y="493018"/>
            <a:chExt cx="855063" cy="646331"/>
          </a:xfrm>
          <a:solidFill>
            <a:schemeClr val="bg1"/>
          </a:solidFill>
        </p:grpSpPr>
        <p:sp>
          <p:nvSpPr>
            <p:cNvPr id="48" name="Line 18"/>
            <p:cNvSpPr>
              <a:spLocks noChangeShapeType="1"/>
            </p:cNvSpPr>
            <p:nvPr/>
          </p:nvSpPr>
          <p:spPr bwMode="auto">
            <a:xfrm>
              <a:off x="6715140" y="564456"/>
              <a:ext cx="457489" cy="0"/>
            </a:xfrm>
            <a:prstGeom prst="line">
              <a:avLst/>
            </a:prstGeom>
            <a:grpFill/>
            <a:ln w="381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643699" y="493018"/>
              <a:ext cx="855063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y=</a:t>
              </a: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0" name="Левая фигурная скобка 49"/>
          <p:cNvSpPr/>
          <p:nvPr/>
        </p:nvSpPr>
        <p:spPr>
          <a:xfrm rot="16200000" flipH="1">
            <a:off x="2500298" y="3786190"/>
            <a:ext cx="357190" cy="4071966"/>
          </a:xfrm>
          <a:prstGeom prst="leftBrac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68"/>
          <p:cNvGrpSpPr/>
          <p:nvPr/>
        </p:nvGrpSpPr>
        <p:grpSpPr>
          <a:xfrm>
            <a:off x="2643174" y="5072074"/>
            <a:ext cx="928694" cy="523220"/>
            <a:chOff x="6643702" y="493018"/>
            <a:chExt cx="1298872" cy="523220"/>
          </a:xfrm>
          <a:solidFill>
            <a:schemeClr val="bg1"/>
          </a:solidFill>
        </p:grpSpPr>
        <p:sp>
          <p:nvSpPr>
            <p:cNvPr id="55" name="Line 18"/>
            <p:cNvSpPr>
              <a:spLocks noChangeShapeType="1"/>
            </p:cNvSpPr>
            <p:nvPr/>
          </p:nvSpPr>
          <p:spPr bwMode="auto">
            <a:xfrm>
              <a:off x="6715140" y="564456"/>
              <a:ext cx="457489" cy="0"/>
            </a:xfrm>
            <a:prstGeom prst="line">
              <a:avLst/>
            </a:prstGeom>
            <a:grpFill/>
            <a:ln w="381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643702" y="493018"/>
              <a:ext cx="1298872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L=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Группа 58"/>
          <p:cNvGrpSpPr/>
          <p:nvPr/>
        </p:nvGrpSpPr>
        <p:grpSpPr>
          <a:xfrm>
            <a:off x="1500166" y="4572008"/>
            <a:ext cx="571504" cy="646331"/>
            <a:chOff x="7643830" y="139463"/>
            <a:chExt cx="635004" cy="646331"/>
          </a:xfrm>
        </p:grpSpPr>
        <p:grpSp>
          <p:nvGrpSpPr>
            <p:cNvPr id="25" name="Группа 68"/>
            <p:cNvGrpSpPr/>
            <p:nvPr/>
          </p:nvGrpSpPr>
          <p:grpSpPr>
            <a:xfrm>
              <a:off x="7643830" y="139463"/>
              <a:ext cx="635004" cy="646331"/>
              <a:chOff x="6643698" y="493018"/>
              <a:chExt cx="635004" cy="646331"/>
            </a:xfrm>
            <a:solidFill>
              <a:schemeClr val="bg1"/>
            </a:solidFill>
          </p:grpSpPr>
          <p:sp>
            <p:nvSpPr>
              <p:cNvPr id="62" name="Line 18"/>
              <p:cNvSpPr>
                <a:spLocks noChangeShapeType="1"/>
              </p:cNvSpPr>
              <p:nvPr/>
            </p:nvSpPr>
            <p:spPr bwMode="auto">
              <a:xfrm>
                <a:off x="6715140" y="564456"/>
                <a:ext cx="457489" cy="0"/>
              </a:xfrm>
              <a:prstGeom prst="line">
                <a:avLst/>
              </a:prstGeom>
              <a:grp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6643698" y="493018"/>
                <a:ext cx="635004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0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endParaRPr lang="ru-RU" sz="36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1" name="Line 18"/>
            <p:cNvSpPr>
              <a:spLocks noChangeShapeType="1"/>
            </p:cNvSpPr>
            <p:nvPr/>
          </p:nvSpPr>
          <p:spPr bwMode="auto">
            <a:xfrm>
              <a:off x="7703585" y="344915"/>
              <a:ext cx="349353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rgbClr val="006600"/>
                </a:solidFill>
              </a:endParaRPr>
            </a:p>
          </p:txBody>
        </p:sp>
      </p:grpSp>
      <p:cxnSp>
        <p:nvCxnSpPr>
          <p:cNvPr id="57" name="Прямая со стрелкой 56"/>
          <p:cNvCxnSpPr/>
          <p:nvPr/>
        </p:nvCxnSpPr>
        <p:spPr>
          <a:xfrm flipV="1">
            <a:off x="857224" y="4643446"/>
            <a:ext cx="774706" cy="27315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Line 4"/>
          <p:cNvSpPr>
            <a:spLocks noChangeShapeType="1"/>
          </p:cNvSpPr>
          <p:nvPr/>
        </p:nvSpPr>
        <p:spPr bwMode="auto">
          <a:xfrm flipV="1">
            <a:off x="571472" y="2285992"/>
            <a:ext cx="0" cy="2286016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8643934" y="4572008"/>
            <a:ext cx="500066" cy="50006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x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42876" y="691202"/>
            <a:ext cx="5357818" cy="5232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Как?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 ускорением 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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endParaRPr lang="ru-RU" sz="2800" dirty="0">
              <a:solidFill>
                <a:srgbClr val="365D21"/>
              </a:solidFill>
            </a:endParaRPr>
          </a:p>
        </p:txBody>
      </p:sp>
      <p:grpSp>
        <p:nvGrpSpPr>
          <p:cNvPr id="28" name="Group 5"/>
          <p:cNvGrpSpPr>
            <a:grpSpLocks/>
          </p:cNvGrpSpPr>
          <p:nvPr/>
        </p:nvGrpSpPr>
        <p:grpSpPr bwMode="auto">
          <a:xfrm>
            <a:off x="749973" y="1203728"/>
            <a:ext cx="3072126" cy="1786011"/>
            <a:chOff x="14533" y="2007"/>
            <a:chExt cx="4470" cy="3573"/>
          </a:xfrm>
        </p:grpSpPr>
        <p:grpSp>
          <p:nvGrpSpPr>
            <p:cNvPr id="32" name="Group 7"/>
            <p:cNvGrpSpPr>
              <a:grpSpLocks/>
            </p:cNvGrpSpPr>
            <p:nvPr/>
          </p:nvGrpSpPr>
          <p:grpSpPr bwMode="auto">
            <a:xfrm>
              <a:off x="15461" y="3604"/>
              <a:ext cx="2156" cy="1690"/>
              <a:chOff x="9862" y="6636"/>
              <a:chExt cx="1071" cy="1690"/>
            </a:xfrm>
          </p:grpSpPr>
          <p:grpSp>
            <p:nvGrpSpPr>
              <p:cNvPr id="33" name="Group 9"/>
              <p:cNvGrpSpPr>
                <a:grpSpLocks/>
              </p:cNvGrpSpPr>
              <p:nvPr/>
            </p:nvGrpSpPr>
            <p:grpSpPr bwMode="auto">
              <a:xfrm>
                <a:off x="9862" y="6636"/>
                <a:ext cx="1071" cy="1690"/>
                <a:chOff x="12788" y="5651"/>
                <a:chExt cx="1071" cy="1690"/>
              </a:xfrm>
            </p:grpSpPr>
            <p:sp>
              <p:nvSpPr>
                <p:cNvPr id="81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2788" y="5651"/>
                  <a:ext cx="1071" cy="674"/>
                </a:xfrm>
                <a:prstGeom prst="rect">
                  <a:avLst/>
                </a:prstGeom>
                <a:solidFill>
                  <a:srgbClr val="FFCC99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kumimoji="0" lang="ru-RU" sz="2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y</a:t>
                  </a:r>
                  <a:r>
                    <a:rPr kumimoji="0" lang="ru-RU" sz="24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kumimoji="0" lang="ru-RU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– v</a:t>
                  </a:r>
                  <a:r>
                    <a:rPr kumimoji="0" lang="ru-RU" sz="2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0y</a:t>
                  </a:r>
                  <a:r>
                    <a:rPr kumimoji="0" lang="ru-RU" sz="24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2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3011" y="6486"/>
                  <a:ext cx="391" cy="855"/>
                </a:xfrm>
                <a:prstGeom prst="rect">
                  <a:avLst/>
                </a:prstGeom>
                <a:solidFill>
                  <a:srgbClr val="FFCC99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>
                    <a:spcAft>
                      <a:spcPts val="1000"/>
                    </a:spcAft>
                  </a:pPr>
                  <a:r>
                    <a:rPr kumimoji="0" lang="en-US" sz="2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lang="en-US" sz="2400" b="1" dirty="0" smtClean="0">
                      <a:solidFill>
                        <a:srgbClr val="006600"/>
                      </a:solidFill>
                      <a:latin typeface="Times New Roman" pitchFamily="18" charset="0"/>
                      <a:cs typeface="Times New Roman" pitchFamily="18" charset="0"/>
                    </a:rPr>
                    <a:t>a </a:t>
                  </a:r>
                  <a:endParaRPr kumimoji="0" lang="ru-RU" sz="2400" b="0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80" name="Line 8"/>
              <p:cNvSpPr>
                <a:spLocks noChangeShapeType="1"/>
              </p:cNvSpPr>
              <p:nvPr/>
            </p:nvSpPr>
            <p:spPr bwMode="auto">
              <a:xfrm>
                <a:off x="10026" y="7558"/>
                <a:ext cx="538" cy="12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78" name="Text Box 6"/>
            <p:cNvSpPr txBox="1">
              <a:spLocks noChangeArrowheads="1"/>
            </p:cNvSpPr>
            <p:nvPr/>
          </p:nvSpPr>
          <p:spPr bwMode="auto">
            <a:xfrm>
              <a:off x="14533" y="2007"/>
              <a:ext cx="4470" cy="3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400" b="1" i="0" u="none" strike="noStrike" cap="none" normalizeH="0" baseline="-2500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0y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4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</a:p>
            <a:p>
              <a:pPr lvl="0">
                <a:spcAft>
                  <a:spcPts val="1000"/>
                </a:spcAft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0y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4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= 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1" name="Line 4"/>
          <p:cNvSpPr>
            <a:spLocks noChangeShapeType="1"/>
          </p:cNvSpPr>
          <p:nvPr/>
        </p:nvSpPr>
        <p:spPr bwMode="auto">
          <a:xfrm rot="-11820000" flipH="1">
            <a:off x="4539149" y="2151368"/>
            <a:ext cx="1588512" cy="630562"/>
          </a:xfrm>
          <a:prstGeom prst="line">
            <a:avLst/>
          </a:prstGeom>
          <a:noFill/>
          <a:ln w="76200">
            <a:solidFill>
              <a:srgbClr val="C00000"/>
            </a:solidFill>
            <a:round/>
            <a:headEnd/>
            <a:tailEnd type="triangle" w="med" len="med"/>
          </a:ln>
          <a:scene3d>
            <a:camera prst="orthographicFront">
              <a:rot lat="0" lon="0" rev="300000"/>
            </a:camera>
            <a:lightRig rig="threePt" dir="t"/>
          </a:scene3d>
          <a:sp3d z="-12700"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4" name="TextBox 93"/>
          <p:cNvSpPr txBox="1"/>
          <p:nvPr/>
        </p:nvSpPr>
        <p:spPr>
          <a:xfrm>
            <a:off x="5643570" y="2996983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 rot="16200000" flipH="1">
            <a:off x="5168316" y="2688669"/>
            <a:ext cx="1575026" cy="31354"/>
          </a:xfrm>
          <a:prstGeom prst="line">
            <a:avLst/>
          </a:prstGeom>
          <a:ln w="28575">
            <a:solidFill>
              <a:srgbClr val="00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4714876" y="3071810"/>
            <a:ext cx="1643074" cy="0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6012160" y="1988840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Arc 20"/>
          <p:cNvSpPr>
            <a:spLocks/>
          </p:cNvSpPr>
          <p:nvPr/>
        </p:nvSpPr>
        <p:spPr bwMode="auto">
          <a:xfrm rot="16806994" flipV="1">
            <a:off x="4895990" y="2775343"/>
            <a:ext cx="309326" cy="21781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6448"/>
              <a:gd name="T1" fmla="*/ 0 h 21600"/>
              <a:gd name="T2" fmla="*/ 16448 w 16448"/>
              <a:gd name="T3" fmla="*/ 7600 h 21600"/>
              <a:gd name="T4" fmla="*/ 0 w 1644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448" h="21600" fill="none" extrusionOk="0">
                <a:moveTo>
                  <a:pt x="-1" y="0"/>
                </a:moveTo>
                <a:cubicBezTo>
                  <a:pt x="6331" y="0"/>
                  <a:pt x="12344" y="2778"/>
                  <a:pt x="16448" y="7599"/>
                </a:cubicBezTo>
              </a:path>
              <a:path w="16448" h="21600" stroke="0" extrusionOk="0">
                <a:moveTo>
                  <a:pt x="-1" y="0"/>
                </a:moveTo>
                <a:cubicBezTo>
                  <a:pt x="6331" y="0"/>
                  <a:pt x="12344" y="2778"/>
                  <a:pt x="16448" y="7599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4929222" y="3620160"/>
            <a:ext cx="171448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87" name="TextBox 86"/>
          <p:cNvSpPr txBox="1"/>
          <p:nvPr/>
        </p:nvSpPr>
        <p:spPr>
          <a:xfrm>
            <a:off x="6357950" y="1214422"/>
            <a:ext cx="1571604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3200" dirty="0"/>
          </a:p>
        </p:txBody>
      </p:sp>
      <p:sp>
        <p:nvSpPr>
          <p:cNvPr id="117" name="Скругленный прямоугольник 116"/>
          <p:cNvSpPr/>
          <p:nvPr/>
        </p:nvSpPr>
        <p:spPr>
          <a:xfrm>
            <a:off x="1377212" y="1292903"/>
            <a:ext cx="357190" cy="35719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Скругленный прямоугольник 117"/>
          <p:cNvSpPr/>
          <p:nvPr/>
        </p:nvSpPr>
        <p:spPr>
          <a:xfrm>
            <a:off x="1265930" y="1754332"/>
            <a:ext cx="357190" cy="35719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Скругленный прямоугольник 118"/>
          <p:cNvSpPr/>
          <p:nvPr/>
        </p:nvSpPr>
        <p:spPr>
          <a:xfrm>
            <a:off x="1935836" y="1714488"/>
            <a:ext cx="421585" cy="35719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Скругленный прямоугольник 119"/>
          <p:cNvSpPr/>
          <p:nvPr/>
        </p:nvSpPr>
        <p:spPr>
          <a:xfrm>
            <a:off x="2136064" y="2091600"/>
            <a:ext cx="435671" cy="35719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4" name="Прямая со стрелкой 113"/>
          <p:cNvCxnSpPr/>
          <p:nvPr/>
        </p:nvCxnSpPr>
        <p:spPr>
          <a:xfrm>
            <a:off x="928662" y="1571612"/>
            <a:ext cx="4929222" cy="2214578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 стрелкой 128"/>
          <p:cNvCxnSpPr/>
          <p:nvPr/>
        </p:nvCxnSpPr>
        <p:spPr>
          <a:xfrm rot="5400000">
            <a:off x="2536017" y="892951"/>
            <a:ext cx="1285884" cy="50006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 стрелкой 130"/>
          <p:cNvCxnSpPr/>
          <p:nvPr/>
        </p:nvCxnSpPr>
        <p:spPr>
          <a:xfrm flipV="1">
            <a:off x="2857488" y="1643050"/>
            <a:ext cx="4643470" cy="357190"/>
          </a:xfrm>
          <a:prstGeom prst="straightConnector1">
            <a:avLst/>
          </a:prstGeom>
          <a:ln w="28575">
            <a:solidFill>
              <a:schemeClr val="tx1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5786414" y="714356"/>
            <a:ext cx="3357618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з-н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Н.)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28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143504" y="5214950"/>
            <a:ext cx="364333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перевести сантиметры в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метры!!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!          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2400" dirty="0">
              <a:solidFill>
                <a:srgbClr val="006600"/>
              </a:solidFill>
            </a:endParaRPr>
          </a:p>
        </p:txBody>
      </p:sp>
      <p:sp>
        <p:nvSpPr>
          <p:cNvPr id="2" name="Дуга 1"/>
          <p:cNvSpPr/>
          <p:nvPr/>
        </p:nvSpPr>
        <p:spPr>
          <a:xfrm flipV="1">
            <a:off x="-3780928" y="-1928850"/>
            <a:ext cx="9281622" cy="6437970"/>
          </a:xfrm>
          <a:prstGeom prst="arc">
            <a:avLst>
              <a:gd name="adj1" fmla="val 16330123"/>
              <a:gd name="adj2" fmla="val 20232697"/>
            </a:avLst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3" name="Прямая со стрелкой 112"/>
          <p:cNvCxnSpPr/>
          <p:nvPr/>
        </p:nvCxnSpPr>
        <p:spPr>
          <a:xfrm rot="5400000">
            <a:off x="4857752" y="2000240"/>
            <a:ext cx="3286148" cy="28575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214282" y="6215082"/>
            <a:ext cx="6715172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Движение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электрона в однородном поле          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2400" dirty="0">
              <a:solidFill>
                <a:srgbClr val="006600"/>
              </a:solidFill>
            </a:endParaRPr>
          </a:p>
        </p:txBody>
      </p:sp>
      <p:sp>
        <p:nvSpPr>
          <p:cNvPr id="73" name="Содержимое 36"/>
          <p:cNvSpPr txBox="1">
            <a:spLocks/>
          </p:cNvSpPr>
          <p:nvPr/>
        </p:nvSpPr>
        <p:spPr>
          <a:xfrm>
            <a:off x="0" y="-24"/>
            <a:ext cx="9144000" cy="6429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Электрон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 О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движется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равномерно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•10</a:t>
            </a:r>
            <a:r>
              <a:rPr lang="ru-RU" sz="24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м/с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т.к.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Fx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=0! </a:t>
            </a:r>
            <a:endParaRPr kumimoji="0" lang="ru-RU" sz="2400" b="0" i="1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>
            <a:off x="1428728" y="2428868"/>
            <a:ext cx="107157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Скругленный прямоугольник 103"/>
          <p:cNvSpPr/>
          <p:nvPr/>
        </p:nvSpPr>
        <p:spPr>
          <a:xfrm>
            <a:off x="714348" y="1285860"/>
            <a:ext cx="2857520" cy="1571636"/>
          </a:xfrm>
          <a:prstGeom prst="roundRect">
            <a:avLst/>
          </a:prstGeom>
          <a:solidFill>
            <a:schemeClr val="bg2">
              <a:alpha val="42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TextBox 73"/>
          <p:cNvSpPr txBox="1"/>
          <p:nvPr/>
        </p:nvSpPr>
        <p:spPr>
          <a:xfrm>
            <a:off x="2363258" y="97172"/>
            <a:ext cx="142876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22898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C 0.06285 -0.00371 0.12604 -0.00625 0.18889 -0.02871 C 0.25156 -0.05023 0.32344 -0.09144 0.37552 -0.13357 C 0.42743 -0.1757 0.41858 -0.19468 0.50139 -0.28171 C 0.5849 -0.36875 0.72969 -0.5125 0.87465 -0.65602 " pathEditMode="relative" rAng="0" ptsTypes="aaaaA">
                                      <p:cBhvr>
                                        <p:cTn id="1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00" y="-32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500"/>
                            </p:stCondLst>
                            <p:childTnLst>
                              <p:par>
                                <p:cTn id="18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500"/>
                            </p:stCondLst>
                            <p:childTnLst>
                              <p:par>
                                <p:cTn id="23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500"/>
                            </p:stCondLst>
                            <p:childTnLst>
                              <p:par>
                                <p:cTn id="25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000"/>
                            </p:stCondLst>
                            <p:childTnLst>
                              <p:par>
                                <p:cTn id="2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500"/>
                            </p:stCondLst>
                            <p:childTnLst>
                              <p:par>
                                <p:cTn id="2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0" dur="2000" fill="hold"/>
                                        <p:tgtEl>
                                          <p:spTgt spid="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/>
      <p:bldP spid="67" grpId="0" animBg="1"/>
      <p:bldP spid="65" grpId="0" animBg="1"/>
      <p:bldP spid="3" grpId="0" animBg="1"/>
      <p:bldP spid="4" grpId="0" animBg="1"/>
      <p:bldP spid="44" grpId="0" animBg="1"/>
      <p:bldP spid="50" grpId="0" animBg="1"/>
      <p:bldP spid="64" grpId="0" animBg="1"/>
      <p:bldP spid="66" grpId="0" animBg="1"/>
      <p:bldP spid="75" grpId="0" animBg="1" autoUpdateAnimBg="0"/>
      <p:bldP spid="91" grpId="0" animBg="1"/>
      <p:bldP spid="94" grpId="0"/>
      <p:bldP spid="108" grpId="0"/>
      <p:bldP spid="109" grpId="0" animBg="1"/>
      <p:bldP spid="111" grpId="0" animBg="1" autoUpdateAnimBg="0"/>
      <p:bldP spid="87" grpId="0" animBg="1"/>
      <p:bldP spid="117" grpId="0" animBg="1"/>
      <p:bldP spid="118" grpId="0" animBg="1"/>
      <p:bldP spid="119" grpId="0" animBg="1"/>
      <p:bldP spid="120" grpId="0" animBg="1"/>
      <p:bldP spid="84" grpId="0" animBg="1"/>
      <p:bldP spid="84" grpId="1" animBg="1"/>
      <p:bldP spid="137" grpId="0" animBg="1"/>
      <p:bldP spid="2" grpId="0" animBg="1"/>
      <p:bldP spid="100" grpId="0" animBg="1"/>
      <p:bldP spid="73" grpId="0" animBg="1"/>
      <p:bldP spid="104" grpId="0" animBg="1"/>
      <p:bldP spid="74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/>
          <p:cNvSpPr txBox="1"/>
          <p:nvPr/>
        </p:nvSpPr>
        <p:spPr>
          <a:xfrm>
            <a:off x="1500166" y="928670"/>
            <a:ext cx="571504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049" name="AutoShape 25"/>
          <p:cNvSpPr>
            <a:spLocks noChangeArrowheads="1"/>
          </p:cNvSpPr>
          <p:nvPr/>
        </p:nvSpPr>
        <p:spPr bwMode="auto">
          <a:xfrm rot="5417574">
            <a:off x="41924" y="2942463"/>
            <a:ext cx="2544985" cy="1422537"/>
          </a:xfrm>
          <a:prstGeom prst="roundRect">
            <a:avLst>
              <a:gd name="adj" fmla="val 50000"/>
            </a:avLst>
          </a:prstGeom>
          <a:noFill/>
          <a:ln w="6667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50" name="Group 26"/>
          <p:cNvGrpSpPr>
            <a:grpSpLocks/>
          </p:cNvGrpSpPr>
          <p:nvPr/>
        </p:nvGrpSpPr>
        <p:grpSpPr bwMode="auto">
          <a:xfrm rot="5417574">
            <a:off x="928503" y="1875091"/>
            <a:ext cx="763680" cy="925729"/>
            <a:chOff x="4700" y="6785"/>
            <a:chExt cx="449" cy="415"/>
          </a:xfrm>
        </p:grpSpPr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5149" y="6785"/>
              <a:ext cx="0" cy="415"/>
            </a:xfrm>
            <a:prstGeom prst="line">
              <a:avLst/>
            </a:prstGeom>
            <a:noFill/>
            <a:ln w="666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H="1">
              <a:off x="4700" y="6993"/>
              <a:ext cx="438" cy="0"/>
            </a:xfrm>
            <a:prstGeom prst="line">
              <a:avLst/>
            </a:prstGeom>
            <a:noFill/>
            <a:ln w="666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54" name="Group 30"/>
          <p:cNvGrpSpPr>
            <a:grpSpLocks/>
          </p:cNvGrpSpPr>
          <p:nvPr/>
        </p:nvGrpSpPr>
        <p:grpSpPr bwMode="auto">
          <a:xfrm rot="5417574">
            <a:off x="915867" y="4801530"/>
            <a:ext cx="771040" cy="435093"/>
            <a:chOff x="5284" y="5030"/>
            <a:chExt cx="616" cy="144"/>
          </a:xfrm>
        </p:grpSpPr>
        <p:sp>
          <p:nvSpPr>
            <p:cNvPr id="1055" name="Arc 31"/>
            <p:cNvSpPr>
              <a:spLocks/>
            </p:cNvSpPr>
            <p:nvPr/>
          </p:nvSpPr>
          <p:spPr bwMode="auto">
            <a:xfrm rot="16191512" flipH="1">
              <a:off x="5472" y="4845"/>
              <a:ext cx="141" cy="51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83 w 43200"/>
                <a:gd name="T1" fmla="*/ 23493 h 23493"/>
                <a:gd name="T2" fmla="*/ 43200 w 43200"/>
                <a:gd name="T3" fmla="*/ 21600 h 23493"/>
                <a:gd name="T4" fmla="*/ 21600 w 43200"/>
                <a:gd name="T5" fmla="*/ 21600 h 23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3493" fill="none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3493" stroke="0" extrusionOk="0">
                  <a:moveTo>
                    <a:pt x="83" y="23492"/>
                  </a:moveTo>
                  <a:cubicBezTo>
                    <a:pt x="27" y="22863"/>
                    <a:pt x="0" y="2223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66675">
              <a:solidFill>
                <a:srgbClr val="03030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6" name="Line 32"/>
            <p:cNvSpPr>
              <a:spLocks noChangeShapeType="1"/>
            </p:cNvSpPr>
            <p:nvPr/>
          </p:nvSpPr>
          <p:spPr bwMode="auto">
            <a:xfrm>
              <a:off x="5802" y="5171"/>
              <a:ext cx="98" cy="0"/>
            </a:xfrm>
            <a:prstGeom prst="line">
              <a:avLst/>
            </a:prstGeom>
            <a:noFill/>
            <a:ln w="6667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7" name="Line 33"/>
            <p:cNvSpPr>
              <a:spLocks noChangeShapeType="1"/>
            </p:cNvSpPr>
            <p:nvPr/>
          </p:nvSpPr>
          <p:spPr bwMode="auto">
            <a:xfrm>
              <a:off x="5795" y="5030"/>
              <a:ext cx="98" cy="0"/>
            </a:xfrm>
            <a:prstGeom prst="line">
              <a:avLst/>
            </a:prstGeom>
            <a:noFill/>
            <a:ln w="66675">
              <a:solidFill>
                <a:srgbClr val="030303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53" name="Arc 29"/>
          <p:cNvSpPr>
            <a:spLocks/>
          </p:cNvSpPr>
          <p:nvPr/>
        </p:nvSpPr>
        <p:spPr bwMode="auto">
          <a:xfrm rot="162906" flipH="1">
            <a:off x="836109" y="4422149"/>
            <a:ext cx="1005959" cy="279709"/>
          </a:xfrm>
          <a:custGeom>
            <a:avLst/>
            <a:gdLst>
              <a:gd name="G0" fmla="+- 21326 0 0"/>
              <a:gd name="G1" fmla="+- 21600 0 0"/>
              <a:gd name="G2" fmla="+- 21600 0 0"/>
              <a:gd name="T0" fmla="*/ 0 w 42926"/>
              <a:gd name="T1" fmla="*/ 18171 h 21600"/>
              <a:gd name="T2" fmla="*/ 42926 w 42926"/>
              <a:gd name="T3" fmla="*/ 21600 h 21600"/>
              <a:gd name="T4" fmla="*/ 21326 w 4292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926" h="21600" fill="none" extrusionOk="0">
                <a:moveTo>
                  <a:pt x="-1" y="18170"/>
                </a:moveTo>
                <a:cubicBezTo>
                  <a:pt x="1683" y="7699"/>
                  <a:pt x="10720" y="-1"/>
                  <a:pt x="21326" y="0"/>
                </a:cubicBezTo>
                <a:cubicBezTo>
                  <a:pt x="33255" y="0"/>
                  <a:pt x="42926" y="9670"/>
                  <a:pt x="42926" y="21600"/>
                </a:cubicBezTo>
              </a:path>
              <a:path w="42926" h="21600" stroke="0" extrusionOk="0">
                <a:moveTo>
                  <a:pt x="-1" y="18170"/>
                </a:moveTo>
                <a:cubicBezTo>
                  <a:pt x="1683" y="7699"/>
                  <a:pt x="10720" y="-1"/>
                  <a:pt x="21326" y="0"/>
                </a:cubicBezTo>
                <a:cubicBezTo>
                  <a:pt x="33255" y="0"/>
                  <a:pt x="42926" y="9670"/>
                  <a:pt x="42926" y="21600"/>
                </a:cubicBezTo>
                <a:lnTo>
                  <a:pt x="21326" y="21600"/>
                </a:lnTo>
                <a:close/>
              </a:path>
            </a:pathLst>
          </a:custGeom>
          <a:noFill/>
          <a:ln w="66675">
            <a:solidFill>
              <a:srgbClr val="0033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7" name="Группа 46"/>
          <p:cNvGrpSpPr/>
          <p:nvPr/>
        </p:nvGrpSpPr>
        <p:grpSpPr>
          <a:xfrm>
            <a:off x="1586824" y="4645251"/>
            <a:ext cx="485530" cy="1165030"/>
            <a:chOff x="5697497" y="4883125"/>
            <a:chExt cx="485530" cy="1165030"/>
          </a:xfrm>
        </p:grpSpPr>
        <p:sp>
          <p:nvSpPr>
            <p:cNvPr id="41" name="Oval 12"/>
            <p:cNvSpPr>
              <a:spLocks noChangeArrowheads="1"/>
            </p:cNvSpPr>
            <p:nvPr/>
          </p:nvSpPr>
          <p:spPr bwMode="auto">
            <a:xfrm rot="16212652">
              <a:off x="5854689" y="5783084"/>
              <a:ext cx="215130" cy="248043"/>
            </a:xfrm>
            <a:prstGeom prst="ellipse">
              <a:avLst/>
            </a:prstGeom>
            <a:solidFill>
              <a:srgbClr val="FFFFFF"/>
            </a:solidFill>
            <a:ln w="47625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Line 13"/>
            <p:cNvSpPr>
              <a:spLocks noChangeShapeType="1"/>
            </p:cNvSpPr>
            <p:nvPr/>
          </p:nvSpPr>
          <p:spPr bwMode="auto">
            <a:xfrm rot="16212652" flipV="1">
              <a:off x="5799893" y="5665022"/>
              <a:ext cx="280737" cy="485530"/>
            </a:xfrm>
            <a:prstGeom prst="line">
              <a:avLst/>
            </a:prstGeom>
            <a:noFill/>
            <a:ln w="47625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Line 14"/>
            <p:cNvSpPr>
              <a:spLocks noChangeShapeType="1"/>
            </p:cNvSpPr>
            <p:nvPr/>
          </p:nvSpPr>
          <p:spPr bwMode="auto">
            <a:xfrm rot="16212652">
              <a:off x="5478967" y="5353817"/>
              <a:ext cx="941384" cy="0"/>
            </a:xfrm>
            <a:prstGeom prst="line">
              <a:avLst/>
            </a:prstGeom>
            <a:noFill/>
            <a:ln w="47625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-26384" y="928670"/>
            <a:ext cx="1214446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анод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Line 19"/>
          <p:cNvSpPr>
            <a:spLocks noChangeShapeType="1"/>
          </p:cNvSpPr>
          <p:nvPr/>
        </p:nvSpPr>
        <p:spPr bwMode="auto">
          <a:xfrm>
            <a:off x="896367" y="1488643"/>
            <a:ext cx="399294" cy="6683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2000232" y="5429264"/>
            <a:ext cx="1214446" cy="46166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катод </a:t>
            </a:r>
            <a:endParaRPr lang="ru-RU" sz="2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75181" y="5000636"/>
            <a:ext cx="642942" cy="64633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endParaRPr lang="ru-RU" sz="3600" dirty="0">
              <a:solidFill>
                <a:srgbClr val="0033CC"/>
              </a:solidFill>
            </a:endParaRPr>
          </a:p>
        </p:txBody>
      </p:sp>
      <p:grpSp>
        <p:nvGrpSpPr>
          <p:cNvPr id="57" name="Group 2"/>
          <p:cNvGrpSpPr>
            <a:grpSpLocks/>
          </p:cNvGrpSpPr>
          <p:nvPr/>
        </p:nvGrpSpPr>
        <p:grpSpPr bwMode="auto">
          <a:xfrm>
            <a:off x="1428729" y="4119820"/>
            <a:ext cx="285751" cy="285750"/>
            <a:chOff x="1783" y="8526"/>
            <a:chExt cx="366" cy="388"/>
          </a:xfrm>
        </p:grpSpPr>
        <p:sp>
          <p:nvSpPr>
            <p:cNvPr id="5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" name="Group 2"/>
          <p:cNvGrpSpPr>
            <a:grpSpLocks/>
          </p:cNvGrpSpPr>
          <p:nvPr/>
        </p:nvGrpSpPr>
        <p:grpSpPr bwMode="auto">
          <a:xfrm>
            <a:off x="1357291" y="4119820"/>
            <a:ext cx="285751" cy="285750"/>
            <a:chOff x="1783" y="8526"/>
            <a:chExt cx="366" cy="388"/>
          </a:xfrm>
        </p:grpSpPr>
        <p:sp>
          <p:nvSpPr>
            <p:cNvPr id="61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0" name="TextBox 31"/>
          <p:cNvSpPr txBox="1">
            <a:spLocks noChangeArrowheads="1"/>
          </p:cNvSpPr>
          <p:nvPr/>
        </p:nvSpPr>
        <p:spPr bwMode="auto">
          <a:xfrm>
            <a:off x="-71470" y="3159625"/>
            <a:ext cx="428628" cy="76944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3" name="Group 2"/>
          <p:cNvGrpSpPr>
            <a:grpSpLocks/>
          </p:cNvGrpSpPr>
          <p:nvPr/>
        </p:nvGrpSpPr>
        <p:grpSpPr bwMode="auto">
          <a:xfrm>
            <a:off x="1714480" y="1772816"/>
            <a:ext cx="815975" cy="833437"/>
            <a:chOff x="7108" y="3188"/>
            <a:chExt cx="207" cy="207"/>
          </a:xfrm>
        </p:grpSpPr>
        <p:sp>
          <p:nvSpPr>
            <p:cNvPr id="104" name="Line 3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1270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" name="Line 4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1270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" name="Line 3"/>
          <p:cNvSpPr>
            <a:spLocks noChangeShapeType="1"/>
          </p:cNvSpPr>
          <p:nvPr/>
        </p:nvSpPr>
        <p:spPr bwMode="auto">
          <a:xfrm>
            <a:off x="2104401" y="4869160"/>
            <a:ext cx="815975" cy="0"/>
          </a:xfrm>
          <a:prstGeom prst="line">
            <a:avLst/>
          </a:prstGeom>
          <a:noFill/>
          <a:ln w="1270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 rot="16200000" flipV="1">
            <a:off x="-427864" y="3578613"/>
            <a:ext cx="1712916" cy="4"/>
          </a:xfrm>
          <a:prstGeom prst="line">
            <a:avLst/>
          </a:prstGeom>
          <a:ln w="88900"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500330" y="1071546"/>
            <a:ext cx="150016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6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ru-RU" sz="3600" dirty="0"/>
          </a:p>
        </p:txBody>
      </p:sp>
      <p:sp>
        <p:nvSpPr>
          <p:cNvPr id="37" name="TextBox 36"/>
          <p:cNvSpPr txBox="1"/>
          <p:nvPr/>
        </p:nvSpPr>
        <p:spPr>
          <a:xfrm>
            <a:off x="2071670" y="214290"/>
            <a:ext cx="35719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6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з-н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Н.)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3600" dirty="0"/>
          </a:p>
        </p:txBody>
      </p:sp>
      <p:grpSp>
        <p:nvGrpSpPr>
          <p:cNvPr id="38" name="Группа 37"/>
          <p:cNvGrpSpPr/>
          <p:nvPr/>
        </p:nvGrpSpPr>
        <p:grpSpPr>
          <a:xfrm>
            <a:off x="2857488" y="1643050"/>
            <a:ext cx="2045416" cy="1404408"/>
            <a:chOff x="6858016" y="1771641"/>
            <a:chExt cx="2045416" cy="1404408"/>
          </a:xfrm>
        </p:grpSpPr>
        <p:sp>
          <p:nvSpPr>
            <p:cNvPr id="39" name="Text Box 4"/>
            <p:cNvSpPr txBox="1">
              <a:spLocks noChangeArrowheads="1"/>
            </p:cNvSpPr>
            <p:nvPr/>
          </p:nvSpPr>
          <p:spPr bwMode="auto">
            <a:xfrm>
              <a:off x="8121684" y="1771641"/>
              <a:ext cx="769397" cy="74617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4800" b="1" dirty="0" smtClean="0">
                  <a:solidFill>
                    <a:schemeClr val="bg2">
                      <a:lumMod val="25000"/>
                    </a:schemeClr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U</a:t>
              </a:r>
              <a:r>
                <a:rPr lang="ru-RU" sz="4800" b="1" dirty="0" smtClean="0">
                  <a:solidFill>
                    <a:schemeClr val="bg2">
                      <a:lumMod val="25000"/>
                    </a:schemeClr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ru-RU" sz="4800" b="1" baseline="-25000" dirty="0" smtClean="0">
                  <a:solidFill>
                    <a:schemeClr val="bg2">
                      <a:lumMod val="2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endPara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8177556" y="2529718"/>
              <a:ext cx="55656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d</a:t>
              </a:r>
              <a:r>
                <a:rPr lang="en-US" sz="36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endParaRPr lang="ru-RU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6" name="Группа 46"/>
            <p:cNvGrpSpPr/>
            <p:nvPr/>
          </p:nvGrpSpPr>
          <p:grpSpPr>
            <a:xfrm>
              <a:off x="6858016" y="2057392"/>
              <a:ext cx="2045416" cy="1000132"/>
              <a:chOff x="4319277" y="4827266"/>
              <a:chExt cx="2045416" cy="1000132"/>
            </a:xfrm>
          </p:grpSpPr>
          <p:sp>
            <p:nvSpPr>
              <p:cNvPr id="48" name="Text Box 32"/>
              <p:cNvSpPr txBox="1">
                <a:spLocks noChangeArrowheads="1"/>
              </p:cNvSpPr>
              <p:nvPr/>
            </p:nvSpPr>
            <p:spPr bwMode="auto">
              <a:xfrm>
                <a:off x="4319277" y="4827266"/>
                <a:ext cx="1143008" cy="10001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lang="en-US" sz="5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54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Line 28"/>
              <p:cNvSpPr>
                <a:spLocks noChangeShapeType="1"/>
              </p:cNvSpPr>
              <p:nvPr/>
            </p:nvSpPr>
            <p:spPr bwMode="auto">
              <a:xfrm>
                <a:off x="5500693" y="5357826"/>
                <a:ext cx="86400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046" name="Line 22"/>
          <p:cNvSpPr>
            <a:spLocks noChangeShapeType="1"/>
          </p:cNvSpPr>
          <p:nvPr/>
        </p:nvSpPr>
        <p:spPr bwMode="auto">
          <a:xfrm flipH="1" flipV="1">
            <a:off x="1818648" y="4885251"/>
            <a:ext cx="753087" cy="68688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4" name="Group 5"/>
          <p:cNvGrpSpPr>
            <a:grpSpLocks/>
          </p:cNvGrpSpPr>
          <p:nvPr/>
        </p:nvGrpSpPr>
        <p:grpSpPr bwMode="auto">
          <a:xfrm>
            <a:off x="5643570" y="142791"/>
            <a:ext cx="3429024" cy="2143201"/>
            <a:chOff x="14533" y="2007"/>
            <a:chExt cx="4470" cy="3573"/>
          </a:xfrm>
        </p:grpSpPr>
        <p:grpSp>
          <p:nvGrpSpPr>
            <p:cNvPr id="55" name="Group 7"/>
            <p:cNvGrpSpPr>
              <a:grpSpLocks/>
            </p:cNvGrpSpPr>
            <p:nvPr/>
          </p:nvGrpSpPr>
          <p:grpSpPr bwMode="auto">
            <a:xfrm>
              <a:off x="15461" y="3604"/>
              <a:ext cx="2156" cy="1690"/>
              <a:chOff x="9862" y="6636"/>
              <a:chExt cx="1071" cy="1690"/>
            </a:xfrm>
          </p:grpSpPr>
          <p:grpSp>
            <p:nvGrpSpPr>
              <p:cNvPr id="64" name="Group 9"/>
              <p:cNvGrpSpPr>
                <a:grpSpLocks/>
              </p:cNvGrpSpPr>
              <p:nvPr/>
            </p:nvGrpSpPr>
            <p:grpSpPr bwMode="auto">
              <a:xfrm>
                <a:off x="9862" y="6636"/>
                <a:ext cx="1071" cy="1690"/>
                <a:chOff x="12788" y="5651"/>
                <a:chExt cx="1071" cy="1690"/>
              </a:xfrm>
            </p:grpSpPr>
            <p:sp>
              <p:nvSpPr>
                <p:cNvPr id="66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2788" y="5651"/>
                  <a:ext cx="1071" cy="674"/>
                </a:xfrm>
                <a:prstGeom prst="rect">
                  <a:avLst/>
                </a:prstGeom>
                <a:solidFill>
                  <a:srgbClr val="FFCC99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kumimoji="0" lang="ru-RU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y</a:t>
                  </a:r>
                  <a:r>
                    <a:rPr kumimoji="0" lang="ru-RU" sz="28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kumimoji="0" lang="ru-RU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– v</a:t>
                  </a:r>
                  <a:r>
                    <a:rPr kumimoji="0" lang="ru-RU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0y</a:t>
                  </a:r>
                  <a:r>
                    <a:rPr kumimoji="0" lang="ru-RU" sz="28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3011" y="6486"/>
                  <a:ext cx="391" cy="855"/>
                </a:xfrm>
                <a:prstGeom prst="rect">
                  <a:avLst/>
                </a:prstGeom>
                <a:solidFill>
                  <a:srgbClr val="FFCC99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>
                    <a:spcAft>
                      <a:spcPts val="1000"/>
                    </a:spcAft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lang="en-US" sz="2800" b="1" dirty="0" smtClean="0">
                      <a:solidFill>
                        <a:srgbClr val="006600"/>
                      </a:solidFill>
                      <a:latin typeface="Times New Roman" pitchFamily="18" charset="0"/>
                      <a:cs typeface="Times New Roman" pitchFamily="18" charset="0"/>
                    </a:rPr>
                    <a:t>a </a:t>
                  </a:r>
                  <a:endParaRPr kumimoji="0" lang="ru-RU" sz="2800" b="0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65" name="Line 8"/>
              <p:cNvSpPr>
                <a:spLocks noChangeShapeType="1"/>
              </p:cNvSpPr>
              <p:nvPr/>
            </p:nvSpPr>
            <p:spPr bwMode="auto">
              <a:xfrm>
                <a:off x="10026" y="7558"/>
                <a:ext cx="538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3" name="Text Box 6"/>
            <p:cNvSpPr txBox="1">
              <a:spLocks noChangeArrowheads="1"/>
            </p:cNvSpPr>
            <p:nvPr/>
          </p:nvSpPr>
          <p:spPr bwMode="auto">
            <a:xfrm>
              <a:off x="14533" y="2007"/>
              <a:ext cx="4470" cy="357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2800" b="1" i="0" u="none" strike="noStrike" cap="none" normalizeH="0" baseline="0" dirty="0" err="1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800" b="1" i="0" u="none" strike="noStrike" cap="none" normalizeH="0" baseline="-25000" dirty="0" err="1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0y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</a:p>
            <a:p>
              <a:pPr lvl="0">
                <a:spcAft>
                  <a:spcPts val="1000"/>
                </a:spcAft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d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2800" b="1" i="0" u="none" strike="noStrike" cap="none" normalizeH="0" baseline="-25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0y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28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/2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d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 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8" name="Скругленный прямоугольник 67"/>
          <p:cNvSpPr/>
          <p:nvPr/>
        </p:nvSpPr>
        <p:spPr>
          <a:xfrm>
            <a:off x="6429388" y="299990"/>
            <a:ext cx="412633" cy="35719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6228722" y="816288"/>
            <a:ext cx="357190" cy="3539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6929454" y="843584"/>
            <a:ext cx="421585" cy="35719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7231405" y="1241718"/>
            <a:ext cx="555305" cy="401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>
            <a:off x="1714480" y="2714620"/>
            <a:ext cx="1000132" cy="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1571604" y="4429132"/>
            <a:ext cx="1000132" cy="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rot="5400000">
            <a:off x="1535885" y="3607595"/>
            <a:ext cx="1643074" cy="1588"/>
          </a:xfrm>
          <a:prstGeom prst="straightConnector1">
            <a:avLst/>
          </a:prstGeom>
          <a:ln w="38100"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рямоугольник 76"/>
          <p:cNvSpPr/>
          <p:nvPr/>
        </p:nvSpPr>
        <p:spPr>
          <a:xfrm>
            <a:off x="2357423" y="2857496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 </a:t>
            </a:r>
            <a:endParaRPr lang="ru-RU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 Box 4"/>
          <p:cNvSpPr txBox="1">
            <a:spLocks noChangeArrowheads="1"/>
          </p:cNvSpPr>
          <p:nvPr/>
        </p:nvSpPr>
        <p:spPr bwMode="auto">
          <a:xfrm>
            <a:off x="2428860" y="3571876"/>
            <a:ext cx="714380" cy="7461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800" b="1" baseline="-25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1" name="Group 2"/>
          <p:cNvGrpSpPr>
            <a:grpSpLocks/>
          </p:cNvGrpSpPr>
          <p:nvPr/>
        </p:nvGrpSpPr>
        <p:grpSpPr bwMode="auto">
          <a:xfrm>
            <a:off x="1000100" y="4143382"/>
            <a:ext cx="285751" cy="285750"/>
            <a:chOff x="1783" y="8526"/>
            <a:chExt cx="366" cy="388"/>
          </a:xfrm>
        </p:grpSpPr>
        <p:sp>
          <p:nvSpPr>
            <p:cNvPr id="8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7620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84" name="Прямая со стрелкой 83"/>
          <p:cNvCxnSpPr/>
          <p:nvPr/>
        </p:nvCxnSpPr>
        <p:spPr>
          <a:xfrm rot="16200000" flipV="1">
            <a:off x="849123" y="3865730"/>
            <a:ext cx="598819" cy="1111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Группа 84"/>
          <p:cNvGrpSpPr/>
          <p:nvPr/>
        </p:nvGrpSpPr>
        <p:grpSpPr>
          <a:xfrm>
            <a:off x="516880" y="3071812"/>
            <a:ext cx="571504" cy="523220"/>
            <a:chOff x="7643834" y="139463"/>
            <a:chExt cx="714380" cy="523220"/>
          </a:xfrm>
        </p:grpSpPr>
        <p:grpSp>
          <p:nvGrpSpPr>
            <p:cNvPr id="86" name="Группа 68"/>
            <p:cNvGrpSpPr/>
            <p:nvPr/>
          </p:nvGrpSpPr>
          <p:grpSpPr>
            <a:xfrm>
              <a:off x="7643834" y="139463"/>
              <a:ext cx="714380" cy="523220"/>
              <a:chOff x="6643702" y="493018"/>
              <a:chExt cx="714380" cy="523220"/>
            </a:xfrm>
            <a:solidFill>
              <a:schemeClr val="bg1"/>
            </a:solidFill>
          </p:grpSpPr>
          <p:sp>
            <p:nvSpPr>
              <p:cNvPr id="88" name="Line 18"/>
              <p:cNvSpPr>
                <a:spLocks noChangeShapeType="1"/>
              </p:cNvSpPr>
              <p:nvPr/>
            </p:nvSpPr>
            <p:spPr bwMode="auto">
              <a:xfrm>
                <a:off x="6715140" y="564456"/>
                <a:ext cx="457489" cy="0"/>
              </a:xfrm>
              <a:prstGeom prst="line">
                <a:avLst/>
              </a:prstGeom>
              <a:grp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0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6643702" y="493018"/>
                <a:ext cx="714380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28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lang="ru-RU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7" name="Line 18"/>
            <p:cNvSpPr>
              <a:spLocks noChangeShapeType="1"/>
            </p:cNvSpPr>
            <p:nvPr/>
          </p:nvSpPr>
          <p:spPr bwMode="auto">
            <a:xfrm>
              <a:off x="7786710" y="214290"/>
              <a:ext cx="349353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/>
            </a:p>
          </p:txBody>
        </p:sp>
      </p:grpSp>
      <p:grpSp>
        <p:nvGrpSpPr>
          <p:cNvPr id="90" name="Группа 89"/>
          <p:cNvGrpSpPr/>
          <p:nvPr/>
        </p:nvGrpSpPr>
        <p:grpSpPr>
          <a:xfrm>
            <a:off x="1500166" y="3143248"/>
            <a:ext cx="428628" cy="523220"/>
            <a:chOff x="7643834" y="139463"/>
            <a:chExt cx="714380" cy="523220"/>
          </a:xfrm>
        </p:grpSpPr>
        <p:grpSp>
          <p:nvGrpSpPr>
            <p:cNvPr id="91" name="Группа 68"/>
            <p:cNvGrpSpPr/>
            <p:nvPr/>
          </p:nvGrpSpPr>
          <p:grpSpPr>
            <a:xfrm>
              <a:off x="7643834" y="139463"/>
              <a:ext cx="714380" cy="523220"/>
              <a:chOff x="6643702" y="493018"/>
              <a:chExt cx="714380" cy="523220"/>
            </a:xfrm>
            <a:solidFill>
              <a:schemeClr val="bg1"/>
            </a:solidFill>
          </p:grpSpPr>
          <p:sp>
            <p:nvSpPr>
              <p:cNvPr id="93" name="Line 18"/>
              <p:cNvSpPr>
                <a:spLocks noChangeShapeType="1"/>
              </p:cNvSpPr>
              <p:nvPr/>
            </p:nvSpPr>
            <p:spPr bwMode="auto">
              <a:xfrm>
                <a:off x="6715140" y="564456"/>
                <a:ext cx="457489" cy="0"/>
              </a:xfrm>
              <a:prstGeom prst="line">
                <a:avLst/>
              </a:prstGeom>
              <a:grp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0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6643702" y="493018"/>
                <a:ext cx="714380" cy="52322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ru-RU" sz="2800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92" name="Line 18"/>
            <p:cNvSpPr>
              <a:spLocks noChangeShapeType="1"/>
            </p:cNvSpPr>
            <p:nvPr/>
          </p:nvSpPr>
          <p:spPr bwMode="auto">
            <a:xfrm>
              <a:off x="7771826" y="276675"/>
              <a:ext cx="349353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6600"/>
                </a:solidFill>
              </a:endParaRPr>
            </a:p>
          </p:txBody>
        </p:sp>
      </p:grpSp>
      <p:cxnSp>
        <p:nvCxnSpPr>
          <p:cNvPr id="95" name="Прямая со стрелкой 94"/>
          <p:cNvCxnSpPr/>
          <p:nvPr/>
        </p:nvCxnSpPr>
        <p:spPr>
          <a:xfrm rot="16200000" flipV="1">
            <a:off x="1134874" y="3579977"/>
            <a:ext cx="598819" cy="11112"/>
          </a:xfrm>
          <a:prstGeom prst="straightConnector1">
            <a:avLst/>
          </a:prstGeom>
          <a:ln w="762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2"/>
          <p:cNvGrpSpPr>
            <a:grpSpLocks/>
          </p:cNvGrpSpPr>
          <p:nvPr/>
        </p:nvGrpSpPr>
        <p:grpSpPr bwMode="auto">
          <a:xfrm>
            <a:off x="1000100" y="2786058"/>
            <a:ext cx="285751" cy="285750"/>
            <a:chOff x="1783" y="8526"/>
            <a:chExt cx="366" cy="388"/>
          </a:xfrm>
        </p:grpSpPr>
        <p:sp>
          <p:nvSpPr>
            <p:cNvPr id="9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7620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" name="Прямоугольник 101"/>
          <p:cNvSpPr/>
          <p:nvPr/>
        </p:nvSpPr>
        <p:spPr>
          <a:xfrm>
            <a:off x="331118" y="1928802"/>
            <a:ext cx="88329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baseline="-25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-?</a:t>
            </a:r>
            <a:endParaRPr lang="ru-RU" sz="3200" dirty="0">
              <a:solidFill>
                <a:srgbClr val="7030A0"/>
              </a:solidFill>
            </a:endParaRPr>
          </a:p>
        </p:txBody>
      </p:sp>
      <p:cxnSp>
        <p:nvCxnSpPr>
          <p:cNvPr id="101" name="Прямая со стрелкой 100"/>
          <p:cNvCxnSpPr/>
          <p:nvPr/>
        </p:nvCxnSpPr>
        <p:spPr>
          <a:xfrm rot="16200000" flipV="1">
            <a:off x="838010" y="2508408"/>
            <a:ext cx="598819" cy="1111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rot="5400000" flipH="1" flipV="1">
            <a:off x="3036083" y="1750207"/>
            <a:ext cx="714380" cy="35719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 rot="5400000" flipH="1" flipV="1">
            <a:off x="2535223" y="963595"/>
            <a:ext cx="357190" cy="1588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 стрелкой 112"/>
          <p:cNvCxnSpPr/>
          <p:nvPr/>
        </p:nvCxnSpPr>
        <p:spPr>
          <a:xfrm flipV="1">
            <a:off x="3786182" y="428604"/>
            <a:ext cx="3357586" cy="14287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4"/>
          <p:cNvSpPr txBox="1">
            <a:spLocks noChangeArrowheads="1"/>
          </p:cNvSpPr>
          <p:nvPr/>
        </p:nvSpPr>
        <p:spPr bwMode="auto">
          <a:xfrm>
            <a:off x="5715008" y="4169624"/>
            <a:ext cx="2571800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ru-RU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U 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1" name="Group 7"/>
          <p:cNvGrpSpPr>
            <a:grpSpLocks/>
          </p:cNvGrpSpPr>
          <p:nvPr/>
        </p:nvGrpSpPr>
        <p:grpSpPr bwMode="auto">
          <a:xfrm>
            <a:off x="4000493" y="3928248"/>
            <a:ext cx="1427501" cy="1358140"/>
            <a:chOff x="9757" y="3156"/>
            <a:chExt cx="567" cy="55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22" name="Text Box 8"/>
            <p:cNvSpPr txBox="1">
              <a:spLocks noChangeArrowheads="1"/>
            </p:cNvSpPr>
            <p:nvPr/>
          </p:nvSpPr>
          <p:spPr bwMode="auto">
            <a:xfrm>
              <a:off x="9925" y="3479"/>
              <a:ext cx="199" cy="2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" name="Text Box 9"/>
            <p:cNvSpPr txBox="1">
              <a:spLocks noChangeArrowheads="1"/>
            </p:cNvSpPr>
            <p:nvPr/>
          </p:nvSpPr>
          <p:spPr bwMode="auto">
            <a:xfrm>
              <a:off x="9758" y="3156"/>
              <a:ext cx="566" cy="29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4000" b="1" baseline="-250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40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4" name="Line 10"/>
            <p:cNvSpPr>
              <a:spLocks noChangeShapeType="1"/>
            </p:cNvSpPr>
            <p:nvPr/>
          </p:nvSpPr>
          <p:spPr bwMode="auto">
            <a:xfrm>
              <a:off x="9757" y="3460"/>
              <a:ext cx="530" cy="0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5" name="Text Box 4"/>
          <p:cNvSpPr txBox="1">
            <a:spLocks noChangeArrowheads="1"/>
          </p:cNvSpPr>
          <p:nvPr/>
        </p:nvSpPr>
        <p:spPr bwMode="auto">
          <a:xfrm>
            <a:off x="5286380" y="4241062"/>
            <a:ext cx="500066" cy="7858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" name="Text Box 4"/>
          <p:cNvSpPr txBox="1">
            <a:spLocks noChangeArrowheads="1"/>
          </p:cNvSpPr>
          <p:nvPr/>
        </p:nvSpPr>
        <p:spPr bwMode="auto">
          <a:xfrm>
            <a:off x="5500694" y="3214686"/>
            <a:ext cx="3429024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48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en-US" sz="4800" b="1" dirty="0" smtClean="0">
                <a:sym typeface="Symbol"/>
              </a:rPr>
              <a:t></a:t>
            </a:r>
            <a:r>
              <a:rPr lang="ru-RU" sz="4800" b="1" dirty="0" smtClean="0">
                <a:solidFill>
                  <a:srgbClr val="0000FF"/>
                </a:solidFill>
                <a:sym typeface="Symbol"/>
              </a:rPr>
              <a:t>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" name="Скругленный прямоугольник 126"/>
          <p:cNvSpPr/>
          <p:nvPr/>
        </p:nvSpPr>
        <p:spPr>
          <a:xfrm>
            <a:off x="3786182" y="3000372"/>
            <a:ext cx="5357818" cy="2428892"/>
          </a:xfrm>
          <a:prstGeom prst="round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-60696" y="6093296"/>
            <a:ext cx="9204696" cy="83099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3.  Анодное напряжение в  диоде 182В. С какой скоростью электрон подходит к аноду? </a:t>
            </a:r>
          </a:p>
        </p:txBody>
      </p:sp>
    </p:spTree>
    <p:extLst>
      <p:ext uri="{BB962C8B-B14F-4D97-AF65-F5344CB8AC3E}">
        <p14:creationId xmlns="" xmlns:p14="http://schemas.microsoft.com/office/powerpoint/2010/main" val="168278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64" presetClass="path" presetSubtype="0" repeatCount="1000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0087 -0.2192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7"/>
                                            </p:cond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1500"/>
                            </p:stCondLst>
                            <p:childTnLst>
                              <p:par>
                                <p:cTn id="7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64" presetClass="path" presetSubtype="0" repeatCount="1000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0087 -0.21921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6"/>
                                            </p:cond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00"/>
                            </p:stCondLst>
                            <p:childTnLst>
                              <p:par>
                                <p:cTn id="2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9" dur="2000" fill="hold"/>
                                        <p:tgtEl>
                                          <p:spTgt spid="1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000"/>
                            </p:stCondLst>
                            <p:childTnLst>
                              <p:par>
                                <p:cTn id="26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500"/>
                            </p:stCondLst>
                            <p:childTnLst>
                              <p:par>
                                <p:cTn id="27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5" dur="2000" fill="hold"/>
                                        <p:tgtEl>
                                          <p:spTgt spid="121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0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1049" grpId="0" animBg="1"/>
      <p:bldP spid="1053" grpId="0" animBg="1"/>
      <p:bldP spid="44" grpId="0" animBg="1"/>
      <p:bldP spid="49" grpId="0" animBg="1"/>
      <p:bldP spid="50" grpId="0" animBg="1"/>
      <p:bldP spid="53" grpId="0" animBg="1"/>
      <p:bldP spid="100" grpId="0" animBg="1"/>
      <p:bldP spid="107" grpId="0" animBg="1"/>
      <p:bldP spid="36" grpId="0" animBg="1"/>
      <p:bldP spid="37" grpId="0" animBg="1"/>
      <p:bldP spid="1046" grpId="0" animBg="1"/>
      <p:bldP spid="68" grpId="0" animBg="1"/>
      <p:bldP spid="69" grpId="0" animBg="1"/>
      <p:bldP spid="70" grpId="0" animBg="1"/>
      <p:bldP spid="71" grpId="0" animBg="1"/>
      <p:bldP spid="77" grpId="0"/>
      <p:bldP spid="78" grpId="0" animBg="1"/>
      <p:bldP spid="102" grpId="0" animBg="1"/>
      <p:bldP spid="102" grpId="1" animBg="1"/>
      <p:bldP spid="120" grpId="0" animBg="1"/>
      <p:bldP spid="125" grpId="0" animBg="1"/>
      <p:bldP spid="126" grpId="0" animBg="1"/>
      <p:bldP spid="127" grpId="0" animBg="1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Прямоугольник 140"/>
          <p:cNvSpPr/>
          <p:nvPr/>
        </p:nvSpPr>
        <p:spPr>
          <a:xfrm>
            <a:off x="285720" y="2928934"/>
            <a:ext cx="771530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            2             1            0          -1В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643438" y="1214422"/>
            <a:ext cx="3674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ru-RU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 rot="16200000" flipH="1">
            <a:off x="3000376" y="2286004"/>
            <a:ext cx="4643446" cy="71438"/>
          </a:xfrm>
          <a:prstGeom prst="line">
            <a:avLst/>
          </a:prstGeom>
          <a:ln w="571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000628" y="1071546"/>
            <a:ext cx="285752" cy="285752"/>
            <a:chOff x="846" y="9235"/>
            <a:chExt cx="366" cy="388"/>
          </a:xfrm>
        </p:grpSpPr>
        <p:sp>
          <p:nvSpPr>
            <p:cNvPr id="40" name="Oval 11"/>
            <p:cNvSpPr>
              <a:spLocks noChangeArrowheads="1"/>
            </p:cNvSpPr>
            <p:nvPr/>
          </p:nvSpPr>
          <p:spPr bwMode="auto">
            <a:xfrm>
              <a:off x="846" y="9235"/>
              <a:ext cx="366" cy="388"/>
            </a:xfrm>
            <a:prstGeom prst="ellips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Line 13"/>
            <p:cNvSpPr>
              <a:spLocks noChangeShapeType="1"/>
            </p:cNvSpPr>
            <p:nvPr/>
          </p:nvSpPr>
          <p:spPr bwMode="auto">
            <a:xfrm>
              <a:off x="937" y="9443"/>
              <a:ext cx="207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42" name="Прямая соединительная линия 41"/>
          <p:cNvCxnSpPr/>
          <p:nvPr/>
        </p:nvCxnSpPr>
        <p:spPr>
          <a:xfrm rot="16200000" flipH="1">
            <a:off x="1428740" y="2286004"/>
            <a:ext cx="4643446" cy="71438"/>
          </a:xfrm>
          <a:prstGeom prst="line">
            <a:avLst/>
          </a:prstGeom>
          <a:ln w="571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6200000" flipH="1">
            <a:off x="-285772" y="2286004"/>
            <a:ext cx="4643446" cy="71438"/>
          </a:xfrm>
          <a:prstGeom prst="line">
            <a:avLst/>
          </a:prstGeom>
          <a:ln w="571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-2071722" y="2286004"/>
            <a:ext cx="4643446" cy="71438"/>
          </a:xfrm>
          <a:prstGeom prst="line">
            <a:avLst/>
          </a:prstGeom>
          <a:ln w="571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40" idx="2"/>
          </p:cNvCxnSpPr>
          <p:nvPr/>
        </p:nvCxnSpPr>
        <p:spPr>
          <a:xfrm rot="10800000">
            <a:off x="4143372" y="1214422"/>
            <a:ext cx="857256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500034" y="3571876"/>
            <a:ext cx="521494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Какую энергию приобретёт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электрон,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пройдя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разность потенциалов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 1В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071934" y="500042"/>
            <a:ext cx="6126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Прямая со стрелкой 48"/>
          <p:cNvCxnSpPr/>
          <p:nvPr/>
        </p:nvCxnSpPr>
        <p:spPr>
          <a:xfrm flipV="1">
            <a:off x="1857356" y="1928802"/>
            <a:ext cx="3500462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12"/>
          <p:cNvGrpSpPr/>
          <p:nvPr/>
        </p:nvGrpSpPr>
        <p:grpSpPr>
          <a:xfrm>
            <a:off x="2214546" y="1285860"/>
            <a:ext cx="857256" cy="785818"/>
            <a:chOff x="1071538" y="0"/>
            <a:chExt cx="857256" cy="785818"/>
          </a:xfrm>
        </p:grpSpPr>
        <p:sp>
          <p:nvSpPr>
            <p:cNvPr id="55" name="Text Box 32"/>
            <p:cNvSpPr txBox="1">
              <a:spLocks noChangeArrowheads="1"/>
            </p:cNvSpPr>
            <p:nvPr/>
          </p:nvSpPr>
          <p:spPr bwMode="auto">
            <a:xfrm>
              <a:off x="1071538" y="0"/>
              <a:ext cx="857256" cy="785818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ru-RU" sz="3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Е</a:t>
              </a:r>
              <a:r>
                <a:rPr lang="ru-RU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э</a:t>
              </a:r>
              <a:endParaRPr kumimoji="0" lang="ru-RU" sz="6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6" name="Прямая со стрелкой 55"/>
            <p:cNvCxnSpPr/>
            <p:nvPr/>
          </p:nvCxnSpPr>
          <p:spPr>
            <a:xfrm flipV="1">
              <a:off x="1173470" y="74612"/>
              <a:ext cx="357190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 Box 4"/>
          <p:cNvSpPr txBox="1">
            <a:spLocks noChangeArrowheads="1"/>
          </p:cNvSpPr>
          <p:nvPr/>
        </p:nvSpPr>
        <p:spPr bwMode="auto">
          <a:xfrm>
            <a:off x="5357818" y="0"/>
            <a:ext cx="4000496" cy="92841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ru-RU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cos</a:t>
            </a:r>
            <a:r>
              <a:rPr lang="en-US" sz="4800" b="1" dirty="0" smtClean="0">
                <a:solidFill>
                  <a:srgbClr val="C00000"/>
                </a:solidFill>
                <a:sym typeface="Symbol"/>
              </a:rPr>
              <a:t></a:t>
            </a: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Aft>
                <a:spcPts val="1000"/>
              </a:spcAft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656274" y="934034"/>
            <a:ext cx="30219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А=</a:t>
            </a:r>
            <a:r>
              <a:rPr lang="ru-RU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54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5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4"/>
          <p:cNvSpPr txBox="1">
            <a:spLocks noChangeArrowheads="1"/>
          </p:cNvSpPr>
          <p:nvPr/>
        </p:nvSpPr>
        <p:spPr bwMode="auto">
          <a:xfrm>
            <a:off x="5715008" y="1785926"/>
            <a:ext cx="3429024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48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en-US" sz="4800" b="1" dirty="0" smtClean="0">
                <a:sym typeface="Symbol"/>
              </a:rPr>
              <a:t></a:t>
            </a:r>
            <a:r>
              <a:rPr lang="ru-RU" sz="4800" b="1" dirty="0" smtClean="0">
                <a:solidFill>
                  <a:srgbClr val="0000FF"/>
                </a:solidFill>
                <a:sym typeface="Symbol"/>
              </a:rPr>
              <a:t>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6572232" y="3571876"/>
            <a:ext cx="2571800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ru-RU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800" b="1" dirty="0" smtClean="0">
                <a:solidFill>
                  <a:srgbClr val="FF0000"/>
                </a:solidFill>
                <a:sym typeface="Symbol"/>
              </a:rPr>
              <a:t></a:t>
            </a:r>
            <a:r>
              <a:rPr lang="ru-RU" sz="4800" b="1" dirty="0" smtClean="0">
                <a:solidFill>
                  <a:srgbClr val="FF0000"/>
                </a:solidFill>
                <a:sym typeface="Symbol"/>
              </a:rPr>
              <a:t>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 Box 4"/>
          <p:cNvSpPr txBox="1">
            <a:spLocks noChangeArrowheads="1"/>
          </p:cNvSpPr>
          <p:nvPr/>
        </p:nvSpPr>
        <p:spPr bwMode="auto">
          <a:xfrm>
            <a:off x="0" y="4500570"/>
            <a:ext cx="9144000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ru-RU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1,6 10</a:t>
            </a:r>
            <a:r>
              <a:rPr lang="ru-RU" sz="4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-19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Кл</a:t>
            </a:r>
            <a:r>
              <a:rPr lang="en-US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1В 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1,6 10</a:t>
            </a:r>
            <a:r>
              <a:rPr lang="ru-RU" sz="4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-19</a:t>
            </a:r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Дж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4"/>
          <p:cNvSpPr txBox="1">
            <a:spLocks noChangeArrowheads="1"/>
          </p:cNvSpPr>
          <p:nvPr/>
        </p:nvSpPr>
        <p:spPr bwMode="auto">
          <a:xfrm>
            <a:off x="71406" y="5429264"/>
            <a:ext cx="7358114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ru-RU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8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1эВ 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1,6 10</a:t>
            </a:r>
            <a:r>
              <a:rPr lang="ru-RU" sz="4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-19</a:t>
            </a:r>
            <a:r>
              <a:rPr lang="ru-RU" sz="4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Дж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2577716" y="46410"/>
            <a:ext cx="1428616" cy="1285130"/>
            <a:chOff x="9757" y="3231"/>
            <a:chExt cx="624" cy="650"/>
          </a:xfrm>
          <a:solidFill>
            <a:srgbClr val="FFFF00"/>
          </a:solidFill>
        </p:grpSpPr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9808" y="3231"/>
              <a:ext cx="573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lang="ru-RU" sz="3200" b="1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эл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9857" y="3513"/>
              <a:ext cx="368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-71470" y="285728"/>
            <a:ext cx="2786082" cy="928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40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en-US" sz="4000" b="1" dirty="0" smtClean="0">
                <a:sym typeface="Symbol"/>
              </a:rPr>
              <a:t></a:t>
            </a:r>
            <a:r>
              <a:rPr lang="ru-RU" sz="4000" b="1" dirty="0" smtClean="0">
                <a:solidFill>
                  <a:srgbClr val="0000FF"/>
                </a:solidFill>
                <a:sym typeface="Symbol"/>
              </a:rPr>
              <a:t>=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3122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animBg="1"/>
      <p:bldP spid="16" grpId="0"/>
      <p:bldP spid="47" grpId="0" animBg="1"/>
      <p:bldP spid="48" grpId="0"/>
      <p:bldP spid="59" grpId="0" animBg="1"/>
      <p:bldP spid="60" grpId="0"/>
      <p:bldP spid="62" grpId="0" animBg="1"/>
      <p:bldP spid="65" grpId="0" animBg="1"/>
      <p:bldP spid="66" grpId="0" animBg="1"/>
      <p:bldP spid="69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2844" y="71414"/>
            <a:ext cx="850112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Урок - 12 (ток в средах) № 95.                                                                                              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раздел (VI)</a:t>
            </a:r>
          </a:p>
          <a:p>
            <a:pPr hangingPunct="0"/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ТЕМА: /т24/ Полупроводниковый диод и  его использование.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ЦЕЛИ: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Знания учеников о строении, свойствах и применении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p-n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перехода.</a:t>
            </a:r>
          </a:p>
          <a:p>
            <a:pPr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Задачи: </a:t>
            </a:r>
            <a:r>
              <a:rPr lang="ru-RU" sz="1400" i="1" cap="all" dirty="0" smtClean="0">
                <a:latin typeface="Times New Roman" pitchFamily="18" charset="0"/>
                <a:cs typeface="Times New Roman" pitchFamily="18" charset="0"/>
              </a:rPr>
              <a:t>создать условия для усвоения знаний о строении, свойствах и применении </a:t>
            </a:r>
            <a:r>
              <a:rPr lang="ru-RU" sz="1400" i="1" cap="all" dirty="0" err="1" smtClean="0">
                <a:latin typeface="Times New Roman" pitchFamily="18" charset="0"/>
                <a:cs typeface="Times New Roman" pitchFamily="18" charset="0"/>
              </a:rPr>
              <a:t>p-n</a:t>
            </a:r>
            <a:r>
              <a:rPr lang="ru-RU" sz="1400" i="1" cap="all" dirty="0" smtClean="0">
                <a:latin typeface="Times New Roman" pitchFamily="18" charset="0"/>
                <a:cs typeface="Times New Roman" pitchFamily="18" charset="0"/>
              </a:rPr>
              <a:t> перехода.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ДЕМОНСТРАЦИИ: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Зависимость силы тока от напряжения в п.п. диоде.</a:t>
            </a:r>
          </a:p>
          <a:p>
            <a:pPr hangingPunct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Электронно-дырочные переходы транзистора.</a:t>
            </a:r>
          </a:p>
          <a:p>
            <a:pPr hangingPunct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Усиление с помощью транзистора.</a:t>
            </a:r>
          </a:p>
          <a:p>
            <a:pPr hangingPunct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Обрезание половины  синусоиды  диодом  («библиотека») 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44" y="2500306"/>
          <a:ext cx="8715436" cy="3868901"/>
        </p:xfrm>
        <a:graphic>
          <a:graphicData uri="http://schemas.openxmlformats.org/drawingml/2006/table">
            <a:tbl>
              <a:tblPr/>
              <a:tblGrid>
                <a:gridCol w="664211"/>
                <a:gridCol w="7114441"/>
                <a:gridCol w="936784"/>
              </a:tblGrid>
              <a:tr h="331213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Консультация по задачам гр.№1..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42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Создание проблемной ситуации: &lt;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Итак, у n-п.п.  электронная проводимость, у  p-п.п. дырочная. Какую комбинацию из них надо соорудить, чтобы был п.п. диод? ( как у электровакуумного диода.)&gt;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42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Эвристическая беседа по теме 22 с  решением поставленной проблемы, выкладкам на доске, демонстрациями и заполнением справочника № 6.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20м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213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Повторение материала темы по опорному конспекту и акцентуацией сложных моментов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42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СРсУ 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Шахмаев  стр.197 пар.58, 59, 60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10м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213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ШахмаевСтр.203.??? (1,2,3,4,5) стр.207 ???(1,2), стр.210 (1,2)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42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ДЗ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т.22 (пар. 73,74,75)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 hangingPunct="0"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Шахмаев. (пар. 58,59,60,61)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50м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71670" y="21429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1071546"/>
            <a:ext cx="4214813" cy="207168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№20</a:t>
            </a:r>
            <a:endParaRPr lang="ru-RU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§ 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115,116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6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5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500"/>
                            </p:stCondLst>
                            <p:childTnLst>
                              <p:par>
                                <p:cTn id="75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4500"/>
                            </p:stCondLst>
                            <p:childTnLst>
                              <p:par>
                                <p:cTn id="8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6500"/>
                            </p:stCondLst>
                            <p:childTnLst>
                              <p:par>
                                <p:cTn id="8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>
            <a:alpha val="5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428992" y="6273225"/>
            <a:ext cx="57150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</a:t>
            </a:r>
            <a:r>
              <a:rPr lang="ru-RU" sz="32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стр.46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18622" y="0"/>
            <a:ext cx="242348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79377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№20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843712">
            <a:off x="922124" y="1632906"/>
            <a:ext cx="7795418" cy="190039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Полупроводниковые </a:t>
            </a: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1000100" y="3884074"/>
            <a:ext cx="5429288" cy="1188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приборы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464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56630"/>
          <a:ext cx="9144000" cy="609600"/>
        </p:xfrm>
        <a:graphic>
          <a:graphicData uri="http://schemas.openxmlformats.org/drawingml/2006/table">
            <a:tbl>
              <a:tblPr/>
              <a:tblGrid>
                <a:gridCol w="1524199"/>
                <a:gridCol w="5925981"/>
                <a:gridCol w="169382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№24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 210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u="sng" cap="all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п.п   диод.   транзистор.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Ш (§58-61,упр9 (1-13))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§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73-75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57818" y="785794"/>
            <a:ext cx="300039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П.П.   ДИОД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4429132"/>
            <a:ext cx="342902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через контакт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неосновные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их мало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143512"/>
            <a:ext cx="3643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велико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"заперт"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500034" y="785794"/>
            <a:ext cx="2928926" cy="857256"/>
            <a:chOff x="9988" y="2062"/>
            <a:chExt cx="1637" cy="358"/>
          </a:xfrm>
        </p:grpSpPr>
        <p:sp>
          <p:nvSpPr>
            <p:cNvPr id="1026" name="Text Box 2"/>
            <p:cNvSpPr txBox="1">
              <a:spLocks noChangeArrowheads="1"/>
            </p:cNvSpPr>
            <p:nvPr/>
          </p:nvSpPr>
          <p:spPr bwMode="auto">
            <a:xfrm>
              <a:off x="10356" y="2062"/>
              <a:ext cx="450" cy="35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6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endPara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7" name="Line 3"/>
            <p:cNvSpPr>
              <a:spLocks noChangeShapeType="1"/>
            </p:cNvSpPr>
            <p:nvPr/>
          </p:nvSpPr>
          <p:spPr bwMode="auto">
            <a:xfrm flipH="1">
              <a:off x="9988" y="2246"/>
              <a:ext cx="36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10817" y="2063"/>
              <a:ext cx="808" cy="357"/>
              <a:chOff x="10817" y="2063"/>
              <a:chExt cx="808" cy="357"/>
            </a:xfrm>
          </p:grpSpPr>
          <p:sp>
            <p:nvSpPr>
              <p:cNvPr id="1029" name="Text Box 5"/>
              <p:cNvSpPr txBox="1">
                <a:spLocks noChangeArrowheads="1"/>
              </p:cNvSpPr>
              <p:nvPr/>
            </p:nvSpPr>
            <p:spPr bwMode="auto">
              <a:xfrm>
                <a:off x="10817" y="2063"/>
                <a:ext cx="450" cy="357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5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</a:t>
                </a:r>
                <a:endParaRPr kumimoji="0" lang="ru-RU" sz="8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0" name="Line 6"/>
              <p:cNvSpPr>
                <a:spLocks noChangeShapeType="1"/>
              </p:cNvSpPr>
              <p:nvPr/>
            </p:nvSpPr>
            <p:spPr bwMode="auto">
              <a:xfrm flipH="1">
                <a:off x="11257" y="2246"/>
                <a:ext cx="36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7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357290" y="1714488"/>
            <a:ext cx="1571636" cy="714380"/>
            <a:chOff x="10438" y="2443"/>
            <a:chExt cx="1014" cy="299"/>
          </a:xfrm>
        </p:grpSpPr>
        <p:sp>
          <p:nvSpPr>
            <p:cNvPr id="1032" name="AutoShape 8"/>
            <p:cNvSpPr>
              <a:spLocks noChangeArrowheads="1"/>
            </p:cNvSpPr>
            <p:nvPr/>
          </p:nvSpPr>
          <p:spPr bwMode="auto">
            <a:xfrm rot="-5400000">
              <a:off x="10840" y="2419"/>
              <a:ext cx="242" cy="31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4445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10795" y="2443"/>
              <a:ext cx="0" cy="299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 flipH="1">
              <a:off x="10438" y="2592"/>
              <a:ext cx="334" cy="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 flipH="1">
              <a:off x="11118" y="2580"/>
              <a:ext cx="334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572000" y="5143512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мало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велика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«открыт»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9" name="Arc 15"/>
          <p:cNvSpPr>
            <a:spLocks/>
          </p:cNvSpPr>
          <p:nvPr/>
        </p:nvSpPr>
        <p:spPr bwMode="auto">
          <a:xfrm rot="19259197" flipV="1">
            <a:off x="2977885" y="1126939"/>
            <a:ext cx="3406586" cy="2043231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4433"/>
              <a:gd name="T1" fmla="*/ 0 h 21600"/>
              <a:gd name="T2" fmla="*/ 14433 w 14433"/>
              <a:gd name="T3" fmla="*/ 5530 h 21600"/>
              <a:gd name="T4" fmla="*/ 0 w 1443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433" h="21600" fill="none" extrusionOk="0">
                <a:moveTo>
                  <a:pt x="-1" y="0"/>
                </a:moveTo>
                <a:cubicBezTo>
                  <a:pt x="5328" y="0"/>
                  <a:pt x="10468" y="1969"/>
                  <a:pt x="14433" y="5529"/>
                </a:cubicBezTo>
              </a:path>
              <a:path w="14433" h="21600" stroke="0" extrusionOk="0">
                <a:moveTo>
                  <a:pt x="-1" y="0"/>
                </a:moveTo>
                <a:cubicBezTo>
                  <a:pt x="5328" y="0"/>
                  <a:pt x="10468" y="1969"/>
                  <a:pt x="14433" y="5529"/>
                </a:cubicBezTo>
                <a:lnTo>
                  <a:pt x="0" y="21600"/>
                </a:lnTo>
                <a:close/>
              </a:path>
            </a:pathLst>
          </a:custGeom>
          <a:noFill/>
          <a:ln w="952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0" name="Arc 16"/>
          <p:cNvSpPr>
            <a:spLocks/>
          </p:cNvSpPr>
          <p:nvPr/>
        </p:nvSpPr>
        <p:spPr bwMode="auto">
          <a:xfrm flipV="1">
            <a:off x="1490712" y="3891320"/>
            <a:ext cx="2571768" cy="57150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2075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1890969" y="2786058"/>
            <a:ext cx="1491976" cy="93663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85" name="Line 61"/>
          <p:cNvSpPr>
            <a:spLocks noChangeShapeType="1"/>
          </p:cNvSpPr>
          <p:nvPr/>
        </p:nvSpPr>
        <p:spPr bwMode="auto">
          <a:xfrm>
            <a:off x="3380823" y="3261484"/>
            <a:ext cx="405359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4" name="Группа 103"/>
          <p:cNvGrpSpPr/>
          <p:nvPr/>
        </p:nvGrpSpPr>
        <p:grpSpPr>
          <a:xfrm>
            <a:off x="0" y="2786058"/>
            <a:ext cx="1873990" cy="936630"/>
            <a:chOff x="0" y="2786058"/>
            <a:chExt cx="1873990" cy="936630"/>
          </a:xfrm>
        </p:grpSpPr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82014" y="2786058"/>
              <a:ext cx="1491976" cy="936630"/>
            </a:xfrm>
            <a:prstGeom prst="rect">
              <a:avLst/>
            </a:prstGeom>
            <a:noFill/>
            <a:ln w="63500">
              <a:solidFill>
                <a:srgbClr val="0000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6" name="Line 62"/>
            <p:cNvSpPr>
              <a:spLocks noChangeShapeType="1"/>
            </p:cNvSpPr>
            <p:nvPr/>
          </p:nvSpPr>
          <p:spPr bwMode="auto">
            <a:xfrm>
              <a:off x="0" y="3291960"/>
              <a:ext cx="405359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82" name="Group 2"/>
          <p:cNvGrpSpPr>
            <a:grpSpLocks/>
          </p:cNvGrpSpPr>
          <p:nvPr/>
        </p:nvGrpSpPr>
        <p:grpSpPr bwMode="auto">
          <a:xfrm>
            <a:off x="1428729" y="3357562"/>
            <a:ext cx="285751" cy="285750"/>
            <a:chOff x="1783" y="8526"/>
            <a:chExt cx="366" cy="388"/>
          </a:xfrm>
        </p:grpSpPr>
        <p:sp>
          <p:nvSpPr>
            <p:cNvPr id="8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6" name="Group 2"/>
          <p:cNvGrpSpPr>
            <a:grpSpLocks/>
          </p:cNvGrpSpPr>
          <p:nvPr/>
        </p:nvGrpSpPr>
        <p:grpSpPr bwMode="auto">
          <a:xfrm>
            <a:off x="1428728" y="2859926"/>
            <a:ext cx="285751" cy="285750"/>
            <a:chOff x="1783" y="8526"/>
            <a:chExt cx="366" cy="388"/>
          </a:xfrm>
        </p:grpSpPr>
        <p:sp>
          <p:nvSpPr>
            <p:cNvPr id="8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9" name="Group 2"/>
          <p:cNvGrpSpPr>
            <a:grpSpLocks/>
          </p:cNvGrpSpPr>
          <p:nvPr/>
        </p:nvGrpSpPr>
        <p:grpSpPr bwMode="auto">
          <a:xfrm>
            <a:off x="601966" y="2871146"/>
            <a:ext cx="285751" cy="285750"/>
            <a:chOff x="1783" y="8526"/>
            <a:chExt cx="366" cy="388"/>
          </a:xfrm>
        </p:grpSpPr>
        <p:sp>
          <p:nvSpPr>
            <p:cNvPr id="9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" name="Group 2"/>
          <p:cNvGrpSpPr>
            <a:grpSpLocks/>
          </p:cNvGrpSpPr>
          <p:nvPr/>
        </p:nvGrpSpPr>
        <p:grpSpPr bwMode="auto">
          <a:xfrm>
            <a:off x="588724" y="3337880"/>
            <a:ext cx="285751" cy="285750"/>
            <a:chOff x="1783" y="8526"/>
            <a:chExt cx="366" cy="388"/>
          </a:xfrm>
        </p:grpSpPr>
        <p:sp>
          <p:nvSpPr>
            <p:cNvPr id="9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6" name="Блок-схема: ИЛИ 95"/>
          <p:cNvSpPr/>
          <p:nvPr/>
        </p:nvSpPr>
        <p:spPr>
          <a:xfrm>
            <a:off x="1043230" y="3080436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0" name="Line 58"/>
          <p:cNvSpPr>
            <a:spLocks noChangeShapeType="1"/>
          </p:cNvSpPr>
          <p:nvPr/>
        </p:nvSpPr>
        <p:spPr bwMode="auto">
          <a:xfrm>
            <a:off x="1829724" y="4023263"/>
            <a:ext cx="5357849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1" name="TextBox 31"/>
          <p:cNvSpPr txBox="1">
            <a:spLocks noChangeArrowheads="1"/>
          </p:cNvSpPr>
          <p:nvPr/>
        </p:nvSpPr>
        <p:spPr bwMode="auto">
          <a:xfrm>
            <a:off x="7159534" y="3863775"/>
            <a:ext cx="7143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  </a:t>
            </a:r>
            <a:endParaRPr lang="ru-RU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992129" y="1561054"/>
            <a:ext cx="0" cy="281446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" name="TextBox 31"/>
          <p:cNvSpPr txBox="1">
            <a:spLocks noChangeArrowheads="1"/>
          </p:cNvSpPr>
          <p:nvPr/>
        </p:nvSpPr>
        <p:spPr bwMode="auto">
          <a:xfrm>
            <a:off x="4080803" y="1214422"/>
            <a:ext cx="64293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Блок-схема: ИЛИ 104"/>
          <p:cNvSpPr/>
          <p:nvPr/>
        </p:nvSpPr>
        <p:spPr>
          <a:xfrm>
            <a:off x="2000235" y="2857496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6" name="Блок-схема: ИЛИ 105"/>
          <p:cNvSpPr/>
          <p:nvPr/>
        </p:nvSpPr>
        <p:spPr>
          <a:xfrm>
            <a:off x="2000232" y="3286124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7" name="Блок-схема: ИЛИ 106"/>
          <p:cNvSpPr/>
          <p:nvPr/>
        </p:nvSpPr>
        <p:spPr>
          <a:xfrm>
            <a:off x="2857488" y="3286124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8" name="Блок-схема: ИЛИ 107"/>
          <p:cNvSpPr/>
          <p:nvPr/>
        </p:nvSpPr>
        <p:spPr>
          <a:xfrm>
            <a:off x="2868121" y="2875769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09" name="Group 2"/>
          <p:cNvGrpSpPr>
            <a:grpSpLocks/>
          </p:cNvGrpSpPr>
          <p:nvPr/>
        </p:nvGrpSpPr>
        <p:grpSpPr bwMode="auto">
          <a:xfrm>
            <a:off x="2410587" y="3071812"/>
            <a:ext cx="285751" cy="285750"/>
            <a:chOff x="1783" y="8526"/>
            <a:chExt cx="366" cy="388"/>
          </a:xfrm>
        </p:grpSpPr>
        <p:sp>
          <p:nvSpPr>
            <p:cNvPr id="11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3" name="Группа 112"/>
          <p:cNvGrpSpPr/>
          <p:nvPr/>
        </p:nvGrpSpPr>
        <p:grpSpPr>
          <a:xfrm>
            <a:off x="0" y="2357430"/>
            <a:ext cx="428596" cy="357190"/>
            <a:chOff x="857224" y="1285860"/>
            <a:chExt cx="857256" cy="571504"/>
          </a:xfrm>
        </p:grpSpPr>
        <p:sp>
          <p:nvSpPr>
            <p:cNvPr id="112" name="Овал 111"/>
            <p:cNvSpPr/>
            <p:nvPr/>
          </p:nvSpPr>
          <p:spPr>
            <a:xfrm>
              <a:off x="857224" y="1285860"/>
              <a:ext cx="857256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87" name="Group 63"/>
            <p:cNvGrpSpPr>
              <a:grpSpLocks/>
            </p:cNvGrpSpPr>
            <p:nvPr/>
          </p:nvGrpSpPr>
          <p:grpSpPr bwMode="auto">
            <a:xfrm>
              <a:off x="1100444" y="1386204"/>
              <a:ext cx="357190" cy="357190"/>
              <a:chOff x="7108" y="3188"/>
              <a:chExt cx="207" cy="207"/>
            </a:xfrm>
          </p:grpSpPr>
          <p:sp>
            <p:nvSpPr>
              <p:cNvPr id="1088" name="Line 64"/>
              <p:cNvSpPr>
                <a:spLocks noChangeShapeType="1"/>
              </p:cNvSpPr>
              <p:nvPr/>
            </p:nvSpPr>
            <p:spPr bwMode="auto">
              <a:xfrm>
                <a:off x="7108" y="3294"/>
                <a:ext cx="207" cy="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400"/>
              </a:p>
            </p:txBody>
          </p:sp>
          <p:sp>
            <p:nvSpPr>
              <p:cNvPr id="1089" name="Line 65"/>
              <p:cNvSpPr>
                <a:spLocks noChangeShapeType="1"/>
              </p:cNvSpPr>
              <p:nvPr/>
            </p:nvSpPr>
            <p:spPr bwMode="auto">
              <a:xfrm rot="-5400000">
                <a:off x="7108" y="3292"/>
                <a:ext cx="207" cy="0"/>
              </a:xfrm>
              <a:prstGeom prst="line">
                <a:avLst/>
              </a:prstGeom>
              <a:noFill/>
              <a:ln w="476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400"/>
              </a:p>
            </p:txBody>
          </p:sp>
        </p:grpSp>
      </p:grpSp>
      <p:sp>
        <p:nvSpPr>
          <p:cNvPr id="128" name="Line 65"/>
          <p:cNvSpPr>
            <a:spLocks noChangeShapeType="1"/>
          </p:cNvSpPr>
          <p:nvPr/>
        </p:nvSpPr>
        <p:spPr bwMode="auto">
          <a:xfrm rot="16200000">
            <a:off x="3672697" y="-5929295"/>
            <a:ext cx="166" cy="0"/>
          </a:xfrm>
          <a:prstGeom prst="line">
            <a:avLst/>
          </a:prstGeom>
          <a:noFill/>
          <a:ln w="476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/>
          </a:p>
        </p:txBody>
      </p:sp>
      <p:grpSp>
        <p:nvGrpSpPr>
          <p:cNvPr id="138" name="Группа 137"/>
          <p:cNvGrpSpPr/>
          <p:nvPr/>
        </p:nvGrpSpPr>
        <p:grpSpPr>
          <a:xfrm>
            <a:off x="3428992" y="2393243"/>
            <a:ext cx="428628" cy="357190"/>
            <a:chOff x="1785918" y="1714488"/>
            <a:chExt cx="714380" cy="500066"/>
          </a:xfrm>
          <a:solidFill>
            <a:srgbClr val="006600">
              <a:alpha val="81000"/>
            </a:srgbClr>
          </a:solidFill>
        </p:grpSpPr>
        <p:sp>
          <p:nvSpPr>
            <p:cNvPr id="136" name="Прямоугольник 135"/>
            <p:cNvSpPr/>
            <p:nvPr/>
          </p:nvSpPr>
          <p:spPr>
            <a:xfrm>
              <a:off x="1785918" y="1714488"/>
              <a:ext cx="714380" cy="500066"/>
            </a:xfrm>
            <a:prstGeom prst="rect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Line 64"/>
            <p:cNvSpPr>
              <a:spLocks noChangeShapeType="1"/>
            </p:cNvSpPr>
            <p:nvPr/>
          </p:nvSpPr>
          <p:spPr bwMode="auto">
            <a:xfrm>
              <a:off x="1976833" y="1978974"/>
              <a:ext cx="327424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139" name="Rectangle 20"/>
          <p:cNvSpPr>
            <a:spLocks noChangeArrowheads="1"/>
          </p:cNvSpPr>
          <p:nvPr/>
        </p:nvSpPr>
        <p:spPr bwMode="auto">
          <a:xfrm>
            <a:off x="5962935" y="2857496"/>
            <a:ext cx="1491976" cy="93663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0" name="Line 61"/>
          <p:cNvSpPr>
            <a:spLocks noChangeShapeType="1"/>
          </p:cNvSpPr>
          <p:nvPr/>
        </p:nvSpPr>
        <p:spPr bwMode="auto">
          <a:xfrm>
            <a:off x="7452789" y="3332922"/>
            <a:ext cx="405359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41" name="Группа 140"/>
          <p:cNvGrpSpPr/>
          <p:nvPr/>
        </p:nvGrpSpPr>
        <p:grpSpPr>
          <a:xfrm>
            <a:off x="4071966" y="2857496"/>
            <a:ext cx="1873990" cy="936630"/>
            <a:chOff x="0" y="2786058"/>
            <a:chExt cx="1873990" cy="936630"/>
          </a:xfrm>
        </p:grpSpPr>
        <p:sp>
          <p:nvSpPr>
            <p:cNvPr id="142" name="Rectangle 19"/>
            <p:cNvSpPr>
              <a:spLocks noChangeArrowheads="1"/>
            </p:cNvSpPr>
            <p:nvPr/>
          </p:nvSpPr>
          <p:spPr bwMode="auto">
            <a:xfrm>
              <a:off x="382014" y="2786058"/>
              <a:ext cx="1491976" cy="936630"/>
            </a:xfrm>
            <a:prstGeom prst="rect">
              <a:avLst/>
            </a:prstGeom>
            <a:noFill/>
            <a:ln w="63500">
              <a:solidFill>
                <a:srgbClr val="0000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" name="Line 62"/>
            <p:cNvSpPr>
              <a:spLocks noChangeShapeType="1"/>
            </p:cNvSpPr>
            <p:nvPr/>
          </p:nvSpPr>
          <p:spPr bwMode="auto">
            <a:xfrm>
              <a:off x="0" y="3291960"/>
              <a:ext cx="405359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44" name="Group 2"/>
          <p:cNvGrpSpPr>
            <a:grpSpLocks/>
          </p:cNvGrpSpPr>
          <p:nvPr/>
        </p:nvGrpSpPr>
        <p:grpSpPr bwMode="auto">
          <a:xfrm>
            <a:off x="5500695" y="3429000"/>
            <a:ext cx="285751" cy="285750"/>
            <a:chOff x="1783" y="8526"/>
            <a:chExt cx="366" cy="388"/>
          </a:xfrm>
        </p:grpSpPr>
        <p:sp>
          <p:nvSpPr>
            <p:cNvPr id="14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7" name="Group 2"/>
          <p:cNvGrpSpPr>
            <a:grpSpLocks/>
          </p:cNvGrpSpPr>
          <p:nvPr/>
        </p:nvGrpSpPr>
        <p:grpSpPr bwMode="auto">
          <a:xfrm>
            <a:off x="5500694" y="2931364"/>
            <a:ext cx="285751" cy="285750"/>
            <a:chOff x="1783" y="8526"/>
            <a:chExt cx="366" cy="388"/>
          </a:xfrm>
        </p:grpSpPr>
        <p:sp>
          <p:nvSpPr>
            <p:cNvPr id="14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0" name="Group 2"/>
          <p:cNvGrpSpPr>
            <a:grpSpLocks/>
          </p:cNvGrpSpPr>
          <p:nvPr/>
        </p:nvGrpSpPr>
        <p:grpSpPr bwMode="auto">
          <a:xfrm>
            <a:off x="4673932" y="2942584"/>
            <a:ext cx="285751" cy="285750"/>
            <a:chOff x="1783" y="8526"/>
            <a:chExt cx="366" cy="388"/>
          </a:xfrm>
        </p:grpSpPr>
        <p:sp>
          <p:nvSpPr>
            <p:cNvPr id="151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2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3" name="Group 2"/>
          <p:cNvGrpSpPr>
            <a:grpSpLocks/>
          </p:cNvGrpSpPr>
          <p:nvPr/>
        </p:nvGrpSpPr>
        <p:grpSpPr bwMode="auto">
          <a:xfrm>
            <a:off x="4660690" y="3409318"/>
            <a:ext cx="285751" cy="285750"/>
            <a:chOff x="1783" y="8526"/>
            <a:chExt cx="366" cy="388"/>
          </a:xfrm>
        </p:grpSpPr>
        <p:sp>
          <p:nvSpPr>
            <p:cNvPr id="154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5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6" name="Блок-схема: ИЛИ 155"/>
          <p:cNvSpPr/>
          <p:nvPr/>
        </p:nvSpPr>
        <p:spPr>
          <a:xfrm>
            <a:off x="5115196" y="3151874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7" name="Блок-схема: ИЛИ 156"/>
          <p:cNvSpPr/>
          <p:nvPr/>
        </p:nvSpPr>
        <p:spPr>
          <a:xfrm>
            <a:off x="6072201" y="2928934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8" name="Блок-схема: ИЛИ 157"/>
          <p:cNvSpPr/>
          <p:nvPr/>
        </p:nvSpPr>
        <p:spPr>
          <a:xfrm>
            <a:off x="6072198" y="3357562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9" name="Блок-схема: ИЛИ 158"/>
          <p:cNvSpPr/>
          <p:nvPr/>
        </p:nvSpPr>
        <p:spPr>
          <a:xfrm>
            <a:off x="6929454" y="3357562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0" name="Блок-схема: ИЛИ 159"/>
          <p:cNvSpPr/>
          <p:nvPr/>
        </p:nvSpPr>
        <p:spPr>
          <a:xfrm>
            <a:off x="6940087" y="2947207"/>
            <a:ext cx="285749" cy="285752"/>
          </a:xfrm>
          <a:prstGeom prst="flowChartOr">
            <a:avLst/>
          </a:prstGeom>
          <a:solidFill>
            <a:schemeClr val="bg1"/>
          </a:solidFill>
          <a:ln w="31750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61" name="Group 2"/>
          <p:cNvGrpSpPr>
            <a:grpSpLocks/>
          </p:cNvGrpSpPr>
          <p:nvPr/>
        </p:nvGrpSpPr>
        <p:grpSpPr bwMode="auto">
          <a:xfrm>
            <a:off x="6482553" y="3143250"/>
            <a:ext cx="285751" cy="285750"/>
            <a:chOff x="1783" y="8526"/>
            <a:chExt cx="366" cy="388"/>
          </a:xfrm>
        </p:grpSpPr>
        <p:sp>
          <p:nvSpPr>
            <p:cNvPr id="16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9" name="Группа 168"/>
          <p:cNvGrpSpPr/>
          <p:nvPr/>
        </p:nvGrpSpPr>
        <p:grpSpPr>
          <a:xfrm>
            <a:off x="4357686" y="2428868"/>
            <a:ext cx="428628" cy="357190"/>
            <a:chOff x="1785918" y="1714488"/>
            <a:chExt cx="714380" cy="500066"/>
          </a:xfrm>
          <a:solidFill>
            <a:srgbClr val="006600">
              <a:alpha val="81000"/>
            </a:srgbClr>
          </a:solidFill>
        </p:grpSpPr>
        <p:sp>
          <p:nvSpPr>
            <p:cNvPr id="170" name="Прямоугольник 169"/>
            <p:cNvSpPr/>
            <p:nvPr/>
          </p:nvSpPr>
          <p:spPr>
            <a:xfrm>
              <a:off x="1785918" y="1714488"/>
              <a:ext cx="714380" cy="500066"/>
            </a:xfrm>
            <a:prstGeom prst="rect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Line 64"/>
            <p:cNvSpPr>
              <a:spLocks noChangeShapeType="1"/>
            </p:cNvSpPr>
            <p:nvPr/>
          </p:nvSpPr>
          <p:spPr bwMode="auto">
            <a:xfrm>
              <a:off x="1976833" y="1978974"/>
              <a:ext cx="327424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175" name="Line 64"/>
          <p:cNvSpPr>
            <a:spLocks noChangeShapeType="1"/>
          </p:cNvSpPr>
          <p:nvPr/>
        </p:nvSpPr>
        <p:spPr bwMode="auto">
          <a:xfrm>
            <a:off x="8129592" y="3955624"/>
            <a:ext cx="196454" cy="0"/>
          </a:xfrm>
          <a:prstGeom prst="line">
            <a:avLst/>
          </a:prstGeom>
          <a:solidFill>
            <a:srgbClr val="006600">
              <a:alpha val="81000"/>
            </a:srgbClr>
          </a:solidFill>
          <a:ln w="476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/>
          </a:p>
        </p:txBody>
      </p:sp>
      <p:sp>
        <p:nvSpPr>
          <p:cNvPr id="176" name="TextBox 175"/>
          <p:cNvSpPr txBox="1"/>
          <p:nvPr/>
        </p:nvSpPr>
        <p:spPr>
          <a:xfrm>
            <a:off x="7786710" y="2786058"/>
            <a:ext cx="500066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+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5072066" y="4357694"/>
            <a:ext cx="30718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через контакт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их много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2060405" y="5856693"/>
            <a:ext cx="492922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Односторонняя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выпрямление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тока</a:t>
            </a:r>
            <a:endParaRPr lang="ru-RU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500"/>
                            </p:stCondLst>
                            <p:childTnLst>
                              <p:par>
                                <p:cTn id="10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0"/>
                            </p:stCondLst>
                            <p:childTnLst>
                              <p:par>
                                <p:cTn id="10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500"/>
                            </p:stCondLst>
                            <p:childTnLst>
                              <p:par>
                                <p:cTn id="1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.00185 L -0.04253 1.75763E-7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1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61 -0.00277 L 3.33333E-6 -4.49584E-6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1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18316E-6 L -0.12066 -0.00093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9584E-6 L -0.12066 -4.49584E-6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6000"/>
                            </p:stCondLst>
                            <p:childTnLst>
                              <p:par>
                                <p:cTn id="14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208 L 0.19548 -0.00347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8000"/>
                            </p:stCondLst>
                            <p:childTnLst>
                              <p:par>
                                <p:cTn id="14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71785E-6 L 0.13178 -0.00047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7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3469E-6 L 0.13178 2.53469E-6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01 -0.00231 L -0.12691 -0.00254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3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15 -0.04394 L 0.0908 -0.03354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5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2613 L 0.03264 0.0333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9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0" dur="2000" fill="hold"/>
                                        <p:tgtEl>
                                          <p:spTgt spid="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6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3" dur="2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8" dur="3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9" dur="3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3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435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350"/>
                            </p:stCondLst>
                            <p:childTnLst>
                              <p:par>
                                <p:cTn id="1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8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500"/>
                            </p:stCondLst>
                            <p:childTnLst>
                              <p:par>
                                <p:cTn id="20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0"/>
                            </p:stCondLst>
                            <p:childTnLst>
                              <p:par>
                                <p:cTn id="2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3000"/>
                            </p:stCondLst>
                            <p:childTnLst>
                              <p:par>
                                <p:cTn id="2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4500"/>
                            </p:stCondLst>
                            <p:childTnLst>
                              <p:par>
                                <p:cTn id="2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000"/>
                            </p:stCondLst>
                            <p:childTnLst>
                              <p:par>
                                <p:cTn id="2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500"/>
                            </p:stCondLst>
                            <p:childTnLst>
                              <p:par>
                                <p:cTn id="2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"/>
                            </p:stCondLst>
                            <p:childTnLst>
                              <p:par>
                                <p:cTn id="2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00"/>
                            </p:stCondLst>
                            <p:childTnLst>
                              <p:par>
                                <p:cTn id="26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1878E-6 L 0.27257 -0.00254 " pathEditMode="relative" rAng="0" ptsTypes="AA">
                                      <p:cBhvr>
                                        <p:cTn id="266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4000"/>
                            </p:stCondLst>
                            <p:childTnLst>
                              <p:par>
                                <p:cTn id="26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68178E-6 L 0.25816 -0.00764 " pathEditMode="relative" rAng="0" ptsTypes="AA">
                                      <p:cBhvr>
                                        <p:cTn id="269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6000"/>
                            </p:stCondLst>
                            <p:childTnLst>
                              <p:par>
                                <p:cTn id="271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65 -0.00324 L -0.25781 -0.00648 " pathEditMode="relative" rAng="0" ptsTypes="AA">
                                      <p:cBhvr>
                                        <p:cTn id="272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7000"/>
                            </p:stCondLst>
                            <p:childTnLst>
                              <p:par>
                                <p:cTn id="27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87 -0.06291 L -0.23976 -0.05227 " pathEditMode="relative" rAng="0" ptsTypes="AA">
                                      <p:cBhvr>
                                        <p:cTn id="27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7500"/>
                            </p:stCondLst>
                            <p:childTnLst>
                              <p:par>
                                <p:cTn id="27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52636E-6 L 0.14271 0.00023 " pathEditMode="relative" rAng="0" ptsTypes="AA">
                                      <p:cBhvr>
                                        <p:cTn id="27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8500"/>
                            </p:stCondLst>
                            <p:childTnLst>
                              <p:par>
                                <p:cTn id="28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-4.84736E-6 L 0.18212 -0.00092 " pathEditMode="relative" rAng="0" ptsTypes="AA">
                                      <p:cBhvr>
                                        <p:cTn id="281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9500"/>
                            </p:stCondLst>
                            <p:childTnLst>
                              <p:par>
                                <p:cTn id="28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07 -0.00301 L -0.15434 0.00763 " pathEditMode="relative" rAng="0" ptsTypes="AA">
                                      <p:cBhvr>
                                        <p:cTn id="284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" y="5"/>
                                    </p:animMotion>
                                  </p:childTnLst>
                                </p:cTn>
                              </p:par>
                              <p:par>
                                <p:cTn id="28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0.00254 L -0.15295 0.00208 " pathEditMode="relative" rAng="0" ptsTypes="AA">
                                      <p:cBhvr>
                                        <p:cTn id="286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1" dur="3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2" dur="3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3" dur="3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4200"/>
                            </p:stCondLst>
                            <p:childTnLst>
                              <p:par>
                                <p:cTn id="2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200"/>
                            </p:stCondLst>
                            <p:childTnLst>
                              <p:par>
                                <p:cTn id="2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6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7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8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12" dur="2000" fill="hold"/>
                                        <p:tgtEl>
                                          <p:spTgt spid="17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17" grpId="0"/>
      <p:bldP spid="1039" grpId="0" animBg="1"/>
      <p:bldP spid="1040" grpId="0" animBg="1"/>
      <p:bldP spid="1044" grpId="0" animBg="1"/>
      <p:bldP spid="1085" grpId="0" animBg="1"/>
      <p:bldP spid="96" grpId="0" animBg="1"/>
      <p:bldP spid="96" grpId="1" animBg="1"/>
      <p:bldP spid="96" grpId="2" animBg="1"/>
      <p:bldP spid="100" grpId="0" animBg="1"/>
      <p:bldP spid="101" grpId="0"/>
      <p:bldP spid="101" grpId="1"/>
      <p:bldP spid="102" grpId="0" animBg="1"/>
      <p:bldP spid="103" grpId="0"/>
      <p:bldP spid="105" grpId="0" animBg="1"/>
      <p:bldP spid="105" grpId="1" animBg="1"/>
      <p:bldP spid="106" grpId="0" animBg="1"/>
      <p:bldP spid="106" grpId="1" animBg="1"/>
      <p:bldP spid="106" grpId="2" animBg="1"/>
      <p:bldP spid="107" grpId="0" animBg="1"/>
      <p:bldP spid="108" grpId="0" animBg="1"/>
      <p:bldP spid="108" grpId="1" animBg="1"/>
      <p:bldP spid="139" grpId="0" animBg="1"/>
      <p:bldP spid="140" grpId="0" animBg="1"/>
      <p:bldP spid="156" grpId="0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76" grpId="0" animBg="1"/>
      <p:bldP spid="177" grpId="0"/>
      <p:bldP spid="178" grpId="0"/>
      <p:bldP spid="17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1879105"/>
            <a:ext cx="400052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Преимущества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-нет накала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миниатюрны    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малые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0694" y="1652649"/>
            <a:ext cx="335758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недостатки</a:t>
            </a:r>
            <a:endParaRPr lang="ru-RU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- перегрузки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-…к излучен.    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параметров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7356" y="3216662"/>
            <a:ext cx="3786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белых  халатах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фотосхемы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микросхемы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4214810" y="5000637"/>
            <a:ext cx="2428892" cy="785818"/>
            <a:chOff x="12415" y="3298"/>
            <a:chExt cx="1405" cy="342"/>
          </a:xfrm>
        </p:grpSpPr>
        <p:sp>
          <p:nvSpPr>
            <p:cNvPr id="32771" name="Rectangle 3"/>
            <p:cNvSpPr>
              <a:spLocks noChangeArrowheads="1"/>
            </p:cNvSpPr>
            <p:nvPr/>
          </p:nvSpPr>
          <p:spPr bwMode="auto">
            <a:xfrm>
              <a:off x="12415" y="3318"/>
              <a:ext cx="1405" cy="322"/>
            </a:xfrm>
            <a:prstGeom prst="rect">
              <a:avLst/>
            </a:prstGeom>
            <a:noFill/>
            <a:ln w="47625">
              <a:solidFill>
                <a:srgbClr val="0000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772" name="AutoShape 4"/>
            <p:cNvSpPr>
              <a:spLocks noChangeArrowheads="1"/>
            </p:cNvSpPr>
            <p:nvPr/>
          </p:nvSpPr>
          <p:spPr bwMode="auto">
            <a:xfrm rot="5400000">
              <a:off x="13034" y="3093"/>
              <a:ext cx="141" cy="552"/>
            </a:xfrm>
            <a:prstGeom prst="flowChartDelay">
              <a:avLst/>
            </a:prstGeom>
            <a:solidFill>
              <a:srgbClr val="FF0000"/>
            </a:solidFill>
            <a:ln w="476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773" name="Arc 5"/>
            <p:cNvSpPr>
              <a:spLocks/>
            </p:cNvSpPr>
            <p:nvPr/>
          </p:nvSpPr>
          <p:spPr bwMode="auto">
            <a:xfrm flipV="1">
              <a:off x="12718" y="3298"/>
              <a:ext cx="762" cy="22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8 w 43200"/>
                <a:gd name="T1" fmla="*/ 22204 h 22204"/>
                <a:gd name="T2" fmla="*/ 43200 w 43200"/>
                <a:gd name="T3" fmla="*/ 21600 h 22204"/>
                <a:gd name="T4" fmla="*/ 21600 w 43200"/>
                <a:gd name="T5" fmla="*/ 21600 h 22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2204" fill="none" extrusionOk="0">
                  <a:moveTo>
                    <a:pt x="8" y="22203"/>
                  </a:moveTo>
                  <a:cubicBezTo>
                    <a:pt x="2" y="22002"/>
                    <a:pt x="0" y="2180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2204" stroke="0" extrusionOk="0">
                  <a:moveTo>
                    <a:pt x="8" y="22203"/>
                  </a:moveTo>
                  <a:cubicBezTo>
                    <a:pt x="2" y="22002"/>
                    <a:pt x="0" y="2180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76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286248" y="5143512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29322" y="442913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4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4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4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327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Box 143"/>
          <p:cNvSpPr txBox="1"/>
          <p:nvPr/>
        </p:nvSpPr>
        <p:spPr>
          <a:xfrm>
            <a:off x="2143108" y="3054992"/>
            <a:ext cx="500066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+</a:t>
            </a:r>
            <a:endParaRPr lang="ru-RU" sz="4000" dirty="0">
              <a:solidFill>
                <a:schemeClr val="bg1"/>
              </a:solidFill>
            </a:endParaRPr>
          </a:p>
        </p:txBody>
      </p:sp>
      <p:grpSp>
        <p:nvGrpSpPr>
          <p:cNvPr id="141" name="Группа 140"/>
          <p:cNvGrpSpPr/>
          <p:nvPr/>
        </p:nvGrpSpPr>
        <p:grpSpPr>
          <a:xfrm>
            <a:off x="2189732" y="978298"/>
            <a:ext cx="428628" cy="357190"/>
            <a:chOff x="1785918" y="1714488"/>
            <a:chExt cx="714380" cy="500066"/>
          </a:xfrm>
          <a:solidFill>
            <a:srgbClr val="006600">
              <a:alpha val="81000"/>
            </a:srgbClr>
          </a:solidFill>
        </p:grpSpPr>
        <p:sp>
          <p:nvSpPr>
            <p:cNvPr id="142" name="Прямоугольник 141"/>
            <p:cNvSpPr/>
            <p:nvPr/>
          </p:nvSpPr>
          <p:spPr>
            <a:xfrm>
              <a:off x="1785918" y="1714488"/>
              <a:ext cx="714380" cy="500066"/>
            </a:xfrm>
            <a:prstGeom prst="rect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Line 64"/>
            <p:cNvSpPr>
              <a:spLocks noChangeShapeType="1"/>
            </p:cNvSpPr>
            <p:nvPr/>
          </p:nvSpPr>
          <p:spPr bwMode="auto">
            <a:xfrm>
              <a:off x="1976833" y="1978974"/>
              <a:ext cx="327424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643174" y="1"/>
            <a:ext cx="514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Трансформаторные схемы                        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3795" name="Group 3"/>
          <p:cNvGrpSpPr>
            <a:grpSpLocks/>
          </p:cNvGrpSpPr>
          <p:nvPr/>
        </p:nvGrpSpPr>
        <p:grpSpPr bwMode="auto">
          <a:xfrm>
            <a:off x="642910" y="1225180"/>
            <a:ext cx="1643920" cy="2081577"/>
            <a:chOff x="5996" y="5184"/>
            <a:chExt cx="885" cy="1161"/>
          </a:xfrm>
        </p:grpSpPr>
        <p:grpSp>
          <p:nvGrpSpPr>
            <p:cNvPr id="33796" name="Group 4"/>
            <p:cNvGrpSpPr>
              <a:grpSpLocks/>
            </p:cNvGrpSpPr>
            <p:nvPr/>
          </p:nvGrpSpPr>
          <p:grpSpPr bwMode="auto">
            <a:xfrm>
              <a:off x="6733" y="5315"/>
              <a:ext cx="148" cy="912"/>
              <a:chOff x="14023" y="6846"/>
              <a:chExt cx="148" cy="912"/>
            </a:xfrm>
          </p:grpSpPr>
          <p:grpSp>
            <p:nvGrpSpPr>
              <p:cNvPr id="33797" name="Group 5"/>
              <p:cNvGrpSpPr>
                <a:grpSpLocks/>
              </p:cNvGrpSpPr>
              <p:nvPr/>
            </p:nvGrpSpPr>
            <p:grpSpPr bwMode="auto">
              <a:xfrm rot="5400000" flipH="1">
                <a:off x="13806" y="7229"/>
                <a:ext cx="581" cy="148"/>
                <a:chOff x="9443" y="8807"/>
                <a:chExt cx="734" cy="148"/>
              </a:xfrm>
            </p:grpSpPr>
            <p:sp>
              <p:nvSpPr>
                <p:cNvPr id="33798" name="Arc 6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799" name="Arc 7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00" name="Arc 8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01" name="Line 9"/>
              <p:cNvSpPr>
                <a:spLocks noChangeShapeType="1"/>
              </p:cNvSpPr>
              <p:nvPr/>
            </p:nvSpPr>
            <p:spPr bwMode="auto">
              <a:xfrm rot="16200000" flipV="1">
                <a:off x="13950" y="7675"/>
                <a:ext cx="163" cy="4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02" name="Line 10"/>
              <p:cNvSpPr>
                <a:spLocks noChangeShapeType="1"/>
              </p:cNvSpPr>
              <p:nvPr/>
            </p:nvSpPr>
            <p:spPr bwMode="auto">
              <a:xfrm rot="16200000" flipV="1">
                <a:off x="13956" y="6926"/>
                <a:ext cx="163" cy="4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3803" name="Group 11"/>
            <p:cNvGrpSpPr>
              <a:grpSpLocks/>
            </p:cNvGrpSpPr>
            <p:nvPr/>
          </p:nvGrpSpPr>
          <p:grpSpPr bwMode="auto">
            <a:xfrm>
              <a:off x="6004" y="5184"/>
              <a:ext cx="746" cy="276"/>
              <a:chOff x="9201" y="10684"/>
              <a:chExt cx="746" cy="276"/>
            </a:xfrm>
          </p:grpSpPr>
          <p:grpSp>
            <p:nvGrpSpPr>
              <p:cNvPr id="33804" name="Group 12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3805" name="Oval 13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06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07" name="Line 15"/>
              <p:cNvSpPr>
                <a:spLocks noChangeShapeType="1"/>
              </p:cNvSpPr>
              <p:nvPr/>
            </p:nvSpPr>
            <p:spPr bwMode="auto">
              <a:xfrm>
                <a:off x="9330" y="10831"/>
                <a:ext cx="617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3808" name="Group 16"/>
            <p:cNvGrpSpPr>
              <a:grpSpLocks/>
            </p:cNvGrpSpPr>
            <p:nvPr/>
          </p:nvGrpSpPr>
          <p:grpSpPr bwMode="auto">
            <a:xfrm>
              <a:off x="5996" y="6069"/>
              <a:ext cx="746" cy="276"/>
              <a:chOff x="9201" y="10684"/>
              <a:chExt cx="746" cy="276"/>
            </a:xfrm>
          </p:grpSpPr>
          <p:grpSp>
            <p:nvGrpSpPr>
              <p:cNvPr id="33809" name="Group 17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3810" name="Oval 18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11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12" name="Line 20"/>
              <p:cNvSpPr>
                <a:spLocks noChangeShapeType="1"/>
              </p:cNvSpPr>
              <p:nvPr/>
            </p:nvSpPr>
            <p:spPr bwMode="auto">
              <a:xfrm>
                <a:off x="9330" y="10831"/>
                <a:ext cx="617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33814" name="Group 22"/>
          <p:cNvGrpSpPr>
            <a:grpSpLocks/>
          </p:cNvGrpSpPr>
          <p:nvPr/>
        </p:nvGrpSpPr>
        <p:grpSpPr bwMode="auto">
          <a:xfrm>
            <a:off x="2719637" y="1214422"/>
            <a:ext cx="1460024" cy="536083"/>
            <a:chOff x="10438" y="2443"/>
            <a:chExt cx="1014" cy="299"/>
          </a:xfrm>
        </p:grpSpPr>
        <p:sp>
          <p:nvSpPr>
            <p:cNvPr id="33815" name="AutoShape 23"/>
            <p:cNvSpPr>
              <a:spLocks noChangeArrowheads="1"/>
            </p:cNvSpPr>
            <p:nvPr/>
          </p:nvSpPr>
          <p:spPr bwMode="auto">
            <a:xfrm rot="-5400000">
              <a:off x="10840" y="2419"/>
              <a:ext cx="242" cy="31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4445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16" name="Line 24"/>
            <p:cNvSpPr>
              <a:spLocks noChangeShapeType="1"/>
            </p:cNvSpPr>
            <p:nvPr/>
          </p:nvSpPr>
          <p:spPr bwMode="auto">
            <a:xfrm>
              <a:off x="10795" y="2443"/>
              <a:ext cx="0" cy="299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17" name="Line 25"/>
            <p:cNvSpPr>
              <a:spLocks noChangeShapeType="1"/>
            </p:cNvSpPr>
            <p:nvPr/>
          </p:nvSpPr>
          <p:spPr bwMode="auto">
            <a:xfrm flipH="1">
              <a:off x="10438" y="2592"/>
              <a:ext cx="334" cy="0"/>
            </a:xfrm>
            <a:prstGeom prst="line">
              <a:avLst/>
            </a:pr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18" name="Line 26"/>
            <p:cNvSpPr>
              <a:spLocks noChangeShapeType="1"/>
            </p:cNvSpPr>
            <p:nvPr/>
          </p:nvSpPr>
          <p:spPr bwMode="auto">
            <a:xfrm flipH="1">
              <a:off x="11118" y="2580"/>
              <a:ext cx="334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19" name="Group 27"/>
          <p:cNvGrpSpPr>
            <a:grpSpLocks/>
          </p:cNvGrpSpPr>
          <p:nvPr/>
        </p:nvGrpSpPr>
        <p:grpSpPr bwMode="auto">
          <a:xfrm flipH="1">
            <a:off x="2450294" y="1461845"/>
            <a:ext cx="274915" cy="1635141"/>
            <a:chOff x="14023" y="6846"/>
            <a:chExt cx="148" cy="912"/>
          </a:xfrm>
        </p:grpSpPr>
        <p:grpSp>
          <p:nvGrpSpPr>
            <p:cNvPr id="33820" name="Group 28"/>
            <p:cNvGrpSpPr>
              <a:grpSpLocks/>
            </p:cNvGrpSpPr>
            <p:nvPr/>
          </p:nvGrpSpPr>
          <p:grpSpPr bwMode="auto">
            <a:xfrm rot="5400000" flipH="1">
              <a:off x="13806" y="7229"/>
              <a:ext cx="581" cy="148"/>
              <a:chOff x="9443" y="8807"/>
              <a:chExt cx="734" cy="148"/>
            </a:xfrm>
          </p:grpSpPr>
          <p:sp>
            <p:nvSpPr>
              <p:cNvPr id="33821" name="Arc 29"/>
              <p:cNvSpPr>
                <a:spLocks/>
              </p:cNvSpPr>
              <p:nvPr/>
            </p:nvSpPr>
            <p:spPr bwMode="auto">
              <a:xfrm flipH="1">
                <a:off x="9443" y="8808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22" name="Arc 30"/>
              <p:cNvSpPr>
                <a:spLocks/>
              </p:cNvSpPr>
              <p:nvPr/>
            </p:nvSpPr>
            <p:spPr bwMode="auto">
              <a:xfrm flipH="1">
                <a:off x="9688" y="8807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23" name="Arc 31"/>
              <p:cNvSpPr>
                <a:spLocks/>
              </p:cNvSpPr>
              <p:nvPr/>
            </p:nvSpPr>
            <p:spPr bwMode="auto">
              <a:xfrm flipH="1">
                <a:off x="9934" y="8814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3824" name="Line 32"/>
            <p:cNvSpPr>
              <a:spLocks noChangeShapeType="1"/>
            </p:cNvSpPr>
            <p:nvPr/>
          </p:nvSpPr>
          <p:spPr bwMode="auto">
            <a:xfrm rot="16200000" flipV="1">
              <a:off x="13950" y="7675"/>
              <a:ext cx="163" cy="4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25" name="Line 33"/>
            <p:cNvSpPr>
              <a:spLocks noChangeShapeType="1"/>
            </p:cNvSpPr>
            <p:nvPr/>
          </p:nvSpPr>
          <p:spPr bwMode="auto">
            <a:xfrm rot="16200000" flipV="1">
              <a:off x="13956" y="6926"/>
              <a:ext cx="163" cy="4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26" name="Line 34"/>
          <p:cNvSpPr>
            <a:spLocks noChangeShapeType="1"/>
          </p:cNvSpPr>
          <p:nvPr/>
        </p:nvSpPr>
        <p:spPr bwMode="auto">
          <a:xfrm flipV="1">
            <a:off x="2695489" y="3070092"/>
            <a:ext cx="1497175" cy="1255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27" name="Group 35"/>
          <p:cNvGrpSpPr>
            <a:grpSpLocks/>
          </p:cNvGrpSpPr>
          <p:nvPr/>
        </p:nvGrpSpPr>
        <p:grpSpPr bwMode="auto">
          <a:xfrm>
            <a:off x="4021770" y="1461845"/>
            <a:ext cx="326926" cy="1636934"/>
            <a:chOff x="7970" y="5285"/>
            <a:chExt cx="176" cy="913"/>
          </a:xfrm>
        </p:grpSpPr>
        <p:sp>
          <p:nvSpPr>
            <p:cNvPr id="33828" name="Rectangle 36"/>
            <p:cNvSpPr>
              <a:spLocks noChangeArrowheads="1"/>
            </p:cNvSpPr>
            <p:nvPr/>
          </p:nvSpPr>
          <p:spPr bwMode="auto">
            <a:xfrm rot="-5400000">
              <a:off x="7850" y="5636"/>
              <a:ext cx="416" cy="176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29" name="Line 37"/>
            <p:cNvSpPr>
              <a:spLocks noChangeShapeType="1"/>
            </p:cNvSpPr>
            <p:nvPr/>
          </p:nvSpPr>
          <p:spPr bwMode="auto">
            <a:xfrm flipV="1">
              <a:off x="8058" y="5285"/>
              <a:ext cx="0" cy="215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30" name="Line 38"/>
            <p:cNvSpPr>
              <a:spLocks noChangeShapeType="1"/>
            </p:cNvSpPr>
            <p:nvPr/>
          </p:nvSpPr>
          <p:spPr bwMode="auto">
            <a:xfrm flipV="1">
              <a:off x="8051" y="5929"/>
              <a:ext cx="0" cy="269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31" name="Line 39"/>
          <p:cNvSpPr>
            <a:spLocks noChangeShapeType="1"/>
          </p:cNvSpPr>
          <p:nvPr/>
        </p:nvSpPr>
        <p:spPr bwMode="auto">
          <a:xfrm rot="5400000" flipV="1">
            <a:off x="4480582" y="1402645"/>
            <a:ext cx="0" cy="620417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32" name="Line 40"/>
          <p:cNvSpPr>
            <a:spLocks noChangeShapeType="1"/>
          </p:cNvSpPr>
          <p:nvPr/>
        </p:nvSpPr>
        <p:spPr bwMode="auto">
          <a:xfrm rot="5400000" flipV="1">
            <a:off x="4482439" y="2499911"/>
            <a:ext cx="0" cy="620417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34" name="Arc 42"/>
          <p:cNvSpPr>
            <a:spLocks/>
          </p:cNvSpPr>
          <p:nvPr/>
        </p:nvSpPr>
        <p:spPr bwMode="auto">
          <a:xfrm flipH="1">
            <a:off x="5691950" y="1954976"/>
            <a:ext cx="644507" cy="422933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35" name="Group 43"/>
          <p:cNvGrpSpPr>
            <a:grpSpLocks/>
          </p:cNvGrpSpPr>
          <p:nvPr/>
        </p:nvGrpSpPr>
        <p:grpSpPr bwMode="auto">
          <a:xfrm>
            <a:off x="5500694" y="1366719"/>
            <a:ext cx="2535235" cy="1720857"/>
            <a:chOff x="5207" y="4804"/>
            <a:chExt cx="2903" cy="1359"/>
          </a:xfrm>
        </p:grpSpPr>
        <p:sp>
          <p:nvSpPr>
            <p:cNvPr id="33836" name="Line 44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37" name="Line 45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38" name="Arc 46"/>
          <p:cNvSpPr>
            <a:spLocks/>
          </p:cNvSpPr>
          <p:nvPr/>
        </p:nvSpPr>
        <p:spPr bwMode="auto">
          <a:xfrm flipH="1">
            <a:off x="6958258" y="1954976"/>
            <a:ext cx="644507" cy="422933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39" name="Line 47"/>
          <p:cNvSpPr>
            <a:spLocks noChangeShapeType="1"/>
          </p:cNvSpPr>
          <p:nvPr/>
        </p:nvSpPr>
        <p:spPr bwMode="auto">
          <a:xfrm>
            <a:off x="6334710" y="2350051"/>
            <a:ext cx="613941" cy="0"/>
          </a:xfrm>
          <a:prstGeom prst="line">
            <a:avLst/>
          </a:prstGeom>
          <a:noFill/>
          <a:ln w="476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41" name="Group 49"/>
          <p:cNvGrpSpPr>
            <a:grpSpLocks/>
          </p:cNvGrpSpPr>
          <p:nvPr/>
        </p:nvGrpSpPr>
        <p:grpSpPr bwMode="auto">
          <a:xfrm>
            <a:off x="714348" y="4148951"/>
            <a:ext cx="1594817" cy="1780379"/>
            <a:chOff x="5996" y="5184"/>
            <a:chExt cx="885" cy="1161"/>
          </a:xfrm>
        </p:grpSpPr>
        <p:grpSp>
          <p:nvGrpSpPr>
            <p:cNvPr id="33842" name="Group 50"/>
            <p:cNvGrpSpPr>
              <a:grpSpLocks/>
            </p:cNvGrpSpPr>
            <p:nvPr/>
          </p:nvGrpSpPr>
          <p:grpSpPr bwMode="auto">
            <a:xfrm>
              <a:off x="6733" y="5315"/>
              <a:ext cx="148" cy="912"/>
              <a:chOff x="14023" y="6846"/>
              <a:chExt cx="148" cy="912"/>
            </a:xfrm>
          </p:grpSpPr>
          <p:grpSp>
            <p:nvGrpSpPr>
              <p:cNvPr id="33843" name="Group 51"/>
              <p:cNvGrpSpPr>
                <a:grpSpLocks/>
              </p:cNvGrpSpPr>
              <p:nvPr/>
            </p:nvGrpSpPr>
            <p:grpSpPr bwMode="auto">
              <a:xfrm rot="5400000" flipH="1">
                <a:off x="13806" y="7229"/>
                <a:ext cx="581" cy="148"/>
                <a:chOff x="9443" y="8807"/>
                <a:chExt cx="734" cy="148"/>
              </a:xfrm>
            </p:grpSpPr>
            <p:sp>
              <p:nvSpPr>
                <p:cNvPr id="33844" name="Arc 52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45" name="Arc 53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46" name="Arc 54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47" name="Line 55"/>
              <p:cNvSpPr>
                <a:spLocks noChangeShapeType="1"/>
              </p:cNvSpPr>
              <p:nvPr/>
            </p:nvSpPr>
            <p:spPr bwMode="auto">
              <a:xfrm rot="16200000" flipV="1">
                <a:off x="13950" y="7675"/>
                <a:ext cx="163" cy="4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48" name="Line 56"/>
              <p:cNvSpPr>
                <a:spLocks noChangeShapeType="1"/>
              </p:cNvSpPr>
              <p:nvPr/>
            </p:nvSpPr>
            <p:spPr bwMode="auto">
              <a:xfrm rot="16200000" flipV="1">
                <a:off x="13956" y="6926"/>
                <a:ext cx="163" cy="4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3849" name="Group 57"/>
            <p:cNvGrpSpPr>
              <a:grpSpLocks/>
            </p:cNvGrpSpPr>
            <p:nvPr/>
          </p:nvGrpSpPr>
          <p:grpSpPr bwMode="auto">
            <a:xfrm>
              <a:off x="6004" y="5184"/>
              <a:ext cx="737" cy="276"/>
              <a:chOff x="9201" y="10684"/>
              <a:chExt cx="737" cy="276"/>
            </a:xfrm>
          </p:grpSpPr>
          <p:grpSp>
            <p:nvGrpSpPr>
              <p:cNvPr id="33850" name="Group 58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3851" name="Oval 59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52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53" name="Line 61"/>
              <p:cNvSpPr>
                <a:spLocks noChangeShapeType="1"/>
              </p:cNvSpPr>
              <p:nvPr/>
            </p:nvSpPr>
            <p:spPr bwMode="auto">
              <a:xfrm>
                <a:off x="9321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3854" name="Group 62"/>
            <p:cNvGrpSpPr>
              <a:grpSpLocks/>
            </p:cNvGrpSpPr>
            <p:nvPr/>
          </p:nvGrpSpPr>
          <p:grpSpPr bwMode="auto">
            <a:xfrm>
              <a:off x="5996" y="6069"/>
              <a:ext cx="746" cy="276"/>
              <a:chOff x="9201" y="10684"/>
              <a:chExt cx="746" cy="276"/>
            </a:xfrm>
          </p:grpSpPr>
          <p:grpSp>
            <p:nvGrpSpPr>
              <p:cNvPr id="33855" name="Group 63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3856" name="Oval 64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857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3858" name="Line 66"/>
              <p:cNvSpPr>
                <a:spLocks noChangeShapeType="1"/>
              </p:cNvSpPr>
              <p:nvPr/>
            </p:nvSpPr>
            <p:spPr bwMode="auto">
              <a:xfrm>
                <a:off x="9330" y="10831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33859" name="Group 67"/>
          <p:cNvGrpSpPr>
            <a:grpSpLocks/>
          </p:cNvGrpSpPr>
          <p:nvPr/>
        </p:nvGrpSpPr>
        <p:grpSpPr bwMode="auto">
          <a:xfrm>
            <a:off x="2687597" y="4153401"/>
            <a:ext cx="1416414" cy="458513"/>
            <a:chOff x="10438" y="2443"/>
            <a:chExt cx="1014" cy="299"/>
          </a:xfrm>
        </p:grpSpPr>
        <p:sp>
          <p:nvSpPr>
            <p:cNvPr id="33860" name="AutoShape 68"/>
            <p:cNvSpPr>
              <a:spLocks noChangeArrowheads="1"/>
            </p:cNvSpPr>
            <p:nvPr/>
          </p:nvSpPr>
          <p:spPr bwMode="auto">
            <a:xfrm rot="-5400000">
              <a:off x="10840" y="2419"/>
              <a:ext cx="242" cy="31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3175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61" name="Line 69"/>
            <p:cNvSpPr>
              <a:spLocks noChangeShapeType="1"/>
            </p:cNvSpPr>
            <p:nvPr/>
          </p:nvSpPr>
          <p:spPr bwMode="auto">
            <a:xfrm>
              <a:off x="10795" y="2443"/>
              <a:ext cx="0" cy="299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62" name="Line 70"/>
            <p:cNvSpPr>
              <a:spLocks noChangeShapeType="1"/>
            </p:cNvSpPr>
            <p:nvPr/>
          </p:nvSpPr>
          <p:spPr bwMode="auto">
            <a:xfrm flipH="1">
              <a:off x="10438" y="2592"/>
              <a:ext cx="334" cy="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63" name="Line 71"/>
            <p:cNvSpPr>
              <a:spLocks noChangeShapeType="1"/>
            </p:cNvSpPr>
            <p:nvPr/>
          </p:nvSpPr>
          <p:spPr bwMode="auto">
            <a:xfrm flipH="1">
              <a:off x="11118" y="2580"/>
              <a:ext cx="334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64" name="Group 72"/>
          <p:cNvGrpSpPr>
            <a:grpSpLocks/>
          </p:cNvGrpSpPr>
          <p:nvPr/>
        </p:nvGrpSpPr>
        <p:grpSpPr bwMode="auto">
          <a:xfrm flipH="1">
            <a:off x="2453330" y="4358068"/>
            <a:ext cx="266704" cy="1398540"/>
            <a:chOff x="14023" y="6846"/>
            <a:chExt cx="148" cy="912"/>
          </a:xfrm>
        </p:grpSpPr>
        <p:grpSp>
          <p:nvGrpSpPr>
            <p:cNvPr id="33865" name="Group 73"/>
            <p:cNvGrpSpPr>
              <a:grpSpLocks/>
            </p:cNvGrpSpPr>
            <p:nvPr/>
          </p:nvGrpSpPr>
          <p:grpSpPr bwMode="auto">
            <a:xfrm rot="5400000" flipH="1">
              <a:off x="13806" y="7229"/>
              <a:ext cx="581" cy="148"/>
              <a:chOff x="9443" y="8807"/>
              <a:chExt cx="734" cy="148"/>
            </a:xfrm>
          </p:grpSpPr>
          <p:sp>
            <p:nvSpPr>
              <p:cNvPr id="33866" name="Arc 74"/>
              <p:cNvSpPr>
                <a:spLocks/>
              </p:cNvSpPr>
              <p:nvPr/>
            </p:nvSpPr>
            <p:spPr bwMode="auto">
              <a:xfrm flipH="1">
                <a:off x="9443" y="8808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67" name="Arc 75"/>
              <p:cNvSpPr>
                <a:spLocks/>
              </p:cNvSpPr>
              <p:nvPr/>
            </p:nvSpPr>
            <p:spPr bwMode="auto">
              <a:xfrm flipH="1">
                <a:off x="9688" y="8807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68" name="Arc 76"/>
              <p:cNvSpPr>
                <a:spLocks/>
              </p:cNvSpPr>
              <p:nvPr/>
            </p:nvSpPr>
            <p:spPr bwMode="auto">
              <a:xfrm flipH="1">
                <a:off x="9934" y="8814"/>
                <a:ext cx="243" cy="141"/>
              </a:xfrm>
              <a:custGeom>
                <a:avLst/>
                <a:gdLst>
                  <a:gd name="G0" fmla="+- 21514 0 0"/>
                  <a:gd name="G1" fmla="+- 21600 0 0"/>
                  <a:gd name="G2" fmla="+- 21600 0 0"/>
                  <a:gd name="T0" fmla="*/ 0 w 43114"/>
                  <a:gd name="T1" fmla="*/ 19675 h 21600"/>
                  <a:gd name="T2" fmla="*/ 43114 w 43114"/>
                  <a:gd name="T3" fmla="*/ 21600 h 21600"/>
                  <a:gd name="T4" fmla="*/ 21514 w 43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14" h="21600" fill="none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</a:path>
                  <a:path w="43114" h="21600" stroke="0" extrusionOk="0">
                    <a:moveTo>
                      <a:pt x="-1" y="19674"/>
                    </a:moveTo>
                    <a:cubicBezTo>
                      <a:pt x="996" y="8536"/>
                      <a:pt x="10330" y="-1"/>
                      <a:pt x="21514" y="0"/>
                    </a:cubicBezTo>
                    <a:cubicBezTo>
                      <a:pt x="33443" y="0"/>
                      <a:pt x="43114" y="9670"/>
                      <a:pt x="43114" y="21600"/>
                    </a:cubicBezTo>
                    <a:lnTo>
                      <a:pt x="21514" y="21600"/>
                    </a:lnTo>
                    <a:close/>
                  </a:path>
                </a:pathLst>
              </a:cu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3869" name="Line 77"/>
            <p:cNvSpPr>
              <a:spLocks noChangeShapeType="1"/>
            </p:cNvSpPr>
            <p:nvPr/>
          </p:nvSpPr>
          <p:spPr bwMode="auto">
            <a:xfrm rot="16200000" flipV="1">
              <a:off x="13950" y="7675"/>
              <a:ext cx="163" cy="4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70" name="Line 78"/>
            <p:cNvSpPr>
              <a:spLocks noChangeShapeType="1"/>
            </p:cNvSpPr>
            <p:nvPr/>
          </p:nvSpPr>
          <p:spPr bwMode="auto">
            <a:xfrm rot="16200000" flipV="1">
              <a:off x="13956" y="6926"/>
              <a:ext cx="163" cy="4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71" name="Group 79"/>
          <p:cNvGrpSpPr>
            <a:grpSpLocks/>
          </p:cNvGrpSpPr>
          <p:nvPr/>
        </p:nvGrpSpPr>
        <p:grpSpPr bwMode="auto">
          <a:xfrm rot="5400000">
            <a:off x="3266364" y="4383024"/>
            <a:ext cx="636397" cy="1645275"/>
            <a:chOff x="10472" y="5937"/>
            <a:chExt cx="415" cy="913"/>
          </a:xfrm>
        </p:grpSpPr>
        <p:grpSp>
          <p:nvGrpSpPr>
            <p:cNvPr id="33872" name="Group 80"/>
            <p:cNvGrpSpPr>
              <a:grpSpLocks/>
            </p:cNvGrpSpPr>
            <p:nvPr/>
          </p:nvGrpSpPr>
          <p:grpSpPr bwMode="auto">
            <a:xfrm>
              <a:off x="10472" y="5937"/>
              <a:ext cx="176" cy="913"/>
              <a:chOff x="7970" y="5285"/>
              <a:chExt cx="176" cy="913"/>
            </a:xfrm>
          </p:grpSpPr>
          <p:sp>
            <p:nvSpPr>
              <p:cNvPr id="33873" name="Rectangle 81"/>
              <p:cNvSpPr>
                <a:spLocks noChangeArrowheads="1"/>
              </p:cNvSpPr>
              <p:nvPr/>
            </p:nvSpPr>
            <p:spPr bwMode="auto">
              <a:xfrm rot="-5400000">
                <a:off x="7850" y="5636"/>
                <a:ext cx="416" cy="176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74" name="Line 82"/>
              <p:cNvSpPr>
                <a:spLocks noChangeShapeType="1"/>
              </p:cNvSpPr>
              <p:nvPr/>
            </p:nvSpPr>
            <p:spPr bwMode="auto">
              <a:xfrm flipV="1">
                <a:off x="8058" y="5285"/>
                <a:ext cx="0" cy="215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875" name="Line 83"/>
              <p:cNvSpPr>
                <a:spLocks noChangeShapeType="1"/>
              </p:cNvSpPr>
              <p:nvPr/>
            </p:nvSpPr>
            <p:spPr bwMode="auto">
              <a:xfrm flipV="1">
                <a:off x="8051" y="5929"/>
                <a:ext cx="0" cy="269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 rot="5400000" flipV="1">
              <a:off x="10719" y="5910"/>
              <a:ext cx="0" cy="33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77" name="Line 85"/>
            <p:cNvSpPr>
              <a:spLocks noChangeShapeType="1"/>
            </p:cNvSpPr>
            <p:nvPr/>
          </p:nvSpPr>
          <p:spPr bwMode="auto">
            <a:xfrm rot="5400000" flipV="1">
              <a:off x="10720" y="6522"/>
              <a:ext cx="0" cy="33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78" name="Group 86"/>
          <p:cNvGrpSpPr>
            <a:grpSpLocks/>
          </p:cNvGrpSpPr>
          <p:nvPr/>
        </p:nvGrpSpPr>
        <p:grpSpPr bwMode="auto">
          <a:xfrm>
            <a:off x="2700211" y="5532719"/>
            <a:ext cx="1416414" cy="458513"/>
            <a:chOff x="10438" y="2443"/>
            <a:chExt cx="1014" cy="299"/>
          </a:xfrm>
        </p:grpSpPr>
        <p:sp>
          <p:nvSpPr>
            <p:cNvPr id="33879" name="AutoShape 87"/>
            <p:cNvSpPr>
              <a:spLocks noChangeArrowheads="1"/>
            </p:cNvSpPr>
            <p:nvPr/>
          </p:nvSpPr>
          <p:spPr bwMode="auto">
            <a:xfrm rot="-5400000">
              <a:off x="10840" y="2419"/>
              <a:ext cx="242" cy="31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3175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80" name="Line 88"/>
            <p:cNvSpPr>
              <a:spLocks noChangeShapeType="1"/>
            </p:cNvSpPr>
            <p:nvPr/>
          </p:nvSpPr>
          <p:spPr bwMode="auto">
            <a:xfrm>
              <a:off x="10795" y="2443"/>
              <a:ext cx="0" cy="299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81" name="Line 89"/>
            <p:cNvSpPr>
              <a:spLocks noChangeShapeType="1"/>
            </p:cNvSpPr>
            <p:nvPr/>
          </p:nvSpPr>
          <p:spPr bwMode="auto">
            <a:xfrm flipH="1">
              <a:off x="10438" y="2592"/>
              <a:ext cx="334" cy="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 flipH="1">
              <a:off x="11118" y="2580"/>
              <a:ext cx="334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84" name="Line 92"/>
          <p:cNvSpPr>
            <a:spLocks noChangeShapeType="1"/>
          </p:cNvSpPr>
          <p:nvPr/>
        </p:nvSpPr>
        <p:spPr bwMode="auto">
          <a:xfrm rot="5400000" flipH="1" flipV="1">
            <a:off x="3692129" y="5049537"/>
            <a:ext cx="1387806" cy="1802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85" name="Line 93"/>
          <p:cNvSpPr>
            <a:spLocks noChangeShapeType="1"/>
          </p:cNvSpPr>
          <p:nvPr/>
        </p:nvSpPr>
        <p:spPr bwMode="auto">
          <a:xfrm>
            <a:off x="3905784" y="5744341"/>
            <a:ext cx="482951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86" name="Line 94"/>
          <p:cNvSpPr>
            <a:spLocks noChangeShapeType="1"/>
          </p:cNvSpPr>
          <p:nvPr/>
        </p:nvSpPr>
        <p:spPr bwMode="auto">
          <a:xfrm>
            <a:off x="3891368" y="4366068"/>
            <a:ext cx="482951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87" name="Line 95"/>
          <p:cNvSpPr>
            <a:spLocks noChangeShapeType="1"/>
          </p:cNvSpPr>
          <p:nvPr/>
        </p:nvSpPr>
        <p:spPr bwMode="auto">
          <a:xfrm flipH="1">
            <a:off x="4318010" y="5012268"/>
            <a:ext cx="122540" cy="59806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89" name="Arc 97"/>
          <p:cNvSpPr>
            <a:spLocks/>
          </p:cNvSpPr>
          <p:nvPr/>
        </p:nvSpPr>
        <p:spPr bwMode="auto">
          <a:xfrm flipH="1">
            <a:off x="5424736" y="4000504"/>
            <a:ext cx="708399" cy="7735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90" name="Group 98"/>
          <p:cNvGrpSpPr>
            <a:grpSpLocks/>
          </p:cNvGrpSpPr>
          <p:nvPr/>
        </p:nvGrpSpPr>
        <p:grpSpPr bwMode="auto">
          <a:xfrm>
            <a:off x="5214942" y="3714752"/>
            <a:ext cx="2928958" cy="1785950"/>
            <a:chOff x="5207" y="4804"/>
            <a:chExt cx="2903" cy="1359"/>
          </a:xfrm>
        </p:grpSpPr>
        <p:sp>
          <p:nvSpPr>
            <p:cNvPr id="33891" name="Line 99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12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92" name="Line 100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12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3893" name="Arc 101"/>
          <p:cNvSpPr>
            <a:spLocks/>
          </p:cNvSpPr>
          <p:nvPr/>
        </p:nvSpPr>
        <p:spPr bwMode="auto">
          <a:xfrm flipH="1">
            <a:off x="6879679" y="4000504"/>
            <a:ext cx="708399" cy="7735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94" name="Arc 102"/>
          <p:cNvSpPr>
            <a:spLocks/>
          </p:cNvSpPr>
          <p:nvPr/>
        </p:nvSpPr>
        <p:spPr bwMode="auto">
          <a:xfrm flipH="1">
            <a:off x="6168555" y="4000504"/>
            <a:ext cx="708399" cy="760209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603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896" name="Group 104"/>
          <p:cNvGrpSpPr>
            <a:grpSpLocks/>
          </p:cNvGrpSpPr>
          <p:nvPr/>
        </p:nvGrpSpPr>
        <p:grpSpPr bwMode="auto">
          <a:xfrm>
            <a:off x="318234" y="1722862"/>
            <a:ext cx="1203339" cy="1138236"/>
            <a:chOff x="5207" y="4804"/>
            <a:chExt cx="2903" cy="1359"/>
          </a:xfrm>
        </p:grpSpPr>
        <p:sp>
          <p:nvSpPr>
            <p:cNvPr id="33897" name="Line 105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898" name="Line 106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899" name="Group 107"/>
          <p:cNvGrpSpPr>
            <a:grpSpLocks/>
          </p:cNvGrpSpPr>
          <p:nvPr/>
        </p:nvGrpSpPr>
        <p:grpSpPr bwMode="auto">
          <a:xfrm>
            <a:off x="413987" y="2108974"/>
            <a:ext cx="916909" cy="550273"/>
            <a:chOff x="5438" y="5253"/>
            <a:chExt cx="2212" cy="657"/>
          </a:xfrm>
        </p:grpSpPr>
        <p:sp>
          <p:nvSpPr>
            <p:cNvPr id="33900" name="Arc 108"/>
            <p:cNvSpPr>
              <a:spLocks/>
            </p:cNvSpPr>
            <p:nvPr/>
          </p:nvSpPr>
          <p:spPr bwMode="auto">
            <a:xfrm flipH="1">
              <a:off x="5438" y="5253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901" name="Arc 109"/>
            <p:cNvSpPr>
              <a:spLocks/>
            </p:cNvSpPr>
            <p:nvPr/>
          </p:nvSpPr>
          <p:spPr bwMode="auto">
            <a:xfrm flipH="1">
              <a:off x="6912" y="5265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902" name="Arc 110"/>
            <p:cNvSpPr>
              <a:spLocks/>
            </p:cNvSpPr>
            <p:nvPr/>
          </p:nvSpPr>
          <p:spPr bwMode="auto">
            <a:xfrm flipH="1" flipV="1">
              <a:off x="6175" y="5576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3428992" y="3324525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двухполупериодное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3786182" y="571480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днополупериодное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214942" y="5000636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Пульсирующий ток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1" name="Прямая со стрелкой 120"/>
          <p:cNvCxnSpPr/>
          <p:nvPr/>
        </p:nvCxnSpPr>
        <p:spPr>
          <a:xfrm>
            <a:off x="2714612" y="3088558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Прямая со стрелкой 129"/>
          <p:cNvCxnSpPr/>
          <p:nvPr/>
        </p:nvCxnSpPr>
        <p:spPr>
          <a:xfrm rot="5400000">
            <a:off x="3466863" y="2305151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/>
          <p:nvPr/>
        </p:nvCxnSpPr>
        <p:spPr>
          <a:xfrm>
            <a:off x="2668296" y="1466678"/>
            <a:ext cx="157160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Прямая со стрелкой 134"/>
          <p:cNvCxnSpPr/>
          <p:nvPr/>
        </p:nvCxnSpPr>
        <p:spPr>
          <a:xfrm rot="16200000" flipV="1">
            <a:off x="1929604" y="2213744"/>
            <a:ext cx="1427172" cy="32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Прямая со стрелкой 144"/>
          <p:cNvCxnSpPr/>
          <p:nvPr/>
        </p:nvCxnSpPr>
        <p:spPr>
          <a:xfrm>
            <a:off x="2714612" y="1214422"/>
            <a:ext cx="571504" cy="1588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8" name="Group 104"/>
          <p:cNvGrpSpPr>
            <a:grpSpLocks/>
          </p:cNvGrpSpPr>
          <p:nvPr/>
        </p:nvGrpSpPr>
        <p:grpSpPr bwMode="auto">
          <a:xfrm>
            <a:off x="269954" y="4402372"/>
            <a:ext cx="1203339" cy="1138236"/>
            <a:chOff x="5207" y="4804"/>
            <a:chExt cx="2903" cy="1359"/>
          </a:xfrm>
        </p:grpSpPr>
        <p:sp>
          <p:nvSpPr>
            <p:cNvPr id="149" name="Line 105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0" name="Line 106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51" name="Group 107"/>
          <p:cNvGrpSpPr>
            <a:grpSpLocks/>
          </p:cNvGrpSpPr>
          <p:nvPr/>
        </p:nvGrpSpPr>
        <p:grpSpPr bwMode="auto">
          <a:xfrm>
            <a:off x="381473" y="4820815"/>
            <a:ext cx="916909" cy="550273"/>
            <a:chOff x="5438" y="5253"/>
            <a:chExt cx="2212" cy="657"/>
          </a:xfrm>
        </p:grpSpPr>
        <p:sp>
          <p:nvSpPr>
            <p:cNvPr id="152" name="Arc 108"/>
            <p:cNvSpPr>
              <a:spLocks/>
            </p:cNvSpPr>
            <p:nvPr/>
          </p:nvSpPr>
          <p:spPr bwMode="auto">
            <a:xfrm flipH="1">
              <a:off x="5438" y="5253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" name="Arc 109"/>
            <p:cNvSpPr>
              <a:spLocks/>
            </p:cNvSpPr>
            <p:nvPr/>
          </p:nvSpPr>
          <p:spPr bwMode="auto">
            <a:xfrm flipH="1">
              <a:off x="6912" y="5265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" name="Arc 110"/>
            <p:cNvSpPr>
              <a:spLocks/>
            </p:cNvSpPr>
            <p:nvPr/>
          </p:nvSpPr>
          <p:spPr bwMode="auto">
            <a:xfrm flipH="1" flipV="1">
              <a:off x="6175" y="5576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55" name="TextBox 154"/>
          <p:cNvSpPr txBox="1"/>
          <p:nvPr/>
        </p:nvSpPr>
        <p:spPr>
          <a:xfrm>
            <a:off x="2319480" y="5811660"/>
            <a:ext cx="500066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+</a:t>
            </a:r>
            <a:endParaRPr lang="ru-RU" sz="4000" dirty="0">
              <a:solidFill>
                <a:schemeClr val="bg1"/>
              </a:solidFill>
            </a:endParaRPr>
          </a:p>
        </p:txBody>
      </p:sp>
      <p:grpSp>
        <p:nvGrpSpPr>
          <p:cNvPr id="156" name="Группа 155"/>
          <p:cNvGrpSpPr/>
          <p:nvPr/>
        </p:nvGrpSpPr>
        <p:grpSpPr>
          <a:xfrm>
            <a:off x="2428860" y="3929066"/>
            <a:ext cx="428628" cy="357190"/>
            <a:chOff x="1785918" y="1714488"/>
            <a:chExt cx="714380" cy="500066"/>
          </a:xfrm>
          <a:solidFill>
            <a:srgbClr val="006600">
              <a:alpha val="81000"/>
            </a:srgbClr>
          </a:solidFill>
        </p:grpSpPr>
        <p:sp>
          <p:nvSpPr>
            <p:cNvPr id="157" name="Прямоугольник 156"/>
            <p:cNvSpPr/>
            <p:nvPr/>
          </p:nvSpPr>
          <p:spPr>
            <a:xfrm>
              <a:off x="1785918" y="1714488"/>
              <a:ext cx="714380" cy="500066"/>
            </a:xfrm>
            <a:prstGeom prst="rect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8" name="Line 64"/>
            <p:cNvSpPr>
              <a:spLocks noChangeShapeType="1"/>
            </p:cNvSpPr>
            <p:nvPr/>
          </p:nvSpPr>
          <p:spPr bwMode="auto">
            <a:xfrm>
              <a:off x="1976833" y="1978974"/>
              <a:ext cx="327424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cxnSp>
        <p:nvCxnSpPr>
          <p:cNvPr id="159" name="Прямая со стрелкой 158"/>
          <p:cNvCxnSpPr/>
          <p:nvPr/>
        </p:nvCxnSpPr>
        <p:spPr>
          <a:xfrm>
            <a:off x="2714612" y="4999048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Прямая со стрелкой 159"/>
          <p:cNvCxnSpPr/>
          <p:nvPr/>
        </p:nvCxnSpPr>
        <p:spPr>
          <a:xfrm rot="5400000">
            <a:off x="4042178" y="4651026"/>
            <a:ext cx="714380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Прямая со стрелкой 161"/>
          <p:cNvCxnSpPr/>
          <p:nvPr/>
        </p:nvCxnSpPr>
        <p:spPr>
          <a:xfrm>
            <a:off x="2786050" y="4346374"/>
            <a:ext cx="157160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Прямая со стрелкой 162"/>
          <p:cNvCxnSpPr/>
          <p:nvPr/>
        </p:nvCxnSpPr>
        <p:spPr>
          <a:xfrm rot="5400000" flipH="1" flipV="1">
            <a:off x="2392347" y="4677389"/>
            <a:ext cx="642942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Прямая со стрелкой 169"/>
          <p:cNvCxnSpPr/>
          <p:nvPr/>
        </p:nvCxnSpPr>
        <p:spPr>
          <a:xfrm>
            <a:off x="2714612" y="5715016"/>
            <a:ext cx="157160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Прямая со стрелкой 170"/>
          <p:cNvCxnSpPr/>
          <p:nvPr/>
        </p:nvCxnSpPr>
        <p:spPr>
          <a:xfrm rot="5400000">
            <a:off x="2358216" y="5357032"/>
            <a:ext cx="714380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Прямая со стрелкой 171"/>
          <p:cNvCxnSpPr/>
          <p:nvPr/>
        </p:nvCxnSpPr>
        <p:spPr>
          <a:xfrm>
            <a:off x="2714612" y="4929198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Прямая со стрелкой 172"/>
          <p:cNvCxnSpPr/>
          <p:nvPr/>
        </p:nvCxnSpPr>
        <p:spPr>
          <a:xfrm rot="5400000" flipH="1" flipV="1">
            <a:off x="4037009" y="5384377"/>
            <a:ext cx="642942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3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3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8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3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3000"/>
                                        <p:tgtEl>
                                          <p:spTgt spid="338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0"/>
                                            </p:cond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8"/>
                                            </p:cond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2"/>
                                            </p:cond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3000"/>
                                        <p:tgtEl>
                                          <p:spTgt spid="338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2.59259E-6 L 0.00538 0.35949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1800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00347 -0.31204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15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33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2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2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2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2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2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2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1000"/>
                                        <p:tgtEl>
                                          <p:spTgt spid="33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1000"/>
                                        <p:tgtEl>
                                          <p:spTgt spid="33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3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33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33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000"/>
                            </p:stCondLst>
                            <p:childTnLst>
                              <p:par>
                                <p:cTn id="1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1000"/>
                                        <p:tgtEl>
                                          <p:spTgt spid="33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0"/>
                            </p:stCondLst>
                            <p:childTnLst>
                              <p:par>
                                <p:cTn id="1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1000"/>
                                        <p:tgtEl>
                                          <p:spTgt spid="338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3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38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3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3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0"/>
                            </p:stCondLst>
                            <p:childTnLst>
                              <p:par>
                                <p:cTn id="16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6000"/>
                            </p:stCondLst>
                            <p:childTnLst>
                              <p:par>
                                <p:cTn id="1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7000"/>
                            </p:stCondLst>
                            <p:childTnLst>
                              <p:par>
                                <p:cTn id="1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9"/>
                                            </p:cond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8000"/>
                            </p:stCondLst>
                            <p:childTnLst>
                              <p:par>
                                <p:cTn id="18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5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3"/>
                                            </p:cond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9000"/>
                            </p:stCondLst>
                            <p:childTnLst>
                              <p:par>
                                <p:cTn id="1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7"/>
                                            </p:cond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2000"/>
                                        <p:tgtEl>
                                          <p:spTgt spid="338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00173 0.28959 " pathEditMode="relative" rAng="0" ptsTypes="AA">
                                      <p:cBhvr>
                                        <p:cTn id="197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14500"/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-0.01065 L 0.00503 -0.31528 " pathEditMode="relative" rAng="0" ptsTypes="AA">
                                      <p:cBhvr>
                                        <p:cTn id="199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5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3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1"/>
                                            </p:cond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2000"/>
                            </p:stCondLst>
                            <p:childTnLst>
                              <p:par>
                                <p:cTn id="2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5"/>
                                            </p:cond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3000"/>
                            </p:stCondLst>
                            <p:childTnLst>
                              <p:par>
                                <p:cTn id="2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000"/>
                            </p:stCondLst>
                            <p:childTnLst>
                              <p:par>
                                <p:cTn id="2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5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3"/>
                                            </p:cond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0"/>
                            </p:stCondLst>
                            <p:childTnLst>
                              <p:par>
                                <p:cTn id="2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2000"/>
                                        <p:tgtEl>
                                          <p:spTgt spid="33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1000"/>
                                        <p:tgtEl>
                                          <p:spTgt spid="33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9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3" dur="2000" fill="hold"/>
                                        <p:tgtEl>
                                          <p:spTgt spid="1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1" animBg="1"/>
      <p:bldP spid="144" grpId="2" animBg="1"/>
      <p:bldP spid="33826" grpId="0" animBg="1"/>
      <p:bldP spid="33831" grpId="0" animBg="1"/>
      <p:bldP spid="33832" grpId="0" animBg="1"/>
      <p:bldP spid="33834" grpId="0" animBg="1"/>
      <p:bldP spid="33838" grpId="0" animBg="1"/>
      <p:bldP spid="33839" grpId="0" animBg="1"/>
      <p:bldP spid="33884" grpId="0" animBg="1"/>
      <p:bldP spid="33885" grpId="0" animBg="1"/>
      <p:bldP spid="33886" grpId="0" animBg="1"/>
      <p:bldP spid="33889" grpId="0" animBg="1"/>
      <p:bldP spid="33893" grpId="0" animBg="1"/>
      <p:bldP spid="33894" grpId="0" animBg="1"/>
      <p:bldP spid="113" grpId="0"/>
      <p:bldP spid="114" grpId="0"/>
      <p:bldP spid="115" grpId="0"/>
      <p:bldP spid="115" grpId="1"/>
      <p:bldP spid="155" grpId="0" animBg="1"/>
      <p:bldP spid="15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Прямая со стрелкой 78"/>
          <p:cNvCxnSpPr/>
          <p:nvPr/>
        </p:nvCxnSpPr>
        <p:spPr>
          <a:xfrm rot="5400000">
            <a:off x="322233" y="3392487"/>
            <a:ext cx="1500198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2571736" y="1142984"/>
            <a:ext cx="1928826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/>
          <p:nvPr/>
        </p:nvCxnSpPr>
        <p:spPr>
          <a:xfrm rot="10800000">
            <a:off x="2604250" y="1507566"/>
            <a:ext cx="1000132" cy="928694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rot="10800000">
            <a:off x="2500298" y="3786190"/>
            <a:ext cx="1928826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 rot="5400000" flipH="1" flipV="1">
            <a:off x="2762892" y="3429000"/>
            <a:ext cx="1571636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0" y="0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Мостовая схема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1147865" y="1355809"/>
            <a:ext cx="2343063" cy="2383871"/>
            <a:chOff x="6727" y="4777"/>
            <a:chExt cx="1753" cy="1694"/>
          </a:xfrm>
        </p:grpSpPr>
        <p:sp>
          <p:nvSpPr>
            <p:cNvPr id="34820" name="Line 4"/>
            <p:cNvSpPr>
              <a:spLocks noChangeShapeType="1"/>
            </p:cNvSpPr>
            <p:nvPr/>
          </p:nvSpPr>
          <p:spPr bwMode="auto">
            <a:xfrm flipH="1">
              <a:off x="6727" y="5605"/>
              <a:ext cx="68" cy="39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 flipH="1">
              <a:off x="8412" y="5621"/>
              <a:ext cx="68" cy="39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 flipH="1">
              <a:off x="7570" y="4777"/>
              <a:ext cx="68" cy="39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23" name="Line 7"/>
            <p:cNvSpPr>
              <a:spLocks noChangeShapeType="1"/>
            </p:cNvSpPr>
            <p:nvPr/>
          </p:nvSpPr>
          <p:spPr bwMode="auto">
            <a:xfrm flipH="1">
              <a:off x="7585" y="6432"/>
              <a:ext cx="68" cy="39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25" name="Group 9"/>
          <p:cNvGrpSpPr>
            <a:grpSpLocks/>
          </p:cNvGrpSpPr>
          <p:nvPr/>
        </p:nvGrpSpPr>
        <p:grpSpPr bwMode="auto">
          <a:xfrm rot="18891765">
            <a:off x="888712" y="1769146"/>
            <a:ext cx="1687283" cy="368902"/>
            <a:chOff x="6549" y="5056"/>
            <a:chExt cx="1199" cy="276"/>
          </a:xfrm>
        </p:grpSpPr>
        <p:grpSp>
          <p:nvGrpSpPr>
            <p:cNvPr id="34826" name="Group 10"/>
            <p:cNvGrpSpPr>
              <a:grpSpLocks/>
            </p:cNvGrpSpPr>
            <p:nvPr/>
          </p:nvGrpSpPr>
          <p:grpSpPr bwMode="auto">
            <a:xfrm>
              <a:off x="6827" y="5056"/>
              <a:ext cx="694" cy="276"/>
              <a:chOff x="10438" y="2443"/>
              <a:chExt cx="1014" cy="299"/>
            </a:xfrm>
          </p:grpSpPr>
          <p:sp>
            <p:nvSpPr>
              <p:cNvPr id="34827" name="AutoShape 11"/>
              <p:cNvSpPr>
                <a:spLocks noChangeArrowheads="1"/>
              </p:cNvSpPr>
              <p:nvPr/>
            </p:nvSpPr>
            <p:spPr bwMode="auto">
              <a:xfrm rot="-5400000">
                <a:off x="10840" y="2419"/>
                <a:ext cx="242" cy="311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349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28" name="Line 12"/>
              <p:cNvSpPr>
                <a:spLocks noChangeShapeType="1"/>
              </p:cNvSpPr>
              <p:nvPr/>
            </p:nvSpPr>
            <p:spPr bwMode="auto">
              <a:xfrm>
                <a:off x="10795" y="2443"/>
                <a:ext cx="0" cy="299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29" name="Line 13"/>
              <p:cNvSpPr>
                <a:spLocks noChangeShapeType="1"/>
              </p:cNvSpPr>
              <p:nvPr/>
            </p:nvSpPr>
            <p:spPr bwMode="auto">
              <a:xfrm flipH="1">
                <a:off x="10438" y="2592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30" name="Line 14"/>
              <p:cNvSpPr>
                <a:spLocks noChangeShapeType="1"/>
              </p:cNvSpPr>
              <p:nvPr/>
            </p:nvSpPr>
            <p:spPr bwMode="auto">
              <a:xfrm flipH="1">
                <a:off x="11118" y="2580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31" name="Line 15"/>
            <p:cNvSpPr>
              <a:spLocks noChangeShapeType="1"/>
            </p:cNvSpPr>
            <p:nvPr/>
          </p:nvSpPr>
          <p:spPr bwMode="auto">
            <a:xfrm>
              <a:off x="7388" y="5183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32" name="Line 16"/>
            <p:cNvSpPr>
              <a:spLocks noChangeShapeType="1"/>
            </p:cNvSpPr>
            <p:nvPr/>
          </p:nvSpPr>
          <p:spPr bwMode="auto">
            <a:xfrm>
              <a:off x="6549" y="5194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33" name="Group 17"/>
          <p:cNvGrpSpPr>
            <a:grpSpLocks/>
          </p:cNvGrpSpPr>
          <p:nvPr/>
        </p:nvGrpSpPr>
        <p:grpSpPr bwMode="auto">
          <a:xfrm rot="18891765">
            <a:off x="2068010" y="2961372"/>
            <a:ext cx="1681656" cy="368902"/>
            <a:chOff x="6549" y="5056"/>
            <a:chExt cx="1226" cy="276"/>
          </a:xfrm>
        </p:grpSpPr>
        <p:grpSp>
          <p:nvGrpSpPr>
            <p:cNvPr id="34834" name="Group 18"/>
            <p:cNvGrpSpPr>
              <a:grpSpLocks/>
            </p:cNvGrpSpPr>
            <p:nvPr/>
          </p:nvGrpSpPr>
          <p:grpSpPr bwMode="auto">
            <a:xfrm>
              <a:off x="6827" y="5056"/>
              <a:ext cx="694" cy="276"/>
              <a:chOff x="10438" y="2443"/>
              <a:chExt cx="1014" cy="299"/>
            </a:xfrm>
          </p:grpSpPr>
          <p:sp>
            <p:nvSpPr>
              <p:cNvPr id="34835" name="AutoShape 19"/>
              <p:cNvSpPr>
                <a:spLocks noChangeArrowheads="1"/>
              </p:cNvSpPr>
              <p:nvPr/>
            </p:nvSpPr>
            <p:spPr bwMode="auto">
              <a:xfrm rot="-5400000">
                <a:off x="10840" y="2419"/>
                <a:ext cx="242" cy="311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349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36" name="Line 20"/>
              <p:cNvSpPr>
                <a:spLocks noChangeShapeType="1"/>
              </p:cNvSpPr>
              <p:nvPr/>
            </p:nvSpPr>
            <p:spPr bwMode="auto">
              <a:xfrm>
                <a:off x="10795" y="2443"/>
                <a:ext cx="0" cy="299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37" name="Line 21"/>
              <p:cNvSpPr>
                <a:spLocks noChangeShapeType="1"/>
              </p:cNvSpPr>
              <p:nvPr/>
            </p:nvSpPr>
            <p:spPr bwMode="auto">
              <a:xfrm flipH="1">
                <a:off x="10438" y="2592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38" name="Line 22"/>
              <p:cNvSpPr>
                <a:spLocks noChangeShapeType="1"/>
              </p:cNvSpPr>
              <p:nvPr/>
            </p:nvSpPr>
            <p:spPr bwMode="auto">
              <a:xfrm flipH="1">
                <a:off x="11118" y="2580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39" name="Line 23"/>
            <p:cNvSpPr>
              <a:spLocks noChangeShapeType="1"/>
            </p:cNvSpPr>
            <p:nvPr/>
          </p:nvSpPr>
          <p:spPr bwMode="auto">
            <a:xfrm>
              <a:off x="7415" y="5180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40" name="Line 24"/>
            <p:cNvSpPr>
              <a:spLocks noChangeShapeType="1"/>
            </p:cNvSpPr>
            <p:nvPr/>
          </p:nvSpPr>
          <p:spPr bwMode="auto">
            <a:xfrm>
              <a:off x="6549" y="5194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41" name="Group 25"/>
          <p:cNvGrpSpPr>
            <a:grpSpLocks/>
          </p:cNvGrpSpPr>
          <p:nvPr/>
        </p:nvGrpSpPr>
        <p:grpSpPr bwMode="auto">
          <a:xfrm rot="13491765">
            <a:off x="2063578" y="1746113"/>
            <a:ext cx="1656050" cy="388399"/>
            <a:chOff x="6536" y="5056"/>
            <a:chExt cx="1239" cy="276"/>
          </a:xfrm>
        </p:grpSpPr>
        <p:grpSp>
          <p:nvGrpSpPr>
            <p:cNvPr id="34842" name="Group 26"/>
            <p:cNvGrpSpPr>
              <a:grpSpLocks/>
            </p:cNvGrpSpPr>
            <p:nvPr/>
          </p:nvGrpSpPr>
          <p:grpSpPr bwMode="auto">
            <a:xfrm>
              <a:off x="6827" y="5056"/>
              <a:ext cx="694" cy="276"/>
              <a:chOff x="10438" y="2443"/>
              <a:chExt cx="1014" cy="299"/>
            </a:xfrm>
          </p:grpSpPr>
          <p:sp>
            <p:nvSpPr>
              <p:cNvPr id="34843" name="AutoShape 27"/>
              <p:cNvSpPr>
                <a:spLocks noChangeArrowheads="1"/>
              </p:cNvSpPr>
              <p:nvPr/>
            </p:nvSpPr>
            <p:spPr bwMode="auto">
              <a:xfrm rot="-5400000">
                <a:off x="10840" y="2419"/>
                <a:ext cx="242" cy="311"/>
              </a:xfrm>
              <a:prstGeom prst="triangle">
                <a:avLst>
                  <a:gd name="adj" fmla="val 50000"/>
                </a:avLst>
              </a:prstGeom>
              <a:noFill/>
              <a:ln w="349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44" name="Line 28"/>
              <p:cNvSpPr>
                <a:spLocks noChangeShapeType="1"/>
              </p:cNvSpPr>
              <p:nvPr/>
            </p:nvSpPr>
            <p:spPr bwMode="auto">
              <a:xfrm>
                <a:off x="10795" y="2443"/>
                <a:ext cx="0" cy="299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45" name="Line 29"/>
              <p:cNvSpPr>
                <a:spLocks noChangeShapeType="1"/>
              </p:cNvSpPr>
              <p:nvPr/>
            </p:nvSpPr>
            <p:spPr bwMode="auto">
              <a:xfrm flipH="1">
                <a:off x="10438" y="2592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46" name="Line 30"/>
              <p:cNvSpPr>
                <a:spLocks noChangeShapeType="1"/>
              </p:cNvSpPr>
              <p:nvPr/>
            </p:nvSpPr>
            <p:spPr bwMode="auto">
              <a:xfrm flipH="1">
                <a:off x="11118" y="2580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47" name="Line 31"/>
            <p:cNvSpPr>
              <a:spLocks noChangeShapeType="1"/>
            </p:cNvSpPr>
            <p:nvPr/>
          </p:nvSpPr>
          <p:spPr bwMode="auto">
            <a:xfrm>
              <a:off x="7415" y="5186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48" name="Line 32"/>
            <p:cNvSpPr>
              <a:spLocks noChangeShapeType="1"/>
            </p:cNvSpPr>
            <p:nvPr/>
          </p:nvSpPr>
          <p:spPr bwMode="auto">
            <a:xfrm>
              <a:off x="6536" y="5194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49" name="Group 33"/>
          <p:cNvGrpSpPr>
            <a:grpSpLocks/>
          </p:cNvGrpSpPr>
          <p:nvPr/>
        </p:nvGrpSpPr>
        <p:grpSpPr bwMode="auto">
          <a:xfrm rot="13491765">
            <a:off x="928662" y="2947402"/>
            <a:ext cx="1638674" cy="388399"/>
            <a:chOff x="6549" y="5056"/>
            <a:chExt cx="1226" cy="276"/>
          </a:xfrm>
        </p:grpSpPr>
        <p:grpSp>
          <p:nvGrpSpPr>
            <p:cNvPr id="34850" name="Group 34"/>
            <p:cNvGrpSpPr>
              <a:grpSpLocks/>
            </p:cNvGrpSpPr>
            <p:nvPr/>
          </p:nvGrpSpPr>
          <p:grpSpPr bwMode="auto">
            <a:xfrm>
              <a:off x="6827" y="5056"/>
              <a:ext cx="694" cy="276"/>
              <a:chOff x="10438" y="2443"/>
              <a:chExt cx="1014" cy="299"/>
            </a:xfrm>
          </p:grpSpPr>
          <p:sp>
            <p:nvSpPr>
              <p:cNvPr id="34851" name="AutoShape 35"/>
              <p:cNvSpPr>
                <a:spLocks noChangeArrowheads="1"/>
              </p:cNvSpPr>
              <p:nvPr/>
            </p:nvSpPr>
            <p:spPr bwMode="auto">
              <a:xfrm rot="-5400000">
                <a:off x="10840" y="2419"/>
                <a:ext cx="242" cy="311"/>
              </a:xfrm>
              <a:prstGeom prst="triangle">
                <a:avLst>
                  <a:gd name="adj" fmla="val 50000"/>
                </a:avLst>
              </a:prstGeom>
              <a:noFill/>
              <a:ln w="349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52" name="Line 36"/>
              <p:cNvSpPr>
                <a:spLocks noChangeShapeType="1"/>
              </p:cNvSpPr>
              <p:nvPr/>
            </p:nvSpPr>
            <p:spPr bwMode="auto">
              <a:xfrm>
                <a:off x="10795" y="2443"/>
                <a:ext cx="0" cy="299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53" name="Line 37"/>
              <p:cNvSpPr>
                <a:spLocks noChangeShapeType="1"/>
              </p:cNvSpPr>
              <p:nvPr/>
            </p:nvSpPr>
            <p:spPr bwMode="auto">
              <a:xfrm flipH="1">
                <a:off x="10438" y="2592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54" name="Line 38"/>
              <p:cNvSpPr>
                <a:spLocks noChangeShapeType="1"/>
              </p:cNvSpPr>
              <p:nvPr/>
            </p:nvSpPr>
            <p:spPr bwMode="auto">
              <a:xfrm flipH="1">
                <a:off x="11118" y="2580"/>
                <a:ext cx="334" cy="0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55" name="Line 39"/>
            <p:cNvSpPr>
              <a:spLocks noChangeShapeType="1"/>
            </p:cNvSpPr>
            <p:nvPr/>
          </p:nvSpPr>
          <p:spPr bwMode="auto">
            <a:xfrm>
              <a:off x="7415" y="5186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56" name="Line 40"/>
            <p:cNvSpPr>
              <a:spLocks noChangeShapeType="1"/>
            </p:cNvSpPr>
            <p:nvPr/>
          </p:nvSpPr>
          <p:spPr bwMode="auto">
            <a:xfrm>
              <a:off x="6549" y="5194"/>
              <a:ext cx="360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57" name="Group 41"/>
          <p:cNvGrpSpPr>
            <a:grpSpLocks/>
          </p:cNvGrpSpPr>
          <p:nvPr/>
        </p:nvGrpSpPr>
        <p:grpSpPr bwMode="auto">
          <a:xfrm>
            <a:off x="943365" y="2536487"/>
            <a:ext cx="368902" cy="1785792"/>
            <a:chOff x="6575" y="5622"/>
            <a:chExt cx="276" cy="1269"/>
          </a:xfrm>
        </p:grpSpPr>
        <p:grpSp>
          <p:nvGrpSpPr>
            <p:cNvPr id="34858" name="Group 42"/>
            <p:cNvGrpSpPr>
              <a:grpSpLocks/>
            </p:cNvGrpSpPr>
            <p:nvPr/>
          </p:nvGrpSpPr>
          <p:grpSpPr bwMode="auto">
            <a:xfrm rot="-5400000">
              <a:off x="6331" y="6372"/>
              <a:ext cx="763" cy="276"/>
              <a:chOff x="9201" y="10684"/>
              <a:chExt cx="763" cy="276"/>
            </a:xfrm>
          </p:grpSpPr>
          <p:grpSp>
            <p:nvGrpSpPr>
              <p:cNvPr id="34859" name="Group 43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4860" name="Oval 44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49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86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49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862" name="Line 46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63" name="Line 47"/>
            <p:cNvSpPr>
              <a:spLocks noChangeShapeType="1"/>
            </p:cNvSpPr>
            <p:nvPr/>
          </p:nvSpPr>
          <p:spPr bwMode="auto">
            <a:xfrm>
              <a:off x="6723" y="5622"/>
              <a:ext cx="0" cy="628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864" name="Group 48"/>
          <p:cNvGrpSpPr>
            <a:grpSpLocks/>
          </p:cNvGrpSpPr>
          <p:nvPr/>
        </p:nvGrpSpPr>
        <p:grpSpPr bwMode="auto">
          <a:xfrm>
            <a:off x="3258359" y="2536487"/>
            <a:ext cx="368902" cy="1806901"/>
            <a:chOff x="8307" y="5622"/>
            <a:chExt cx="276" cy="1284"/>
          </a:xfrm>
        </p:grpSpPr>
        <p:grpSp>
          <p:nvGrpSpPr>
            <p:cNvPr id="34865" name="Group 49"/>
            <p:cNvGrpSpPr>
              <a:grpSpLocks/>
            </p:cNvGrpSpPr>
            <p:nvPr/>
          </p:nvGrpSpPr>
          <p:grpSpPr bwMode="auto">
            <a:xfrm rot="-5400000">
              <a:off x="8063" y="6387"/>
              <a:ext cx="763" cy="276"/>
              <a:chOff x="9201" y="10684"/>
              <a:chExt cx="763" cy="276"/>
            </a:xfrm>
          </p:grpSpPr>
          <p:grpSp>
            <p:nvGrpSpPr>
              <p:cNvPr id="34866" name="Group 50"/>
              <p:cNvGrpSpPr>
                <a:grpSpLocks/>
              </p:cNvGrpSpPr>
              <p:nvPr/>
            </p:nvGrpSpPr>
            <p:grpSpPr bwMode="auto">
              <a:xfrm>
                <a:off x="9201" y="10684"/>
                <a:ext cx="184" cy="276"/>
                <a:chOff x="3503" y="4378"/>
                <a:chExt cx="184" cy="276"/>
              </a:xfrm>
            </p:grpSpPr>
            <p:sp>
              <p:nvSpPr>
                <p:cNvPr id="34867" name="Oval 51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349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868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349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869" name="Line 53"/>
              <p:cNvSpPr>
                <a:spLocks noChangeShapeType="1"/>
              </p:cNvSpPr>
              <p:nvPr/>
            </p:nvSpPr>
            <p:spPr bwMode="auto">
              <a:xfrm>
                <a:off x="9347" y="10831"/>
                <a:ext cx="617" cy="0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70" name="Line 54"/>
            <p:cNvSpPr>
              <a:spLocks noChangeShapeType="1"/>
            </p:cNvSpPr>
            <p:nvPr/>
          </p:nvSpPr>
          <p:spPr bwMode="auto">
            <a:xfrm>
              <a:off x="8456" y="5622"/>
              <a:ext cx="0" cy="628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4871" name="Line 55"/>
          <p:cNvSpPr>
            <a:spLocks noChangeShapeType="1"/>
          </p:cNvSpPr>
          <p:nvPr/>
        </p:nvSpPr>
        <p:spPr bwMode="auto">
          <a:xfrm flipV="1">
            <a:off x="2343094" y="3741568"/>
            <a:ext cx="2217423" cy="140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2" name="Line 56"/>
          <p:cNvSpPr>
            <a:spLocks noChangeShapeType="1"/>
          </p:cNvSpPr>
          <p:nvPr/>
        </p:nvSpPr>
        <p:spPr bwMode="auto">
          <a:xfrm flipV="1">
            <a:off x="2360908" y="1359722"/>
            <a:ext cx="2217423" cy="140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4873" name="Group 57"/>
          <p:cNvGrpSpPr>
            <a:grpSpLocks/>
          </p:cNvGrpSpPr>
          <p:nvPr/>
        </p:nvGrpSpPr>
        <p:grpSpPr bwMode="auto">
          <a:xfrm>
            <a:off x="4465311" y="1358315"/>
            <a:ext cx="235242" cy="2400758"/>
            <a:chOff x="9210" y="4789"/>
            <a:chExt cx="176" cy="1706"/>
          </a:xfrm>
        </p:grpSpPr>
        <p:grpSp>
          <p:nvGrpSpPr>
            <p:cNvPr id="34874" name="Group 58"/>
            <p:cNvGrpSpPr>
              <a:grpSpLocks/>
            </p:cNvGrpSpPr>
            <p:nvPr/>
          </p:nvGrpSpPr>
          <p:grpSpPr bwMode="auto">
            <a:xfrm>
              <a:off x="9210" y="5255"/>
              <a:ext cx="176" cy="905"/>
              <a:chOff x="7970" y="5293"/>
              <a:chExt cx="176" cy="905"/>
            </a:xfrm>
          </p:grpSpPr>
          <p:sp>
            <p:nvSpPr>
              <p:cNvPr id="34875" name="Rectangle 59"/>
              <p:cNvSpPr>
                <a:spLocks noChangeArrowheads="1"/>
              </p:cNvSpPr>
              <p:nvPr/>
            </p:nvSpPr>
            <p:spPr bwMode="auto">
              <a:xfrm rot="-5400000">
                <a:off x="7850" y="5636"/>
                <a:ext cx="416" cy="176"/>
              </a:xfrm>
              <a:prstGeom prst="rect">
                <a:avLst/>
              </a:prstGeom>
              <a:noFill/>
              <a:ln w="349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76" name="Line 60"/>
              <p:cNvSpPr>
                <a:spLocks noChangeShapeType="1"/>
              </p:cNvSpPr>
              <p:nvPr/>
            </p:nvSpPr>
            <p:spPr bwMode="auto">
              <a:xfrm flipV="1">
                <a:off x="8058" y="5293"/>
                <a:ext cx="0" cy="215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77" name="Line 61"/>
              <p:cNvSpPr>
                <a:spLocks noChangeShapeType="1"/>
              </p:cNvSpPr>
              <p:nvPr/>
            </p:nvSpPr>
            <p:spPr bwMode="auto">
              <a:xfrm flipV="1">
                <a:off x="8051" y="5929"/>
                <a:ext cx="0" cy="269"/>
              </a:xfrm>
              <a:prstGeom prst="line">
                <a:avLst/>
              </a:prstGeom>
              <a:noFill/>
              <a:ln w="349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878" name="Line 62"/>
            <p:cNvSpPr>
              <a:spLocks noChangeShapeType="1"/>
            </p:cNvSpPr>
            <p:nvPr/>
          </p:nvSpPr>
          <p:spPr bwMode="auto">
            <a:xfrm flipV="1">
              <a:off x="9292" y="5944"/>
              <a:ext cx="0" cy="5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879" name="Line 63"/>
            <p:cNvSpPr>
              <a:spLocks noChangeShapeType="1"/>
            </p:cNvSpPr>
            <p:nvPr/>
          </p:nvSpPr>
          <p:spPr bwMode="auto">
            <a:xfrm flipV="1">
              <a:off x="9300" y="4789"/>
              <a:ext cx="0" cy="5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4880" name="Line 64"/>
          <p:cNvSpPr>
            <a:spLocks noChangeShapeType="1"/>
          </p:cNvSpPr>
          <p:nvPr/>
        </p:nvSpPr>
        <p:spPr bwMode="auto">
          <a:xfrm rot="5400000" flipV="1">
            <a:off x="4815500" y="1723639"/>
            <a:ext cx="0" cy="44642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 rot="5400000" flipV="1">
            <a:off x="4794115" y="2940905"/>
            <a:ext cx="0" cy="44642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785786" y="4572008"/>
            <a:ext cx="500066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+</a:t>
            </a:r>
            <a:endParaRPr lang="ru-RU" sz="4000" dirty="0">
              <a:solidFill>
                <a:schemeClr val="bg1"/>
              </a:solidFill>
            </a:endParaRPr>
          </a:p>
        </p:txBody>
      </p:sp>
      <p:grpSp>
        <p:nvGrpSpPr>
          <p:cNvPr id="72" name="Group 104"/>
          <p:cNvGrpSpPr>
            <a:grpSpLocks/>
          </p:cNvGrpSpPr>
          <p:nvPr/>
        </p:nvGrpSpPr>
        <p:grpSpPr bwMode="auto">
          <a:xfrm rot="16200000">
            <a:off x="1345364" y="4685228"/>
            <a:ext cx="1742293" cy="1571637"/>
            <a:chOff x="5207" y="4804"/>
            <a:chExt cx="2903" cy="1359"/>
          </a:xfrm>
        </p:grpSpPr>
        <p:sp>
          <p:nvSpPr>
            <p:cNvPr id="73" name="Line 105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Line 106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5" name="Group 107"/>
          <p:cNvGrpSpPr>
            <a:grpSpLocks/>
          </p:cNvGrpSpPr>
          <p:nvPr/>
        </p:nvGrpSpPr>
        <p:grpSpPr bwMode="auto">
          <a:xfrm rot="16200000">
            <a:off x="1677111" y="5134900"/>
            <a:ext cx="1327575" cy="759797"/>
            <a:chOff x="5438" y="5253"/>
            <a:chExt cx="2212" cy="657"/>
          </a:xfrm>
        </p:grpSpPr>
        <p:sp>
          <p:nvSpPr>
            <p:cNvPr id="76" name="Arc 108"/>
            <p:cNvSpPr>
              <a:spLocks/>
            </p:cNvSpPr>
            <p:nvPr/>
          </p:nvSpPr>
          <p:spPr bwMode="auto">
            <a:xfrm flipH="1">
              <a:off x="5438" y="5253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Arc 109"/>
            <p:cNvSpPr>
              <a:spLocks/>
            </p:cNvSpPr>
            <p:nvPr/>
          </p:nvSpPr>
          <p:spPr bwMode="auto">
            <a:xfrm flipH="1">
              <a:off x="6912" y="5265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Arc 110"/>
            <p:cNvSpPr>
              <a:spLocks/>
            </p:cNvSpPr>
            <p:nvPr/>
          </p:nvSpPr>
          <p:spPr bwMode="auto">
            <a:xfrm flipH="1" flipV="1">
              <a:off x="6175" y="5576"/>
              <a:ext cx="738" cy="33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3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37"/>
                  </a:moveTo>
                  <a:cubicBezTo>
                    <a:pt x="34" y="9632"/>
                    <a:pt x="9695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444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80" name="Прямая со стрелкой 79"/>
          <p:cNvCxnSpPr/>
          <p:nvPr/>
        </p:nvCxnSpPr>
        <p:spPr>
          <a:xfrm rot="16200000" flipV="1">
            <a:off x="1428728" y="2500306"/>
            <a:ext cx="928694" cy="928694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rot="5400000">
            <a:off x="3562065" y="2606669"/>
            <a:ext cx="2357454" cy="1588"/>
          </a:xfrm>
          <a:prstGeom prst="straightConnector1">
            <a:avLst/>
          </a:prstGeom>
          <a:ln w="571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6" name="Группа 95"/>
          <p:cNvGrpSpPr/>
          <p:nvPr/>
        </p:nvGrpSpPr>
        <p:grpSpPr>
          <a:xfrm>
            <a:off x="3214678" y="4643446"/>
            <a:ext cx="428628" cy="357190"/>
            <a:chOff x="1785918" y="1714488"/>
            <a:chExt cx="714380" cy="500066"/>
          </a:xfrm>
          <a:solidFill>
            <a:srgbClr val="006600">
              <a:alpha val="81000"/>
            </a:srgbClr>
          </a:solidFill>
        </p:grpSpPr>
        <p:sp>
          <p:nvSpPr>
            <p:cNvPr id="97" name="Прямоугольник 96"/>
            <p:cNvSpPr/>
            <p:nvPr/>
          </p:nvSpPr>
          <p:spPr>
            <a:xfrm>
              <a:off x="1785918" y="1714488"/>
              <a:ext cx="714380" cy="500066"/>
            </a:xfrm>
            <a:prstGeom prst="rect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Line 64"/>
            <p:cNvSpPr>
              <a:spLocks noChangeShapeType="1"/>
            </p:cNvSpPr>
            <p:nvPr/>
          </p:nvSpPr>
          <p:spPr bwMode="auto">
            <a:xfrm>
              <a:off x="1976833" y="1978974"/>
              <a:ext cx="327424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99" name="Arc 97"/>
          <p:cNvSpPr>
            <a:spLocks/>
          </p:cNvSpPr>
          <p:nvPr/>
        </p:nvSpPr>
        <p:spPr bwMode="auto">
          <a:xfrm flipH="1">
            <a:off x="5797692" y="412838"/>
            <a:ext cx="708399" cy="7735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0" name="Group 98"/>
          <p:cNvGrpSpPr>
            <a:grpSpLocks/>
          </p:cNvGrpSpPr>
          <p:nvPr/>
        </p:nvGrpSpPr>
        <p:grpSpPr bwMode="auto">
          <a:xfrm>
            <a:off x="5572132" y="142852"/>
            <a:ext cx="2928958" cy="1785950"/>
            <a:chOff x="5207" y="4804"/>
            <a:chExt cx="2903" cy="1359"/>
          </a:xfrm>
        </p:grpSpPr>
        <p:sp>
          <p:nvSpPr>
            <p:cNvPr id="101" name="Line 99"/>
            <p:cNvSpPr>
              <a:spLocks noChangeShapeType="1"/>
            </p:cNvSpPr>
            <p:nvPr/>
          </p:nvSpPr>
          <p:spPr bwMode="auto">
            <a:xfrm>
              <a:off x="5414" y="4804"/>
              <a:ext cx="1" cy="1359"/>
            </a:xfrm>
            <a:prstGeom prst="line">
              <a:avLst/>
            </a:prstGeom>
            <a:noFill/>
            <a:ln w="412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" name="Line 100"/>
            <p:cNvSpPr>
              <a:spLocks noChangeShapeType="1"/>
            </p:cNvSpPr>
            <p:nvPr/>
          </p:nvSpPr>
          <p:spPr bwMode="auto">
            <a:xfrm>
              <a:off x="5207" y="5610"/>
              <a:ext cx="2903" cy="0"/>
            </a:xfrm>
            <a:prstGeom prst="line">
              <a:avLst/>
            </a:prstGeom>
            <a:noFill/>
            <a:ln w="412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103" name="Прямая со стрелкой 102"/>
          <p:cNvCxnSpPr/>
          <p:nvPr/>
        </p:nvCxnSpPr>
        <p:spPr>
          <a:xfrm rot="5400000">
            <a:off x="2797441" y="3392487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/>
          <p:nvPr/>
        </p:nvCxnSpPr>
        <p:spPr>
          <a:xfrm rot="5400000" flipH="1" flipV="1">
            <a:off x="2464579" y="2607463"/>
            <a:ext cx="857256" cy="78581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/>
          <p:nvPr/>
        </p:nvCxnSpPr>
        <p:spPr>
          <a:xfrm rot="10800000">
            <a:off x="2643174" y="3792600"/>
            <a:ext cx="1785950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 rot="5400000">
            <a:off x="3428992" y="2428868"/>
            <a:ext cx="200026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/>
          <p:nvPr/>
        </p:nvCxnSpPr>
        <p:spPr>
          <a:xfrm>
            <a:off x="2571736" y="1117862"/>
            <a:ext cx="2000264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/>
          <p:nvPr/>
        </p:nvCxnSpPr>
        <p:spPr>
          <a:xfrm flipV="1">
            <a:off x="864616" y="1388830"/>
            <a:ext cx="1285884" cy="1214446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/>
          <p:nvPr/>
        </p:nvCxnSpPr>
        <p:spPr>
          <a:xfrm rot="5400000" flipH="1" flipV="1">
            <a:off x="319475" y="3536157"/>
            <a:ext cx="1500198" cy="1588"/>
          </a:xfrm>
          <a:prstGeom prst="straightConnector1">
            <a:avLst/>
          </a:prstGeom>
          <a:ln w="57150">
            <a:solidFill>
              <a:srgbClr val="0000FF"/>
            </a:solidFill>
            <a:headEnd type="stealth" w="lg" len="lg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5" name="Arc 102"/>
          <p:cNvSpPr>
            <a:spLocks/>
          </p:cNvSpPr>
          <p:nvPr/>
        </p:nvSpPr>
        <p:spPr bwMode="auto">
          <a:xfrm flipH="1">
            <a:off x="6491041" y="412838"/>
            <a:ext cx="708399" cy="760209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603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6" name="Arc 101"/>
          <p:cNvSpPr>
            <a:spLocks/>
          </p:cNvSpPr>
          <p:nvPr/>
        </p:nvSpPr>
        <p:spPr bwMode="auto">
          <a:xfrm flipH="1">
            <a:off x="7215206" y="420230"/>
            <a:ext cx="708399" cy="7735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537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37"/>
                </a:moveTo>
                <a:cubicBezTo>
                  <a:pt x="34" y="9632"/>
                  <a:pt x="9695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7" name="TextBox 126"/>
          <p:cNvSpPr txBox="1"/>
          <p:nvPr/>
        </p:nvSpPr>
        <p:spPr>
          <a:xfrm>
            <a:off x="5780036" y="1215404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двухполупериодное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5929322" y="-24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Пульсирующий ток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882" name="Group 66"/>
          <p:cNvGrpSpPr>
            <a:grpSpLocks/>
          </p:cNvGrpSpPr>
          <p:nvPr/>
        </p:nvGrpSpPr>
        <p:grpSpPr bwMode="auto">
          <a:xfrm>
            <a:off x="4993236" y="1693294"/>
            <a:ext cx="3000396" cy="1571636"/>
            <a:chOff x="8652" y="8668"/>
            <a:chExt cx="2380" cy="1195"/>
          </a:xfrm>
        </p:grpSpPr>
        <p:sp>
          <p:nvSpPr>
            <p:cNvPr id="34883" name="Line 67"/>
            <p:cNvSpPr>
              <a:spLocks noChangeShapeType="1"/>
            </p:cNvSpPr>
            <p:nvPr/>
          </p:nvSpPr>
          <p:spPr bwMode="auto">
            <a:xfrm rot="5400000">
              <a:off x="10826" y="8762"/>
              <a:ext cx="7" cy="403"/>
            </a:xfrm>
            <a:prstGeom prst="line">
              <a:avLst/>
            </a:prstGeom>
            <a:noFill/>
            <a:ln w="44450">
              <a:solidFill>
                <a:srgbClr val="00808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4884" name="Group 68"/>
            <p:cNvGrpSpPr>
              <a:grpSpLocks/>
            </p:cNvGrpSpPr>
            <p:nvPr/>
          </p:nvGrpSpPr>
          <p:grpSpPr bwMode="auto">
            <a:xfrm>
              <a:off x="9120" y="8668"/>
              <a:ext cx="1133" cy="223"/>
              <a:chOff x="6868" y="7550"/>
              <a:chExt cx="1133" cy="223"/>
            </a:xfrm>
          </p:grpSpPr>
          <p:sp>
            <p:nvSpPr>
              <p:cNvPr id="34885" name="Line 69"/>
              <p:cNvSpPr>
                <a:spLocks noChangeShapeType="1"/>
              </p:cNvSpPr>
              <p:nvPr/>
            </p:nvSpPr>
            <p:spPr bwMode="auto">
              <a:xfrm>
                <a:off x="7137" y="7550"/>
                <a:ext cx="581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4886" name="Group 70"/>
              <p:cNvGrpSpPr>
                <a:grpSpLocks/>
              </p:cNvGrpSpPr>
              <p:nvPr/>
            </p:nvGrpSpPr>
            <p:grpSpPr bwMode="auto">
              <a:xfrm>
                <a:off x="7077" y="7625"/>
                <a:ext cx="734" cy="148"/>
                <a:chOff x="9443" y="8807"/>
                <a:chExt cx="734" cy="148"/>
              </a:xfrm>
            </p:grpSpPr>
            <p:sp>
              <p:nvSpPr>
                <p:cNvPr id="34887" name="Arc 71"/>
                <p:cNvSpPr>
                  <a:spLocks/>
                </p:cNvSpPr>
                <p:nvPr/>
              </p:nvSpPr>
              <p:spPr bwMode="auto">
                <a:xfrm flipH="1">
                  <a:off x="9443" y="8808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888" name="Arc 72"/>
                <p:cNvSpPr>
                  <a:spLocks/>
                </p:cNvSpPr>
                <p:nvPr/>
              </p:nvSpPr>
              <p:spPr bwMode="auto">
                <a:xfrm flipH="1">
                  <a:off x="9688" y="8807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889" name="Arc 73"/>
                <p:cNvSpPr>
                  <a:spLocks/>
                </p:cNvSpPr>
                <p:nvPr/>
              </p:nvSpPr>
              <p:spPr bwMode="auto">
                <a:xfrm flipH="1">
                  <a:off x="9934" y="8814"/>
                  <a:ext cx="243" cy="141"/>
                </a:xfrm>
                <a:custGeom>
                  <a:avLst/>
                  <a:gdLst>
                    <a:gd name="G0" fmla="+- 21514 0 0"/>
                    <a:gd name="G1" fmla="+- 21600 0 0"/>
                    <a:gd name="G2" fmla="+- 21600 0 0"/>
                    <a:gd name="T0" fmla="*/ 0 w 43114"/>
                    <a:gd name="T1" fmla="*/ 19675 h 21600"/>
                    <a:gd name="T2" fmla="*/ 43114 w 43114"/>
                    <a:gd name="T3" fmla="*/ 21600 h 21600"/>
                    <a:gd name="T4" fmla="*/ 21514 w 43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4" h="21600" fill="none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</a:path>
                    <a:path w="43114" h="21600" stroke="0" extrusionOk="0">
                      <a:moveTo>
                        <a:pt x="-1" y="19674"/>
                      </a:moveTo>
                      <a:cubicBezTo>
                        <a:pt x="996" y="8536"/>
                        <a:pt x="10330" y="-1"/>
                        <a:pt x="21514" y="0"/>
                      </a:cubicBezTo>
                      <a:cubicBezTo>
                        <a:pt x="33443" y="0"/>
                        <a:pt x="43114" y="9670"/>
                        <a:pt x="43114" y="21600"/>
                      </a:cubicBezTo>
                      <a:lnTo>
                        <a:pt x="21514" y="21600"/>
                      </a:lnTo>
                      <a:close/>
                    </a:path>
                  </a:pathLst>
                </a:custGeom>
                <a:noFill/>
                <a:ln w="444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890" name="Line 74"/>
              <p:cNvSpPr>
                <a:spLocks noChangeShapeType="1"/>
              </p:cNvSpPr>
              <p:nvPr/>
            </p:nvSpPr>
            <p:spPr bwMode="auto">
              <a:xfrm flipV="1">
                <a:off x="7803" y="7733"/>
                <a:ext cx="198" cy="8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1" name="Line 75"/>
              <p:cNvSpPr>
                <a:spLocks noChangeShapeType="1"/>
              </p:cNvSpPr>
              <p:nvPr/>
            </p:nvSpPr>
            <p:spPr bwMode="auto">
              <a:xfrm flipV="1">
                <a:off x="6868" y="7748"/>
                <a:ext cx="198" cy="8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892" name="Group 76"/>
            <p:cNvGrpSpPr>
              <a:grpSpLocks/>
            </p:cNvGrpSpPr>
            <p:nvPr/>
          </p:nvGrpSpPr>
          <p:grpSpPr bwMode="auto">
            <a:xfrm>
              <a:off x="8978" y="8878"/>
              <a:ext cx="315" cy="881"/>
              <a:chOff x="8763" y="8824"/>
              <a:chExt cx="315" cy="881"/>
            </a:xfrm>
          </p:grpSpPr>
          <p:sp>
            <p:nvSpPr>
              <p:cNvPr id="34893" name="Line 77"/>
              <p:cNvSpPr>
                <a:spLocks noChangeShapeType="1"/>
              </p:cNvSpPr>
              <p:nvPr/>
            </p:nvSpPr>
            <p:spPr bwMode="auto">
              <a:xfrm>
                <a:off x="8763" y="9222"/>
                <a:ext cx="314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4" name="Line 78"/>
              <p:cNvSpPr>
                <a:spLocks noChangeShapeType="1"/>
              </p:cNvSpPr>
              <p:nvPr/>
            </p:nvSpPr>
            <p:spPr bwMode="auto">
              <a:xfrm>
                <a:off x="8764" y="9322"/>
                <a:ext cx="314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5" name="Line 79"/>
              <p:cNvSpPr>
                <a:spLocks noChangeShapeType="1"/>
              </p:cNvSpPr>
              <p:nvPr/>
            </p:nvSpPr>
            <p:spPr bwMode="auto">
              <a:xfrm>
                <a:off x="8917" y="8824"/>
                <a:ext cx="0" cy="39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6" name="Line 80"/>
              <p:cNvSpPr>
                <a:spLocks noChangeShapeType="1"/>
              </p:cNvSpPr>
              <p:nvPr/>
            </p:nvSpPr>
            <p:spPr bwMode="auto">
              <a:xfrm>
                <a:off x="8917" y="9315"/>
                <a:ext cx="0" cy="39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897" name="Group 81"/>
            <p:cNvGrpSpPr>
              <a:grpSpLocks/>
            </p:cNvGrpSpPr>
            <p:nvPr/>
          </p:nvGrpSpPr>
          <p:grpSpPr bwMode="auto">
            <a:xfrm>
              <a:off x="10104" y="8855"/>
              <a:ext cx="315" cy="881"/>
              <a:chOff x="8763" y="8824"/>
              <a:chExt cx="315" cy="881"/>
            </a:xfrm>
          </p:grpSpPr>
          <p:sp>
            <p:nvSpPr>
              <p:cNvPr id="34898" name="Line 82"/>
              <p:cNvSpPr>
                <a:spLocks noChangeShapeType="1"/>
              </p:cNvSpPr>
              <p:nvPr/>
            </p:nvSpPr>
            <p:spPr bwMode="auto">
              <a:xfrm>
                <a:off x="8763" y="9222"/>
                <a:ext cx="314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899" name="Line 83"/>
              <p:cNvSpPr>
                <a:spLocks noChangeShapeType="1"/>
              </p:cNvSpPr>
              <p:nvPr/>
            </p:nvSpPr>
            <p:spPr bwMode="auto">
              <a:xfrm>
                <a:off x="8764" y="9322"/>
                <a:ext cx="314" cy="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0" name="Line 84"/>
              <p:cNvSpPr>
                <a:spLocks noChangeShapeType="1"/>
              </p:cNvSpPr>
              <p:nvPr/>
            </p:nvSpPr>
            <p:spPr bwMode="auto">
              <a:xfrm>
                <a:off x="8917" y="8824"/>
                <a:ext cx="0" cy="39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1" name="Line 85"/>
              <p:cNvSpPr>
                <a:spLocks noChangeShapeType="1"/>
              </p:cNvSpPr>
              <p:nvPr/>
            </p:nvSpPr>
            <p:spPr bwMode="auto">
              <a:xfrm>
                <a:off x="8917" y="9315"/>
                <a:ext cx="0" cy="390"/>
              </a:xfrm>
              <a:prstGeom prst="line">
                <a:avLst/>
              </a:pr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902" name="Group 86"/>
            <p:cNvGrpSpPr>
              <a:grpSpLocks/>
            </p:cNvGrpSpPr>
            <p:nvPr/>
          </p:nvGrpSpPr>
          <p:grpSpPr bwMode="auto">
            <a:xfrm>
              <a:off x="8652" y="8707"/>
              <a:ext cx="2055" cy="1156"/>
              <a:chOff x="8652" y="8707"/>
              <a:chExt cx="2055" cy="1156"/>
            </a:xfrm>
          </p:grpSpPr>
          <p:grpSp>
            <p:nvGrpSpPr>
              <p:cNvPr id="34903" name="Group 87"/>
              <p:cNvGrpSpPr>
                <a:grpSpLocks/>
              </p:cNvGrpSpPr>
              <p:nvPr/>
            </p:nvGrpSpPr>
            <p:grpSpPr bwMode="auto">
              <a:xfrm>
                <a:off x="8652" y="9587"/>
                <a:ext cx="184" cy="276"/>
                <a:chOff x="3503" y="4378"/>
                <a:chExt cx="184" cy="276"/>
              </a:xfrm>
            </p:grpSpPr>
            <p:sp>
              <p:nvSpPr>
                <p:cNvPr id="34904" name="Oval 88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905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906" name="Rectangle 90"/>
              <p:cNvSpPr>
                <a:spLocks noChangeArrowheads="1"/>
              </p:cNvSpPr>
              <p:nvPr/>
            </p:nvSpPr>
            <p:spPr bwMode="auto">
              <a:xfrm rot="-5400000">
                <a:off x="10423" y="9172"/>
                <a:ext cx="400" cy="169"/>
              </a:xfrm>
              <a:prstGeom prst="rect">
                <a:avLst/>
              </a:prstGeom>
              <a:noFill/>
              <a:ln w="444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7" name="Line 91"/>
              <p:cNvSpPr>
                <a:spLocks noChangeShapeType="1"/>
              </p:cNvSpPr>
              <p:nvPr/>
            </p:nvSpPr>
            <p:spPr bwMode="auto">
              <a:xfrm>
                <a:off x="8740" y="8877"/>
                <a:ext cx="391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8" name="Line 92"/>
              <p:cNvSpPr>
                <a:spLocks noChangeShapeType="1"/>
              </p:cNvSpPr>
              <p:nvPr/>
            </p:nvSpPr>
            <p:spPr bwMode="auto">
              <a:xfrm flipV="1">
                <a:off x="8733" y="9750"/>
                <a:ext cx="1908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09" name="Line 93"/>
              <p:cNvSpPr>
                <a:spLocks noChangeShapeType="1"/>
              </p:cNvSpPr>
              <p:nvPr/>
            </p:nvSpPr>
            <p:spPr bwMode="auto">
              <a:xfrm>
                <a:off x="10249" y="8861"/>
                <a:ext cx="391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4910" name="Group 94"/>
              <p:cNvGrpSpPr>
                <a:grpSpLocks/>
              </p:cNvGrpSpPr>
              <p:nvPr/>
            </p:nvGrpSpPr>
            <p:grpSpPr bwMode="auto">
              <a:xfrm>
                <a:off x="8652" y="8707"/>
                <a:ext cx="184" cy="276"/>
                <a:chOff x="3503" y="4378"/>
                <a:chExt cx="184" cy="276"/>
              </a:xfrm>
            </p:grpSpPr>
            <p:sp>
              <p:nvSpPr>
                <p:cNvPr id="34911" name="Oval 95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912" name="Line 96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444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4913" name="Line 97"/>
              <p:cNvSpPr>
                <a:spLocks noChangeShapeType="1"/>
              </p:cNvSpPr>
              <p:nvPr/>
            </p:nvSpPr>
            <p:spPr bwMode="auto">
              <a:xfrm flipH="1">
                <a:off x="10221" y="8838"/>
                <a:ext cx="68" cy="39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14" name="Line 98"/>
              <p:cNvSpPr>
                <a:spLocks noChangeShapeType="1"/>
              </p:cNvSpPr>
              <p:nvPr/>
            </p:nvSpPr>
            <p:spPr bwMode="auto">
              <a:xfrm flipH="1">
                <a:off x="9093" y="9719"/>
                <a:ext cx="68" cy="39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15" name="Line 99"/>
              <p:cNvSpPr>
                <a:spLocks noChangeShapeType="1"/>
              </p:cNvSpPr>
              <p:nvPr/>
            </p:nvSpPr>
            <p:spPr bwMode="auto">
              <a:xfrm flipH="1">
                <a:off x="10212" y="9711"/>
                <a:ext cx="68" cy="39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16" name="Line 100"/>
              <p:cNvSpPr>
                <a:spLocks noChangeShapeType="1"/>
              </p:cNvSpPr>
              <p:nvPr/>
            </p:nvSpPr>
            <p:spPr bwMode="auto">
              <a:xfrm flipV="1">
                <a:off x="10631" y="8855"/>
                <a:ext cx="0" cy="191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17" name="Line 101"/>
              <p:cNvSpPr>
                <a:spLocks noChangeShapeType="1"/>
              </p:cNvSpPr>
              <p:nvPr/>
            </p:nvSpPr>
            <p:spPr bwMode="auto">
              <a:xfrm flipH="1" flipV="1">
                <a:off x="10631" y="9451"/>
                <a:ext cx="1" cy="291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4918" name="Line 102"/>
            <p:cNvSpPr>
              <a:spLocks noChangeShapeType="1"/>
            </p:cNvSpPr>
            <p:nvPr/>
          </p:nvSpPr>
          <p:spPr bwMode="auto">
            <a:xfrm rot="5400000">
              <a:off x="10827" y="9374"/>
              <a:ext cx="7" cy="403"/>
            </a:xfrm>
            <a:prstGeom prst="line">
              <a:avLst/>
            </a:prstGeom>
            <a:noFill/>
            <a:ln w="44450">
              <a:solidFill>
                <a:srgbClr val="00808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919" name="Group 103"/>
          <p:cNvGrpSpPr>
            <a:grpSpLocks/>
          </p:cNvGrpSpPr>
          <p:nvPr/>
        </p:nvGrpSpPr>
        <p:grpSpPr bwMode="auto">
          <a:xfrm>
            <a:off x="5429256" y="3857628"/>
            <a:ext cx="3000396" cy="1487495"/>
            <a:chOff x="4538" y="4599"/>
            <a:chExt cx="1751" cy="657"/>
          </a:xfrm>
        </p:grpSpPr>
        <p:grpSp>
          <p:nvGrpSpPr>
            <p:cNvPr id="34920" name="Group 104"/>
            <p:cNvGrpSpPr>
              <a:grpSpLocks/>
            </p:cNvGrpSpPr>
            <p:nvPr/>
          </p:nvGrpSpPr>
          <p:grpSpPr bwMode="auto">
            <a:xfrm>
              <a:off x="4538" y="4599"/>
              <a:ext cx="1751" cy="657"/>
              <a:chOff x="4573" y="4067"/>
              <a:chExt cx="1740" cy="956"/>
            </a:xfrm>
          </p:grpSpPr>
          <p:sp>
            <p:nvSpPr>
              <p:cNvPr id="34921" name="Line 105"/>
              <p:cNvSpPr>
                <a:spLocks noChangeShapeType="1"/>
              </p:cNvSpPr>
              <p:nvPr/>
            </p:nvSpPr>
            <p:spPr bwMode="auto">
              <a:xfrm>
                <a:off x="4620" y="4067"/>
                <a:ext cx="0" cy="956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 type="triangle" w="med" len="med"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22" name="Line 106"/>
              <p:cNvSpPr>
                <a:spLocks noChangeShapeType="1"/>
              </p:cNvSpPr>
              <p:nvPr/>
            </p:nvSpPr>
            <p:spPr bwMode="auto">
              <a:xfrm>
                <a:off x="4573" y="4977"/>
                <a:ext cx="1740" cy="0"/>
              </a:xfrm>
              <a:prstGeom prst="line">
                <a:avLst/>
              </a:prstGeom>
              <a:noFill/>
              <a:ln w="444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923" name="Group 107"/>
            <p:cNvGrpSpPr>
              <a:grpSpLocks/>
            </p:cNvGrpSpPr>
            <p:nvPr/>
          </p:nvGrpSpPr>
          <p:grpSpPr bwMode="auto">
            <a:xfrm>
              <a:off x="4607" y="4680"/>
              <a:ext cx="1371" cy="544"/>
              <a:chOff x="4631" y="4597"/>
              <a:chExt cx="1371" cy="394"/>
            </a:xfrm>
          </p:grpSpPr>
          <p:sp>
            <p:nvSpPr>
              <p:cNvPr id="34924" name="Arc 108"/>
              <p:cNvSpPr>
                <a:spLocks/>
              </p:cNvSpPr>
              <p:nvPr/>
            </p:nvSpPr>
            <p:spPr bwMode="auto">
              <a:xfrm flipH="1">
                <a:off x="4631" y="4597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25" name="Arc 109"/>
              <p:cNvSpPr>
                <a:spLocks/>
              </p:cNvSpPr>
              <p:nvPr/>
            </p:nvSpPr>
            <p:spPr bwMode="auto">
              <a:xfrm flipH="1">
                <a:off x="5092" y="4598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26" name="Arc 110"/>
              <p:cNvSpPr>
                <a:spLocks/>
              </p:cNvSpPr>
              <p:nvPr/>
            </p:nvSpPr>
            <p:spPr bwMode="auto">
              <a:xfrm flipH="1">
                <a:off x="5553" y="4611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34927" name="Group 111"/>
            <p:cNvGrpSpPr>
              <a:grpSpLocks/>
            </p:cNvGrpSpPr>
            <p:nvPr/>
          </p:nvGrpSpPr>
          <p:grpSpPr bwMode="auto">
            <a:xfrm>
              <a:off x="4608" y="4771"/>
              <a:ext cx="1371" cy="141"/>
              <a:chOff x="4631" y="4597"/>
              <a:chExt cx="1371" cy="394"/>
            </a:xfrm>
          </p:grpSpPr>
          <p:sp>
            <p:nvSpPr>
              <p:cNvPr id="34928" name="Arc 112"/>
              <p:cNvSpPr>
                <a:spLocks/>
              </p:cNvSpPr>
              <p:nvPr/>
            </p:nvSpPr>
            <p:spPr bwMode="auto">
              <a:xfrm flipH="1">
                <a:off x="4631" y="4597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85725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29" name="Arc 113"/>
              <p:cNvSpPr>
                <a:spLocks/>
              </p:cNvSpPr>
              <p:nvPr/>
            </p:nvSpPr>
            <p:spPr bwMode="auto">
              <a:xfrm flipH="1">
                <a:off x="5092" y="4598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85725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930" name="Arc 114"/>
              <p:cNvSpPr>
                <a:spLocks/>
              </p:cNvSpPr>
              <p:nvPr/>
            </p:nvSpPr>
            <p:spPr bwMode="auto">
              <a:xfrm flipH="1">
                <a:off x="5553" y="4611"/>
                <a:ext cx="449" cy="38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43200"/>
                  <a:gd name="T1" fmla="*/ 21599 h 21600"/>
                  <a:gd name="T2" fmla="*/ 43200 w 43200"/>
                  <a:gd name="T3" fmla="*/ 21600 h 21600"/>
                  <a:gd name="T4" fmla="*/ 21600 w 432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21600" fill="none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</a:path>
                  <a:path w="43200" h="21600" stroke="0" extrusionOk="0">
                    <a:moveTo>
                      <a:pt x="0" y="21599"/>
                    </a:moveTo>
                    <a:cubicBezTo>
                      <a:pt x="0" y="9670"/>
                      <a:pt x="9671" y="-1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85725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78" name="TextBox 177"/>
          <p:cNvSpPr txBox="1"/>
          <p:nvPr/>
        </p:nvSpPr>
        <p:spPr>
          <a:xfrm>
            <a:off x="6215074" y="3214686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фильтр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4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3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2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2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2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8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3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2000"/>
                                        <p:tgtEl>
                                          <p:spTgt spid="3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000"/>
                            </p:stCondLst>
                            <p:childTnLst>
                              <p:par>
                                <p:cTn id="1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3000"/>
                                        <p:tgtEl>
                                          <p:spTgt spid="349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4" dur="2000" fill="hold"/>
                                        <p:tgtEl>
                                          <p:spTgt spid="349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71" grpId="0" animBg="1"/>
      <p:bldP spid="34872" grpId="0" animBg="1"/>
      <p:bldP spid="34880" grpId="0" animBg="1"/>
      <p:bldP spid="34881" grpId="0" animBg="1"/>
      <p:bldP spid="71" grpId="0" animBg="1"/>
      <p:bldP spid="71" grpId="1" animBg="1"/>
      <p:bldP spid="99" grpId="0" animBg="1"/>
      <p:bldP spid="125" grpId="0" animBg="1"/>
      <p:bldP spid="126" grpId="0" animBg="1"/>
      <p:bldP spid="127" grpId="0"/>
      <p:bldP spid="128" grpId="0"/>
      <p:bldP spid="1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Box 191"/>
          <p:cNvSpPr txBox="1"/>
          <p:nvPr/>
        </p:nvSpPr>
        <p:spPr>
          <a:xfrm>
            <a:off x="5283182" y="4231664"/>
            <a:ext cx="64294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0944" y="1700840"/>
            <a:ext cx="64294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8409576" y="3262026"/>
            <a:ext cx="85725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57356" y="71414"/>
            <a:ext cx="4643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транзистор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(п.п. триод)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928934"/>
            <a:ext cx="2214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cap="all" baseline="-25000" dirty="0" smtClean="0">
                <a:latin typeface="Times New Roman" pitchFamily="18" charset="0"/>
                <a:cs typeface="Times New Roman" pitchFamily="18" charset="0"/>
              </a:rPr>
              <a:t>Б-К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большое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резко его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6050" y="3071810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Усилитель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Генератор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00562" y="1000108"/>
            <a:ext cx="365130" cy="344441"/>
            <a:chOff x="7108" y="3188"/>
            <a:chExt cx="207" cy="207"/>
          </a:xfrm>
        </p:grpSpPr>
        <p:sp>
          <p:nvSpPr>
            <p:cNvPr id="1027" name="Line 3"/>
            <p:cNvSpPr>
              <a:spLocks noChangeShapeType="1"/>
            </p:cNvSpPr>
            <p:nvPr/>
          </p:nvSpPr>
          <p:spPr bwMode="auto">
            <a:xfrm>
              <a:off x="7108" y="3294"/>
              <a:ext cx="207" cy="0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 rot="-5400000">
              <a:off x="7108" y="3292"/>
              <a:ext cx="207" cy="0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357155" y="857238"/>
            <a:ext cx="4756388" cy="2000258"/>
            <a:chOff x="12056" y="4051"/>
            <a:chExt cx="2702" cy="1205"/>
          </a:xfrm>
        </p:grpSpPr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 rot="-5400000">
              <a:off x="14219" y="4573"/>
              <a:ext cx="339" cy="141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31" name="Group 7"/>
            <p:cNvGrpSpPr>
              <a:grpSpLocks/>
            </p:cNvGrpSpPr>
            <p:nvPr/>
          </p:nvGrpSpPr>
          <p:grpSpPr bwMode="auto">
            <a:xfrm>
              <a:off x="12056" y="4051"/>
              <a:ext cx="2702" cy="1205"/>
              <a:chOff x="12339" y="4334"/>
              <a:chExt cx="2702" cy="1205"/>
            </a:xfrm>
          </p:grpSpPr>
          <p:grpSp>
            <p:nvGrpSpPr>
              <p:cNvPr id="1032" name="Group 8"/>
              <p:cNvGrpSpPr>
                <a:grpSpLocks/>
              </p:cNvGrpSpPr>
              <p:nvPr/>
            </p:nvGrpSpPr>
            <p:grpSpPr bwMode="auto">
              <a:xfrm>
                <a:off x="12414" y="4334"/>
                <a:ext cx="2063" cy="465"/>
                <a:chOff x="12453" y="4117"/>
                <a:chExt cx="2063" cy="465"/>
              </a:xfrm>
            </p:grpSpPr>
            <p:grpSp>
              <p:nvGrpSpPr>
                <p:cNvPr id="1033" name="Group 9"/>
                <p:cNvGrpSpPr>
                  <a:grpSpLocks/>
                </p:cNvGrpSpPr>
                <p:nvPr/>
              </p:nvGrpSpPr>
              <p:grpSpPr bwMode="auto">
                <a:xfrm>
                  <a:off x="13327" y="4117"/>
                  <a:ext cx="311" cy="461"/>
                  <a:chOff x="13592" y="5296"/>
                  <a:chExt cx="311" cy="461"/>
                </a:xfrm>
              </p:grpSpPr>
              <p:sp>
                <p:nvSpPr>
                  <p:cNvPr id="1034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3592" y="5296"/>
                    <a:ext cx="311" cy="461"/>
                  </a:xfrm>
                  <a:prstGeom prst="rect">
                    <a:avLst/>
                  </a:prstGeom>
                  <a:noFill/>
                  <a:ln w="31750">
                    <a:solidFill>
                      <a:srgbClr val="FF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035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13673" y="5309"/>
                    <a:ext cx="162" cy="187"/>
                    <a:chOff x="846" y="9235"/>
                    <a:chExt cx="366" cy="388"/>
                  </a:xfrm>
                </p:grpSpPr>
                <p:sp>
                  <p:nvSpPr>
                    <p:cNvPr id="1036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9235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37" name="Group 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7" y="9337"/>
                      <a:ext cx="207" cy="207"/>
                      <a:chOff x="7108" y="3188"/>
                      <a:chExt cx="207" cy="207"/>
                    </a:xfrm>
                  </p:grpSpPr>
                  <p:sp>
                    <p:nvSpPr>
                      <p:cNvPr id="1038" name="Line 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08" y="3294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39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 rot="-5400000">
                        <a:off x="7108" y="3292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040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13672" y="5539"/>
                    <a:ext cx="162" cy="187"/>
                    <a:chOff x="846" y="9235"/>
                    <a:chExt cx="366" cy="388"/>
                  </a:xfrm>
                </p:grpSpPr>
                <p:sp>
                  <p:nvSpPr>
                    <p:cNvPr id="1041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9235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42" name="Group 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7" y="9337"/>
                      <a:ext cx="207" cy="207"/>
                      <a:chOff x="7108" y="3188"/>
                      <a:chExt cx="207" cy="207"/>
                    </a:xfrm>
                  </p:grpSpPr>
                  <p:sp>
                    <p:nvSpPr>
                      <p:cNvPr id="1043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08" y="3294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44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 rot="-5400000">
                        <a:off x="7108" y="3292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grpSp>
              <p:nvGrpSpPr>
                <p:cNvPr id="1045" name="Group 21"/>
                <p:cNvGrpSpPr>
                  <a:grpSpLocks/>
                </p:cNvGrpSpPr>
                <p:nvPr/>
              </p:nvGrpSpPr>
              <p:grpSpPr bwMode="auto">
                <a:xfrm>
                  <a:off x="12453" y="4121"/>
                  <a:ext cx="891" cy="461"/>
                  <a:chOff x="12453" y="4121"/>
                  <a:chExt cx="891" cy="461"/>
                </a:xfrm>
              </p:grpSpPr>
              <p:sp>
                <p:nvSpPr>
                  <p:cNvPr id="1046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2641" y="4121"/>
                    <a:ext cx="703" cy="461"/>
                  </a:xfrm>
                  <a:prstGeom prst="rect">
                    <a:avLst/>
                  </a:prstGeom>
                  <a:noFill/>
                  <a:ln w="31750">
                    <a:solidFill>
                      <a:srgbClr val="0000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047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12716" y="4145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48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49" name="Oval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50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13146" y="4129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51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52" name="Oval 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53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12701" y="4367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54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55" name="Oval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56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13145" y="4352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57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58" name="Oval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59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12913" y="4226"/>
                    <a:ext cx="162" cy="187"/>
                    <a:chOff x="846" y="9235"/>
                    <a:chExt cx="366" cy="388"/>
                  </a:xfrm>
                </p:grpSpPr>
                <p:sp>
                  <p:nvSpPr>
                    <p:cNvPr id="1060" name="Oval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9235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61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7" y="9337"/>
                      <a:ext cx="207" cy="207"/>
                      <a:chOff x="7108" y="3188"/>
                      <a:chExt cx="207" cy="207"/>
                    </a:xfrm>
                  </p:grpSpPr>
                  <p:sp>
                    <p:nvSpPr>
                      <p:cNvPr id="1062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08" y="3294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63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 rot="-5400000">
                        <a:off x="7108" y="3292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sp>
                <p:nvSpPr>
                  <p:cNvPr id="1064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12453" y="4377"/>
                    <a:ext cx="191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65" name="Group 41"/>
                <p:cNvGrpSpPr>
                  <a:grpSpLocks/>
                </p:cNvGrpSpPr>
                <p:nvPr/>
              </p:nvGrpSpPr>
              <p:grpSpPr bwMode="auto">
                <a:xfrm flipH="1">
                  <a:off x="13625" y="4120"/>
                  <a:ext cx="891" cy="461"/>
                  <a:chOff x="12453" y="4121"/>
                  <a:chExt cx="891" cy="461"/>
                </a:xfrm>
              </p:grpSpPr>
              <p:sp>
                <p:nvSpPr>
                  <p:cNvPr id="1066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12641" y="4121"/>
                    <a:ext cx="703" cy="461"/>
                  </a:xfrm>
                  <a:prstGeom prst="rect">
                    <a:avLst/>
                  </a:prstGeom>
                  <a:noFill/>
                  <a:ln w="31750">
                    <a:solidFill>
                      <a:srgbClr val="0000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067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12716" y="4145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68" name="Line 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69" name="Oval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70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13146" y="4129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71" name="Line 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72" name="Oval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73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12701" y="4367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74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75" name="Oval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76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13145" y="4352"/>
                    <a:ext cx="141" cy="141"/>
                    <a:chOff x="1783" y="8526"/>
                    <a:chExt cx="366" cy="388"/>
                  </a:xfrm>
                </p:grpSpPr>
                <p:sp>
                  <p:nvSpPr>
                    <p:cNvPr id="1077" name="Line 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1" y="8723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78" name="Oval 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8526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0000FF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79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12913" y="4226"/>
                    <a:ext cx="162" cy="187"/>
                    <a:chOff x="846" y="9235"/>
                    <a:chExt cx="366" cy="388"/>
                  </a:xfrm>
                </p:grpSpPr>
                <p:sp>
                  <p:nvSpPr>
                    <p:cNvPr id="1080" name="Oval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9235"/>
                      <a:ext cx="366" cy="388"/>
                    </a:xfrm>
                    <a:prstGeom prst="ellips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81" name="Group 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7" y="9337"/>
                      <a:ext cx="207" cy="207"/>
                      <a:chOff x="7108" y="3188"/>
                      <a:chExt cx="207" cy="207"/>
                    </a:xfrm>
                  </p:grpSpPr>
                  <p:sp>
                    <p:nvSpPr>
                      <p:cNvPr id="1082" name="Line 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08" y="3294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083" name="Line 59"/>
                      <p:cNvSpPr>
                        <a:spLocks noChangeShapeType="1"/>
                      </p:cNvSpPr>
                      <p:nvPr/>
                    </p:nvSpPr>
                    <p:spPr bwMode="auto">
                      <a:xfrm rot="-5400000">
                        <a:off x="7108" y="3292"/>
                        <a:ext cx="207" cy="0"/>
                      </a:xfrm>
                      <a:prstGeom prst="line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sp>
                <p:nvSpPr>
                  <p:cNvPr id="1084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12453" y="4377"/>
                    <a:ext cx="191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85" name="Group 61"/>
              <p:cNvGrpSpPr>
                <a:grpSpLocks/>
              </p:cNvGrpSpPr>
              <p:nvPr/>
            </p:nvGrpSpPr>
            <p:grpSpPr bwMode="auto">
              <a:xfrm>
                <a:off x="12339" y="4580"/>
                <a:ext cx="2702" cy="959"/>
                <a:chOff x="12339" y="4580"/>
                <a:chExt cx="2702" cy="959"/>
              </a:xfrm>
            </p:grpSpPr>
            <p:grpSp>
              <p:nvGrpSpPr>
                <p:cNvPr id="1086" name="Group 62"/>
                <p:cNvGrpSpPr>
                  <a:grpSpLocks/>
                </p:cNvGrpSpPr>
                <p:nvPr/>
              </p:nvGrpSpPr>
              <p:grpSpPr bwMode="auto">
                <a:xfrm>
                  <a:off x="14665" y="4580"/>
                  <a:ext cx="0" cy="757"/>
                  <a:chOff x="14712" y="4371"/>
                  <a:chExt cx="0" cy="757"/>
                </a:xfrm>
              </p:grpSpPr>
              <p:sp>
                <p:nvSpPr>
                  <p:cNvPr id="1087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14712" y="4371"/>
                    <a:ext cx="0" cy="17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88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14712" y="4895"/>
                    <a:ext cx="0" cy="233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89" name="Group 65"/>
                <p:cNvGrpSpPr>
                  <a:grpSpLocks/>
                </p:cNvGrpSpPr>
                <p:nvPr/>
              </p:nvGrpSpPr>
              <p:grpSpPr bwMode="auto">
                <a:xfrm flipH="1">
                  <a:off x="12419" y="5170"/>
                  <a:ext cx="644" cy="369"/>
                  <a:chOff x="2004" y="7246"/>
                  <a:chExt cx="644" cy="369"/>
                </a:xfrm>
              </p:grpSpPr>
              <p:sp>
                <p:nvSpPr>
                  <p:cNvPr id="1090" name="Line 6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50" y="7338"/>
                    <a:ext cx="0" cy="150"/>
                  </a:xfrm>
                  <a:prstGeom prst="line">
                    <a:avLst/>
                  </a:prstGeom>
                  <a:noFill/>
                  <a:ln w="5397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1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2004" y="7406"/>
                    <a:ext cx="242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2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2258" y="7246"/>
                    <a:ext cx="0" cy="369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3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2339" y="7407"/>
                    <a:ext cx="309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4" name="Group 70"/>
                <p:cNvGrpSpPr>
                  <a:grpSpLocks/>
                </p:cNvGrpSpPr>
                <p:nvPr/>
              </p:nvGrpSpPr>
              <p:grpSpPr bwMode="auto">
                <a:xfrm>
                  <a:off x="13665" y="5153"/>
                  <a:ext cx="774" cy="370"/>
                  <a:chOff x="8049" y="6037"/>
                  <a:chExt cx="774" cy="370"/>
                </a:xfrm>
              </p:grpSpPr>
              <p:sp>
                <p:nvSpPr>
                  <p:cNvPr id="1095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8347" y="6137"/>
                    <a:ext cx="0" cy="150"/>
                  </a:xfrm>
                  <a:prstGeom prst="line">
                    <a:avLst/>
                  </a:prstGeom>
                  <a:noFill/>
                  <a:ln w="571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6" name="Line 7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581" y="6214"/>
                    <a:ext cx="242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7" name="Line 7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31" y="6037"/>
                    <a:ext cx="0" cy="369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8" name="Line 7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049" y="6206"/>
                    <a:ext cx="309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099" name="Line 75"/>
                  <p:cNvSpPr>
                    <a:spLocks noChangeShapeType="1"/>
                  </p:cNvSpPr>
                  <p:nvPr/>
                </p:nvSpPr>
                <p:spPr bwMode="auto">
                  <a:xfrm>
                    <a:off x="8508" y="6145"/>
                    <a:ext cx="0" cy="150"/>
                  </a:xfrm>
                  <a:prstGeom prst="line">
                    <a:avLst/>
                  </a:prstGeom>
                  <a:noFill/>
                  <a:ln w="5397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00" name="Line 7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584" y="6038"/>
                    <a:ext cx="0" cy="369"/>
                  </a:xfrm>
                  <a:prstGeom prst="lin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01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13427" y="4789"/>
                  <a:ext cx="0" cy="542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2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12967" y="5326"/>
                  <a:ext cx="865" cy="7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3" name="Line 79"/>
                <p:cNvSpPr>
                  <a:spLocks noChangeShapeType="1"/>
                </p:cNvSpPr>
                <p:nvPr/>
              </p:nvSpPr>
              <p:spPr bwMode="auto">
                <a:xfrm>
                  <a:off x="14364" y="5329"/>
                  <a:ext cx="314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4" name="Line 80"/>
                <p:cNvSpPr>
                  <a:spLocks noChangeShapeType="1"/>
                </p:cNvSpPr>
                <p:nvPr/>
              </p:nvSpPr>
              <p:spPr bwMode="auto">
                <a:xfrm>
                  <a:off x="14672" y="5199"/>
                  <a:ext cx="369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5" name="Line 81"/>
                <p:cNvSpPr>
                  <a:spLocks noChangeShapeType="1"/>
                </p:cNvSpPr>
                <p:nvPr/>
              </p:nvSpPr>
              <p:spPr bwMode="auto">
                <a:xfrm>
                  <a:off x="14658" y="4692"/>
                  <a:ext cx="369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06" name="Group 82"/>
                <p:cNvGrpSpPr>
                  <a:grpSpLocks/>
                </p:cNvGrpSpPr>
                <p:nvPr/>
              </p:nvGrpSpPr>
              <p:grpSpPr bwMode="auto">
                <a:xfrm rot="-5400000">
                  <a:off x="12277" y="4644"/>
                  <a:ext cx="265" cy="141"/>
                  <a:chOff x="9201" y="10684"/>
                  <a:chExt cx="763" cy="276"/>
                </a:xfrm>
              </p:grpSpPr>
              <p:grpSp>
                <p:nvGrpSpPr>
                  <p:cNvPr id="1107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9201" y="10684"/>
                    <a:ext cx="184" cy="276"/>
                    <a:chOff x="3503" y="4378"/>
                    <a:chExt cx="184" cy="276"/>
                  </a:xfrm>
                </p:grpSpPr>
                <p:sp>
                  <p:nvSpPr>
                    <p:cNvPr id="1108" name="Oval 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4458"/>
                      <a:ext cx="141" cy="14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9" name="Line 8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03" y="4378"/>
                      <a:ext cx="184" cy="276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110" name="Line 86"/>
                  <p:cNvSpPr>
                    <a:spLocks noChangeShapeType="1"/>
                  </p:cNvSpPr>
                  <p:nvPr/>
                </p:nvSpPr>
                <p:spPr bwMode="auto">
                  <a:xfrm>
                    <a:off x="9347" y="10831"/>
                    <a:ext cx="61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11" name="Group 87"/>
                <p:cNvGrpSpPr>
                  <a:grpSpLocks/>
                </p:cNvGrpSpPr>
                <p:nvPr/>
              </p:nvGrpSpPr>
              <p:grpSpPr bwMode="auto">
                <a:xfrm rot="5400000" flipV="1">
                  <a:off x="12285" y="5143"/>
                  <a:ext cx="265" cy="141"/>
                  <a:chOff x="9201" y="10684"/>
                  <a:chExt cx="763" cy="276"/>
                </a:xfrm>
              </p:grpSpPr>
              <p:grpSp>
                <p:nvGrpSpPr>
                  <p:cNvPr id="1112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9201" y="10684"/>
                    <a:ext cx="184" cy="276"/>
                    <a:chOff x="3503" y="4378"/>
                    <a:chExt cx="184" cy="276"/>
                  </a:xfrm>
                </p:grpSpPr>
                <p:sp>
                  <p:nvSpPr>
                    <p:cNvPr id="1113" name="Oval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4458"/>
                      <a:ext cx="141" cy="141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14" name="Line 9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03" y="4378"/>
                      <a:ext cx="184" cy="276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115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9347" y="10831"/>
                    <a:ext cx="61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</p:grpSp>
      </p:grpSp>
      <p:cxnSp>
        <p:nvCxnSpPr>
          <p:cNvPr id="97" name="Прямая соединительная линия 96"/>
          <p:cNvCxnSpPr/>
          <p:nvPr/>
        </p:nvCxnSpPr>
        <p:spPr>
          <a:xfrm>
            <a:off x="3929058" y="1284272"/>
            <a:ext cx="500066" cy="1588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17" name="Group 93"/>
          <p:cNvGrpSpPr>
            <a:grpSpLocks/>
          </p:cNvGrpSpPr>
          <p:nvPr/>
        </p:nvGrpSpPr>
        <p:grpSpPr bwMode="auto">
          <a:xfrm>
            <a:off x="5786446" y="1785926"/>
            <a:ext cx="3000364" cy="3817949"/>
            <a:chOff x="7459" y="4833"/>
            <a:chExt cx="2088" cy="2236"/>
          </a:xfrm>
        </p:grpSpPr>
        <p:grpSp>
          <p:nvGrpSpPr>
            <p:cNvPr id="1118" name="Group 94"/>
            <p:cNvGrpSpPr>
              <a:grpSpLocks/>
            </p:cNvGrpSpPr>
            <p:nvPr/>
          </p:nvGrpSpPr>
          <p:grpSpPr bwMode="auto">
            <a:xfrm rot="-5400000">
              <a:off x="7369" y="5632"/>
              <a:ext cx="2063" cy="465"/>
              <a:chOff x="12453" y="4117"/>
              <a:chExt cx="2063" cy="465"/>
            </a:xfrm>
          </p:grpSpPr>
          <p:grpSp>
            <p:nvGrpSpPr>
              <p:cNvPr id="1119" name="Group 95"/>
              <p:cNvGrpSpPr>
                <a:grpSpLocks/>
              </p:cNvGrpSpPr>
              <p:nvPr/>
            </p:nvGrpSpPr>
            <p:grpSpPr bwMode="auto">
              <a:xfrm>
                <a:off x="13335" y="4117"/>
                <a:ext cx="311" cy="461"/>
                <a:chOff x="13600" y="5296"/>
                <a:chExt cx="311" cy="461"/>
              </a:xfrm>
            </p:grpSpPr>
            <p:sp>
              <p:nvSpPr>
                <p:cNvPr id="1120" name="Rectangle 96"/>
                <p:cNvSpPr>
                  <a:spLocks noChangeArrowheads="1"/>
                </p:cNvSpPr>
                <p:nvPr/>
              </p:nvSpPr>
              <p:spPr bwMode="auto">
                <a:xfrm>
                  <a:off x="13600" y="5296"/>
                  <a:ext cx="311" cy="461"/>
                </a:xfrm>
                <a:prstGeom prst="rect">
                  <a:avLst/>
                </a:prstGeom>
                <a:noFill/>
                <a:ln w="3175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21" name="Group 97"/>
                <p:cNvGrpSpPr>
                  <a:grpSpLocks/>
                </p:cNvGrpSpPr>
                <p:nvPr/>
              </p:nvGrpSpPr>
              <p:grpSpPr bwMode="auto">
                <a:xfrm>
                  <a:off x="13673" y="5309"/>
                  <a:ext cx="162" cy="187"/>
                  <a:chOff x="846" y="9235"/>
                  <a:chExt cx="366" cy="388"/>
                </a:xfrm>
              </p:grpSpPr>
              <p:sp>
                <p:nvSpPr>
                  <p:cNvPr id="1122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23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24" name="Line 1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5" name="Line 101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26" name="Group 102"/>
                <p:cNvGrpSpPr>
                  <a:grpSpLocks/>
                </p:cNvGrpSpPr>
                <p:nvPr/>
              </p:nvGrpSpPr>
              <p:grpSpPr bwMode="auto">
                <a:xfrm>
                  <a:off x="13672" y="5539"/>
                  <a:ext cx="162" cy="187"/>
                  <a:chOff x="846" y="9235"/>
                  <a:chExt cx="366" cy="388"/>
                </a:xfrm>
              </p:grpSpPr>
              <p:sp>
                <p:nvSpPr>
                  <p:cNvPr id="1127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2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29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0" name="Line 106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1131" name="Group 107"/>
              <p:cNvGrpSpPr>
                <a:grpSpLocks/>
              </p:cNvGrpSpPr>
              <p:nvPr/>
            </p:nvGrpSpPr>
            <p:grpSpPr bwMode="auto">
              <a:xfrm>
                <a:off x="12453" y="4121"/>
                <a:ext cx="875" cy="461"/>
                <a:chOff x="12453" y="4121"/>
                <a:chExt cx="875" cy="461"/>
              </a:xfrm>
            </p:grpSpPr>
            <p:sp>
              <p:nvSpPr>
                <p:cNvPr id="1132" name="Rectangle 108"/>
                <p:cNvSpPr>
                  <a:spLocks noChangeArrowheads="1"/>
                </p:cNvSpPr>
                <p:nvPr/>
              </p:nvSpPr>
              <p:spPr bwMode="auto">
                <a:xfrm>
                  <a:off x="12625" y="4121"/>
                  <a:ext cx="703" cy="461"/>
                </a:xfrm>
                <a:prstGeom prst="rect">
                  <a:avLst/>
                </a:prstGeom>
                <a:noFill/>
                <a:ln w="31750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33" name="Group 109"/>
                <p:cNvGrpSpPr>
                  <a:grpSpLocks/>
                </p:cNvGrpSpPr>
                <p:nvPr/>
              </p:nvGrpSpPr>
              <p:grpSpPr bwMode="auto">
                <a:xfrm>
                  <a:off x="12716" y="4145"/>
                  <a:ext cx="141" cy="141"/>
                  <a:chOff x="1783" y="8526"/>
                  <a:chExt cx="366" cy="388"/>
                </a:xfrm>
              </p:grpSpPr>
              <p:sp>
                <p:nvSpPr>
                  <p:cNvPr id="1134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35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6" name="Group 112"/>
                <p:cNvGrpSpPr>
                  <a:grpSpLocks/>
                </p:cNvGrpSpPr>
                <p:nvPr/>
              </p:nvGrpSpPr>
              <p:grpSpPr bwMode="auto">
                <a:xfrm>
                  <a:off x="13146" y="4129"/>
                  <a:ext cx="141" cy="141"/>
                  <a:chOff x="1783" y="8526"/>
                  <a:chExt cx="366" cy="388"/>
                </a:xfrm>
              </p:grpSpPr>
              <p:sp>
                <p:nvSpPr>
                  <p:cNvPr id="1137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38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9" name="Group 115"/>
                <p:cNvGrpSpPr>
                  <a:grpSpLocks/>
                </p:cNvGrpSpPr>
                <p:nvPr/>
              </p:nvGrpSpPr>
              <p:grpSpPr bwMode="auto">
                <a:xfrm>
                  <a:off x="12701" y="4367"/>
                  <a:ext cx="141" cy="141"/>
                  <a:chOff x="1783" y="8526"/>
                  <a:chExt cx="366" cy="388"/>
                </a:xfrm>
              </p:grpSpPr>
              <p:sp>
                <p:nvSpPr>
                  <p:cNvPr id="1140" name="Line 116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41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2" name="Group 118"/>
                <p:cNvGrpSpPr>
                  <a:grpSpLocks/>
                </p:cNvGrpSpPr>
                <p:nvPr/>
              </p:nvGrpSpPr>
              <p:grpSpPr bwMode="auto">
                <a:xfrm>
                  <a:off x="13145" y="4352"/>
                  <a:ext cx="141" cy="141"/>
                  <a:chOff x="1783" y="8526"/>
                  <a:chExt cx="366" cy="388"/>
                </a:xfrm>
              </p:grpSpPr>
              <p:sp>
                <p:nvSpPr>
                  <p:cNvPr id="1143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44" name="Oval 120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5" name="Group 121"/>
                <p:cNvGrpSpPr>
                  <a:grpSpLocks/>
                </p:cNvGrpSpPr>
                <p:nvPr/>
              </p:nvGrpSpPr>
              <p:grpSpPr bwMode="auto">
                <a:xfrm>
                  <a:off x="12913" y="4226"/>
                  <a:ext cx="162" cy="187"/>
                  <a:chOff x="846" y="9235"/>
                  <a:chExt cx="366" cy="388"/>
                </a:xfrm>
              </p:grpSpPr>
              <p:sp>
                <p:nvSpPr>
                  <p:cNvPr id="1146" name="Oval 12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47" name="Group 123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48" name="Line 1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9" name="Line 12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1150" name="Line 126"/>
                <p:cNvSpPr>
                  <a:spLocks noChangeShapeType="1"/>
                </p:cNvSpPr>
                <p:nvPr/>
              </p:nvSpPr>
              <p:spPr bwMode="auto">
                <a:xfrm>
                  <a:off x="12453" y="4377"/>
                  <a:ext cx="191" cy="0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151" name="Group 127"/>
              <p:cNvGrpSpPr>
                <a:grpSpLocks/>
              </p:cNvGrpSpPr>
              <p:nvPr/>
            </p:nvGrpSpPr>
            <p:grpSpPr bwMode="auto">
              <a:xfrm flipH="1">
                <a:off x="13649" y="4120"/>
                <a:ext cx="867" cy="461"/>
                <a:chOff x="12453" y="4121"/>
                <a:chExt cx="867" cy="461"/>
              </a:xfrm>
            </p:grpSpPr>
            <p:sp>
              <p:nvSpPr>
                <p:cNvPr id="1152" name="Rectangle 128"/>
                <p:cNvSpPr>
                  <a:spLocks noChangeArrowheads="1"/>
                </p:cNvSpPr>
                <p:nvPr/>
              </p:nvSpPr>
              <p:spPr bwMode="auto">
                <a:xfrm>
                  <a:off x="12617" y="4121"/>
                  <a:ext cx="703" cy="461"/>
                </a:xfrm>
                <a:prstGeom prst="rect">
                  <a:avLst/>
                </a:prstGeom>
                <a:noFill/>
                <a:ln w="31750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153" name="Group 129"/>
                <p:cNvGrpSpPr>
                  <a:grpSpLocks/>
                </p:cNvGrpSpPr>
                <p:nvPr/>
              </p:nvGrpSpPr>
              <p:grpSpPr bwMode="auto">
                <a:xfrm>
                  <a:off x="12716" y="4145"/>
                  <a:ext cx="141" cy="141"/>
                  <a:chOff x="1783" y="8526"/>
                  <a:chExt cx="366" cy="388"/>
                </a:xfrm>
              </p:grpSpPr>
              <p:sp>
                <p:nvSpPr>
                  <p:cNvPr id="1154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55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6" name="Group 132"/>
                <p:cNvGrpSpPr>
                  <a:grpSpLocks/>
                </p:cNvGrpSpPr>
                <p:nvPr/>
              </p:nvGrpSpPr>
              <p:grpSpPr bwMode="auto">
                <a:xfrm>
                  <a:off x="13146" y="4129"/>
                  <a:ext cx="141" cy="141"/>
                  <a:chOff x="1783" y="8526"/>
                  <a:chExt cx="366" cy="388"/>
                </a:xfrm>
              </p:grpSpPr>
              <p:sp>
                <p:nvSpPr>
                  <p:cNvPr id="1157" name="Line 133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58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9" name="Group 135"/>
                <p:cNvGrpSpPr>
                  <a:grpSpLocks/>
                </p:cNvGrpSpPr>
                <p:nvPr/>
              </p:nvGrpSpPr>
              <p:grpSpPr bwMode="auto">
                <a:xfrm>
                  <a:off x="12701" y="4367"/>
                  <a:ext cx="141" cy="141"/>
                  <a:chOff x="1783" y="8526"/>
                  <a:chExt cx="366" cy="388"/>
                </a:xfrm>
              </p:grpSpPr>
              <p:sp>
                <p:nvSpPr>
                  <p:cNvPr id="1160" name="Line 136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61" name="Oval 137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2" name="Group 138"/>
                <p:cNvGrpSpPr>
                  <a:grpSpLocks/>
                </p:cNvGrpSpPr>
                <p:nvPr/>
              </p:nvGrpSpPr>
              <p:grpSpPr bwMode="auto">
                <a:xfrm>
                  <a:off x="13145" y="4352"/>
                  <a:ext cx="141" cy="141"/>
                  <a:chOff x="1783" y="8526"/>
                  <a:chExt cx="366" cy="388"/>
                </a:xfrm>
              </p:grpSpPr>
              <p:sp>
                <p:nvSpPr>
                  <p:cNvPr id="1163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1871" y="8723"/>
                    <a:ext cx="207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64" name="Oval 140"/>
                  <p:cNvSpPr>
                    <a:spLocks noChangeArrowheads="1"/>
                  </p:cNvSpPr>
                  <p:nvPr/>
                </p:nvSpPr>
                <p:spPr bwMode="auto">
                  <a:xfrm>
                    <a:off x="1783" y="8526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5" name="Group 141"/>
                <p:cNvGrpSpPr>
                  <a:grpSpLocks/>
                </p:cNvGrpSpPr>
                <p:nvPr/>
              </p:nvGrpSpPr>
              <p:grpSpPr bwMode="auto">
                <a:xfrm>
                  <a:off x="12913" y="4226"/>
                  <a:ext cx="162" cy="187"/>
                  <a:chOff x="846" y="9235"/>
                  <a:chExt cx="366" cy="388"/>
                </a:xfrm>
              </p:grpSpPr>
              <p:sp>
                <p:nvSpPr>
                  <p:cNvPr id="1166" name="Oval 14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9235"/>
                    <a:ext cx="366" cy="388"/>
                  </a:xfrm>
                  <a:prstGeom prst="ellipse">
                    <a:avLst/>
                  </a:prstGeom>
                  <a:noFill/>
                  <a:ln w="317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grpSp>
                <p:nvGrpSpPr>
                  <p:cNvPr id="1167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937" y="9337"/>
                    <a:ext cx="207" cy="207"/>
                    <a:chOff x="7108" y="3188"/>
                    <a:chExt cx="207" cy="207"/>
                  </a:xfrm>
                </p:grpSpPr>
                <p:sp>
                  <p:nvSpPr>
                    <p:cNvPr id="1168" name="Line 1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108" y="3294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9" name="Line 145"/>
                    <p:cNvSpPr>
                      <a:spLocks noChangeShapeType="1"/>
                    </p:cNvSpPr>
                    <p:nvPr/>
                  </p:nvSpPr>
                  <p:spPr bwMode="auto">
                    <a:xfrm rot="-5400000">
                      <a:off x="7108" y="3292"/>
                      <a:ext cx="207" cy="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1170" name="Line 146"/>
                <p:cNvSpPr>
                  <a:spLocks noChangeShapeType="1"/>
                </p:cNvSpPr>
                <p:nvPr/>
              </p:nvSpPr>
              <p:spPr bwMode="auto">
                <a:xfrm>
                  <a:off x="12453" y="4377"/>
                  <a:ext cx="191" cy="0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171" name="Group 147"/>
            <p:cNvGrpSpPr>
              <a:grpSpLocks/>
            </p:cNvGrpSpPr>
            <p:nvPr/>
          </p:nvGrpSpPr>
          <p:grpSpPr bwMode="auto">
            <a:xfrm>
              <a:off x="8434" y="4835"/>
              <a:ext cx="1113" cy="2057"/>
              <a:chOff x="8434" y="4835"/>
              <a:chExt cx="1113" cy="2057"/>
            </a:xfrm>
          </p:grpSpPr>
          <p:sp>
            <p:nvSpPr>
              <p:cNvPr id="1172" name="Rectangle 148"/>
              <p:cNvSpPr>
                <a:spLocks noChangeArrowheads="1"/>
              </p:cNvSpPr>
              <p:nvPr/>
            </p:nvSpPr>
            <p:spPr bwMode="auto">
              <a:xfrm rot="-5400000">
                <a:off x="8907" y="5798"/>
                <a:ext cx="576" cy="230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3" name="Line 149"/>
              <p:cNvSpPr>
                <a:spLocks noChangeShapeType="1"/>
              </p:cNvSpPr>
              <p:nvPr/>
            </p:nvSpPr>
            <p:spPr bwMode="auto">
              <a:xfrm>
                <a:off x="8434" y="4844"/>
                <a:ext cx="769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4" name="Line 150"/>
              <p:cNvSpPr>
                <a:spLocks noChangeShapeType="1"/>
              </p:cNvSpPr>
              <p:nvPr/>
            </p:nvSpPr>
            <p:spPr bwMode="auto">
              <a:xfrm rot="-5400000">
                <a:off x="8800" y="5235"/>
                <a:ext cx="800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5" name="Line 151"/>
              <p:cNvSpPr>
                <a:spLocks noChangeShapeType="1"/>
              </p:cNvSpPr>
              <p:nvPr/>
            </p:nvSpPr>
            <p:spPr bwMode="auto">
              <a:xfrm rot="-5400000">
                <a:off x="8855" y="6545"/>
                <a:ext cx="692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6" name="Line 152"/>
              <p:cNvSpPr>
                <a:spLocks noChangeShapeType="1"/>
              </p:cNvSpPr>
              <p:nvPr/>
            </p:nvSpPr>
            <p:spPr bwMode="auto">
              <a:xfrm rot="5400000" flipV="1">
                <a:off x="9380" y="5296"/>
                <a:ext cx="0" cy="33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7" name="Line 153"/>
              <p:cNvSpPr>
                <a:spLocks noChangeShapeType="1"/>
              </p:cNvSpPr>
              <p:nvPr/>
            </p:nvSpPr>
            <p:spPr bwMode="auto">
              <a:xfrm rot="5400000" flipV="1">
                <a:off x="9373" y="6223"/>
                <a:ext cx="0" cy="33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178" name="Group 154"/>
            <p:cNvGrpSpPr>
              <a:grpSpLocks/>
            </p:cNvGrpSpPr>
            <p:nvPr/>
          </p:nvGrpSpPr>
          <p:grpSpPr bwMode="auto">
            <a:xfrm>
              <a:off x="7459" y="5866"/>
              <a:ext cx="1734" cy="1203"/>
              <a:chOff x="7459" y="5866"/>
              <a:chExt cx="1734" cy="1203"/>
            </a:xfrm>
          </p:grpSpPr>
          <p:grpSp>
            <p:nvGrpSpPr>
              <p:cNvPr id="1179" name="Group 155"/>
              <p:cNvGrpSpPr>
                <a:grpSpLocks/>
              </p:cNvGrpSpPr>
              <p:nvPr/>
            </p:nvGrpSpPr>
            <p:grpSpPr bwMode="auto">
              <a:xfrm rot="-5400000">
                <a:off x="7296" y="6029"/>
                <a:ext cx="487" cy="162"/>
                <a:chOff x="9201" y="10684"/>
                <a:chExt cx="763" cy="276"/>
              </a:xfrm>
            </p:grpSpPr>
            <p:grpSp>
              <p:nvGrpSpPr>
                <p:cNvPr id="1180" name="Group 156"/>
                <p:cNvGrpSpPr>
                  <a:grpSpLocks/>
                </p:cNvGrpSpPr>
                <p:nvPr/>
              </p:nvGrpSpPr>
              <p:grpSpPr bwMode="auto">
                <a:xfrm>
                  <a:off x="9201" y="10684"/>
                  <a:ext cx="184" cy="276"/>
                  <a:chOff x="3503" y="4378"/>
                  <a:chExt cx="184" cy="276"/>
                </a:xfrm>
              </p:grpSpPr>
              <p:sp>
                <p:nvSpPr>
                  <p:cNvPr id="1181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82" name="Line 15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83" name="Line 159"/>
                <p:cNvSpPr>
                  <a:spLocks noChangeShapeType="1"/>
                </p:cNvSpPr>
                <p:nvPr/>
              </p:nvSpPr>
              <p:spPr bwMode="auto">
                <a:xfrm>
                  <a:off x="9347" y="10831"/>
                  <a:ext cx="617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184" name="Group 160"/>
              <p:cNvGrpSpPr>
                <a:grpSpLocks/>
              </p:cNvGrpSpPr>
              <p:nvPr/>
            </p:nvGrpSpPr>
            <p:grpSpPr bwMode="auto">
              <a:xfrm>
                <a:off x="8419" y="6699"/>
                <a:ext cx="774" cy="370"/>
                <a:chOff x="8049" y="6037"/>
                <a:chExt cx="774" cy="370"/>
              </a:xfrm>
            </p:grpSpPr>
            <p:sp>
              <p:nvSpPr>
                <p:cNvPr id="1185" name="Line 161"/>
                <p:cNvSpPr>
                  <a:spLocks noChangeShapeType="1"/>
                </p:cNvSpPr>
                <p:nvPr/>
              </p:nvSpPr>
              <p:spPr bwMode="auto">
                <a:xfrm>
                  <a:off x="8366" y="6137"/>
                  <a:ext cx="0" cy="15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6" name="Line 162"/>
                <p:cNvSpPr>
                  <a:spLocks noChangeShapeType="1"/>
                </p:cNvSpPr>
                <p:nvPr/>
              </p:nvSpPr>
              <p:spPr bwMode="auto">
                <a:xfrm flipH="1">
                  <a:off x="8581" y="6214"/>
                  <a:ext cx="242" cy="0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7" name="Line 163"/>
                <p:cNvSpPr>
                  <a:spLocks noChangeShapeType="1"/>
                </p:cNvSpPr>
                <p:nvPr/>
              </p:nvSpPr>
              <p:spPr bwMode="auto">
                <a:xfrm flipH="1">
                  <a:off x="8431" y="6037"/>
                  <a:ext cx="0" cy="369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8" name="Line 164"/>
                <p:cNvSpPr>
                  <a:spLocks noChangeShapeType="1"/>
                </p:cNvSpPr>
                <p:nvPr/>
              </p:nvSpPr>
              <p:spPr bwMode="auto">
                <a:xfrm flipH="1">
                  <a:off x="8049" y="6214"/>
                  <a:ext cx="309" cy="0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9" name="Line 165"/>
                <p:cNvSpPr>
                  <a:spLocks noChangeShapeType="1"/>
                </p:cNvSpPr>
                <p:nvPr/>
              </p:nvSpPr>
              <p:spPr bwMode="auto">
                <a:xfrm>
                  <a:off x="8508" y="6145"/>
                  <a:ext cx="0" cy="150"/>
                </a:xfrm>
                <a:prstGeom prst="line">
                  <a:avLst/>
                </a:prstGeom>
                <a:noFill/>
                <a:ln w="539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90" name="Line 166"/>
                <p:cNvSpPr>
                  <a:spLocks noChangeShapeType="1"/>
                </p:cNvSpPr>
                <p:nvPr/>
              </p:nvSpPr>
              <p:spPr bwMode="auto">
                <a:xfrm flipH="1">
                  <a:off x="8584" y="6038"/>
                  <a:ext cx="0" cy="369"/>
                </a:xfrm>
                <a:prstGeom prst="line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191" name="Line 167"/>
              <p:cNvSpPr>
                <a:spLocks noChangeShapeType="1"/>
              </p:cNvSpPr>
              <p:nvPr/>
            </p:nvSpPr>
            <p:spPr bwMode="auto">
              <a:xfrm>
                <a:off x="7539" y="5878"/>
                <a:ext cx="617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192" name="Group 168"/>
              <p:cNvGrpSpPr>
                <a:grpSpLocks/>
              </p:cNvGrpSpPr>
              <p:nvPr/>
            </p:nvGrpSpPr>
            <p:grpSpPr bwMode="auto">
              <a:xfrm rot="5400000" flipV="1">
                <a:off x="7296" y="6558"/>
                <a:ext cx="487" cy="162"/>
                <a:chOff x="9201" y="10684"/>
                <a:chExt cx="763" cy="276"/>
              </a:xfrm>
            </p:grpSpPr>
            <p:grpSp>
              <p:nvGrpSpPr>
                <p:cNvPr id="1193" name="Group 169"/>
                <p:cNvGrpSpPr>
                  <a:grpSpLocks/>
                </p:cNvGrpSpPr>
                <p:nvPr/>
              </p:nvGrpSpPr>
              <p:grpSpPr bwMode="auto">
                <a:xfrm>
                  <a:off x="9201" y="10684"/>
                  <a:ext cx="184" cy="276"/>
                  <a:chOff x="3503" y="4378"/>
                  <a:chExt cx="184" cy="276"/>
                </a:xfrm>
              </p:grpSpPr>
              <p:sp>
                <p:nvSpPr>
                  <p:cNvPr id="1194" name="Oval 170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195" name="Line 17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96" name="Line 172"/>
                <p:cNvSpPr>
                  <a:spLocks noChangeShapeType="1"/>
                </p:cNvSpPr>
                <p:nvPr/>
              </p:nvSpPr>
              <p:spPr bwMode="auto">
                <a:xfrm>
                  <a:off x="9347" y="10831"/>
                  <a:ext cx="617" cy="0"/>
                </a:xfrm>
                <a:prstGeom prst="line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197" name="Line 173"/>
              <p:cNvSpPr>
                <a:spLocks noChangeShapeType="1"/>
              </p:cNvSpPr>
              <p:nvPr/>
            </p:nvSpPr>
            <p:spPr bwMode="auto">
              <a:xfrm>
                <a:off x="7538" y="6882"/>
                <a:ext cx="892" cy="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98" name="Line 174"/>
              <p:cNvSpPr>
                <a:spLocks noChangeShapeType="1"/>
              </p:cNvSpPr>
              <p:nvPr/>
            </p:nvSpPr>
            <p:spPr bwMode="auto">
              <a:xfrm flipH="1">
                <a:off x="8398" y="6838"/>
                <a:ext cx="68" cy="39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80" name="TextBox 179"/>
          <p:cNvSpPr txBox="1"/>
          <p:nvPr/>
        </p:nvSpPr>
        <p:spPr>
          <a:xfrm>
            <a:off x="5929322" y="5715016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Схема…                                                                  с общим Эмиттером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714348" y="3857628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Схема…                                                                  с общей  базой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28596" y="50004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3857620" y="57148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2241842" y="1541118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286512" y="3143248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6357950" y="471488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6143636" y="2000240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9" name="Line 3"/>
          <p:cNvSpPr>
            <a:spLocks noChangeShapeType="1"/>
          </p:cNvSpPr>
          <p:nvPr/>
        </p:nvSpPr>
        <p:spPr bwMode="auto">
          <a:xfrm flipV="1">
            <a:off x="142877" y="1071545"/>
            <a:ext cx="428595" cy="71435"/>
          </a:xfrm>
          <a:prstGeom prst="line">
            <a:avLst/>
          </a:prstGeom>
          <a:noFill/>
          <a:ln w="88900">
            <a:solidFill>
              <a:srgbClr val="FF0000"/>
            </a:solidFill>
            <a:round/>
            <a:headEnd/>
            <a:tailEnd/>
          </a:ln>
          <a:scene3d>
            <a:camera prst="orthographicFront">
              <a:rot lat="0" lon="0" rev="21180000"/>
            </a:camera>
            <a:lightRig rig="threePt" dir="t"/>
          </a:scene3d>
        </p:spPr>
        <p:txBody>
          <a:bodyPr/>
          <a:lstStyle/>
          <a:p>
            <a:endParaRPr lang="ru-RU"/>
          </a:p>
        </p:txBody>
      </p:sp>
      <p:sp>
        <p:nvSpPr>
          <p:cNvPr id="194" name="TextBox 193"/>
          <p:cNvSpPr txBox="1"/>
          <p:nvPr/>
        </p:nvSpPr>
        <p:spPr>
          <a:xfrm>
            <a:off x="4857752" y="1571612"/>
            <a:ext cx="85725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1995</TotalTime>
  <Words>833</Words>
  <Application>Microsoft Office PowerPoint</Application>
  <PresentationFormat>Экран (4:3)</PresentationFormat>
  <Paragraphs>230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Слайд 1</vt:lpstr>
      <vt:lpstr>Слайд 2</vt:lpstr>
      <vt:lpstr>Домашнее задание.</vt:lpstr>
      <vt:lpstr>Слайд 4</vt:lpstr>
      <vt:lpstr>Слайд 5</vt:lpstr>
      <vt:lpstr>Слайд 6</vt:lpstr>
      <vt:lpstr>Слайд 7</vt:lpstr>
      <vt:lpstr>Слайд 8</vt:lpstr>
      <vt:lpstr>Слайд 9</vt:lpstr>
      <vt:lpstr>Домашнее задание.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228</cp:revision>
  <dcterms:created xsi:type="dcterms:W3CDTF">2009-11-04T14:29:22Z</dcterms:created>
  <dcterms:modified xsi:type="dcterms:W3CDTF">2020-07-20T05:51:47Z</dcterms:modified>
</cp:coreProperties>
</file>