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9"/>
  </p:notesMasterIdLst>
  <p:sldIdLst>
    <p:sldId id="337" r:id="rId2"/>
    <p:sldId id="345" r:id="rId3"/>
    <p:sldId id="342" r:id="rId4"/>
    <p:sldId id="316" r:id="rId5"/>
    <p:sldId id="317" r:id="rId6"/>
    <p:sldId id="347" r:id="rId7"/>
    <p:sldId id="341" r:id="rId8"/>
    <p:sldId id="376" r:id="rId9"/>
    <p:sldId id="377" r:id="rId10"/>
    <p:sldId id="378" r:id="rId11"/>
    <p:sldId id="379" r:id="rId12"/>
    <p:sldId id="380" r:id="rId13"/>
    <p:sldId id="381" r:id="rId14"/>
    <p:sldId id="383" r:id="rId15"/>
    <p:sldId id="384" r:id="rId16"/>
    <p:sldId id="385" r:id="rId17"/>
    <p:sldId id="38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0000"/>
    <a:srgbClr val="006600"/>
    <a:srgbClr val="FF3399"/>
    <a:srgbClr val="9900FF"/>
    <a:srgbClr val="0014AC"/>
    <a:srgbClr val="0066FF"/>
    <a:srgbClr val="365D21"/>
    <a:srgbClr val="33CC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57" autoAdjust="0"/>
  </p:normalViewPr>
  <p:slideViewPr>
    <p:cSldViewPr>
      <p:cViewPr>
        <p:scale>
          <a:sx n="71" d="100"/>
          <a:sy n="71" d="100"/>
        </p:scale>
        <p:origin x="-105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7596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9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32" y="147211"/>
          <a:ext cx="9072626" cy="5924995"/>
        </p:xfrm>
        <a:graphic>
          <a:graphicData uri="http://schemas.openxmlformats.org/drawingml/2006/table">
            <a:tbl>
              <a:tblPr/>
              <a:tblGrid>
                <a:gridCol w="491606"/>
                <a:gridCol w="7829801"/>
                <a:gridCol w="751219"/>
              </a:tblGrid>
              <a:tr h="15833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                   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16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световые  явления"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Урок - 4 (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т21линза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29-2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33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   </a:t>
                      </a:r>
                      <a:r>
                        <a:rPr lang="ru-RU" sz="1600" b="1" i="1" cap="all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Линзы. формула тонкой линзы.</a:t>
                      </a:r>
                      <a:r>
                        <a:rPr lang="ru-RU" sz="16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cap="all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оптические приборы.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67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ЦЕЛИ:.1. Создать условия для усвоения понятий </a:t>
                      </a:r>
                      <a:r>
                        <a:rPr lang="ru-RU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"линза, оптическая сила линзы,  формула тонкой  линзы", 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понимания  соответствующих закономерностей</a:t>
                      </a:r>
                      <a:r>
                        <a:rPr lang="ru-RU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002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1.Способствовать усвоению понятий </a:t>
                      </a:r>
                      <a:r>
                        <a:rPr lang="ru-RU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линза, рассеивающая и собирающая линзы,  фокус линзы, оптическая сила  линзы, формула тонкой линзы, увеличение   и 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понимания устройства и принципа действия  </a:t>
                      </a:r>
                      <a:r>
                        <a:rPr lang="ru-RU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фотоаппарата  и проекционного аппарата.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Способствовать развитию умений объяснять  физические процессы  и развивать умения строить построения  для фото и проекционного аппарата..</a:t>
                      </a:r>
                      <a:r>
                        <a:rPr lang="ru-RU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67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УРОКА:</a:t>
                      </a: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67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</a:t>
                      </a: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67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ДЕМОНСТРАЦИИ:1.Получение изображения с помощью линзы. </a:t>
                      </a:r>
                      <a:r>
                        <a:rPr lang="ru-RU" sz="16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16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Устройство и принцип действия фото- и проекционного аппаратов.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теме №20.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проблемной ситуации (Демонстрация №1)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материалу темы </a:t>
                      </a:r>
                      <a:r>
                        <a:rPr lang="ru-RU" sz="16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№21</a:t>
                      </a:r>
                      <a:r>
                        <a:rPr lang="ru-RU" sz="16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демонстрациями</a:t>
                      </a:r>
                      <a:endParaRPr lang="ru-RU" sz="1600" b="1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по ОК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 собирающей линзой с фокусным расстоянием помещен предмет. На каком расстоянии надо поставить предмет, чтобы его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действительное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изображение было в 4 раза больше самого предмета?</a:t>
                      </a:r>
                      <a:r>
                        <a:rPr lang="ru-RU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с "Физикой в картинках".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(CD-ROM)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59377" marR="5937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 </a:t>
                      </a:r>
                      <a:r>
                        <a:rPr lang="ru-RU" sz="1600" b="1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69-72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(т №21)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3968" y="620688"/>
            <a:ext cx="0" cy="4824536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9249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конечная звезда 5"/>
          <p:cNvSpPr/>
          <p:nvPr/>
        </p:nvSpPr>
        <p:spPr>
          <a:xfrm>
            <a:off x="277180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67752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318540" y="2889616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36296" y="2898978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49556" y="3059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3420" y="30254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25841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25866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1412776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3501008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367644" y="1772816"/>
            <a:ext cx="291632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504" y="404664"/>
            <a:ext cx="36004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1720" y="1268760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d=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304" y="0"/>
            <a:ext cx="1800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≈ 10c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4048" y="4211796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283968" y="1772816"/>
            <a:ext cx="4032448" cy="31683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331640" y="1772816"/>
            <a:ext cx="2952328" cy="23042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262884" y="4089772"/>
            <a:ext cx="39604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4"/>
          <p:cNvGrpSpPr/>
          <p:nvPr/>
        </p:nvGrpSpPr>
        <p:grpSpPr>
          <a:xfrm>
            <a:off x="1276220" y="1767274"/>
            <a:ext cx="149558" cy="1739276"/>
            <a:chOff x="1758146" y="1246592"/>
            <a:chExt cx="149558" cy="1822368"/>
          </a:xfrm>
        </p:grpSpPr>
        <p:sp>
          <p:nvSpPr>
            <p:cNvPr id="43" name="Полилиния 42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45"/>
          <p:cNvGrpSpPr/>
          <p:nvPr/>
        </p:nvGrpSpPr>
        <p:grpSpPr>
          <a:xfrm flipV="1">
            <a:off x="7150220" y="2362948"/>
            <a:ext cx="144016" cy="1728192"/>
            <a:chOff x="1758146" y="1246592"/>
            <a:chExt cx="149558" cy="1822368"/>
          </a:xfrm>
        </p:grpSpPr>
        <p:sp>
          <p:nvSpPr>
            <p:cNvPr id="47" name="Полилиния 46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>
            <a:off x="1403648" y="3485272"/>
            <a:ext cx="291632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6-конечная звезда 49"/>
          <p:cNvSpPr/>
          <p:nvPr/>
        </p:nvSpPr>
        <p:spPr bwMode="auto">
          <a:xfrm>
            <a:off x="7208160" y="4036536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7020272" y="4293096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4226028" y="1844824"/>
            <a:ext cx="4378420" cy="164211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403648" y="2348880"/>
            <a:ext cx="2880320" cy="11380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283968" y="2348880"/>
            <a:ext cx="3888432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6-конечная звезда 57"/>
          <p:cNvSpPr/>
          <p:nvPr/>
        </p:nvSpPr>
        <p:spPr bwMode="auto">
          <a:xfrm>
            <a:off x="7208160" y="2306676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660232" y="1844824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68344" y="318016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rot="5400000">
            <a:off x="8169204" y="3322250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524222" y="3068960"/>
            <a:ext cx="4634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 bwMode="auto">
          <a:xfrm>
            <a:off x="7524328" y="2996952"/>
            <a:ext cx="1440160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215074" y="6396335"/>
            <a:ext cx="292892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Стр.49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50" grpId="0" animBg="1"/>
      <p:bldP spid="51" grpId="0" animBg="1"/>
      <p:bldP spid="58" grpId="0" animBg="1"/>
      <p:bldP spid="59" grpId="0" animBg="1"/>
      <p:bldP spid="60" grpId="0" animBg="1"/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3968" y="620688"/>
            <a:ext cx="0" cy="4824536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9249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конечная звезда 5"/>
          <p:cNvSpPr/>
          <p:nvPr/>
        </p:nvSpPr>
        <p:spPr>
          <a:xfrm>
            <a:off x="277180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67752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318540" y="2889616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36296" y="2898978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49556" y="3059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3420" y="30254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080" y="25841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1394" y="25866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1340768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664" y="3429000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087724" y="1772816"/>
            <a:ext cx="219624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504" y="404664"/>
            <a:ext cx="36004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1760" y="1331476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d=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1800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≈ 10c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6136" y="5157192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1974170" y="1772816"/>
            <a:ext cx="149558" cy="1739276"/>
            <a:chOff x="1758146" y="1246592"/>
            <a:chExt cx="149558" cy="1822368"/>
          </a:xfrm>
        </p:grpSpPr>
        <p:sp>
          <p:nvSpPr>
            <p:cNvPr id="28" name="Полилиния 27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4283968" y="1772816"/>
            <a:ext cx="4680520" cy="37444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051720" y="1772816"/>
            <a:ext cx="2232248" cy="338437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283968" y="5127388"/>
            <a:ext cx="4608512" cy="298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6-конечная звезда 37"/>
          <p:cNvSpPr/>
          <p:nvPr/>
        </p:nvSpPr>
        <p:spPr bwMode="auto">
          <a:xfrm>
            <a:off x="8474500" y="5100920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8172400" y="5229200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123728" y="3515076"/>
            <a:ext cx="219624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211960" y="1628800"/>
            <a:ext cx="4932040" cy="18722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2051720" y="1916832"/>
            <a:ext cx="2232248" cy="158417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4283968" y="1916832"/>
            <a:ext cx="4860032" cy="157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6-конечная звезда 48"/>
          <p:cNvSpPr/>
          <p:nvPr/>
        </p:nvSpPr>
        <p:spPr bwMode="auto">
          <a:xfrm>
            <a:off x="8388424" y="1876296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8028384" y="1475492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50"/>
          <p:cNvGrpSpPr/>
          <p:nvPr/>
        </p:nvGrpSpPr>
        <p:grpSpPr>
          <a:xfrm flipV="1">
            <a:off x="8360288" y="1930900"/>
            <a:ext cx="187888" cy="3240360"/>
            <a:chOff x="1758146" y="1246592"/>
            <a:chExt cx="149558" cy="1822368"/>
          </a:xfrm>
        </p:grpSpPr>
        <p:sp>
          <p:nvSpPr>
            <p:cNvPr id="52" name="Полилиния 51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7035462" y="3387954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rot="5400000">
            <a:off x="7536322" y="3530036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7940610" y="3316516"/>
            <a:ext cx="360040" cy="483787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 bwMode="auto">
          <a:xfrm>
            <a:off x="7020272" y="3140968"/>
            <a:ext cx="1440160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343800" y="6396335"/>
            <a:ext cx="1800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Стр.50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3" grpId="0" animBg="1"/>
      <p:bldP spid="38" grpId="0" animBg="1"/>
      <p:bldP spid="39" grpId="0" animBg="1"/>
      <p:bldP spid="49" grpId="0" animBg="1"/>
      <p:bldP spid="50" grpId="0" animBg="1"/>
      <p:bldP spid="62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3968" y="980728"/>
            <a:ext cx="0" cy="3672408"/>
          </a:xfrm>
          <a:prstGeom prst="straightConnector1">
            <a:avLst/>
          </a:prstGeom>
          <a:ln w="762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9249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конечная звезда 6"/>
          <p:cNvSpPr/>
          <p:nvPr/>
        </p:nvSpPr>
        <p:spPr>
          <a:xfrm>
            <a:off x="567752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318540" y="2889616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36296" y="2898978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87824" y="29876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3420" y="30254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080" y="25841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1394" y="25866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3768" y="1340768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3635732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>
            <a:stCxn id="21" idx="12"/>
          </p:cNvCxnSpPr>
          <p:nvPr/>
        </p:nvCxnSpPr>
        <p:spPr>
          <a:xfrm>
            <a:off x="2851186" y="1772816"/>
            <a:ext cx="143278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8"/>
          <p:cNvGrpSpPr/>
          <p:nvPr/>
        </p:nvGrpSpPr>
        <p:grpSpPr>
          <a:xfrm>
            <a:off x="2766258" y="1772816"/>
            <a:ext cx="149558" cy="1739276"/>
            <a:chOff x="1758146" y="1246592"/>
            <a:chExt cx="149558" cy="1822368"/>
          </a:xfrm>
        </p:grpSpPr>
        <p:sp>
          <p:nvSpPr>
            <p:cNvPr id="21" name="Полилиния 20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5-конечная звезда 5"/>
          <p:cNvSpPr/>
          <p:nvPr/>
        </p:nvSpPr>
        <p:spPr>
          <a:xfrm>
            <a:off x="277180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283968" y="1772816"/>
            <a:ext cx="2808312" cy="22322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843808" y="1772816"/>
            <a:ext cx="4032448" cy="31683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804248" y="4077072"/>
            <a:ext cx="726481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1680" y="908720"/>
            <a:ext cx="36004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915816" y="3501008"/>
            <a:ext cx="1432782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283968" y="2276872"/>
            <a:ext cx="3024336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901748" y="1844824"/>
            <a:ext cx="4118524" cy="164211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7164288" y="1772816"/>
            <a:ext cx="726481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нет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43800" y="6396335"/>
            <a:ext cx="1800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Стр.50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 animBg="1"/>
      <p:bldP spid="28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3968" y="620688"/>
            <a:ext cx="0" cy="4824536"/>
          </a:xfrm>
          <a:prstGeom prst="straightConnector1">
            <a:avLst/>
          </a:prstGeom>
          <a:ln w="762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9249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конечная звезда 6"/>
          <p:cNvSpPr/>
          <p:nvPr/>
        </p:nvSpPr>
        <p:spPr>
          <a:xfrm>
            <a:off x="567752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318540" y="2889616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36296" y="2898978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83768" y="29876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3420" y="30254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080" y="25841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1394" y="25866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1340768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3848" y="3284984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>
            <a:stCxn id="21" idx="12"/>
          </p:cNvCxnSpPr>
          <p:nvPr/>
        </p:nvCxnSpPr>
        <p:spPr>
          <a:xfrm>
            <a:off x="3571266" y="1772816"/>
            <a:ext cx="71270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8"/>
          <p:cNvGrpSpPr/>
          <p:nvPr/>
        </p:nvGrpSpPr>
        <p:grpSpPr>
          <a:xfrm>
            <a:off x="3486338" y="1772816"/>
            <a:ext cx="149558" cy="1739276"/>
            <a:chOff x="1758146" y="1246592"/>
            <a:chExt cx="149558" cy="1822368"/>
          </a:xfrm>
        </p:grpSpPr>
        <p:sp>
          <p:nvSpPr>
            <p:cNvPr id="21" name="Полилиния 20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5-конечная звезда 5"/>
          <p:cNvSpPr/>
          <p:nvPr/>
        </p:nvSpPr>
        <p:spPr>
          <a:xfrm>
            <a:off x="277180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283968" y="1772816"/>
            <a:ext cx="2808312" cy="22322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03648" y="548680"/>
            <a:ext cx="36004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22" idx="2"/>
          </p:cNvCxnSpPr>
          <p:nvPr/>
        </p:nvCxnSpPr>
        <p:spPr>
          <a:xfrm flipV="1">
            <a:off x="3563888" y="3501008"/>
            <a:ext cx="784710" cy="1108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283968" y="2276872"/>
            <a:ext cx="3024336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3635896" y="1556792"/>
            <a:ext cx="2304256" cy="193014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8"/>
          <p:cNvGrpSpPr>
            <a:grpSpLocks/>
          </p:cNvGrpSpPr>
          <p:nvPr/>
        </p:nvGrpSpPr>
        <p:grpSpPr bwMode="auto">
          <a:xfrm rot="2700575" flipH="1">
            <a:off x="5435852" y="3411300"/>
            <a:ext cx="736454" cy="915339"/>
            <a:chOff x="3340" y="2819"/>
            <a:chExt cx="552" cy="673"/>
          </a:xfrm>
          <a:solidFill>
            <a:schemeClr val="bg1"/>
          </a:solidFill>
        </p:grpSpPr>
        <p:sp>
          <p:nvSpPr>
            <p:cNvPr id="35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0" name="Прямая со стрелкой 39"/>
          <p:cNvCxnSpPr/>
          <p:nvPr/>
        </p:nvCxnSpPr>
        <p:spPr>
          <a:xfrm>
            <a:off x="2647540" y="483365"/>
            <a:ext cx="2808312" cy="223224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42713" y="201703"/>
            <a:ext cx="1872208" cy="288032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6-конечная звезда 42"/>
          <p:cNvSpPr/>
          <p:nvPr/>
        </p:nvSpPr>
        <p:spPr bwMode="auto">
          <a:xfrm>
            <a:off x="2791556" y="555050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987824" y="188640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 rot="18467500" flipH="1">
            <a:off x="6421224" y="1358575"/>
            <a:ext cx="736454" cy="667167"/>
            <a:chOff x="3340" y="2819"/>
            <a:chExt cx="552" cy="673"/>
          </a:xfrm>
          <a:solidFill>
            <a:schemeClr val="bg1"/>
          </a:solidFill>
        </p:grpSpPr>
        <p:sp>
          <p:nvSpPr>
            <p:cNvPr id="48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52" name="Прямая со стрелкой 51"/>
          <p:cNvCxnSpPr/>
          <p:nvPr/>
        </p:nvCxnSpPr>
        <p:spPr>
          <a:xfrm flipH="1">
            <a:off x="2267744" y="2708920"/>
            <a:ext cx="2304256" cy="187220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1979712" y="3029771"/>
            <a:ext cx="3456384" cy="140734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6-конечная звезда 56"/>
          <p:cNvSpPr/>
          <p:nvPr/>
        </p:nvSpPr>
        <p:spPr bwMode="auto">
          <a:xfrm>
            <a:off x="2896060" y="4024820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2627784" y="4293096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58"/>
          <p:cNvGrpSpPr/>
          <p:nvPr/>
        </p:nvGrpSpPr>
        <p:grpSpPr>
          <a:xfrm flipV="1">
            <a:off x="2771800" y="538946"/>
            <a:ext cx="248843" cy="3504600"/>
            <a:chOff x="1758146" y="1246960"/>
            <a:chExt cx="149558" cy="1827075"/>
          </a:xfrm>
        </p:grpSpPr>
        <p:sp>
          <p:nvSpPr>
            <p:cNvPr id="60" name="Полилиния 59"/>
            <p:cNvSpPr/>
            <p:nvPr/>
          </p:nvSpPr>
          <p:spPr>
            <a:xfrm>
              <a:off x="1758146" y="2759130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763688" y="1246960"/>
              <a:ext cx="144016" cy="1512168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202814" y="174470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1887250" y="1763872"/>
            <a:ext cx="76696" cy="447814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2107962" y="1673270"/>
            <a:ext cx="360040" cy="483787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 bwMode="auto">
          <a:xfrm>
            <a:off x="1187624" y="1484784"/>
            <a:ext cx="1440160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4464496" y="4357553"/>
            <a:ext cx="3419872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Посмотрите через линзу на текст в книге. Постройте это изображение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563888" y="1772816"/>
            <a:ext cx="1800200" cy="27363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343800" y="6396335"/>
            <a:ext cx="1800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Стр.50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8" grpId="0" animBg="1"/>
      <p:bldP spid="43" grpId="0" animBg="1"/>
      <p:bldP spid="44" grpId="0" animBg="1"/>
      <p:bldP spid="57" grpId="0" animBg="1"/>
      <p:bldP spid="58" grpId="0" animBg="1"/>
      <p:bldP spid="62" grpId="0" animBg="1"/>
      <p:bldP spid="65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lum bright="10000" contrast="40000"/>
          </a:blip>
          <a:srcRect l="28738" t="23225" r="6294" b="37400"/>
          <a:stretch>
            <a:fillRect/>
          </a:stretch>
        </p:blipFill>
        <p:spPr bwMode="auto">
          <a:xfrm>
            <a:off x="0" y="0"/>
            <a:ext cx="912797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верх 2"/>
          <p:cNvSpPr/>
          <p:nvPr/>
        </p:nvSpPr>
        <p:spPr>
          <a:xfrm>
            <a:off x="976300" y="676930"/>
            <a:ext cx="360040" cy="25202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187624" y="620688"/>
            <a:ext cx="2592288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753414" y="178366"/>
            <a:ext cx="2592288" cy="1944216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768828" y="-5542"/>
            <a:ext cx="784076" cy="6206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180800" y="624456"/>
            <a:ext cx="4831360" cy="28045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6-конечная звезда 16"/>
          <p:cNvSpPr/>
          <p:nvPr/>
        </p:nvSpPr>
        <p:spPr bwMode="auto">
          <a:xfrm>
            <a:off x="2504976" y="1306860"/>
            <a:ext cx="216024" cy="288032"/>
          </a:xfrm>
          <a:prstGeom prst="star6">
            <a:avLst/>
          </a:prstGeom>
          <a:solidFill>
            <a:srgbClr val="FFFF00"/>
          </a:solidFill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115616" y="3212976"/>
            <a:ext cx="2592288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763688" y="2119208"/>
            <a:ext cx="4320480" cy="246192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707904" y="3226624"/>
            <a:ext cx="2520280" cy="14401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129264" y="1196752"/>
            <a:ext cx="4810888" cy="19988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8"/>
          <p:cNvGrpSpPr>
            <a:grpSpLocks/>
          </p:cNvGrpSpPr>
          <p:nvPr/>
        </p:nvGrpSpPr>
        <p:grpSpPr bwMode="auto">
          <a:xfrm flipH="1">
            <a:off x="7013981" y="2406231"/>
            <a:ext cx="736454" cy="915339"/>
            <a:chOff x="3340" y="2819"/>
            <a:chExt cx="552" cy="673"/>
          </a:xfrm>
          <a:solidFill>
            <a:schemeClr val="bg1"/>
          </a:solidFill>
        </p:grpSpPr>
        <p:sp>
          <p:nvSpPr>
            <p:cNvPr id="29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grpFill/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" name="6-конечная звезда 33"/>
          <p:cNvSpPr/>
          <p:nvPr/>
        </p:nvSpPr>
        <p:spPr bwMode="auto">
          <a:xfrm>
            <a:off x="2471411" y="2445602"/>
            <a:ext cx="216024" cy="288032"/>
          </a:xfrm>
          <a:prstGeom prst="star6">
            <a:avLst/>
          </a:prstGeom>
          <a:solidFill>
            <a:srgbClr val="FFFF00"/>
          </a:solidFill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2609296" y="1354148"/>
            <a:ext cx="0" cy="129614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99158" y="520572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4983594" y="539736"/>
            <a:ext cx="76696" cy="447814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5204306" y="449134"/>
            <a:ext cx="360040" cy="483787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 bwMode="auto">
          <a:xfrm>
            <a:off x="4283968" y="260648"/>
            <a:ext cx="1440160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343800" y="6396335"/>
            <a:ext cx="1800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Стр.50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34" grpId="0" animBg="1"/>
      <p:bldP spid="47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lum bright="20000" contrast="40000"/>
          </a:blip>
          <a:srcRect l="37347" t="23460" r="21100" b="37480"/>
          <a:stretch>
            <a:fillRect/>
          </a:stretch>
        </p:blipFill>
        <p:spPr bwMode="auto">
          <a:xfrm>
            <a:off x="0" y="0"/>
            <a:ext cx="9144000" cy="644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верх 2"/>
          <p:cNvSpPr/>
          <p:nvPr/>
        </p:nvSpPr>
        <p:spPr>
          <a:xfrm>
            <a:off x="739810" y="980728"/>
            <a:ext cx="432048" cy="4536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971600" y="908720"/>
            <a:ext cx="3024336" cy="247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827584" y="116632"/>
            <a:ext cx="4248472" cy="316835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3995936" y="0"/>
            <a:ext cx="1216124" cy="9087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58900" y="967394"/>
            <a:ext cx="6192688" cy="47997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8"/>
          <p:cNvGrpSpPr>
            <a:grpSpLocks/>
          </p:cNvGrpSpPr>
          <p:nvPr/>
        </p:nvGrpSpPr>
        <p:grpSpPr bwMode="auto">
          <a:xfrm rot="20049730" flipH="1">
            <a:off x="5888079" y="690682"/>
            <a:ext cx="736454" cy="915339"/>
            <a:chOff x="3340" y="2819"/>
            <a:chExt cx="552" cy="673"/>
          </a:xfrm>
          <a:solidFill>
            <a:schemeClr val="bg1"/>
          </a:solidFill>
        </p:grpSpPr>
        <p:sp>
          <p:nvSpPr>
            <p:cNvPr id="18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grpFill/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6-конечная звезда 21"/>
          <p:cNvSpPr/>
          <p:nvPr/>
        </p:nvSpPr>
        <p:spPr bwMode="auto">
          <a:xfrm>
            <a:off x="2339752" y="1997348"/>
            <a:ext cx="216024" cy="288032"/>
          </a:xfrm>
          <a:prstGeom prst="star6">
            <a:avLst/>
          </a:prstGeom>
          <a:solidFill>
            <a:srgbClr val="FFFF00"/>
          </a:solidFill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886892" y="5457924"/>
            <a:ext cx="3024336" cy="24766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86892" y="3297684"/>
            <a:ext cx="4981252" cy="3560316"/>
          </a:xfrm>
          <a:prstGeom prst="straightConnector1">
            <a:avLst/>
          </a:prstGeom>
          <a:ln w="28575">
            <a:solidFill>
              <a:srgbClr val="0014A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936628" y="5469990"/>
            <a:ext cx="1944216" cy="1388010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99592" y="2132856"/>
            <a:ext cx="4680520" cy="3324310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78"/>
          <p:cNvGrpSpPr>
            <a:grpSpLocks/>
          </p:cNvGrpSpPr>
          <p:nvPr/>
        </p:nvGrpSpPr>
        <p:grpSpPr bwMode="auto">
          <a:xfrm flipH="1">
            <a:off x="6606861" y="4263810"/>
            <a:ext cx="736454" cy="915339"/>
            <a:chOff x="3340" y="2819"/>
            <a:chExt cx="552" cy="673"/>
          </a:xfrm>
          <a:solidFill>
            <a:schemeClr val="bg1"/>
          </a:solidFill>
        </p:grpSpPr>
        <p:sp>
          <p:nvSpPr>
            <p:cNvPr id="34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grpFill/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" name="6-конечная звезда 37"/>
          <p:cNvSpPr/>
          <p:nvPr/>
        </p:nvSpPr>
        <p:spPr bwMode="auto">
          <a:xfrm>
            <a:off x="2305844" y="4254996"/>
            <a:ext cx="216024" cy="288032"/>
          </a:xfrm>
          <a:prstGeom prst="star6">
            <a:avLst/>
          </a:prstGeom>
          <a:solidFill>
            <a:srgbClr val="FFFF00"/>
          </a:solidFill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>
            <a:stCxn id="38" idx="5"/>
          </p:cNvCxnSpPr>
          <p:nvPr/>
        </p:nvCxnSpPr>
        <p:spPr>
          <a:xfrm flipV="1">
            <a:off x="2413856" y="2132856"/>
            <a:ext cx="36000" cy="226800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33670" y="137128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5218106" y="1390452"/>
            <a:ext cx="76696" cy="447814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5438818" y="1299850"/>
            <a:ext cx="360040" cy="483787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 bwMode="auto">
          <a:xfrm>
            <a:off x="4518480" y="1111364"/>
            <a:ext cx="1440160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343800" y="6396335"/>
            <a:ext cx="1800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Стр.50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38" grpId="0" animBg="1"/>
      <p:bldP spid="40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Величина изображения зависит от  . .. . . . . . . . . . . . . . . . . . .. . . . .. . . . . .  . . . 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ближе к линзе предмет (свеча), тем изображение (экран) . . . . . . . . . . . 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действительные изображения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прямые /перевернутые.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Неправильное зачеркнуть.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мнимые  изображения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прямые /перевернутые.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Неправильное зачеркнуть.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ближе к фокусу, тем изображение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больше/ меньше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Неправильное зачеркнуть.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3570" y="2214554"/>
            <a:ext cx="1357322" cy="428628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3143248"/>
            <a:ext cx="2500330" cy="428628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429132"/>
            <a:ext cx="1500166" cy="428628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43570" y="5657671"/>
            <a:ext cx="350043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ближе к фокусу,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 изображение  больше!!!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  <p:bldP spid="3" grpId="0" animBg="1"/>
      <p:bldP spid="4" grpId="0" animBg="1"/>
      <p:bldP spid="5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10547" t="19043" r="50195" b="12109"/>
          <a:stretch>
            <a:fillRect/>
          </a:stretch>
        </p:blipFill>
        <p:spPr bwMode="auto">
          <a:xfrm>
            <a:off x="0" y="0"/>
            <a:ext cx="4786346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52735" t="16114" r="9765" b="13574"/>
          <a:stretch>
            <a:fillRect/>
          </a:stretch>
        </p:blipFill>
        <p:spPr bwMode="auto">
          <a:xfrm>
            <a:off x="4929190" y="0"/>
            <a:ext cx="4572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1071546"/>
            <a:ext cx="4214813" cy="207168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№21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68,69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43306" y="6273225"/>
            <a:ext cx="5143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стр.47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894" y="0"/>
            <a:ext cx="25837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8-5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№21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0" y="1285860"/>
            <a:ext cx="914400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cap="all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Линзы.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285720" y="4286256"/>
            <a:ext cx="8572528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i="1" cap="all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оптические приборы.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0" y="3000372"/>
            <a:ext cx="914400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cap="all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формула тонкой линзы.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Загнутый угол 72"/>
          <p:cNvSpPr/>
          <p:nvPr/>
        </p:nvSpPr>
        <p:spPr>
          <a:xfrm>
            <a:off x="4857752" y="3786190"/>
            <a:ext cx="2643206" cy="928694"/>
          </a:xfrm>
          <a:prstGeom prst="foldedCorner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2241842" y="1632600"/>
            <a:ext cx="0" cy="2259018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 type="stealth" w="lg" len="lg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2910" y="214290"/>
            <a:ext cx="850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/8кл     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ФОРМУЛА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ТОНКОЙ    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линзы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69-72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742950" y="2597005"/>
            <a:ext cx="3789236" cy="1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868236" y="1811974"/>
            <a:ext cx="0" cy="774810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2214546" y="1785926"/>
            <a:ext cx="2571768" cy="271464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864600" y="1784790"/>
            <a:ext cx="3421648" cy="202083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V="1">
            <a:off x="2214546" y="3641756"/>
            <a:ext cx="2607085" cy="1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857224" y="1785927"/>
            <a:ext cx="1357322" cy="1857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931655" y="2193288"/>
            <a:ext cx="211321" cy="307017"/>
          </a:xfrm>
          <a:prstGeom prst="rect">
            <a:avLst/>
          </a:prstGeom>
          <a:solidFill>
            <a:schemeClr val="bg2">
              <a:lumMod val="25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837495" y="2679545"/>
            <a:ext cx="275119" cy="474153"/>
          </a:xfrm>
          <a:prstGeom prst="rect">
            <a:avLst/>
          </a:prstGeom>
          <a:solidFill>
            <a:schemeClr val="bg2">
              <a:lumMod val="25000"/>
              <a:alpha val="48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692675" y="1906929"/>
            <a:ext cx="307557" cy="307625"/>
          </a:xfrm>
          <a:prstGeom prst="rect">
            <a:avLst/>
          </a:prstGeom>
          <a:solidFill>
            <a:srgbClr val="92D050">
              <a:alpha val="4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2391310" y="2943513"/>
            <a:ext cx="323302" cy="342611"/>
          </a:xfrm>
          <a:prstGeom prst="rect">
            <a:avLst/>
          </a:prstGeom>
          <a:solidFill>
            <a:srgbClr val="92D050">
              <a:alpha val="56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826904" y="1547070"/>
            <a:ext cx="13591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V="1">
            <a:off x="2224575" y="3933510"/>
            <a:ext cx="1777764" cy="0"/>
          </a:xfrm>
          <a:prstGeom prst="line">
            <a:avLst/>
          </a:prstGeom>
          <a:noFill/>
          <a:ln w="9525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61558" y="1792354"/>
            <a:ext cx="135732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430579" y="3120229"/>
            <a:ext cx="1072364" cy="794"/>
          </a:xfrm>
          <a:prstGeom prst="line">
            <a:avLst/>
          </a:prstGeom>
          <a:ln w="57150">
            <a:solidFill>
              <a:srgbClr val="006600"/>
            </a:solidFill>
            <a:headEnd type="none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99500" y="1154089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45772" y="352922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1418095" y="2526219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2971458" y="2532205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2214565" y="250794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929058" y="292893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192" y="193644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авая фигурная скобка 41"/>
          <p:cNvSpPr/>
          <p:nvPr/>
        </p:nvSpPr>
        <p:spPr>
          <a:xfrm rot="16200000">
            <a:off x="1760005" y="2092944"/>
            <a:ext cx="214314" cy="78581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624769" y="210058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2066" y="98072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1                  2    ,      3                    4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5572132" y="1011060"/>
            <a:ext cx="510673" cy="274800"/>
            <a:chOff x="5163" y="4028"/>
            <a:chExt cx="674" cy="276"/>
          </a:xfrm>
        </p:grpSpPr>
        <p:sp>
          <p:nvSpPr>
            <p:cNvPr id="1028" name="Arc 4"/>
            <p:cNvSpPr>
              <a:spLocks/>
            </p:cNvSpPr>
            <p:nvPr/>
          </p:nvSpPr>
          <p:spPr bwMode="auto">
            <a:xfrm flipH="1">
              <a:off x="5499" y="4033"/>
              <a:ext cx="338" cy="2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3334 w 43200"/>
                <a:gd name="T1" fmla="*/ 41556 h 41556"/>
                <a:gd name="T2" fmla="*/ 43200 w 43200"/>
                <a:gd name="T3" fmla="*/ 21600 h 41556"/>
                <a:gd name="T4" fmla="*/ 21600 w 43200"/>
                <a:gd name="T5" fmla="*/ 21600 h 4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1556" fill="none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1556" stroke="0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Arc 5"/>
            <p:cNvSpPr>
              <a:spLocks/>
            </p:cNvSpPr>
            <p:nvPr/>
          </p:nvSpPr>
          <p:spPr bwMode="auto">
            <a:xfrm rot="10056566" flipH="1">
              <a:off x="5163" y="4028"/>
              <a:ext cx="338" cy="2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3334 w 43200"/>
                <a:gd name="T1" fmla="*/ 41556 h 41556"/>
                <a:gd name="T2" fmla="*/ 43200 w 43200"/>
                <a:gd name="T3" fmla="*/ 21600 h 41556"/>
                <a:gd name="T4" fmla="*/ 21600 w 43200"/>
                <a:gd name="T5" fmla="*/ 21600 h 4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1556" fill="none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1556" stroke="0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4992697" y="888764"/>
            <a:ext cx="507997" cy="484175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auto">
          <a:xfrm>
            <a:off x="6116340" y="889746"/>
            <a:ext cx="507997" cy="484175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6"/>
          <p:cNvSpPr>
            <a:spLocks noChangeArrowheads="1"/>
          </p:cNvSpPr>
          <p:nvPr/>
        </p:nvSpPr>
        <p:spPr bwMode="auto">
          <a:xfrm>
            <a:off x="6842250" y="875018"/>
            <a:ext cx="507997" cy="484175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6"/>
          <p:cNvSpPr>
            <a:spLocks noChangeArrowheads="1"/>
          </p:cNvSpPr>
          <p:nvPr/>
        </p:nvSpPr>
        <p:spPr bwMode="auto">
          <a:xfrm>
            <a:off x="8128134" y="881372"/>
            <a:ext cx="507997" cy="484175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7461052" y="984342"/>
            <a:ext cx="510673" cy="274800"/>
            <a:chOff x="5163" y="4028"/>
            <a:chExt cx="674" cy="276"/>
          </a:xfrm>
        </p:grpSpPr>
        <p:sp>
          <p:nvSpPr>
            <p:cNvPr id="54" name="Arc 4"/>
            <p:cNvSpPr>
              <a:spLocks/>
            </p:cNvSpPr>
            <p:nvPr/>
          </p:nvSpPr>
          <p:spPr bwMode="auto">
            <a:xfrm flipH="1">
              <a:off x="5499" y="4033"/>
              <a:ext cx="338" cy="2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3334 w 43200"/>
                <a:gd name="T1" fmla="*/ 41556 h 41556"/>
                <a:gd name="T2" fmla="*/ 43200 w 43200"/>
                <a:gd name="T3" fmla="*/ 21600 h 41556"/>
                <a:gd name="T4" fmla="*/ 21600 w 43200"/>
                <a:gd name="T5" fmla="*/ 21600 h 4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1556" fill="none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1556" stroke="0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Arc 5"/>
            <p:cNvSpPr>
              <a:spLocks/>
            </p:cNvSpPr>
            <p:nvPr/>
          </p:nvSpPr>
          <p:spPr bwMode="auto">
            <a:xfrm rot="10056566" flipH="1">
              <a:off x="5163" y="4028"/>
              <a:ext cx="338" cy="2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3334 w 43200"/>
                <a:gd name="T1" fmla="*/ 41556 h 41556"/>
                <a:gd name="T2" fmla="*/ 43200 w 43200"/>
                <a:gd name="T3" fmla="*/ 21600 h 41556"/>
                <a:gd name="T4" fmla="*/ 21600 w 43200"/>
                <a:gd name="T5" fmla="*/ 21600 h 4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1556" fill="none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1556" stroke="0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150896" y="2137688"/>
            <a:ext cx="542927" cy="5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72066" y="178592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15008" y="2143116"/>
            <a:ext cx="8572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 -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37630" y="1927821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6446" y="174602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6286512" y="1928802"/>
            <a:ext cx="5000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;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6929455" y="2090535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0624" y="173877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7215206" y="185736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40864" y="174911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40864" y="211369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7865540" y="1865738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83806" y="186143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72066" y="257174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– F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5008020" y="4183286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00628" y="378619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5445022" y="3930048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857884" y="380294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73650" y="416850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6342184" y="384382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</a:t>
            </a:r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6786578" y="4183286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79186" y="378619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=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2910" y="407194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1104052" y="413500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Text Box 3"/>
          <p:cNvSpPr txBox="1">
            <a:spLocks noChangeArrowheads="1"/>
          </p:cNvSpPr>
          <p:nvPr/>
        </p:nvSpPr>
        <p:spPr bwMode="auto">
          <a:xfrm>
            <a:off x="1460260" y="4389226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28728" y="397735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642910" y="4929198"/>
            <a:ext cx="3000396" cy="400110"/>
            <a:chOff x="357158" y="5429264"/>
            <a:chExt cx="3000396" cy="400110"/>
          </a:xfrm>
        </p:grpSpPr>
        <p:sp>
          <p:nvSpPr>
            <p:cNvPr id="79" name="TextBox 78"/>
            <p:cNvSpPr txBox="1"/>
            <p:nvPr/>
          </p:nvSpPr>
          <p:spPr>
            <a:xfrm>
              <a:off x="357158" y="5429264"/>
              <a:ext cx="3000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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 (    )   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(</a:t>
              </a:r>
              <a:r>
                <a:rPr lang="ru-RU" sz="20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расс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.)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 rot="5400000">
              <a:off x="1034414" y="5618432"/>
              <a:ext cx="360000" cy="0"/>
            </a:xfrm>
            <a:prstGeom prst="straightConnector1">
              <a:avLst/>
            </a:prstGeom>
            <a:ln w="28575">
              <a:solidFill>
                <a:srgbClr val="0014AC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500034" y="5429264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1м  -   1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дптр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2м  -  0,5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00628" y="314324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887850" y="421076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Оптическая «сила»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4821631" y="4938366"/>
            <a:ext cx="3000396" cy="400110"/>
            <a:chOff x="357158" y="5429264"/>
            <a:chExt cx="3000396" cy="400110"/>
          </a:xfrm>
        </p:grpSpPr>
        <p:sp>
          <p:nvSpPr>
            <p:cNvPr id="74" name="TextBox 73"/>
            <p:cNvSpPr txBox="1"/>
            <p:nvPr/>
          </p:nvSpPr>
          <p:spPr>
            <a:xfrm>
              <a:off x="357158" y="5429264"/>
              <a:ext cx="3000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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 (    )   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(</a:t>
              </a:r>
              <a:r>
                <a:rPr lang="ru-RU" sz="20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расс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.)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 rot="5400000">
              <a:off x="1034414" y="5618432"/>
              <a:ext cx="360000" cy="0"/>
            </a:xfrm>
            <a:prstGeom prst="straightConnector1">
              <a:avLst/>
            </a:prstGeom>
            <a:ln w="28575">
              <a:solidFill>
                <a:srgbClr val="0014AC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0"/>
                            </p:stCondLst>
                            <p:childTnLst>
                              <p:par>
                                <p:cTn id="2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00"/>
                            </p:stCondLst>
                            <p:childTnLst>
                              <p:par>
                                <p:cTn id="3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00"/>
                            </p:stCondLst>
                            <p:childTnLst>
                              <p:par>
                                <p:cTn id="37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0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500"/>
                            </p:stCondLst>
                            <p:childTnLst>
                              <p:par>
                                <p:cTn id="38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4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4" grpId="0" animBg="1"/>
      <p:bldP spid="2" grpId="0"/>
      <p:bldP spid="2051" grpId="0" animBg="1"/>
      <p:bldP spid="2057" grpId="0" animBg="1"/>
      <p:bldP spid="2064" grpId="0" animBg="1"/>
      <p:bldP spid="2064" grpId="1" animBg="1"/>
      <p:bldP spid="2065" grpId="0" animBg="1"/>
      <p:bldP spid="2065" grpId="1" animBg="1"/>
      <p:bldP spid="2067" grpId="0" animBg="1"/>
      <p:bldP spid="2067" grpId="1" animBg="1"/>
      <p:bldP spid="2068" grpId="0" animBg="1"/>
      <p:bldP spid="2068" grpId="1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 animBg="1"/>
      <p:bldP spid="43" grpId="0"/>
      <p:bldP spid="44" grpId="0"/>
      <p:bldP spid="1030" grpId="0" animBg="1"/>
      <p:bldP spid="50" grpId="0" animBg="1"/>
      <p:bldP spid="51" grpId="0" animBg="1"/>
      <p:bldP spid="52" grpId="0" animBg="1"/>
      <p:bldP spid="1026" grpId="0"/>
      <p:bldP spid="45" grpId="0"/>
      <p:bldP spid="3" grpId="0"/>
      <p:bldP spid="4" grpId="0"/>
      <p:bldP spid="46" grpId="0"/>
      <p:bldP spid="47" grpId="0"/>
      <p:bldP spid="48" grpId="0"/>
      <p:bldP spid="49" grpId="0"/>
      <p:bldP spid="56" grpId="0"/>
      <p:bldP spid="57" grpId="0"/>
      <p:bldP spid="58" grpId="0"/>
      <p:bldP spid="59" grpId="0"/>
      <p:bldP spid="60" grpId="0"/>
      <p:bldP spid="61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5" grpId="0"/>
      <p:bldP spid="76" grpId="0"/>
      <p:bldP spid="77" grpId="0"/>
      <p:bldP spid="78" grpId="0"/>
      <p:bldP spid="83" grpId="0"/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Фотоаппарат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2333484" y="1197465"/>
            <a:ext cx="297665" cy="1312451"/>
            <a:chOff x="2572" y="6074"/>
            <a:chExt cx="296" cy="911"/>
          </a:xfrm>
        </p:grpSpPr>
        <p:sp>
          <p:nvSpPr>
            <p:cNvPr id="22532" name="Arc 4"/>
            <p:cNvSpPr>
              <a:spLocks/>
            </p:cNvSpPr>
            <p:nvPr/>
          </p:nvSpPr>
          <p:spPr bwMode="auto">
            <a:xfrm flipV="1">
              <a:off x="2687" y="6074"/>
              <a:ext cx="181" cy="904"/>
            </a:xfrm>
            <a:custGeom>
              <a:avLst/>
              <a:gdLst>
                <a:gd name="G0" fmla="+- 6133 0 0"/>
                <a:gd name="G1" fmla="+- 21600 0 0"/>
                <a:gd name="G2" fmla="+- 21600 0 0"/>
                <a:gd name="T0" fmla="*/ 6133 w 27733"/>
                <a:gd name="T1" fmla="*/ 0 h 43200"/>
                <a:gd name="T2" fmla="*/ 0 w 27733"/>
                <a:gd name="T3" fmla="*/ 42311 h 43200"/>
                <a:gd name="T4" fmla="*/ 6133 w 2773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733" h="43200" fill="none" extrusionOk="0">
                  <a:moveTo>
                    <a:pt x="6132" y="0"/>
                  </a:moveTo>
                  <a:cubicBezTo>
                    <a:pt x="18062" y="0"/>
                    <a:pt x="27733" y="9670"/>
                    <a:pt x="27733" y="21600"/>
                  </a:cubicBezTo>
                  <a:cubicBezTo>
                    <a:pt x="27733" y="33529"/>
                    <a:pt x="18062" y="43200"/>
                    <a:pt x="6133" y="43200"/>
                  </a:cubicBezTo>
                  <a:cubicBezTo>
                    <a:pt x="4056" y="43200"/>
                    <a:pt x="1990" y="42900"/>
                    <a:pt x="-1" y="42311"/>
                  </a:cubicBezTo>
                </a:path>
                <a:path w="27733" h="43200" stroke="0" extrusionOk="0">
                  <a:moveTo>
                    <a:pt x="6132" y="0"/>
                  </a:moveTo>
                  <a:cubicBezTo>
                    <a:pt x="18062" y="0"/>
                    <a:pt x="27733" y="9670"/>
                    <a:pt x="27733" y="21600"/>
                  </a:cubicBezTo>
                  <a:cubicBezTo>
                    <a:pt x="27733" y="33529"/>
                    <a:pt x="18062" y="43200"/>
                    <a:pt x="6133" y="43200"/>
                  </a:cubicBezTo>
                  <a:cubicBezTo>
                    <a:pt x="4056" y="43200"/>
                    <a:pt x="1990" y="42900"/>
                    <a:pt x="-1" y="42311"/>
                  </a:cubicBezTo>
                  <a:lnTo>
                    <a:pt x="6133" y="21600"/>
                  </a:lnTo>
                  <a:close/>
                </a:path>
              </a:pathLst>
            </a:custGeom>
            <a:noFill/>
            <a:ln w="44450">
              <a:solidFill>
                <a:srgbClr val="0014AC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33" name="Arc 5"/>
            <p:cNvSpPr>
              <a:spLocks/>
            </p:cNvSpPr>
            <p:nvPr/>
          </p:nvSpPr>
          <p:spPr bwMode="auto">
            <a:xfrm flipH="1" flipV="1">
              <a:off x="2572" y="6081"/>
              <a:ext cx="181" cy="904"/>
            </a:xfrm>
            <a:custGeom>
              <a:avLst/>
              <a:gdLst>
                <a:gd name="G0" fmla="+- 6133 0 0"/>
                <a:gd name="G1" fmla="+- 21600 0 0"/>
                <a:gd name="G2" fmla="+- 21600 0 0"/>
                <a:gd name="T0" fmla="*/ 6133 w 27733"/>
                <a:gd name="T1" fmla="*/ 0 h 43200"/>
                <a:gd name="T2" fmla="*/ 0 w 27733"/>
                <a:gd name="T3" fmla="*/ 42311 h 43200"/>
                <a:gd name="T4" fmla="*/ 6133 w 2773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733" h="43200" fill="none" extrusionOk="0">
                  <a:moveTo>
                    <a:pt x="6132" y="0"/>
                  </a:moveTo>
                  <a:cubicBezTo>
                    <a:pt x="18062" y="0"/>
                    <a:pt x="27733" y="9670"/>
                    <a:pt x="27733" y="21600"/>
                  </a:cubicBezTo>
                  <a:cubicBezTo>
                    <a:pt x="27733" y="33529"/>
                    <a:pt x="18062" y="43200"/>
                    <a:pt x="6133" y="43200"/>
                  </a:cubicBezTo>
                  <a:cubicBezTo>
                    <a:pt x="4056" y="43200"/>
                    <a:pt x="1990" y="42900"/>
                    <a:pt x="-1" y="42311"/>
                  </a:cubicBezTo>
                </a:path>
                <a:path w="27733" h="43200" stroke="0" extrusionOk="0">
                  <a:moveTo>
                    <a:pt x="6132" y="0"/>
                  </a:moveTo>
                  <a:cubicBezTo>
                    <a:pt x="18062" y="0"/>
                    <a:pt x="27733" y="9670"/>
                    <a:pt x="27733" y="21600"/>
                  </a:cubicBezTo>
                  <a:cubicBezTo>
                    <a:pt x="27733" y="33529"/>
                    <a:pt x="18062" y="43200"/>
                    <a:pt x="6133" y="43200"/>
                  </a:cubicBezTo>
                  <a:cubicBezTo>
                    <a:pt x="4056" y="43200"/>
                    <a:pt x="1990" y="42900"/>
                    <a:pt x="-1" y="42311"/>
                  </a:cubicBezTo>
                  <a:lnTo>
                    <a:pt x="6133" y="21600"/>
                  </a:lnTo>
                  <a:close/>
                </a:path>
              </a:pathLst>
            </a:custGeom>
            <a:noFill/>
            <a:ln w="44450">
              <a:solidFill>
                <a:srgbClr val="0014AC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94719" y="1858588"/>
            <a:ext cx="329964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 flipH="1">
            <a:off x="263223" y="1071546"/>
            <a:ext cx="45719" cy="1558353"/>
            <a:chOff x="1470" y="6319"/>
            <a:chExt cx="24" cy="621"/>
          </a:xfrm>
          <a:scene3d>
            <a:camera prst="orthographicFront">
              <a:rot lat="0" lon="0" rev="21480000"/>
            </a:camera>
            <a:lightRig rig="threePt" dir="t"/>
          </a:scene3d>
        </p:grpSpPr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 flipV="1">
              <a:off x="1486" y="6319"/>
              <a:ext cx="8" cy="215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 flipV="1">
              <a:off x="1478" y="6526"/>
              <a:ext cx="8" cy="215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 flipV="1">
              <a:off x="1470" y="6725"/>
              <a:ext cx="8" cy="215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539" name="Group 11"/>
          <p:cNvGrpSpPr>
            <a:grpSpLocks/>
          </p:cNvGrpSpPr>
          <p:nvPr/>
        </p:nvGrpSpPr>
        <p:grpSpPr bwMode="auto">
          <a:xfrm rot="1458909" flipV="1">
            <a:off x="3470742" y="1499508"/>
            <a:ext cx="345495" cy="725138"/>
            <a:chOff x="1470" y="6319"/>
            <a:chExt cx="24" cy="621"/>
          </a:xfrm>
        </p:grpSpPr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 flipV="1">
              <a:off x="1486" y="6319"/>
              <a:ext cx="8" cy="215"/>
            </a:xfrm>
            <a:prstGeom prst="line">
              <a:avLst/>
            </a:prstGeom>
            <a:noFill/>
            <a:ln w="444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 flipV="1">
              <a:off x="1478" y="6526"/>
              <a:ext cx="8" cy="215"/>
            </a:xfrm>
            <a:prstGeom prst="line">
              <a:avLst/>
            </a:prstGeom>
            <a:noFill/>
            <a:ln w="444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 flipV="1">
              <a:off x="1470" y="6725"/>
              <a:ext cx="8" cy="215"/>
            </a:xfrm>
            <a:prstGeom prst="line">
              <a:avLst/>
            </a:prstGeom>
            <a:noFill/>
            <a:ln w="444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285721" y="1071546"/>
            <a:ext cx="3357586" cy="114300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269939" y="1460507"/>
            <a:ext cx="3379866" cy="1182675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140469" y="1131353"/>
            <a:ext cx="1002771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2111819" y="2578478"/>
            <a:ext cx="1002771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 flipV="1">
            <a:off x="3143240" y="609065"/>
            <a:ext cx="4222" cy="52645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H="1" flipV="1">
            <a:off x="3127256" y="2588272"/>
            <a:ext cx="4222" cy="52645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9" name="Arc 21"/>
          <p:cNvSpPr>
            <a:spLocks/>
          </p:cNvSpPr>
          <p:nvPr/>
        </p:nvSpPr>
        <p:spPr bwMode="auto">
          <a:xfrm>
            <a:off x="3131740" y="500042"/>
            <a:ext cx="1285885" cy="2714644"/>
          </a:xfrm>
          <a:custGeom>
            <a:avLst/>
            <a:gdLst>
              <a:gd name="G0" fmla="+- 9136 0 0"/>
              <a:gd name="G1" fmla="+- 21600 0 0"/>
              <a:gd name="G2" fmla="+- 21600 0 0"/>
              <a:gd name="T0" fmla="*/ 430 w 30736"/>
              <a:gd name="T1" fmla="*/ 1832 h 43200"/>
              <a:gd name="T2" fmla="*/ 0 w 30736"/>
              <a:gd name="T3" fmla="*/ 41173 h 43200"/>
              <a:gd name="T4" fmla="*/ 9136 w 3073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736" h="43200" fill="none" extrusionOk="0">
                <a:moveTo>
                  <a:pt x="430" y="1832"/>
                </a:moveTo>
                <a:cubicBezTo>
                  <a:pt x="3173" y="623"/>
                  <a:pt x="6138" y="-1"/>
                  <a:pt x="9136" y="0"/>
                </a:cubicBezTo>
                <a:cubicBezTo>
                  <a:pt x="21065" y="0"/>
                  <a:pt x="30736" y="9670"/>
                  <a:pt x="30736" y="21600"/>
                </a:cubicBezTo>
                <a:cubicBezTo>
                  <a:pt x="30736" y="33529"/>
                  <a:pt x="21065" y="43200"/>
                  <a:pt x="9136" y="43200"/>
                </a:cubicBezTo>
                <a:cubicBezTo>
                  <a:pt x="5979" y="43200"/>
                  <a:pt x="2860" y="42508"/>
                  <a:pt x="0" y="41172"/>
                </a:cubicBezTo>
              </a:path>
              <a:path w="30736" h="43200" stroke="0" extrusionOk="0">
                <a:moveTo>
                  <a:pt x="430" y="1832"/>
                </a:moveTo>
                <a:cubicBezTo>
                  <a:pt x="3173" y="623"/>
                  <a:pt x="6138" y="-1"/>
                  <a:pt x="9136" y="0"/>
                </a:cubicBezTo>
                <a:cubicBezTo>
                  <a:pt x="21065" y="0"/>
                  <a:pt x="30736" y="9670"/>
                  <a:pt x="30736" y="21600"/>
                </a:cubicBezTo>
                <a:cubicBezTo>
                  <a:pt x="30736" y="33529"/>
                  <a:pt x="21065" y="43200"/>
                  <a:pt x="9136" y="43200"/>
                </a:cubicBezTo>
                <a:cubicBezTo>
                  <a:pt x="5979" y="43200"/>
                  <a:pt x="2860" y="42508"/>
                  <a:pt x="0" y="41172"/>
                </a:cubicBezTo>
                <a:lnTo>
                  <a:pt x="9136" y="21600"/>
                </a:lnTo>
                <a:close/>
              </a:path>
            </a:pathLst>
          </a:custGeom>
          <a:noFill/>
          <a:ln w="444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 flipH="1">
            <a:off x="3733141" y="891390"/>
            <a:ext cx="2111" cy="1792378"/>
          </a:xfrm>
          <a:prstGeom prst="line">
            <a:avLst/>
          </a:prstGeom>
          <a:noFill/>
          <a:ln w="53975" cmpd="thickThin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000628" y="71414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проекционный  аппарат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5" name="Arc 27"/>
          <p:cNvSpPr>
            <a:spLocks/>
          </p:cNvSpPr>
          <p:nvPr/>
        </p:nvSpPr>
        <p:spPr bwMode="auto">
          <a:xfrm rot="16188882">
            <a:off x="5836730" y="125451"/>
            <a:ext cx="2208813" cy="2969437"/>
          </a:xfrm>
          <a:custGeom>
            <a:avLst/>
            <a:gdLst>
              <a:gd name="G0" fmla="+- 9136 0 0"/>
              <a:gd name="G1" fmla="+- 21600 0 0"/>
              <a:gd name="G2" fmla="+- 21600 0 0"/>
              <a:gd name="T0" fmla="*/ 430 w 30736"/>
              <a:gd name="T1" fmla="*/ 1832 h 43200"/>
              <a:gd name="T2" fmla="*/ 0 w 30736"/>
              <a:gd name="T3" fmla="*/ 41173 h 43200"/>
              <a:gd name="T4" fmla="*/ 9136 w 3073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736" h="43200" fill="none" extrusionOk="0">
                <a:moveTo>
                  <a:pt x="430" y="1832"/>
                </a:moveTo>
                <a:cubicBezTo>
                  <a:pt x="3173" y="623"/>
                  <a:pt x="6138" y="-1"/>
                  <a:pt x="9136" y="0"/>
                </a:cubicBezTo>
                <a:cubicBezTo>
                  <a:pt x="21065" y="0"/>
                  <a:pt x="30736" y="9670"/>
                  <a:pt x="30736" y="21600"/>
                </a:cubicBezTo>
                <a:cubicBezTo>
                  <a:pt x="30736" y="33529"/>
                  <a:pt x="21065" y="43200"/>
                  <a:pt x="9136" y="43200"/>
                </a:cubicBezTo>
                <a:cubicBezTo>
                  <a:pt x="5979" y="43200"/>
                  <a:pt x="2860" y="42508"/>
                  <a:pt x="0" y="41172"/>
                </a:cubicBezTo>
              </a:path>
              <a:path w="30736" h="43200" stroke="0" extrusionOk="0">
                <a:moveTo>
                  <a:pt x="430" y="1832"/>
                </a:moveTo>
                <a:cubicBezTo>
                  <a:pt x="3173" y="623"/>
                  <a:pt x="6138" y="-1"/>
                  <a:pt x="9136" y="0"/>
                </a:cubicBezTo>
                <a:cubicBezTo>
                  <a:pt x="21065" y="0"/>
                  <a:pt x="30736" y="9670"/>
                  <a:pt x="30736" y="21600"/>
                </a:cubicBezTo>
                <a:cubicBezTo>
                  <a:pt x="30736" y="33529"/>
                  <a:pt x="21065" y="43200"/>
                  <a:pt x="9136" y="43200"/>
                </a:cubicBezTo>
                <a:cubicBezTo>
                  <a:pt x="5979" y="43200"/>
                  <a:pt x="2860" y="42508"/>
                  <a:pt x="0" y="41172"/>
                </a:cubicBezTo>
                <a:lnTo>
                  <a:pt x="9136" y="21600"/>
                </a:lnTo>
                <a:close/>
              </a:path>
            </a:pathLst>
          </a:custGeom>
          <a:noFill/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2557" name="Group 29"/>
          <p:cNvGrpSpPr>
            <a:grpSpLocks/>
          </p:cNvGrpSpPr>
          <p:nvPr/>
        </p:nvGrpSpPr>
        <p:grpSpPr bwMode="auto">
          <a:xfrm rot="16188882">
            <a:off x="6831101" y="2643393"/>
            <a:ext cx="236344" cy="1199528"/>
            <a:chOff x="2572" y="6074"/>
            <a:chExt cx="296" cy="911"/>
          </a:xfrm>
        </p:grpSpPr>
        <p:sp>
          <p:nvSpPr>
            <p:cNvPr id="22558" name="Arc 30"/>
            <p:cNvSpPr>
              <a:spLocks/>
            </p:cNvSpPr>
            <p:nvPr/>
          </p:nvSpPr>
          <p:spPr bwMode="auto">
            <a:xfrm flipV="1">
              <a:off x="2687" y="6074"/>
              <a:ext cx="181" cy="904"/>
            </a:xfrm>
            <a:custGeom>
              <a:avLst/>
              <a:gdLst>
                <a:gd name="G0" fmla="+- 6133 0 0"/>
                <a:gd name="G1" fmla="+- 21600 0 0"/>
                <a:gd name="G2" fmla="+- 21600 0 0"/>
                <a:gd name="T0" fmla="*/ 6133 w 27733"/>
                <a:gd name="T1" fmla="*/ 0 h 43200"/>
                <a:gd name="T2" fmla="*/ 0 w 27733"/>
                <a:gd name="T3" fmla="*/ 42311 h 43200"/>
                <a:gd name="T4" fmla="*/ 6133 w 2773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733" h="43200" fill="none" extrusionOk="0">
                  <a:moveTo>
                    <a:pt x="6132" y="0"/>
                  </a:moveTo>
                  <a:cubicBezTo>
                    <a:pt x="18062" y="0"/>
                    <a:pt x="27733" y="9670"/>
                    <a:pt x="27733" y="21600"/>
                  </a:cubicBezTo>
                  <a:cubicBezTo>
                    <a:pt x="27733" y="33529"/>
                    <a:pt x="18062" y="43200"/>
                    <a:pt x="6133" y="43200"/>
                  </a:cubicBezTo>
                  <a:cubicBezTo>
                    <a:pt x="4056" y="43200"/>
                    <a:pt x="1990" y="42900"/>
                    <a:pt x="-1" y="42311"/>
                  </a:cubicBezTo>
                </a:path>
                <a:path w="27733" h="43200" stroke="0" extrusionOk="0">
                  <a:moveTo>
                    <a:pt x="6132" y="0"/>
                  </a:moveTo>
                  <a:cubicBezTo>
                    <a:pt x="18062" y="0"/>
                    <a:pt x="27733" y="9670"/>
                    <a:pt x="27733" y="21600"/>
                  </a:cubicBezTo>
                  <a:cubicBezTo>
                    <a:pt x="27733" y="33529"/>
                    <a:pt x="18062" y="43200"/>
                    <a:pt x="6133" y="43200"/>
                  </a:cubicBezTo>
                  <a:cubicBezTo>
                    <a:pt x="4056" y="43200"/>
                    <a:pt x="1990" y="42900"/>
                    <a:pt x="-1" y="42311"/>
                  </a:cubicBezTo>
                  <a:lnTo>
                    <a:pt x="6133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59" name="Arc 31"/>
            <p:cNvSpPr>
              <a:spLocks/>
            </p:cNvSpPr>
            <p:nvPr/>
          </p:nvSpPr>
          <p:spPr bwMode="auto">
            <a:xfrm flipH="1" flipV="1">
              <a:off x="2572" y="6081"/>
              <a:ext cx="181" cy="904"/>
            </a:xfrm>
            <a:custGeom>
              <a:avLst/>
              <a:gdLst>
                <a:gd name="G0" fmla="+- 6133 0 0"/>
                <a:gd name="G1" fmla="+- 21600 0 0"/>
                <a:gd name="G2" fmla="+- 21600 0 0"/>
                <a:gd name="T0" fmla="*/ 6133 w 27733"/>
                <a:gd name="T1" fmla="*/ 0 h 43200"/>
                <a:gd name="T2" fmla="*/ 0 w 27733"/>
                <a:gd name="T3" fmla="*/ 42311 h 43200"/>
                <a:gd name="T4" fmla="*/ 6133 w 2773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733" h="43200" fill="none" extrusionOk="0">
                  <a:moveTo>
                    <a:pt x="6132" y="0"/>
                  </a:moveTo>
                  <a:cubicBezTo>
                    <a:pt x="18062" y="0"/>
                    <a:pt x="27733" y="9670"/>
                    <a:pt x="27733" y="21600"/>
                  </a:cubicBezTo>
                  <a:cubicBezTo>
                    <a:pt x="27733" y="33529"/>
                    <a:pt x="18062" y="43200"/>
                    <a:pt x="6133" y="43200"/>
                  </a:cubicBezTo>
                  <a:cubicBezTo>
                    <a:pt x="4056" y="43200"/>
                    <a:pt x="1990" y="42900"/>
                    <a:pt x="-1" y="42311"/>
                  </a:cubicBezTo>
                </a:path>
                <a:path w="27733" h="43200" stroke="0" extrusionOk="0">
                  <a:moveTo>
                    <a:pt x="6132" y="0"/>
                  </a:moveTo>
                  <a:cubicBezTo>
                    <a:pt x="18062" y="0"/>
                    <a:pt x="27733" y="9670"/>
                    <a:pt x="27733" y="21600"/>
                  </a:cubicBezTo>
                  <a:cubicBezTo>
                    <a:pt x="27733" y="33529"/>
                    <a:pt x="18062" y="43200"/>
                    <a:pt x="6133" y="43200"/>
                  </a:cubicBezTo>
                  <a:cubicBezTo>
                    <a:pt x="4056" y="43200"/>
                    <a:pt x="1990" y="42900"/>
                    <a:pt x="-1" y="42311"/>
                  </a:cubicBezTo>
                  <a:lnTo>
                    <a:pt x="6133" y="21600"/>
                  </a:lnTo>
                  <a:close/>
                </a:path>
              </a:pathLst>
            </a:custGeom>
            <a:noFill/>
            <a:ln w="38100">
              <a:solidFill>
                <a:srgbClr val="3366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561" name="Group 33"/>
          <p:cNvGrpSpPr>
            <a:grpSpLocks/>
          </p:cNvGrpSpPr>
          <p:nvPr/>
        </p:nvGrpSpPr>
        <p:grpSpPr bwMode="auto">
          <a:xfrm rot="18162107" flipV="1">
            <a:off x="6780811" y="1812089"/>
            <a:ext cx="408615" cy="639312"/>
            <a:chOff x="1470" y="6319"/>
            <a:chExt cx="24" cy="621"/>
          </a:xfrm>
        </p:grpSpPr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 flipV="1">
              <a:off x="1486" y="6319"/>
              <a:ext cx="8" cy="215"/>
            </a:xfrm>
            <a:prstGeom prst="line">
              <a:avLst/>
            </a:prstGeom>
            <a:noFill/>
            <a:ln w="476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 flipV="1">
              <a:off x="1478" y="6526"/>
              <a:ext cx="8" cy="215"/>
            </a:xfrm>
            <a:prstGeom prst="line">
              <a:avLst/>
            </a:prstGeom>
            <a:noFill/>
            <a:ln w="476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 flipV="1">
              <a:off x="1470" y="6725"/>
              <a:ext cx="8" cy="215"/>
            </a:xfrm>
            <a:prstGeom prst="line">
              <a:avLst/>
            </a:prstGeom>
            <a:noFill/>
            <a:ln w="476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566" name="Line 38"/>
          <p:cNvSpPr>
            <a:spLocks noChangeShapeType="1"/>
          </p:cNvSpPr>
          <p:nvPr/>
        </p:nvSpPr>
        <p:spPr bwMode="auto">
          <a:xfrm rot="16188882">
            <a:off x="5652844" y="3474656"/>
            <a:ext cx="2619898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 rot="16188882">
            <a:off x="5216797" y="3138168"/>
            <a:ext cx="3139560" cy="1153167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 type="stealth" w="lg" len="lg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 rot="16188882" flipV="1">
            <a:off x="5571839" y="3149877"/>
            <a:ext cx="3143857" cy="11328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 rot="16188882">
            <a:off x="5962266" y="3068591"/>
            <a:ext cx="79619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Line 42"/>
          <p:cNvSpPr>
            <a:spLocks noChangeShapeType="1"/>
          </p:cNvSpPr>
          <p:nvPr/>
        </p:nvSpPr>
        <p:spPr bwMode="auto">
          <a:xfrm rot="16188882">
            <a:off x="7145343" y="3078790"/>
            <a:ext cx="79619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1" name="Line 43"/>
          <p:cNvSpPr>
            <a:spLocks noChangeShapeType="1"/>
          </p:cNvSpPr>
          <p:nvPr/>
        </p:nvSpPr>
        <p:spPr bwMode="auto">
          <a:xfrm rot="16188882" flipH="1" flipV="1">
            <a:off x="5941453" y="2286563"/>
            <a:ext cx="45719" cy="78428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Line 44"/>
          <p:cNvSpPr>
            <a:spLocks noChangeShapeType="1"/>
          </p:cNvSpPr>
          <p:nvPr/>
        </p:nvSpPr>
        <p:spPr bwMode="auto">
          <a:xfrm rot="16188882" flipV="1">
            <a:off x="7896251" y="2323654"/>
            <a:ext cx="45719" cy="7353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6" name="AutoShape 48"/>
          <p:cNvSpPr>
            <a:spLocks noChangeArrowheads="1"/>
          </p:cNvSpPr>
          <p:nvPr/>
        </p:nvSpPr>
        <p:spPr bwMode="auto">
          <a:xfrm>
            <a:off x="6643702" y="714356"/>
            <a:ext cx="576683" cy="460955"/>
          </a:xfrm>
          <a:prstGeom prst="flowChartSummingJunction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7" name="Line 49"/>
          <p:cNvSpPr>
            <a:spLocks noChangeShapeType="1"/>
          </p:cNvSpPr>
          <p:nvPr/>
        </p:nvSpPr>
        <p:spPr bwMode="auto">
          <a:xfrm>
            <a:off x="6286512" y="1714488"/>
            <a:ext cx="13356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8" name="Line 50"/>
          <p:cNvSpPr>
            <a:spLocks noChangeShapeType="1"/>
          </p:cNvSpPr>
          <p:nvPr/>
        </p:nvSpPr>
        <p:spPr bwMode="auto">
          <a:xfrm>
            <a:off x="6286512" y="1428736"/>
            <a:ext cx="13356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2580" name="Group 52"/>
          <p:cNvGrpSpPr>
            <a:grpSpLocks/>
          </p:cNvGrpSpPr>
          <p:nvPr/>
        </p:nvGrpSpPr>
        <p:grpSpPr bwMode="auto">
          <a:xfrm rot="15598968">
            <a:off x="6828216" y="4545206"/>
            <a:ext cx="264218" cy="1487114"/>
            <a:chOff x="1470" y="6319"/>
            <a:chExt cx="24" cy="621"/>
          </a:xfrm>
        </p:grpSpPr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 flipV="1">
              <a:off x="1486" y="6319"/>
              <a:ext cx="8" cy="215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 flipV="1">
              <a:off x="1478" y="6526"/>
              <a:ext cx="8" cy="215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 flipV="1">
              <a:off x="1470" y="6725"/>
              <a:ext cx="8" cy="215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584" name="Group 56"/>
          <p:cNvGrpSpPr>
            <a:grpSpLocks/>
          </p:cNvGrpSpPr>
          <p:nvPr/>
        </p:nvGrpSpPr>
        <p:grpSpPr bwMode="auto">
          <a:xfrm>
            <a:off x="5605689" y="5402445"/>
            <a:ext cx="2823963" cy="26819"/>
            <a:chOff x="4611" y="8012"/>
            <a:chExt cx="1425" cy="16"/>
          </a:xfrm>
        </p:grpSpPr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4611" y="8012"/>
              <a:ext cx="142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4611" y="8028"/>
              <a:ext cx="142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214678" y="4429132"/>
            <a:ext cx="2214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замедлить…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проекторы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кино…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НАУКЕ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8"/>
          <p:cNvSpPr>
            <a:spLocks noChangeShapeType="1"/>
          </p:cNvSpPr>
          <p:nvPr/>
        </p:nvSpPr>
        <p:spPr bwMode="auto">
          <a:xfrm>
            <a:off x="2452713" y="1142984"/>
            <a:ext cx="71438" cy="142876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stealth" w="lg" len="lg"/>
            <a:tailEnd type="stealth" w="lg" len="lg"/>
          </a:ln>
          <a:scene3d>
            <a:camera prst="orthographicFront">
              <a:rot lat="0" lon="0" rev="214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>
            <a:off x="285720" y="1071547"/>
            <a:ext cx="2214578" cy="12144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 flipV="1">
            <a:off x="285720" y="1500173"/>
            <a:ext cx="2214578" cy="1127105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9" name="Прямая со стрелкой 68"/>
          <p:cNvCxnSpPr>
            <a:stCxn id="67" idx="1"/>
            <a:endCxn id="22544" idx="1"/>
          </p:cNvCxnSpPr>
          <p:nvPr/>
        </p:nvCxnSpPr>
        <p:spPr>
          <a:xfrm rot="5400000" flipH="1" flipV="1">
            <a:off x="3055218" y="905586"/>
            <a:ext cx="39666" cy="1149507"/>
          </a:xfrm>
          <a:prstGeom prst="straightConnector1">
            <a:avLst/>
          </a:prstGeom>
          <a:ln w="38100">
            <a:solidFill>
              <a:srgbClr val="0014AC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5400000" flipH="1" flipV="1">
            <a:off x="3055219" y="1683607"/>
            <a:ext cx="39666" cy="1149507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Oval 5"/>
          <p:cNvSpPr>
            <a:spLocks noChangeArrowheads="1"/>
          </p:cNvSpPr>
          <p:nvPr/>
        </p:nvSpPr>
        <p:spPr bwMode="auto">
          <a:xfrm>
            <a:off x="1714480" y="178592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 flipH="1">
            <a:off x="6401080" y="3214527"/>
            <a:ext cx="1117130" cy="54345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 type="stealth" w="lg" len="lg"/>
            <a:tailEnd type="stealth" w="lg" len="lg"/>
          </a:ln>
          <a:scene3d>
            <a:camera prst="orthographicFront">
              <a:rot lat="0" lon="0" rev="214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Line 40"/>
          <p:cNvSpPr>
            <a:spLocks noChangeShapeType="1"/>
          </p:cNvSpPr>
          <p:nvPr/>
        </p:nvSpPr>
        <p:spPr bwMode="auto">
          <a:xfrm rot="16188882">
            <a:off x="6046402" y="2667983"/>
            <a:ext cx="1071568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/>
          </a:ln>
          <a:scene3d>
            <a:camera prst="orthographicFront">
              <a:rot lat="0" lon="0" rev="1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Line 40"/>
          <p:cNvSpPr>
            <a:spLocks noChangeShapeType="1"/>
          </p:cNvSpPr>
          <p:nvPr/>
        </p:nvSpPr>
        <p:spPr bwMode="auto">
          <a:xfrm rot="16188882">
            <a:off x="6846890" y="2656112"/>
            <a:ext cx="1071568" cy="45719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 type="stealth" w="lg" len="lg"/>
            <a:tailEnd type="none"/>
          </a:ln>
          <a:scene3d>
            <a:camera prst="orthographicFront">
              <a:rot lat="0" lon="0" rev="1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Line 40"/>
          <p:cNvSpPr>
            <a:spLocks noChangeShapeType="1"/>
          </p:cNvSpPr>
          <p:nvPr/>
        </p:nvSpPr>
        <p:spPr bwMode="auto">
          <a:xfrm rot="16188882" flipV="1">
            <a:off x="6106072" y="3682385"/>
            <a:ext cx="2075389" cy="11363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Line 39"/>
          <p:cNvSpPr>
            <a:spLocks noChangeShapeType="1"/>
          </p:cNvSpPr>
          <p:nvPr/>
        </p:nvSpPr>
        <p:spPr bwMode="auto">
          <a:xfrm rot="16188882">
            <a:off x="5776331" y="3675686"/>
            <a:ext cx="2067995" cy="1149701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 type="stealth" w="lg" len="lg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9" name="Группа 88"/>
          <p:cNvGrpSpPr/>
          <p:nvPr/>
        </p:nvGrpSpPr>
        <p:grpSpPr>
          <a:xfrm>
            <a:off x="6429388" y="5467665"/>
            <a:ext cx="1357290" cy="461665"/>
            <a:chOff x="7786710" y="4714884"/>
            <a:chExt cx="1357290" cy="461665"/>
          </a:xfrm>
        </p:grpSpPr>
        <p:sp>
          <p:nvSpPr>
            <p:cNvPr id="62" name="TextBox 61"/>
            <p:cNvSpPr txBox="1"/>
            <p:nvPr/>
          </p:nvSpPr>
          <p:spPr>
            <a:xfrm>
              <a:off x="7786710" y="4714884"/>
              <a:ext cx="1357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,   ,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9" name="Прямая со стрелкой 78"/>
            <p:cNvCxnSpPr/>
            <p:nvPr/>
          </p:nvCxnSpPr>
          <p:spPr>
            <a:xfrm rot="5400000" flipH="1" flipV="1">
              <a:off x="8536809" y="4822041"/>
              <a:ext cx="214314" cy="142876"/>
            </a:xfrm>
            <a:prstGeom prst="straightConnector1">
              <a:avLst/>
            </a:prstGeom>
            <a:ln w="22225">
              <a:solidFill>
                <a:srgbClr val="0014AC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 rot="5400000">
              <a:off x="8180413" y="4892685"/>
              <a:ext cx="214314" cy="1588"/>
            </a:xfrm>
            <a:prstGeom prst="straightConnector1">
              <a:avLst/>
            </a:prstGeom>
            <a:ln>
              <a:tailEnd type="oval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Группа 87"/>
          <p:cNvGrpSpPr/>
          <p:nvPr/>
        </p:nvGrpSpPr>
        <p:grpSpPr>
          <a:xfrm>
            <a:off x="1214414" y="2857496"/>
            <a:ext cx="1714512" cy="830997"/>
            <a:chOff x="571472" y="3214687"/>
            <a:chExt cx="1714512" cy="830997"/>
          </a:xfrm>
        </p:grpSpPr>
        <p:sp>
          <p:nvSpPr>
            <p:cNvPr id="26" name="TextBox 25"/>
            <p:cNvSpPr txBox="1"/>
            <p:nvPr/>
          </p:nvSpPr>
          <p:spPr>
            <a:xfrm>
              <a:off x="571472" y="3214687"/>
              <a:ext cx="17145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(Д ,     ,     )  </a:t>
              </a:r>
              <a:endPara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Прямая со стрелкой 82"/>
            <p:cNvCxnSpPr/>
            <p:nvPr/>
          </p:nvCxnSpPr>
          <p:spPr>
            <a:xfrm rot="5400000">
              <a:off x="1177901" y="3463925"/>
              <a:ext cx="214314" cy="1588"/>
            </a:xfrm>
            <a:prstGeom prst="straightConnector1">
              <a:avLst/>
            </a:prstGeom>
            <a:ln>
              <a:tailEnd type="oval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/>
            <p:nvPr/>
          </p:nvCxnSpPr>
          <p:spPr>
            <a:xfrm rot="16200000" flipH="1">
              <a:off x="1571604" y="3429000"/>
              <a:ext cx="285752" cy="142876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Line 25"/>
          <p:cNvSpPr>
            <a:spLocks noChangeShapeType="1"/>
          </p:cNvSpPr>
          <p:nvPr/>
        </p:nvSpPr>
        <p:spPr bwMode="auto">
          <a:xfrm>
            <a:off x="357157" y="1285860"/>
            <a:ext cx="208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Line 26"/>
          <p:cNvSpPr>
            <a:spLocks noChangeShapeType="1"/>
          </p:cNvSpPr>
          <p:nvPr/>
        </p:nvSpPr>
        <p:spPr bwMode="auto">
          <a:xfrm flipV="1">
            <a:off x="2500298" y="2428868"/>
            <a:ext cx="12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1299500" y="85723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786050" y="2324393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3"/>
          <p:cNvSpPr txBox="1">
            <a:spLocks noChangeArrowheads="1"/>
          </p:cNvSpPr>
          <p:nvPr/>
        </p:nvSpPr>
        <p:spPr bwMode="auto">
          <a:xfrm>
            <a:off x="293112" y="4183286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5720" y="378619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730114" y="3930048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142976" y="380294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158742" y="416850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1627276" y="384382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</a:t>
            </a:r>
          </a:p>
        </p:txBody>
      </p:sp>
      <p:sp>
        <p:nvSpPr>
          <p:cNvPr id="93" name="Text Box 3"/>
          <p:cNvSpPr txBox="1">
            <a:spLocks noChangeArrowheads="1"/>
          </p:cNvSpPr>
          <p:nvPr/>
        </p:nvSpPr>
        <p:spPr bwMode="auto">
          <a:xfrm>
            <a:off x="2071670" y="4183286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064278" y="378619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000760" y="378619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Line 26"/>
          <p:cNvSpPr>
            <a:spLocks noChangeShapeType="1"/>
          </p:cNvSpPr>
          <p:nvPr/>
        </p:nvSpPr>
        <p:spPr bwMode="auto">
          <a:xfrm flipV="1">
            <a:off x="6464660" y="3286124"/>
            <a:ext cx="45719" cy="20717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" name="Line 26"/>
          <p:cNvSpPr>
            <a:spLocks noChangeShapeType="1"/>
          </p:cNvSpPr>
          <p:nvPr/>
        </p:nvSpPr>
        <p:spPr bwMode="auto">
          <a:xfrm flipH="1" flipV="1">
            <a:off x="6429388" y="2143116"/>
            <a:ext cx="71438" cy="1071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5857884" y="2428869"/>
            <a:ext cx="3571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1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10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000"/>
                            </p:stCondLst>
                            <p:childTnLst>
                              <p:par>
                                <p:cTn id="1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2" dur="3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3" dur="3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3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000"/>
                            </p:stCondLst>
                            <p:childTnLst>
                              <p:par>
                                <p:cTn id="2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000"/>
                            </p:stCondLst>
                            <p:childTnLst>
                              <p:par>
                                <p:cTn id="2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000"/>
                            </p:stCondLst>
                            <p:childTnLst>
                              <p:par>
                                <p:cTn id="3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34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49" grpId="0" animBg="1"/>
      <p:bldP spid="22550" grpId="0" animBg="1"/>
      <p:bldP spid="27" grpId="0"/>
      <p:bldP spid="22555" grpId="0" animBg="1"/>
      <p:bldP spid="22567" grpId="0" animBg="1"/>
      <p:bldP spid="22568" grpId="0" animBg="1"/>
      <p:bldP spid="22569" grpId="0" animBg="1"/>
      <p:bldP spid="22570" grpId="0" animBg="1"/>
      <p:bldP spid="22571" grpId="0" animBg="1"/>
      <p:bldP spid="22572" grpId="0" animBg="1"/>
      <p:bldP spid="22576" grpId="0" animBg="1"/>
      <p:bldP spid="22577" grpId="0" animBg="1"/>
      <p:bldP spid="22578" grpId="0" animBg="1"/>
      <p:bldP spid="64" grpId="0"/>
      <p:bldP spid="65" grpId="0" animBg="1"/>
      <p:bldP spid="66" grpId="0" animBg="1"/>
      <p:bldP spid="67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2" grpId="0" animBg="1"/>
      <p:bldP spid="78" grpId="0" animBg="1"/>
      <p:bldP spid="81" grpId="0"/>
      <p:bldP spid="82" grpId="0"/>
      <p:bldP spid="85" grpId="0"/>
      <p:bldP spid="86" grpId="0"/>
      <p:bldP spid="87" grpId="0"/>
      <p:bldP spid="90" grpId="0"/>
      <p:bldP spid="91" grpId="0"/>
      <p:bldP spid="92" grpId="0"/>
      <p:bldP spid="93" grpId="0"/>
      <p:bldP spid="94" grpId="0"/>
      <p:bldP spid="95" grpId="0"/>
      <p:bldP spid="96" grpId="0" animBg="1"/>
      <p:bldP spid="97" grpId="0" animBg="1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Скругленный прямоугольник 80"/>
          <p:cNvSpPr/>
          <p:nvPr/>
        </p:nvSpPr>
        <p:spPr>
          <a:xfrm>
            <a:off x="5000628" y="5072074"/>
            <a:ext cx="235745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486310" y="1857363"/>
            <a:ext cx="6228829" cy="21405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1723274" y="214289"/>
            <a:ext cx="7063568" cy="378360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2422513" y="1054208"/>
            <a:ext cx="3726851" cy="29167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975697" y="1573913"/>
            <a:ext cx="1819533" cy="243541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1571604" y="928670"/>
            <a:ext cx="3716520" cy="5000660"/>
          </a:xfrm>
          <a:prstGeom prst="line">
            <a:avLst/>
          </a:prstGeom>
          <a:noFill/>
          <a:ln w="38100">
            <a:solidFill>
              <a:srgbClr val="993366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460375" y="3997893"/>
            <a:ext cx="336174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3772244" y="428603"/>
            <a:ext cx="4585969" cy="35836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1500166" y="3753616"/>
            <a:ext cx="2627696" cy="2032837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214282" y="2843049"/>
            <a:ext cx="82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828108" y="1508602"/>
            <a:ext cx="15961" cy="28467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500034" y="2857417"/>
            <a:ext cx="0" cy="115484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H="1" flipV="1">
            <a:off x="6387825" y="1948628"/>
            <a:ext cx="11971" cy="86568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1200126" y="2841907"/>
            <a:ext cx="0" cy="1154844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1714480" y="2830477"/>
            <a:ext cx="0" cy="115484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2395625" y="2857417"/>
            <a:ext cx="0" cy="115484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3002136" y="2830477"/>
            <a:ext cx="0" cy="1154844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 flipV="1">
            <a:off x="7048203" y="1425653"/>
            <a:ext cx="0" cy="1404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1916800" y="2825089"/>
            <a:ext cx="0" cy="2602440"/>
          </a:xfrm>
          <a:prstGeom prst="line">
            <a:avLst/>
          </a:prstGeom>
          <a:noFill/>
          <a:ln w="76200">
            <a:solidFill>
              <a:srgbClr val="993366"/>
            </a:solidFill>
            <a:prstDash val="dash"/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 flipV="1">
            <a:off x="8298206" y="460036"/>
            <a:ext cx="0" cy="2340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2714620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60636" y="302323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14942" y="2774628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143108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158661" y="1438557"/>
            <a:ext cx="5897523" cy="257370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36"/>
          <p:cNvGrpSpPr/>
          <p:nvPr/>
        </p:nvGrpSpPr>
        <p:grpSpPr>
          <a:xfrm rot="19059571">
            <a:off x="5724363" y="3350647"/>
            <a:ext cx="1035045" cy="428628"/>
            <a:chOff x="5357818" y="6000768"/>
            <a:chExt cx="1035045" cy="4286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3820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428628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 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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025968" y="6044619"/>
              <a:ext cx="164941" cy="347738"/>
              <a:chOff x="8203" y="2585"/>
              <a:chExt cx="141" cy="1302"/>
            </a:xfrm>
            <a:grpFill/>
          </p:grpSpPr>
          <p:sp>
            <p:nvSpPr>
              <p:cNvPr id="33822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23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" name="Группа 37"/>
          <p:cNvGrpSpPr/>
          <p:nvPr/>
        </p:nvGrpSpPr>
        <p:grpSpPr>
          <a:xfrm rot="19059571">
            <a:off x="6581620" y="3364477"/>
            <a:ext cx="1035045" cy="428628"/>
            <a:chOff x="5357818" y="6000768"/>
            <a:chExt cx="1035045" cy="428628"/>
          </a:xfrm>
          <a:solidFill>
            <a:schemeClr val="bg1"/>
          </a:solidFill>
        </p:grpSpPr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1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>
          <a:xfrm>
            <a:off x="357158" y="2214554"/>
            <a:ext cx="3385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58728" y="2214554"/>
            <a:ext cx="33855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43042" y="2214554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/>
          </a:p>
        </p:txBody>
      </p:sp>
      <p:grpSp>
        <p:nvGrpSpPr>
          <p:cNvPr id="6" name="Группа 45"/>
          <p:cNvGrpSpPr/>
          <p:nvPr/>
        </p:nvGrpSpPr>
        <p:grpSpPr>
          <a:xfrm rot="19059571">
            <a:off x="7901501" y="3078739"/>
            <a:ext cx="1035045" cy="538072"/>
            <a:chOff x="5357818" y="6000768"/>
            <a:chExt cx="1035045" cy="538072"/>
          </a:xfrm>
          <a:solidFill>
            <a:schemeClr val="bg2"/>
          </a:solidFill>
        </p:grpSpPr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53807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3600" b="1" dirty="0" smtClean="0"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9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2285984" y="1857364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43702" y="214290"/>
            <a:ext cx="1059906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4 - нет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 rot="16844767" flipH="1">
            <a:off x="5579332" y="418040"/>
            <a:ext cx="736454" cy="915339"/>
            <a:chOff x="3340" y="2819"/>
            <a:chExt cx="552" cy="673"/>
          </a:xfrm>
        </p:grpSpPr>
        <p:sp>
          <p:nvSpPr>
            <p:cNvPr id="54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2928926" y="2214554"/>
            <a:ext cx="3385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9" name="Группа 63"/>
          <p:cNvGrpSpPr/>
          <p:nvPr/>
        </p:nvGrpSpPr>
        <p:grpSpPr>
          <a:xfrm>
            <a:off x="428596" y="5429264"/>
            <a:ext cx="1035045" cy="539803"/>
            <a:chOff x="5357818" y="6000767"/>
            <a:chExt cx="1035045" cy="539803"/>
          </a:xfrm>
          <a:solidFill>
            <a:schemeClr val="bg1">
              <a:lumMod val="85000"/>
            </a:schemeClr>
          </a:solidFill>
        </p:grpSpPr>
        <p:sp>
          <p:nvSpPr>
            <p:cNvPr id="65" name="Text Box 28"/>
            <p:cNvSpPr txBox="1">
              <a:spLocks noChangeArrowheads="1"/>
            </p:cNvSpPr>
            <p:nvPr/>
          </p:nvSpPr>
          <p:spPr bwMode="auto">
            <a:xfrm>
              <a:off x="5357818" y="6000767"/>
              <a:ext cx="1035045" cy="53980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600" b="1" dirty="0" smtClean="0">
                  <a:solidFill>
                    <a:srgbClr val="7030A0"/>
                  </a:solidFill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6152308" y="6065982"/>
              <a:ext cx="164941" cy="374444"/>
              <a:chOff x="8311" y="2665"/>
              <a:chExt cx="141" cy="1402"/>
            </a:xfrm>
            <a:grpFill/>
          </p:grpSpPr>
          <p:sp>
            <p:nvSpPr>
              <p:cNvPr id="67" name="Oval 30"/>
              <p:cNvSpPr>
                <a:spLocks noChangeArrowheads="1"/>
              </p:cNvSpPr>
              <p:nvPr/>
            </p:nvSpPr>
            <p:spPr bwMode="auto">
              <a:xfrm>
                <a:off x="8311" y="2665"/>
                <a:ext cx="141" cy="141"/>
              </a:xfrm>
              <a:prstGeom prst="ellips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31"/>
              <p:cNvSpPr>
                <a:spLocks noChangeShapeType="1"/>
              </p:cNvSpPr>
              <p:nvPr/>
            </p:nvSpPr>
            <p:spPr bwMode="auto">
              <a:xfrm flipV="1">
                <a:off x="8377" y="2989"/>
                <a:ext cx="0" cy="1078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9" name="Прямоугольник 68"/>
          <p:cNvSpPr/>
          <p:nvPr/>
        </p:nvSpPr>
        <p:spPr>
          <a:xfrm>
            <a:off x="357158" y="6072206"/>
            <a:ext cx="125386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5 - лупа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9251659">
            <a:off x="7500958" y="4357694"/>
            <a:ext cx="1884618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3 - проектор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19250571">
            <a:off x="3878468" y="3701716"/>
            <a:ext cx="238635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1 - фотоаппарат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11" name="Группа 77"/>
          <p:cNvGrpSpPr/>
          <p:nvPr/>
        </p:nvGrpSpPr>
        <p:grpSpPr>
          <a:xfrm>
            <a:off x="4143372" y="5023798"/>
            <a:ext cx="3286148" cy="905532"/>
            <a:chOff x="4143372" y="5023798"/>
            <a:chExt cx="3286148" cy="905532"/>
          </a:xfrm>
        </p:grpSpPr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5079458" y="5420894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072066" y="502379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5516460" y="5167656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29322" y="504055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5088" y="540611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6413622" y="5081434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+</a:t>
              </a:r>
            </a:p>
          </p:txBody>
        </p:sp>
        <p:sp>
          <p:nvSpPr>
            <p:cNvPr id="74" name="Text Box 3"/>
            <p:cNvSpPr txBox="1">
              <a:spLocks noChangeArrowheads="1"/>
            </p:cNvSpPr>
            <p:nvPr/>
          </p:nvSpPr>
          <p:spPr bwMode="auto">
            <a:xfrm>
              <a:off x="6858016" y="5420894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50624" y="502379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43372" y="514351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4554854" y="5163514"/>
              <a:ext cx="588637" cy="508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500034" y="4269009"/>
            <a:ext cx="3286148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1299500" y="4253219"/>
            <a:ext cx="5000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3786182" y="2357430"/>
            <a:ext cx="257176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5072066" y="1857364"/>
            <a:ext cx="2857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-32" y="0"/>
            <a:ext cx="578647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marR="7620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AutoNum type="arabicPeriod" startAt="11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Оптические приборы,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стр.53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200150" marR="76200" lvl="1" indent="-74295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микроскопе?</a:t>
            </a:r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≈ F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14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8" grpId="0" animBg="1"/>
      <p:bldP spid="33799" grpId="0" animBg="1"/>
      <p:bldP spid="33799" grpId="1" animBg="1"/>
      <p:bldP spid="33801" grpId="0" animBg="1"/>
      <p:bldP spid="33801" grpId="1" animBg="1"/>
      <p:bldP spid="33802" grpId="0" animBg="1"/>
      <p:bldP spid="33804" grpId="0" animBg="1"/>
      <p:bldP spid="33804" grpId="1" animBg="1"/>
      <p:bldP spid="33806" grpId="0" animBg="1"/>
      <p:bldP spid="33806" grpId="1" animBg="1"/>
      <p:bldP spid="33806" grpId="2" animBg="1"/>
      <p:bldP spid="33806" grpId="3" animBg="1"/>
      <p:bldP spid="33807" grpId="0" animBg="1"/>
      <p:bldP spid="33808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29" grpId="0" animBg="1"/>
      <p:bldP spid="30" grpId="0"/>
      <p:bldP spid="31" grpId="0" animBg="1"/>
      <p:bldP spid="32" grpId="0"/>
      <p:bldP spid="33797" grpId="0" animBg="1"/>
      <p:bldP spid="43" grpId="0" animBg="1"/>
      <p:bldP spid="44" grpId="0" animBg="1"/>
      <p:bldP spid="45" grpId="0" animBg="1"/>
      <p:bldP spid="51" grpId="0" animBg="1"/>
      <p:bldP spid="52" grpId="0" animBg="1"/>
      <p:bldP spid="58" grpId="0" animBg="1"/>
      <p:bldP spid="69" grpId="0" animBg="1"/>
      <p:bldP spid="70" grpId="0" animBg="1"/>
      <p:bldP spid="71" grpId="0" animBg="1"/>
      <p:bldP spid="79" grpId="0" animBg="1"/>
      <p:bldP spid="80" grpId="0" animBg="1"/>
      <p:bldP spid="82" grpId="0" animBg="1"/>
      <p:bldP spid="83" grpId="0" animBg="1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2852"/>
          <a:ext cx="9144000" cy="6309360"/>
        </p:xfrm>
        <a:graphic>
          <a:graphicData uri="http://schemas.openxmlformats.org/drawingml/2006/table">
            <a:tbl>
              <a:tblPr/>
              <a:tblGrid>
                <a:gridCol w="495473"/>
                <a:gridCol w="7891397"/>
                <a:gridCol w="757130"/>
              </a:tblGrid>
              <a:tr h="1766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                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световые  явления"             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 - 6 (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т22 очки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30-2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69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     </a:t>
                      </a:r>
                      <a:r>
                        <a:rPr lang="ru-RU" sz="1800" b="1" i="1" cap="all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Глаз. очки.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39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ЦЕЛИ:.1. Создать условия для усвоения понятий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"линза, оптическая сила линзы,  формула тонкой  линзы",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понимания  этих закономерностей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017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1.Способствовать усвоению понятий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линза, рассеивающая и собирающая линзы,  фокус линзы, оптическая сила  линзы, формула тонкой линзы, увеличение   и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понимания устройства и принципа действия 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фотоаппарата  и проекционного аппарата.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Способствовать развитию умений объяснять  физические процессы  и развивать умения строить построения  для фото и проекционного аппарата..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39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УРОКА:</a:t>
                      </a: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39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</a:t>
                      </a: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39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 Глаз как оптическая система.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2.</a:t>
                      </a:r>
                      <a:r>
                        <a:rPr lang="ru-RU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US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CD</a:t>
                      </a:r>
                      <a:r>
                        <a:rPr lang="ru-RU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ROM</a:t>
                      </a:r>
                      <a:r>
                        <a:rPr lang="ru-RU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"очки "Физика  в  картинках"</a:t>
                      </a:r>
                      <a:r>
                        <a:rPr lang="ru-RU" sz="1800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д.з. №5.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проблемной ситуации (Демонстрация №1)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материалу темы </a:t>
                      </a:r>
                      <a:r>
                        <a:rPr lang="ru-RU" sz="18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№22</a:t>
                      </a:r>
                      <a:r>
                        <a:rPr lang="ru-RU" sz="16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демонстрациями</a:t>
                      </a:r>
                      <a:endParaRPr lang="ru-RU" sz="1600" b="1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по ОК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упр.41 (1,2)  стр. 164              УПР. 42 (1,2,3) стр. 165.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 </a:t>
                      </a:r>
                      <a:r>
                        <a:rPr lang="ru-RU" sz="1800" b="1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73,74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(т №22)       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62389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Лабораторная работа №15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45540"/>
            <a:ext cx="9144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«Наблюдение изображения в тонких линзах».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6512" y="1203309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6701" y="1229851"/>
            <a:ext cx="6287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собирающая линза, экран, 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светящийся предмет,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линейка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836113"/>
            <a:ext cx="2464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98128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1.Оцените фокусное расстояние линзы, получив изображение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предмета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(изображение лампочек на полу, окон на стене)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измерив расстояние от линзы  до изображения.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040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2.Получите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1,2 и 3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изображение предмета, замерив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каждом случае.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Постройте эти изображения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1674" y="3326030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293730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87238" y="3072792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1458" y="292893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331124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214414" y="2986570"/>
            <a:ext cx="501433" cy="3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650434" y="3326030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3042" y="292893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079590" y="3254592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2198" y="286586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841015" y="310432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6643702" y="3254592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22532" y="285749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3108" y="3120086"/>
            <a:ext cx="207170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большое,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292893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87766" y="333760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4203521" y="3246210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572232" y="6273225"/>
            <a:ext cx="257176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стр.49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37"/>
          <p:cNvGrpSpPr/>
          <p:nvPr/>
        </p:nvGrpSpPr>
        <p:grpSpPr>
          <a:xfrm>
            <a:off x="4896096" y="3143248"/>
            <a:ext cx="285752" cy="440770"/>
            <a:chOff x="5643570" y="3214686"/>
            <a:chExt cx="285752" cy="440770"/>
          </a:xfrm>
        </p:grpSpPr>
        <p:sp>
          <p:nvSpPr>
            <p:cNvPr id="36" name="TextBox 35"/>
            <p:cNvSpPr txBox="1"/>
            <p:nvPr/>
          </p:nvSpPr>
          <p:spPr>
            <a:xfrm>
              <a:off x="5643570" y="328612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~</a:t>
              </a:r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43570" y="321468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~</a:t>
              </a:r>
              <a:endParaRPr lang="ru-RU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159270" y="3071810"/>
            <a:ext cx="28575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5643570" y="3214686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41"/>
          <p:cNvGrpSpPr/>
          <p:nvPr/>
        </p:nvGrpSpPr>
        <p:grpSpPr>
          <a:xfrm>
            <a:off x="6429388" y="3071810"/>
            <a:ext cx="285752" cy="440770"/>
            <a:chOff x="5643570" y="3214686"/>
            <a:chExt cx="285752" cy="440770"/>
          </a:xfrm>
        </p:grpSpPr>
        <p:sp>
          <p:nvSpPr>
            <p:cNvPr id="43" name="TextBox 42"/>
            <p:cNvSpPr txBox="1"/>
            <p:nvPr/>
          </p:nvSpPr>
          <p:spPr>
            <a:xfrm>
              <a:off x="5643570" y="328612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~</a:t>
              </a:r>
              <a:endParaRPr lang="ru-RU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43570" y="321468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~</a:t>
              </a:r>
              <a:endParaRPr lang="ru-RU" dirty="0"/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7143768" y="3000372"/>
            <a:ext cx="2071702" cy="523220"/>
            <a:chOff x="7715272" y="3214686"/>
            <a:chExt cx="1428728" cy="523220"/>
          </a:xfrm>
        </p:grpSpPr>
        <p:sp>
          <p:nvSpPr>
            <p:cNvPr id="45" name="TextBox 44"/>
            <p:cNvSpPr txBox="1"/>
            <p:nvPr/>
          </p:nvSpPr>
          <p:spPr>
            <a:xfrm>
              <a:off x="7715272" y="3214686"/>
              <a:ext cx="1428728" cy="52322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  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…см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Группа 45"/>
            <p:cNvGrpSpPr/>
            <p:nvPr/>
          </p:nvGrpSpPr>
          <p:grpSpPr>
            <a:xfrm>
              <a:off x="7948283" y="3259842"/>
              <a:ext cx="285752" cy="440770"/>
              <a:chOff x="5643570" y="3214686"/>
              <a:chExt cx="285752" cy="44077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643570" y="328612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~</a:t>
                </a:r>
                <a:endParaRPr lang="ru-RU" b="1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643570" y="3214686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~</a:t>
                </a:r>
                <a:endParaRPr lang="ru-RU" b="1" dirty="0"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0" y="4725144"/>
            <a:ext cx="9144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Постройте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и 5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изображения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5229200"/>
            <a:ext cx="9144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Постройте  изображения в рассеивающей линзе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14" grpId="0"/>
      <p:bldP spid="15" grpId="0" animBg="1"/>
      <p:bldP spid="12" grpId="0"/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0" grpId="0"/>
      <p:bldP spid="31" grpId="0"/>
      <p:bldP spid="32" grpId="0" animBg="1"/>
      <p:bldP spid="33" grpId="0"/>
      <p:bldP spid="34" grpId="0"/>
      <p:bldP spid="35" grpId="0" animBg="1"/>
      <p:bldP spid="17" grpId="0" animBg="1"/>
      <p:bldP spid="40" grpId="0" animBg="1"/>
      <p:bldP spid="41" grpId="0" animBg="1"/>
      <p:bldP spid="42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3968" y="620688"/>
            <a:ext cx="0" cy="4824536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9249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конечная звезда 5"/>
          <p:cNvSpPr/>
          <p:nvPr/>
        </p:nvSpPr>
        <p:spPr>
          <a:xfrm>
            <a:off x="277180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67752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318540" y="2889616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36296" y="2898978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74956" y="2932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6120" y="29365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080" y="25841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1394" y="25866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1412776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3501008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63588" y="1772816"/>
            <a:ext cx="342038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7504" y="404664"/>
            <a:ext cx="36004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283968" y="1772816"/>
            <a:ext cx="3600400" cy="28083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77820" y="1794588"/>
            <a:ext cx="3406148" cy="19944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237838" y="3780414"/>
            <a:ext cx="342038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6-конечная звезда 27"/>
          <p:cNvSpPr/>
          <p:nvPr/>
        </p:nvSpPr>
        <p:spPr bwMode="auto">
          <a:xfrm>
            <a:off x="6852772" y="3746878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899592" y="3501008"/>
            <a:ext cx="342038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283968" y="1988840"/>
            <a:ext cx="3744416" cy="151216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827584" y="2492896"/>
            <a:ext cx="3456384" cy="100811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283968" y="2420888"/>
            <a:ext cx="4104456" cy="720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6-конечная звезда 36"/>
          <p:cNvSpPr/>
          <p:nvPr/>
        </p:nvSpPr>
        <p:spPr bwMode="auto">
          <a:xfrm>
            <a:off x="6834691" y="2420888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458020" y="1484214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>
            <a:off x="7958880" y="1626296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8211539" y="1544192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 bwMode="auto">
          <a:xfrm>
            <a:off x="7452320" y="1268760"/>
            <a:ext cx="1440160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2051720" y="1268760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d=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08304" y="0"/>
            <a:ext cx="1800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≈ 10c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04048" y="3933056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8"/>
          <p:cNvGrpSpPr/>
          <p:nvPr/>
        </p:nvGrpSpPr>
        <p:grpSpPr>
          <a:xfrm>
            <a:off x="783248" y="1761732"/>
            <a:ext cx="149558" cy="1739276"/>
            <a:chOff x="1758146" y="1246592"/>
            <a:chExt cx="149558" cy="1822368"/>
          </a:xfrm>
        </p:grpSpPr>
        <p:sp>
          <p:nvSpPr>
            <p:cNvPr id="50" name="Полилиния 49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1"/>
          <p:cNvGrpSpPr/>
          <p:nvPr/>
        </p:nvGrpSpPr>
        <p:grpSpPr>
          <a:xfrm flipV="1">
            <a:off x="6800034" y="2484468"/>
            <a:ext cx="144016" cy="1280408"/>
            <a:chOff x="1758146" y="1246592"/>
            <a:chExt cx="149558" cy="1822368"/>
          </a:xfrm>
        </p:grpSpPr>
        <p:sp>
          <p:nvSpPr>
            <p:cNvPr id="53" name="Полилиния 52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660232" y="3861048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6216" y="1988840"/>
            <a:ext cx="57606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15074" y="6396335"/>
            <a:ext cx="292892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Стр.49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8" grpId="0" animBg="1"/>
      <p:bldP spid="37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55" grpId="0" animBg="1"/>
      <p:bldP spid="5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22225">
          <a:solidFill>
            <a:srgbClr val="000000"/>
          </a:solidFill>
          <a:prstDash val="dash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5168</TotalTime>
  <Words>1058</Words>
  <Application>Microsoft Office PowerPoint</Application>
  <PresentationFormat>Экран (4:3)</PresentationFormat>
  <Paragraphs>270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561</cp:revision>
  <dcterms:created xsi:type="dcterms:W3CDTF">2009-11-04T14:29:22Z</dcterms:created>
  <dcterms:modified xsi:type="dcterms:W3CDTF">2020-03-17T15:59:16Z</dcterms:modified>
</cp:coreProperties>
</file>