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9"/>
  </p:notesMasterIdLst>
  <p:sldIdLst>
    <p:sldId id="337" r:id="rId2"/>
    <p:sldId id="345" r:id="rId3"/>
    <p:sldId id="342" r:id="rId4"/>
    <p:sldId id="316" r:id="rId5"/>
    <p:sldId id="317" r:id="rId6"/>
    <p:sldId id="347" r:id="rId7"/>
    <p:sldId id="341" r:id="rId8"/>
    <p:sldId id="376" r:id="rId9"/>
    <p:sldId id="377" r:id="rId10"/>
    <p:sldId id="378" r:id="rId11"/>
    <p:sldId id="379" r:id="rId12"/>
    <p:sldId id="380" r:id="rId13"/>
    <p:sldId id="381" r:id="rId14"/>
    <p:sldId id="383" r:id="rId15"/>
    <p:sldId id="384" r:id="rId16"/>
    <p:sldId id="385" r:id="rId17"/>
    <p:sldId id="386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000000"/>
    <a:srgbClr val="006600"/>
    <a:srgbClr val="FF3399"/>
    <a:srgbClr val="9900FF"/>
    <a:srgbClr val="0014AC"/>
    <a:srgbClr val="0066FF"/>
    <a:srgbClr val="365D21"/>
    <a:srgbClr val="33CCFF"/>
    <a:srgbClr val="FF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857" autoAdjust="0"/>
  </p:normalViewPr>
  <p:slideViewPr>
    <p:cSldViewPr>
      <p:cViewPr>
        <p:scale>
          <a:sx n="71" d="100"/>
          <a:sy n="71" d="100"/>
        </p:scale>
        <p:origin x="-1056" y="-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4" d="100"/>
        <a:sy n="84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75966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audio" Target="../media/audio9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10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1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32" y="147211"/>
          <a:ext cx="9072626" cy="5924995"/>
        </p:xfrm>
        <a:graphic>
          <a:graphicData uri="http://schemas.openxmlformats.org/drawingml/2006/table">
            <a:tbl>
              <a:tblPr/>
              <a:tblGrid>
                <a:gridCol w="491606"/>
                <a:gridCol w="7829801"/>
                <a:gridCol w="751219"/>
              </a:tblGrid>
              <a:tr h="15833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IV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                   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</a:t>
                      </a:r>
                      <a:r>
                        <a:rPr lang="ru-RU" sz="16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световые  явления" 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Урок - 4 (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т21линза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29-2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833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   </a:t>
                      </a:r>
                      <a:r>
                        <a:rPr lang="ru-RU" sz="1600" b="1" i="1" cap="all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Линзы. формула тонкой линзы.</a:t>
                      </a:r>
                      <a:r>
                        <a:rPr lang="ru-RU" sz="16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i="1" cap="all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оптические приборы.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667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ЦЕЛИ:.1. Создать условия для усвоения понятий </a:t>
                      </a:r>
                      <a:r>
                        <a:rPr lang="ru-RU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"линза, оптическая сила линзы,  формула тонкой  линзы", </a:t>
                      </a: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для понимания  соответствующих закономерностей</a:t>
                      </a:r>
                      <a:r>
                        <a:rPr lang="ru-RU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5002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1.Способствовать усвоению понятий </a:t>
                      </a:r>
                      <a:r>
                        <a:rPr lang="ru-RU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линза, рассеивающая и собирающая линзы,  фокус линзы, оптическая сила  линзы, формула тонкой линзы, увеличение   и </a:t>
                      </a: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понимания устройства и принципа действия  </a:t>
                      </a:r>
                      <a:r>
                        <a:rPr lang="ru-RU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фотоаппарата  и проекционного аппарата.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Способствовать развитию умений объяснять  физические процессы  и развивать умения строить построения  для фото и проекционного аппарата..</a:t>
                      </a:r>
                      <a:r>
                        <a:rPr lang="ru-RU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667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УРОКА:</a:t>
                      </a: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667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</a:t>
                      </a: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667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ДЕМОНСТРАЦИИ:1.Получение изображения с помощью линзы. </a:t>
                      </a:r>
                      <a:r>
                        <a:rPr lang="ru-RU" sz="16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i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  <a:r>
                        <a:rPr lang="ru-RU" sz="16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</a:t>
                      </a: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Устройство и принцип действия фото- и проекционного аппаратов.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83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3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теме №20.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3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проблемной ситуации (Демонстрация №1)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3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материалу темы </a:t>
                      </a:r>
                      <a:r>
                        <a:rPr lang="ru-RU" sz="1600" b="1" i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№21</a:t>
                      </a:r>
                      <a:r>
                        <a:rPr lang="ru-RU" sz="16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 демонстрациями</a:t>
                      </a:r>
                      <a:endParaRPr lang="ru-RU" sz="1600" b="1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3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темы по ОК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5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Перед собирающей линзой с фокусным расстоянием помещен предмет. На каком расстоянии надо поставить предмет, чтобы его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действительное 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изображение было в 4 раза больше самого предмета?</a:t>
                      </a:r>
                      <a:r>
                        <a:rPr lang="ru-RU" sz="16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Работа с "Физикой в картинках".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6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(CD-ROM)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3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§ </a:t>
                      </a:r>
                      <a:r>
                        <a:rPr lang="ru-RU" sz="1600" b="1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69-72</a:t>
                      </a: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(т №21)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>
            <a:off x="4283968" y="620688"/>
            <a:ext cx="0" cy="4824536"/>
          </a:xfrm>
          <a:prstGeom prst="straightConnector1">
            <a:avLst/>
          </a:prstGeom>
          <a:ln w="762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11560" y="2924944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-конечная звезда 5"/>
          <p:cNvSpPr/>
          <p:nvPr/>
        </p:nvSpPr>
        <p:spPr>
          <a:xfrm>
            <a:off x="277180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567752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318540" y="2889616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236296" y="2898978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649556" y="30596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3420" y="30254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258417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36296" y="258667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1412776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3568" y="3501008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1367644" y="1772816"/>
            <a:ext cx="2916324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7504" y="404664"/>
            <a:ext cx="360040" cy="5847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51720" y="1268760"/>
            <a:ext cx="129614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d=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0c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08304" y="0"/>
            <a:ext cx="1800200" cy="46166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 ≈ 10c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04048" y="4211796"/>
            <a:ext cx="129614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4283968" y="1772816"/>
            <a:ext cx="4032448" cy="316835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331640" y="1772816"/>
            <a:ext cx="2952328" cy="230425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262884" y="4089772"/>
            <a:ext cx="396044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4"/>
          <p:cNvGrpSpPr/>
          <p:nvPr/>
        </p:nvGrpSpPr>
        <p:grpSpPr>
          <a:xfrm>
            <a:off x="1276220" y="1767274"/>
            <a:ext cx="149558" cy="1739276"/>
            <a:chOff x="1758146" y="1246592"/>
            <a:chExt cx="149558" cy="1822368"/>
          </a:xfrm>
        </p:grpSpPr>
        <p:sp>
          <p:nvSpPr>
            <p:cNvPr id="43" name="Полилиния 42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45"/>
          <p:cNvGrpSpPr/>
          <p:nvPr/>
        </p:nvGrpSpPr>
        <p:grpSpPr>
          <a:xfrm flipV="1">
            <a:off x="7150220" y="2362948"/>
            <a:ext cx="144016" cy="1728192"/>
            <a:chOff x="1758146" y="1246592"/>
            <a:chExt cx="149558" cy="1822368"/>
          </a:xfrm>
        </p:grpSpPr>
        <p:sp>
          <p:nvSpPr>
            <p:cNvPr id="47" name="Полилиния 46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49" name="Прямая со стрелкой 48"/>
          <p:cNvCxnSpPr/>
          <p:nvPr/>
        </p:nvCxnSpPr>
        <p:spPr>
          <a:xfrm>
            <a:off x="1403648" y="3485272"/>
            <a:ext cx="2916324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6-конечная звезда 49"/>
          <p:cNvSpPr/>
          <p:nvPr/>
        </p:nvSpPr>
        <p:spPr bwMode="auto">
          <a:xfrm>
            <a:off x="7208160" y="4036536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7020272" y="4293096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 flipV="1">
            <a:off x="4226028" y="1844824"/>
            <a:ext cx="4378420" cy="164211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V="1">
            <a:off x="1403648" y="2348880"/>
            <a:ext cx="2880320" cy="113806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4283968" y="2348880"/>
            <a:ext cx="3888432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6-конечная звезда 57"/>
          <p:cNvSpPr/>
          <p:nvPr/>
        </p:nvSpPr>
        <p:spPr bwMode="auto">
          <a:xfrm>
            <a:off x="7208160" y="2306676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6660232" y="1844824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668344" y="318016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 rot="5400000">
            <a:off x="8169204" y="3322250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8524222" y="3068960"/>
            <a:ext cx="46343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Овал 62"/>
          <p:cNvSpPr/>
          <p:nvPr/>
        </p:nvSpPr>
        <p:spPr bwMode="auto">
          <a:xfrm>
            <a:off x="7524328" y="2996952"/>
            <a:ext cx="1440160" cy="86409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6215074" y="6396335"/>
            <a:ext cx="2928926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Стр.49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50" grpId="0" animBg="1"/>
      <p:bldP spid="51" grpId="0" animBg="1"/>
      <p:bldP spid="58" grpId="0" animBg="1"/>
      <p:bldP spid="59" grpId="0" animBg="1"/>
      <p:bldP spid="60" grpId="0" animBg="1"/>
      <p:bldP spid="62" grpId="0" animBg="1"/>
      <p:bldP spid="6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>
            <a:off x="4283968" y="620688"/>
            <a:ext cx="0" cy="4824536"/>
          </a:xfrm>
          <a:prstGeom prst="straightConnector1">
            <a:avLst/>
          </a:prstGeom>
          <a:ln w="762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11560" y="2924944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-конечная звезда 5"/>
          <p:cNvSpPr/>
          <p:nvPr/>
        </p:nvSpPr>
        <p:spPr>
          <a:xfrm>
            <a:off x="277180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567752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318540" y="2889616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236296" y="2898978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649556" y="30596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3420" y="30254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4080" y="258417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81394" y="258667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91680" y="1340768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7664" y="3429000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2087724" y="1772816"/>
            <a:ext cx="2196244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7504" y="404664"/>
            <a:ext cx="360040" cy="5847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11760" y="1331476"/>
            <a:ext cx="129614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d=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0"/>
            <a:ext cx="1800200" cy="46166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 ≈ 10c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96136" y="5157192"/>
            <a:ext cx="129614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6"/>
          <p:cNvGrpSpPr/>
          <p:nvPr/>
        </p:nvGrpSpPr>
        <p:grpSpPr>
          <a:xfrm>
            <a:off x="1974170" y="1772816"/>
            <a:ext cx="149558" cy="1739276"/>
            <a:chOff x="1758146" y="1246592"/>
            <a:chExt cx="149558" cy="1822368"/>
          </a:xfrm>
        </p:grpSpPr>
        <p:sp>
          <p:nvSpPr>
            <p:cNvPr id="28" name="Полилиния 27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1" name="Прямая со стрелкой 30"/>
          <p:cNvCxnSpPr/>
          <p:nvPr/>
        </p:nvCxnSpPr>
        <p:spPr>
          <a:xfrm>
            <a:off x="4283968" y="1772816"/>
            <a:ext cx="4680520" cy="374441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2051720" y="1772816"/>
            <a:ext cx="2232248" cy="338437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4283968" y="5127388"/>
            <a:ext cx="4608512" cy="2980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6-конечная звезда 37"/>
          <p:cNvSpPr/>
          <p:nvPr/>
        </p:nvSpPr>
        <p:spPr bwMode="auto">
          <a:xfrm>
            <a:off x="8474500" y="5100920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8172400" y="5229200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2123728" y="3515076"/>
            <a:ext cx="2196244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4211960" y="1628800"/>
            <a:ext cx="4932040" cy="187220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2051720" y="1916832"/>
            <a:ext cx="2232248" cy="158417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4283968" y="1916832"/>
            <a:ext cx="4860032" cy="157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6-конечная звезда 48"/>
          <p:cNvSpPr/>
          <p:nvPr/>
        </p:nvSpPr>
        <p:spPr bwMode="auto">
          <a:xfrm>
            <a:off x="8388424" y="1876296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8028384" y="1475492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50"/>
          <p:cNvGrpSpPr/>
          <p:nvPr/>
        </p:nvGrpSpPr>
        <p:grpSpPr>
          <a:xfrm flipV="1">
            <a:off x="8360288" y="1930900"/>
            <a:ext cx="187888" cy="3240360"/>
            <a:chOff x="1758146" y="1246592"/>
            <a:chExt cx="149558" cy="1822368"/>
          </a:xfrm>
        </p:grpSpPr>
        <p:sp>
          <p:nvSpPr>
            <p:cNvPr id="52" name="Полилиния 51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7035462" y="3387954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 стрелкой 62"/>
          <p:cNvCxnSpPr/>
          <p:nvPr/>
        </p:nvCxnSpPr>
        <p:spPr>
          <a:xfrm rot="5400000">
            <a:off x="7536322" y="3530036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V="1">
            <a:off x="7940610" y="3316516"/>
            <a:ext cx="360040" cy="483787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Овал 64"/>
          <p:cNvSpPr/>
          <p:nvPr/>
        </p:nvSpPr>
        <p:spPr bwMode="auto">
          <a:xfrm>
            <a:off x="7020272" y="3140968"/>
            <a:ext cx="1440160" cy="86409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7343800" y="6396335"/>
            <a:ext cx="1800200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Стр.50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1" grpId="0" animBg="1"/>
      <p:bldP spid="23" grpId="0" animBg="1"/>
      <p:bldP spid="38" grpId="0" animBg="1"/>
      <p:bldP spid="39" grpId="0" animBg="1"/>
      <p:bldP spid="49" grpId="0" animBg="1"/>
      <p:bldP spid="50" grpId="0" animBg="1"/>
      <p:bldP spid="62" grpId="0" animBg="1"/>
      <p:bldP spid="6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>
            <a:off x="4283968" y="980728"/>
            <a:ext cx="0" cy="3672408"/>
          </a:xfrm>
          <a:prstGeom prst="straightConnector1">
            <a:avLst/>
          </a:prstGeom>
          <a:ln w="762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11560" y="2924944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5-конечная звезда 6"/>
          <p:cNvSpPr/>
          <p:nvPr/>
        </p:nvSpPr>
        <p:spPr>
          <a:xfrm>
            <a:off x="567752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318540" y="2889616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236296" y="2898978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987824" y="298766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3420" y="30254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4080" y="258417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81394" y="258667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83768" y="1340768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43808" y="3635732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>
            <a:stCxn id="21" idx="12"/>
          </p:cNvCxnSpPr>
          <p:nvPr/>
        </p:nvCxnSpPr>
        <p:spPr>
          <a:xfrm>
            <a:off x="2851186" y="1772816"/>
            <a:ext cx="1432782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8"/>
          <p:cNvGrpSpPr/>
          <p:nvPr/>
        </p:nvGrpSpPr>
        <p:grpSpPr>
          <a:xfrm>
            <a:off x="2766258" y="1772816"/>
            <a:ext cx="149558" cy="1739276"/>
            <a:chOff x="1758146" y="1246592"/>
            <a:chExt cx="149558" cy="1822368"/>
          </a:xfrm>
        </p:grpSpPr>
        <p:sp>
          <p:nvSpPr>
            <p:cNvPr id="21" name="Полилиния 20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5-конечная звезда 5"/>
          <p:cNvSpPr/>
          <p:nvPr/>
        </p:nvSpPr>
        <p:spPr>
          <a:xfrm>
            <a:off x="277180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4283968" y="1772816"/>
            <a:ext cx="2808312" cy="223224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843808" y="1772816"/>
            <a:ext cx="4032448" cy="316835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6804248" y="4077072"/>
            <a:ext cx="726481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нет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91680" y="908720"/>
            <a:ext cx="360040" cy="5847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2915816" y="3501008"/>
            <a:ext cx="1432782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4283968" y="2276872"/>
            <a:ext cx="3024336" cy="12241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2901748" y="1844824"/>
            <a:ext cx="4118524" cy="164211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7164288" y="1772816"/>
            <a:ext cx="726481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нет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43800" y="6396335"/>
            <a:ext cx="1800200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Стр.50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7" grpId="0" animBg="1"/>
      <p:bldP spid="28" grpId="0" animBg="1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>
            <a:off x="4283968" y="620688"/>
            <a:ext cx="0" cy="4824536"/>
          </a:xfrm>
          <a:prstGeom prst="straightConnector1">
            <a:avLst/>
          </a:prstGeom>
          <a:ln w="762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11560" y="2924944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5-конечная звезда 6"/>
          <p:cNvSpPr/>
          <p:nvPr/>
        </p:nvSpPr>
        <p:spPr>
          <a:xfrm>
            <a:off x="567752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318540" y="2889616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236296" y="2898978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483768" y="298766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3420" y="30254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4080" y="258417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81394" y="258667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47864" y="1340768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03848" y="3284984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>
            <a:stCxn id="21" idx="12"/>
          </p:cNvCxnSpPr>
          <p:nvPr/>
        </p:nvCxnSpPr>
        <p:spPr>
          <a:xfrm>
            <a:off x="3571266" y="1772816"/>
            <a:ext cx="712702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8"/>
          <p:cNvGrpSpPr/>
          <p:nvPr/>
        </p:nvGrpSpPr>
        <p:grpSpPr>
          <a:xfrm>
            <a:off x="3486338" y="1772816"/>
            <a:ext cx="149558" cy="1739276"/>
            <a:chOff x="1758146" y="1246592"/>
            <a:chExt cx="149558" cy="1822368"/>
          </a:xfrm>
        </p:grpSpPr>
        <p:sp>
          <p:nvSpPr>
            <p:cNvPr id="21" name="Полилиния 20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5-конечная звезда 5"/>
          <p:cNvSpPr/>
          <p:nvPr/>
        </p:nvSpPr>
        <p:spPr>
          <a:xfrm>
            <a:off x="277180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4283968" y="1772816"/>
            <a:ext cx="2808312" cy="223224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403648" y="548680"/>
            <a:ext cx="360040" cy="5847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>
            <a:stCxn id="22" idx="2"/>
          </p:cNvCxnSpPr>
          <p:nvPr/>
        </p:nvCxnSpPr>
        <p:spPr>
          <a:xfrm flipV="1">
            <a:off x="3563888" y="3501008"/>
            <a:ext cx="784710" cy="1108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4283968" y="2276872"/>
            <a:ext cx="3024336" cy="12241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3635896" y="1556792"/>
            <a:ext cx="2304256" cy="193014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78"/>
          <p:cNvGrpSpPr>
            <a:grpSpLocks/>
          </p:cNvGrpSpPr>
          <p:nvPr/>
        </p:nvGrpSpPr>
        <p:grpSpPr bwMode="auto">
          <a:xfrm rot="2700575" flipH="1">
            <a:off x="5435852" y="3411300"/>
            <a:ext cx="736454" cy="915339"/>
            <a:chOff x="3340" y="2819"/>
            <a:chExt cx="552" cy="673"/>
          </a:xfrm>
          <a:solidFill>
            <a:schemeClr val="bg1"/>
          </a:solidFill>
        </p:grpSpPr>
        <p:sp>
          <p:nvSpPr>
            <p:cNvPr id="35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40" name="Прямая со стрелкой 39"/>
          <p:cNvCxnSpPr/>
          <p:nvPr/>
        </p:nvCxnSpPr>
        <p:spPr>
          <a:xfrm>
            <a:off x="2647540" y="483365"/>
            <a:ext cx="2808312" cy="2232248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542713" y="201703"/>
            <a:ext cx="1872208" cy="2880320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6-конечная звезда 42"/>
          <p:cNvSpPr/>
          <p:nvPr/>
        </p:nvSpPr>
        <p:spPr bwMode="auto">
          <a:xfrm>
            <a:off x="2791556" y="555050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2987824" y="188640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78"/>
          <p:cNvGrpSpPr>
            <a:grpSpLocks/>
          </p:cNvGrpSpPr>
          <p:nvPr/>
        </p:nvGrpSpPr>
        <p:grpSpPr bwMode="auto">
          <a:xfrm rot="18467500" flipH="1">
            <a:off x="6421224" y="1358575"/>
            <a:ext cx="736454" cy="667167"/>
            <a:chOff x="3340" y="2819"/>
            <a:chExt cx="552" cy="673"/>
          </a:xfrm>
          <a:solidFill>
            <a:schemeClr val="bg1"/>
          </a:solidFill>
        </p:grpSpPr>
        <p:sp>
          <p:nvSpPr>
            <p:cNvPr id="48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49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52" name="Прямая со стрелкой 51"/>
          <p:cNvCxnSpPr/>
          <p:nvPr/>
        </p:nvCxnSpPr>
        <p:spPr>
          <a:xfrm flipH="1">
            <a:off x="2267744" y="2708920"/>
            <a:ext cx="2304256" cy="1872208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>
            <a:off x="1979712" y="3029771"/>
            <a:ext cx="3456384" cy="1407341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6-конечная звезда 56"/>
          <p:cNvSpPr/>
          <p:nvPr/>
        </p:nvSpPr>
        <p:spPr bwMode="auto">
          <a:xfrm>
            <a:off x="2896060" y="4024820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2627784" y="4293096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58"/>
          <p:cNvGrpSpPr/>
          <p:nvPr/>
        </p:nvGrpSpPr>
        <p:grpSpPr>
          <a:xfrm flipV="1">
            <a:off x="2771800" y="538946"/>
            <a:ext cx="248843" cy="3504600"/>
            <a:chOff x="1758146" y="1246960"/>
            <a:chExt cx="149558" cy="1827075"/>
          </a:xfrm>
        </p:grpSpPr>
        <p:sp>
          <p:nvSpPr>
            <p:cNvPr id="60" name="Полилиния 59"/>
            <p:cNvSpPr/>
            <p:nvPr/>
          </p:nvSpPr>
          <p:spPr>
            <a:xfrm>
              <a:off x="1758146" y="2759130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1763688" y="1246960"/>
              <a:ext cx="144016" cy="1512168"/>
            </a:xfrm>
            <a:prstGeom prst="rect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1202814" y="174470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 стрелкой 62"/>
          <p:cNvCxnSpPr/>
          <p:nvPr/>
        </p:nvCxnSpPr>
        <p:spPr>
          <a:xfrm flipV="1">
            <a:off x="1887250" y="1763872"/>
            <a:ext cx="76696" cy="447814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V="1">
            <a:off x="2107962" y="1673270"/>
            <a:ext cx="360040" cy="483787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Овал 64"/>
          <p:cNvSpPr/>
          <p:nvPr/>
        </p:nvSpPr>
        <p:spPr bwMode="auto">
          <a:xfrm>
            <a:off x="1187624" y="1484784"/>
            <a:ext cx="1440160" cy="86409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66" name="TextBox 65"/>
          <p:cNvSpPr txBox="1"/>
          <p:nvPr/>
        </p:nvSpPr>
        <p:spPr>
          <a:xfrm>
            <a:off x="4464496" y="4357553"/>
            <a:ext cx="3419872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Посмотрите через линзу на текст в книге. Постройте это изображение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3563888" y="1772816"/>
            <a:ext cx="1800200" cy="273630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7343800" y="6396335"/>
            <a:ext cx="1800200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Стр.50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8" grpId="0" animBg="1"/>
      <p:bldP spid="43" grpId="0" animBg="1"/>
      <p:bldP spid="44" grpId="0" animBg="1"/>
      <p:bldP spid="57" grpId="0" animBg="1"/>
      <p:bldP spid="58" grpId="0" animBg="1"/>
      <p:bldP spid="62" grpId="0" animBg="1"/>
      <p:bldP spid="65" grpId="0" animBg="1"/>
      <p:bldP spid="6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lum bright="10000" contrast="40000"/>
          </a:blip>
          <a:srcRect l="28738" t="23225" r="6294" b="37400"/>
          <a:stretch>
            <a:fillRect/>
          </a:stretch>
        </p:blipFill>
        <p:spPr bwMode="auto">
          <a:xfrm>
            <a:off x="0" y="0"/>
            <a:ext cx="9127976" cy="414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трелка вверх 2"/>
          <p:cNvSpPr/>
          <p:nvPr/>
        </p:nvSpPr>
        <p:spPr>
          <a:xfrm>
            <a:off x="976300" y="676930"/>
            <a:ext cx="360040" cy="25202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1187624" y="620688"/>
            <a:ext cx="2592288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1753414" y="178366"/>
            <a:ext cx="2592288" cy="1944216"/>
          </a:xfrm>
          <a:prstGeom prst="straightConnector1">
            <a:avLst/>
          </a:prstGeom>
          <a:ln w="28575">
            <a:solidFill>
              <a:srgbClr val="C0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3768828" y="-5542"/>
            <a:ext cx="784076" cy="6206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180800" y="624456"/>
            <a:ext cx="4831360" cy="280454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6-конечная звезда 16"/>
          <p:cNvSpPr/>
          <p:nvPr/>
        </p:nvSpPr>
        <p:spPr bwMode="auto">
          <a:xfrm>
            <a:off x="2504976" y="1306860"/>
            <a:ext cx="216024" cy="288032"/>
          </a:xfrm>
          <a:prstGeom prst="star6">
            <a:avLst/>
          </a:prstGeom>
          <a:solidFill>
            <a:srgbClr val="FFFF00"/>
          </a:solidFill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1115616" y="3212976"/>
            <a:ext cx="2592288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1763688" y="2119208"/>
            <a:ext cx="4320480" cy="2461920"/>
          </a:xfrm>
          <a:prstGeom prst="straightConnector1">
            <a:avLst/>
          </a:prstGeom>
          <a:ln w="28575">
            <a:solidFill>
              <a:srgbClr val="0000FF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3707904" y="3226624"/>
            <a:ext cx="2520280" cy="144016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1129264" y="1196752"/>
            <a:ext cx="4810888" cy="199880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78"/>
          <p:cNvGrpSpPr>
            <a:grpSpLocks/>
          </p:cNvGrpSpPr>
          <p:nvPr/>
        </p:nvGrpSpPr>
        <p:grpSpPr bwMode="auto">
          <a:xfrm flipH="1">
            <a:off x="7013981" y="2406231"/>
            <a:ext cx="736454" cy="915339"/>
            <a:chOff x="3340" y="2819"/>
            <a:chExt cx="552" cy="673"/>
          </a:xfrm>
          <a:solidFill>
            <a:schemeClr val="bg1"/>
          </a:solidFill>
        </p:grpSpPr>
        <p:sp>
          <p:nvSpPr>
            <p:cNvPr id="29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grpFill/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" name="6-конечная звезда 33"/>
          <p:cNvSpPr/>
          <p:nvPr/>
        </p:nvSpPr>
        <p:spPr bwMode="auto">
          <a:xfrm>
            <a:off x="2471411" y="2445602"/>
            <a:ext cx="216024" cy="288032"/>
          </a:xfrm>
          <a:prstGeom prst="star6">
            <a:avLst/>
          </a:prstGeom>
          <a:solidFill>
            <a:srgbClr val="FFFF00"/>
          </a:solidFill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/>
          <p:nvPr/>
        </p:nvCxnSpPr>
        <p:spPr>
          <a:xfrm flipV="1">
            <a:off x="2609296" y="1354148"/>
            <a:ext cx="0" cy="1296144"/>
          </a:xfrm>
          <a:prstGeom prst="straightConnector1">
            <a:avLst/>
          </a:prstGeom>
          <a:ln w="76200">
            <a:solidFill>
              <a:schemeClr val="accent6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299158" y="520572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 flipV="1">
            <a:off x="4983594" y="539736"/>
            <a:ext cx="76696" cy="447814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5204306" y="449134"/>
            <a:ext cx="360040" cy="483787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Овал 49"/>
          <p:cNvSpPr/>
          <p:nvPr/>
        </p:nvSpPr>
        <p:spPr bwMode="auto">
          <a:xfrm>
            <a:off x="4283968" y="260648"/>
            <a:ext cx="1440160" cy="86409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7343800" y="6396335"/>
            <a:ext cx="1800200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Стр.50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34" grpId="0" animBg="1"/>
      <p:bldP spid="47" grpId="0" animBg="1"/>
      <p:bldP spid="5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lum bright="20000" contrast="40000"/>
          </a:blip>
          <a:srcRect l="37347" t="23460" r="21100" b="37480"/>
          <a:stretch>
            <a:fillRect/>
          </a:stretch>
        </p:blipFill>
        <p:spPr bwMode="auto">
          <a:xfrm>
            <a:off x="0" y="0"/>
            <a:ext cx="9144000" cy="644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трелка вверх 2"/>
          <p:cNvSpPr/>
          <p:nvPr/>
        </p:nvSpPr>
        <p:spPr>
          <a:xfrm>
            <a:off x="739810" y="980728"/>
            <a:ext cx="432048" cy="45365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971600" y="908720"/>
            <a:ext cx="3024336" cy="2476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V="1">
            <a:off x="827584" y="116632"/>
            <a:ext cx="4248472" cy="3168352"/>
          </a:xfrm>
          <a:prstGeom prst="straightConnector1">
            <a:avLst/>
          </a:prstGeom>
          <a:ln w="28575">
            <a:solidFill>
              <a:srgbClr val="C0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3995936" y="0"/>
            <a:ext cx="1216124" cy="90872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958900" y="967394"/>
            <a:ext cx="6192688" cy="479977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78"/>
          <p:cNvGrpSpPr>
            <a:grpSpLocks/>
          </p:cNvGrpSpPr>
          <p:nvPr/>
        </p:nvGrpSpPr>
        <p:grpSpPr bwMode="auto">
          <a:xfrm rot="20049730" flipH="1">
            <a:off x="5888079" y="690682"/>
            <a:ext cx="736454" cy="915339"/>
            <a:chOff x="3340" y="2819"/>
            <a:chExt cx="552" cy="673"/>
          </a:xfrm>
          <a:solidFill>
            <a:schemeClr val="bg1"/>
          </a:solidFill>
        </p:grpSpPr>
        <p:sp>
          <p:nvSpPr>
            <p:cNvPr id="18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grpFill/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" name="6-конечная звезда 21"/>
          <p:cNvSpPr/>
          <p:nvPr/>
        </p:nvSpPr>
        <p:spPr bwMode="auto">
          <a:xfrm>
            <a:off x="2339752" y="1997348"/>
            <a:ext cx="216024" cy="288032"/>
          </a:xfrm>
          <a:prstGeom prst="star6">
            <a:avLst/>
          </a:prstGeom>
          <a:solidFill>
            <a:srgbClr val="FFFF00"/>
          </a:solidFill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 flipV="1">
            <a:off x="886892" y="5457924"/>
            <a:ext cx="3024336" cy="24766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886892" y="3297684"/>
            <a:ext cx="4981252" cy="3560316"/>
          </a:xfrm>
          <a:prstGeom prst="straightConnector1">
            <a:avLst/>
          </a:prstGeom>
          <a:ln w="28575">
            <a:solidFill>
              <a:srgbClr val="0014AC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936628" y="5469990"/>
            <a:ext cx="1944216" cy="1388010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899592" y="2132856"/>
            <a:ext cx="4680520" cy="3324310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78"/>
          <p:cNvGrpSpPr>
            <a:grpSpLocks/>
          </p:cNvGrpSpPr>
          <p:nvPr/>
        </p:nvGrpSpPr>
        <p:grpSpPr bwMode="auto">
          <a:xfrm flipH="1">
            <a:off x="6606861" y="4263810"/>
            <a:ext cx="736454" cy="915339"/>
            <a:chOff x="3340" y="2819"/>
            <a:chExt cx="552" cy="673"/>
          </a:xfrm>
          <a:solidFill>
            <a:schemeClr val="bg1"/>
          </a:solidFill>
        </p:grpSpPr>
        <p:sp>
          <p:nvSpPr>
            <p:cNvPr id="34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grpFill/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8" name="6-конечная звезда 37"/>
          <p:cNvSpPr/>
          <p:nvPr/>
        </p:nvSpPr>
        <p:spPr bwMode="auto">
          <a:xfrm>
            <a:off x="2305844" y="4254996"/>
            <a:ext cx="216024" cy="288032"/>
          </a:xfrm>
          <a:prstGeom prst="star6">
            <a:avLst/>
          </a:prstGeom>
          <a:solidFill>
            <a:srgbClr val="FFFF00"/>
          </a:solidFill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>
            <a:stCxn id="38" idx="5"/>
          </p:cNvCxnSpPr>
          <p:nvPr/>
        </p:nvCxnSpPr>
        <p:spPr>
          <a:xfrm flipV="1">
            <a:off x="2413856" y="2132856"/>
            <a:ext cx="36000" cy="2268000"/>
          </a:xfrm>
          <a:prstGeom prst="straightConnector1">
            <a:avLst/>
          </a:prstGeom>
          <a:ln w="76200">
            <a:solidFill>
              <a:schemeClr val="accent6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533670" y="137128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5218106" y="1390452"/>
            <a:ext cx="76696" cy="447814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V="1">
            <a:off x="5438818" y="1299850"/>
            <a:ext cx="360040" cy="483787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Овал 42"/>
          <p:cNvSpPr/>
          <p:nvPr/>
        </p:nvSpPr>
        <p:spPr bwMode="auto">
          <a:xfrm>
            <a:off x="4518480" y="1111364"/>
            <a:ext cx="1440160" cy="86409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7343800" y="6396335"/>
            <a:ext cx="1800200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Стр.50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38" grpId="0" animBg="1"/>
      <p:bldP spid="40" grpId="0" animBg="1"/>
      <p:bldP spid="4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Вывод:</a:t>
            </a:r>
            <a:endParaRPr kumimoji="0" lang="ru-RU" sz="24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Величина изображения зависит от  . .. . . . . . . . . . . . . . . . . . .. . . . .. . . . . .  . . . 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 ближе к линзе предмет (свеча), тем изображение (экран) . . . . . . . . . . . 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действительные изображения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прямые /перевернутые.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Неправильное зачеркнуть.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мнимые  изображения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прямые /перевернутые.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Неправильное зачеркнуть.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 ближе к фокусу, тем изображение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больше/ меньше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Неправильное зачеркнуть.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43570" y="2214554"/>
            <a:ext cx="1357322" cy="428628"/>
          </a:xfrm>
          <a:prstGeom prst="rect">
            <a:avLst/>
          </a:prstGeom>
          <a:solidFill>
            <a:schemeClr val="accent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929322" y="3143248"/>
            <a:ext cx="2500330" cy="428628"/>
          </a:xfrm>
          <a:prstGeom prst="rect">
            <a:avLst/>
          </a:prstGeom>
          <a:solidFill>
            <a:schemeClr val="accent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4429132"/>
            <a:ext cx="1500166" cy="428628"/>
          </a:xfrm>
          <a:prstGeom prst="rect">
            <a:avLst/>
          </a:prstGeom>
          <a:solidFill>
            <a:schemeClr val="accent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643570" y="5657671"/>
            <a:ext cx="3500430" cy="1200329"/>
          </a:xfrm>
          <a:prstGeom prst="rect">
            <a:avLst/>
          </a:prstGeom>
          <a:solidFill>
            <a:srgbClr val="FFFF00"/>
          </a:solidFill>
          <a:ln w="5715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Чем ближе к фокусу,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 изображение  больше!!!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2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2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2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build="p"/>
      <p:bldP spid="3" grpId="0" animBg="1"/>
      <p:bldP spid="4" grpId="0" animBg="1"/>
      <p:bldP spid="5" grpId="0" animBg="1"/>
      <p:bldP spid="6" grpId="0" animBg="1"/>
      <p:bldP spid="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10547" t="19043" r="50195" b="12109"/>
          <a:stretch>
            <a:fillRect/>
          </a:stretch>
        </p:blipFill>
        <p:spPr bwMode="auto">
          <a:xfrm>
            <a:off x="0" y="0"/>
            <a:ext cx="4786346" cy="6715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52735" t="16114" r="9765" b="13574"/>
          <a:stretch>
            <a:fillRect/>
          </a:stretch>
        </p:blipFill>
        <p:spPr bwMode="auto">
          <a:xfrm>
            <a:off x="4929190" y="0"/>
            <a:ext cx="45720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46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№21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68,69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643306" y="6273225"/>
            <a:ext cx="51435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стр.47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5894" y="0"/>
            <a:ext cx="25837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8-5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2892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№21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0" y="1285860"/>
            <a:ext cx="914400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i="1" cap="all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Линзы.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285720" y="4286256"/>
            <a:ext cx="8572528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i="1" cap="all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оптические приборы.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0" y="3000372"/>
            <a:ext cx="914400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i="1" cap="all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формула тонкой линзы.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Загнутый угол 72"/>
          <p:cNvSpPr/>
          <p:nvPr/>
        </p:nvSpPr>
        <p:spPr>
          <a:xfrm>
            <a:off x="4857752" y="3786190"/>
            <a:ext cx="2643206" cy="928694"/>
          </a:xfrm>
          <a:prstGeom prst="foldedCorner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Line 8"/>
          <p:cNvSpPr>
            <a:spLocks noChangeShapeType="1"/>
          </p:cNvSpPr>
          <p:nvPr/>
        </p:nvSpPr>
        <p:spPr bwMode="auto">
          <a:xfrm>
            <a:off x="2241842" y="1632600"/>
            <a:ext cx="0" cy="2259018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 type="stealth" w="lg" len="lg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42910" y="214290"/>
            <a:ext cx="8501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/8кл     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ФОРМУЛА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ТОНКОЙ    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линзы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69-72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Line 3"/>
          <p:cNvSpPr>
            <a:spLocks noChangeShapeType="1"/>
          </p:cNvSpPr>
          <p:nvPr/>
        </p:nvSpPr>
        <p:spPr bwMode="auto">
          <a:xfrm>
            <a:off x="742950" y="2597005"/>
            <a:ext cx="3789236" cy="1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 flipV="1">
            <a:off x="868236" y="1811974"/>
            <a:ext cx="0" cy="774810"/>
          </a:xfrm>
          <a:prstGeom prst="line">
            <a:avLst/>
          </a:prstGeom>
          <a:noFill/>
          <a:ln w="47625">
            <a:solidFill>
              <a:srgbClr val="000000"/>
            </a:solidFill>
            <a:round/>
            <a:headEnd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>
            <a:off x="2214546" y="1785926"/>
            <a:ext cx="2571768" cy="271464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>
            <a:off x="864600" y="1784790"/>
            <a:ext cx="3421648" cy="202083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7" name="Line 19"/>
          <p:cNvSpPr>
            <a:spLocks noChangeShapeType="1"/>
          </p:cNvSpPr>
          <p:nvPr/>
        </p:nvSpPr>
        <p:spPr bwMode="auto">
          <a:xfrm flipV="1">
            <a:off x="2214546" y="3641756"/>
            <a:ext cx="2607085" cy="14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8" name="Line 20"/>
          <p:cNvSpPr>
            <a:spLocks noChangeShapeType="1"/>
          </p:cNvSpPr>
          <p:nvPr/>
        </p:nvSpPr>
        <p:spPr bwMode="auto">
          <a:xfrm>
            <a:off x="857224" y="1785927"/>
            <a:ext cx="1357322" cy="18573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931655" y="2193288"/>
            <a:ext cx="211321" cy="307017"/>
          </a:xfrm>
          <a:prstGeom prst="rect">
            <a:avLst/>
          </a:prstGeom>
          <a:solidFill>
            <a:schemeClr val="bg2">
              <a:lumMod val="25000"/>
              <a:alpha val="31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1837495" y="2679545"/>
            <a:ext cx="275119" cy="474153"/>
          </a:xfrm>
          <a:prstGeom prst="rect">
            <a:avLst/>
          </a:prstGeom>
          <a:solidFill>
            <a:schemeClr val="bg2">
              <a:lumMod val="25000"/>
              <a:alpha val="48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1692675" y="1906929"/>
            <a:ext cx="307557" cy="307625"/>
          </a:xfrm>
          <a:prstGeom prst="rect">
            <a:avLst/>
          </a:prstGeom>
          <a:solidFill>
            <a:srgbClr val="92D050">
              <a:alpha val="48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2" name="Text Box 24"/>
          <p:cNvSpPr txBox="1">
            <a:spLocks noChangeArrowheads="1"/>
          </p:cNvSpPr>
          <p:nvPr/>
        </p:nvSpPr>
        <p:spPr bwMode="auto">
          <a:xfrm>
            <a:off x="2391310" y="2943513"/>
            <a:ext cx="323302" cy="342611"/>
          </a:xfrm>
          <a:prstGeom prst="rect">
            <a:avLst/>
          </a:prstGeom>
          <a:solidFill>
            <a:srgbClr val="92D050">
              <a:alpha val="56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3" name="Line 25"/>
          <p:cNvSpPr>
            <a:spLocks noChangeShapeType="1"/>
          </p:cNvSpPr>
          <p:nvPr/>
        </p:nvSpPr>
        <p:spPr bwMode="auto">
          <a:xfrm>
            <a:off x="826904" y="1547070"/>
            <a:ext cx="135913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4" name="Line 26"/>
          <p:cNvSpPr>
            <a:spLocks noChangeShapeType="1"/>
          </p:cNvSpPr>
          <p:nvPr/>
        </p:nvSpPr>
        <p:spPr bwMode="auto">
          <a:xfrm flipV="1">
            <a:off x="2224575" y="3933510"/>
            <a:ext cx="1777764" cy="0"/>
          </a:xfrm>
          <a:prstGeom prst="line">
            <a:avLst/>
          </a:prstGeom>
          <a:noFill/>
          <a:ln w="9525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861558" y="1792354"/>
            <a:ext cx="1357322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3430579" y="3120229"/>
            <a:ext cx="1072364" cy="794"/>
          </a:xfrm>
          <a:prstGeom prst="line">
            <a:avLst/>
          </a:prstGeom>
          <a:ln w="57150">
            <a:solidFill>
              <a:srgbClr val="006600"/>
            </a:solidFill>
            <a:headEnd type="none"/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299500" y="1154089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945772" y="352922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Oval 5"/>
          <p:cNvSpPr>
            <a:spLocks noChangeArrowheads="1"/>
          </p:cNvSpPr>
          <p:nvPr/>
        </p:nvSpPr>
        <p:spPr bwMode="auto">
          <a:xfrm>
            <a:off x="1418095" y="2526219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8" name="Oval 5"/>
          <p:cNvSpPr>
            <a:spLocks noChangeArrowheads="1"/>
          </p:cNvSpPr>
          <p:nvPr/>
        </p:nvSpPr>
        <p:spPr bwMode="auto">
          <a:xfrm>
            <a:off x="2971458" y="2532205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2214565" y="250794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3929058" y="2928934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56192" y="193644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авая фигурная скобка 41"/>
          <p:cNvSpPr/>
          <p:nvPr/>
        </p:nvSpPr>
        <p:spPr>
          <a:xfrm rot="16200000">
            <a:off x="1760005" y="2092944"/>
            <a:ext cx="214314" cy="785818"/>
          </a:xfrm>
          <a:prstGeom prst="rightBrace">
            <a:avLst>
              <a:gd name="adj1" fmla="val 8333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1624769" y="210058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072066" y="980728"/>
            <a:ext cx="378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1                  2    ,      3                    4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5572132" y="1011060"/>
            <a:ext cx="510673" cy="274800"/>
            <a:chOff x="5163" y="4028"/>
            <a:chExt cx="674" cy="276"/>
          </a:xfrm>
        </p:grpSpPr>
        <p:sp>
          <p:nvSpPr>
            <p:cNvPr id="1028" name="Arc 4"/>
            <p:cNvSpPr>
              <a:spLocks/>
            </p:cNvSpPr>
            <p:nvPr/>
          </p:nvSpPr>
          <p:spPr bwMode="auto">
            <a:xfrm flipH="1">
              <a:off x="5499" y="4033"/>
              <a:ext cx="338" cy="271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3334 w 43200"/>
                <a:gd name="T1" fmla="*/ 41556 h 41556"/>
                <a:gd name="T2" fmla="*/ 43200 w 43200"/>
                <a:gd name="T3" fmla="*/ 21600 h 41556"/>
                <a:gd name="T4" fmla="*/ 21600 w 43200"/>
                <a:gd name="T5" fmla="*/ 21600 h 4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1556" fill="none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41556" stroke="0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Arc 5"/>
            <p:cNvSpPr>
              <a:spLocks/>
            </p:cNvSpPr>
            <p:nvPr/>
          </p:nvSpPr>
          <p:spPr bwMode="auto">
            <a:xfrm rot="10056566" flipH="1">
              <a:off x="5163" y="4028"/>
              <a:ext cx="338" cy="271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3334 w 43200"/>
                <a:gd name="T1" fmla="*/ 41556 h 41556"/>
                <a:gd name="T2" fmla="*/ 43200 w 43200"/>
                <a:gd name="T3" fmla="*/ 21600 h 41556"/>
                <a:gd name="T4" fmla="*/ 21600 w 43200"/>
                <a:gd name="T5" fmla="*/ 21600 h 4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1556" fill="none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41556" stroke="0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4992697" y="888764"/>
            <a:ext cx="507997" cy="484175"/>
          </a:xfrm>
          <a:prstGeom prst="triangle">
            <a:avLst>
              <a:gd name="adj" fmla="val 50000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AutoShape 6"/>
          <p:cNvSpPr>
            <a:spLocks noChangeArrowheads="1"/>
          </p:cNvSpPr>
          <p:nvPr/>
        </p:nvSpPr>
        <p:spPr bwMode="auto">
          <a:xfrm>
            <a:off x="6116340" y="889746"/>
            <a:ext cx="507997" cy="484175"/>
          </a:xfrm>
          <a:prstGeom prst="triangle">
            <a:avLst>
              <a:gd name="adj" fmla="val 50000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AutoShape 6"/>
          <p:cNvSpPr>
            <a:spLocks noChangeArrowheads="1"/>
          </p:cNvSpPr>
          <p:nvPr/>
        </p:nvSpPr>
        <p:spPr bwMode="auto">
          <a:xfrm>
            <a:off x="6842250" y="875018"/>
            <a:ext cx="507997" cy="484175"/>
          </a:xfrm>
          <a:prstGeom prst="triangle">
            <a:avLst>
              <a:gd name="adj" fmla="val 50000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AutoShape 6"/>
          <p:cNvSpPr>
            <a:spLocks noChangeArrowheads="1"/>
          </p:cNvSpPr>
          <p:nvPr/>
        </p:nvSpPr>
        <p:spPr bwMode="auto">
          <a:xfrm>
            <a:off x="8128134" y="881372"/>
            <a:ext cx="507997" cy="484175"/>
          </a:xfrm>
          <a:prstGeom prst="triangle">
            <a:avLst>
              <a:gd name="adj" fmla="val 50000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3" name="Group 3"/>
          <p:cNvGrpSpPr>
            <a:grpSpLocks/>
          </p:cNvGrpSpPr>
          <p:nvPr/>
        </p:nvGrpSpPr>
        <p:grpSpPr bwMode="auto">
          <a:xfrm>
            <a:off x="7461052" y="984342"/>
            <a:ext cx="510673" cy="274800"/>
            <a:chOff x="5163" y="4028"/>
            <a:chExt cx="674" cy="276"/>
          </a:xfrm>
        </p:grpSpPr>
        <p:sp>
          <p:nvSpPr>
            <p:cNvPr id="54" name="Arc 4"/>
            <p:cNvSpPr>
              <a:spLocks/>
            </p:cNvSpPr>
            <p:nvPr/>
          </p:nvSpPr>
          <p:spPr bwMode="auto">
            <a:xfrm flipH="1">
              <a:off x="5499" y="4033"/>
              <a:ext cx="338" cy="271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3334 w 43200"/>
                <a:gd name="T1" fmla="*/ 41556 h 41556"/>
                <a:gd name="T2" fmla="*/ 43200 w 43200"/>
                <a:gd name="T3" fmla="*/ 21600 h 41556"/>
                <a:gd name="T4" fmla="*/ 21600 w 43200"/>
                <a:gd name="T5" fmla="*/ 21600 h 4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1556" fill="none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41556" stroke="0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Arc 5"/>
            <p:cNvSpPr>
              <a:spLocks/>
            </p:cNvSpPr>
            <p:nvPr/>
          </p:nvSpPr>
          <p:spPr bwMode="auto">
            <a:xfrm rot="10056566" flipH="1">
              <a:off x="5163" y="4028"/>
              <a:ext cx="338" cy="271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3334 w 43200"/>
                <a:gd name="T1" fmla="*/ 41556 h 41556"/>
                <a:gd name="T2" fmla="*/ 43200 w 43200"/>
                <a:gd name="T3" fmla="*/ 21600 h 41556"/>
                <a:gd name="T4" fmla="*/ 21600 w 43200"/>
                <a:gd name="T5" fmla="*/ 21600 h 4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1556" fill="none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41556" stroke="0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5150896" y="2137688"/>
            <a:ext cx="542927" cy="57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072066" y="178592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715008" y="2143116"/>
            <a:ext cx="85725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 -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437630" y="1927821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86446" y="174602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4"/>
          <p:cNvSpPr txBox="1">
            <a:spLocks noChangeArrowheads="1"/>
          </p:cNvSpPr>
          <p:nvPr/>
        </p:nvSpPr>
        <p:spPr bwMode="auto">
          <a:xfrm>
            <a:off x="6286512" y="1928802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;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8" name="Text Box 2"/>
          <p:cNvSpPr txBox="1">
            <a:spLocks noChangeArrowheads="1"/>
          </p:cNvSpPr>
          <p:nvPr/>
        </p:nvSpPr>
        <p:spPr bwMode="auto">
          <a:xfrm>
            <a:off x="6929455" y="2090535"/>
            <a:ext cx="42862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850624" y="173877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4"/>
          <p:cNvSpPr txBox="1">
            <a:spLocks noChangeArrowheads="1"/>
          </p:cNvSpPr>
          <p:nvPr/>
        </p:nvSpPr>
        <p:spPr bwMode="auto">
          <a:xfrm>
            <a:off x="7215206" y="185736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540864" y="174911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40864" y="211369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 Box 4"/>
          <p:cNvSpPr txBox="1">
            <a:spLocks noChangeArrowheads="1"/>
          </p:cNvSpPr>
          <p:nvPr/>
        </p:nvSpPr>
        <p:spPr bwMode="auto">
          <a:xfrm>
            <a:off x="7865540" y="1865738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183806" y="186143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072066" y="2571744"/>
            <a:ext cx="2357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– F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3"/>
          <p:cNvSpPr txBox="1">
            <a:spLocks noChangeArrowheads="1"/>
          </p:cNvSpPr>
          <p:nvPr/>
        </p:nvSpPr>
        <p:spPr bwMode="auto">
          <a:xfrm>
            <a:off x="5008020" y="4183286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000628" y="378619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4"/>
          <p:cNvSpPr txBox="1">
            <a:spLocks noChangeArrowheads="1"/>
          </p:cNvSpPr>
          <p:nvPr/>
        </p:nvSpPr>
        <p:spPr bwMode="auto">
          <a:xfrm>
            <a:off x="5445022" y="3930048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857884" y="380294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873650" y="416850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6342184" y="384382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70" name="Text Box 3"/>
          <p:cNvSpPr txBox="1">
            <a:spLocks noChangeArrowheads="1"/>
          </p:cNvSpPr>
          <p:nvPr/>
        </p:nvSpPr>
        <p:spPr bwMode="auto">
          <a:xfrm>
            <a:off x="6786578" y="4183286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779186" y="378619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=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42910" y="4071942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4"/>
          <p:cNvSpPr txBox="1">
            <a:spLocks noChangeArrowheads="1"/>
          </p:cNvSpPr>
          <p:nvPr/>
        </p:nvSpPr>
        <p:spPr bwMode="auto">
          <a:xfrm>
            <a:off x="1104052" y="413500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7" name="Text Box 3"/>
          <p:cNvSpPr txBox="1">
            <a:spLocks noChangeArrowheads="1"/>
          </p:cNvSpPr>
          <p:nvPr/>
        </p:nvSpPr>
        <p:spPr bwMode="auto">
          <a:xfrm>
            <a:off x="1460260" y="4389226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428728" y="397735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2" name="Группа 81"/>
          <p:cNvGrpSpPr/>
          <p:nvPr/>
        </p:nvGrpSpPr>
        <p:grpSpPr>
          <a:xfrm>
            <a:off x="642910" y="4929198"/>
            <a:ext cx="3000396" cy="400110"/>
            <a:chOff x="357158" y="5429264"/>
            <a:chExt cx="3000396" cy="400110"/>
          </a:xfrm>
        </p:grpSpPr>
        <p:sp>
          <p:nvSpPr>
            <p:cNvPr id="79" name="TextBox 78"/>
            <p:cNvSpPr txBox="1"/>
            <p:nvPr/>
          </p:nvSpPr>
          <p:spPr>
            <a:xfrm>
              <a:off x="357158" y="5429264"/>
              <a:ext cx="30003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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0  (    )    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0 (</a:t>
              </a:r>
              <a:r>
                <a:rPr lang="ru-RU" sz="20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расс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.)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1" name="Прямая со стрелкой 80"/>
            <p:cNvCxnSpPr/>
            <p:nvPr/>
          </p:nvCxnSpPr>
          <p:spPr>
            <a:xfrm rot="5400000">
              <a:off x="1034414" y="5618432"/>
              <a:ext cx="360000" cy="0"/>
            </a:xfrm>
            <a:prstGeom prst="straightConnector1">
              <a:avLst/>
            </a:prstGeom>
            <a:ln w="28575">
              <a:solidFill>
                <a:srgbClr val="0014AC"/>
              </a:solidFill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3" name="TextBox 82"/>
          <p:cNvSpPr txBox="1"/>
          <p:nvPr/>
        </p:nvSpPr>
        <p:spPr>
          <a:xfrm>
            <a:off x="500034" y="5429264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1м  -   1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дптр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2м  -  0,5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000628" y="3143248"/>
            <a:ext cx="3857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887850" y="4210764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Оптическая «сила»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2" name="Группа 71"/>
          <p:cNvGrpSpPr/>
          <p:nvPr/>
        </p:nvGrpSpPr>
        <p:grpSpPr>
          <a:xfrm>
            <a:off x="4821631" y="4938366"/>
            <a:ext cx="3000396" cy="400110"/>
            <a:chOff x="357158" y="5429264"/>
            <a:chExt cx="3000396" cy="400110"/>
          </a:xfrm>
        </p:grpSpPr>
        <p:sp>
          <p:nvSpPr>
            <p:cNvPr id="74" name="TextBox 73"/>
            <p:cNvSpPr txBox="1"/>
            <p:nvPr/>
          </p:nvSpPr>
          <p:spPr>
            <a:xfrm>
              <a:off x="357158" y="5429264"/>
              <a:ext cx="30003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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0  (    )    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0 (</a:t>
              </a:r>
              <a:r>
                <a:rPr lang="ru-RU" sz="20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расс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.)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0" name="Прямая со стрелкой 79"/>
            <p:cNvCxnSpPr/>
            <p:nvPr/>
          </p:nvCxnSpPr>
          <p:spPr>
            <a:xfrm rot="5400000">
              <a:off x="1034414" y="5618432"/>
              <a:ext cx="360000" cy="0"/>
            </a:xfrm>
            <a:prstGeom prst="straightConnector1">
              <a:avLst/>
            </a:prstGeom>
            <a:ln w="28575">
              <a:solidFill>
                <a:srgbClr val="0014AC"/>
              </a:solidFill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000"/>
                            </p:stCondLst>
                            <p:childTnLst>
                              <p:par>
                                <p:cTn id="1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000"/>
                            </p:stCondLst>
                            <p:childTnLst>
                              <p:par>
                                <p:cTn id="1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000"/>
                            </p:stCondLst>
                            <p:childTnLst>
                              <p:par>
                                <p:cTn id="2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3000"/>
                            </p:stCondLst>
                            <p:childTnLst>
                              <p:par>
                                <p:cTn id="2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000"/>
                            </p:stCondLst>
                            <p:childTnLst>
                              <p:par>
                                <p:cTn id="2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2500"/>
                            </p:stCondLst>
                            <p:childTnLst>
                              <p:par>
                                <p:cTn id="2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00"/>
                            </p:stCondLst>
                            <p:childTnLst>
                              <p:par>
                                <p:cTn id="2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000"/>
                            </p:stCondLst>
                            <p:childTnLst>
                              <p:par>
                                <p:cTn id="2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6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1" dur="5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1000"/>
                            </p:stCondLst>
                            <p:childTnLst>
                              <p:par>
                                <p:cTn id="2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1000"/>
                            </p:stCondLst>
                            <p:childTnLst>
                              <p:par>
                                <p:cTn id="3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4" dur="3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9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0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1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4250"/>
                            </p:stCondLst>
                            <p:childTnLst>
                              <p:par>
                                <p:cTn id="3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5250"/>
                            </p:stCondLst>
                            <p:childTnLst>
                              <p:par>
                                <p:cTn id="3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8" dur="3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3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4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5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500"/>
                            </p:stCondLst>
                            <p:childTnLst>
                              <p:par>
                                <p:cTn id="372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4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5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7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0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1500"/>
                            </p:stCondLst>
                            <p:childTnLst>
                              <p:par>
                                <p:cTn id="382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4" dur="1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34" grpId="0" animBg="1"/>
      <p:bldP spid="2" grpId="0"/>
      <p:bldP spid="2051" grpId="0" animBg="1"/>
      <p:bldP spid="2057" grpId="0" animBg="1"/>
      <p:bldP spid="2064" grpId="0" animBg="1"/>
      <p:bldP spid="2064" grpId="1" animBg="1"/>
      <p:bldP spid="2065" grpId="0" animBg="1"/>
      <p:bldP spid="2065" grpId="1" animBg="1"/>
      <p:bldP spid="2067" grpId="0" animBg="1"/>
      <p:bldP spid="2067" grpId="1" animBg="1"/>
      <p:bldP spid="2068" grpId="0" animBg="1"/>
      <p:bldP spid="2068" grpId="1" animBg="1"/>
      <p:bldP spid="2069" grpId="0" animBg="1"/>
      <p:bldP spid="2070" grpId="0" animBg="1"/>
      <p:bldP spid="2071" grpId="0" animBg="1"/>
      <p:bldP spid="2072" grpId="0" animBg="1"/>
      <p:bldP spid="2073" grpId="0" animBg="1"/>
      <p:bldP spid="2074" grpId="0" animBg="1"/>
      <p:bldP spid="35" grpId="0"/>
      <p:bldP spid="36" grpId="0"/>
      <p:bldP spid="37" grpId="0" animBg="1"/>
      <p:bldP spid="38" grpId="0" animBg="1"/>
      <p:bldP spid="39" grpId="0" animBg="1"/>
      <p:bldP spid="40" grpId="0"/>
      <p:bldP spid="41" grpId="0"/>
      <p:bldP spid="42" grpId="0" animBg="1"/>
      <p:bldP spid="43" grpId="0"/>
      <p:bldP spid="44" grpId="0"/>
      <p:bldP spid="1030" grpId="0" animBg="1"/>
      <p:bldP spid="50" grpId="0" animBg="1"/>
      <p:bldP spid="51" grpId="0" animBg="1"/>
      <p:bldP spid="52" grpId="0" animBg="1"/>
      <p:bldP spid="1026" grpId="0"/>
      <p:bldP spid="45" grpId="0"/>
      <p:bldP spid="3" grpId="0"/>
      <p:bldP spid="4" grpId="0"/>
      <p:bldP spid="46" grpId="0"/>
      <p:bldP spid="47" grpId="0"/>
      <p:bldP spid="48" grpId="0"/>
      <p:bldP spid="49" grpId="0"/>
      <p:bldP spid="56" grpId="0"/>
      <p:bldP spid="57" grpId="0"/>
      <p:bldP spid="58" grpId="0"/>
      <p:bldP spid="59" grpId="0"/>
      <p:bldP spid="60" grpId="0"/>
      <p:bldP spid="61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5" grpId="0"/>
      <p:bldP spid="76" grpId="0"/>
      <p:bldP spid="77" grpId="0"/>
      <p:bldP spid="78" grpId="0"/>
      <p:bldP spid="83" grpId="0"/>
      <p:bldP spid="84" grpId="0"/>
      <p:bldP spid="8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Фотоаппарат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531" name="Group 3"/>
          <p:cNvGrpSpPr>
            <a:grpSpLocks/>
          </p:cNvGrpSpPr>
          <p:nvPr/>
        </p:nvGrpSpPr>
        <p:grpSpPr bwMode="auto">
          <a:xfrm>
            <a:off x="2333484" y="1197465"/>
            <a:ext cx="297665" cy="1312451"/>
            <a:chOff x="2572" y="6074"/>
            <a:chExt cx="296" cy="911"/>
          </a:xfrm>
        </p:grpSpPr>
        <p:sp>
          <p:nvSpPr>
            <p:cNvPr id="22532" name="Arc 4"/>
            <p:cNvSpPr>
              <a:spLocks/>
            </p:cNvSpPr>
            <p:nvPr/>
          </p:nvSpPr>
          <p:spPr bwMode="auto">
            <a:xfrm flipV="1">
              <a:off x="2687" y="6074"/>
              <a:ext cx="181" cy="904"/>
            </a:xfrm>
            <a:custGeom>
              <a:avLst/>
              <a:gdLst>
                <a:gd name="G0" fmla="+- 6133 0 0"/>
                <a:gd name="G1" fmla="+- 21600 0 0"/>
                <a:gd name="G2" fmla="+- 21600 0 0"/>
                <a:gd name="T0" fmla="*/ 6133 w 27733"/>
                <a:gd name="T1" fmla="*/ 0 h 43200"/>
                <a:gd name="T2" fmla="*/ 0 w 27733"/>
                <a:gd name="T3" fmla="*/ 42311 h 43200"/>
                <a:gd name="T4" fmla="*/ 6133 w 27733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733" h="43200" fill="none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</a:path>
                <a:path w="27733" h="43200" stroke="0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  <a:lnTo>
                    <a:pt x="6133" y="21600"/>
                  </a:lnTo>
                  <a:close/>
                </a:path>
              </a:pathLst>
            </a:custGeom>
            <a:noFill/>
            <a:ln w="44450">
              <a:solidFill>
                <a:srgbClr val="0014AC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33" name="Arc 5"/>
            <p:cNvSpPr>
              <a:spLocks/>
            </p:cNvSpPr>
            <p:nvPr/>
          </p:nvSpPr>
          <p:spPr bwMode="auto">
            <a:xfrm flipH="1" flipV="1">
              <a:off x="2572" y="6081"/>
              <a:ext cx="181" cy="904"/>
            </a:xfrm>
            <a:custGeom>
              <a:avLst/>
              <a:gdLst>
                <a:gd name="G0" fmla="+- 6133 0 0"/>
                <a:gd name="G1" fmla="+- 21600 0 0"/>
                <a:gd name="G2" fmla="+- 21600 0 0"/>
                <a:gd name="T0" fmla="*/ 6133 w 27733"/>
                <a:gd name="T1" fmla="*/ 0 h 43200"/>
                <a:gd name="T2" fmla="*/ 0 w 27733"/>
                <a:gd name="T3" fmla="*/ 42311 h 43200"/>
                <a:gd name="T4" fmla="*/ 6133 w 27733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733" h="43200" fill="none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</a:path>
                <a:path w="27733" h="43200" stroke="0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  <a:lnTo>
                    <a:pt x="6133" y="21600"/>
                  </a:lnTo>
                  <a:close/>
                </a:path>
              </a:pathLst>
            </a:custGeom>
            <a:noFill/>
            <a:ln w="44450">
              <a:solidFill>
                <a:srgbClr val="0014AC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494719" y="1858588"/>
            <a:ext cx="3299644" cy="0"/>
          </a:xfrm>
          <a:prstGeom prst="line">
            <a:avLst/>
          </a:prstGeom>
          <a:noFill/>
          <a:ln w="444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2535" name="Group 7"/>
          <p:cNvGrpSpPr>
            <a:grpSpLocks/>
          </p:cNvGrpSpPr>
          <p:nvPr/>
        </p:nvGrpSpPr>
        <p:grpSpPr bwMode="auto">
          <a:xfrm flipH="1">
            <a:off x="263223" y="1071546"/>
            <a:ext cx="45719" cy="1558353"/>
            <a:chOff x="1470" y="6319"/>
            <a:chExt cx="24" cy="621"/>
          </a:xfrm>
          <a:scene3d>
            <a:camera prst="orthographicFront">
              <a:rot lat="0" lon="0" rev="21480000"/>
            </a:camera>
            <a:lightRig rig="threePt" dir="t"/>
          </a:scene3d>
        </p:grpSpPr>
        <p:sp>
          <p:nvSpPr>
            <p:cNvPr id="22536" name="Line 8"/>
            <p:cNvSpPr>
              <a:spLocks noChangeShapeType="1"/>
            </p:cNvSpPr>
            <p:nvPr/>
          </p:nvSpPr>
          <p:spPr bwMode="auto">
            <a:xfrm flipV="1">
              <a:off x="1486" y="6319"/>
              <a:ext cx="8" cy="215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37" name="Line 9"/>
            <p:cNvSpPr>
              <a:spLocks noChangeShapeType="1"/>
            </p:cNvSpPr>
            <p:nvPr/>
          </p:nvSpPr>
          <p:spPr bwMode="auto">
            <a:xfrm flipV="1">
              <a:off x="1478" y="6526"/>
              <a:ext cx="8" cy="215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38" name="Line 10"/>
            <p:cNvSpPr>
              <a:spLocks noChangeShapeType="1"/>
            </p:cNvSpPr>
            <p:nvPr/>
          </p:nvSpPr>
          <p:spPr bwMode="auto">
            <a:xfrm flipV="1">
              <a:off x="1470" y="6725"/>
              <a:ext cx="8" cy="215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2539" name="Group 11"/>
          <p:cNvGrpSpPr>
            <a:grpSpLocks/>
          </p:cNvGrpSpPr>
          <p:nvPr/>
        </p:nvGrpSpPr>
        <p:grpSpPr bwMode="auto">
          <a:xfrm rot="1458909" flipV="1">
            <a:off x="3470742" y="1499508"/>
            <a:ext cx="345495" cy="725138"/>
            <a:chOff x="1470" y="6319"/>
            <a:chExt cx="24" cy="621"/>
          </a:xfrm>
        </p:grpSpPr>
        <p:sp>
          <p:nvSpPr>
            <p:cNvPr id="22540" name="Line 12"/>
            <p:cNvSpPr>
              <a:spLocks noChangeShapeType="1"/>
            </p:cNvSpPr>
            <p:nvPr/>
          </p:nvSpPr>
          <p:spPr bwMode="auto">
            <a:xfrm flipV="1">
              <a:off x="1486" y="6319"/>
              <a:ext cx="8" cy="215"/>
            </a:xfrm>
            <a:prstGeom prst="line">
              <a:avLst/>
            </a:prstGeom>
            <a:noFill/>
            <a:ln w="444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41" name="Line 13"/>
            <p:cNvSpPr>
              <a:spLocks noChangeShapeType="1"/>
            </p:cNvSpPr>
            <p:nvPr/>
          </p:nvSpPr>
          <p:spPr bwMode="auto">
            <a:xfrm flipV="1">
              <a:off x="1478" y="6526"/>
              <a:ext cx="8" cy="215"/>
            </a:xfrm>
            <a:prstGeom prst="line">
              <a:avLst/>
            </a:prstGeom>
            <a:noFill/>
            <a:ln w="444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42" name="Line 14"/>
            <p:cNvSpPr>
              <a:spLocks noChangeShapeType="1"/>
            </p:cNvSpPr>
            <p:nvPr/>
          </p:nvSpPr>
          <p:spPr bwMode="auto">
            <a:xfrm flipV="1">
              <a:off x="1470" y="6725"/>
              <a:ext cx="8" cy="215"/>
            </a:xfrm>
            <a:prstGeom prst="line">
              <a:avLst/>
            </a:prstGeom>
            <a:noFill/>
            <a:ln w="444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543" name="Line 15"/>
          <p:cNvSpPr>
            <a:spLocks noChangeShapeType="1"/>
          </p:cNvSpPr>
          <p:nvPr/>
        </p:nvSpPr>
        <p:spPr bwMode="auto">
          <a:xfrm>
            <a:off x="285721" y="1071546"/>
            <a:ext cx="3357586" cy="114300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4" name="Line 16"/>
          <p:cNvSpPr>
            <a:spLocks noChangeShapeType="1"/>
          </p:cNvSpPr>
          <p:nvPr/>
        </p:nvSpPr>
        <p:spPr bwMode="auto">
          <a:xfrm flipV="1">
            <a:off x="269939" y="1460507"/>
            <a:ext cx="3379866" cy="1182675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5" name="Line 17"/>
          <p:cNvSpPr>
            <a:spLocks noChangeShapeType="1"/>
          </p:cNvSpPr>
          <p:nvPr/>
        </p:nvSpPr>
        <p:spPr bwMode="auto">
          <a:xfrm>
            <a:off x="2140469" y="1131353"/>
            <a:ext cx="1002771" cy="0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6" name="Line 18"/>
          <p:cNvSpPr>
            <a:spLocks noChangeShapeType="1"/>
          </p:cNvSpPr>
          <p:nvPr/>
        </p:nvSpPr>
        <p:spPr bwMode="auto">
          <a:xfrm>
            <a:off x="2111819" y="2578478"/>
            <a:ext cx="1002771" cy="0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7" name="Line 19"/>
          <p:cNvSpPr>
            <a:spLocks noChangeShapeType="1"/>
          </p:cNvSpPr>
          <p:nvPr/>
        </p:nvSpPr>
        <p:spPr bwMode="auto">
          <a:xfrm flipH="1" flipV="1">
            <a:off x="3143240" y="609065"/>
            <a:ext cx="4222" cy="526450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8" name="Line 20"/>
          <p:cNvSpPr>
            <a:spLocks noChangeShapeType="1"/>
          </p:cNvSpPr>
          <p:nvPr/>
        </p:nvSpPr>
        <p:spPr bwMode="auto">
          <a:xfrm flipH="1" flipV="1">
            <a:off x="3127256" y="2588272"/>
            <a:ext cx="4222" cy="526450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9" name="Arc 21"/>
          <p:cNvSpPr>
            <a:spLocks/>
          </p:cNvSpPr>
          <p:nvPr/>
        </p:nvSpPr>
        <p:spPr bwMode="auto">
          <a:xfrm>
            <a:off x="3131740" y="500042"/>
            <a:ext cx="1285885" cy="2714644"/>
          </a:xfrm>
          <a:custGeom>
            <a:avLst/>
            <a:gdLst>
              <a:gd name="G0" fmla="+- 9136 0 0"/>
              <a:gd name="G1" fmla="+- 21600 0 0"/>
              <a:gd name="G2" fmla="+- 21600 0 0"/>
              <a:gd name="T0" fmla="*/ 430 w 30736"/>
              <a:gd name="T1" fmla="*/ 1832 h 43200"/>
              <a:gd name="T2" fmla="*/ 0 w 30736"/>
              <a:gd name="T3" fmla="*/ 41173 h 43200"/>
              <a:gd name="T4" fmla="*/ 9136 w 30736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36" h="43200" fill="none" extrusionOk="0">
                <a:moveTo>
                  <a:pt x="430" y="1832"/>
                </a:moveTo>
                <a:cubicBezTo>
                  <a:pt x="3173" y="623"/>
                  <a:pt x="6138" y="-1"/>
                  <a:pt x="9136" y="0"/>
                </a:cubicBezTo>
                <a:cubicBezTo>
                  <a:pt x="21065" y="0"/>
                  <a:pt x="30736" y="9670"/>
                  <a:pt x="30736" y="21600"/>
                </a:cubicBezTo>
                <a:cubicBezTo>
                  <a:pt x="30736" y="33529"/>
                  <a:pt x="21065" y="43200"/>
                  <a:pt x="9136" y="43200"/>
                </a:cubicBezTo>
                <a:cubicBezTo>
                  <a:pt x="5979" y="43200"/>
                  <a:pt x="2860" y="42508"/>
                  <a:pt x="0" y="41172"/>
                </a:cubicBezTo>
              </a:path>
              <a:path w="30736" h="43200" stroke="0" extrusionOk="0">
                <a:moveTo>
                  <a:pt x="430" y="1832"/>
                </a:moveTo>
                <a:cubicBezTo>
                  <a:pt x="3173" y="623"/>
                  <a:pt x="6138" y="-1"/>
                  <a:pt x="9136" y="0"/>
                </a:cubicBezTo>
                <a:cubicBezTo>
                  <a:pt x="21065" y="0"/>
                  <a:pt x="30736" y="9670"/>
                  <a:pt x="30736" y="21600"/>
                </a:cubicBezTo>
                <a:cubicBezTo>
                  <a:pt x="30736" y="33529"/>
                  <a:pt x="21065" y="43200"/>
                  <a:pt x="9136" y="43200"/>
                </a:cubicBezTo>
                <a:cubicBezTo>
                  <a:pt x="5979" y="43200"/>
                  <a:pt x="2860" y="42508"/>
                  <a:pt x="0" y="41172"/>
                </a:cubicBezTo>
                <a:lnTo>
                  <a:pt x="9136" y="21600"/>
                </a:lnTo>
                <a:close/>
              </a:path>
            </a:pathLst>
          </a:custGeom>
          <a:noFill/>
          <a:ln w="444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50" name="Line 22"/>
          <p:cNvSpPr>
            <a:spLocks noChangeShapeType="1"/>
          </p:cNvSpPr>
          <p:nvPr/>
        </p:nvSpPr>
        <p:spPr bwMode="auto">
          <a:xfrm flipH="1">
            <a:off x="3733141" y="891390"/>
            <a:ext cx="2111" cy="1792378"/>
          </a:xfrm>
          <a:prstGeom prst="line">
            <a:avLst/>
          </a:prstGeom>
          <a:noFill/>
          <a:ln w="53975" cmpd="thickThin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5000628" y="71414"/>
            <a:ext cx="3786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проекционный  аппарат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55" name="Arc 27"/>
          <p:cNvSpPr>
            <a:spLocks/>
          </p:cNvSpPr>
          <p:nvPr/>
        </p:nvSpPr>
        <p:spPr bwMode="auto">
          <a:xfrm rot="16188882">
            <a:off x="5836730" y="125451"/>
            <a:ext cx="2208813" cy="2969437"/>
          </a:xfrm>
          <a:custGeom>
            <a:avLst/>
            <a:gdLst>
              <a:gd name="G0" fmla="+- 9136 0 0"/>
              <a:gd name="G1" fmla="+- 21600 0 0"/>
              <a:gd name="G2" fmla="+- 21600 0 0"/>
              <a:gd name="T0" fmla="*/ 430 w 30736"/>
              <a:gd name="T1" fmla="*/ 1832 h 43200"/>
              <a:gd name="T2" fmla="*/ 0 w 30736"/>
              <a:gd name="T3" fmla="*/ 41173 h 43200"/>
              <a:gd name="T4" fmla="*/ 9136 w 30736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36" h="43200" fill="none" extrusionOk="0">
                <a:moveTo>
                  <a:pt x="430" y="1832"/>
                </a:moveTo>
                <a:cubicBezTo>
                  <a:pt x="3173" y="623"/>
                  <a:pt x="6138" y="-1"/>
                  <a:pt x="9136" y="0"/>
                </a:cubicBezTo>
                <a:cubicBezTo>
                  <a:pt x="21065" y="0"/>
                  <a:pt x="30736" y="9670"/>
                  <a:pt x="30736" y="21600"/>
                </a:cubicBezTo>
                <a:cubicBezTo>
                  <a:pt x="30736" y="33529"/>
                  <a:pt x="21065" y="43200"/>
                  <a:pt x="9136" y="43200"/>
                </a:cubicBezTo>
                <a:cubicBezTo>
                  <a:pt x="5979" y="43200"/>
                  <a:pt x="2860" y="42508"/>
                  <a:pt x="0" y="41172"/>
                </a:cubicBezTo>
              </a:path>
              <a:path w="30736" h="43200" stroke="0" extrusionOk="0">
                <a:moveTo>
                  <a:pt x="430" y="1832"/>
                </a:moveTo>
                <a:cubicBezTo>
                  <a:pt x="3173" y="623"/>
                  <a:pt x="6138" y="-1"/>
                  <a:pt x="9136" y="0"/>
                </a:cubicBezTo>
                <a:cubicBezTo>
                  <a:pt x="21065" y="0"/>
                  <a:pt x="30736" y="9670"/>
                  <a:pt x="30736" y="21600"/>
                </a:cubicBezTo>
                <a:cubicBezTo>
                  <a:pt x="30736" y="33529"/>
                  <a:pt x="21065" y="43200"/>
                  <a:pt x="9136" y="43200"/>
                </a:cubicBezTo>
                <a:cubicBezTo>
                  <a:pt x="5979" y="43200"/>
                  <a:pt x="2860" y="42508"/>
                  <a:pt x="0" y="41172"/>
                </a:cubicBezTo>
                <a:lnTo>
                  <a:pt x="9136" y="21600"/>
                </a:lnTo>
                <a:close/>
              </a:path>
            </a:pathLst>
          </a:custGeom>
          <a:noFill/>
          <a:ln w="57150" cmpd="thickThin">
            <a:solidFill>
              <a:srgbClr val="8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2557" name="Group 29"/>
          <p:cNvGrpSpPr>
            <a:grpSpLocks/>
          </p:cNvGrpSpPr>
          <p:nvPr/>
        </p:nvGrpSpPr>
        <p:grpSpPr bwMode="auto">
          <a:xfrm rot="16188882">
            <a:off x="6831101" y="2643393"/>
            <a:ext cx="236344" cy="1199528"/>
            <a:chOff x="2572" y="6074"/>
            <a:chExt cx="296" cy="911"/>
          </a:xfrm>
        </p:grpSpPr>
        <p:sp>
          <p:nvSpPr>
            <p:cNvPr id="22558" name="Arc 30"/>
            <p:cNvSpPr>
              <a:spLocks/>
            </p:cNvSpPr>
            <p:nvPr/>
          </p:nvSpPr>
          <p:spPr bwMode="auto">
            <a:xfrm flipV="1">
              <a:off x="2687" y="6074"/>
              <a:ext cx="181" cy="904"/>
            </a:xfrm>
            <a:custGeom>
              <a:avLst/>
              <a:gdLst>
                <a:gd name="G0" fmla="+- 6133 0 0"/>
                <a:gd name="G1" fmla="+- 21600 0 0"/>
                <a:gd name="G2" fmla="+- 21600 0 0"/>
                <a:gd name="T0" fmla="*/ 6133 w 27733"/>
                <a:gd name="T1" fmla="*/ 0 h 43200"/>
                <a:gd name="T2" fmla="*/ 0 w 27733"/>
                <a:gd name="T3" fmla="*/ 42311 h 43200"/>
                <a:gd name="T4" fmla="*/ 6133 w 27733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733" h="43200" fill="none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</a:path>
                <a:path w="27733" h="43200" stroke="0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  <a:lnTo>
                    <a:pt x="6133" y="21600"/>
                  </a:lnTo>
                  <a:close/>
                </a:path>
              </a:pathLst>
            </a:custGeom>
            <a:noFill/>
            <a:ln w="38100">
              <a:solidFill>
                <a:srgbClr val="3366FF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59" name="Arc 31"/>
            <p:cNvSpPr>
              <a:spLocks/>
            </p:cNvSpPr>
            <p:nvPr/>
          </p:nvSpPr>
          <p:spPr bwMode="auto">
            <a:xfrm flipH="1" flipV="1">
              <a:off x="2572" y="6081"/>
              <a:ext cx="181" cy="904"/>
            </a:xfrm>
            <a:custGeom>
              <a:avLst/>
              <a:gdLst>
                <a:gd name="G0" fmla="+- 6133 0 0"/>
                <a:gd name="G1" fmla="+- 21600 0 0"/>
                <a:gd name="G2" fmla="+- 21600 0 0"/>
                <a:gd name="T0" fmla="*/ 6133 w 27733"/>
                <a:gd name="T1" fmla="*/ 0 h 43200"/>
                <a:gd name="T2" fmla="*/ 0 w 27733"/>
                <a:gd name="T3" fmla="*/ 42311 h 43200"/>
                <a:gd name="T4" fmla="*/ 6133 w 27733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733" h="43200" fill="none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</a:path>
                <a:path w="27733" h="43200" stroke="0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  <a:lnTo>
                    <a:pt x="6133" y="21600"/>
                  </a:lnTo>
                  <a:close/>
                </a:path>
              </a:pathLst>
            </a:custGeom>
            <a:noFill/>
            <a:ln w="38100">
              <a:solidFill>
                <a:srgbClr val="3366FF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2561" name="Group 33"/>
          <p:cNvGrpSpPr>
            <a:grpSpLocks/>
          </p:cNvGrpSpPr>
          <p:nvPr/>
        </p:nvGrpSpPr>
        <p:grpSpPr bwMode="auto">
          <a:xfrm rot="18162107" flipV="1">
            <a:off x="6780811" y="1812089"/>
            <a:ext cx="408615" cy="639312"/>
            <a:chOff x="1470" y="6319"/>
            <a:chExt cx="24" cy="621"/>
          </a:xfrm>
        </p:grpSpPr>
        <p:sp>
          <p:nvSpPr>
            <p:cNvPr id="22562" name="Line 34"/>
            <p:cNvSpPr>
              <a:spLocks noChangeShapeType="1"/>
            </p:cNvSpPr>
            <p:nvPr/>
          </p:nvSpPr>
          <p:spPr bwMode="auto">
            <a:xfrm flipV="1">
              <a:off x="1486" y="6319"/>
              <a:ext cx="8" cy="215"/>
            </a:xfrm>
            <a:prstGeom prst="line">
              <a:avLst/>
            </a:prstGeom>
            <a:noFill/>
            <a:ln w="47625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63" name="Line 35"/>
            <p:cNvSpPr>
              <a:spLocks noChangeShapeType="1"/>
            </p:cNvSpPr>
            <p:nvPr/>
          </p:nvSpPr>
          <p:spPr bwMode="auto">
            <a:xfrm flipV="1">
              <a:off x="1478" y="6526"/>
              <a:ext cx="8" cy="215"/>
            </a:xfrm>
            <a:prstGeom prst="line">
              <a:avLst/>
            </a:prstGeom>
            <a:noFill/>
            <a:ln w="47625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64" name="Line 36"/>
            <p:cNvSpPr>
              <a:spLocks noChangeShapeType="1"/>
            </p:cNvSpPr>
            <p:nvPr/>
          </p:nvSpPr>
          <p:spPr bwMode="auto">
            <a:xfrm flipV="1">
              <a:off x="1470" y="6725"/>
              <a:ext cx="8" cy="215"/>
            </a:xfrm>
            <a:prstGeom prst="line">
              <a:avLst/>
            </a:prstGeom>
            <a:noFill/>
            <a:ln w="47625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566" name="Line 38"/>
          <p:cNvSpPr>
            <a:spLocks noChangeShapeType="1"/>
          </p:cNvSpPr>
          <p:nvPr/>
        </p:nvSpPr>
        <p:spPr bwMode="auto">
          <a:xfrm rot="16188882">
            <a:off x="5652844" y="3474656"/>
            <a:ext cx="2619898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67" name="Line 39"/>
          <p:cNvSpPr>
            <a:spLocks noChangeShapeType="1"/>
          </p:cNvSpPr>
          <p:nvPr/>
        </p:nvSpPr>
        <p:spPr bwMode="auto">
          <a:xfrm rot="16188882">
            <a:off x="5216797" y="3138168"/>
            <a:ext cx="3139560" cy="1153167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 type="stealth" w="lg" len="lg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68" name="Line 40"/>
          <p:cNvSpPr>
            <a:spLocks noChangeShapeType="1"/>
          </p:cNvSpPr>
          <p:nvPr/>
        </p:nvSpPr>
        <p:spPr bwMode="auto">
          <a:xfrm rot="16188882" flipV="1">
            <a:off x="5571839" y="3149877"/>
            <a:ext cx="3143857" cy="113284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69" name="Line 41"/>
          <p:cNvSpPr>
            <a:spLocks noChangeShapeType="1"/>
          </p:cNvSpPr>
          <p:nvPr/>
        </p:nvSpPr>
        <p:spPr bwMode="auto">
          <a:xfrm rot="16188882">
            <a:off x="5962266" y="3068591"/>
            <a:ext cx="79619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70" name="Line 42"/>
          <p:cNvSpPr>
            <a:spLocks noChangeShapeType="1"/>
          </p:cNvSpPr>
          <p:nvPr/>
        </p:nvSpPr>
        <p:spPr bwMode="auto">
          <a:xfrm rot="16188882">
            <a:off x="7145343" y="3078790"/>
            <a:ext cx="79619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71" name="Line 43"/>
          <p:cNvSpPr>
            <a:spLocks noChangeShapeType="1"/>
          </p:cNvSpPr>
          <p:nvPr/>
        </p:nvSpPr>
        <p:spPr bwMode="auto">
          <a:xfrm rot="16188882" flipH="1" flipV="1">
            <a:off x="5941453" y="2286563"/>
            <a:ext cx="45719" cy="78428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72" name="Line 44"/>
          <p:cNvSpPr>
            <a:spLocks noChangeShapeType="1"/>
          </p:cNvSpPr>
          <p:nvPr/>
        </p:nvSpPr>
        <p:spPr bwMode="auto">
          <a:xfrm rot="16188882" flipV="1">
            <a:off x="7896251" y="2323654"/>
            <a:ext cx="45719" cy="7353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76" name="AutoShape 48"/>
          <p:cNvSpPr>
            <a:spLocks noChangeArrowheads="1"/>
          </p:cNvSpPr>
          <p:nvPr/>
        </p:nvSpPr>
        <p:spPr bwMode="auto">
          <a:xfrm>
            <a:off x="6643702" y="714356"/>
            <a:ext cx="576683" cy="460955"/>
          </a:xfrm>
          <a:prstGeom prst="flowChartSummingJunction">
            <a:avLst/>
          </a:prstGeom>
          <a:solidFill>
            <a:srgbClr val="FF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77" name="Line 49"/>
          <p:cNvSpPr>
            <a:spLocks noChangeShapeType="1"/>
          </p:cNvSpPr>
          <p:nvPr/>
        </p:nvSpPr>
        <p:spPr bwMode="auto">
          <a:xfrm>
            <a:off x="6286512" y="1714488"/>
            <a:ext cx="13356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78" name="Line 50"/>
          <p:cNvSpPr>
            <a:spLocks noChangeShapeType="1"/>
          </p:cNvSpPr>
          <p:nvPr/>
        </p:nvSpPr>
        <p:spPr bwMode="auto">
          <a:xfrm>
            <a:off x="6286512" y="1428736"/>
            <a:ext cx="13356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2580" name="Group 52"/>
          <p:cNvGrpSpPr>
            <a:grpSpLocks/>
          </p:cNvGrpSpPr>
          <p:nvPr/>
        </p:nvGrpSpPr>
        <p:grpSpPr bwMode="auto">
          <a:xfrm rot="15598968">
            <a:off x="6828216" y="4545206"/>
            <a:ext cx="264218" cy="1487114"/>
            <a:chOff x="1470" y="6319"/>
            <a:chExt cx="24" cy="621"/>
          </a:xfrm>
        </p:grpSpPr>
        <p:sp>
          <p:nvSpPr>
            <p:cNvPr id="22581" name="Line 53"/>
            <p:cNvSpPr>
              <a:spLocks noChangeShapeType="1"/>
            </p:cNvSpPr>
            <p:nvPr/>
          </p:nvSpPr>
          <p:spPr bwMode="auto">
            <a:xfrm flipV="1">
              <a:off x="1486" y="6319"/>
              <a:ext cx="8" cy="215"/>
            </a:xfrm>
            <a:prstGeom prst="line">
              <a:avLst/>
            </a:prstGeom>
            <a:noFill/>
            <a:ln w="53975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82" name="Line 54"/>
            <p:cNvSpPr>
              <a:spLocks noChangeShapeType="1"/>
            </p:cNvSpPr>
            <p:nvPr/>
          </p:nvSpPr>
          <p:spPr bwMode="auto">
            <a:xfrm flipV="1">
              <a:off x="1478" y="6526"/>
              <a:ext cx="8" cy="215"/>
            </a:xfrm>
            <a:prstGeom prst="line">
              <a:avLst/>
            </a:prstGeom>
            <a:noFill/>
            <a:ln w="53975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83" name="Line 55"/>
            <p:cNvSpPr>
              <a:spLocks noChangeShapeType="1"/>
            </p:cNvSpPr>
            <p:nvPr/>
          </p:nvSpPr>
          <p:spPr bwMode="auto">
            <a:xfrm flipV="1">
              <a:off x="1470" y="6725"/>
              <a:ext cx="8" cy="215"/>
            </a:xfrm>
            <a:prstGeom prst="line">
              <a:avLst/>
            </a:prstGeom>
            <a:noFill/>
            <a:ln w="53975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2584" name="Group 56"/>
          <p:cNvGrpSpPr>
            <a:grpSpLocks/>
          </p:cNvGrpSpPr>
          <p:nvPr/>
        </p:nvGrpSpPr>
        <p:grpSpPr bwMode="auto">
          <a:xfrm>
            <a:off x="5605689" y="5402445"/>
            <a:ext cx="2823963" cy="26819"/>
            <a:chOff x="4611" y="8012"/>
            <a:chExt cx="1425" cy="16"/>
          </a:xfrm>
        </p:grpSpPr>
        <p:sp>
          <p:nvSpPr>
            <p:cNvPr id="22585" name="Line 57"/>
            <p:cNvSpPr>
              <a:spLocks noChangeShapeType="1"/>
            </p:cNvSpPr>
            <p:nvPr/>
          </p:nvSpPr>
          <p:spPr bwMode="auto">
            <a:xfrm>
              <a:off x="4611" y="8012"/>
              <a:ext cx="142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86" name="Line 58"/>
            <p:cNvSpPr>
              <a:spLocks noChangeShapeType="1"/>
            </p:cNvSpPr>
            <p:nvPr/>
          </p:nvSpPr>
          <p:spPr bwMode="auto">
            <a:xfrm>
              <a:off x="4611" y="8028"/>
              <a:ext cx="142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3214678" y="4429132"/>
            <a:ext cx="22145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замедлить…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проекторы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кино…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НАУКЕ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Line 8"/>
          <p:cNvSpPr>
            <a:spLocks noChangeShapeType="1"/>
          </p:cNvSpPr>
          <p:nvPr/>
        </p:nvSpPr>
        <p:spPr bwMode="auto">
          <a:xfrm>
            <a:off x="2452713" y="1142984"/>
            <a:ext cx="71438" cy="142876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stealth" w="lg" len="lg"/>
            <a:tailEnd type="stealth" w="lg" len="lg"/>
          </a:ln>
          <a:scene3d>
            <a:camera prst="orthographicFront">
              <a:rot lat="0" lon="0" rev="214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Line 15"/>
          <p:cNvSpPr>
            <a:spLocks noChangeShapeType="1"/>
          </p:cNvSpPr>
          <p:nvPr/>
        </p:nvSpPr>
        <p:spPr bwMode="auto">
          <a:xfrm>
            <a:off x="285720" y="1071547"/>
            <a:ext cx="2214578" cy="12144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" name="Line 16"/>
          <p:cNvSpPr>
            <a:spLocks noChangeShapeType="1"/>
          </p:cNvSpPr>
          <p:nvPr/>
        </p:nvSpPr>
        <p:spPr bwMode="auto">
          <a:xfrm flipV="1">
            <a:off x="285720" y="1500173"/>
            <a:ext cx="2214578" cy="1127105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69" name="Прямая со стрелкой 68"/>
          <p:cNvCxnSpPr>
            <a:stCxn id="67" idx="1"/>
            <a:endCxn id="22544" idx="1"/>
          </p:cNvCxnSpPr>
          <p:nvPr/>
        </p:nvCxnSpPr>
        <p:spPr>
          <a:xfrm rot="5400000" flipH="1" flipV="1">
            <a:off x="3055218" y="905586"/>
            <a:ext cx="39666" cy="1149507"/>
          </a:xfrm>
          <a:prstGeom prst="straightConnector1">
            <a:avLst/>
          </a:prstGeom>
          <a:ln w="38100">
            <a:solidFill>
              <a:srgbClr val="0014AC"/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rot="5400000" flipH="1" flipV="1">
            <a:off x="3055219" y="1683607"/>
            <a:ext cx="39666" cy="1149507"/>
          </a:xfrm>
          <a:prstGeom prst="straightConnector1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Oval 5"/>
          <p:cNvSpPr>
            <a:spLocks noChangeArrowheads="1"/>
          </p:cNvSpPr>
          <p:nvPr/>
        </p:nvSpPr>
        <p:spPr bwMode="auto">
          <a:xfrm>
            <a:off x="1714480" y="178592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73" name="Line 8"/>
          <p:cNvSpPr>
            <a:spLocks noChangeShapeType="1"/>
          </p:cNvSpPr>
          <p:nvPr/>
        </p:nvSpPr>
        <p:spPr bwMode="auto">
          <a:xfrm flipH="1">
            <a:off x="6401080" y="3214527"/>
            <a:ext cx="1117130" cy="54345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 type="stealth" w="lg" len="lg"/>
            <a:tailEnd type="stealth" w="lg" len="lg"/>
          </a:ln>
          <a:scene3d>
            <a:camera prst="orthographicFront">
              <a:rot lat="0" lon="0" rev="214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" name="Line 40"/>
          <p:cNvSpPr>
            <a:spLocks noChangeShapeType="1"/>
          </p:cNvSpPr>
          <p:nvPr/>
        </p:nvSpPr>
        <p:spPr bwMode="auto">
          <a:xfrm rot="16188882">
            <a:off x="6046402" y="2667983"/>
            <a:ext cx="1071568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/>
          </a:ln>
          <a:scene3d>
            <a:camera prst="orthographicFront">
              <a:rot lat="0" lon="0" rev="1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5" name="Line 40"/>
          <p:cNvSpPr>
            <a:spLocks noChangeShapeType="1"/>
          </p:cNvSpPr>
          <p:nvPr/>
        </p:nvSpPr>
        <p:spPr bwMode="auto">
          <a:xfrm rot="16188882">
            <a:off x="6846890" y="2656112"/>
            <a:ext cx="1071568" cy="45719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 type="stealth" w="lg" len="lg"/>
            <a:tailEnd type="none"/>
          </a:ln>
          <a:scene3d>
            <a:camera prst="orthographicFront">
              <a:rot lat="0" lon="0" rev="1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6" name="Line 40"/>
          <p:cNvSpPr>
            <a:spLocks noChangeShapeType="1"/>
          </p:cNvSpPr>
          <p:nvPr/>
        </p:nvSpPr>
        <p:spPr bwMode="auto">
          <a:xfrm rot="16188882" flipV="1">
            <a:off x="6106072" y="3682385"/>
            <a:ext cx="2075389" cy="113630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" name="Line 39"/>
          <p:cNvSpPr>
            <a:spLocks noChangeShapeType="1"/>
          </p:cNvSpPr>
          <p:nvPr/>
        </p:nvSpPr>
        <p:spPr bwMode="auto">
          <a:xfrm rot="16188882">
            <a:off x="5776331" y="3675686"/>
            <a:ext cx="2067995" cy="1149701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 type="stealth" w="lg" len="lg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9" name="Группа 88"/>
          <p:cNvGrpSpPr/>
          <p:nvPr/>
        </p:nvGrpSpPr>
        <p:grpSpPr>
          <a:xfrm>
            <a:off x="6429388" y="5467665"/>
            <a:ext cx="1357290" cy="461665"/>
            <a:chOff x="7786710" y="4714884"/>
            <a:chExt cx="1357290" cy="461665"/>
          </a:xfrm>
        </p:grpSpPr>
        <p:sp>
          <p:nvSpPr>
            <p:cNvPr id="62" name="TextBox 61"/>
            <p:cNvSpPr txBox="1"/>
            <p:nvPr/>
          </p:nvSpPr>
          <p:spPr>
            <a:xfrm>
              <a:off x="7786710" y="4714884"/>
              <a:ext cx="1357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,   ,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9" name="Прямая со стрелкой 78"/>
            <p:cNvCxnSpPr/>
            <p:nvPr/>
          </p:nvCxnSpPr>
          <p:spPr>
            <a:xfrm rot="5400000" flipH="1" flipV="1">
              <a:off x="8536809" y="4822041"/>
              <a:ext cx="214314" cy="142876"/>
            </a:xfrm>
            <a:prstGeom prst="straightConnector1">
              <a:avLst/>
            </a:prstGeom>
            <a:ln w="22225">
              <a:solidFill>
                <a:srgbClr val="0014AC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Прямая со стрелкой 79"/>
            <p:cNvCxnSpPr/>
            <p:nvPr/>
          </p:nvCxnSpPr>
          <p:spPr>
            <a:xfrm rot="5400000">
              <a:off x="8180413" y="4892685"/>
              <a:ext cx="214314" cy="1588"/>
            </a:xfrm>
            <a:prstGeom prst="straightConnector1">
              <a:avLst/>
            </a:prstGeom>
            <a:ln>
              <a:tailEnd type="oval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8" name="Группа 87"/>
          <p:cNvGrpSpPr/>
          <p:nvPr/>
        </p:nvGrpSpPr>
        <p:grpSpPr>
          <a:xfrm>
            <a:off x="1214414" y="2857496"/>
            <a:ext cx="1714512" cy="830997"/>
            <a:chOff x="571472" y="3214687"/>
            <a:chExt cx="1714512" cy="830997"/>
          </a:xfrm>
        </p:grpSpPr>
        <p:sp>
          <p:nvSpPr>
            <p:cNvPr id="26" name="TextBox 25"/>
            <p:cNvSpPr txBox="1"/>
            <p:nvPr/>
          </p:nvSpPr>
          <p:spPr>
            <a:xfrm>
              <a:off x="571472" y="3214687"/>
              <a:ext cx="17145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(Д ,     ,     )  </a:t>
              </a:r>
              <a:endPara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3" name="Прямая со стрелкой 82"/>
            <p:cNvCxnSpPr/>
            <p:nvPr/>
          </p:nvCxnSpPr>
          <p:spPr>
            <a:xfrm rot="5400000">
              <a:off x="1177901" y="3463925"/>
              <a:ext cx="214314" cy="1588"/>
            </a:xfrm>
            <a:prstGeom prst="straightConnector1">
              <a:avLst/>
            </a:prstGeom>
            <a:ln>
              <a:tailEnd type="oval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Прямая со стрелкой 83"/>
            <p:cNvCxnSpPr/>
            <p:nvPr/>
          </p:nvCxnSpPr>
          <p:spPr>
            <a:xfrm rot="16200000" flipH="1">
              <a:off x="1571604" y="3429000"/>
              <a:ext cx="285752" cy="142876"/>
            </a:xfrm>
            <a:prstGeom prst="straightConnector1">
              <a:avLst/>
            </a:prstGeom>
            <a:ln w="2222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2" name="Line 25"/>
          <p:cNvSpPr>
            <a:spLocks noChangeShapeType="1"/>
          </p:cNvSpPr>
          <p:nvPr/>
        </p:nvSpPr>
        <p:spPr bwMode="auto">
          <a:xfrm>
            <a:off x="357157" y="1285860"/>
            <a:ext cx="2088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8" name="Line 26"/>
          <p:cNvSpPr>
            <a:spLocks noChangeShapeType="1"/>
          </p:cNvSpPr>
          <p:nvPr/>
        </p:nvSpPr>
        <p:spPr bwMode="auto">
          <a:xfrm flipV="1">
            <a:off x="2500298" y="2428868"/>
            <a:ext cx="12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" name="TextBox 80"/>
          <p:cNvSpPr txBox="1"/>
          <p:nvPr/>
        </p:nvSpPr>
        <p:spPr>
          <a:xfrm>
            <a:off x="1299500" y="85723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786050" y="2324393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 Box 3"/>
          <p:cNvSpPr txBox="1">
            <a:spLocks noChangeArrowheads="1"/>
          </p:cNvSpPr>
          <p:nvPr/>
        </p:nvSpPr>
        <p:spPr bwMode="auto">
          <a:xfrm>
            <a:off x="293112" y="4183286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85720" y="378619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 Box 4"/>
          <p:cNvSpPr txBox="1">
            <a:spLocks noChangeArrowheads="1"/>
          </p:cNvSpPr>
          <p:nvPr/>
        </p:nvSpPr>
        <p:spPr bwMode="auto">
          <a:xfrm>
            <a:off x="730114" y="3930048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142976" y="380294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1158742" y="416850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 Box 4"/>
          <p:cNvSpPr txBox="1">
            <a:spLocks noChangeArrowheads="1"/>
          </p:cNvSpPr>
          <p:nvPr/>
        </p:nvSpPr>
        <p:spPr bwMode="auto">
          <a:xfrm>
            <a:off x="1627276" y="384382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93" name="Text Box 3"/>
          <p:cNvSpPr txBox="1">
            <a:spLocks noChangeArrowheads="1"/>
          </p:cNvSpPr>
          <p:nvPr/>
        </p:nvSpPr>
        <p:spPr bwMode="auto">
          <a:xfrm>
            <a:off x="2071670" y="4183286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2064278" y="378619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6000760" y="378619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Line 26"/>
          <p:cNvSpPr>
            <a:spLocks noChangeShapeType="1"/>
          </p:cNvSpPr>
          <p:nvPr/>
        </p:nvSpPr>
        <p:spPr bwMode="auto">
          <a:xfrm flipV="1">
            <a:off x="6464660" y="3286124"/>
            <a:ext cx="45719" cy="207170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7" name="Line 26"/>
          <p:cNvSpPr>
            <a:spLocks noChangeShapeType="1"/>
          </p:cNvSpPr>
          <p:nvPr/>
        </p:nvSpPr>
        <p:spPr bwMode="auto">
          <a:xfrm flipH="1" flipV="1">
            <a:off x="6429388" y="2143116"/>
            <a:ext cx="71438" cy="10715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8" name="TextBox 97"/>
          <p:cNvSpPr txBox="1"/>
          <p:nvPr/>
        </p:nvSpPr>
        <p:spPr>
          <a:xfrm>
            <a:off x="5857884" y="2428869"/>
            <a:ext cx="35719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22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0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25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25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25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2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1000"/>
                                        <p:tgtEl>
                                          <p:spTgt spid="22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22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00"/>
                            </p:stCondLst>
                            <p:childTnLst>
                              <p:par>
                                <p:cTn id="1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500"/>
                                        <p:tgtEl>
                                          <p:spTgt spid="22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000"/>
                            </p:stCondLst>
                            <p:childTnLst>
                              <p:par>
                                <p:cTn id="1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225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2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2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225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2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2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2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25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2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2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3000"/>
                            </p:stCondLst>
                            <p:childTnLst>
                              <p:par>
                                <p:cTn id="1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22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22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225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1000"/>
                                        <p:tgtEl>
                                          <p:spTgt spid="22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1000"/>
                                        <p:tgtEl>
                                          <p:spTgt spid="22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00"/>
                            </p:stCondLst>
                            <p:childTnLst>
                              <p:par>
                                <p:cTn id="1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3000"/>
                            </p:stCondLst>
                            <p:childTnLst>
                              <p:par>
                                <p:cTn id="19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22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22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22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4000"/>
                            </p:stCondLst>
                            <p:childTnLst>
                              <p:par>
                                <p:cTn id="19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2000" fill="hold"/>
                                        <p:tgtEl>
                                          <p:spTgt spid="22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2000" fill="hold"/>
                                        <p:tgtEl>
                                          <p:spTgt spid="22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2000"/>
                                        <p:tgtEl>
                                          <p:spTgt spid="225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2" dur="3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3" dur="3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3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3000"/>
                            </p:stCondLst>
                            <p:childTnLst>
                              <p:par>
                                <p:cTn id="2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00"/>
                            </p:stCondLst>
                            <p:childTnLst>
                              <p:par>
                                <p:cTn id="2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1000"/>
                            </p:stCondLst>
                            <p:childTnLst>
                              <p:par>
                                <p:cTn id="2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1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1000"/>
                            </p:stCondLst>
                            <p:childTnLst>
                              <p:par>
                                <p:cTn id="2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7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2000"/>
                            </p:stCondLst>
                            <p:childTnLst>
                              <p:par>
                                <p:cTn id="2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3000"/>
                            </p:stCondLst>
                            <p:childTnLst>
                              <p:par>
                                <p:cTn id="2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4000"/>
                            </p:stCondLst>
                            <p:childTnLst>
                              <p:par>
                                <p:cTn id="3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5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534" grpId="0" animBg="1"/>
      <p:bldP spid="22543" grpId="0" animBg="1"/>
      <p:bldP spid="22544" grpId="0" animBg="1"/>
      <p:bldP spid="22545" grpId="0" animBg="1"/>
      <p:bldP spid="22546" grpId="0" animBg="1"/>
      <p:bldP spid="22547" grpId="0" animBg="1"/>
      <p:bldP spid="22548" grpId="0" animBg="1"/>
      <p:bldP spid="22549" grpId="0" animBg="1"/>
      <p:bldP spid="22550" grpId="0" animBg="1"/>
      <p:bldP spid="27" grpId="0"/>
      <p:bldP spid="22555" grpId="0" animBg="1"/>
      <p:bldP spid="22567" grpId="0" animBg="1"/>
      <p:bldP spid="22568" grpId="0" animBg="1"/>
      <p:bldP spid="22569" grpId="0" animBg="1"/>
      <p:bldP spid="22570" grpId="0" animBg="1"/>
      <p:bldP spid="22571" grpId="0" animBg="1"/>
      <p:bldP spid="22572" grpId="0" animBg="1"/>
      <p:bldP spid="22576" grpId="0" animBg="1"/>
      <p:bldP spid="22577" grpId="0" animBg="1"/>
      <p:bldP spid="22578" grpId="0" animBg="1"/>
      <p:bldP spid="64" grpId="0"/>
      <p:bldP spid="65" grpId="0" animBg="1"/>
      <p:bldP spid="66" grpId="0" animBg="1"/>
      <p:bldP spid="67" grpId="0" animBg="1"/>
      <p:bldP spid="71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2" grpId="0" animBg="1"/>
      <p:bldP spid="78" grpId="0" animBg="1"/>
      <p:bldP spid="81" grpId="0"/>
      <p:bldP spid="82" grpId="0"/>
      <p:bldP spid="85" grpId="0"/>
      <p:bldP spid="86" grpId="0"/>
      <p:bldP spid="87" grpId="0"/>
      <p:bldP spid="90" grpId="0"/>
      <p:bldP spid="91" grpId="0"/>
      <p:bldP spid="92" grpId="0"/>
      <p:bldP spid="93" grpId="0"/>
      <p:bldP spid="94" grpId="0"/>
      <p:bldP spid="95" grpId="0"/>
      <p:bldP spid="96" grpId="0" animBg="1"/>
      <p:bldP spid="97" grpId="0" animBg="1"/>
      <p:bldP spid="9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Скругленный прямоугольник 80"/>
          <p:cNvSpPr/>
          <p:nvPr/>
        </p:nvSpPr>
        <p:spPr>
          <a:xfrm>
            <a:off x="5000628" y="5072074"/>
            <a:ext cx="2357454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V="1">
            <a:off x="486310" y="1857363"/>
            <a:ext cx="6228829" cy="214052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 flipV="1">
            <a:off x="1723274" y="214289"/>
            <a:ext cx="7063568" cy="378360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 flipV="1">
            <a:off x="2422513" y="1054208"/>
            <a:ext cx="3726851" cy="29167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V="1">
            <a:off x="2975697" y="1573913"/>
            <a:ext cx="1819533" cy="2435410"/>
          </a:xfrm>
          <a:prstGeom prst="line">
            <a:avLst/>
          </a:prstGeom>
          <a:noFill/>
          <a:ln w="38100">
            <a:solidFill>
              <a:srgbClr val="993366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1571604" y="928670"/>
            <a:ext cx="3716520" cy="5000660"/>
          </a:xfrm>
          <a:prstGeom prst="line">
            <a:avLst/>
          </a:prstGeom>
          <a:noFill/>
          <a:ln w="38100">
            <a:solidFill>
              <a:srgbClr val="993366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460375" y="3997893"/>
            <a:ext cx="336174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V="1">
            <a:off x="3772244" y="428603"/>
            <a:ext cx="4585969" cy="358365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1500166" y="3753616"/>
            <a:ext cx="2627696" cy="2032837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>
            <a:off x="214282" y="2843049"/>
            <a:ext cx="820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>
            <a:off x="3828108" y="1508602"/>
            <a:ext cx="15961" cy="28467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1" name="Line 19"/>
          <p:cNvSpPr>
            <a:spLocks noChangeShapeType="1"/>
          </p:cNvSpPr>
          <p:nvPr/>
        </p:nvSpPr>
        <p:spPr bwMode="auto">
          <a:xfrm>
            <a:off x="500034" y="2857417"/>
            <a:ext cx="0" cy="115484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2" name="Line 20"/>
          <p:cNvSpPr>
            <a:spLocks noChangeShapeType="1"/>
          </p:cNvSpPr>
          <p:nvPr/>
        </p:nvSpPr>
        <p:spPr bwMode="auto">
          <a:xfrm flipH="1" flipV="1">
            <a:off x="6387825" y="1948628"/>
            <a:ext cx="11971" cy="86568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3" name="Line 21"/>
          <p:cNvSpPr>
            <a:spLocks noChangeShapeType="1"/>
          </p:cNvSpPr>
          <p:nvPr/>
        </p:nvSpPr>
        <p:spPr bwMode="auto">
          <a:xfrm>
            <a:off x="1200126" y="2841907"/>
            <a:ext cx="0" cy="1154844"/>
          </a:xfrm>
          <a:prstGeom prst="line">
            <a:avLst/>
          </a:prstGeom>
          <a:noFill/>
          <a:ln w="57150">
            <a:solidFill>
              <a:srgbClr val="008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4" name="Line 22"/>
          <p:cNvSpPr>
            <a:spLocks noChangeShapeType="1"/>
          </p:cNvSpPr>
          <p:nvPr/>
        </p:nvSpPr>
        <p:spPr bwMode="auto">
          <a:xfrm>
            <a:off x="1714480" y="2830477"/>
            <a:ext cx="0" cy="1154844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5" name="Line 23"/>
          <p:cNvSpPr>
            <a:spLocks noChangeShapeType="1"/>
          </p:cNvSpPr>
          <p:nvPr/>
        </p:nvSpPr>
        <p:spPr bwMode="auto">
          <a:xfrm>
            <a:off x="2395625" y="2857417"/>
            <a:ext cx="0" cy="115484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6" name="Line 24"/>
          <p:cNvSpPr>
            <a:spLocks noChangeShapeType="1"/>
          </p:cNvSpPr>
          <p:nvPr/>
        </p:nvSpPr>
        <p:spPr bwMode="auto">
          <a:xfrm>
            <a:off x="3002136" y="2830477"/>
            <a:ext cx="0" cy="1154844"/>
          </a:xfrm>
          <a:prstGeom prst="line">
            <a:avLst/>
          </a:prstGeom>
          <a:noFill/>
          <a:ln w="57150">
            <a:solidFill>
              <a:srgbClr val="800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 flipH="1" flipV="1">
            <a:off x="7048203" y="1425653"/>
            <a:ext cx="0" cy="1404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8" name="Line 26"/>
          <p:cNvSpPr>
            <a:spLocks noChangeShapeType="1"/>
          </p:cNvSpPr>
          <p:nvPr/>
        </p:nvSpPr>
        <p:spPr bwMode="auto">
          <a:xfrm>
            <a:off x="1916800" y="2825089"/>
            <a:ext cx="0" cy="2602440"/>
          </a:xfrm>
          <a:prstGeom prst="line">
            <a:avLst/>
          </a:prstGeom>
          <a:noFill/>
          <a:ln w="76200">
            <a:solidFill>
              <a:srgbClr val="993366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9" name="Line 27"/>
          <p:cNvSpPr>
            <a:spLocks noChangeShapeType="1"/>
          </p:cNvSpPr>
          <p:nvPr/>
        </p:nvSpPr>
        <p:spPr bwMode="auto">
          <a:xfrm flipH="1" flipV="1">
            <a:off x="8298206" y="460036"/>
            <a:ext cx="0" cy="23400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357422" y="2714620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060636" y="302323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214942" y="2774628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2143108" y="22145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V="1">
            <a:off x="1158661" y="1438557"/>
            <a:ext cx="5897523" cy="2573704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36"/>
          <p:cNvGrpSpPr/>
          <p:nvPr/>
        </p:nvGrpSpPr>
        <p:grpSpPr>
          <a:xfrm rot="19059571">
            <a:off x="5724363" y="3350647"/>
            <a:ext cx="1035045" cy="428628"/>
            <a:chOff x="5357818" y="6000768"/>
            <a:chExt cx="1035045" cy="428628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33820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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29"/>
            <p:cNvGrpSpPr>
              <a:grpSpLocks/>
            </p:cNvGrpSpPr>
            <p:nvPr/>
          </p:nvGrpSpPr>
          <p:grpSpPr bwMode="auto">
            <a:xfrm>
              <a:off x="6025968" y="6044619"/>
              <a:ext cx="164941" cy="347738"/>
              <a:chOff x="8203" y="2585"/>
              <a:chExt cx="141" cy="1302"/>
            </a:xfrm>
            <a:grpFill/>
          </p:grpSpPr>
          <p:sp>
            <p:nvSpPr>
              <p:cNvPr id="33822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823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" name="Группа 37"/>
          <p:cNvGrpSpPr/>
          <p:nvPr/>
        </p:nvGrpSpPr>
        <p:grpSpPr>
          <a:xfrm rot="19059571">
            <a:off x="6581620" y="3364477"/>
            <a:ext cx="1035045" cy="428628"/>
            <a:chOff x="5357818" y="6000768"/>
            <a:chExt cx="1035045" cy="428628"/>
          </a:xfrm>
          <a:solidFill>
            <a:schemeClr val="bg1"/>
          </a:solidFill>
        </p:grpSpPr>
        <p:sp>
          <p:nvSpPr>
            <p:cNvPr id="39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1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3" name="Прямоугольник 42"/>
          <p:cNvSpPr/>
          <p:nvPr/>
        </p:nvSpPr>
        <p:spPr>
          <a:xfrm>
            <a:off x="357158" y="2214554"/>
            <a:ext cx="338554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958728" y="2214554"/>
            <a:ext cx="33855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643042" y="221455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/>
          </a:p>
        </p:txBody>
      </p:sp>
      <p:grpSp>
        <p:nvGrpSpPr>
          <p:cNvPr id="6" name="Группа 45"/>
          <p:cNvGrpSpPr/>
          <p:nvPr/>
        </p:nvGrpSpPr>
        <p:grpSpPr>
          <a:xfrm rot="19059571">
            <a:off x="7901501" y="3078739"/>
            <a:ext cx="1035045" cy="538072"/>
            <a:chOff x="5357818" y="6000768"/>
            <a:chExt cx="1035045" cy="538072"/>
          </a:xfrm>
          <a:solidFill>
            <a:schemeClr val="bg2"/>
          </a:solidFill>
        </p:grpSpPr>
        <p:sp>
          <p:nvSpPr>
            <p:cNvPr id="47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538072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ru-RU" sz="3600" b="1" dirty="0" smtClean="0"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9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1" name="Прямоугольник 50"/>
          <p:cNvSpPr/>
          <p:nvPr/>
        </p:nvSpPr>
        <p:spPr>
          <a:xfrm>
            <a:off x="2285984" y="185736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643702" y="214290"/>
            <a:ext cx="105990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4 - нет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8" name="Group 78"/>
          <p:cNvGrpSpPr>
            <a:grpSpLocks/>
          </p:cNvGrpSpPr>
          <p:nvPr/>
        </p:nvGrpSpPr>
        <p:grpSpPr bwMode="auto">
          <a:xfrm rot="16844767" flipH="1">
            <a:off x="5579332" y="418040"/>
            <a:ext cx="736454" cy="915339"/>
            <a:chOff x="3340" y="2819"/>
            <a:chExt cx="552" cy="673"/>
          </a:xfrm>
        </p:grpSpPr>
        <p:sp>
          <p:nvSpPr>
            <p:cNvPr id="54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Прямоугольник 57"/>
          <p:cNvSpPr/>
          <p:nvPr/>
        </p:nvSpPr>
        <p:spPr>
          <a:xfrm>
            <a:off x="2928926" y="2214554"/>
            <a:ext cx="33855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dirty="0">
              <a:solidFill>
                <a:srgbClr val="7030A0"/>
              </a:solidFill>
            </a:endParaRPr>
          </a:p>
        </p:txBody>
      </p:sp>
      <p:grpSp>
        <p:nvGrpSpPr>
          <p:cNvPr id="9" name="Группа 63"/>
          <p:cNvGrpSpPr/>
          <p:nvPr/>
        </p:nvGrpSpPr>
        <p:grpSpPr>
          <a:xfrm>
            <a:off x="428596" y="5429264"/>
            <a:ext cx="1035045" cy="539803"/>
            <a:chOff x="5357818" y="6000767"/>
            <a:chExt cx="1035045" cy="539803"/>
          </a:xfrm>
          <a:solidFill>
            <a:schemeClr val="bg1">
              <a:lumMod val="85000"/>
            </a:schemeClr>
          </a:solidFill>
        </p:grpSpPr>
        <p:sp>
          <p:nvSpPr>
            <p:cNvPr id="65" name="Text Box 28"/>
            <p:cNvSpPr txBox="1">
              <a:spLocks noChangeArrowheads="1"/>
            </p:cNvSpPr>
            <p:nvPr/>
          </p:nvSpPr>
          <p:spPr bwMode="auto">
            <a:xfrm>
              <a:off x="5357818" y="6000767"/>
              <a:ext cx="1035045" cy="539803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600" b="1" dirty="0" smtClean="0">
                  <a:solidFill>
                    <a:srgbClr val="7030A0"/>
                  </a:solidFill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29"/>
            <p:cNvGrpSpPr>
              <a:grpSpLocks/>
            </p:cNvGrpSpPr>
            <p:nvPr/>
          </p:nvGrpSpPr>
          <p:grpSpPr bwMode="auto">
            <a:xfrm>
              <a:off x="6152308" y="6065982"/>
              <a:ext cx="164941" cy="374444"/>
              <a:chOff x="8311" y="2665"/>
              <a:chExt cx="141" cy="1402"/>
            </a:xfrm>
            <a:grpFill/>
          </p:grpSpPr>
          <p:sp>
            <p:nvSpPr>
              <p:cNvPr id="67" name="Oval 30"/>
              <p:cNvSpPr>
                <a:spLocks noChangeArrowheads="1"/>
              </p:cNvSpPr>
              <p:nvPr/>
            </p:nvSpPr>
            <p:spPr bwMode="auto">
              <a:xfrm>
                <a:off x="8311" y="2665"/>
                <a:ext cx="141" cy="141"/>
              </a:xfrm>
              <a:prstGeom prst="ellips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31"/>
              <p:cNvSpPr>
                <a:spLocks noChangeShapeType="1"/>
              </p:cNvSpPr>
              <p:nvPr/>
            </p:nvSpPr>
            <p:spPr bwMode="auto">
              <a:xfrm flipV="1">
                <a:off x="8377" y="2989"/>
                <a:ext cx="0" cy="1078"/>
              </a:xfrm>
              <a:prstGeom prst="lin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9" name="Прямоугольник 68"/>
          <p:cNvSpPr/>
          <p:nvPr/>
        </p:nvSpPr>
        <p:spPr>
          <a:xfrm>
            <a:off x="357158" y="6072206"/>
            <a:ext cx="1253869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5 - лупа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 rot="19251659">
            <a:off x="7500958" y="4357694"/>
            <a:ext cx="1884618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3 - проектор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 rot="19250571">
            <a:off x="3878468" y="3701716"/>
            <a:ext cx="238635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1 - фотоаппарат</a:t>
            </a:r>
            <a:endParaRPr lang="ru-RU" sz="2400" dirty="0">
              <a:solidFill>
                <a:srgbClr val="7030A0"/>
              </a:solidFill>
            </a:endParaRPr>
          </a:p>
        </p:txBody>
      </p:sp>
      <p:grpSp>
        <p:nvGrpSpPr>
          <p:cNvPr id="11" name="Группа 77"/>
          <p:cNvGrpSpPr/>
          <p:nvPr/>
        </p:nvGrpSpPr>
        <p:grpSpPr>
          <a:xfrm>
            <a:off x="4143372" y="5023798"/>
            <a:ext cx="3286148" cy="905532"/>
            <a:chOff x="4143372" y="5023798"/>
            <a:chExt cx="3286148" cy="905532"/>
          </a:xfrm>
        </p:grpSpPr>
        <p:sp>
          <p:nvSpPr>
            <p:cNvPr id="60" name="Text Box 3"/>
            <p:cNvSpPr txBox="1">
              <a:spLocks noChangeArrowheads="1"/>
            </p:cNvSpPr>
            <p:nvPr/>
          </p:nvSpPr>
          <p:spPr bwMode="auto">
            <a:xfrm>
              <a:off x="5079458" y="5420894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072066" y="502379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 Box 4"/>
            <p:cNvSpPr txBox="1">
              <a:spLocks noChangeArrowheads="1"/>
            </p:cNvSpPr>
            <p:nvPr/>
          </p:nvSpPr>
          <p:spPr bwMode="auto">
            <a:xfrm>
              <a:off x="5516460" y="5167656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929322" y="5040550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945088" y="5406110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 Box 4"/>
            <p:cNvSpPr txBox="1">
              <a:spLocks noChangeArrowheads="1"/>
            </p:cNvSpPr>
            <p:nvPr/>
          </p:nvSpPr>
          <p:spPr bwMode="auto">
            <a:xfrm>
              <a:off x="6413622" y="5081434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+</a:t>
              </a:r>
            </a:p>
          </p:txBody>
        </p:sp>
        <p:sp>
          <p:nvSpPr>
            <p:cNvPr id="74" name="Text Box 3"/>
            <p:cNvSpPr txBox="1">
              <a:spLocks noChangeArrowheads="1"/>
            </p:cNvSpPr>
            <p:nvPr/>
          </p:nvSpPr>
          <p:spPr bwMode="auto">
            <a:xfrm>
              <a:off x="6858016" y="5420894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850624" y="502379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143372" y="5143512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4"/>
            <p:cNvSpPr txBox="1">
              <a:spLocks noChangeArrowheads="1"/>
            </p:cNvSpPr>
            <p:nvPr/>
          </p:nvSpPr>
          <p:spPr bwMode="auto">
            <a:xfrm>
              <a:off x="4554854" y="5163514"/>
              <a:ext cx="588637" cy="508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79" name="Line 25"/>
          <p:cNvSpPr>
            <a:spLocks noChangeShapeType="1"/>
          </p:cNvSpPr>
          <p:nvPr/>
        </p:nvSpPr>
        <p:spPr bwMode="auto">
          <a:xfrm>
            <a:off x="500034" y="4269009"/>
            <a:ext cx="3286148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1299500" y="4253219"/>
            <a:ext cx="50006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Line 25"/>
          <p:cNvSpPr>
            <a:spLocks noChangeShapeType="1"/>
          </p:cNvSpPr>
          <p:nvPr/>
        </p:nvSpPr>
        <p:spPr bwMode="auto">
          <a:xfrm>
            <a:off x="3786182" y="2357430"/>
            <a:ext cx="257176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TextBox 82"/>
          <p:cNvSpPr txBox="1"/>
          <p:nvPr/>
        </p:nvSpPr>
        <p:spPr>
          <a:xfrm>
            <a:off x="5072066" y="1857364"/>
            <a:ext cx="28575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2"/>
          <p:cNvSpPr txBox="1">
            <a:spLocks noChangeArrowheads="1"/>
          </p:cNvSpPr>
          <p:nvPr/>
        </p:nvSpPr>
        <p:spPr bwMode="auto">
          <a:xfrm>
            <a:off x="-32" y="0"/>
            <a:ext cx="5786478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914400" marR="76200" lvl="1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AutoNum type="arabicPeriod" startAt="11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Оптические приборы,  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стр.53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200150" marR="76200" lvl="1" indent="-74295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микроскопе?</a:t>
            </a:r>
            <a:r>
              <a:rPr lang="ru-RU" sz="2400" b="1" dirty="0" smtClean="0"/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≈ F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114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338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1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10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10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1000"/>
                                        <p:tgtEl>
                                          <p:spTgt spid="338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20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7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35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9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7" dur="1000"/>
                                        <p:tgtEl>
                                          <p:spTgt spid="338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10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2" dur="1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4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9" dur="10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4" dur="20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8" dur="1000"/>
                                        <p:tgtEl>
                                          <p:spTgt spid="338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1000"/>
                            </p:stCondLst>
                            <p:childTnLst>
                              <p:par>
                                <p:cTn id="2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2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nimBg="1"/>
      <p:bldP spid="33798" grpId="0" animBg="1"/>
      <p:bldP spid="33799" grpId="0" animBg="1"/>
      <p:bldP spid="33799" grpId="1" animBg="1"/>
      <p:bldP spid="33801" grpId="0" animBg="1"/>
      <p:bldP spid="33801" grpId="1" animBg="1"/>
      <p:bldP spid="33802" grpId="0" animBg="1"/>
      <p:bldP spid="33804" grpId="0" animBg="1"/>
      <p:bldP spid="33804" grpId="1" animBg="1"/>
      <p:bldP spid="33806" grpId="0" animBg="1"/>
      <p:bldP spid="33806" grpId="1" animBg="1"/>
      <p:bldP spid="33806" grpId="2" animBg="1"/>
      <p:bldP spid="33806" grpId="3" animBg="1"/>
      <p:bldP spid="33807" grpId="0" animBg="1"/>
      <p:bldP spid="33808" grpId="0" animBg="1"/>
      <p:bldP spid="33810" grpId="0" animBg="1"/>
      <p:bldP spid="33811" grpId="0" animBg="1"/>
      <p:bldP spid="33812" grpId="0" animBg="1"/>
      <p:bldP spid="33813" grpId="0" animBg="1"/>
      <p:bldP spid="33814" grpId="0" animBg="1"/>
      <p:bldP spid="33815" grpId="0" animBg="1"/>
      <p:bldP spid="33816" grpId="0" animBg="1"/>
      <p:bldP spid="33817" grpId="0" animBg="1"/>
      <p:bldP spid="33818" grpId="0" animBg="1"/>
      <p:bldP spid="33819" grpId="0" animBg="1"/>
      <p:bldP spid="29" grpId="0" animBg="1"/>
      <p:bldP spid="30" grpId="0"/>
      <p:bldP spid="31" grpId="0" animBg="1"/>
      <p:bldP spid="32" grpId="0"/>
      <p:bldP spid="33797" grpId="0" animBg="1"/>
      <p:bldP spid="43" grpId="0" animBg="1"/>
      <p:bldP spid="44" grpId="0" animBg="1"/>
      <p:bldP spid="45" grpId="0" animBg="1"/>
      <p:bldP spid="51" grpId="0" animBg="1"/>
      <p:bldP spid="52" grpId="0" animBg="1"/>
      <p:bldP spid="58" grpId="0" animBg="1"/>
      <p:bldP spid="69" grpId="0" animBg="1"/>
      <p:bldP spid="70" grpId="0" animBg="1"/>
      <p:bldP spid="71" grpId="0" animBg="1"/>
      <p:bldP spid="79" grpId="0" animBg="1"/>
      <p:bldP spid="80" grpId="0" animBg="1"/>
      <p:bldP spid="82" grpId="0" animBg="1"/>
      <p:bldP spid="83" grpId="0" animBg="1"/>
      <p:bldP spid="7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42852"/>
          <a:ext cx="9144000" cy="6309360"/>
        </p:xfrm>
        <a:graphic>
          <a:graphicData uri="http://schemas.openxmlformats.org/drawingml/2006/table">
            <a:tbl>
              <a:tblPr/>
              <a:tblGrid>
                <a:gridCol w="495473"/>
                <a:gridCol w="7891397"/>
                <a:gridCol w="757130"/>
              </a:tblGrid>
              <a:tr h="1766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IV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                   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</a:t>
                      </a: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световые  явления"             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- 6 (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т22 очки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30-2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6696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     </a:t>
                      </a:r>
                      <a:r>
                        <a:rPr lang="ru-RU" sz="1800" b="1" i="1" cap="all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Глаз. очки.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339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ЦЕЛИ:.1. Создать условия для усвоения понятий 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"линза, оптическая сила линзы,  формула тонкой  линзы",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для понимания  этих закономерностей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017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1.Способствовать усвоению понятий 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линза, рассеивающая и собирающая линзы,  фокус линзы, оптическая сила  линзы, формула тонкой линзы, увеличение   и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понимания устройства и принципа действия  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фотоаппарата  и проекционного аппарата.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Способствовать развитию умений объяснять  физические процессы  и развивать умения строить построения  для фото и проекционного аппарата..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339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УРОКА:</a:t>
                      </a: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339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</a:t>
                      </a: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339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ДЕМОНСТРАЦИИ:1. Глаз как оптическая система.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2.</a:t>
                      </a:r>
                      <a:r>
                        <a:rPr lang="ru-RU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</a:t>
                      </a:r>
                      <a:r>
                        <a:rPr lang="en-US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CD</a:t>
                      </a:r>
                      <a:r>
                        <a:rPr lang="ru-RU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r>
                        <a:rPr lang="en-US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ROM</a:t>
                      </a:r>
                      <a:r>
                        <a:rPr lang="ru-RU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"очки "Физика  в  картинках"</a:t>
                      </a:r>
                      <a:r>
                        <a:rPr lang="ru-RU" sz="1800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66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д.з. №5.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проблемной ситуации (Демонстрация №1)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материалу темы </a:t>
                      </a:r>
                      <a:r>
                        <a:rPr lang="ru-RU" sz="1800" b="1" i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№22</a:t>
                      </a:r>
                      <a:r>
                        <a:rPr lang="ru-RU" sz="16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 демонстрациями</a:t>
                      </a:r>
                      <a:endParaRPr lang="ru-RU" sz="1600" b="1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темы по ОК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упр.41 (1,2)  стр. 164              УПР. 42 (1,2,3) стр. 165.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§ </a:t>
                      </a:r>
                      <a:r>
                        <a:rPr lang="ru-RU" sz="1800" b="1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73,74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(т №22)        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262389"/>
            <a:ext cx="5929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Лабораторная работа №15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745540"/>
            <a:ext cx="914400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«Наблюдение изображения в тонких линзах».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6512" y="1203309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6701" y="1229851"/>
            <a:ext cx="6287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собирающая линза, экран, </a:t>
            </a:r>
          </a:p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светящийся предмет,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линейка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1836113"/>
            <a:ext cx="24642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981289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1.Оцените фокусное расстояние линзы, получив изображение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далекого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предмета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(изображение лампочек на полу, окон на стене)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измерив расстояние от линзы  до изображения.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3789040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2.Получите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1,2 и 3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изображение предмета, замерив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каждом случае.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Постройте эти изображения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21674" y="3326030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282" y="293730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587238" y="3072792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1458" y="292893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7224" y="331124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1214414" y="2986570"/>
            <a:ext cx="501433" cy="3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1650434" y="3326030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43042" y="292893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6079590" y="3254592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72198" y="286586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7841015" y="310432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6643702" y="3254592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22532" y="285749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43108" y="3120086"/>
            <a:ext cx="207170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большое,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572000" y="292893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87766" y="333760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трелка вправо 34"/>
          <p:cNvSpPr/>
          <p:nvPr/>
        </p:nvSpPr>
        <p:spPr>
          <a:xfrm>
            <a:off x="4203521" y="3246210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572232" y="6273225"/>
            <a:ext cx="257176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стр.49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37"/>
          <p:cNvGrpSpPr/>
          <p:nvPr/>
        </p:nvGrpSpPr>
        <p:grpSpPr>
          <a:xfrm>
            <a:off x="4896096" y="3143248"/>
            <a:ext cx="285752" cy="440770"/>
            <a:chOff x="5643570" y="3214686"/>
            <a:chExt cx="285752" cy="440770"/>
          </a:xfrm>
        </p:grpSpPr>
        <p:sp>
          <p:nvSpPr>
            <p:cNvPr id="36" name="TextBox 35"/>
            <p:cNvSpPr txBox="1"/>
            <p:nvPr/>
          </p:nvSpPr>
          <p:spPr>
            <a:xfrm>
              <a:off x="5643570" y="328612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~</a:t>
              </a:r>
              <a:endParaRPr lang="ru-RU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643570" y="3214686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~</a:t>
              </a:r>
              <a:endParaRPr lang="ru-RU" dirty="0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5159270" y="3071810"/>
            <a:ext cx="28575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трелка вправо 40"/>
          <p:cNvSpPr/>
          <p:nvPr/>
        </p:nvSpPr>
        <p:spPr>
          <a:xfrm>
            <a:off x="5643570" y="3214686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41"/>
          <p:cNvGrpSpPr/>
          <p:nvPr/>
        </p:nvGrpSpPr>
        <p:grpSpPr>
          <a:xfrm>
            <a:off x="6429388" y="3071810"/>
            <a:ext cx="285752" cy="440770"/>
            <a:chOff x="5643570" y="3214686"/>
            <a:chExt cx="285752" cy="440770"/>
          </a:xfrm>
        </p:grpSpPr>
        <p:sp>
          <p:nvSpPr>
            <p:cNvPr id="43" name="TextBox 42"/>
            <p:cNvSpPr txBox="1"/>
            <p:nvPr/>
          </p:nvSpPr>
          <p:spPr>
            <a:xfrm>
              <a:off x="5643570" y="328612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~</a:t>
              </a:r>
              <a:endParaRPr lang="ru-RU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643570" y="3214686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~</a:t>
              </a:r>
              <a:endParaRPr lang="ru-RU" dirty="0"/>
            </a:p>
          </p:txBody>
        </p:sp>
      </p:grpSp>
      <p:grpSp>
        <p:nvGrpSpPr>
          <p:cNvPr id="9" name="Группа 48"/>
          <p:cNvGrpSpPr/>
          <p:nvPr/>
        </p:nvGrpSpPr>
        <p:grpSpPr>
          <a:xfrm>
            <a:off x="7143768" y="3000372"/>
            <a:ext cx="2071702" cy="523220"/>
            <a:chOff x="7715272" y="3214686"/>
            <a:chExt cx="1428728" cy="523220"/>
          </a:xfrm>
        </p:grpSpPr>
        <p:sp>
          <p:nvSpPr>
            <p:cNvPr id="45" name="TextBox 44"/>
            <p:cNvSpPr txBox="1"/>
            <p:nvPr/>
          </p:nvSpPr>
          <p:spPr>
            <a:xfrm>
              <a:off x="7715272" y="3214686"/>
              <a:ext cx="1428728" cy="52322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   </a:t>
              </a:r>
              <a:r>
                <a:rPr lang="en-US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…см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Группа 45"/>
            <p:cNvGrpSpPr/>
            <p:nvPr/>
          </p:nvGrpSpPr>
          <p:grpSpPr>
            <a:xfrm>
              <a:off x="7948283" y="3259842"/>
              <a:ext cx="285752" cy="440770"/>
              <a:chOff x="5643570" y="3214686"/>
              <a:chExt cx="285752" cy="440770"/>
            </a:xfrm>
          </p:grpSpPr>
          <p:sp>
            <p:nvSpPr>
              <p:cNvPr id="47" name="TextBox 46"/>
              <p:cNvSpPr txBox="1"/>
              <p:nvPr/>
            </p:nvSpPr>
            <p:spPr>
              <a:xfrm>
                <a:off x="5643570" y="3286124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/>
                  <a:t>~</a:t>
                </a:r>
                <a:endParaRPr lang="ru-RU" b="1" dirty="0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5643570" y="3214686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/>
                  <a:t>~</a:t>
                </a:r>
                <a:endParaRPr lang="ru-RU" b="1" dirty="0"/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0" y="4725144"/>
            <a:ext cx="914400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Постройте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 и 5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изображения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0" y="5229200"/>
            <a:ext cx="914400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Постройте  изображения в рассеивающей линзе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000"/>
                            </p:stCondLst>
                            <p:childTnLst>
                              <p:par>
                                <p:cTn id="148" presetID="53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  <p:bldP spid="6" grpId="0"/>
      <p:bldP spid="14" grpId="0"/>
      <p:bldP spid="15" grpId="0" animBg="1"/>
      <p:bldP spid="12" grpId="0"/>
      <p:bldP spid="13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30" grpId="0"/>
      <p:bldP spid="31" grpId="0"/>
      <p:bldP spid="32" grpId="0" animBg="1"/>
      <p:bldP spid="33" grpId="0"/>
      <p:bldP spid="34" grpId="0"/>
      <p:bldP spid="35" grpId="0" animBg="1"/>
      <p:bldP spid="17" grpId="0" animBg="1"/>
      <p:bldP spid="40" grpId="0" animBg="1"/>
      <p:bldP spid="41" grpId="0" animBg="1"/>
      <p:bldP spid="42" grpId="0" animBg="1"/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>
            <a:off x="4283968" y="620688"/>
            <a:ext cx="0" cy="4824536"/>
          </a:xfrm>
          <a:prstGeom prst="straightConnector1">
            <a:avLst/>
          </a:prstGeom>
          <a:ln w="762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11560" y="2924944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-конечная звезда 5"/>
          <p:cNvSpPr/>
          <p:nvPr/>
        </p:nvSpPr>
        <p:spPr>
          <a:xfrm>
            <a:off x="277180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567752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318540" y="2889616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236296" y="2898978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674956" y="29326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86120" y="29365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4080" y="258417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81394" y="258667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5536" y="1412776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3501008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863588" y="1772816"/>
            <a:ext cx="342038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07504" y="404664"/>
            <a:ext cx="360040" cy="5847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4283968" y="1772816"/>
            <a:ext cx="3600400" cy="280831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877820" y="1794588"/>
            <a:ext cx="3406148" cy="199445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4237838" y="3780414"/>
            <a:ext cx="342038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6-конечная звезда 27"/>
          <p:cNvSpPr/>
          <p:nvPr/>
        </p:nvSpPr>
        <p:spPr bwMode="auto">
          <a:xfrm>
            <a:off x="6852772" y="3746878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899592" y="3501008"/>
            <a:ext cx="3420380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4283968" y="1988840"/>
            <a:ext cx="3744416" cy="151216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827584" y="2492896"/>
            <a:ext cx="3456384" cy="1008112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4283968" y="2420888"/>
            <a:ext cx="4104456" cy="7200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6-конечная звезда 36"/>
          <p:cNvSpPr/>
          <p:nvPr/>
        </p:nvSpPr>
        <p:spPr bwMode="auto">
          <a:xfrm>
            <a:off x="6834691" y="2420888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7458020" y="1484214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rot="5400000">
            <a:off x="7958880" y="1626296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16200000" flipH="1">
            <a:off x="8211539" y="1544192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 bwMode="auto">
          <a:xfrm>
            <a:off x="7452320" y="1268760"/>
            <a:ext cx="1440160" cy="86409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2051720" y="1268760"/>
            <a:ext cx="129614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d=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0c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308304" y="0"/>
            <a:ext cx="1800200" cy="46166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 ≈ 10c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004048" y="3933056"/>
            <a:ext cx="129614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8"/>
          <p:cNvGrpSpPr/>
          <p:nvPr/>
        </p:nvGrpSpPr>
        <p:grpSpPr>
          <a:xfrm>
            <a:off x="783248" y="1761732"/>
            <a:ext cx="149558" cy="1739276"/>
            <a:chOff x="1758146" y="1246592"/>
            <a:chExt cx="149558" cy="1822368"/>
          </a:xfrm>
        </p:grpSpPr>
        <p:sp>
          <p:nvSpPr>
            <p:cNvPr id="50" name="Полилиния 49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51"/>
          <p:cNvGrpSpPr/>
          <p:nvPr/>
        </p:nvGrpSpPr>
        <p:grpSpPr>
          <a:xfrm flipV="1">
            <a:off x="6800034" y="2484468"/>
            <a:ext cx="144016" cy="1280408"/>
            <a:chOff x="1758146" y="1246592"/>
            <a:chExt cx="149558" cy="1822368"/>
          </a:xfrm>
        </p:grpSpPr>
        <p:sp>
          <p:nvSpPr>
            <p:cNvPr id="53" name="Полилиния 52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6660232" y="3861048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516216" y="1988840"/>
            <a:ext cx="57606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215074" y="6396335"/>
            <a:ext cx="2928926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Стр.49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28" grpId="0" animBg="1"/>
      <p:bldP spid="37" grpId="0" animBg="1"/>
      <p:bldP spid="39" grpId="0" animBg="1"/>
      <p:bldP spid="42" grpId="0" animBg="1"/>
      <p:bldP spid="43" grpId="0" animBg="1"/>
      <p:bldP spid="44" grpId="0" animBg="1"/>
      <p:bldP spid="45" grpId="0" animBg="1"/>
      <p:bldP spid="55" grpId="0" animBg="1"/>
      <p:bldP spid="56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22225">
          <a:solidFill>
            <a:srgbClr val="000000"/>
          </a:solidFill>
          <a:prstDash val="dash"/>
          <a:round/>
          <a:headEnd/>
          <a:tailEnd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5168</TotalTime>
  <Words>1058</Words>
  <Application>Microsoft Office PowerPoint</Application>
  <PresentationFormat>Экран (4:3)</PresentationFormat>
  <Paragraphs>270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561</cp:revision>
  <dcterms:created xsi:type="dcterms:W3CDTF">2009-11-04T14:29:22Z</dcterms:created>
  <dcterms:modified xsi:type="dcterms:W3CDTF">2020-03-17T15:59:16Z</dcterms:modified>
</cp:coreProperties>
</file>