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7"/>
  </p:notesMasterIdLst>
  <p:sldIdLst>
    <p:sldId id="289" r:id="rId2"/>
    <p:sldId id="314" r:id="rId3"/>
    <p:sldId id="306" r:id="rId4"/>
    <p:sldId id="349" r:id="rId5"/>
    <p:sldId id="355" r:id="rId6"/>
    <p:sldId id="364" r:id="rId7"/>
    <p:sldId id="353" r:id="rId8"/>
    <p:sldId id="354" r:id="rId9"/>
    <p:sldId id="330" r:id="rId10"/>
    <p:sldId id="331" r:id="rId11"/>
    <p:sldId id="365" r:id="rId12"/>
    <p:sldId id="366" r:id="rId13"/>
    <p:sldId id="342" r:id="rId14"/>
    <p:sldId id="336" r:id="rId15"/>
    <p:sldId id="356" r:id="rId16"/>
    <p:sldId id="321" r:id="rId17"/>
    <p:sldId id="307" r:id="rId18"/>
    <p:sldId id="357" r:id="rId19"/>
    <p:sldId id="358" r:id="rId20"/>
    <p:sldId id="359" r:id="rId21"/>
    <p:sldId id="360" r:id="rId22"/>
    <p:sldId id="361" r:id="rId23"/>
    <p:sldId id="362" r:id="rId24"/>
    <p:sldId id="352" r:id="rId25"/>
    <p:sldId id="35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4AC"/>
    <a:srgbClr val="006600"/>
    <a:srgbClr val="365D21"/>
    <a:srgbClr val="0033CC"/>
    <a:srgbClr val="000000"/>
    <a:srgbClr val="FFFFFF"/>
    <a:srgbClr val="220FB1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5" autoAdjust="0"/>
    <p:restoredTop sz="94681" autoAdjust="0"/>
  </p:normalViewPr>
  <p:slideViewPr>
    <p:cSldViewPr>
      <p:cViewPr>
        <p:scale>
          <a:sx n="57" d="100"/>
          <a:sy n="57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8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035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10.wav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10.wav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14.jpeg"/><Relationship Id="rId5" Type="http://schemas.openxmlformats.org/officeDocument/2006/relationships/audio" Target="../media/audio1.wav"/><Relationship Id="rId10" Type="http://schemas.openxmlformats.org/officeDocument/2006/relationships/image" Target="../media/image13.jpeg"/><Relationship Id="rId4" Type="http://schemas.openxmlformats.org/officeDocument/2006/relationships/audio" Target="../media/audio4.wav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10.wav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10.wav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10.wav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image" Target="../media/image11.jpeg"/><Relationship Id="rId4" Type="http://schemas.openxmlformats.org/officeDocument/2006/relationships/audio" Target="../media/audio10.wav"/><Relationship Id="rId9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image" Target="../media/image11.jpeg"/><Relationship Id="rId4" Type="http://schemas.openxmlformats.org/officeDocument/2006/relationships/audio" Target="../media/audio10.wav"/><Relationship Id="rId9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(статика)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Ньютона.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какого тела  Вы описываете?)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или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28596" y="2143116"/>
            <a:ext cx="4500594" cy="400052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9882814">
            <a:off x="57052" y="342569"/>
            <a:ext cx="226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№1-10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2107389" y="5679297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2214546" y="4572008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357390" y="0"/>
            <a:ext cx="678661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ускоренно (по ямке)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2071670" y="614364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715274" y="462529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857356" y="614364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2000232" y="3584846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2858282" y="4428338"/>
            <a:ext cx="114300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5"/>
          <p:cNvGrpSpPr/>
          <p:nvPr/>
        </p:nvGrpSpPr>
        <p:grpSpPr>
          <a:xfrm>
            <a:off x="3500430" y="3429000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57818" y="26431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baseline="-25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28728" y="1214422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857752" y="5546727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71868" y="6273225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4282" y="328612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81230" y="2000239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3214686"/>
            <a:ext cx="4538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0694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507207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7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61" grpId="0"/>
      <p:bldP spid="62" grpId="0" animBg="1"/>
      <p:bldP spid="64" grpId="0"/>
      <p:bldP spid="65" grpId="0"/>
      <p:bldP spid="66" grpId="0"/>
      <p:bldP spid="67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3437366" y="4207426"/>
            <a:ext cx="1706138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3286116" y="4183406"/>
            <a:ext cx="2071702" cy="707886"/>
            <a:chOff x="5486632" y="4873526"/>
            <a:chExt cx="2236665" cy="707886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903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193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873526"/>
              <a:ext cx="9286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35785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переходите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дорогу перед близко идущим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транспортом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2976" y="4211"/>
            <a:ext cx="757242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тормозит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715272" y="128586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500450" y="1862724"/>
            <a:ext cx="841866" cy="461665"/>
            <a:chOff x="1857356" y="2528824"/>
            <a:chExt cx="714380" cy="461665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6716728" y="1643050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858016" y="1058275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7786710" y="20716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01024" y="1558341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214456" y="2000240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00364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43240" y="2214554"/>
            <a:ext cx="214314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28992" y="2786058"/>
            <a:ext cx="1357322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57163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395536" y="3957469"/>
            <a:ext cx="3157358" cy="1215826"/>
            <a:chOff x="630659" y="4415019"/>
            <a:chExt cx="3157358" cy="121582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816721" y="4415019"/>
              <a:ext cx="2971296" cy="1215826"/>
              <a:chOff x="9637" y="3154"/>
              <a:chExt cx="760" cy="668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637" y="3454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2" name="Загнутый угол 151"/>
          <p:cNvSpPr/>
          <p:nvPr/>
        </p:nvSpPr>
        <p:spPr>
          <a:xfrm>
            <a:off x="7500958" y="4857760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 стрелкой 153"/>
          <p:cNvCxnSpPr/>
          <p:nvPr/>
        </p:nvCxnSpPr>
        <p:spPr>
          <a:xfrm rot="10800000" flipV="1">
            <a:off x="3286116" y="857232"/>
            <a:ext cx="928694" cy="8572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643306" y="1500174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942958" y="4111872"/>
            <a:ext cx="1071570" cy="50004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6971" y="2357430"/>
            <a:ext cx="428628" cy="357190"/>
          </a:xfrm>
          <a:prstGeom prst="roundRect">
            <a:avLst/>
          </a:prstGeom>
          <a:solidFill>
            <a:schemeClr val="bg1">
              <a:lumMod val="8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607261" y="2345073"/>
            <a:ext cx="306163" cy="357190"/>
          </a:xfrm>
          <a:prstGeom prst="roundRect">
            <a:avLst/>
          </a:prstGeom>
          <a:solidFill>
            <a:schemeClr val="bg1">
              <a:lumMod val="8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1746" y="2841139"/>
            <a:ext cx="2274238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5715008" y="3929066"/>
            <a:ext cx="34111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5984" y="3500438"/>
            <a:ext cx="4401765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Найдём тормозной путь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560" y="4421740"/>
            <a:ext cx="36420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13" name="Группа 53"/>
          <p:cNvGrpSpPr/>
          <p:nvPr/>
        </p:nvGrpSpPr>
        <p:grpSpPr>
          <a:xfrm>
            <a:off x="7429519" y="4912530"/>
            <a:ext cx="1897292" cy="659610"/>
            <a:chOff x="5265435" y="4415665"/>
            <a:chExt cx="1958290" cy="613044"/>
          </a:xfrm>
        </p:grpSpPr>
        <p:sp>
          <p:nvSpPr>
            <p:cNvPr id="151" name="TextBox 15"/>
            <p:cNvSpPr txBox="1">
              <a:spLocks noChangeArrowheads="1"/>
            </p:cNvSpPr>
            <p:nvPr/>
          </p:nvSpPr>
          <p:spPr bwMode="auto">
            <a:xfrm>
              <a:off x="5265435" y="4415665"/>
              <a:ext cx="928696" cy="54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527825" y="4428006"/>
              <a:ext cx="1695900" cy="60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13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9c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7000892" y="6215082"/>
            <a:ext cx="2143108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12-1 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стр.28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31532" y="15766"/>
            <a:ext cx="1071554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12-1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84" grpId="0" animBg="1"/>
      <p:bldP spid="133" grpId="0" build="p" animBg="1"/>
      <p:bldP spid="135" grpId="0" animBg="1"/>
      <p:bldP spid="138" grpId="0" animBg="1"/>
      <p:bldP spid="139" grpId="0" animBg="1"/>
      <p:bldP spid="140" grpId="0" animBg="1"/>
      <p:bldP spid="152" grpId="0" animBg="1"/>
      <p:bldP spid="70" grpId="0" animBg="1"/>
      <p:bldP spid="61" grpId="0" animBg="1"/>
      <p:bldP spid="62" grpId="0" animBg="1"/>
      <p:bldP spid="87" grpId="0" animBg="1"/>
      <p:bldP spid="148" grpId="0" animBg="1"/>
      <p:bldP spid="9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7000892" y="3929066"/>
            <a:ext cx="2000264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12-2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минимальный радиус поворота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6929422" y="4024644"/>
            <a:ext cx="2214578" cy="646331"/>
            <a:chOff x="5486632" y="4934702"/>
            <a:chExt cx="1910405" cy="646331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5767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386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939316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4714884"/>
            <a:ext cx="7572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поворотом!!!!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224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714512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2714644" y="3571876"/>
            <a:ext cx="1597548" cy="1132099"/>
            <a:chOff x="630659" y="4438667"/>
            <a:chExt cx="1597548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00430" y="1500174"/>
            <a:ext cx="1285884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2750331" y="1250141"/>
            <a:ext cx="1143008" cy="7143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13074" y="-24"/>
            <a:ext cx="303095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grpSp>
        <p:nvGrpSpPr>
          <p:cNvPr id="13" name="Группа 55"/>
          <p:cNvGrpSpPr/>
          <p:nvPr/>
        </p:nvGrpSpPr>
        <p:grpSpPr>
          <a:xfrm>
            <a:off x="4500562" y="3595526"/>
            <a:ext cx="1616652" cy="1119358"/>
            <a:chOff x="916411" y="4438665"/>
            <a:chExt cx="1616652" cy="1119358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391459" y="4438665"/>
              <a:ext cx="1141604" cy="1119358"/>
              <a:chOff x="9784" y="3167"/>
              <a:chExt cx="292" cy="615"/>
            </a:xfrm>
          </p:grpSpPr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9784" y="3414"/>
                <a:ext cx="2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ru-RU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916411" y="478632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2500330" y="6215082"/>
            <a:ext cx="6643702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тормозить,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поворачивать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1746" y="2762309"/>
            <a:ext cx="2742896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21037304">
            <a:off x="2927569" y="5570445"/>
            <a:ext cx="59477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СКОЛЬЖЕНИЕ!!!</a:t>
            </a:r>
            <a:endParaRPr lang="ru-RU" sz="3600" dirty="0"/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0" y="5429264"/>
            <a:ext cx="4429124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12-2 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стр.28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140" grpId="0" animBg="1"/>
      <p:bldP spid="71" grpId="0" animBg="1"/>
      <p:bldP spid="84" grpId="0" animBg="1"/>
      <p:bldP spid="72" grpId="0" animBg="1" autoUpdateAnimBg="0"/>
      <p:bldP spid="96" grpId="0" animBg="1"/>
      <p:bldP spid="80" grpId="0" animBg="1"/>
      <p:bldP spid="95" grpId="0" animBg="1"/>
      <p:bldP spid="104" grpId="0" animBg="1"/>
      <p:bldP spid="65" grpId="0" animBg="1"/>
      <p:bldP spid="6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2379658" cy="5201128"/>
            <a:chOff x="0" y="0"/>
            <a:chExt cx="2379658" cy="5201128"/>
          </a:xfrm>
        </p:grpSpPr>
        <p:pic>
          <p:nvPicPr>
            <p:cNvPr id="1026" name="Picture 2" descr="E:\лицей\класс\для анимашек\IMG_019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2379658" cy="5201128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428596" y="555462"/>
              <a:ext cx="1726755" cy="5411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=27,2т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69580" y="785818"/>
            <a:ext cx="6074420" cy="4104541"/>
            <a:chOff x="3069580" y="0"/>
            <a:chExt cx="6074420" cy="4104541"/>
          </a:xfrm>
        </p:grpSpPr>
        <p:pic>
          <p:nvPicPr>
            <p:cNvPr id="1027" name="Picture 3" descr="E:\лицей\класс\для анимашек\Копия IMG_0190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4590" y="0"/>
              <a:ext cx="6009410" cy="3500438"/>
            </a:xfrm>
            <a:prstGeom prst="rect">
              <a:avLst/>
            </a:prstGeom>
            <a:noFill/>
          </p:spPr>
        </p:pic>
        <p:sp>
          <p:nvSpPr>
            <p:cNvPr id="9" name="Хорда 8"/>
            <p:cNvSpPr/>
            <p:nvPr/>
          </p:nvSpPr>
          <p:spPr>
            <a:xfrm rot="6798386">
              <a:off x="3127645" y="2125661"/>
              <a:ext cx="1920815" cy="2036946"/>
            </a:xfrm>
            <a:prstGeom prst="chord">
              <a:avLst>
                <a:gd name="adj1" fmla="val 2700000"/>
                <a:gd name="adj2" fmla="val 1594568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73"/>
          <p:cNvGrpSpPr/>
          <p:nvPr/>
        </p:nvGrpSpPr>
        <p:grpSpPr>
          <a:xfrm>
            <a:off x="4143372" y="701085"/>
            <a:ext cx="928694" cy="584775"/>
            <a:chOff x="3357554" y="2214554"/>
            <a:chExt cx="663353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3357554" y="2214554"/>
              <a:ext cx="6633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тяг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E:\лицей\класс\для анимашек\Копия (2) IMG_019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1714488"/>
            <a:ext cx="2221692" cy="428628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4929190" y="4398701"/>
            <a:ext cx="3643339" cy="1728566"/>
            <a:chOff x="824937" y="1063281"/>
            <a:chExt cx="2061363" cy="1728566"/>
          </a:xfrm>
          <a:solidFill>
            <a:srgbClr val="FFFF00"/>
          </a:solidFill>
        </p:grpSpPr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824937" y="1495146"/>
              <a:ext cx="646702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5400" b="1" baseline="-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1432547" y="1063281"/>
              <a:ext cx="1453753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800" b="1" baseline="-30000" dirty="0" err="1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упр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 </a:t>
              </a:r>
              <a:r>
                <a:rPr lang="en-US" sz="4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mg</a:t>
              </a:r>
              <a:endPara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1754571" y="2022406"/>
              <a:ext cx="564673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rot="60000" flipV="1">
              <a:off x="1515041" y="1985414"/>
              <a:ext cx="1262842" cy="2859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Овал 24"/>
          <p:cNvSpPr/>
          <p:nvPr/>
        </p:nvSpPr>
        <p:spPr>
          <a:xfrm>
            <a:off x="7084776" y="1470678"/>
            <a:ext cx="987686" cy="8153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5748601" y="90793"/>
            <a:ext cx="661408" cy="2300229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86082" y="6150138"/>
            <a:ext cx="635795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F=ma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36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Ньютона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3042" y="0"/>
            <a:ext cx="728667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«вертолёт-груз»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572008"/>
            <a:ext cx="34289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Груз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3500430" y="2357430"/>
            <a:ext cx="2714644" cy="2286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929322" y="4500570"/>
            <a:ext cx="1428760" cy="785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build="allAtOnce" animBg="1"/>
      <p:bldP spid="28" grpId="1" uiExpand="1" build="allAtOnce" animBg="1"/>
      <p:bldP spid="28" grpId="2" uiExpand="1" build="allAtOnce" animBg="1"/>
      <p:bldP spid="29" grpId="0" animBg="1"/>
      <p:bldP spid="30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spcAft>
                <a:spcPts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Поезд, подходя к станции со скоростью 72 км/ч, начинает тормозить. Каково время торможения поезда до полной остановки, если коэффициент трения равен 0,005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2357430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Торможение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517232"/>
            <a:ext cx="5508104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12,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стр.10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14363"/>
            <a:ext cx="9144000" cy="7072363"/>
            <a:chOff x="214282" y="0"/>
            <a:chExt cx="9144000" cy="7072363"/>
          </a:xfrm>
        </p:grpSpPr>
        <p:grpSp>
          <p:nvGrpSpPr>
            <p:cNvPr id="6" name="Группа 16"/>
            <p:cNvGrpSpPr/>
            <p:nvPr/>
          </p:nvGrpSpPr>
          <p:grpSpPr>
            <a:xfrm>
              <a:off x="214282" y="0"/>
              <a:ext cx="9144000" cy="7072363"/>
              <a:chOff x="-428628" y="0"/>
              <a:chExt cx="9144000" cy="7072363"/>
            </a:xfrm>
            <a:solidFill>
              <a:schemeClr val="tx1">
                <a:alpha val="66000"/>
              </a:schemeClr>
            </a:solidFill>
          </p:grpSpPr>
          <p:grpSp>
            <p:nvGrpSpPr>
              <p:cNvPr id="19" name="Группа 12"/>
              <p:cNvGrpSpPr/>
              <p:nvPr/>
            </p:nvGrpSpPr>
            <p:grpSpPr>
              <a:xfrm>
                <a:off x="-428628" y="0"/>
                <a:ext cx="9144000" cy="7072363"/>
                <a:chOff x="-428628" y="-142877"/>
                <a:chExt cx="9144000" cy="7072363"/>
              </a:xfrm>
              <a:grpFill/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-428628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ru-RU" sz="5400" b="1" dirty="0" err="1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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lang="ru-RU" sz="8000" dirty="0" smtClean="0">
                    <a:solidFill>
                      <a:schemeClr val="bg1"/>
                    </a:solidFill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929158" y="5143511"/>
                  <a:ext cx="3571932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at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Группа 15"/>
              <p:cNvGrpSpPr/>
              <p:nvPr/>
            </p:nvGrpSpPr>
            <p:grpSpPr>
              <a:xfrm>
                <a:off x="1428722" y="105297"/>
                <a:ext cx="3870105" cy="1323438"/>
                <a:chOff x="-156654" y="638277"/>
                <a:chExt cx="2113700" cy="1082017"/>
              </a:xfrm>
              <a:grpFill/>
            </p:grpSpPr>
            <p:sp>
              <p:nvSpPr>
                <p:cNvPr id="2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28596" y="638277"/>
                  <a:ext cx="933026" cy="108201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b="1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80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091879" y="682724"/>
                  <a:ext cx="865167" cy="9813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l-GR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Σ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-156654" y="1003759"/>
                  <a:ext cx="624285" cy="59972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23"/>
                <p:cNvSpPr>
                  <a:spLocks noChangeShapeType="1"/>
                </p:cNvSpPr>
                <p:nvPr/>
              </p:nvSpPr>
              <p:spPr bwMode="auto">
                <a:xfrm>
                  <a:off x="1590263" y="785794"/>
                  <a:ext cx="360000" cy="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Line 23"/>
                <p:cNvSpPr>
                  <a:spLocks noChangeShapeType="1"/>
                </p:cNvSpPr>
                <p:nvPr/>
              </p:nvSpPr>
              <p:spPr bwMode="auto">
                <a:xfrm>
                  <a:off x="509142" y="879413"/>
                  <a:ext cx="360000" cy="0"/>
                </a:xfrm>
                <a:prstGeom prst="line">
                  <a:avLst/>
                </a:prstGeom>
                <a:grpFill/>
                <a:ln w="381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" name="Группа 55"/>
            <p:cNvGrpSpPr/>
            <p:nvPr/>
          </p:nvGrpSpPr>
          <p:grpSpPr>
            <a:xfrm>
              <a:off x="259858" y="1357298"/>
              <a:ext cx="2383314" cy="1178652"/>
              <a:chOff x="630659" y="4438667"/>
              <a:chExt cx="1597459" cy="1178652"/>
            </a:xfrm>
          </p:grpSpPr>
          <p:grpSp>
            <p:nvGrpSpPr>
              <p:cNvPr id="14" name="Group 3"/>
              <p:cNvGrpSpPr>
                <a:grpSpLocks/>
              </p:cNvGrpSpPr>
              <p:nvPr/>
            </p:nvGrpSpPr>
            <p:grpSpPr bwMode="auto">
              <a:xfrm>
                <a:off x="1469655" y="4438667"/>
                <a:ext cx="758463" cy="1132099"/>
                <a:chOff x="9804" y="3167"/>
                <a:chExt cx="194" cy="622"/>
              </a:xfrm>
            </p:grpSpPr>
            <p:sp>
              <p:nvSpPr>
                <p:cNvPr id="1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827" y="3421"/>
                  <a:ext cx="11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815" y="3167"/>
                  <a:ext cx="183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54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>
                  <a:off x="9804" y="3598"/>
                  <a:ext cx="12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30659" y="4786322"/>
                <a:ext cx="1000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55"/>
            <p:cNvGrpSpPr/>
            <p:nvPr/>
          </p:nvGrpSpPr>
          <p:grpSpPr>
            <a:xfrm>
              <a:off x="557626" y="4906847"/>
              <a:ext cx="3870533" cy="1643078"/>
              <a:chOff x="-2992558" y="6935848"/>
              <a:chExt cx="3156376" cy="1215825"/>
            </a:xfrm>
          </p:grpSpPr>
          <p:grpSp>
            <p:nvGrpSpPr>
              <p:cNvPr id="9" name="Group 3"/>
              <p:cNvGrpSpPr>
                <a:grpSpLocks/>
              </p:cNvGrpSpPr>
              <p:nvPr/>
            </p:nvGrpSpPr>
            <p:grpSpPr bwMode="auto">
              <a:xfrm>
                <a:off x="-2807478" y="6935848"/>
                <a:ext cx="2971296" cy="1215825"/>
                <a:chOff x="8710" y="4539"/>
                <a:chExt cx="760" cy="668"/>
              </a:xfrm>
            </p:grpSpPr>
            <p:sp>
              <p:nvSpPr>
                <p:cNvPr id="1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710" y="4839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2a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790" y="4539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8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кон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–v</a:t>
                  </a:r>
                  <a:r>
                    <a:rPr kumimoji="0" lang="ru-RU" sz="4800" b="1" i="0" u="none" strike="noStrike" cap="none" normalizeH="0" baseline="-2500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нач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Line 6"/>
                <p:cNvSpPr>
                  <a:spLocks noChangeShapeType="1"/>
                </p:cNvSpPr>
                <p:nvPr/>
              </p:nvSpPr>
              <p:spPr bwMode="auto">
                <a:xfrm>
                  <a:off x="8830" y="4922"/>
                  <a:ext cx="53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-2992558" y="7178267"/>
                <a:ext cx="785818" cy="75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0815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5214942" y="2608136"/>
            <a:ext cx="1000132" cy="374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21,9Н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500430" y="-24"/>
            <a:ext cx="5643602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Для всей системы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 smtClean="0">
              <a:solidFill>
                <a:srgbClr val="FF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)•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1+2+3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=(30-10-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0,2•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16/6≈2,666≈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2,7м/с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57161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21429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164305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" y="92074"/>
            <a:ext cx="3506786" cy="2979735"/>
            <a:chOff x="1761" y="667"/>
            <a:chExt cx="1625" cy="1333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913" y="1013"/>
              <a:ext cx="1213" cy="90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61" y="667"/>
              <a:ext cx="1625" cy="1333"/>
              <a:chOff x="1753" y="579"/>
              <a:chExt cx="1625" cy="1333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2417" y="809"/>
                <a:ext cx="181" cy="1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753" y="579"/>
                <a:ext cx="1625" cy="1333"/>
                <a:chOff x="1745" y="593"/>
                <a:chExt cx="1625" cy="1333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745" y="857"/>
                  <a:ext cx="1625" cy="1069"/>
                  <a:chOff x="1745" y="857"/>
                  <a:chExt cx="1625" cy="1069"/>
                </a:xfrm>
              </p:grpSpPr>
              <p:sp>
                <p:nvSpPr>
                  <p:cNvPr id="103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857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125" y="873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1241"/>
                    <a:ext cx="109" cy="181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3" y="897"/>
                    <a:ext cx="1" cy="337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793" y="1325"/>
                    <a:ext cx="1" cy="27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triangle" w="lg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201" y="931"/>
                    <a:ext cx="169" cy="995"/>
                    <a:chOff x="3233" y="923"/>
                    <a:chExt cx="169" cy="995"/>
                  </a:xfrm>
                </p:grpSpPr>
                <p:sp>
                  <p:nvSpPr>
                    <p:cNvPr id="103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3" y="1253"/>
                      <a:ext cx="169" cy="289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5" y="923"/>
                      <a:ext cx="1" cy="3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7" y="1449"/>
                      <a:ext cx="1" cy="46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triangle" w="lg" len="lg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65" y="863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11" y="871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>
                  <a:off x="2489" y="869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493" y="593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231" y="895"/>
                  <a:ext cx="277" cy="1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857488" y="1142984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85720" y="3109916"/>
            <a:ext cx="216252" cy="1390654"/>
            <a:chOff x="4981" y="892"/>
            <a:chExt cx="32" cy="679"/>
          </a:xfrm>
        </p:grpSpPr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981" y="1218"/>
              <a:ext cx="32" cy="1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997" y="1294"/>
              <a:ext cx="1" cy="2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4997" y="892"/>
              <a:ext cx="1" cy="38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28597" y="2857496"/>
            <a:ext cx="1143008" cy="421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12,7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0" y="4500570"/>
            <a:ext cx="928694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642910" y="3643314"/>
            <a:ext cx="785818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2481662" y="1214422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57224" y="3253087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642910" y="3500438"/>
            <a:ext cx="0" cy="500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1428728" y="3453566"/>
            <a:ext cx="27860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lvl="0"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=12,7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000628" y="2625659"/>
            <a:ext cx="380996" cy="2286016"/>
            <a:chOff x="7817" y="742"/>
            <a:chExt cx="169" cy="1226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7817" y="1145"/>
              <a:ext cx="169" cy="28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-5400000">
              <a:off x="7631" y="1012"/>
              <a:ext cx="54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>
              <a:off x="7897" y="1248"/>
              <a:ext cx="0" cy="7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5143504" y="4697361"/>
            <a:ext cx="785818" cy="5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4786314" y="3317628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4429124" y="3340039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6143604" y="3429000"/>
            <a:ext cx="3000396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 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•2,7=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8,1=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21,9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214810" y="3786190"/>
            <a:ext cx="785818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всей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затем свойства частей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46" grpId="0" build="p" animBg="1"/>
      <p:bldP spid="23" grpId="0"/>
      <p:bldP spid="24" grpId="0"/>
      <p:bldP spid="25" grpId="0"/>
      <p:bldP spid="1047" grpId="0" animBg="1"/>
      <p:bldP spid="1053" grpId="0" animBg="1"/>
      <p:bldP spid="1054" grpId="0"/>
      <p:bldP spid="1055" grpId="0"/>
      <p:bldP spid="43" grpId="0"/>
      <p:bldP spid="44" grpId="0"/>
      <p:bldP spid="45" grpId="0" animBg="1"/>
      <p:bldP spid="1064" grpId="0" build="p" animBg="1"/>
      <p:bldP spid="1070" grpId="0"/>
      <p:bldP spid="54" grpId="0" animBg="1"/>
      <p:bldP spid="55" grpId="0"/>
      <p:bldP spid="1072" grpId="0" build="p" bldLvl="2" animBg="1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2786050" y="4821664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2714612" y="4774290"/>
            <a:ext cx="2071702" cy="707886"/>
            <a:chOff x="5486632" y="4873526"/>
            <a:chExt cx="2236665" cy="707886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903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ym typeface="Symbol"/>
                </a:rPr>
                <a:t> </a:t>
              </a:r>
              <a:r>
                <a:rPr lang="ru-RU" sz="3600" b="1" dirty="0" smtClean="0">
                  <a:sym typeface="Symbol"/>
                </a:rPr>
                <a:t>193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873526"/>
              <a:ext cx="9286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12712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4800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97694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переходите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дорогу перед близко идущим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транспортом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2976" y="4211"/>
            <a:ext cx="757242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тормозит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2967335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715272" y="1252823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786578" y="1924283"/>
            <a:ext cx="571504" cy="400110"/>
            <a:chOff x="2000232" y="2528824"/>
            <a:chExt cx="571504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173926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381788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6716728" y="1610013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858016" y="1025238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7786710" y="20716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01024" y="152530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214456" y="1967203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857488" y="1701217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857488" y="2285992"/>
            <a:ext cx="214314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14678" y="2928934"/>
            <a:ext cx="1357322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857752" y="2928934"/>
            <a:ext cx="157163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-32" y="4548353"/>
            <a:ext cx="3157358" cy="1215826"/>
            <a:chOff x="630659" y="4415019"/>
            <a:chExt cx="3157358" cy="121582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816721" y="4415019"/>
              <a:ext cx="2971296" cy="1215826"/>
              <a:chOff x="9637" y="3154"/>
              <a:chExt cx="760" cy="668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637" y="3454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4411847" y="4690820"/>
            <a:ext cx="34111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Загнутый угол 151"/>
          <p:cNvSpPr/>
          <p:nvPr/>
        </p:nvSpPr>
        <p:spPr>
          <a:xfrm>
            <a:off x="7572364" y="4857760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53"/>
          <p:cNvGrpSpPr/>
          <p:nvPr/>
        </p:nvGrpSpPr>
        <p:grpSpPr>
          <a:xfrm>
            <a:off x="7429519" y="4857763"/>
            <a:ext cx="1928824" cy="646331"/>
            <a:chOff x="5265435" y="4867596"/>
            <a:chExt cx="1990836" cy="600703"/>
          </a:xfrm>
        </p:grpSpPr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560371" y="4867596"/>
              <a:ext cx="1695900" cy="60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13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9c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TextBox 15"/>
            <p:cNvSpPr txBox="1">
              <a:spLocks noChangeArrowheads="1"/>
            </p:cNvSpPr>
            <p:nvPr/>
          </p:nvSpPr>
          <p:spPr bwMode="auto">
            <a:xfrm>
              <a:off x="5265435" y="4873513"/>
              <a:ext cx="928696" cy="54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 rot="10800000" flipV="1">
            <a:off x="3214678" y="857232"/>
            <a:ext cx="1071570" cy="100013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500430" y="1428736"/>
            <a:ext cx="1214446" cy="42862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500034" y="4702852"/>
            <a:ext cx="1071570" cy="500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84" grpId="0" animBg="1"/>
      <p:bldP spid="135" grpId="0" animBg="1"/>
      <p:bldP spid="138" grpId="0" animBg="1"/>
      <p:bldP spid="139" grpId="0" animBg="1"/>
      <p:bldP spid="140" grpId="0" animBg="1"/>
      <p:bldP spid="148" grpId="0" animBg="1"/>
      <p:bldP spid="152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764704"/>
            <a:ext cx="7272808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№6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№317 ,318, 324-1 ,324-2./т13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1"/>
            <a:ext cx="1042500" cy="142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1571612"/>
            <a:ext cx="9144000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СР3 </a:t>
            </a:r>
            <a:r>
              <a:rPr lang="ru-RU" sz="36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273225"/>
            <a:ext cx="5429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3653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928662" y="3857628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138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связаных</a:t>
            </a:r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тел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3000364" y="2148246"/>
            <a:ext cx="2219708" cy="5040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7023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Какова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натяжения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сцепки между 30 и 31 вагоном 50-тивагонного состава.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103262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100т=10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0т=0,4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МН</a:t>
            </a:r>
            <a:endParaRPr lang="ru-RU" sz="4400" b="1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28612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ускорение всей системы и каждого элемента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2,8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-24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Весь  состав  разгоняется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/об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5715008" y="2895897"/>
            <a:ext cx="2000264" cy="461665"/>
            <a:chOff x="2714612" y="4429132"/>
            <a:chExt cx="200026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(M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+50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m)g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385762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5786446" y="129498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4857752" y="1700808"/>
            <a:ext cx="997282" cy="400110"/>
            <a:chOff x="1925944" y="2528824"/>
            <a:chExt cx="997282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925944" y="2528824"/>
              <a:ext cx="9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/об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5220072" y="2135889"/>
            <a:ext cx="2952328" cy="50405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4932316" y="2367723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5180483" y="290972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5141545" y="185045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884368" y="183570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429620" y="1201151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444208" y="1835704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380312" y="147566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2714612" y="1000108"/>
            <a:ext cx="796647" cy="1428760"/>
            <a:chOff x="5285499" y="1142984"/>
            <a:chExt cx="796647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5285499" y="1285860"/>
              <a:ext cx="580623" cy="1285884"/>
              <a:chOff x="-372852" y="1571634"/>
              <a:chExt cx="1045766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-372852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5653518" y="16470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65486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3429000"/>
            <a:ext cx="52149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43174" y="2786058"/>
            <a:ext cx="271464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/об </a:t>
            </a:r>
            <a:r>
              <a:rPr lang="ru-RU" sz="3200" b="1" dirty="0" smtClean="0">
                <a:sym typeface="Symbol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3929066"/>
            <a:ext cx="65722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+50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 flipV="1">
            <a:off x="3929058" y="3214686"/>
            <a:ext cx="785820" cy="285749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 flipH="1" flipV="1">
            <a:off x="2571736" y="1500174"/>
            <a:ext cx="1928826" cy="92869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172400" y="2076238"/>
            <a:ext cx="864096" cy="576064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652120" y="2357428"/>
            <a:ext cx="1188000" cy="2"/>
          </a:xfrm>
          <a:prstGeom prst="straightConnector1">
            <a:avLst/>
          </a:prstGeom>
          <a:ln w="762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8358214" y="2080798"/>
            <a:ext cx="402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286644" y="2080798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/>
          </a:p>
        </p:txBody>
      </p:sp>
      <p:grpSp>
        <p:nvGrpSpPr>
          <p:cNvPr id="10" name="Группа 73"/>
          <p:cNvGrpSpPr/>
          <p:nvPr/>
        </p:nvGrpSpPr>
        <p:grpSpPr>
          <a:xfrm>
            <a:off x="6715140" y="2080798"/>
            <a:ext cx="714380" cy="584775"/>
            <a:chOff x="3357554" y="2214554"/>
            <a:chExt cx="714380" cy="584775"/>
          </a:xfrm>
        </p:grpSpPr>
        <p:sp>
          <p:nvSpPr>
            <p:cNvPr id="76" name="TextBox 75"/>
            <p:cNvSpPr txBox="1"/>
            <p:nvPr/>
          </p:nvSpPr>
          <p:spPr>
            <a:xfrm>
              <a:off x="3357554" y="221455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3428992" y="2139879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70008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+20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)9,8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929454" y="4510223"/>
            <a:ext cx="221454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411" grpId="0"/>
      <p:bldP spid="55" grpId="0" build="p"/>
      <p:bldP spid="82" grpId="0"/>
      <p:bldP spid="60" grpId="0" animBg="1"/>
      <p:bldP spid="84" grpId="0" animBg="1"/>
      <p:bldP spid="135" grpId="0" animBg="1"/>
      <p:bldP spid="136" grpId="0" animBg="1"/>
      <p:bldP spid="62" grpId="0" animBg="1"/>
      <p:bldP spid="72" grpId="0"/>
      <p:bldP spid="73" grpId="0"/>
      <p:bldP spid="78" grpId="0"/>
      <p:bldP spid="90" grpId="0" animBg="1"/>
      <p:bldP spid="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56" y="1071563"/>
            <a:ext cx="5286412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 №3 (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</a:t>
            </a: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3643306" y="2126769"/>
            <a:ext cx="2219708" cy="5040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7023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Какова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натяжения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сцепки между 30 и 31 вагоном 50-тивагонного состава.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103262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100т=10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0т=0,4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МН</a:t>
            </a:r>
            <a:endParaRPr lang="ru-RU" sz="4400" b="1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28612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ближе к началу составы,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тем сила упругости сцепки больше!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-24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последних вагонов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разгоняются 30-м вагоном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5715008" y="2895897"/>
            <a:ext cx="1143008" cy="461665"/>
            <a:chOff x="2714612" y="4429132"/>
            <a:chExt cx="114300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m)g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3428992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5786446" y="129498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4857752" y="1700808"/>
            <a:ext cx="997282" cy="400110"/>
            <a:chOff x="1925944" y="2528824"/>
            <a:chExt cx="997282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925944" y="2528824"/>
              <a:ext cx="9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/20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4932316" y="2367723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5180483" y="290972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5141545" y="185045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884368" y="183570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143900" y="1201151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215074" y="1835704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715140" y="1201151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2714612" y="1000108"/>
            <a:ext cx="796647" cy="1428760"/>
            <a:chOff x="5285499" y="1142984"/>
            <a:chExt cx="796647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5285499" y="1285860"/>
              <a:ext cx="580623" cy="1285884"/>
              <a:chOff x="-372852" y="1571634"/>
              <a:chExt cx="1045766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-372852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5653518" y="16470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65486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3429000"/>
            <a:ext cx="52149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43174" y="2786058"/>
            <a:ext cx="271464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/20 </a:t>
            </a:r>
            <a:r>
              <a:rPr lang="ru-RU" sz="3200" b="1" dirty="0" smtClean="0">
                <a:sym typeface="Symbol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3929066"/>
            <a:ext cx="65722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 flipV="1">
            <a:off x="3929058" y="3214686"/>
            <a:ext cx="785820" cy="285749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 flipH="1" flipV="1">
            <a:off x="2571736" y="1500174"/>
            <a:ext cx="1928826" cy="92869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652120" y="2357428"/>
            <a:ext cx="1188000" cy="2"/>
          </a:xfrm>
          <a:prstGeom prst="straightConnector1">
            <a:avLst/>
          </a:prstGeom>
          <a:ln w="762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8358214" y="2080798"/>
            <a:ext cx="402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10" name="Группа 73"/>
          <p:cNvGrpSpPr/>
          <p:nvPr/>
        </p:nvGrpSpPr>
        <p:grpSpPr>
          <a:xfrm>
            <a:off x="6715140" y="2080798"/>
            <a:ext cx="714380" cy="584775"/>
            <a:chOff x="3357554" y="2214554"/>
            <a:chExt cx="714380" cy="584775"/>
          </a:xfrm>
        </p:grpSpPr>
        <p:sp>
          <p:nvSpPr>
            <p:cNvPr id="76" name="TextBox 75"/>
            <p:cNvSpPr txBox="1"/>
            <p:nvPr/>
          </p:nvSpPr>
          <p:spPr>
            <a:xfrm>
              <a:off x="3357554" y="221455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30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3680377" y="2084035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60721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)9,8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2,8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5140123"/>
            <a:ext cx="350043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3500430" y="5143512"/>
            <a:ext cx="350043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411" grpId="0"/>
      <p:bldP spid="55" grpId="0"/>
      <p:bldP spid="82" grpId="0"/>
      <p:bldP spid="60" grpId="0" animBg="1"/>
      <p:bldP spid="135" grpId="0" animBg="1"/>
      <p:bldP spid="136" grpId="0" animBg="1"/>
      <p:bldP spid="72" grpId="0"/>
      <p:bldP spid="78" grpId="0"/>
      <p:bldP spid="90" grpId="0" animBg="1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Каково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системы двух тел, подвешенных на блоке?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сила 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атяжения нити?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857232"/>
            <a:ext cx="192879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=4кг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986620"/>
            <a:ext cx="1787538" cy="1728000"/>
            <a:chOff x="928662" y="1285861"/>
            <a:chExt cx="1788646" cy="1728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852514" y="2149067"/>
              <a:ext cx="172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2357430"/>
              <a:ext cx="172907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ускорение всей системы,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затем свойства частей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" y="-5672"/>
            <a:ext cx="9144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 Система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тел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-mg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8334276" y="3643314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38098" y="2940809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000892" y="928670"/>
            <a:ext cx="500066" cy="584775"/>
            <a:chOff x="3357554" y="2143116"/>
            <a:chExt cx="500066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5000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 rot="5400000">
            <a:off x="8287570" y="2785264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8679591" y="221455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Прямоугольник 132"/>
          <p:cNvSpPr/>
          <p:nvPr/>
        </p:nvSpPr>
        <p:spPr>
          <a:xfrm>
            <a:off x="1928794" y="1119830"/>
            <a:ext cx="450059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-m)g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284038" y="4643446"/>
            <a:ext cx="25738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86512" y="4357694"/>
            <a:ext cx="1202571" cy="500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90"/>
          <p:cNvGrpSpPr/>
          <p:nvPr/>
        </p:nvGrpSpPr>
        <p:grpSpPr>
          <a:xfrm>
            <a:off x="7643834" y="1071546"/>
            <a:ext cx="714380" cy="785818"/>
            <a:chOff x="7643834" y="714356"/>
            <a:chExt cx="714380" cy="785818"/>
          </a:xfrm>
        </p:grpSpPr>
        <p:sp>
          <p:nvSpPr>
            <p:cNvPr id="72" name="Овал 71"/>
            <p:cNvSpPr/>
            <p:nvPr/>
          </p:nvSpPr>
          <p:spPr>
            <a:xfrm>
              <a:off x="7739412" y="1071546"/>
              <a:ext cx="500066" cy="428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7643834" y="714356"/>
              <a:ext cx="714380" cy="1428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73" idx="2"/>
            </p:cNvCxnSpPr>
            <p:nvPr/>
          </p:nvCxnSpPr>
          <p:spPr>
            <a:xfrm rot="5400000">
              <a:off x="7893867" y="964389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3"/>
          <p:cNvGrpSpPr/>
          <p:nvPr/>
        </p:nvGrpSpPr>
        <p:grpSpPr>
          <a:xfrm>
            <a:off x="7990452" y="1643050"/>
            <a:ext cx="500066" cy="1643074"/>
            <a:chOff x="7990452" y="1285860"/>
            <a:chExt cx="500066" cy="1643074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02"/>
          <p:cNvGrpSpPr/>
          <p:nvPr/>
        </p:nvGrpSpPr>
        <p:grpSpPr>
          <a:xfrm>
            <a:off x="7545812" y="1643050"/>
            <a:ext cx="357190" cy="933980"/>
            <a:chOff x="7545812" y="1285860"/>
            <a:chExt cx="357190" cy="93398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545812" y="1791212"/>
              <a:ext cx="35719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487136" y="1537860"/>
              <a:ext cx="504000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Прямая со стрелкой 85"/>
          <p:cNvCxnSpPr/>
          <p:nvPr/>
        </p:nvCxnSpPr>
        <p:spPr>
          <a:xfrm rot="16200000" flipV="1">
            <a:off x="7772875" y="348122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 flipV="1">
            <a:off x="7421335" y="2663431"/>
            <a:ext cx="612000" cy="0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4"/>
          <p:cNvGrpSpPr/>
          <p:nvPr/>
        </p:nvGrpSpPr>
        <p:grpSpPr>
          <a:xfrm>
            <a:off x="7000892" y="2753021"/>
            <a:ext cx="714380" cy="461665"/>
            <a:chOff x="2714612" y="4429132"/>
            <a:chExt cx="71438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Прямая со стрелкой 104"/>
          <p:cNvCxnSpPr/>
          <p:nvPr/>
        </p:nvCxnSpPr>
        <p:spPr>
          <a:xfrm rot="16200000" flipV="1">
            <a:off x="7178693" y="1392223"/>
            <a:ext cx="500066" cy="1588"/>
          </a:xfrm>
          <a:prstGeom prst="straightConnector1">
            <a:avLst/>
          </a:prstGeom>
          <a:ln w="50800">
            <a:solidFill>
              <a:srgbClr val="0066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1928794" y="1691334"/>
            <a:ext cx="3143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14кг)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14512" y="2643182"/>
            <a:ext cx="621507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endParaRPr lang="ru-RU" sz="3200" dirty="0"/>
          </a:p>
        </p:txBody>
      </p:sp>
      <p:grpSp>
        <p:nvGrpSpPr>
          <p:cNvPr id="11" name="Группа 4"/>
          <p:cNvGrpSpPr/>
          <p:nvPr/>
        </p:nvGrpSpPr>
        <p:grpSpPr>
          <a:xfrm>
            <a:off x="843858" y="4786322"/>
            <a:ext cx="714380" cy="461665"/>
            <a:chOff x="2714612" y="4429132"/>
            <a:chExt cx="714380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Прямая со стрелкой 111"/>
          <p:cNvCxnSpPr/>
          <p:nvPr/>
        </p:nvCxnSpPr>
        <p:spPr>
          <a:xfrm rot="5400000">
            <a:off x="-70676" y="3999710"/>
            <a:ext cx="714380" cy="1588"/>
          </a:xfrm>
          <a:prstGeom prst="straightConnector1">
            <a:avLst/>
          </a:prstGeom>
          <a:ln w="5080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2"/>
          <p:cNvGrpSpPr/>
          <p:nvPr/>
        </p:nvGrpSpPr>
        <p:grpSpPr>
          <a:xfrm>
            <a:off x="0" y="3214686"/>
            <a:ext cx="714380" cy="584775"/>
            <a:chOff x="3357554" y="2143116"/>
            <a:chExt cx="714380" cy="584775"/>
          </a:xfrm>
        </p:grpSpPr>
        <p:sp>
          <p:nvSpPr>
            <p:cNvPr id="114" name="TextBox 113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16"/>
          <p:cNvGrpSpPr/>
          <p:nvPr/>
        </p:nvGrpSpPr>
        <p:grpSpPr>
          <a:xfrm>
            <a:off x="511909" y="2714620"/>
            <a:ext cx="500066" cy="1643074"/>
            <a:chOff x="7990452" y="1285860"/>
            <a:chExt cx="500066" cy="1643074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7990452" y="2285992"/>
              <a:ext cx="50006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7744422" y="1785926"/>
              <a:ext cx="1000132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Прямая со стрелкой 124"/>
          <p:cNvCxnSpPr/>
          <p:nvPr/>
        </p:nvCxnSpPr>
        <p:spPr>
          <a:xfrm rot="16200000" flipV="1">
            <a:off x="270582" y="4502530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446475" y="3636370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3262366" y="3750377"/>
            <a:ext cx="27146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9,8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4,2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12635" y="3690814"/>
            <a:ext cx="150019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 rot="16200000" flipH="1">
            <a:off x="4976782" y="2536023"/>
            <a:ext cx="1143010" cy="357191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6071906" y="4286256"/>
            <a:ext cx="3072126" cy="1786011"/>
            <a:chOff x="14533" y="2007"/>
            <a:chExt cx="4470" cy="3573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5072066" y="1643050"/>
            <a:ext cx="185738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/>
      <p:bldP spid="60" grpId="0" animBg="1"/>
      <p:bldP spid="148" grpId="0" animBg="1"/>
      <p:bldP spid="70" grpId="0" animBg="1"/>
      <p:bldP spid="108" grpId="0" animBg="1"/>
      <p:bldP spid="130" grpId="0" animBg="1"/>
      <p:bldP spid="1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5214942" y="2608136"/>
            <a:ext cx="1000132" cy="374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21,9Н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500430" y="-24"/>
            <a:ext cx="5643602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Для всей системы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200" b="1" dirty="0" smtClean="0">
              <a:solidFill>
                <a:srgbClr val="FF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1+2+3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=(30-10-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0,2•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16/6≈2,666≈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2,7м/с</a:t>
            </a:r>
            <a:r>
              <a:rPr kumimoji="0" lang="ru-RU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571612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21429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164305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3кг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" y="92074"/>
            <a:ext cx="3506786" cy="2979735"/>
            <a:chOff x="1761" y="667"/>
            <a:chExt cx="1625" cy="1333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913" y="1013"/>
              <a:ext cx="1213" cy="90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61" y="667"/>
              <a:ext cx="1625" cy="1333"/>
              <a:chOff x="1753" y="579"/>
              <a:chExt cx="1625" cy="1333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2417" y="809"/>
                <a:ext cx="181" cy="10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753" y="579"/>
                <a:ext cx="1625" cy="1333"/>
                <a:chOff x="1745" y="593"/>
                <a:chExt cx="1625" cy="1333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745" y="857"/>
                  <a:ext cx="1625" cy="1069"/>
                  <a:chOff x="1745" y="857"/>
                  <a:chExt cx="1625" cy="1069"/>
                </a:xfrm>
              </p:grpSpPr>
              <p:sp>
                <p:nvSpPr>
                  <p:cNvPr id="103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793" y="857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125" y="873"/>
                    <a:ext cx="145" cy="14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1241"/>
                    <a:ext cx="109" cy="181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381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3" y="897"/>
                    <a:ext cx="1" cy="337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793" y="1325"/>
                    <a:ext cx="1" cy="27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none" w="sm" len="sm"/>
                    <a:tailEnd type="triangle" w="lg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201" y="931"/>
                    <a:ext cx="169" cy="995"/>
                    <a:chOff x="3233" y="923"/>
                    <a:chExt cx="169" cy="995"/>
                  </a:xfrm>
                </p:grpSpPr>
                <p:sp>
                  <p:nvSpPr>
                    <p:cNvPr id="103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3" y="1253"/>
                      <a:ext cx="169" cy="289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5" y="923"/>
                      <a:ext cx="1" cy="33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7" y="1449"/>
                      <a:ext cx="1" cy="46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triangle" w="lg" len="lg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65" y="863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11" y="871"/>
                    <a:ext cx="577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auto">
                <a:xfrm>
                  <a:off x="2489" y="869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493" y="593"/>
                  <a:ext cx="1" cy="27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231" y="895"/>
                  <a:ext cx="277" cy="1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 type="none" w="sm" len="sm"/>
                  <a:tailEnd type="triangle" w="lg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857488" y="1142984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85720" y="3109916"/>
            <a:ext cx="216252" cy="1390654"/>
            <a:chOff x="4981" y="892"/>
            <a:chExt cx="32" cy="679"/>
          </a:xfrm>
        </p:grpSpPr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981" y="1218"/>
              <a:ext cx="32" cy="1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997" y="1294"/>
              <a:ext cx="1" cy="2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4997" y="892"/>
              <a:ext cx="1" cy="38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28597" y="2857496"/>
            <a:ext cx="1143008" cy="421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12,7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0" y="4500570"/>
            <a:ext cx="928694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642910" y="3643314"/>
            <a:ext cx="785818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2481662" y="1214422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57224" y="3253087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642910" y="3500438"/>
            <a:ext cx="0" cy="500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1428728" y="3453566"/>
            <a:ext cx="278608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lvl="0"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=12,7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000628" y="2625659"/>
            <a:ext cx="380996" cy="2286016"/>
            <a:chOff x="7817" y="742"/>
            <a:chExt cx="169" cy="1226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7817" y="1145"/>
              <a:ext cx="169" cy="289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 rot="-5400000">
              <a:off x="7631" y="1012"/>
              <a:ext cx="54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>
              <a:off x="7897" y="1248"/>
              <a:ext cx="0" cy="7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5143504" y="4697361"/>
            <a:ext cx="785818" cy="5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4786314" y="3317628"/>
            <a:ext cx="0" cy="54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4429124" y="3340039"/>
            <a:ext cx="37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ru-RU" sz="2400" dirty="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6143604" y="3429000"/>
            <a:ext cx="3000396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200" b="1" u="sng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 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•2,7=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8,1=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21,9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214810" y="3786190"/>
            <a:ext cx="785818" cy="421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так: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всей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затем свойства частей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0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1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46" grpId="0" build="p" animBg="1"/>
      <p:bldP spid="23" grpId="0"/>
      <p:bldP spid="24" grpId="0"/>
      <p:bldP spid="25" grpId="0"/>
      <p:bldP spid="1047" grpId="0" animBg="1"/>
      <p:bldP spid="1053" grpId="0" animBg="1"/>
      <p:bldP spid="1054" grpId="0"/>
      <p:bldP spid="1055" grpId="0"/>
      <p:bldP spid="43" grpId="0"/>
      <p:bldP spid="44" grpId="0"/>
      <p:bldP spid="45" grpId="0" animBg="1"/>
      <p:bldP spid="1064" grpId="0" build="p" animBg="1"/>
      <p:bldP spid="1070" grpId="0"/>
      <p:bldP spid="54" grpId="0" animBg="1"/>
      <p:bldP spid="55" grpId="0"/>
      <p:bldP spid="1072" grpId="0" build="p" bldLvl="2" animBg="1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4723" y="700074"/>
            <a:ext cx="3811591" cy="1728794"/>
            <a:chOff x="981" y="15124"/>
            <a:chExt cx="3060" cy="1260"/>
          </a:xfrm>
        </p:grpSpPr>
        <p:sp>
          <p:nvSpPr>
            <p:cNvPr id="38915" name="Line 3"/>
            <p:cNvSpPr>
              <a:spLocks noChangeShapeType="1"/>
            </p:cNvSpPr>
            <p:nvPr/>
          </p:nvSpPr>
          <p:spPr bwMode="auto">
            <a:xfrm>
              <a:off x="981" y="15664"/>
              <a:ext cx="306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>
              <a:off x="2601" y="15304"/>
              <a:ext cx="0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41" y="15124"/>
              <a:ext cx="1260" cy="1260"/>
              <a:chOff x="1341" y="15124"/>
              <a:chExt cx="1260" cy="1260"/>
            </a:xfrm>
          </p:grpSpPr>
          <p:sp>
            <p:nvSpPr>
              <p:cNvPr id="38918" name="Rectangle 6"/>
              <p:cNvSpPr>
                <a:spLocks noChangeArrowheads="1"/>
              </p:cNvSpPr>
              <p:nvPr/>
            </p:nvSpPr>
            <p:spPr bwMode="auto">
              <a:xfrm>
                <a:off x="1341" y="15484"/>
                <a:ext cx="540" cy="36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19" name="Line 7"/>
              <p:cNvSpPr>
                <a:spLocks noChangeShapeType="1"/>
              </p:cNvSpPr>
              <p:nvPr/>
            </p:nvSpPr>
            <p:spPr bwMode="auto">
              <a:xfrm flipV="1">
                <a:off x="1701" y="15304"/>
                <a:ext cx="900" cy="360"/>
              </a:xfrm>
              <a:prstGeom prst="line">
                <a:avLst/>
              </a:prstGeom>
              <a:noFill/>
              <a:ln w="5715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0" name="Line 8"/>
              <p:cNvSpPr>
                <a:spLocks noChangeShapeType="1"/>
              </p:cNvSpPr>
              <p:nvPr/>
            </p:nvSpPr>
            <p:spPr bwMode="auto">
              <a:xfrm>
                <a:off x="1701" y="15664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1" name="Line 9"/>
              <p:cNvSpPr>
                <a:spLocks noChangeShapeType="1"/>
              </p:cNvSpPr>
              <p:nvPr/>
            </p:nvSpPr>
            <p:spPr bwMode="auto">
              <a:xfrm flipH="1">
                <a:off x="1341" y="15664"/>
                <a:ext cx="36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 flipV="1">
                <a:off x="1701" y="15304"/>
                <a:ext cx="0" cy="36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3" name="Line 11"/>
              <p:cNvSpPr>
                <a:spLocks noChangeShapeType="1"/>
              </p:cNvSpPr>
              <p:nvPr/>
            </p:nvSpPr>
            <p:spPr bwMode="auto">
              <a:xfrm>
                <a:off x="1701" y="15124"/>
                <a:ext cx="54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571736" y="0"/>
            <a:ext cx="2571768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тянем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1472" y="3357562"/>
            <a:ext cx="4643470" cy="2500330"/>
            <a:chOff x="5121" y="14764"/>
            <a:chExt cx="3060" cy="1620"/>
          </a:xfrm>
        </p:grpSpPr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5121" y="15664"/>
              <a:ext cx="306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5661" y="15484"/>
              <a:ext cx="540" cy="3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5985" y="15672"/>
              <a:ext cx="900" cy="36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5989" y="15664"/>
              <a:ext cx="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H="1" flipV="1">
              <a:off x="5481" y="15664"/>
              <a:ext cx="500" cy="8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V="1">
              <a:off x="5989" y="14764"/>
              <a:ext cx="0" cy="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6881" y="1566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5661" y="15304"/>
              <a:ext cx="3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28794" y="2786058"/>
            <a:ext cx="2857520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толкаем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929222" y="3143248"/>
            <a:ext cx="4214810" cy="25717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N-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 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31"/>
          <p:cNvGrpSpPr/>
          <p:nvPr/>
        </p:nvGrpSpPr>
        <p:grpSpPr>
          <a:xfrm>
            <a:off x="357158" y="2143116"/>
            <a:ext cx="796647" cy="1428760"/>
            <a:chOff x="5285499" y="1142984"/>
            <a:chExt cx="796647" cy="1428760"/>
          </a:xfrm>
        </p:grpSpPr>
        <p:grpSp>
          <p:nvGrpSpPr>
            <p:cNvPr id="6" name="Группа 68"/>
            <p:cNvGrpSpPr/>
            <p:nvPr/>
          </p:nvGrpSpPr>
          <p:grpSpPr>
            <a:xfrm rot="10800000">
              <a:off x="5285598" y="1285860"/>
              <a:ext cx="580469" cy="1285884"/>
              <a:chOff x="-372852" y="1571634"/>
              <a:chExt cx="1045766" cy="3060000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-372852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653518" y="16470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65486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Рамка 30"/>
          <p:cNvSpPr/>
          <p:nvPr/>
        </p:nvSpPr>
        <p:spPr>
          <a:xfrm>
            <a:off x="5500694" y="4857760"/>
            <a:ext cx="3000396" cy="8572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000628" y="642918"/>
            <a:ext cx="4143372" cy="23574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ox)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oy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N-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 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cs typeface="Times New Roman" pitchFamily="18" charset="0"/>
              </a:rPr>
              <a:t> 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N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Рамка 31"/>
          <p:cNvSpPr/>
          <p:nvPr/>
        </p:nvSpPr>
        <p:spPr>
          <a:xfrm>
            <a:off x="5643570" y="2285992"/>
            <a:ext cx="3000396" cy="6429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0" y="6072206"/>
            <a:ext cx="9144000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легче?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Толкать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коляску или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тащить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собой?</a:t>
            </a: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1928794" y="1428736"/>
            <a:ext cx="1080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16200000">
            <a:off x="2266089" y="1002702"/>
            <a:ext cx="231397" cy="561389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108390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1500174"/>
            <a:ext cx="845103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3812" y="941027"/>
            <a:ext cx="90922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143108" y="4286256"/>
            <a:ext cx="845103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86116" y="4786322"/>
            <a:ext cx="90922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ru-RU" sz="2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7072331" y="2500306"/>
            <a:ext cx="278802" cy="214314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6988535" y="5143512"/>
            <a:ext cx="285752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 flipH="1">
            <a:off x="5811160" y="6178011"/>
            <a:ext cx="2643206" cy="3571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6215074" y="2143119"/>
            <a:ext cx="1357322" cy="285749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6072198" y="4714884"/>
            <a:ext cx="1571636" cy="428626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3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3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3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3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3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38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24" grpId="1" animBg="1"/>
      <p:bldP spid="38934" grpId="0" build="p" animBg="1"/>
      <p:bldP spid="24" grpId="0" build="p" animBg="1"/>
      <p:bldP spid="31" grpId="0" animBg="1"/>
      <p:bldP spid="33" grpId="0" build="p" animBg="1"/>
      <p:bldP spid="32" grpId="0" animBg="1"/>
      <p:bldP spid="34" grpId="0" build="p" animBg="1"/>
      <p:bldP spid="35" grpId="0" animBg="1"/>
      <p:bldP spid="36" grpId="0" animBg="1"/>
      <p:bldP spid="36" grpId="1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4286248" y="4929198"/>
            <a:ext cx="2000264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минимальный радиус поворота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4214810" y="5000636"/>
            <a:ext cx="2214578" cy="646331"/>
            <a:chOff x="5486632" y="4934702"/>
            <a:chExt cx="1910405" cy="646331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5767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386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939316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572140"/>
            <a:ext cx="7572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поворотом!!!!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58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71451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0" y="4572008"/>
            <a:ext cx="1597548" cy="1132099"/>
            <a:chOff x="630659" y="4438667"/>
            <a:chExt cx="1597548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00430" y="1500174"/>
            <a:ext cx="1285884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2750331" y="1250141"/>
            <a:ext cx="1143008" cy="7143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13074" y="-24"/>
            <a:ext cx="303095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grpSp>
        <p:nvGrpSpPr>
          <p:cNvPr id="13" name="Группа 55"/>
          <p:cNvGrpSpPr/>
          <p:nvPr/>
        </p:nvGrpSpPr>
        <p:grpSpPr>
          <a:xfrm>
            <a:off x="1785918" y="4595658"/>
            <a:ext cx="1616652" cy="1119358"/>
            <a:chOff x="916411" y="4438665"/>
            <a:chExt cx="1616652" cy="1119358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391459" y="4438665"/>
              <a:ext cx="1141604" cy="1119358"/>
              <a:chOff x="9784" y="3167"/>
              <a:chExt cx="292" cy="615"/>
            </a:xfrm>
          </p:grpSpPr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9784" y="3414"/>
                <a:ext cx="2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ru-RU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916411" y="478632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1571636" y="6143644"/>
            <a:ext cx="7572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тормозить,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поворачивать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rot="10800000">
            <a:off x="6811292" y="1379308"/>
            <a:ext cx="857254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V="1">
            <a:off x="6380704" y="188403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 flipV="1">
            <a:off x="6715141" y="1571612"/>
            <a:ext cx="1071570" cy="6429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1746" y="2762309"/>
            <a:ext cx="2742896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13"/>
          <p:cNvGrpSpPr/>
          <p:nvPr/>
        </p:nvGrpSpPr>
        <p:grpSpPr>
          <a:xfrm>
            <a:off x="4788023" y="3985900"/>
            <a:ext cx="2101082" cy="523220"/>
            <a:chOff x="5435651" y="4017916"/>
            <a:chExt cx="2533324" cy="457669"/>
          </a:xfrm>
          <a:solidFill>
            <a:schemeClr val="bg2"/>
          </a:solidFill>
        </p:grpSpPr>
        <p:sp>
          <p:nvSpPr>
            <p:cNvPr id="115" name="TextBox 114"/>
            <p:cNvSpPr txBox="1"/>
            <p:nvPr/>
          </p:nvSpPr>
          <p:spPr>
            <a:xfrm>
              <a:off x="5435651" y="4017916"/>
              <a:ext cx="2533324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6546901" y="4063741"/>
              <a:ext cx="1302181" cy="1588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Группа 117"/>
          <p:cNvGrpSpPr/>
          <p:nvPr/>
        </p:nvGrpSpPr>
        <p:grpSpPr>
          <a:xfrm>
            <a:off x="2313375" y="3429000"/>
            <a:ext cx="3372253" cy="523220"/>
            <a:chOff x="3804042" y="4205381"/>
            <a:chExt cx="3469555" cy="457669"/>
          </a:xfrm>
          <a:solidFill>
            <a:schemeClr val="bg2"/>
          </a:solidFill>
        </p:grpSpPr>
        <p:sp>
          <p:nvSpPr>
            <p:cNvPr id="122" name="TextBox 121"/>
            <p:cNvSpPr txBox="1"/>
            <p:nvPr/>
          </p:nvSpPr>
          <p:spPr>
            <a:xfrm>
              <a:off x="3804042" y="4205381"/>
              <a:ext cx="3469555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5461065" y="4255185"/>
              <a:ext cx="1575000" cy="1389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27"/>
          <p:cNvGrpSpPr/>
          <p:nvPr/>
        </p:nvGrpSpPr>
        <p:grpSpPr>
          <a:xfrm>
            <a:off x="1259632" y="4005064"/>
            <a:ext cx="3705915" cy="523220"/>
            <a:chOff x="3804043" y="4205381"/>
            <a:chExt cx="4208511" cy="457669"/>
          </a:xfrm>
          <a:solidFill>
            <a:schemeClr val="bg2"/>
          </a:solidFill>
        </p:grpSpPr>
        <p:sp>
          <p:nvSpPr>
            <p:cNvPr id="130" name="TextBox 129"/>
            <p:cNvSpPr txBox="1"/>
            <p:nvPr/>
          </p:nvSpPr>
          <p:spPr>
            <a:xfrm>
              <a:off x="3804043" y="4205381"/>
              <a:ext cx="4208511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5632021" y="4251206"/>
              <a:ext cx="1921500" cy="1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Прямая со стрелкой 133"/>
          <p:cNvCxnSpPr>
            <a:endCxn id="122" idx="0"/>
          </p:cNvCxnSpPr>
          <p:nvPr/>
        </p:nvCxnSpPr>
        <p:spPr>
          <a:xfrm>
            <a:off x="3625599" y="1649513"/>
            <a:ext cx="373903" cy="1779487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H="1">
            <a:off x="4929190" y="857232"/>
            <a:ext cx="357190" cy="274220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 rot="21037304">
            <a:off x="2927569" y="5570445"/>
            <a:ext cx="59477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СКОЛЬЖЕНИЕ!!!</a:t>
            </a:r>
            <a:endParaRPr lang="ru-RU" sz="36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914447" y="3971156"/>
            <a:ext cx="248208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P=5100Н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ый треугольник 170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140" grpId="0" animBg="1"/>
      <p:bldP spid="71" grpId="0" animBg="1"/>
      <p:bldP spid="84" grpId="0" animBg="1"/>
      <p:bldP spid="72" grpId="0" animBg="1" autoUpdateAnimBg="0"/>
      <p:bldP spid="96" grpId="0"/>
      <p:bldP spid="80" grpId="0" animBg="1"/>
      <p:bldP spid="95" grpId="0" animBg="1"/>
      <p:bldP spid="104" grpId="0" animBg="1"/>
      <p:bldP spid="65" grpId="0" animBg="1"/>
      <p:bldP spid="65" grpId="1" animBg="1"/>
      <p:bldP spid="170" grpId="0" animBg="1"/>
      <p:bldP spid="1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3075792" y="4821664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3004354" y="4774290"/>
            <a:ext cx="2071702" cy="707886"/>
            <a:chOff x="5486632" y="4873526"/>
            <a:chExt cx="2236665" cy="707886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903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193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873526"/>
              <a:ext cx="9286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переходите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дорогу перед близко идущим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транспортом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2976" y="4211"/>
            <a:ext cx="757242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тормозит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715272" y="128586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516216" y="1957320"/>
            <a:ext cx="841866" cy="461665"/>
            <a:chOff x="1857356" y="2528824"/>
            <a:chExt cx="714380" cy="461665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6716728" y="1643050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858016" y="1058275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7786710" y="20716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01024" y="1558341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214456" y="2000240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00364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43240" y="2214554"/>
            <a:ext cx="2143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28992" y="2786058"/>
            <a:ext cx="135732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57163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395536" y="4548353"/>
            <a:ext cx="3157358" cy="1215826"/>
            <a:chOff x="630659" y="4415019"/>
            <a:chExt cx="3157358" cy="121582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816721" y="4415019"/>
              <a:ext cx="2971296" cy="1215826"/>
              <a:chOff x="9637" y="3154"/>
              <a:chExt cx="760" cy="668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637" y="3454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2" name="Загнутый угол 151"/>
          <p:cNvSpPr/>
          <p:nvPr/>
        </p:nvSpPr>
        <p:spPr>
          <a:xfrm>
            <a:off x="7572364" y="5091454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 стрелкой 153"/>
          <p:cNvCxnSpPr/>
          <p:nvPr/>
        </p:nvCxnSpPr>
        <p:spPr>
          <a:xfrm rot="10800000" flipV="1">
            <a:off x="3286116" y="857232"/>
            <a:ext cx="928694" cy="8572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643306" y="1500174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927192" y="4683802"/>
            <a:ext cx="1071570" cy="500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6971" y="2357430"/>
            <a:ext cx="428628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623027" y="2345073"/>
            <a:ext cx="306163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1746" y="2762309"/>
            <a:ext cx="2742896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 стрелкой 87"/>
          <p:cNvCxnSpPr/>
          <p:nvPr/>
        </p:nvCxnSpPr>
        <p:spPr>
          <a:xfrm rot="10800000">
            <a:off x="6811292" y="1379308"/>
            <a:ext cx="857254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6200000" flipV="1">
            <a:off x="6380704" y="188403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6200000" flipV="1">
            <a:off x="6715141" y="1571612"/>
            <a:ext cx="1071570" cy="6429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>
            <a:off x="4761273" y="4797152"/>
            <a:ext cx="34111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21037304">
            <a:off x="1183138" y="5694849"/>
            <a:ext cx="59477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СКОЛЬЖЕНИЕ!!!</a:t>
            </a:r>
            <a:endParaRPr lang="ru-RU" sz="3600" dirty="0"/>
          </a:p>
        </p:txBody>
      </p:sp>
      <p:grpSp>
        <p:nvGrpSpPr>
          <p:cNvPr id="13" name="Группа 90"/>
          <p:cNvGrpSpPr/>
          <p:nvPr/>
        </p:nvGrpSpPr>
        <p:grpSpPr>
          <a:xfrm>
            <a:off x="4860030" y="3985900"/>
            <a:ext cx="2301379" cy="523220"/>
            <a:chOff x="5435651" y="4017916"/>
            <a:chExt cx="2533324" cy="457669"/>
          </a:xfrm>
          <a:solidFill>
            <a:schemeClr val="bg2"/>
          </a:solidFill>
        </p:grpSpPr>
        <p:sp>
          <p:nvSpPr>
            <p:cNvPr id="92" name="TextBox 91"/>
            <p:cNvSpPr txBox="1"/>
            <p:nvPr/>
          </p:nvSpPr>
          <p:spPr>
            <a:xfrm>
              <a:off x="5435651" y="4017916"/>
              <a:ext cx="2533324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6546901" y="4063741"/>
              <a:ext cx="1302181" cy="1588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93"/>
          <p:cNvGrpSpPr/>
          <p:nvPr/>
        </p:nvGrpSpPr>
        <p:grpSpPr>
          <a:xfrm>
            <a:off x="2313375" y="3429000"/>
            <a:ext cx="3372253" cy="523220"/>
            <a:chOff x="3804042" y="4205381"/>
            <a:chExt cx="3469555" cy="457669"/>
          </a:xfrm>
          <a:solidFill>
            <a:schemeClr val="bg2"/>
          </a:solidFill>
        </p:grpSpPr>
        <p:sp>
          <p:nvSpPr>
            <p:cNvPr id="95" name="TextBox 94"/>
            <p:cNvSpPr txBox="1"/>
            <p:nvPr/>
          </p:nvSpPr>
          <p:spPr>
            <a:xfrm>
              <a:off x="3804042" y="4205381"/>
              <a:ext cx="3469555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461065" y="4255185"/>
              <a:ext cx="1575000" cy="1389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96"/>
          <p:cNvGrpSpPr/>
          <p:nvPr/>
        </p:nvGrpSpPr>
        <p:grpSpPr>
          <a:xfrm>
            <a:off x="1115616" y="4005064"/>
            <a:ext cx="4059202" cy="523220"/>
            <a:chOff x="3804043" y="4205381"/>
            <a:chExt cx="4208511" cy="457669"/>
          </a:xfrm>
          <a:solidFill>
            <a:schemeClr val="bg2"/>
          </a:solidFill>
        </p:grpSpPr>
        <p:sp>
          <p:nvSpPr>
            <p:cNvPr id="98" name="TextBox 97"/>
            <p:cNvSpPr txBox="1"/>
            <p:nvPr/>
          </p:nvSpPr>
          <p:spPr>
            <a:xfrm>
              <a:off x="3804043" y="4205381"/>
              <a:ext cx="4208511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5632021" y="4251206"/>
              <a:ext cx="1921500" cy="1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6" name="Прямая со стрелкой 135"/>
          <p:cNvCxnSpPr>
            <a:endCxn id="95" idx="0"/>
          </p:cNvCxnSpPr>
          <p:nvPr/>
        </p:nvCxnSpPr>
        <p:spPr>
          <a:xfrm>
            <a:off x="3625599" y="1649513"/>
            <a:ext cx="373903" cy="1779487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4929190" y="857232"/>
            <a:ext cx="357190" cy="274220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496" y="5013176"/>
            <a:ext cx="36420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16" name="Группа 53"/>
          <p:cNvGrpSpPr/>
          <p:nvPr/>
        </p:nvGrpSpPr>
        <p:grpSpPr>
          <a:xfrm>
            <a:off x="7429519" y="5152065"/>
            <a:ext cx="1928824" cy="646331"/>
            <a:chOff x="5265435" y="4867596"/>
            <a:chExt cx="1990836" cy="600703"/>
          </a:xfrm>
        </p:grpSpPr>
        <p:sp>
          <p:nvSpPr>
            <p:cNvPr id="151" name="TextBox 15"/>
            <p:cNvSpPr txBox="1">
              <a:spLocks noChangeArrowheads="1"/>
            </p:cNvSpPr>
            <p:nvPr/>
          </p:nvSpPr>
          <p:spPr bwMode="auto">
            <a:xfrm>
              <a:off x="5265435" y="4873513"/>
              <a:ext cx="928696" cy="54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560371" y="4867596"/>
              <a:ext cx="1695900" cy="60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13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9c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6914447" y="3971156"/>
            <a:ext cx="248208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P=5100Н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Прямоугольный треугольник 141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84" grpId="0" animBg="1"/>
      <p:bldP spid="133" grpId="0" build="p" animBg="1"/>
      <p:bldP spid="135" grpId="0" animBg="1"/>
      <p:bldP spid="138" grpId="0" animBg="1"/>
      <p:bldP spid="139" grpId="0" animBg="1"/>
      <p:bldP spid="140" grpId="0" animBg="1"/>
      <p:bldP spid="152" grpId="0" animBg="1"/>
      <p:bldP spid="70" grpId="0" animBg="1"/>
      <p:bldP spid="61" grpId="0" animBg="1"/>
      <p:bldP spid="62" grpId="0" animBg="1"/>
      <p:bldP spid="87" grpId="0" animBg="1"/>
      <p:bldP spid="148" grpId="0" animBg="1"/>
      <p:bldP spid="65" grpId="0" animBg="1"/>
      <p:bldP spid="65" grpId="1" animBg="1"/>
      <p:bldP spid="19" grpId="0" animBg="1"/>
      <p:bldP spid="141" grpId="0" animBg="1"/>
      <p:bldP spid="1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1071546"/>
            <a:ext cx="6215106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СР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33256"/>
            <a:ext cx="874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СР-3.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 9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3653" y="0"/>
            <a:ext cx="44034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№9-13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857224" y="3429000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Готов?!!!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Клеть массой 2т движется вертикально.  Определить натяжение каната: а) при подъеме клети с ускорением 1м/с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б) при спуске клети с тем же ускорением; в) при равномерном движении.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3429000"/>
            <a:ext cx="9144000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 </a:t>
            </a:r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ускоряющегося </a:t>
            </a:r>
            <a:r>
              <a:rPr lang="ru-RU" sz="138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тела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6273225"/>
            <a:ext cx="221454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5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1857356" y="71390"/>
            <a:ext cx="4500594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14422"/>
            <a:ext cx="2259227" cy="336779"/>
            <a:chOff x="1296" y="6192"/>
            <a:chExt cx="1584" cy="144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29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73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6" y="6192"/>
              <a:ext cx="15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2" y="101908"/>
            <a:ext cx="2259227" cy="2571768"/>
            <a:chOff x="3168" y="5904"/>
            <a:chExt cx="1584" cy="1008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168" y="6336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168" y="5904"/>
              <a:ext cx="1584" cy="1008"/>
              <a:chOff x="3168" y="5904"/>
              <a:chExt cx="1584" cy="1008"/>
            </a:xfrm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3888" y="6336"/>
                <a:ext cx="28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3168" y="5904"/>
                <a:ext cx="1584" cy="1008"/>
                <a:chOff x="3168" y="5760"/>
                <a:chExt cx="1584" cy="1008"/>
              </a:xfrm>
            </p:grpSpPr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>
                  <a:off x="4608" y="6192"/>
                  <a:ext cx="144" cy="144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 flipV="1">
                  <a:off x="3168" y="6048"/>
                  <a:ext cx="1584" cy="288"/>
                  <a:chOff x="3024" y="6048"/>
                  <a:chExt cx="1584" cy="288"/>
                </a:xfrm>
              </p:grpSpPr>
              <p:sp>
                <p:nvSpPr>
                  <p:cNvPr id="42" name="Arc 12"/>
                  <p:cNvSpPr>
                    <a:spLocks/>
                  </p:cNvSpPr>
                  <p:nvPr/>
                </p:nvSpPr>
                <p:spPr bwMode="auto">
                  <a:xfrm>
                    <a:off x="374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Arc 13"/>
                  <p:cNvSpPr>
                    <a:spLocks/>
                  </p:cNvSpPr>
                  <p:nvPr/>
                </p:nvSpPr>
                <p:spPr bwMode="auto">
                  <a:xfrm flipH="1">
                    <a:off x="302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032" y="5760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4032" y="6336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14612" y="506536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57356" y="-136382"/>
            <a:ext cx="457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опору… на подвес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071980" y="214290"/>
            <a:ext cx="2657189" cy="2286016"/>
            <a:chOff x="6503" y="6480"/>
            <a:chExt cx="1993" cy="1296"/>
          </a:xfrm>
        </p:grpSpPr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7753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751" y="7056"/>
              <a:ext cx="288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6895" y="7056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6898" y="648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>
              <a:off x="6503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>
              <a:off x="6985" y="7175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5564046" y="5572140"/>
            <a:ext cx="3579954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19508709">
            <a:off x="7298680" y="2037781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21660" y="205077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-31" y="2143116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-32" y="2643182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374" y="3109913"/>
            <a:ext cx="4929223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опоре или..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0951" y="4572008"/>
            <a:ext cx="228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06" y="5072074"/>
            <a:ext cx="359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2389" y="5786454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857884" y="3214686"/>
            <a:ext cx="3286116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III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Р=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7858148" y="663818"/>
            <a:ext cx="0" cy="762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3500438"/>
            <a:ext cx="3286116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электромагнитная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6715140" y="380915"/>
            <a:ext cx="0" cy="1008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167330" y="207167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054" grpId="0"/>
      <p:bldP spid="1054" grpId="1"/>
      <p:bldP spid="45" grpId="0"/>
      <p:bldP spid="45" grpId="1"/>
      <p:bldP spid="59" grpId="0" animBg="1"/>
      <p:bldP spid="61" grpId="0"/>
      <p:bldP spid="62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37889" grpId="0" build="p" animBg="1"/>
      <p:bldP spid="44" grpId="0" animBg="1"/>
      <p:bldP spid="49" grpId="0" animBg="1"/>
      <p:bldP spid="65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928670"/>
          <a:ext cx="9144000" cy="5452074"/>
        </p:xfrm>
        <a:graphic>
          <a:graphicData uri="http://schemas.openxmlformats.org/drawingml/2006/table">
            <a:tbl>
              <a:tblPr/>
              <a:tblGrid>
                <a:gridCol w="2902867"/>
                <a:gridCol w="2020571"/>
                <a:gridCol w="3048000"/>
                <a:gridCol w="1172562"/>
              </a:tblGrid>
              <a:tr h="178595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сумка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ВВЕРХ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(Замедленно вниз)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ВНИЗ (Замедленно вверх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а=2 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 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кг, РАВНОМЕРНО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(вверх, вниз, 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Line 1"/>
          <p:cNvSpPr>
            <a:spLocks noChangeShapeType="1"/>
          </p:cNvSpPr>
          <p:nvPr/>
        </p:nvSpPr>
        <p:spPr bwMode="auto">
          <a:xfrm flipV="1">
            <a:off x="3286116" y="4857760"/>
            <a:ext cx="0" cy="7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0562" y="3143248"/>
            <a:ext cx="0" cy="39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1065705"/>
            <a:ext cx="714380" cy="1535682"/>
            <a:chOff x="3862" y="509"/>
            <a:chExt cx="179" cy="1307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862" y="1184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3957" y="509"/>
              <a:ext cx="0" cy="7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3957" y="1264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00430" y="3214488"/>
            <a:ext cx="739767" cy="836180"/>
            <a:chOff x="3857" y="2386"/>
            <a:chExt cx="179" cy="420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3953" y="2386"/>
              <a:ext cx="0" cy="12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857" y="2410"/>
              <a:ext cx="179" cy="396"/>
              <a:chOff x="3857" y="2410"/>
              <a:chExt cx="179" cy="396"/>
            </a:xfrm>
          </p:grpSpPr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3857" y="2410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3953" y="2499"/>
                <a:ext cx="0" cy="30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508381" y="4767264"/>
            <a:ext cx="992181" cy="1304942"/>
            <a:chOff x="3938" y="2954"/>
            <a:chExt cx="179" cy="729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938" y="3229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026" y="3323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V="1">
              <a:off x="4027" y="2954"/>
              <a:ext cx="0" cy="36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3143240" y="1094172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357686" y="1888913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929322" y="21429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6500826" y="214290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00348" y="87985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1214422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N-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143504" y="1928802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929618" y="1357298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3143240" y="3071810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14678" y="38576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29256" y="2714620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N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3500438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29398" y="3059371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2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40H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57686" y="471488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а=0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28926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4857760"/>
            <a:ext cx="201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N</a:t>
            </a:r>
            <a:endParaRPr lang="ru-RU" sz="3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00694" y="5643578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= 0H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01056" y="4857760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 = 50H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2714620"/>
            <a:ext cx="9144000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7"/>
          <p:cNvGrpSpPr/>
          <p:nvPr/>
        </p:nvGrpSpPr>
        <p:grpSpPr>
          <a:xfrm>
            <a:off x="3219440" y="2335405"/>
            <a:ext cx="428628" cy="307777"/>
            <a:chOff x="2714612" y="4429132"/>
            <a:chExt cx="428628" cy="307777"/>
          </a:xfrm>
        </p:grpSpPr>
        <p:sp>
          <p:nvSpPr>
            <p:cNvPr id="39" name="TextBox 38"/>
            <p:cNvSpPr txBox="1"/>
            <p:nvPr/>
          </p:nvSpPr>
          <p:spPr>
            <a:xfrm>
              <a:off x="2714612" y="442913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2786050" y="4500570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40"/>
          <p:cNvGrpSpPr/>
          <p:nvPr/>
        </p:nvGrpSpPr>
        <p:grpSpPr>
          <a:xfrm>
            <a:off x="3690932" y="1071546"/>
            <a:ext cx="357190" cy="307777"/>
            <a:chOff x="3357554" y="2143116"/>
            <a:chExt cx="357190" cy="307777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5"/>
          <p:cNvGrpSpPr/>
          <p:nvPr/>
        </p:nvGrpSpPr>
        <p:grpSpPr>
          <a:xfrm>
            <a:off x="3929058" y="1665676"/>
            <a:ext cx="714380" cy="523220"/>
            <a:chOff x="3176291" y="2714620"/>
            <a:chExt cx="714380" cy="523220"/>
          </a:xfrm>
        </p:grpSpPr>
        <p:sp>
          <p:nvSpPr>
            <p:cNvPr id="47" name="TextBox 4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 0.25301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474 L 0 0.56776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100" grpId="0" animBg="1"/>
      <p:bldP spid="4142" grpId="0" animBg="1"/>
      <p:bldP spid="4137" grpId="0" animBg="1"/>
      <p:bldP spid="5122" grpId="0" animBg="1"/>
      <p:bldP spid="5121" grpId="0" animBg="1"/>
      <p:bldP spid="5124" grpId="0"/>
      <p:bldP spid="52" grpId="0"/>
      <p:bldP spid="53" grpId="0"/>
      <p:bldP spid="54" grpId="0"/>
      <p:bldP spid="55" grpId="0"/>
      <p:bldP spid="55" grpId="1"/>
      <p:bldP spid="56" grpId="0" animBg="1"/>
      <p:bldP spid="57" grpId="0"/>
      <p:bldP spid="58" grpId="0"/>
      <p:bldP spid="59" grpId="0"/>
      <p:bldP spid="60" grpId="0"/>
      <p:bldP spid="60" grpId="1"/>
      <p:bldP spid="61" grpId="0"/>
      <p:bldP spid="62" grpId="0"/>
      <p:bldP spid="63" grpId="0"/>
      <p:bldP spid="64" grpId="0"/>
      <p:bldP spid="65" grpId="0"/>
      <p:bldP spid="65" grpId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811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10 -1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2107389" y="5679297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2214546" y="4572008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928662" y="0"/>
            <a:ext cx="607223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Кто?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 двигается ускоренно вверх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2071670" y="614364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715274" y="462529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857356" y="614364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2000232" y="3584846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2858282" y="4428338"/>
            <a:ext cx="114300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5"/>
          <p:cNvGrpSpPr/>
          <p:nvPr/>
        </p:nvGrpSpPr>
        <p:grpSpPr>
          <a:xfrm>
            <a:off x="3500430" y="3429000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429124" y="257174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785926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000496" y="5500702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4282" y="6273225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4282" y="328612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71604" y="250030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3214686"/>
            <a:ext cx="4538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3438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5072074"/>
            <a:ext cx="3241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59" name="Содержимое 36"/>
          <p:cNvSpPr txBox="1">
            <a:spLocks/>
          </p:cNvSpPr>
          <p:nvPr/>
        </p:nvSpPr>
        <p:spPr>
          <a:xfrm>
            <a:off x="1714480" y="1142984"/>
            <a:ext cx="5286412" cy="4286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 замедленно вниз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7156440" y="6429396"/>
            <a:ext cx="1987560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10-1,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стр.26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nimBg="1"/>
      <p:bldP spid="61" grpId="0"/>
      <p:bldP spid="62" grpId="0" animBg="1"/>
      <p:bldP spid="64" grpId="0"/>
      <p:bldP spid="65" grpId="0"/>
      <p:bldP spid="66" grpId="0"/>
      <p:bldP spid="67" grpId="0"/>
      <p:bldP spid="44" grpId="0"/>
      <p:bldP spid="46" grpId="0"/>
      <p:bldP spid="48" grpId="0" animBg="1"/>
      <p:bldP spid="5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1821637" y="4227383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1857356" y="3120094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000232" y="642918"/>
            <a:ext cx="5786478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ускоренно вниз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715274" y="497330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858150" y="3905118"/>
            <a:ext cx="85725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571604" y="4906044"/>
            <a:ext cx="714380" cy="400110"/>
            <a:chOff x="3176291" y="2714620"/>
            <a:chExt cx="714380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1285852" y="3120094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5400000">
            <a:off x="2751125" y="4535495"/>
            <a:ext cx="928694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5"/>
          <p:cNvGrpSpPr/>
          <p:nvPr/>
        </p:nvGrpSpPr>
        <p:grpSpPr>
          <a:xfrm>
            <a:off x="3071802" y="5072074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500694" y="2857496"/>
            <a:ext cx="2000264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8662" y="2201283"/>
            <a:ext cx="68580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071802" y="5546727"/>
            <a:ext cx="4000528" cy="954107"/>
          </a:xfrm>
          <a:prstGeom prst="rect">
            <a:avLst/>
          </a:prstGeom>
          <a:noFill/>
          <a:ln w="5715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невесомость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158" y="512035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282" y="357187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488" y="2844225"/>
            <a:ext cx="24288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3643306" y="3429000"/>
            <a:ext cx="51435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72198" y="4929198"/>
            <a:ext cx="1357322" cy="523220"/>
          </a:xfrm>
          <a:prstGeom prst="rect">
            <a:avLst/>
          </a:prstGeom>
          <a:noFill/>
          <a:ln w="38100">
            <a:solidFill>
              <a:srgbClr val="0014AC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0800000" flipH="1">
            <a:off x="7024643" y="5012511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60" name="Содержимое 36"/>
          <p:cNvSpPr txBox="1">
            <a:spLocks/>
          </p:cNvSpPr>
          <p:nvPr/>
        </p:nvSpPr>
        <p:spPr>
          <a:xfrm>
            <a:off x="2500298" y="1785926"/>
            <a:ext cx="5286412" cy="3571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замедленно вверх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942158" y="6429396"/>
            <a:ext cx="220184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стр.26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1538" y="642918"/>
            <a:ext cx="981149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10 -2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nimBg="1"/>
      <p:bldP spid="61" grpId="0" animBg="1"/>
      <p:bldP spid="61" grpId="1" animBg="1"/>
      <p:bldP spid="62" grpId="0" build="p" animBg="1"/>
      <p:bldP spid="44" grpId="0" animBg="1"/>
      <p:bldP spid="46" grpId="0"/>
      <p:bldP spid="48" grpId="0"/>
      <p:bldP spid="49" grpId="0" animBg="1"/>
      <p:bldP spid="52" grpId="0" animBg="1"/>
      <p:bldP spid="56" grpId="0" animBg="1"/>
      <p:bldP spid="59" grpId="0" animBg="1"/>
      <p:bldP spid="6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882814">
            <a:off x="57052" y="342569"/>
            <a:ext cx="226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№1-10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2107389" y="5679297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2214546" y="4572008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357390" y="0"/>
            <a:ext cx="678661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ускоренно вверх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2071670" y="614364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715274" y="462529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857356" y="614364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2000232" y="3584846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2858282" y="4428338"/>
            <a:ext cx="114300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5"/>
          <p:cNvGrpSpPr/>
          <p:nvPr/>
        </p:nvGrpSpPr>
        <p:grpSpPr>
          <a:xfrm>
            <a:off x="3500430" y="3429000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429256" y="257174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785926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857752" y="5546727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71868" y="6273225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4282" y="328612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85852" y="250030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3214686"/>
            <a:ext cx="4538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0694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507207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59" name="Содержимое 36"/>
          <p:cNvSpPr txBox="1">
            <a:spLocks/>
          </p:cNvSpPr>
          <p:nvPr/>
        </p:nvSpPr>
        <p:spPr>
          <a:xfrm>
            <a:off x="2357390" y="1142984"/>
            <a:ext cx="678661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 замедленно вниз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9" name="Группа 68"/>
          <p:cNvGrpSpPr/>
          <p:nvPr/>
        </p:nvGrpSpPr>
        <p:grpSpPr>
          <a:xfrm>
            <a:off x="0" y="-171400"/>
            <a:ext cx="9358282" cy="7164695"/>
            <a:chOff x="0" y="-92332"/>
            <a:chExt cx="9358282" cy="7164695"/>
          </a:xfrm>
        </p:grpSpPr>
        <p:grpSp>
          <p:nvGrpSpPr>
            <p:cNvPr id="52" name="Группа 70"/>
            <p:cNvGrpSpPr/>
            <p:nvPr/>
          </p:nvGrpSpPr>
          <p:grpSpPr>
            <a:xfrm>
              <a:off x="0" y="0"/>
              <a:ext cx="9358282" cy="7072363"/>
              <a:chOff x="0" y="2357453"/>
              <a:chExt cx="9358282" cy="7072363"/>
            </a:xfrm>
          </p:grpSpPr>
          <p:grpSp>
            <p:nvGrpSpPr>
              <p:cNvPr id="60" name="Группа 31"/>
              <p:cNvGrpSpPr/>
              <p:nvPr/>
            </p:nvGrpSpPr>
            <p:grpSpPr>
              <a:xfrm>
                <a:off x="0" y="2357453"/>
                <a:ext cx="9144000" cy="7072363"/>
                <a:chOff x="-928726" y="411345"/>
                <a:chExt cx="9144000" cy="6858000"/>
              </a:xfrm>
            </p:grpSpPr>
            <p:sp>
              <p:nvSpPr>
                <p:cNvPr id="71" name="Прямоугольник 70"/>
                <p:cNvSpPr/>
                <p:nvPr/>
              </p:nvSpPr>
              <p:spPr>
                <a:xfrm>
                  <a:off x="-928726" y="411345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99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99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99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Rectangle 25"/>
                <p:cNvSpPr>
                  <a:spLocks noChangeArrowheads="1"/>
                </p:cNvSpPr>
                <p:nvPr/>
              </p:nvSpPr>
              <p:spPr bwMode="auto">
                <a:xfrm>
                  <a:off x="-928726" y="1381140"/>
                  <a:ext cx="9144000" cy="126840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457200" indent="-457200"/>
                  <a:r>
                    <a:rPr lang="ru-RU" sz="5400" b="1" dirty="0" smtClean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Сила</a:t>
                  </a:r>
                  <a:r>
                    <a:rPr lang="ru-RU" sz="5400" b="1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lang="ru-RU" sz="5400" b="1" dirty="0" smtClean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на опору</a:t>
                  </a:r>
                  <a:r>
                    <a:rPr lang="ru-RU" sz="5400" b="1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lang="ru-RU" sz="5400" b="1" dirty="0" smtClean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на подвес</a:t>
                  </a:r>
                  <a:endParaRPr lang="ru-RU" sz="5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457200" marR="0" lvl="0" indent="-457200" algn="l" defTabSz="914400" rtl="0" eaLnBrk="1" fontAlgn="base" latinLnBrk="0" hangingPunct="1">
                    <a:lnSpc>
                      <a:spcPts val="3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</a:pPr>
                  <a:endPara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p:grpSp>
          <p:sp>
            <p:nvSpPr>
              <p:cNvPr id="63" name="TextBox 62"/>
              <p:cNvSpPr txBox="1">
                <a:spLocks noChangeArrowheads="1"/>
              </p:cNvSpPr>
              <p:nvPr/>
            </p:nvSpPr>
            <p:spPr bwMode="auto">
              <a:xfrm>
                <a:off x="1928794" y="6643709"/>
                <a:ext cx="5715040" cy="1015663"/>
              </a:xfrm>
              <a:prstGeom prst="rect">
                <a:avLst/>
              </a:prstGeom>
              <a:solidFill>
                <a:srgbClr val="000000">
                  <a:alpha val="3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5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в покое   </a:t>
                </a:r>
                <a:r>
                  <a:rPr lang="ru-RU" sz="6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6000" b="1" dirty="0" smtClean="0">
                    <a:solidFill>
                      <a:schemeClr val="bg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6000" b="1" dirty="0" smtClean="0">
                    <a:solidFill>
                      <a:schemeClr val="bg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mg</a:t>
                </a:r>
                <a:endParaRPr lang="ru-RU" sz="6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>
                <a:spLocks noChangeArrowheads="1"/>
              </p:cNvSpPr>
              <p:nvPr/>
            </p:nvSpPr>
            <p:spPr bwMode="auto">
              <a:xfrm>
                <a:off x="357158" y="5786453"/>
                <a:ext cx="8786842" cy="769441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только</a:t>
                </a:r>
                <a:r>
                  <a:rPr lang="ru-RU" sz="4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в покое </a:t>
                </a:r>
                <a:r>
                  <a:rPr lang="ru-RU" sz="44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rPr>
                  <a:t>к центру Земли  </a:t>
                </a:r>
                <a:r>
                  <a:rPr lang="ru-RU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68"/>
              <p:cNvSpPr txBox="1">
                <a:spLocks noChangeArrowheads="1"/>
              </p:cNvSpPr>
              <p:nvPr/>
            </p:nvSpPr>
            <p:spPr bwMode="auto">
              <a:xfrm>
                <a:off x="214282" y="4714883"/>
                <a:ext cx="9144000" cy="923330"/>
              </a:xfrm>
              <a:prstGeom prst="rect">
                <a:avLst/>
              </a:prstGeom>
              <a:solidFill>
                <a:srgbClr val="0033CC">
                  <a:alpha val="2196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54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приложен</a:t>
                </a:r>
                <a:r>
                  <a:rPr lang="ru-RU" sz="5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ru-RU" sz="5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 опоре или…</a:t>
                </a:r>
                <a:endParaRPr lang="ru-RU" sz="5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/>
              <p:cNvSpPr txBox="1">
                <a:spLocks noChangeArrowheads="1"/>
              </p:cNvSpPr>
              <p:nvPr/>
            </p:nvSpPr>
            <p:spPr bwMode="auto">
              <a:xfrm>
                <a:off x="2571736" y="7786717"/>
                <a:ext cx="5072098" cy="707886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38823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электромагнитная</a:t>
                </a:r>
                <a:endParaRPr lang="ru-RU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3071802" y="-92332"/>
              <a:ext cx="380745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2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ВЕС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72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Р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nimBg="1"/>
      <p:bldP spid="61" grpId="0"/>
      <p:bldP spid="62" grpId="0" animBg="1"/>
      <p:bldP spid="64" grpId="0"/>
      <p:bldP spid="65" grpId="0"/>
      <p:bldP spid="66" grpId="0"/>
      <p:bldP spid="67" grpId="0"/>
      <p:bldP spid="44" grpId="0"/>
      <p:bldP spid="46" grpId="0"/>
      <p:bldP spid="5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4274</TotalTime>
  <Words>2389</Words>
  <Application>Microsoft Office PowerPoint</Application>
  <PresentationFormat>Экран (4:3)</PresentationFormat>
  <Paragraphs>578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Уроки физики    Вторушина С.В.  9  класс  (статика) 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453</cp:revision>
  <dcterms:created xsi:type="dcterms:W3CDTF">2009-11-04T14:29:22Z</dcterms:created>
  <dcterms:modified xsi:type="dcterms:W3CDTF">2020-01-13T06:32:11Z</dcterms:modified>
</cp:coreProperties>
</file>