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3"/>
  </p:notesMasterIdLst>
  <p:sldIdLst>
    <p:sldId id="351" r:id="rId2"/>
    <p:sldId id="352" r:id="rId3"/>
    <p:sldId id="316" r:id="rId4"/>
    <p:sldId id="317" r:id="rId5"/>
    <p:sldId id="349" r:id="rId6"/>
    <p:sldId id="343" r:id="rId7"/>
    <p:sldId id="344" r:id="rId8"/>
    <p:sldId id="345" r:id="rId9"/>
    <p:sldId id="346" r:id="rId10"/>
    <p:sldId id="337" r:id="rId11"/>
    <p:sldId id="347" r:id="rId12"/>
    <p:sldId id="348" r:id="rId13"/>
    <p:sldId id="353" r:id="rId14"/>
    <p:sldId id="355" r:id="rId15"/>
    <p:sldId id="354" r:id="rId16"/>
    <p:sldId id="350" r:id="rId17"/>
    <p:sldId id="356" r:id="rId18"/>
    <p:sldId id="332" r:id="rId19"/>
    <p:sldId id="341" r:id="rId20"/>
    <p:sldId id="336" r:id="rId21"/>
    <p:sldId id="335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0033CC"/>
    <a:srgbClr val="006600"/>
    <a:srgbClr val="33CCFF"/>
    <a:srgbClr val="FFCCCC"/>
    <a:srgbClr val="FFFF00"/>
    <a:srgbClr val="365D21"/>
    <a:srgbClr val="0066FF"/>
    <a:srgbClr val="0014AC"/>
    <a:srgbClr val="FF99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86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13.12.2019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4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3.wav"/><Relationship Id="rId4" Type="http://schemas.openxmlformats.org/officeDocument/2006/relationships/audio" Target="../media/audio8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7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10" Type="http://schemas.openxmlformats.org/officeDocument/2006/relationships/image" Target="../media/image14.png"/><Relationship Id="rId4" Type="http://schemas.openxmlformats.org/officeDocument/2006/relationships/audio" Target="../media/audio6.wav"/><Relationship Id="rId9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3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17.jpeg"/><Relationship Id="rId5" Type="http://schemas.openxmlformats.org/officeDocument/2006/relationships/audio" Target="../media/audio7.wav"/><Relationship Id="rId10" Type="http://schemas.openxmlformats.org/officeDocument/2006/relationships/image" Target="../media/image16.png"/><Relationship Id="rId4" Type="http://schemas.openxmlformats.org/officeDocument/2006/relationships/audio" Target="../media/audio1.wav"/><Relationship Id="rId9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7.wav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8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3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8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6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4" Type="http://schemas.openxmlformats.org/officeDocument/2006/relationships/audio" Target="../media/audio7.wav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7.wav"/><Relationship Id="rId7" Type="http://schemas.openxmlformats.org/officeDocument/2006/relationships/audio" Target="../media/audio1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10" Type="http://schemas.openxmlformats.org/officeDocument/2006/relationships/image" Target="../media/image12.png"/><Relationship Id="rId4" Type="http://schemas.openxmlformats.org/officeDocument/2006/relationships/audio" Target="../media/audio3.wav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643182"/>
          <a:ext cx="8929718" cy="3840480"/>
        </p:xfrm>
        <a:graphic>
          <a:graphicData uri="http://schemas.openxmlformats.org/drawingml/2006/table">
            <a:tbl>
              <a:tblPr/>
              <a:tblGrid>
                <a:gridCol w="7858180"/>
                <a:gridCol w="107153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1. Диктант (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безоценочный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) по повторению.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u="sng" dirty="0">
                          <a:solidFill>
                            <a:srgbClr val="0033CC"/>
                          </a:solidFill>
                          <a:latin typeface="Times New Roman"/>
                          <a:ea typeface="Times New Roman"/>
                        </a:rPr>
                        <a:t>2.Применение лазеров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медицине,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промышленности,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науке,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сфере связи,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шоубизнесе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3. Итоги семинара.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30м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800">
                          <a:latin typeface="Times New Roman"/>
                          <a:ea typeface="Times New Roman"/>
                        </a:rPr>
                        <a:t>гр.№1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- 19  (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\1у21н\  № 85.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\ЛАЗЕРЫ \ ЛАЗЕРЫ.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сферы использования квантовых генераторов.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выступления перед аудиторией.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8.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Два автомобиля движутся навстречу друг другу, скорость каждого относительно Земли равна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скорость света от фар первого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автомобиля в системе отсчета, связанной со вторым автомобилем? Скорость света в системе отсчета, связанной с Землей, равна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+ 2v.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- 2v.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72567"/>
            <a:ext cx="9144000" cy="1384995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только механические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но и электромагнитные явления 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всех инерциальных системах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происходят ОДИНАКОВО!!!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1406" y="3024901"/>
            <a:ext cx="78578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38982" y="3283767"/>
            <a:ext cx="3071834" cy="3574233"/>
            <a:chOff x="10758" y="2063"/>
            <a:chExt cx="1437" cy="1875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11567" y="3938"/>
              <a:ext cx="628" cy="0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10758" y="2063"/>
              <a:ext cx="1111" cy="702"/>
              <a:chOff x="10380" y="2331"/>
              <a:chExt cx="887" cy="702"/>
            </a:xfrm>
          </p:grpSpPr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0380" y="2331"/>
                <a:ext cx="728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kumimoji="0" lang="ru-RU" sz="3200" b="1" i="0" u="none" strike="noStrike" cap="none" normalizeH="0" baseline="0" dirty="0" err="1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+v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10403" y="2583"/>
                <a:ext cx="864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1+ </a:t>
                </a:r>
                <a:r>
                  <a:rPr kumimoji="0" lang="ru-RU" sz="3200" b="1" i="0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/c</a:t>
                </a:r>
                <a:r>
                  <a:rPr kumimoji="0" lang="en-US" sz="3200" b="1" i="0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10" name="Прямая соединительная линия 9"/>
          <p:cNvCxnSpPr/>
          <p:nvPr/>
        </p:nvCxnSpPr>
        <p:spPr>
          <a:xfrm>
            <a:off x="959156" y="3882074"/>
            <a:ext cx="1143008" cy="1588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 rot="20343413">
            <a:off x="7332838" y="976218"/>
            <a:ext cx="530915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3429000"/>
            <a:ext cx="3749702" cy="64633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lang="en-US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lang="en-US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v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65426" y="4005064"/>
            <a:ext cx="2278574" cy="64633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v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0" y="1412776"/>
            <a:ext cx="899592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" grpId="0" animBg="1" autoUpdateAnimBg="0"/>
      <p:bldP spid="4" grpId="0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9.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Какие излучения из перечисленных ниже обладают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БОЛЬШЕЙ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способностью к дифракции: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785794"/>
            <a:ext cx="914400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видимый свет,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радиоволны,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рентгеновские лучи,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-инфракрасные лучи?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1643050"/>
            <a:ext cx="914400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.Только I.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.Только 2.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Только I ,2,3.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Только 1, 3,4.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I, 2, 3,4.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897375">
            <a:off x="6829856" y="233570"/>
            <a:ext cx="2197205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3200" dirty="0" smtClean="0"/>
              <a:t>Все волны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2060848"/>
            <a:ext cx="3011594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- радиоволны</a:t>
            </a:r>
            <a:endParaRPr lang="ru-RU" sz="3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15816" y="836712"/>
            <a:ext cx="2376264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3" grpId="0"/>
      <p:bldP spid="4" grpId="0"/>
      <p:bldP spid="5" grpId="0" animBg="1"/>
      <p:bldP spid="6" grpId="0" animBg="1"/>
      <p:bldP spid="6" grpId="1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000232" y="847027"/>
            <a:ext cx="1643074" cy="1581841"/>
            <a:chOff x="11808" y="5904"/>
            <a:chExt cx="1152" cy="1440"/>
          </a:xfrm>
        </p:grpSpPr>
        <p:sp>
          <p:nvSpPr>
            <p:cNvPr id="3" name="Oval 9"/>
            <p:cNvSpPr>
              <a:spLocks noChangeArrowheads="1"/>
            </p:cNvSpPr>
            <p:nvPr/>
          </p:nvSpPr>
          <p:spPr bwMode="auto">
            <a:xfrm>
              <a:off x="11808" y="5904"/>
              <a:ext cx="1152" cy="1152"/>
            </a:xfrm>
            <a:prstGeom prst="ellips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Line 10"/>
            <p:cNvSpPr>
              <a:spLocks noChangeShapeType="1"/>
            </p:cNvSpPr>
            <p:nvPr/>
          </p:nvSpPr>
          <p:spPr bwMode="auto">
            <a:xfrm>
              <a:off x="12384" y="7056"/>
              <a:ext cx="0" cy="28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11952" y="7344"/>
              <a:ext cx="86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2853276" y="214290"/>
            <a:ext cx="0" cy="1740026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2536017" y="1190691"/>
            <a:ext cx="821537" cy="632737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2425479"/>
            <a:ext cx="3079241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разряжаются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2714613" y="142852"/>
            <a:ext cx="285751" cy="285750"/>
            <a:chOff x="1783" y="8526"/>
            <a:chExt cx="366" cy="388"/>
          </a:xfrm>
        </p:grpSpPr>
        <p:sp>
          <p:nvSpPr>
            <p:cNvPr id="1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2714613" y="357164"/>
            <a:ext cx="285751" cy="285750"/>
            <a:chOff x="1783" y="8526"/>
            <a:chExt cx="366" cy="388"/>
          </a:xfrm>
        </p:grpSpPr>
        <p:sp>
          <p:nvSpPr>
            <p:cNvPr id="1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388910" y="628630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500034" y="0"/>
            <a:ext cx="91440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УФ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2"/>
          <p:cNvSpPr>
            <a:spLocks noChangeShapeType="1"/>
          </p:cNvSpPr>
          <p:nvPr/>
        </p:nvSpPr>
        <p:spPr bwMode="auto">
          <a:xfrm>
            <a:off x="357158" y="428604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5"/>
          <p:cNvGrpSpPr>
            <a:grpSpLocks/>
          </p:cNvGrpSpPr>
          <p:nvPr/>
        </p:nvGrpSpPr>
        <p:grpSpPr bwMode="auto">
          <a:xfrm>
            <a:off x="0" y="2571744"/>
            <a:ext cx="460377" cy="423850"/>
            <a:chOff x="846" y="9235"/>
            <a:chExt cx="366" cy="388"/>
          </a:xfrm>
        </p:grpSpPr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>
              <a:off x="937" y="9443"/>
              <a:ext cx="207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0" y="3211297"/>
            <a:ext cx="3225563" cy="646331"/>
          </a:xfrm>
          <a:prstGeom prst="rect">
            <a:avLst/>
          </a:prstGeom>
          <a:solidFill>
            <a:schemeClr val="bg1">
              <a:lumMod val="85000"/>
              <a:alpha val="47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…стекло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??!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2976614" y="357166"/>
            <a:ext cx="460377" cy="423850"/>
            <a:chOff x="846" y="9235"/>
            <a:chExt cx="366" cy="388"/>
          </a:xfrm>
        </p:grpSpPr>
        <p:sp>
          <p:nvSpPr>
            <p:cNvPr id="23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8"/>
            <p:cNvSpPr>
              <a:spLocks noChangeShapeType="1"/>
            </p:cNvSpPr>
            <p:nvPr/>
          </p:nvSpPr>
          <p:spPr bwMode="auto">
            <a:xfrm>
              <a:off x="937" y="9443"/>
              <a:ext cx="207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124447" y="3211297"/>
            <a:ext cx="109036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Нет </a:t>
            </a:r>
            <a:endParaRPr lang="ru-RU" sz="3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57158" y="-24"/>
            <a:ext cx="142876" cy="1285884"/>
          </a:xfrm>
          <a:prstGeom prst="rect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0" y="3857652"/>
            <a:ext cx="9144000" cy="3071810"/>
          </a:xfrm>
          <a:prstGeom prst="rect">
            <a:avLst/>
          </a:prstGeom>
          <a:solidFill>
            <a:schemeClr val="accent3">
              <a:lumMod val="40000"/>
              <a:lumOff val="60000"/>
              <a:alpha val="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10.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освещении электрической дугой отрицательно заряженная  металлическая  пластина в результате  фотоэффекта постепенно теряет свой заряд. Как изменится скорость потери электрического заряда пластиной, если на пути света поставить фильтр, задерживающий ультрафиолетовые лучи и свободно пропускающий все остальные?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Не изменится.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Возможны различные изменения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 rot="20691047">
            <a:off x="5778436" y="1107976"/>
            <a:ext cx="441146" cy="707886"/>
          </a:xfrm>
          <a:prstGeom prst="rect">
            <a:avLst/>
          </a:prstGeom>
          <a:solidFill>
            <a:srgbClr val="33CCFF"/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283968" y="6093296"/>
            <a:ext cx="2232248" cy="3600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4" presetClass="path" presetSubtype="0" repeatCount="3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0.0222 L -0.3217 -0.0247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64" presetClass="path" presetSubtype="0" repeatCount="3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77556E-17 L -0.32171 -0.0025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8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3000000">
                                      <p:cBhvr>
                                        <p:cTn id="5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 animBg="1"/>
      <p:bldP spid="15" grpId="0" animBg="1"/>
      <p:bldP spid="15" grpId="1" animBg="1"/>
      <p:bldP spid="16" grpId="0"/>
      <p:bldP spid="17" grpId="0" animBg="1"/>
      <p:bldP spid="17" grpId="1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solidFill>
            <a:schemeClr val="accent6">
              <a:lumMod val="40000"/>
              <a:lumOff val="60000"/>
              <a:alpha val="3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11. На  рисунке 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представлена схема фотореле. Какой цифрой на этой схеме обозначен  элемент цепи,  помогающий усилить фотоэлектрический ток?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5.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5008" y="1285860"/>
            <a:ext cx="3392430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1571612"/>
            <a:ext cx="57147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57158" y="1357298"/>
            <a:ext cx="2774682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фотоэлемент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1844824"/>
            <a:ext cx="4320480" cy="4915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Триод/ вкл.  цепи реле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96960" y="2204864"/>
            <a:ext cx="128588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реле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57158" y="2643182"/>
            <a:ext cx="471490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Источник питания реле  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23528" y="3000372"/>
            <a:ext cx="5572164" cy="57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Источник питания фотоэлемента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929066"/>
            <a:ext cx="9144000" cy="35719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  равна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света,   если   энергия   фотона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2162" y="5731393"/>
            <a:ext cx="1955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88549" y="5767018"/>
            <a:ext cx="1011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214678" y="5711652"/>
            <a:ext cx="1659648" cy="9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    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0"/>
          <p:cNvGrpSpPr>
            <a:grpSpLocks/>
          </p:cNvGrpSpPr>
          <p:nvPr/>
        </p:nvGrpSpPr>
        <p:grpSpPr bwMode="auto">
          <a:xfrm>
            <a:off x="4357686" y="5286388"/>
            <a:ext cx="1711350" cy="1642740"/>
            <a:chOff x="2766" y="3345"/>
            <a:chExt cx="917" cy="821"/>
          </a:xfrm>
        </p:grpSpPr>
        <p:grpSp>
          <p:nvGrpSpPr>
            <p:cNvPr id="15" name="Group 11"/>
            <p:cNvGrpSpPr>
              <a:grpSpLocks/>
            </p:cNvGrpSpPr>
            <p:nvPr/>
          </p:nvGrpSpPr>
          <p:grpSpPr bwMode="auto">
            <a:xfrm>
              <a:off x="2766" y="3345"/>
              <a:ext cx="917" cy="821"/>
              <a:chOff x="11367" y="3645"/>
              <a:chExt cx="1110" cy="821"/>
            </a:xfrm>
          </p:grpSpPr>
          <p:sp>
            <p:nvSpPr>
              <p:cNvPr id="17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8" name="Group 13"/>
              <p:cNvGrpSpPr>
                <a:grpSpLocks/>
              </p:cNvGrpSpPr>
              <p:nvPr/>
            </p:nvGrpSpPr>
            <p:grpSpPr bwMode="auto">
              <a:xfrm>
                <a:off x="11367" y="3645"/>
                <a:ext cx="1110" cy="821"/>
                <a:chOff x="10875" y="3913"/>
                <a:chExt cx="887" cy="821"/>
              </a:xfrm>
            </p:grpSpPr>
            <p:sp>
              <p:nvSpPr>
                <p:cNvPr id="1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5" y="3913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284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kumimoji="0" lang="en-US" sz="5400" b="0" i="0" u="none" strike="noStrike" cap="none" normalizeH="0" baseline="3000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843" y="3772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878449" y="5521122"/>
            <a:ext cx="2004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4400" dirty="0"/>
          </a:p>
        </p:txBody>
      </p:sp>
      <p:grpSp>
        <p:nvGrpSpPr>
          <p:cNvPr id="22" name="Group 10"/>
          <p:cNvGrpSpPr>
            <a:grpSpLocks/>
          </p:cNvGrpSpPr>
          <p:nvPr/>
        </p:nvGrpSpPr>
        <p:grpSpPr bwMode="auto">
          <a:xfrm>
            <a:off x="7799812" y="5072074"/>
            <a:ext cx="1272782" cy="1624731"/>
            <a:chOff x="2762" y="3211"/>
            <a:chExt cx="682" cy="812"/>
          </a:xfrm>
        </p:grpSpPr>
        <p:grpSp>
          <p:nvGrpSpPr>
            <p:cNvPr id="23" name="Group 11"/>
            <p:cNvGrpSpPr>
              <a:grpSpLocks/>
            </p:cNvGrpSpPr>
            <p:nvPr/>
          </p:nvGrpSpPr>
          <p:grpSpPr bwMode="auto">
            <a:xfrm>
              <a:off x="2775" y="3211"/>
              <a:ext cx="683" cy="812"/>
              <a:chOff x="11369" y="3511"/>
              <a:chExt cx="826" cy="812"/>
            </a:xfrm>
          </p:grpSpPr>
          <p:sp>
            <p:nvSpPr>
              <p:cNvPr id="25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6" name="Group 13"/>
              <p:cNvGrpSpPr>
                <a:grpSpLocks/>
              </p:cNvGrpSpPr>
              <p:nvPr/>
            </p:nvGrpSpPr>
            <p:grpSpPr bwMode="auto">
              <a:xfrm>
                <a:off x="11369" y="3511"/>
                <a:ext cx="737" cy="812"/>
                <a:chOff x="10878" y="3779"/>
                <a:chExt cx="589" cy="812"/>
              </a:xfrm>
            </p:grpSpPr>
            <p:sp>
              <p:nvSpPr>
                <p:cNvPr id="2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8" y="3779"/>
                  <a:ext cx="556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69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2843" y="3641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1604" y="4449774"/>
            <a:ext cx="7357074" cy="90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Прямоугольник 32"/>
          <p:cNvSpPr/>
          <p:nvPr/>
        </p:nvSpPr>
        <p:spPr>
          <a:xfrm>
            <a:off x="285720" y="5643578"/>
            <a:ext cx="1428760" cy="10001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500166" y="4429132"/>
            <a:ext cx="1428760" cy="10001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4" grpId="0"/>
      <p:bldP spid="5" grpId="0" animBg="1"/>
      <p:bldP spid="6" grpId="0" animBg="1"/>
      <p:bldP spid="7" grpId="0"/>
      <p:bldP spid="8" grpId="0"/>
      <p:bldP spid="9" grpId="0"/>
      <p:bldP spid="7172" grpId="0" animBg="1"/>
      <p:bldP spid="11" grpId="0"/>
      <p:bldP spid="12" grpId="0"/>
      <p:bldP spid="13" grpId="0"/>
      <p:bldP spid="21" grpId="0"/>
      <p:bldP spid="33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928670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1342037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714744" y="714356"/>
            <a:ext cx="2147" cy="361834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69187" y="642918"/>
            <a:ext cx="602945" cy="75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969187" y="3469726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969187" y="1544619"/>
            <a:ext cx="602945" cy="75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969187" y="2594157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grpSp>
        <p:nvGrpSpPr>
          <p:cNvPr id="4" name="Группа 46"/>
          <p:cNvGrpSpPr/>
          <p:nvPr/>
        </p:nvGrpSpPr>
        <p:grpSpPr>
          <a:xfrm>
            <a:off x="4500562" y="753556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3071810"/>
            <a:ext cx="3672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71538" y="1071546"/>
            <a:ext cx="503216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79588" y="2521572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0" y="-63785"/>
            <a:ext cx="48463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дифракционная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решетка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92867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928662" y="500042"/>
            <a:ext cx="2357454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1мм/100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734487" y="886138"/>
            <a:ext cx="2990890" cy="10660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3725377" y="907404"/>
            <a:ext cx="785818" cy="85725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2000240"/>
            <a:ext cx="2990890" cy="10660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15"/>
          <p:cNvSpPr>
            <a:spLocks noChangeShapeType="1"/>
          </p:cNvSpPr>
          <p:nvPr/>
        </p:nvSpPr>
        <p:spPr bwMode="auto">
          <a:xfrm flipV="1">
            <a:off x="3714744" y="1785926"/>
            <a:ext cx="785818" cy="21431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451149" y="2879486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785786" y="1928802"/>
            <a:ext cx="357190" cy="1000132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000100" y="3214686"/>
            <a:ext cx="1928826" cy="48281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sin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авая фигурная скобка 43"/>
          <p:cNvSpPr/>
          <p:nvPr/>
        </p:nvSpPr>
        <p:spPr>
          <a:xfrm rot="4157410">
            <a:off x="908814" y="2898884"/>
            <a:ext cx="177444" cy="368907"/>
          </a:xfrm>
          <a:prstGeom prst="rightBrac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572132" y="642918"/>
            <a:ext cx="336181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264444" y="1331885"/>
            <a:ext cx="387958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=0,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всех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белый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703001" y="2059803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4" name="Arc 19"/>
          <p:cNvSpPr>
            <a:spLocks/>
          </p:cNvSpPr>
          <p:nvPr/>
        </p:nvSpPr>
        <p:spPr bwMode="auto">
          <a:xfrm rot="7997072">
            <a:off x="758266" y="2507326"/>
            <a:ext cx="240344" cy="5739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0" y="4500570"/>
            <a:ext cx="9144000" cy="121442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63"/>
              </a:spcBef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13.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Какое из приведенных ниже выражений является условием наблюдения главных максимумов в спектре дифракционной решетки с периодом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под углом 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3997" y="5786458"/>
            <a:ext cx="8877321" cy="857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Прямоугольник 54"/>
          <p:cNvSpPr/>
          <p:nvPr/>
        </p:nvSpPr>
        <p:spPr>
          <a:xfrm>
            <a:off x="428596" y="5728664"/>
            <a:ext cx="2571768" cy="428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718214"/>
            <a:ext cx="916148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500694" y="1357298"/>
            <a:ext cx="3643306" cy="371477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4500570"/>
            <a:ext cx="9144000" cy="121444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На дифракционную решетку падает монохроматический свет с длиной волны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λ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(рис, 6).  В точке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наблюдается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ПЕРВЫЙ ГЛАВНЫЙ МАКСИМУМ.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 равен отрезок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АС?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571868" y="5715016"/>
            <a:ext cx="1214446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4" grpId="0"/>
      <p:bldP spid="10255" grpId="0"/>
      <p:bldP spid="10256" grpId="0"/>
      <p:bldP spid="10257" grpId="0"/>
      <p:bldP spid="10263" grpId="0" animBg="1"/>
      <p:bldP spid="10264" grpId="0"/>
      <p:bldP spid="10266" grpId="0"/>
      <p:bldP spid="10267" grpId="0"/>
      <p:bldP spid="30" grpId="0" animBg="1"/>
      <p:bldP spid="31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10268" grpId="0" animBg="1"/>
      <p:bldP spid="44" grpId="0" animBg="1"/>
      <p:bldP spid="46" grpId="0" animBg="1"/>
      <p:bldP spid="46" grpId="1" animBg="1"/>
      <p:bldP spid="48" grpId="0"/>
      <p:bldP spid="10258" grpId="0"/>
      <p:bldP spid="54" grpId="0" animBg="1"/>
      <p:bldP spid="50" grpId="0" animBg="1"/>
      <p:bldP spid="55" grpId="0" animBg="1"/>
      <p:bldP spid="9220" grpId="0" animBg="1"/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0"/>
            <a:ext cx="9501222" cy="1571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фотоэлектронов.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максимальная кинетическая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фотоэлектронов при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УВЕЛИЧЕНИИ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частоты света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1571612"/>
            <a:ext cx="9144000" cy="121444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раза.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менее чем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            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в 2 раза.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менее чем в 2 раза.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более чем в 2 раза.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-32" y="278624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1000100" y="278624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2595674" y="278605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4"/>
          <p:cNvSpPr txBox="1">
            <a:spLocks noChangeArrowheads="1"/>
          </p:cNvSpPr>
          <p:nvPr/>
        </p:nvSpPr>
        <p:spPr bwMode="auto">
          <a:xfrm>
            <a:off x="3929058" y="2786058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5072066" y="3643842"/>
            <a:ext cx="2357454" cy="2700108"/>
            <a:chOff x="1341" y="6097"/>
            <a:chExt cx="1440" cy="1173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 flipV="1">
              <a:off x="1413" y="6097"/>
              <a:ext cx="0" cy="1173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3"/>
            <p:cNvSpPr>
              <a:spLocks noChangeShapeType="1"/>
            </p:cNvSpPr>
            <p:nvPr/>
          </p:nvSpPr>
          <p:spPr bwMode="auto">
            <a:xfrm flipV="1">
              <a:off x="1717" y="6097"/>
              <a:ext cx="540" cy="720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Line 3"/>
          <p:cNvSpPr>
            <a:spLocks noChangeShapeType="1"/>
          </p:cNvSpPr>
          <p:nvPr/>
        </p:nvSpPr>
        <p:spPr bwMode="auto">
          <a:xfrm flipV="1">
            <a:off x="5184448" y="4572008"/>
            <a:ext cx="884045" cy="165736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5214950"/>
            <a:ext cx="3048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3714752"/>
            <a:ext cx="48712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24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71334" y="6000768"/>
            <a:ext cx="77617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lang="ru-RU" sz="2000" dirty="0"/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 flipH="1" flipV="1">
            <a:off x="5850632" y="4939648"/>
            <a:ext cx="0" cy="78581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132378" y="4956494"/>
            <a:ext cx="756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 flipH="1" flipV="1">
            <a:off x="6558616" y="3687456"/>
            <a:ext cx="0" cy="19440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3"/>
          <p:cNvSpPr>
            <a:spLocks noChangeShapeType="1"/>
          </p:cNvSpPr>
          <p:nvPr/>
        </p:nvSpPr>
        <p:spPr bwMode="auto">
          <a:xfrm flipV="1">
            <a:off x="5204264" y="3714752"/>
            <a:ext cx="1368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-32" y="4263102"/>
            <a:ext cx="524079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более чем в 2 раза</a:t>
            </a:r>
            <a:endParaRPr lang="ru-RU" sz="2800" dirty="0"/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786446" y="5116216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rc 19"/>
          <p:cNvSpPr>
            <a:spLocks/>
          </p:cNvSpPr>
          <p:nvPr/>
        </p:nvSpPr>
        <p:spPr bwMode="auto">
          <a:xfrm rot="3521678">
            <a:off x="5558007" y="5474130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 Box 64"/>
          <p:cNvSpPr txBox="1">
            <a:spLocks noChangeArrowheads="1"/>
          </p:cNvSpPr>
          <p:nvPr/>
        </p:nvSpPr>
        <p:spPr bwMode="auto">
          <a:xfrm>
            <a:off x="7143768" y="4071942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5"/>
          <p:cNvSpPr>
            <a:spLocks noChangeArrowheads="1"/>
          </p:cNvSpPr>
          <p:nvPr/>
        </p:nvSpPr>
        <p:spPr bwMode="auto">
          <a:xfrm>
            <a:off x="-32" y="5500702"/>
            <a:ext cx="435771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кол-ву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0" y="4929198"/>
            <a:ext cx="435768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освещённости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15.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Закономерности, каких из перечисленных выше явлений  свидетельствуют 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волновой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природе света: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928670"/>
            <a:ext cx="91440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1-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радужные переливы   цветов   в   тонких   пленках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,   2 -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возникновение   светлого пятна  в  центре  тени,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освобождение  электронов  с  поверхности металлов при освещении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786058"/>
            <a:ext cx="91440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 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В.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3.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1  и 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 и 3.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42876" y="3786190"/>
            <a:ext cx="57147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3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pPr marL="0" lvl="0" indent="0" eaLnBrk="1" fontAlgn="base" latinLnBrk="0" hangingPunct="1">
              <a:lnSpc>
                <a:spcPts val="3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 marL="0" lvl="0" indent="0" eaLnBrk="1" fontAlgn="base" latinLnBrk="0" hangingPunct="1">
              <a:lnSpc>
                <a:spcPts val="3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ts val="3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69540" y="5327332"/>
            <a:ext cx="414337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поляризация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42910" y="4214818"/>
            <a:ext cx="3214678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дифракция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2910" y="3714752"/>
            <a:ext cx="3214678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интерференция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71472" y="4786322"/>
            <a:ext cx="3071834" cy="571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фотоэффект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643314"/>
            <a:ext cx="2622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 -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волна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857620" y="4214818"/>
            <a:ext cx="2622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 -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волна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830324" y="5388697"/>
            <a:ext cx="49528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 –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поперечная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волна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86182" y="4786322"/>
            <a:ext cx="3031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 -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частица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 rot="20754226">
            <a:off x="6975896" y="1120210"/>
            <a:ext cx="1645194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1  и 2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1213814" y="1500174"/>
            <a:ext cx="35779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v 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7440" y="947022"/>
            <a:ext cx="4340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F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597275" y="1454150"/>
            <a:ext cx="79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276600" y="1622425"/>
            <a:ext cx="158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375188" y="1650365"/>
            <a:ext cx="108000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24"/>
          <p:cNvGrpSpPr/>
          <p:nvPr/>
        </p:nvGrpSpPr>
        <p:grpSpPr>
          <a:xfrm>
            <a:off x="200634" y="138325"/>
            <a:ext cx="1488918" cy="1604795"/>
            <a:chOff x="2082950" y="138325"/>
            <a:chExt cx="1488918" cy="1604795"/>
          </a:xfrm>
        </p:grpSpPr>
        <p:grpSp>
          <p:nvGrpSpPr>
            <p:cNvPr id="3" name="Группа 18"/>
            <p:cNvGrpSpPr/>
            <p:nvPr/>
          </p:nvGrpSpPr>
          <p:grpSpPr>
            <a:xfrm>
              <a:off x="2082950" y="138325"/>
              <a:ext cx="1488918" cy="1604795"/>
              <a:chOff x="2071670" y="138325"/>
              <a:chExt cx="1285884" cy="1604795"/>
            </a:xfrm>
          </p:grpSpPr>
          <p:grpSp>
            <p:nvGrpSpPr>
              <p:cNvPr id="4" name="Группа 17"/>
              <p:cNvGrpSpPr/>
              <p:nvPr/>
            </p:nvGrpSpPr>
            <p:grpSpPr>
              <a:xfrm>
                <a:off x="2071670" y="357166"/>
                <a:ext cx="1285884" cy="1385954"/>
                <a:chOff x="2682875" y="22225"/>
                <a:chExt cx="747713" cy="731838"/>
              </a:xfrm>
            </p:grpSpPr>
            <p:sp>
              <p:nvSpPr>
                <p:cNvPr id="14340" name="Arc 4"/>
                <p:cNvSpPr>
                  <a:spLocks/>
                </p:cNvSpPr>
                <p:nvPr/>
              </p:nvSpPr>
              <p:spPr bwMode="auto">
                <a:xfrm flipV="1">
                  <a:off x="2682875" y="104756"/>
                  <a:ext cx="747713" cy="6096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1" name="Oval 5"/>
                <p:cNvSpPr>
                  <a:spLocks noChangeArrowheads="1"/>
                </p:cNvSpPr>
                <p:nvPr/>
              </p:nvSpPr>
              <p:spPr bwMode="auto">
                <a:xfrm>
                  <a:off x="2797175" y="22225"/>
                  <a:ext cx="152400" cy="122238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2" name="Oval 6"/>
                <p:cNvSpPr>
                  <a:spLocks noChangeArrowheads="1"/>
                </p:cNvSpPr>
                <p:nvPr/>
              </p:nvSpPr>
              <p:spPr bwMode="auto">
                <a:xfrm>
                  <a:off x="2751138" y="654050"/>
                  <a:ext cx="107950" cy="100013"/>
                </a:xfrm>
                <a:prstGeom prst="ellips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3" name="Line 7"/>
                <p:cNvSpPr>
                  <a:spLocks noChangeShapeType="1"/>
                </p:cNvSpPr>
                <p:nvPr/>
              </p:nvSpPr>
              <p:spPr bwMode="auto">
                <a:xfrm>
                  <a:off x="2955925" y="120650"/>
                  <a:ext cx="358775" cy="304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803525" y="387350"/>
                  <a:ext cx="31750" cy="26035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5" name="Line 9"/>
                <p:cNvSpPr>
                  <a:spLocks noChangeShapeType="1"/>
                </p:cNvSpPr>
                <p:nvPr/>
              </p:nvSpPr>
              <p:spPr bwMode="auto">
                <a:xfrm>
                  <a:off x="2857500" y="722313"/>
                  <a:ext cx="290513" cy="1587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9" name="Line 13"/>
                <p:cNvSpPr>
                  <a:spLocks noChangeShapeType="1"/>
                </p:cNvSpPr>
                <p:nvPr/>
              </p:nvSpPr>
              <p:spPr bwMode="auto">
                <a:xfrm>
                  <a:off x="2689225" y="333375"/>
                  <a:ext cx="107950" cy="1588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50" name="Line 14"/>
                <p:cNvSpPr>
                  <a:spLocks noChangeShapeType="1"/>
                </p:cNvSpPr>
                <p:nvPr/>
              </p:nvSpPr>
              <p:spPr bwMode="auto">
                <a:xfrm>
                  <a:off x="3230887" y="663500"/>
                  <a:ext cx="92075" cy="0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8" name="Прямоугольник 17"/>
              <p:cNvSpPr/>
              <p:nvPr/>
            </p:nvSpPr>
            <p:spPr>
              <a:xfrm>
                <a:off x="2151114" y="138325"/>
                <a:ext cx="524503" cy="646331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+</a:t>
                </a:r>
                <a:endParaRPr lang="ru-RU" sz="24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2" name="Прямоугольник 21"/>
            <p:cNvSpPr/>
            <p:nvPr/>
          </p:nvSpPr>
          <p:spPr>
            <a:xfrm>
              <a:off x="2928926" y="487900"/>
              <a:ext cx="3465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</a:rPr>
                <a:t>г </a:t>
              </a:r>
              <a:endParaRPr lang="ru-RU" dirty="0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2428860" y="500042"/>
            <a:ext cx="16105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F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= </a:t>
            </a:r>
            <a:r>
              <a:rPr lang="en-US" sz="32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a,</a:t>
            </a:r>
            <a:endParaRPr lang="ru-RU" sz="3200" b="1" dirty="0"/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4480991" y="357190"/>
            <a:ext cx="11625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51"/>
          <p:cNvGrpSpPr/>
          <p:nvPr/>
        </p:nvGrpSpPr>
        <p:grpSpPr>
          <a:xfrm>
            <a:off x="5266809" y="235190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e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500298" y="1142985"/>
            <a:ext cx="2501816" cy="1148111"/>
            <a:chOff x="571472" y="4223193"/>
            <a:chExt cx="2501816" cy="1148111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1427735" y="4223193"/>
              <a:ext cx="1645553" cy="1148111"/>
              <a:chOff x="11051" y="3861"/>
              <a:chExt cx="393" cy="450"/>
            </a:xfrm>
          </p:grpSpPr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3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6"/>
              <p:cNvSpPr txBox="1">
                <a:spLocks noChangeArrowheads="1"/>
              </p:cNvSpPr>
              <p:nvPr/>
            </p:nvSpPr>
            <p:spPr bwMode="auto">
              <a:xfrm>
                <a:off x="11124" y="4085"/>
                <a:ext cx="183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986980" y="1258564"/>
            <a:ext cx="1217987" cy="1227791"/>
            <a:chOff x="9757" y="3231"/>
            <a:chExt cx="532" cy="621"/>
          </a:xfrm>
          <a:noFill/>
        </p:grpSpPr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306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357686" y="1358613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sym typeface="Symbol" pitchFamily="18" charset="2"/>
              </a:rPr>
              <a:t>+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103"/>
          <p:cNvGrpSpPr/>
          <p:nvPr/>
        </p:nvGrpSpPr>
        <p:grpSpPr>
          <a:xfrm>
            <a:off x="6524915" y="356912"/>
            <a:ext cx="1404187" cy="785187"/>
            <a:chOff x="6547776" y="1782036"/>
            <a:chExt cx="1404187" cy="824407"/>
          </a:xfrm>
          <a:solidFill>
            <a:srgbClr val="00B050">
              <a:alpha val="6000"/>
            </a:srgbClr>
          </a:solidFill>
        </p:grpSpPr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7182170" y="1782036"/>
              <a:ext cx="769793" cy="824407"/>
              <a:chOff x="14124" y="1783"/>
              <a:chExt cx="602" cy="424"/>
            </a:xfrm>
            <a:grpFill/>
          </p:grpSpPr>
          <p:sp>
            <p:nvSpPr>
              <p:cNvPr id="49" name="Text Box 18"/>
              <p:cNvSpPr txBox="1">
                <a:spLocks noChangeArrowheads="1"/>
              </p:cNvSpPr>
              <p:nvPr/>
            </p:nvSpPr>
            <p:spPr bwMode="auto">
              <a:xfrm>
                <a:off x="14223" y="1783"/>
                <a:ext cx="503" cy="23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sng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2800" b="1" i="0" u="sng" strike="noStrike" cap="none" normalizeH="0" baseline="30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Text Box 19"/>
              <p:cNvSpPr txBox="1">
                <a:spLocks noChangeArrowheads="1"/>
              </p:cNvSpPr>
              <p:nvPr/>
            </p:nvSpPr>
            <p:spPr bwMode="auto">
              <a:xfrm>
                <a:off x="14124" y="1950"/>
                <a:ext cx="445" cy="2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r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547776" y="1939688"/>
              <a:ext cx="857256" cy="5493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8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2800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12" name="Группа 52"/>
          <p:cNvGrpSpPr/>
          <p:nvPr/>
        </p:nvGrpSpPr>
        <p:grpSpPr>
          <a:xfrm>
            <a:off x="5286380" y="28572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54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7358082" y="857232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786446" y="901374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5"/>
          <p:cNvGrpSpPr/>
          <p:nvPr/>
        </p:nvGrpSpPr>
        <p:grpSpPr>
          <a:xfrm>
            <a:off x="6216228" y="1214422"/>
            <a:ext cx="2070548" cy="1143008"/>
            <a:chOff x="571472" y="4223191"/>
            <a:chExt cx="2070548" cy="1143008"/>
          </a:xfrm>
        </p:grpSpPr>
        <p:grpSp>
          <p:nvGrpSpPr>
            <p:cNvPr id="14" name="Group 4"/>
            <p:cNvGrpSpPr>
              <a:grpSpLocks/>
            </p:cNvGrpSpPr>
            <p:nvPr/>
          </p:nvGrpSpPr>
          <p:grpSpPr bwMode="auto">
            <a:xfrm>
              <a:off x="1427744" y="4223191"/>
              <a:ext cx="1214276" cy="1143008"/>
              <a:chOff x="11051" y="3861"/>
              <a:chExt cx="290" cy="448"/>
            </a:xfrm>
          </p:grpSpPr>
          <p:sp>
            <p:nvSpPr>
              <p:cNvPr id="65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39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Прямоугольник 66"/>
          <p:cNvSpPr/>
          <p:nvPr/>
        </p:nvSpPr>
        <p:spPr>
          <a:xfrm>
            <a:off x="-31" y="2285992"/>
            <a:ext cx="67151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 правилу квантования  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dirty="0" err="1" smtClean="0">
                <a:latin typeface="Times New Roman"/>
                <a:ea typeface="Times New Roman"/>
              </a:rPr>
              <a:t>h</a:t>
            </a: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37015" y="2285992"/>
            <a:ext cx="989373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6" name="Group 7"/>
          <p:cNvGrpSpPr>
            <a:grpSpLocks/>
          </p:cNvGrpSpPr>
          <p:nvPr/>
        </p:nvGrpSpPr>
        <p:grpSpPr bwMode="auto">
          <a:xfrm>
            <a:off x="7715272" y="2142859"/>
            <a:ext cx="1286670" cy="1000423"/>
            <a:chOff x="9757" y="3267"/>
            <a:chExt cx="562" cy="506"/>
          </a:xfrm>
          <a:noFill/>
        </p:grpSpPr>
        <p:sp>
          <p:nvSpPr>
            <p:cNvPr id="71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468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err="1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 Box 9"/>
            <p:cNvSpPr txBox="1">
              <a:spLocks noChangeArrowheads="1"/>
            </p:cNvSpPr>
            <p:nvPr/>
          </p:nvSpPr>
          <p:spPr bwMode="auto">
            <a:xfrm>
              <a:off x="9839" y="3267"/>
              <a:ext cx="355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dirty="0" err="1" smtClean="0">
                  <a:latin typeface="Times New Roman"/>
                  <a:ea typeface="Times New Roman"/>
                </a:rPr>
                <a:t>h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4" name="Стрелка влево 73"/>
          <p:cNvSpPr/>
          <p:nvPr/>
        </p:nvSpPr>
        <p:spPr>
          <a:xfrm rot="6061685" flipV="1">
            <a:off x="6408831" y="1658218"/>
            <a:ext cx="1487796" cy="164996"/>
          </a:xfrm>
          <a:prstGeom prst="leftArrow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74"/>
          <p:cNvGrpSpPr/>
          <p:nvPr/>
        </p:nvGrpSpPr>
        <p:grpSpPr>
          <a:xfrm>
            <a:off x="5303226" y="22793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76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" name="Прямоугольник 78"/>
          <p:cNvSpPr/>
          <p:nvPr/>
        </p:nvSpPr>
        <p:spPr>
          <a:xfrm>
            <a:off x="1981719" y="3286124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9" name="Group 7"/>
          <p:cNvGrpSpPr>
            <a:grpSpLocks/>
          </p:cNvGrpSpPr>
          <p:nvPr/>
        </p:nvGrpSpPr>
        <p:grpSpPr bwMode="auto">
          <a:xfrm>
            <a:off x="2486705" y="3072044"/>
            <a:ext cx="1442353" cy="1142774"/>
            <a:chOff x="9720" y="3231"/>
            <a:chExt cx="630" cy="578"/>
          </a:xfrm>
          <a:noFill/>
        </p:grpSpPr>
        <p:sp>
          <p:nvSpPr>
            <p:cNvPr id="8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4201217" y="3324179"/>
            <a:ext cx="89479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5058473" y="3103371"/>
            <a:ext cx="1442353" cy="1142774"/>
            <a:chOff x="9720" y="3231"/>
            <a:chExt cx="630" cy="578"/>
          </a:xfrm>
          <a:noFill/>
        </p:grpSpPr>
        <p:sp>
          <p:nvSpPr>
            <p:cNvPr id="86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9" name="Прямоугольник 88"/>
          <p:cNvSpPr/>
          <p:nvPr/>
        </p:nvSpPr>
        <p:spPr>
          <a:xfrm>
            <a:off x="6500826" y="3467055"/>
            <a:ext cx="875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21" name="Group 7"/>
          <p:cNvGrpSpPr>
            <a:grpSpLocks/>
          </p:cNvGrpSpPr>
          <p:nvPr/>
        </p:nvGrpSpPr>
        <p:grpSpPr bwMode="auto">
          <a:xfrm>
            <a:off x="7286644" y="3272476"/>
            <a:ext cx="1442353" cy="1142774"/>
            <a:chOff x="9720" y="3231"/>
            <a:chExt cx="630" cy="578"/>
          </a:xfrm>
          <a:noFill/>
        </p:grpSpPr>
        <p:sp>
          <p:nvSpPr>
            <p:cNvPr id="9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1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-32" y="4173874"/>
            <a:ext cx="894797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788984" y="4143380"/>
            <a:ext cx="1125629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928794" y="4263102"/>
            <a:ext cx="7215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ru-RU" sz="3200" b="1" baseline="-250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1</a:t>
            </a:r>
            <a:r>
              <a:rPr lang="ru-RU" sz="3200" b="1" dirty="0" smtClean="0">
                <a:latin typeface="Times New Roman"/>
                <a:ea typeface="Times New Roman"/>
              </a:rPr>
              <a:t>= 5 10</a:t>
            </a:r>
            <a:r>
              <a:rPr lang="ru-RU" sz="3200" b="1" baseline="30000" dirty="0" smtClean="0">
                <a:latin typeface="Times New Roman"/>
                <a:ea typeface="Times New Roman"/>
              </a:rPr>
              <a:t>-11</a:t>
            </a:r>
            <a:r>
              <a:rPr lang="ru-RU" sz="3200" b="1" dirty="0" smtClean="0">
                <a:latin typeface="Times New Roman"/>
                <a:ea typeface="Times New Roman"/>
              </a:rPr>
              <a:t>м,</a:t>
            </a: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2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=20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м,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= 45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 .....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grpSp>
        <p:nvGrpSpPr>
          <p:cNvPr id="25" name="Группа 5"/>
          <p:cNvGrpSpPr/>
          <p:nvPr/>
        </p:nvGrpSpPr>
        <p:grpSpPr>
          <a:xfrm>
            <a:off x="6215074" y="1214422"/>
            <a:ext cx="1999354" cy="1143008"/>
            <a:chOff x="571472" y="4223191"/>
            <a:chExt cx="1999354" cy="1143008"/>
          </a:xfrm>
        </p:grpSpPr>
        <p:grpSp>
          <p:nvGrpSpPr>
            <p:cNvPr id="31" name="Group 4"/>
            <p:cNvGrpSpPr>
              <a:grpSpLocks/>
            </p:cNvGrpSpPr>
            <p:nvPr/>
          </p:nvGrpSpPr>
          <p:grpSpPr bwMode="auto">
            <a:xfrm>
              <a:off x="1427732" y="4223191"/>
              <a:ext cx="1143094" cy="1143008"/>
              <a:chOff x="11051" y="3861"/>
              <a:chExt cx="273" cy="448"/>
            </a:xfrm>
          </p:grpSpPr>
          <p:sp>
            <p:nvSpPr>
              <p:cNvPr id="104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5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21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4336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102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428760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3" name="Прямая соединительная линия 102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" name="Прямоугольник 105"/>
          <p:cNvSpPr/>
          <p:nvPr/>
        </p:nvSpPr>
        <p:spPr>
          <a:xfrm>
            <a:off x="5572132" y="5292882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4337" name="Group 7"/>
          <p:cNvGrpSpPr>
            <a:grpSpLocks/>
          </p:cNvGrpSpPr>
          <p:nvPr/>
        </p:nvGrpSpPr>
        <p:grpSpPr bwMode="auto">
          <a:xfrm>
            <a:off x="6143781" y="5028809"/>
            <a:ext cx="1513326" cy="1186270"/>
            <a:chOff x="9726" y="3209"/>
            <a:chExt cx="661" cy="600"/>
          </a:xfrm>
          <a:solidFill>
            <a:srgbClr val="FFFF00"/>
          </a:solidFill>
        </p:grpSpPr>
        <p:sp>
          <p:nvSpPr>
            <p:cNvPr id="112" name="Text Box 8"/>
            <p:cNvSpPr txBox="1">
              <a:spLocks noChangeArrowheads="1"/>
            </p:cNvSpPr>
            <p:nvPr/>
          </p:nvSpPr>
          <p:spPr bwMode="auto">
            <a:xfrm>
              <a:off x="9726" y="3209"/>
              <a:ext cx="655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9757" y="3556"/>
              <a:ext cx="630" cy="2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latin typeface="Times New Roman"/>
                  <a:ea typeface="Times New Roman"/>
                </a:rPr>
                <a:t>2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4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3286117" y="5966318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4214810" y="5658944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Line 10"/>
          <p:cNvSpPr>
            <a:spLocks noChangeShapeType="1"/>
          </p:cNvSpPr>
          <p:nvPr/>
        </p:nvSpPr>
        <p:spPr bwMode="auto">
          <a:xfrm>
            <a:off x="4215848" y="6286520"/>
            <a:ext cx="756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74147" y="6221576"/>
            <a:ext cx="72648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125" name="Text Box 24"/>
          <p:cNvSpPr txBox="1">
            <a:spLocks noChangeArrowheads="1"/>
          </p:cNvSpPr>
          <p:nvPr/>
        </p:nvSpPr>
        <p:spPr bwMode="auto">
          <a:xfrm>
            <a:off x="5214942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Text Box 24"/>
          <p:cNvSpPr txBox="1">
            <a:spLocks noChangeArrowheads="1"/>
          </p:cNvSpPr>
          <p:nvPr/>
        </p:nvSpPr>
        <p:spPr bwMode="auto">
          <a:xfrm>
            <a:off x="642938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 Box 24"/>
          <p:cNvSpPr txBox="1">
            <a:spLocks noChangeArrowheads="1"/>
          </p:cNvSpPr>
          <p:nvPr/>
        </p:nvSpPr>
        <p:spPr bwMode="auto">
          <a:xfrm>
            <a:off x="750095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214942" y="285728"/>
            <a:ext cx="2571768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0" y="1"/>
            <a:ext cx="7143768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</a:rPr>
              <a:t>(время жизни в </a:t>
            </a:r>
            <a:r>
              <a:rPr lang="ru-RU" sz="24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возбужденном</a:t>
            </a:r>
            <a:r>
              <a:rPr lang="ru-RU" sz="2400" dirty="0" smtClean="0">
                <a:latin typeface="Times New Roman"/>
                <a:ea typeface="Times New Roman"/>
              </a:rPr>
              <a:t> состоянии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-8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с.</a:t>
            </a:r>
            <a:r>
              <a:rPr lang="ru-RU" sz="2400" dirty="0" smtClean="0">
                <a:latin typeface="Times New Roman"/>
                <a:ea typeface="Times New Roman"/>
              </a:rPr>
              <a:t>)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0" y="4857760"/>
            <a:ext cx="46434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=1(серия </a:t>
            </a:r>
            <a:r>
              <a:rPr lang="ru-RU" sz="28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УФ) 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=2(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 видимый )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=3(...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 ИК)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29" name="Выгнутая вверх стрелка 128"/>
          <p:cNvSpPr/>
          <p:nvPr/>
        </p:nvSpPr>
        <p:spPr>
          <a:xfrm rot="3753010" flipV="1">
            <a:off x="3705397" y="4914440"/>
            <a:ext cx="2274891" cy="3009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50509E-6 L -0.03924 0.14546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2951E-7 L -0.49792 0.4160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" y="20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3682E-6 L -0.25816 0.55411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27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1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0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2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3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9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0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6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7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4348" grpId="0" animBg="1"/>
      <p:bldP spid="26" grpId="0"/>
      <p:bldP spid="28" grpId="0"/>
      <p:bldP spid="42" grpId="0"/>
      <p:bldP spid="57" grpId="0" animBg="1"/>
      <p:bldP spid="58" grpId="0" animBg="1"/>
      <p:bldP spid="67" grpId="0"/>
      <p:bldP spid="68" grpId="0" animBg="1"/>
      <p:bldP spid="74" grpId="0" animBg="1"/>
      <p:bldP spid="79" grpId="0"/>
      <p:bldP spid="84" grpId="0" animBg="1"/>
      <p:bldP spid="89" grpId="0"/>
      <p:bldP spid="95" grpId="0" animBg="1"/>
      <p:bldP spid="96" grpId="0" animBg="1"/>
      <p:bldP spid="97" grpId="0"/>
      <p:bldP spid="106" grpId="0"/>
      <p:bldP spid="118" grpId="0" animBg="1"/>
      <p:bldP spid="122" grpId="0" animBg="1"/>
      <p:bldP spid="123" grpId="0" animBg="1"/>
      <p:bldP spid="124" grpId="0" animBg="1"/>
      <p:bldP spid="125" grpId="0" animBg="1"/>
      <p:bldP spid="127" grpId="0" animBg="1"/>
      <p:bldP spid="128" grpId="0" animBg="1"/>
      <p:bldP spid="51" grpId="0" animBg="1"/>
      <p:bldP spid="126" grpId="0" animBg="1"/>
      <p:bldP spid="98" grpId="0" build="p"/>
      <p:bldP spid="1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928926" y="3800974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928662" y="3646017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V="1">
            <a:off x="2786050" y="3693566"/>
            <a:ext cx="0" cy="274858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774925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1129934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517921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2646966" y="2714620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3003914" y="2469949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3358923" y="2235277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H="1">
            <a:off x="3746911" y="2143116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2739406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7156680" y="2753226"/>
            <a:ext cx="355416" cy="365658"/>
            <a:chOff x="1906484" y="5074176"/>
            <a:chExt cx="355416" cy="365658"/>
          </a:xfrm>
        </p:grpSpPr>
        <p:sp>
          <p:nvSpPr>
            <p:cNvPr id="28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6114868" y="1793318"/>
            <a:ext cx="2489192" cy="2350061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Oval 26"/>
          <p:cNvSpPr>
            <a:spLocks noChangeArrowheads="1"/>
          </p:cNvSpPr>
          <p:nvPr/>
        </p:nvSpPr>
        <p:spPr bwMode="auto">
          <a:xfrm>
            <a:off x="6738298" y="2357430"/>
            <a:ext cx="1214446" cy="1214446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>
            <a:off x="5492320" y="1214422"/>
            <a:ext cx="3714744" cy="3500462"/>
          </a:xfrm>
          <a:prstGeom prst="ellipse">
            <a:avLst/>
          </a:prstGeom>
          <a:noFill/>
          <a:ln w="57150">
            <a:solidFill>
              <a:srgbClr val="0033CC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4809472" y="634544"/>
            <a:ext cx="5000660" cy="4596172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9000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1500166" y="5922984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1714480" y="3708406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1714480" y="277971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1714480" y="2071678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357158" y="4708538"/>
            <a:ext cx="785818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10,2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 6"/>
          <p:cNvGrpSpPr>
            <a:grpSpLocks/>
          </p:cNvGrpSpPr>
          <p:nvPr/>
        </p:nvGrpSpPr>
        <p:grpSpPr bwMode="auto">
          <a:xfrm>
            <a:off x="1357290" y="2500306"/>
            <a:ext cx="357190" cy="714380"/>
            <a:chOff x="864" y="3682"/>
            <a:chExt cx="1705" cy="621"/>
          </a:xfrm>
        </p:grpSpPr>
        <p:sp>
          <p:nvSpPr>
            <p:cNvPr id="53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6" name="Group 6"/>
          <p:cNvGrpSpPr>
            <a:grpSpLocks/>
          </p:cNvGrpSpPr>
          <p:nvPr/>
        </p:nvGrpSpPr>
        <p:grpSpPr bwMode="auto">
          <a:xfrm>
            <a:off x="928662" y="2714620"/>
            <a:ext cx="357190" cy="714380"/>
            <a:chOff x="864" y="3682"/>
            <a:chExt cx="1705" cy="621"/>
          </a:xfrm>
        </p:grpSpPr>
        <p:sp>
          <p:nvSpPr>
            <p:cNvPr id="57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0" name="Group 6"/>
          <p:cNvGrpSpPr>
            <a:grpSpLocks/>
          </p:cNvGrpSpPr>
          <p:nvPr/>
        </p:nvGrpSpPr>
        <p:grpSpPr bwMode="auto">
          <a:xfrm>
            <a:off x="642910" y="2857496"/>
            <a:ext cx="357190" cy="714380"/>
            <a:chOff x="864" y="3682"/>
            <a:chExt cx="1705" cy="621"/>
          </a:xfrm>
        </p:grpSpPr>
        <p:sp>
          <p:nvSpPr>
            <p:cNvPr id="61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4" name="Group 6"/>
          <p:cNvGrpSpPr>
            <a:grpSpLocks/>
          </p:cNvGrpSpPr>
          <p:nvPr/>
        </p:nvGrpSpPr>
        <p:grpSpPr bwMode="auto">
          <a:xfrm>
            <a:off x="285720" y="3000372"/>
            <a:ext cx="357190" cy="714380"/>
            <a:chOff x="864" y="3682"/>
            <a:chExt cx="1705" cy="621"/>
          </a:xfrm>
        </p:grpSpPr>
        <p:sp>
          <p:nvSpPr>
            <p:cNvPr id="65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857488" y="3929066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794" name="Group 26"/>
          <p:cNvGrpSpPr>
            <a:grpSpLocks/>
          </p:cNvGrpSpPr>
          <p:nvPr/>
        </p:nvGrpSpPr>
        <p:grpSpPr bwMode="auto">
          <a:xfrm>
            <a:off x="3714744" y="3643314"/>
            <a:ext cx="1061607" cy="1142673"/>
            <a:chOff x="2698" y="3022"/>
            <a:chExt cx="746" cy="1421"/>
          </a:xfrm>
        </p:grpSpPr>
        <p:grpSp>
          <p:nvGrpSpPr>
            <p:cNvPr id="32795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797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3143240" y="4857760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803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32804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806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802088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810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32811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813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7" name="Group 6"/>
          <p:cNvGrpSpPr>
            <a:grpSpLocks/>
          </p:cNvGrpSpPr>
          <p:nvPr/>
        </p:nvGrpSpPr>
        <p:grpSpPr bwMode="auto">
          <a:xfrm>
            <a:off x="1142976" y="4643446"/>
            <a:ext cx="357190" cy="714380"/>
            <a:chOff x="864" y="3682"/>
            <a:chExt cx="1705" cy="621"/>
          </a:xfrm>
        </p:grpSpPr>
        <p:sp>
          <p:nvSpPr>
            <p:cNvPr id="49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6000760" y="5977614"/>
            <a:ext cx="289406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ПОГЛОЩЕНИЕ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17" name="Text Box 49"/>
          <p:cNvSpPr txBox="1">
            <a:spLocks noChangeArrowheads="1"/>
          </p:cNvSpPr>
          <p:nvPr/>
        </p:nvSpPr>
        <p:spPr bwMode="auto">
          <a:xfrm>
            <a:off x="642910" y="4000504"/>
            <a:ext cx="2500330" cy="135732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47 L 0.95538 0.00301 " pathEditMode="relative" rAng="0" ptsTypes="AA">
                                      <p:cBhvr>
                                        <p:cTn id="23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00"/>
                            </p:stCondLst>
                            <p:childTnLst>
                              <p:par>
                                <p:cTn id="2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00"/>
                            </p:stCondLst>
                            <p:childTnLst>
                              <p:par>
                                <p:cTn id="2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4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000"/>
                            </p:stCondLst>
                            <p:childTnLst>
                              <p:par>
                                <p:cTn id="3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00"/>
                            </p:stCondLst>
                            <p:childTnLst>
                              <p:par>
                                <p:cTn id="3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7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0" grpId="0" animBg="1"/>
      <p:bldP spid="32780" grpId="1" animBg="1"/>
      <p:bldP spid="32781" grpId="0" animBg="1"/>
      <p:bldP spid="32781" grpId="1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/>
      <p:bldP spid="25" grpId="0" animBg="1"/>
      <p:bldP spid="25" grpId="1" animBg="1"/>
      <p:bldP spid="26" grpId="0" animBg="1"/>
      <p:bldP spid="26" grpId="1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2792" grpId="0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5" grpId="0" animBg="1"/>
      <p:bldP spid="32793" grpId="0"/>
      <p:bldP spid="32801" grpId="0" animBg="1"/>
      <p:bldP spid="32802" grpId="0" animBg="1"/>
      <p:bldP spid="93" grpId="0" animBg="1"/>
      <p:bldP spid="93" grpId="1" animBg="1"/>
      <p:bldP spid="94" grpId="0" animBg="1"/>
      <p:bldP spid="95" grpId="0" animBg="1"/>
      <p:bldP spid="328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500166" y="3714752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Line 12"/>
          <p:cNvSpPr>
            <a:spLocks noChangeShapeType="1"/>
          </p:cNvSpPr>
          <p:nvPr/>
        </p:nvSpPr>
        <p:spPr bwMode="auto">
          <a:xfrm>
            <a:off x="1714480" y="2728268"/>
            <a:ext cx="0" cy="3714776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Line 12"/>
          <p:cNvSpPr>
            <a:spLocks noChangeShapeType="1"/>
          </p:cNvSpPr>
          <p:nvPr/>
        </p:nvSpPr>
        <p:spPr bwMode="auto">
          <a:xfrm>
            <a:off x="1928794" y="2442516"/>
            <a:ext cx="0" cy="4000528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1" name="Line 12"/>
          <p:cNvSpPr>
            <a:spLocks noChangeShapeType="1"/>
          </p:cNvSpPr>
          <p:nvPr/>
        </p:nvSpPr>
        <p:spPr bwMode="auto">
          <a:xfrm>
            <a:off x="2187250" y="2228202"/>
            <a:ext cx="0" cy="4214842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3665" y="1800710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642910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928662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214414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-71470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2654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4643438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4643438" y="3429000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4643438" y="264318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4714876" y="208532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6582227" y="1928802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7439483" y="1643050"/>
            <a:ext cx="1061607" cy="1142673"/>
            <a:chOff x="2698" y="3022"/>
            <a:chExt cx="746" cy="1421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6072198" y="3000372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786322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0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2214546" y="2714620"/>
            <a:ext cx="14287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</a:t>
            </a:r>
            <a:endParaRPr lang="en-US" sz="20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endParaRPr lang="en-US" sz="20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ИК)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42844" y="3714752"/>
            <a:ext cx="204459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en-US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m</a:t>
            </a:r>
            <a:r>
              <a:rPr lang="ru-RU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(</a:t>
            </a:r>
            <a:r>
              <a:rPr lang="ru-RU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</a:t>
            </a:r>
            <a:endParaRPr lang="en-US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видимый )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105805" y="5214950"/>
            <a:ext cx="2850268" cy="954107"/>
          </a:xfrm>
          <a:prstGeom prst="rect">
            <a:avLst/>
          </a:prstGeom>
          <a:solidFill>
            <a:srgbClr val="33CCFF">
              <a:alpha val="38000"/>
            </a:srgb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(серия </a:t>
            </a:r>
            <a:r>
              <a:rPr lang="ru-RU" sz="20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</a:t>
            </a:r>
            <a:endParaRPr lang="en-US" sz="2000" b="1" dirty="0" smtClean="0">
              <a:solidFill>
                <a:srgbClr val="0033CC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УФ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 </a:t>
            </a:r>
          </a:p>
        </p:txBody>
      </p:sp>
      <p:sp>
        <p:nvSpPr>
          <p:cNvPr id="98" name="Line 15"/>
          <p:cNvSpPr>
            <a:spLocks noChangeShapeType="1"/>
          </p:cNvSpPr>
          <p:nvPr/>
        </p:nvSpPr>
        <p:spPr bwMode="auto">
          <a:xfrm>
            <a:off x="2571736" y="2357430"/>
            <a:ext cx="0" cy="39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9" name="Line 15"/>
          <p:cNvSpPr>
            <a:spLocks noChangeShapeType="1"/>
          </p:cNvSpPr>
          <p:nvPr/>
        </p:nvSpPr>
        <p:spPr bwMode="auto">
          <a:xfrm>
            <a:off x="2786050" y="2272344"/>
            <a:ext cx="0" cy="46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0" name="Line 15"/>
          <p:cNvSpPr>
            <a:spLocks noChangeShapeType="1"/>
          </p:cNvSpPr>
          <p:nvPr/>
        </p:nvSpPr>
        <p:spPr bwMode="auto">
          <a:xfrm>
            <a:off x="2928926" y="2143116"/>
            <a:ext cx="0" cy="57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1" name="Line 15"/>
          <p:cNvSpPr>
            <a:spLocks noChangeShapeType="1"/>
          </p:cNvSpPr>
          <p:nvPr/>
        </p:nvSpPr>
        <p:spPr bwMode="auto">
          <a:xfrm>
            <a:off x="3143240" y="2071678"/>
            <a:ext cx="0" cy="64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0" dur="2000" fill="hold"/>
                                        <p:tgtEl>
                                          <p:spTgt spid="327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4" dur="2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" grpId="0" animBg="1"/>
      <p:bldP spid="89" grpId="0" animBg="1"/>
      <p:bldP spid="90" grpId="0" animBg="1"/>
      <p:bldP spid="91" grpId="0" animBg="1"/>
      <p:bldP spid="76" grpId="0" animBg="1"/>
      <p:bldP spid="76" grpId="1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3" grpId="0" animBg="1"/>
      <p:bldP spid="32784" grpId="0" animBg="1"/>
      <p:bldP spid="32785" grpId="0" animBg="1"/>
      <p:bldP spid="32786" grpId="0" animBg="1"/>
      <p:bldP spid="32791" grpId="0"/>
      <p:bldP spid="25" grpId="0" animBg="1"/>
      <p:bldP spid="26" grpId="0" animBg="1"/>
      <p:bldP spid="35" grpId="0" animBg="1"/>
      <p:bldP spid="36" grpId="0" animBg="1"/>
      <p:bldP spid="32792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2793" grpId="0"/>
      <p:bldP spid="32793" grpId="1"/>
      <p:bldP spid="32801" grpId="0" animBg="1"/>
      <p:bldP spid="32802" grpId="0" animBg="1"/>
      <p:bldP spid="93" grpId="0" animBg="1"/>
      <p:bldP spid="94" grpId="0" animBg="1"/>
      <p:bldP spid="92" grpId="0"/>
      <p:bldP spid="96" grpId="0"/>
      <p:bldP spid="9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2286000"/>
          <a:ext cx="9001156" cy="4267200"/>
        </p:xfrm>
        <a:graphic>
          <a:graphicData uri="http://schemas.openxmlformats.org/drawingml/2006/table">
            <a:tbl>
              <a:tblPr/>
              <a:tblGrid>
                <a:gridCol w="8001056"/>
                <a:gridCol w="100010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1. Консультация по задачам гр. № 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2. Консультация по вопросам к 4-му зачету в бригадах, в классе, у учителя.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3. Работа  по вопросам  по материалу раздела.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Д.З.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гр.2 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- 20 (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\2у22н\  №86.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\КОНС. К ЗАЧЕТУ №4 \ ОБОБЩЕНИЕ ПО РАЗДЕЛУ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«СПЕКТРЫ, КВАНТЫ».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Выделение основных знаний  и умений по разделу.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коммуникативных навыков.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№28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93-96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Гр10,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1510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1501**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атом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214290"/>
            <a:ext cx="4864986" cy="64633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Опыт Франка и Герца</a:t>
            </a:r>
            <a:endParaRPr lang="ru-RU" sz="3600" dirty="0"/>
          </a:p>
        </p:txBody>
      </p:sp>
      <p:sp>
        <p:nvSpPr>
          <p:cNvPr id="6" name="Oval 1"/>
          <p:cNvSpPr>
            <a:spLocks noChangeArrowheads="1"/>
          </p:cNvSpPr>
          <p:nvPr/>
        </p:nvSpPr>
        <p:spPr bwMode="auto">
          <a:xfrm>
            <a:off x="2189502" y="1198455"/>
            <a:ext cx="4001965" cy="1087537"/>
          </a:xfrm>
          <a:prstGeom prst="ellips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" name="Группа 32"/>
          <p:cNvGrpSpPr/>
          <p:nvPr/>
        </p:nvGrpSpPr>
        <p:grpSpPr>
          <a:xfrm>
            <a:off x="5002374" y="1334853"/>
            <a:ext cx="17961" cy="1656000"/>
            <a:chOff x="5002374" y="1334853"/>
            <a:chExt cx="17961" cy="1704363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V="1">
              <a:off x="5002374" y="2247216"/>
              <a:ext cx="0" cy="7920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5020335" y="1334853"/>
              <a:ext cx="0" cy="861271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571604" y="2351084"/>
            <a:ext cx="3430770" cy="506412"/>
            <a:chOff x="1571604" y="2643182"/>
            <a:chExt cx="3430770" cy="506412"/>
          </a:xfrm>
        </p:grpSpPr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1571604" y="2878572"/>
              <a:ext cx="211953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3709100" y="2667053"/>
              <a:ext cx="398758" cy="437934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4086304" y="2878572"/>
              <a:ext cx="9160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3717574" y="2643182"/>
              <a:ext cx="466742" cy="506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1571604" y="1597613"/>
            <a:ext cx="5242270" cy="2474329"/>
            <a:chOff x="1571604" y="1597613"/>
            <a:chExt cx="5242270" cy="2474329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1571604" y="1597613"/>
              <a:ext cx="5143536" cy="2474329"/>
              <a:chOff x="1571604" y="1597613"/>
              <a:chExt cx="5143536" cy="2474329"/>
            </a:xfrm>
          </p:grpSpPr>
          <p:sp>
            <p:nvSpPr>
              <p:cNvPr id="7" name="Line 2"/>
              <p:cNvSpPr>
                <a:spLocks noChangeShapeType="1"/>
              </p:cNvSpPr>
              <p:nvPr/>
            </p:nvSpPr>
            <p:spPr bwMode="auto">
              <a:xfrm>
                <a:off x="1571604" y="1634108"/>
                <a:ext cx="77596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Line 4"/>
              <p:cNvSpPr>
                <a:spLocks noChangeShapeType="1"/>
              </p:cNvSpPr>
              <p:nvPr/>
            </p:nvSpPr>
            <p:spPr bwMode="auto">
              <a:xfrm>
                <a:off x="1585974" y="1634108"/>
                <a:ext cx="3594" cy="20144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>
                <a:off x="1585974" y="3666854"/>
                <a:ext cx="1192686" cy="1824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6"/>
              <p:cNvSpPr>
                <a:spLocks noChangeShapeType="1"/>
              </p:cNvSpPr>
              <p:nvPr/>
            </p:nvSpPr>
            <p:spPr bwMode="auto">
              <a:xfrm>
                <a:off x="2742736" y="3579267"/>
                <a:ext cx="0" cy="24451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846917" y="3440588"/>
                <a:ext cx="0" cy="631354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2983429" y="3597513"/>
                <a:ext cx="3591" cy="21166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3069648" y="3445038"/>
                <a:ext cx="3591" cy="61675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3087609" y="3717946"/>
                <a:ext cx="2123126" cy="1824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225105" y="3367599"/>
                <a:ext cx="3591" cy="704343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5347247" y="3630359"/>
                <a:ext cx="0" cy="26640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Oval 18"/>
              <p:cNvSpPr>
                <a:spLocks noChangeArrowheads="1"/>
              </p:cNvSpPr>
              <p:nvPr/>
            </p:nvSpPr>
            <p:spPr bwMode="auto">
              <a:xfrm>
                <a:off x="6072198" y="2754491"/>
                <a:ext cx="642942" cy="456180"/>
              </a:xfrm>
              <a:prstGeom prst="ellips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Line 16"/>
              <p:cNvSpPr>
                <a:spLocks noChangeShapeType="1"/>
              </p:cNvSpPr>
              <p:nvPr/>
            </p:nvSpPr>
            <p:spPr bwMode="auto">
              <a:xfrm>
                <a:off x="5846594" y="1597613"/>
                <a:ext cx="0" cy="33575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auto">
              <a:xfrm flipV="1">
                <a:off x="6345942" y="1739943"/>
                <a:ext cx="3591" cy="99995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6363903" y="3228920"/>
                <a:ext cx="0" cy="54376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Line 21"/>
              <p:cNvSpPr>
                <a:spLocks noChangeShapeType="1"/>
              </p:cNvSpPr>
              <p:nvPr/>
            </p:nvSpPr>
            <p:spPr bwMode="auto">
              <a:xfrm flipH="1">
                <a:off x="5347247" y="3754441"/>
                <a:ext cx="101665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Line 22"/>
              <p:cNvSpPr>
                <a:spLocks noChangeShapeType="1"/>
              </p:cNvSpPr>
              <p:nvPr/>
            </p:nvSpPr>
            <p:spPr bwMode="auto">
              <a:xfrm flipH="1">
                <a:off x="5846594" y="1758189"/>
                <a:ext cx="50294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" name="Дуга 4"/>
              <p:cNvSpPr/>
              <p:nvPr/>
            </p:nvSpPr>
            <p:spPr>
              <a:xfrm>
                <a:off x="2117628" y="1608544"/>
                <a:ext cx="323321" cy="328453"/>
              </a:xfrm>
              <a:prstGeom prst="arc">
                <a:avLst>
                  <a:gd name="adj1" fmla="val 16200000"/>
                  <a:gd name="adj2" fmla="val 5457828"/>
                </a:avLst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6099494" y="2725070"/>
              <a:ext cx="714380" cy="506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3869974" y="1065200"/>
            <a:ext cx="987778" cy="72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Hg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2"/>
          <p:cNvGrpSpPr>
            <a:grpSpLocks/>
          </p:cNvGrpSpPr>
          <p:nvPr/>
        </p:nvGrpSpPr>
        <p:grpSpPr bwMode="auto">
          <a:xfrm>
            <a:off x="2285984" y="1643052"/>
            <a:ext cx="285751" cy="285750"/>
            <a:chOff x="1783" y="8526"/>
            <a:chExt cx="366" cy="388"/>
          </a:xfrm>
        </p:grpSpPr>
        <p:sp>
          <p:nvSpPr>
            <p:cNvPr id="3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" name="Arc 31"/>
          <p:cNvSpPr>
            <a:spLocks/>
          </p:cNvSpPr>
          <p:nvPr/>
        </p:nvSpPr>
        <p:spPr bwMode="auto">
          <a:xfrm flipH="1" flipV="1">
            <a:off x="3831585" y="4625063"/>
            <a:ext cx="140278" cy="155377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" name="Line 24"/>
          <p:cNvSpPr>
            <a:spLocks noChangeShapeType="1"/>
          </p:cNvSpPr>
          <p:nvPr/>
        </p:nvSpPr>
        <p:spPr bwMode="auto">
          <a:xfrm flipV="1">
            <a:off x="1643044" y="4288541"/>
            <a:ext cx="0" cy="2047904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none" w="sm" len="sm"/>
            <a:tailEnd type="triangl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1643042" y="6317414"/>
            <a:ext cx="3857652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Line 26"/>
          <p:cNvSpPr>
            <a:spLocks noChangeShapeType="1"/>
          </p:cNvSpPr>
          <p:nvPr/>
        </p:nvSpPr>
        <p:spPr bwMode="auto">
          <a:xfrm flipV="1">
            <a:off x="2684118" y="5306709"/>
            <a:ext cx="0" cy="1023953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V="1">
            <a:off x="3929058" y="4299904"/>
            <a:ext cx="0" cy="207170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Arc 28"/>
          <p:cNvSpPr>
            <a:spLocks/>
          </p:cNvSpPr>
          <p:nvPr/>
        </p:nvSpPr>
        <p:spPr bwMode="auto">
          <a:xfrm flipV="1">
            <a:off x="1664236" y="5396648"/>
            <a:ext cx="946878" cy="86320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Arc 29"/>
          <p:cNvSpPr>
            <a:spLocks/>
          </p:cNvSpPr>
          <p:nvPr/>
        </p:nvSpPr>
        <p:spPr bwMode="auto">
          <a:xfrm flipH="1" flipV="1">
            <a:off x="2643174" y="5384817"/>
            <a:ext cx="105160" cy="71562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Arc 30"/>
          <p:cNvSpPr>
            <a:spLocks/>
          </p:cNvSpPr>
          <p:nvPr/>
        </p:nvSpPr>
        <p:spPr bwMode="auto">
          <a:xfrm flipV="1">
            <a:off x="2710108" y="4600675"/>
            <a:ext cx="1122226" cy="1518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Arc 32"/>
          <p:cNvSpPr>
            <a:spLocks/>
          </p:cNvSpPr>
          <p:nvPr/>
        </p:nvSpPr>
        <p:spPr bwMode="auto">
          <a:xfrm flipV="1">
            <a:off x="3928728" y="4707256"/>
            <a:ext cx="1357652" cy="1446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2" name="Группа 62"/>
          <p:cNvGrpSpPr/>
          <p:nvPr/>
        </p:nvGrpSpPr>
        <p:grpSpPr>
          <a:xfrm>
            <a:off x="1571604" y="2959428"/>
            <a:ext cx="3429586" cy="431361"/>
            <a:chOff x="491459" y="3500438"/>
            <a:chExt cx="3429586" cy="431361"/>
          </a:xfrm>
        </p:grpSpPr>
        <p:sp>
          <p:nvSpPr>
            <p:cNvPr id="53" name="Line 2"/>
            <p:cNvSpPr>
              <a:spLocks noChangeShapeType="1"/>
            </p:cNvSpPr>
            <p:nvPr/>
          </p:nvSpPr>
          <p:spPr bwMode="auto">
            <a:xfrm>
              <a:off x="491459" y="3822003"/>
              <a:ext cx="1332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4" name="Group 3"/>
            <p:cNvGrpSpPr>
              <a:grpSpLocks/>
            </p:cNvGrpSpPr>
            <p:nvPr/>
          </p:nvGrpSpPr>
          <p:grpSpPr bwMode="auto">
            <a:xfrm flipV="1">
              <a:off x="1815586" y="3501505"/>
              <a:ext cx="696587" cy="430294"/>
              <a:chOff x="2660" y="7397"/>
              <a:chExt cx="576" cy="483"/>
            </a:xfrm>
          </p:grpSpPr>
          <p:sp>
            <p:nvSpPr>
              <p:cNvPr id="5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55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80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3596628" y="3280148"/>
            <a:ext cx="1404000" cy="473976"/>
            <a:chOff x="3596628" y="3280148"/>
            <a:chExt cx="1404000" cy="473976"/>
          </a:xfrm>
        </p:grpSpPr>
        <p:sp>
          <p:nvSpPr>
            <p:cNvPr id="58" name="Line 2"/>
            <p:cNvSpPr>
              <a:spLocks noChangeShapeType="1"/>
            </p:cNvSpPr>
            <p:nvPr/>
          </p:nvSpPr>
          <p:spPr bwMode="auto">
            <a:xfrm>
              <a:off x="3596628" y="3280148"/>
              <a:ext cx="1404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Line 2"/>
            <p:cNvSpPr>
              <a:spLocks noChangeShapeType="1"/>
            </p:cNvSpPr>
            <p:nvPr/>
          </p:nvSpPr>
          <p:spPr bwMode="auto">
            <a:xfrm>
              <a:off x="5000628" y="3286124"/>
              <a:ext cx="0" cy="46800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1071538" y="3994158"/>
            <a:ext cx="71438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5462580" y="6065860"/>
            <a:ext cx="46674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24"/>
          <p:cNvSpPr txBox="1">
            <a:spLocks noChangeArrowheads="1"/>
          </p:cNvSpPr>
          <p:nvPr/>
        </p:nvSpPr>
        <p:spPr bwMode="auto">
          <a:xfrm>
            <a:off x="2285984" y="6337940"/>
            <a:ext cx="100013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4.9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3643306" y="6351588"/>
            <a:ext cx="100013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,8В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27"/>
          <p:cNvSpPr>
            <a:spLocks noChangeShapeType="1"/>
          </p:cNvSpPr>
          <p:nvPr/>
        </p:nvSpPr>
        <p:spPr bwMode="auto">
          <a:xfrm flipV="1">
            <a:off x="5313676" y="4214818"/>
            <a:ext cx="0" cy="207170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Text Box 24"/>
          <p:cNvSpPr txBox="1">
            <a:spLocks noChangeArrowheads="1"/>
          </p:cNvSpPr>
          <p:nvPr/>
        </p:nvSpPr>
        <p:spPr bwMode="auto">
          <a:xfrm>
            <a:off x="2000232" y="4071942"/>
            <a:ext cx="1143008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один</a:t>
            </a:r>
          </a:p>
        </p:txBody>
      </p:sp>
      <p:sp>
        <p:nvSpPr>
          <p:cNvPr id="67" name="Text Box 24"/>
          <p:cNvSpPr txBox="1">
            <a:spLocks noChangeArrowheads="1"/>
          </p:cNvSpPr>
          <p:nvPr/>
        </p:nvSpPr>
        <p:spPr bwMode="auto">
          <a:xfrm>
            <a:off x="3929058" y="4000504"/>
            <a:ext cx="928694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два</a:t>
            </a:r>
          </a:p>
        </p:txBody>
      </p:sp>
      <p:sp>
        <p:nvSpPr>
          <p:cNvPr id="68" name="Text Box 34"/>
          <p:cNvSpPr txBox="1">
            <a:spLocks noChangeArrowheads="1"/>
          </p:cNvSpPr>
          <p:nvPr/>
        </p:nvSpPr>
        <p:spPr bwMode="auto">
          <a:xfrm>
            <a:off x="5929322" y="4143380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24"/>
          <p:cNvSpPr txBox="1">
            <a:spLocks noChangeArrowheads="1"/>
          </p:cNvSpPr>
          <p:nvPr/>
        </p:nvSpPr>
        <p:spPr bwMode="auto">
          <a:xfrm>
            <a:off x="6997694" y="4201170"/>
            <a:ext cx="1285884" cy="6429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4.9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34"/>
          <p:cNvSpPr txBox="1">
            <a:spLocks noChangeArrowheads="1"/>
          </p:cNvSpPr>
          <p:nvPr/>
        </p:nvSpPr>
        <p:spPr bwMode="auto">
          <a:xfrm>
            <a:off x="5286380" y="4929198"/>
            <a:ext cx="928694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34"/>
          <p:cNvSpPr txBox="1">
            <a:spLocks noChangeArrowheads="1"/>
          </p:cNvSpPr>
          <p:nvPr/>
        </p:nvSpPr>
        <p:spPr bwMode="auto">
          <a:xfrm>
            <a:off x="6072198" y="4942846"/>
            <a:ext cx="3017210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4,138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ru-RU" sz="36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-15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эВ</a:t>
            </a:r>
            <a:endParaRPr lang="ru-RU" sz="5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34"/>
          <p:cNvSpPr txBox="1">
            <a:spLocks noChangeArrowheads="1"/>
          </p:cNvSpPr>
          <p:nvPr/>
        </p:nvSpPr>
        <p:spPr bwMode="auto">
          <a:xfrm>
            <a:off x="5786446" y="5643578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34"/>
          <p:cNvSpPr txBox="1">
            <a:spLocks noChangeArrowheads="1"/>
          </p:cNvSpPr>
          <p:nvPr/>
        </p:nvSpPr>
        <p:spPr bwMode="auto">
          <a:xfrm>
            <a:off x="6605956" y="5660424"/>
            <a:ext cx="221457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1,2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6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Гц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3682E-6 L 0.37066 -0.0018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61" grpId="0"/>
      <p:bldP spid="62" grpId="0"/>
      <p:bldP spid="63" grpId="0"/>
      <p:bldP spid="64" grpId="0"/>
      <p:bldP spid="65" grpId="0" animBg="1"/>
      <p:bldP spid="66" grpId="0"/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14480" y="428604"/>
            <a:ext cx="5643602" cy="2786082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№23-28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Физическая оптика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918" y="0"/>
            <a:ext cx="457227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№23-28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спектры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кванты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5719251"/>
            <a:ext cx="693497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(21-1,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стр.38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;21-2,3,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стр.40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21-4,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СР3,4,стр.52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;21-5,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СР3,4,стр.39: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21-6,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СР3,4,стр.41)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27-1,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стр.50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27-1б,3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стр.51;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27-4,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СР3,4, стр.35;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27-5,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СР3,4,стр.37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Зачёт 11-4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///стр.52</a:t>
            </a:r>
            <a:endParaRPr kumimoji="0" lang="ru-RU" sz="11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Лабораторная работа №4 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(темы №19,20,21,22)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«Наблюдение интерференции, дифракции и дисперсии и поляризации света». //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стр.40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 принципы относительности  Галилея  и  Эйнштейна.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 из опыта Майкельсона.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.Поясните относительность одновременности.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чем состоит относительность промежутков времени?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Вы понимаете относительность расстояний?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невозможно достичь скорости света?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энергия покоя?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можно вызвать свет?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можно узнать по сплошному спектру?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Что можно узнать по линейчатому спектру?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 свойства электромагнитных волн.    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 применение электромагнитных волн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частот.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 получение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волн различных диапазонов.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Необходимость квантовых представлений.  Гипотеза Планка.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Объяснение давления света с двух позиций.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Фотоэффект и его законы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Как найти максимальную энергию фотоэлектрона?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Значение уравнения Эйнштейна для понимания фотоэффекта.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Применение фотоэлементов.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На рисунке 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представлена схема, поясняющая наблюдения Ремера, в которых впервые была измерена скорость света. Какой   цифрой   на   этом   рисунке   обозначена   орбита   Юпитера?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5.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1571612"/>
            <a:ext cx="57147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57158" y="1357298"/>
            <a:ext cx="30003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орбита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Земли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57158" y="1857364"/>
            <a:ext cx="1571636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Земля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85720" y="2285992"/>
            <a:ext cx="264320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Орбита Юпитера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357158" y="2643182"/>
            <a:ext cx="207170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Орбита Ио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28596" y="3000372"/>
            <a:ext cx="150019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Солнце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0" y="3500438"/>
            <a:ext cx="5572132" cy="3357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границу раздела MN двух сред падает плоская световая волна и преломляется при переходе во вторую среду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(рис. 2).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Какое из приведенных ниже соотношений между скоростями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]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падающей 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преломленной волны правильно?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buAutoNum type="alphaUcPeriod"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&gt;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&lt;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Соотношение между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зависит от угла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А-Г нет правильного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5464325" y="1214422"/>
            <a:ext cx="3679707" cy="5214974"/>
            <a:chOff x="5464325" y="1214422"/>
            <a:chExt cx="3679707" cy="5214974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464325" y="1214422"/>
              <a:ext cx="3679707" cy="5214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Трапеция 18"/>
            <p:cNvSpPr/>
            <p:nvPr/>
          </p:nvSpPr>
          <p:spPr>
            <a:xfrm>
              <a:off x="8001024" y="3071810"/>
              <a:ext cx="1142976" cy="1500198"/>
            </a:xfrm>
            <a:prstGeom prst="trapezoid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5429288" y="3143248"/>
            <a:ext cx="3786182" cy="3643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20848002">
            <a:off x="7391687" y="3573637"/>
            <a:ext cx="1383712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16 -1.11008E-6 L 0.34809 -0.00324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1" grpId="0"/>
      <p:bldP spid="12" grpId="1"/>
      <p:bldP spid="14" grpId="0" animBg="1"/>
      <p:bldP spid="15" grpId="0"/>
      <p:bldP spid="16" grpId="0"/>
      <p:bldP spid="17" grpId="0"/>
      <p:bldP spid="1034" grpId="0" animBg="1"/>
      <p:bldP spid="10" grpId="0" animBg="1"/>
      <p:bldP spid="10" grpId="1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длина волны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света при переходе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вакуума в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прозрачную среду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абсолютным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показателем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преломления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n=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Останется   неизменной. </a:t>
            </a:r>
          </a:p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.Уменьшится в 2 раза.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Изменение зависит от угла падения.</a:t>
            </a:r>
          </a:p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181952" y="1785926"/>
            <a:ext cx="1818280" cy="1081448"/>
            <a:chOff x="5692" y="908"/>
            <a:chExt cx="1415" cy="745"/>
          </a:xfrm>
        </p:grpSpPr>
        <p:sp>
          <p:nvSpPr>
            <p:cNvPr id="4" name="Text Box 62"/>
            <p:cNvSpPr txBox="1">
              <a:spLocks noChangeArrowheads="1"/>
            </p:cNvSpPr>
            <p:nvPr/>
          </p:nvSpPr>
          <p:spPr bwMode="auto">
            <a:xfrm>
              <a:off x="5692" y="1114"/>
              <a:ext cx="738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6190" y="908"/>
              <a:ext cx="917" cy="745"/>
              <a:chOff x="2766" y="3329"/>
              <a:chExt cx="917" cy="745"/>
            </a:xfrm>
          </p:grpSpPr>
          <p:grpSp>
            <p:nvGrpSpPr>
              <p:cNvPr id="6" name="Group 64"/>
              <p:cNvGrpSpPr>
                <a:grpSpLocks/>
              </p:cNvGrpSpPr>
              <p:nvPr/>
            </p:nvGrpSpPr>
            <p:grpSpPr bwMode="auto">
              <a:xfrm>
                <a:off x="2766" y="3329"/>
                <a:ext cx="917" cy="745"/>
                <a:chOff x="11367" y="3629"/>
                <a:chExt cx="1110" cy="745"/>
              </a:xfrm>
            </p:grpSpPr>
            <p:sp>
              <p:nvSpPr>
                <p:cNvPr id="8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9" name="Group 66"/>
                <p:cNvGrpSpPr>
                  <a:grpSpLocks/>
                </p:cNvGrpSpPr>
                <p:nvPr/>
              </p:nvGrpSpPr>
              <p:grpSpPr bwMode="auto">
                <a:xfrm>
                  <a:off x="11367" y="3629"/>
                  <a:ext cx="1110" cy="745"/>
                  <a:chOff x="10875" y="3897"/>
                  <a:chExt cx="887" cy="745"/>
                </a:xfrm>
              </p:grpSpPr>
              <p:sp>
                <p:nvSpPr>
                  <p:cNvPr id="10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897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92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" name="Line 69"/>
              <p:cNvSpPr>
                <a:spLocks noChangeShapeType="1"/>
              </p:cNvSpPr>
              <p:nvPr/>
            </p:nvSpPr>
            <p:spPr bwMode="auto">
              <a:xfrm>
                <a:off x="2936" y="3730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1755396" y="1786208"/>
            <a:ext cx="1445630" cy="1081448"/>
            <a:chOff x="5982" y="908"/>
            <a:chExt cx="1125" cy="745"/>
          </a:xfrm>
        </p:grpSpPr>
        <p:sp>
          <p:nvSpPr>
            <p:cNvPr id="13" name="Text Box 62"/>
            <p:cNvSpPr txBox="1">
              <a:spLocks noChangeArrowheads="1"/>
            </p:cNvSpPr>
            <p:nvPr/>
          </p:nvSpPr>
          <p:spPr bwMode="auto">
            <a:xfrm>
              <a:off x="5982" y="1104"/>
              <a:ext cx="445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Group 63"/>
            <p:cNvGrpSpPr>
              <a:grpSpLocks/>
            </p:cNvGrpSpPr>
            <p:nvPr/>
          </p:nvGrpSpPr>
          <p:grpSpPr bwMode="auto">
            <a:xfrm>
              <a:off x="6190" y="908"/>
              <a:ext cx="917" cy="745"/>
              <a:chOff x="2766" y="3329"/>
              <a:chExt cx="917" cy="745"/>
            </a:xfrm>
          </p:grpSpPr>
          <p:grpSp>
            <p:nvGrpSpPr>
              <p:cNvPr id="15" name="Group 64"/>
              <p:cNvGrpSpPr>
                <a:grpSpLocks/>
              </p:cNvGrpSpPr>
              <p:nvPr/>
            </p:nvGrpSpPr>
            <p:grpSpPr bwMode="auto">
              <a:xfrm>
                <a:off x="2766" y="3329"/>
                <a:ext cx="917" cy="745"/>
                <a:chOff x="11367" y="3629"/>
                <a:chExt cx="1110" cy="745"/>
              </a:xfrm>
            </p:grpSpPr>
            <p:sp>
              <p:nvSpPr>
                <p:cNvPr id="17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8" name="Group 66"/>
                <p:cNvGrpSpPr>
                  <a:grpSpLocks/>
                </p:cNvGrpSpPr>
                <p:nvPr/>
              </p:nvGrpSpPr>
              <p:grpSpPr bwMode="auto">
                <a:xfrm>
                  <a:off x="11367" y="3629"/>
                  <a:ext cx="1110" cy="745"/>
                  <a:chOff x="10875" y="3897"/>
                  <a:chExt cx="887" cy="745"/>
                </a:xfrm>
              </p:grpSpPr>
              <p:sp>
                <p:nvSpPr>
                  <p:cNvPr id="19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897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3600" b="1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</a:t>
                    </a:r>
                    <a:r>
                      <a:rPr lang="en-US" sz="3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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0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92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4000" b="1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</a:t>
                    </a:r>
                    <a:r>
                      <a:rPr lang="en-US" sz="4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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6" name="Line 69"/>
              <p:cNvSpPr>
                <a:spLocks noChangeShapeType="1"/>
              </p:cNvSpPr>
              <p:nvPr/>
            </p:nvSpPr>
            <p:spPr bwMode="auto">
              <a:xfrm>
                <a:off x="2936" y="3730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1" name="Прямоугольник 20"/>
          <p:cNvSpPr/>
          <p:nvPr/>
        </p:nvSpPr>
        <p:spPr>
          <a:xfrm>
            <a:off x="4000496" y="1796086"/>
            <a:ext cx="21005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215074" y="1796086"/>
            <a:ext cx="16658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00364" y="1922116"/>
            <a:ext cx="925253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-32" y="2936344"/>
            <a:ext cx="9144032" cy="1428760"/>
          </a:xfrm>
          <a:prstGeom prst="rect">
            <a:avLst/>
          </a:prstGeom>
          <a:solidFill>
            <a:schemeClr val="accent2">
              <a:lumMod val="20000"/>
              <a:lumOff val="80000"/>
              <a:alpha val="2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Свет, какого цвета обладает наибольшим показателем преломления при переходе из воздуха в стекло?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Красного.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Синего.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Зеленого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Фиолетового.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 всех одинаковый.</a:t>
            </a:r>
          </a:p>
          <a:p>
            <a:pPr marL="457200" marR="0" lvl="1" indent="0" algn="l" defTabSz="914400" rtl="0" eaLnBrk="1" fontAlgn="base" latinLnBrk="0" hangingPunct="1">
              <a:lnSpc>
                <a:spcPct val="82000"/>
              </a:lnSpc>
              <a:spcBef>
                <a:spcPts val="50"/>
              </a:spcBef>
              <a:spcAft>
                <a:spcPts val="165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11"/>
          <p:cNvSpPr>
            <a:spLocks noChangeAspect="1" noChangeArrowheads="1" noTextEdit="1"/>
          </p:cNvSpPr>
          <p:nvPr/>
        </p:nvSpPr>
        <p:spPr bwMode="auto">
          <a:xfrm>
            <a:off x="0" y="4071937"/>
            <a:ext cx="9144000" cy="27860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rot="60000">
            <a:off x="3832637" y="5116893"/>
            <a:ext cx="972000" cy="3968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4030662" y="5865841"/>
            <a:ext cx="612000" cy="2508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9" name="Group 21"/>
          <p:cNvGrpSpPr>
            <a:grpSpLocks/>
          </p:cNvGrpSpPr>
          <p:nvPr/>
        </p:nvGrpSpPr>
        <p:grpSpPr bwMode="auto">
          <a:xfrm>
            <a:off x="2663825" y="4202141"/>
            <a:ext cx="1711325" cy="2414588"/>
            <a:chOff x="1678" y="82"/>
            <a:chExt cx="1078" cy="1521"/>
          </a:xfrm>
        </p:grpSpPr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1710" y="135"/>
              <a:ext cx="1028" cy="1457"/>
            </a:xfrm>
            <a:custGeom>
              <a:avLst/>
              <a:gdLst/>
              <a:ahLst/>
              <a:cxnLst>
                <a:cxn ang="0">
                  <a:pos x="514" y="0"/>
                </a:cxn>
                <a:cxn ang="0">
                  <a:pos x="0" y="1457"/>
                </a:cxn>
                <a:cxn ang="0">
                  <a:pos x="1028" y="1457"/>
                </a:cxn>
                <a:cxn ang="0">
                  <a:pos x="514" y="0"/>
                </a:cxn>
              </a:cxnLst>
              <a:rect l="0" t="0" r="r" b="b"/>
              <a:pathLst>
                <a:path w="1028" h="1457">
                  <a:moveTo>
                    <a:pt x="514" y="0"/>
                  </a:moveTo>
                  <a:lnTo>
                    <a:pt x="0" y="1457"/>
                  </a:lnTo>
                  <a:lnTo>
                    <a:pt x="1028" y="1457"/>
                  </a:lnTo>
                  <a:lnTo>
                    <a:pt x="514" y="0"/>
                  </a:lnTo>
                  <a:close/>
                </a:path>
              </a:pathLst>
            </a:custGeom>
            <a:solidFill>
              <a:srgbClr val="CCEC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20"/>
            <p:cNvSpPr>
              <a:spLocks noEditPoints="1"/>
            </p:cNvSpPr>
            <p:nvPr/>
          </p:nvSpPr>
          <p:spPr bwMode="auto">
            <a:xfrm>
              <a:off x="1678" y="82"/>
              <a:ext cx="1078" cy="1521"/>
            </a:xfrm>
            <a:custGeom>
              <a:avLst/>
              <a:gdLst/>
              <a:ahLst/>
              <a:cxnLst>
                <a:cxn ang="0">
                  <a:pos x="10" y="1499"/>
                </a:cxn>
                <a:cxn ang="0">
                  <a:pos x="0" y="1521"/>
                </a:cxn>
                <a:cxn ang="0">
                  <a:pos x="25" y="1521"/>
                </a:cxn>
                <a:cxn ang="0">
                  <a:pos x="1053" y="1521"/>
                </a:cxn>
                <a:cxn ang="0">
                  <a:pos x="1078" y="1521"/>
                </a:cxn>
                <a:cxn ang="0">
                  <a:pos x="1068" y="1499"/>
                </a:cxn>
                <a:cxn ang="0">
                  <a:pos x="554" y="43"/>
                </a:cxn>
                <a:cxn ang="0">
                  <a:pos x="539" y="0"/>
                </a:cxn>
                <a:cxn ang="0">
                  <a:pos x="524" y="43"/>
                </a:cxn>
                <a:cxn ang="0">
                  <a:pos x="10" y="1499"/>
                </a:cxn>
                <a:cxn ang="0">
                  <a:pos x="554" y="54"/>
                </a:cxn>
                <a:cxn ang="0">
                  <a:pos x="539" y="48"/>
                </a:cxn>
                <a:cxn ang="0">
                  <a:pos x="524" y="54"/>
                </a:cxn>
                <a:cxn ang="0">
                  <a:pos x="1037" y="1510"/>
                </a:cxn>
                <a:cxn ang="0">
                  <a:pos x="1053" y="1505"/>
                </a:cxn>
                <a:cxn ang="0">
                  <a:pos x="1053" y="1488"/>
                </a:cxn>
                <a:cxn ang="0">
                  <a:pos x="25" y="1488"/>
                </a:cxn>
                <a:cxn ang="0">
                  <a:pos x="25" y="1505"/>
                </a:cxn>
                <a:cxn ang="0">
                  <a:pos x="40" y="1510"/>
                </a:cxn>
                <a:cxn ang="0">
                  <a:pos x="554" y="54"/>
                </a:cxn>
              </a:cxnLst>
              <a:rect l="0" t="0" r="r" b="b"/>
              <a:pathLst>
                <a:path w="1078" h="1521">
                  <a:moveTo>
                    <a:pt x="10" y="1499"/>
                  </a:moveTo>
                  <a:lnTo>
                    <a:pt x="0" y="1521"/>
                  </a:lnTo>
                  <a:lnTo>
                    <a:pt x="25" y="1521"/>
                  </a:lnTo>
                  <a:lnTo>
                    <a:pt x="1053" y="1521"/>
                  </a:lnTo>
                  <a:lnTo>
                    <a:pt x="1078" y="1521"/>
                  </a:lnTo>
                  <a:lnTo>
                    <a:pt x="1068" y="1499"/>
                  </a:lnTo>
                  <a:lnTo>
                    <a:pt x="554" y="43"/>
                  </a:lnTo>
                  <a:lnTo>
                    <a:pt x="539" y="0"/>
                  </a:lnTo>
                  <a:lnTo>
                    <a:pt x="524" y="43"/>
                  </a:lnTo>
                  <a:lnTo>
                    <a:pt x="10" y="1499"/>
                  </a:lnTo>
                  <a:close/>
                  <a:moveTo>
                    <a:pt x="554" y="54"/>
                  </a:moveTo>
                  <a:lnTo>
                    <a:pt x="539" y="48"/>
                  </a:lnTo>
                  <a:lnTo>
                    <a:pt x="524" y="54"/>
                  </a:lnTo>
                  <a:lnTo>
                    <a:pt x="1037" y="1510"/>
                  </a:lnTo>
                  <a:lnTo>
                    <a:pt x="1053" y="1505"/>
                  </a:lnTo>
                  <a:lnTo>
                    <a:pt x="1053" y="1488"/>
                  </a:lnTo>
                  <a:lnTo>
                    <a:pt x="25" y="1488"/>
                  </a:lnTo>
                  <a:lnTo>
                    <a:pt x="25" y="1505"/>
                  </a:lnTo>
                  <a:lnTo>
                    <a:pt x="40" y="1510"/>
                  </a:lnTo>
                  <a:lnTo>
                    <a:pt x="554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2" name="Group 25"/>
          <p:cNvGrpSpPr>
            <a:grpSpLocks/>
          </p:cNvGrpSpPr>
          <p:nvPr/>
        </p:nvGrpSpPr>
        <p:grpSpPr bwMode="auto">
          <a:xfrm>
            <a:off x="1624013" y="4813329"/>
            <a:ext cx="558800" cy="1474788"/>
            <a:chOff x="1023" y="467"/>
            <a:chExt cx="352" cy="929"/>
          </a:xfrm>
        </p:grpSpPr>
        <p:sp>
          <p:nvSpPr>
            <p:cNvPr id="33" name="Freeform 22"/>
            <p:cNvSpPr>
              <a:spLocks/>
            </p:cNvSpPr>
            <p:nvPr/>
          </p:nvSpPr>
          <p:spPr bwMode="auto">
            <a:xfrm>
              <a:off x="1103" y="663"/>
              <a:ext cx="192" cy="54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5"/>
                </a:cxn>
                <a:cxn ang="0">
                  <a:pos x="162" y="543"/>
                </a:cxn>
                <a:cxn ang="0">
                  <a:pos x="192" y="538"/>
                </a:cxn>
                <a:cxn ang="0">
                  <a:pos x="31" y="0"/>
                </a:cxn>
              </a:cxnLst>
              <a:rect l="0" t="0" r="r" b="b"/>
              <a:pathLst>
                <a:path w="192" h="543">
                  <a:moveTo>
                    <a:pt x="31" y="0"/>
                  </a:moveTo>
                  <a:lnTo>
                    <a:pt x="0" y="5"/>
                  </a:lnTo>
                  <a:lnTo>
                    <a:pt x="162" y="543"/>
                  </a:lnTo>
                  <a:lnTo>
                    <a:pt x="192" y="53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23"/>
            <p:cNvSpPr>
              <a:spLocks/>
            </p:cNvSpPr>
            <p:nvPr/>
          </p:nvSpPr>
          <p:spPr bwMode="auto">
            <a:xfrm>
              <a:off x="1023" y="467"/>
              <a:ext cx="196" cy="239"/>
            </a:xfrm>
            <a:custGeom>
              <a:avLst/>
              <a:gdLst/>
              <a:ahLst/>
              <a:cxnLst>
                <a:cxn ang="0">
                  <a:pos x="196" y="169"/>
                </a:cxn>
                <a:cxn ang="0">
                  <a:pos x="30" y="0"/>
                </a:cxn>
                <a:cxn ang="0">
                  <a:pos x="0" y="239"/>
                </a:cxn>
                <a:cxn ang="0">
                  <a:pos x="196" y="169"/>
                </a:cxn>
              </a:cxnLst>
              <a:rect l="0" t="0" r="r" b="b"/>
              <a:pathLst>
                <a:path w="196" h="239">
                  <a:moveTo>
                    <a:pt x="196" y="169"/>
                  </a:moveTo>
                  <a:lnTo>
                    <a:pt x="30" y="0"/>
                  </a:lnTo>
                  <a:lnTo>
                    <a:pt x="0" y="239"/>
                  </a:lnTo>
                  <a:lnTo>
                    <a:pt x="196" y="16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1179" y="1157"/>
              <a:ext cx="196" cy="239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66" y="239"/>
                </a:cxn>
                <a:cxn ang="0">
                  <a:pos x="196" y="0"/>
                </a:cxn>
                <a:cxn ang="0">
                  <a:pos x="0" y="71"/>
                </a:cxn>
              </a:cxnLst>
              <a:rect l="0" t="0" r="r" b="b"/>
              <a:pathLst>
                <a:path w="196" h="239">
                  <a:moveTo>
                    <a:pt x="0" y="71"/>
                  </a:moveTo>
                  <a:lnTo>
                    <a:pt x="166" y="239"/>
                  </a:lnTo>
                  <a:lnTo>
                    <a:pt x="196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487363" y="5219729"/>
            <a:ext cx="465138" cy="1391765"/>
            <a:chOff x="487363" y="1147763"/>
            <a:chExt cx="465138" cy="1391765"/>
          </a:xfrm>
        </p:grpSpPr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487363" y="1147763"/>
              <a:ext cx="23971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11" y="391"/>
                </a:cxn>
                <a:cxn ang="0">
                  <a:pos x="151" y="380"/>
                </a:cxn>
                <a:cxn ang="0">
                  <a:pos x="41" y="0"/>
                </a:cxn>
              </a:cxnLst>
              <a:rect l="0" t="0" r="r" b="b"/>
              <a:pathLst>
                <a:path w="151" h="391">
                  <a:moveTo>
                    <a:pt x="41" y="0"/>
                  </a:moveTo>
                  <a:lnTo>
                    <a:pt x="0" y="11"/>
                  </a:lnTo>
                  <a:lnTo>
                    <a:pt x="111" y="391"/>
                  </a:lnTo>
                  <a:lnTo>
                    <a:pt x="151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719138" y="1918815"/>
              <a:ext cx="23336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06" y="391"/>
                </a:cxn>
                <a:cxn ang="0">
                  <a:pos x="147" y="380"/>
                </a:cxn>
                <a:cxn ang="0">
                  <a:pos x="41" y="0"/>
                </a:cxn>
              </a:cxnLst>
              <a:rect l="0" t="0" r="r" b="b"/>
              <a:pathLst>
                <a:path w="147" h="391">
                  <a:moveTo>
                    <a:pt x="41" y="0"/>
                  </a:moveTo>
                  <a:lnTo>
                    <a:pt x="0" y="11"/>
                  </a:lnTo>
                  <a:lnTo>
                    <a:pt x="106" y="391"/>
                  </a:lnTo>
                  <a:lnTo>
                    <a:pt x="147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9" name="Line 28"/>
          <p:cNvSpPr>
            <a:spLocks noChangeShapeType="1"/>
          </p:cNvSpPr>
          <p:nvPr/>
        </p:nvSpPr>
        <p:spPr bwMode="auto">
          <a:xfrm flipV="1">
            <a:off x="27751" y="5373717"/>
            <a:ext cx="1824038" cy="7683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Line 29"/>
          <p:cNvSpPr>
            <a:spLocks noChangeShapeType="1"/>
          </p:cNvSpPr>
          <p:nvPr/>
        </p:nvSpPr>
        <p:spPr bwMode="auto">
          <a:xfrm flipV="1">
            <a:off x="1863724" y="4933979"/>
            <a:ext cx="1404000" cy="439738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30"/>
          <p:cNvSpPr>
            <a:spLocks noChangeShapeType="1"/>
          </p:cNvSpPr>
          <p:nvPr/>
        </p:nvSpPr>
        <p:spPr bwMode="auto">
          <a:xfrm flipV="1">
            <a:off x="103127" y="5636066"/>
            <a:ext cx="1824038" cy="5778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Line 31"/>
          <p:cNvSpPr>
            <a:spLocks noChangeShapeType="1"/>
          </p:cNvSpPr>
          <p:nvPr/>
        </p:nvSpPr>
        <p:spPr bwMode="auto">
          <a:xfrm flipV="1">
            <a:off x="1921407" y="5599142"/>
            <a:ext cx="1152000" cy="42863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3" name="Group 36"/>
          <p:cNvGrpSpPr>
            <a:grpSpLocks/>
          </p:cNvGrpSpPr>
          <p:nvPr/>
        </p:nvGrpSpPr>
        <p:grpSpPr bwMode="auto">
          <a:xfrm>
            <a:off x="4414838" y="4503766"/>
            <a:ext cx="679450" cy="2319338"/>
            <a:chOff x="2781" y="272"/>
            <a:chExt cx="428" cy="1461"/>
          </a:xfrm>
        </p:grpSpPr>
        <p:sp>
          <p:nvSpPr>
            <p:cNvPr id="44" name="Line 33"/>
            <p:cNvSpPr>
              <a:spLocks noChangeShapeType="1"/>
            </p:cNvSpPr>
            <p:nvPr/>
          </p:nvSpPr>
          <p:spPr bwMode="auto">
            <a:xfrm flipH="1">
              <a:off x="2872" y="446"/>
              <a:ext cx="247" cy="1113"/>
            </a:xfrm>
            <a:prstGeom prst="line">
              <a:avLst/>
            </a:prstGeom>
            <a:noFill/>
            <a:ln w="2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34"/>
            <p:cNvSpPr>
              <a:spLocks/>
            </p:cNvSpPr>
            <p:nvPr/>
          </p:nvSpPr>
          <p:spPr bwMode="auto">
            <a:xfrm>
              <a:off x="3033" y="272"/>
              <a:ext cx="176" cy="206"/>
            </a:xfrm>
            <a:custGeom>
              <a:avLst/>
              <a:gdLst/>
              <a:ahLst/>
              <a:cxnLst>
                <a:cxn ang="0">
                  <a:pos x="176" y="206"/>
                </a:cxn>
                <a:cxn ang="0">
                  <a:pos x="126" y="0"/>
                </a:cxn>
                <a:cxn ang="0">
                  <a:pos x="0" y="163"/>
                </a:cxn>
                <a:cxn ang="0">
                  <a:pos x="176" y="206"/>
                </a:cxn>
              </a:cxnLst>
              <a:rect l="0" t="0" r="r" b="b"/>
              <a:pathLst>
                <a:path w="176" h="206">
                  <a:moveTo>
                    <a:pt x="176" y="206"/>
                  </a:moveTo>
                  <a:lnTo>
                    <a:pt x="126" y="0"/>
                  </a:lnTo>
                  <a:lnTo>
                    <a:pt x="0" y="163"/>
                  </a:lnTo>
                  <a:lnTo>
                    <a:pt x="176" y="20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35"/>
            <p:cNvSpPr>
              <a:spLocks/>
            </p:cNvSpPr>
            <p:nvPr/>
          </p:nvSpPr>
          <p:spPr bwMode="auto">
            <a:xfrm>
              <a:off x="2781" y="1527"/>
              <a:ext cx="176" cy="2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206"/>
                </a:cxn>
                <a:cxn ang="0">
                  <a:pos x="176" y="43"/>
                </a:cxn>
                <a:cxn ang="0">
                  <a:pos x="0" y="0"/>
                </a:cxn>
              </a:cxnLst>
              <a:rect l="0" t="0" r="r" b="b"/>
              <a:pathLst>
                <a:path w="176" h="206">
                  <a:moveTo>
                    <a:pt x="0" y="0"/>
                  </a:moveTo>
                  <a:lnTo>
                    <a:pt x="50" y="206"/>
                  </a:lnTo>
                  <a:lnTo>
                    <a:pt x="176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7" name="Line 37"/>
          <p:cNvSpPr>
            <a:spLocks noChangeShapeType="1"/>
          </p:cNvSpPr>
          <p:nvPr/>
        </p:nvSpPr>
        <p:spPr bwMode="auto">
          <a:xfrm>
            <a:off x="3279776" y="4933979"/>
            <a:ext cx="463550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>
            <a:off x="3783014" y="4943504"/>
            <a:ext cx="1055688" cy="26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Line 39"/>
          <p:cNvSpPr>
            <a:spLocks noChangeShapeType="1"/>
          </p:cNvSpPr>
          <p:nvPr/>
        </p:nvSpPr>
        <p:spPr bwMode="auto">
          <a:xfrm>
            <a:off x="4894264" y="5227667"/>
            <a:ext cx="1344613" cy="60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41"/>
          <p:cNvSpPr>
            <a:spLocks noChangeShapeType="1"/>
          </p:cNvSpPr>
          <p:nvPr/>
        </p:nvSpPr>
        <p:spPr bwMode="auto">
          <a:xfrm>
            <a:off x="4803011" y="5527292"/>
            <a:ext cx="1404000" cy="94773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4646613" y="6116666"/>
            <a:ext cx="1631950" cy="36988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Line 43"/>
          <p:cNvSpPr>
            <a:spLocks noChangeShapeType="1"/>
          </p:cNvSpPr>
          <p:nvPr/>
        </p:nvSpPr>
        <p:spPr bwMode="auto">
          <a:xfrm>
            <a:off x="3071813" y="5599141"/>
            <a:ext cx="903288" cy="603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Line 44"/>
          <p:cNvSpPr>
            <a:spLocks noChangeShapeType="1"/>
          </p:cNvSpPr>
          <p:nvPr/>
        </p:nvSpPr>
        <p:spPr bwMode="auto">
          <a:xfrm>
            <a:off x="4014788" y="5684866"/>
            <a:ext cx="671513" cy="2063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45"/>
          <p:cNvSpPr>
            <a:spLocks noChangeShapeType="1"/>
          </p:cNvSpPr>
          <p:nvPr/>
        </p:nvSpPr>
        <p:spPr bwMode="auto">
          <a:xfrm flipV="1">
            <a:off x="4718051" y="5865841"/>
            <a:ext cx="1560513" cy="42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Line 13"/>
          <p:cNvSpPr>
            <a:spLocks noChangeShapeType="1"/>
          </p:cNvSpPr>
          <p:nvPr/>
        </p:nvSpPr>
        <p:spPr bwMode="auto">
          <a:xfrm rot="-60000">
            <a:off x="3071802" y="5602013"/>
            <a:ext cx="1000132" cy="28575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Line 14"/>
          <p:cNvSpPr>
            <a:spLocks noChangeShapeType="1"/>
          </p:cNvSpPr>
          <p:nvPr/>
        </p:nvSpPr>
        <p:spPr bwMode="auto">
          <a:xfrm rot="-480000">
            <a:off x="3286117" y="4917323"/>
            <a:ext cx="500066" cy="214314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" name="Rectangle 22"/>
          <p:cNvSpPr>
            <a:spLocks noChangeArrowheads="1"/>
          </p:cNvSpPr>
          <p:nvPr/>
        </p:nvSpPr>
        <p:spPr bwMode="auto">
          <a:xfrm rot="11362471">
            <a:off x="6092161" y="5752723"/>
            <a:ext cx="529371" cy="810755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90" name="Прямоугольник 89"/>
          <p:cNvSpPr/>
          <p:nvPr/>
        </p:nvSpPr>
        <p:spPr>
          <a:xfrm rot="726591">
            <a:off x="7577979" y="5279973"/>
            <a:ext cx="364202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dirty="0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0" y="1124744"/>
            <a:ext cx="3131840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131840" y="3717032"/>
            <a:ext cx="2160240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1" grpId="0"/>
      <p:bldP spid="22" grpId="0"/>
      <p:bldP spid="23" grpId="0" animBg="1"/>
      <p:bldP spid="2051" grpId="0" animBg="1"/>
      <p:bldP spid="26" grpId="0" animBg="1"/>
      <p:bldP spid="27" grpId="0" animBg="1"/>
      <p:bldP spid="27" grpId="1" animBg="1"/>
      <p:bldP spid="28" grpId="0" animBg="1"/>
      <p:bldP spid="28" grpId="1" animBg="1"/>
      <p:bldP spid="39" grpId="0" animBg="1"/>
      <p:bldP spid="40" grpId="0" animBg="1"/>
      <p:bldP spid="41" grpId="0" animBg="1"/>
      <p:bldP spid="42" grpId="0" animBg="1"/>
      <p:bldP spid="47" grpId="0" animBg="1"/>
      <p:bldP spid="48" grpId="0" animBg="1"/>
      <p:bldP spid="49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3" grpId="0" animBg="1"/>
      <p:bldP spid="54" grpId="0" animBg="1"/>
      <p:bldP spid="55" grpId="0" animBg="1"/>
      <p:bldP spid="55" grpId="1" animBg="1"/>
      <p:bldP spid="56" grpId="0" animBg="1"/>
      <p:bldP spid="56" grpId="1" animBg="1"/>
      <p:bldP spid="57" grpId="0" animBg="1"/>
      <p:bldP spid="90" grpId="0" animBg="1"/>
      <p:bldP spid="59" grpId="0" animBg="1"/>
      <p:bldP spid="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5.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какой из схем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(рис. 3)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правильно представлен ход лучей при разложении пучка белого света стеклянной призмой?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3.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На всех схемах неправильно.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213"/>
              </a:spcBef>
              <a:spcAft>
                <a:spcPts val="1000"/>
              </a:spcAft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20" y="1714488"/>
            <a:ext cx="657831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81256" y="1928802"/>
            <a:ext cx="1571636" cy="10001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20749668">
            <a:off x="8367781" y="1231172"/>
            <a:ext cx="338554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3000372"/>
            <a:ext cx="9144000" cy="17859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6.  На рисунке 4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представлена схема устройства спектрографа. С помощью какого элемента спектрографа осуществляется выделение узкого светового пучка?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1.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3.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Д.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5.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0694" y="4798329"/>
            <a:ext cx="3643306" cy="227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-71470" y="4929198"/>
            <a:ext cx="57147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1" fontAlgn="base" latinLnBrk="0" hangingPunct="1">
              <a:lnSpc>
                <a:spcPts val="2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85688" y="4714884"/>
            <a:ext cx="5000692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выделение узкого пучка</a:t>
            </a:r>
            <a:endParaRPr kumimoji="0" lang="ru-RU" sz="4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85688" y="5119414"/>
            <a:ext cx="1571636" cy="500066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линза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14250" y="5643578"/>
            <a:ext cx="507213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Призма /разложение света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85688" y="6000768"/>
            <a:ext cx="207170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линза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72072" y="6344310"/>
            <a:ext cx="357193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Плёнка/матрица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99792" y="1340768"/>
            <a:ext cx="5040560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9.62072E-7 L 0.16771 -0.0011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-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77 -0.00116 L 0.72673 -0.00232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-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 animBg="1"/>
      <p:bldP spid="4" grpId="1" animBg="1"/>
      <p:bldP spid="4" grpId="2" animBg="1"/>
      <p:bldP spid="5" grpId="0" animBg="1"/>
      <p:bldP spid="3076" grpId="0" animBg="1"/>
      <p:bldP spid="11" grpId="0"/>
      <p:bldP spid="12" grpId="0" animBg="1"/>
      <p:bldP spid="13" grpId="0" animBg="1"/>
      <p:bldP spid="14" grpId="0" animBg="1"/>
      <p:bldP spid="15" grpId="0"/>
      <p:bldP spid="16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7.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Какие из перечисленных ниже явлений объясняются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дифракцией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света: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857232"/>
            <a:ext cx="914400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радужная окраска тонких мыльных и масляных пленок,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2 -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кольца Ньютона,                                                   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появление светлого пятна в центре тени от малого      непрозрачного диска,                                                 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отклонение световых лучей в область геометрической тени?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924944"/>
            <a:ext cx="91440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1  и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1, 2, 3, 4.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3 и 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Только 4.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713298" y="3503858"/>
            <a:ext cx="514886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641290" y="4079922"/>
            <a:ext cx="504056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221418" y="4501140"/>
            <a:ext cx="414337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суперпозиция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289362" y="3503858"/>
            <a:ext cx="514886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17354" y="4079922"/>
            <a:ext cx="586894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</a:p>
        </p:txBody>
      </p:sp>
      <p:sp>
        <p:nvSpPr>
          <p:cNvPr id="10" name="Прямоугольник 9"/>
          <p:cNvSpPr/>
          <p:nvPr/>
        </p:nvSpPr>
        <p:spPr>
          <a:xfrm rot="20954205">
            <a:off x="2828497" y="365768"/>
            <a:ext cx="41549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221418" y="4072512"/>
            <a:ext cx="3214678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дифракция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221418" y="3501008"/>
            <a:ext cx="3214678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интерференция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88024" y="2996952"/>
            <a:ext cx="1080120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/>
      <p:bldP spid="4" grpId="0"/>
      <p:bldP spid="5" grpId="0" animBg="1"/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3384</TotalTime>
  <Words>1872</Words>
  <Application>Microsoft Office PowerPoint</Application>
  <PresentationFormat>Экран (4:3)</PresentationFormat>
  <Paragraphs>376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Домашнее задание.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444</cp:revision>
  <dcterms:created xsi:type="dcterms:W3CDTF">2009-11-04T14:29:22Z</dcterms:created>
  <dcterms:modified xsi:type="dcterms:W3CDTF">2019-12-13T06:44:23Z</dcterms:modified>
</cp:coreProperties>
</file>