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23"/>
  </p:notesMasterIdLst>
  <p:sldIdLst>
    <p:sldId id="351" r:id="rId2"/>
    <p:sldId id="352" r:id="rId3"/>
    <p:sldId id="316" r:id="rId4"/>
    <p:sldId id="317" r:id="rId5"/>
    <p:sldId id="349" r:id="rId6"/>
    <p:sldId id="343" r:id="rId7"/>
    <p:sldId id="344" r:id="rId8"/>
    <p:sldId id="345" r:id="rId9"/>
    <p:sldId id="346" r:id="rId10"/>
    <p:sldId id="337" r:id="rId11"/>
    <p:sldId id="347" r:id="rId12"/>
    <p:sldId id="348" r:id="rId13"/>
    <p:sldId id="353" r:id="rId14"/>
    <p:sldId id="355" r:id="rId15"/>
    <p:sldId id="354" r:id="rId16"/>
    <p:sldId id="350" r:id="rId17"/>
    <p:sldId id="356" r:id="rId18"/>
    <p:sldId id="332" r:id="rId19"/>
    <p:sldId id="341" r:id="rId20"/>
    <p:sldId id="336" r:id="rId21"/>
    <p:sldId id="335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</p:showPr>
  <p:clrMru>
    <a:srgbClr val="0033CC"/>
    <a:srgbClr val="006600"/>
    <a:srgbClr val="33CCFF"/>
    <a:srgbClr val="FFCCCC"/>
    <a:srgbClr val="FFFF00"/>
    <a:srgbClr val="365D21"/>
    <a:srgbClr val="0066FF"/>
    <a:srgbClr val="0014AC"/>
    <a:srgbClr val="FF99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086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76E3A03-BB73-4ED6-99C4-4CFD2A94209F}" type="datetimeFigureOut">
              <a:rPr lang="ru-RU"/>
              <a:pPr>
                <a:defRPr/>
              </a:pPr>
              <a:t>13.12.2019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A3820B-7150-4465-9329-879E122C3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6998B-470D-40EF-A191-BD62BA73A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D8782-41D5-4251-85C2-531FFE3C8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874C7-9393-40C1-A385-7AF3418EC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63DA3-EFB4-4EDF-8F87-C68D53915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B4824-2863-4106-B7A6-92F782BD5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08A9-4259-4C93-99C2-593903273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2D8F1-AE7D-4559-9F5C-0762D2F1D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B807-3976-45DB-8AE9-7E0057AB8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C2D45-DCC5-40D6-8543-A23820867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DC91E-F650-4703-95E6-2CB7DCA58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6F8FC-428F-40A9-A415-F1D3D6AE1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EAED02A-B3E0-45D7-94C6-41158E69F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1" r:id="rId4"/>
    <p:sldLayoutId id="2147483817" r:id="rId5"/>
    <p:sldLayoutId id="2147483812" r:id="rId6"/>
    <p:sldLayoutId id="2147483818" r:id="rId7"/>
    <p:sldLayoutId id="2147483819" r:id="rId8"/>
    <p:sldLayoutId id="2147483820" r:id="rId9"/>
    <p:sldLayoutId id="2147483813" r:id="rId10"/>
    <p:sldLayoutId id="21474838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1.wav"/><Relationship Id="rId4" Type="http://schemas.openxmlformats.org/officeDocument/2006/relationships/audio" Target="../media/audio7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5.wav"/><Relationship Id="rId4" Type="http://schemas.openxmlformats.org/officeDocument/2006/relationships/audio" Target="../media/audio7.wav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4.wav"/><Relationship Id="rId7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7.wav"/><Relationship Id="rId5" Type="http://schemas.openxmlformats.org/officeDocument/2006/relationships/audio" Target="../media/audio3.wav"/><Relationship Id="rId4" Type="http://schemas.openxmlformats.org/officeDocument/2006/relationships/audio" Target="../media/audio8.wav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7.wav"/><Relationship Id="rId7" Type="http://schemas.openxmlformats.org/officeDocument/2006/relationships/audio" Target="../media/audio8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audio" Target="../media/audio1.wav"/><Relationship Id="rId10" Type="http://schemas.openxmlformats.org/officeDocument/2006/relationships/image" Target="../media/image14.png"/><Relationship Id="rId4" Type="http://schemas.openxmlformats.org/officeDocument/2006/relationships/audio" Target="../media/audio6.wav"/><Relationship Id="rId9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audio" Target="../media/audio6.wav"/><Relationship Id="rId3" Type="http://schemas.openxmlformats.org/officeDocument/2006/relationships/audio" Target="../media/audio3.wav"/><Relationship Id="rId7" Type="http://schemas.openxmlformats.org/officeDocument/2006/relationships/audio" Target="../media/audio8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17.jpeg"/><Relationship Id="rId5" Type="http://schemas.openxmlformats.org/officeDocument/2006/relationships/audio" Target="../media/audio7.wav"/><Relationship Id="rId10" Type="http://schemas.openxmlformats.org/officeDocument/2006/relationships/image" Target="../media/image16.png"/><Relationship Id="rId4" Type="http://schemas.openxmlformats.org/officeDocument/2006/relationships/audio" Target="../media/audio1.wav"/><Relationship Id="rId9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5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8.wav"/><Relationship Id="rId5" Type="http://schemas.openxmlformats.org/officeDocument/2006/relationships/audio" Target="../media/audio7.wav"/><Relationship Id="rId4" Type="http://schemas.openxmlformats.org/officeDocument/2006/relationships/audio" Target="../media/audio4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1.wav"/><Relationship Id="rId4" Type="http://schemas.openxmlformats.org/officeDocument/2006/relationships/audio" Target="../media/audio7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7" Type="http://schemas.openxmlformats.org/officeDocument/2006/relationships/audio" Target="../media/audio6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audio" Target="../media/audio7.wav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8.wav"/><Relationship Id="rId7" Type="http://schemas.openxmlformats.org/officeDocument/2006/relationships/audio" Target="../media/audio6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7.wav"/><Relationship Id="rId5" Type="http://schemas.openxmlformats.org/officeDocument/2006/relationships/audio" Target="../media/audio1.wav"/><Relationship Id="rId4" Type="http://schemas.openxmlformats.org/officeDocument/2006/relationships/audio" Target="../media/audio4.wav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audio" Target="../media/audio8.wav"/><Relationship Id="rId3" Type="http://schemas.openxmlformats.org/officeDocument/2006/relationships/audio" Target="../media/audio4.wav"/><Relationship Id="rId7" Type="http://schemas.openxmlformats.org/officeDocument/2006/relationships/audio" Target="../media/audio5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5" Type="http://schemas.openxmlformats.org/officeDocument/2006/relationships/audio" Target="../media/audio7.wav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7.jpeg"/><Relationship Id="rId5" Type="http://schemas.openxmlformats.org/officeDocument/2006/relationships/audio" Target="../media/audio4.wav"/><Relationship Id="rId10" Type="http://schemas.openxmlformats.org/officeDocument/2006/relationships/image" Target="../media/image6.jpeg"/><Relationship Id="rId4" Type="http://schemas.openxmlformats.org/officeDocument/2006/relationships/audio" Target="../media/audio3.wav"/><Relationship Id="rId9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audio" Target="../media/audio6.wav"/><Relationship Id="rId3" Type="http://schemas.openxmlformats.org/officeDocument/2006/relationships/audio" Target="../media/audio3.wav"/><Relationship Id="rId7" Type="http://schemas.openxmlformats.org/officeDocument/2006/relationships/audio" Target="../media/audio7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audio" Target="../media/audio5.wav"/><Relationship Id="rId4" Type="http://schemas.openxmlformats.org/officeDocument/2006/relationships/audio" Target="../media/audio8.wav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7.jpeg"/><Relationship Id="rId5" Type="http://schemas.openxmlformats.org/officeDocument/2006/relationships/audio" Target="../media/audio4.wav"/><Relationship Id="rId10" Type="http://schemas.openxmlformats.org/officeDocument/2006/relationships/image" Target="../media/image6.jpeg"/><Relationship Id="rId4" Type="http://schemas.openxmlformats.org/officeDocument/2006/relationships/audio" Target="../media/audio3.wav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6.wav"/><Relationship Id="rId7" Type="http://schemas.openxmlformats.org/officeDocument/2006/relationships/audio" Target="../media/audio8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audio" Target="../media/audio1.wav"/><Relationship Id="rId4" Type="http://schemas.openxmlformats.org/officeDocument/2006/relationships/audio" Target="../media/audio7.wav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7.wav"/><Relationship Id="rId5" Type="http://schemas.openxmlformats.org/officeDocument/2006/relationships/audio" Target="../media/audio5.wav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audio6.wav"/><Relationship Id="rId3" Type="http://schemas.openxmlformats.org/officeDocument/2006/relationships/audio" Target="../media/audio7.wav"/><Relationship Id="rId7" Type="http://schemas.openxmlformats.org/officeDocument/2006/relationships/audio" Target="../media/audio1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5.wav"/><Relationship Id="rId10" Type="http://schemas.openxmlformats.org/officeDocument/2006/relationships/image" Target="../media/image12.png"/><Relationship Id="rId4" Type="http://schemas.openxmlformats.org/officeDocument/2006/relationships/audio" Target="../media/audio3.wav"/><Relationship Id="rId9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5.wav"/><Relationship Id="rId4" Type="http://schemas.openxmlformats.org/officeDocument/2006/relationships/audio" Target="../media/audio7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643182"/>
          <a:ext cx="8929718" cy="3840480"/>
        </p:xfrm>
        <a:graphic>
          <a:graphicData uri="http://schemas.openxmlformats.org/drawingml/2006/table">
            <a:tbl>
              <a:tblPr/>
              <a:tblGrid>
                <a:gridCol w="7858180"/>
                <a:gridCol w="1071538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1. Диктант (</a:t>
                      </a:r>
                      <a:r>
                        <a:rPr lang="ru-RU" sz="2800" dirty="0" err="1">
                          <a:latin typeface="Times New Roman"/>
                          <a:ea typeface="Times New Roman"/>
                        </a:rPr>
                        <a:t>безоценочный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) по повторению.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u="sng" dirty="0">
                          <a:solidFill>
                            <a:srgbClr val="0033CC"/>
                          </a:solidFill>
                          <a:latin typeface="Times New Roman"/>
                          <a:ea typeface="Times New Roman"/>
                        </a:rPr>
                        <a:t>2.Применение лазеров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в медицине,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в промышленности,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в науке,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в сфере связи, 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в </a:t>
                      </a:r>
                      <a:r>
                        <a:rPr lang="ru-RU" sz="28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шоубизнесе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3. Итоги семинара.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10м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30м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5м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Д.З.    </a:t>
                      </a:r>
                      <a:r>
                        <a:rPr lang="ru-RU" sz="2800">
                          <a:latin typeface="Times New Roman"/>
                          <a:ea typeface="Times New Roman"/>
                        </a:rPr>
                        <a:t>гр.№1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50м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91440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- 19  (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IVc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) \1у21н\  № 85.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\ЛАЗЕРЫ \ ЛАЗЕРЫ.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Рассмотреть сферы использования квантовых генераторов.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навыки выступления перед аудиторией.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УРОКА: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 УРОКА: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ДЕМОНСТРАЦИИ: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УРОКА: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8.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Два автомобиля движутся навстречу друг другу, скорость каждого относительно Земли равна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Чему равна скорость света от фар первого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автомобиля в системе отсчета, связанной со вторым автомобилем? Скорость света в системе отсчета, связанной с Землей, равна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Б.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+ 2v.  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.    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с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- 2v.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972567"/>
            <a:ext cx="9144000" cy="1384995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только механические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но и электромагнитные явления 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 всех инерциальных системах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происходят ОДИНАКОВО!!!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1406" y="3024901"/>
            <a:ext cx="78578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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38982" y="3283767"/>
            <a:ext cx="3071834" cy="3574233"/>
            <a:chOff x="10758" y="2063"/>
            <a:chExt cx="1437" cy="1875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11567" y="3938"/>
              <a:ext cx="628" cy="0"/>
            </a:xfrm>
            <a:prstGeom prst="line">
              <a:avLst/>
            </a:prstGeom>
            <a:noFill/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10758" y="2063"/>
              <a:ext cx="1111" cy="702"/>
              <a:chOff x="10380" y="2331"/>
              <a:chExt cx="887" cy="702"/>
            </a:xfrm>
          </p:grpSpPr>
          <p:sp>
            <p:nvSpPr>
              <p:cNvPr id="8" name="Text Box 7"/>
              <p:cNvSpPr txBox="1">
                <a:spLocks noChangeArrowheads="1"/>
              </p:cNvSpPr>
              <p:nvPr/>
            </p:nvSpPr>
            <p:spPr bwMode="auto">
              <a:xfrm>
                <a:off x="10380" y="2331"/>
                <a:ext cx="728" cy="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-25000" dirty="0" smtClean="0">
                    <a:ln>
                      <a:noFill/>
                    </a:ln>
                    <a:solidFill>
                      <a:srgbClr val="0014AC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        </a:t>
                </a:r>
                <a:r>
                  <a:rPr kumimoji="0" lang="ru-RU" sz="3200" b="1" i="0" u="none" strike="noStrike" cap="none" normalizeH="0" baseline="0" dirty="0" err="1" smtClean="0">
                    <a:ln>
                      <a:noFill/>
                    </a:ln>
                    <a:solidFill>
                      <a:srgbClr val="0014AC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kumimoji="0" lang="en-US" sz="3200" b="1" i="0" u="none" strike="noStrike" cap="none" normalizeH="0" baseline="-25000" dirty="0" smtClean="0">
                    <a:ln>
                      <a:noFill/>
                    </a:ln>
                    <a:solidFill>
                      <a:srgbClr val="0014AC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0014AC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+v</a:t>
                </a:r>
                <a:r>
                  <a:rPr kumimoji="0" lang="en-US" sz="3200" b="1" i="0" u="none" strike="noStrike" cap="none" normalizeH="0" baseline="-25000" dirty="0" smtClean="0">
                    <a:ln>
                      <a:noFill/>
                    </a:ln>
                    <a:solidFill>
                      <a:srgbClr val="0014AC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ru-RU" sz="3200" b="0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Text Box 8"/>
              <p:cNvSpPr txBox="1">
                <a:spLocks noChangeArrowheads="1"/>
              </p:cNvSpPr>
              <p:nvPr/>
            </p:nvSpPr>
            <p:spPr bwMode="auto">
              <a:xfrm>
                <a:off x="10403" y="2583"/>
                <a:ext cx="864" cy="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 1+ </a:t>
                </a:r>
                <a:r>
                  <a:rPr kumimoji="0" lang="ru-RU" sz="3200" b="1" i="0" u="none" strike="noStrike" cap="none" normalizeH="0" baseline="0" dirty="0" err="1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kumimoji="0" lang="en-US" sz="3200" b="1" i="0" u="none" strike="noStrike" cap="none" normalizeH="0" baseline="-25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kumimoji="0" lang="en-US" sz="3200" b="1" i="0" u="none" strike="noStrike" cap="none" normalizeH="0" baseline="-25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/c</a:t>
                </a:r>
                <a:r>
                  <a:rPr kumimoji="0" lang="en-US" sz="3200" b="1" i="0" u="none" strike="noStrike" cap="none" normalizeH="0" baseline="30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ru-RU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cxnSp>
        <p:nvCxnSpPr>
          <p:cNvPr id="10" name="Прямая соединительная линия 9"/>
          <p:cNvCxnSpPr/>
          <p:nvPr/>
        </p:nvCxnSpPr>
        <p:spPr>
          <a:xfrm>
            <a:off x="959156" y="3882074"/>
            <a:ext cx="1143008" cy="158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 rot="20343413">
            <a:off x="7332838" y="976218"/>
            <a:ext cx="530915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2771800" y="3429000"/>
            <a:ext cx="3749702" cy="646331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v</a:t>
            </a:r>
            <a:r>
              <a:rPr lang="en-US" sz="3600" b="1" baseline="-30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v</a:t>
            </a:r>
            <a:r>
              <a:rPr lang="en-US" sz="3600" b="1" baseline="-30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v</a:t>
            </a:r>
            <a:r>
              <a:rPr lang="ru-RU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?   </a:t>
            </a:r>
            <a:endParaRPr lang="ru-RU" sz="36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65426" y="4005064"/>
            <a:ext cx="2278574" cy="646331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v</a:t>
            </a:r>
            <a:r>
              <a:rPr lang="ru-RU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36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0" y="1412776"/>
            <a:ext cx="899592" cy="43204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3" grpId="0" animBg="1" autoUpdateAnimBg="0"/>
      <p:bldP spid="4" grpId="0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9.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Какие излучения из перечисленных ниже обладают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БОЛЬШЕЙ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способностью к дифракции: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785794"/>
            <a:ext cx="914400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- видимый свет,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- радиоволны,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- рентгеновские лучи,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-инфракрасные лучи?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643050"/>
            <a:ext cx="914400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.Только I.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.Только 2.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В.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Только I ,2,3.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Г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. Только 1, 3,4.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I, 2, 3,4.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0897375">
            <a:off x="6829856" y="233570"/>
            <a:ext cx="2197205" cy="584775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ru-RU" sz="3200" dirty="0" smtClean="0"/>
              <a:t>Все волны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71800" y="2060848"/>
            <a:ext cx="3011594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- радиоволны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915816" y="836712"/>
            <a:ext cx="2376264" cy="43204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3" grpId="0"/>
      <p:bldP spid="4" grpId="0"/>
      <p:bldP spid="5" grpId="0" animBg="1"/>
      <p:bldP spid="6" grpId="0" animBg="1"/>
      <p:bldP spid="6" grpId="1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000232" y="847027"/>
            <a:ext cx="1643074" cy="1581841"/>
            <a:chOff x="11808" y="5904"/>
            <a:chExt cx="1152" cy="1440"/>
          </a:xfrm>
        </p:grpSpPr>
        <p:sp>
          <p:nvSpPr>
            <p:cNvPr id="3" name="Oval 9"/>
            <p:cNvSpPr>
              <a:spLocks noChangeArrowheads="1"/>
            </p:cNvSpPr>
            <p:nvPr/>
          </p:nvSpPr>
          <p:spPr bwMode="auto">
            <a:xfrm>
              <a:off x="11808" y="5904"/>
              <a:ext cx="1152" cy="1152"/>
            </a:xfrm>
            <a:prstGeom prst="ellips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" name="Line 10"/>
            <p:cNvSpPr>
              <a:spLocks noChangeShapeType="1"/>
            </p:cNvSpPr>
            <p:nvPr/>
          </p:nvSpPr>
          <p:spPr bwMode="auto">
            <a:xfrm>
              <a:off x="12384" y="7056"/>
              <a:ext cx="0" cy="28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Line 11"/>
            <p:cNvSpPr>
              <a:spLocks noChangeShapeType="1"/>
            </p:cNvSpPr>
            <p:nvPr/>
          </p:nvSpPr>
          <p:spPr bwMode="auto">
            <a:xfrm>
              <a:off x="11952" y="7344"/>
              <a:ext cx="864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2853276" y="214290"/>
            <a:ext cx="0" cy="1740026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Line 13"/>
          <p:cNvSpPr>
            <a:spLocks noChangeShapeType="1"/>
          </p:cNvSpPr>
          <p:nvPr/>
        </p:nvSpPr>
        <p:spPr bwMode="auto">
          <a:xfrm flipH="1">
            <a:off x="2536017" y="1190691"/>
            <a:ext cx="821537" cy="632737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2425479"/>
            <a:ext cx="3079241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разряжаются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2"/>
          <p:cNvGrpSpPr>
            <a:grpSpLocks/>
          </p:cNvGrpSpPr>
          <p:nvPr/>
        </p:nvGrpSpPr>
        <p:grpSpPr bwMode="auto">
          <a:xfrm>
            <a:off x="2714613" y="142852"/>
            <a:ext cx="285751" cy="285750"/>
            <a:chOff x="1783" y="8526"/>
            <a:chExt cx="366" cy="388"/>
          </a:xfrm>
        </p:grpSpPr>
        <p:sp>
          <p:nvSpPr>
            <p:cNvPr id="10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" name="Group 2"/>
          <p:cNvGrpSpPr>
            <a:grpSpLocks/>
          </p:cNvGrpSpPr>
          <p:nvPr/>
        </p:nvGrpSpPr>
        <p:grpSpPr bwMode="auto">
          <a:xfrm>
            <a:off x="2714613" y="357164"/>
            <a:ext cx="285751" cy="285750"/>
            <a:chOff x="1783" y="8526"/>
            <a:chExt cx="366" cy="388"/>
          </a:xfrm>
        </p:grpSpPr>
        <p:sp>
          <p:nvSpPr>
            <p:cNvPr id="13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" name="Line 2"/>
          <p:cNvSpPr>
            <a:spLocks noChangeShapeType="1"/>
          </p:cNvSpPr>
          <p:nvPr/>
        </p:nvSpPr>
        <p:spPr bwMode="auto">
          <a:xfrm>
            <a:off x="388910" y="628630"/>
            <a:ext cx="241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500034" y="0"/>
            <a:ext cx="91440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УФ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Line 2"/>
          <p:cNvSpPr>
            <a:spLocks noChangeShapeType="1"/>
          </p:cNvSpPr>
          <p:nvPr/>
        </p:nvSpPr>
        <p:spPr bwMode="auto">
          <a:xfrm>
            <a:off x="357158" y="428604"/>
            <a:ext cx="241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Group 5"/>
          <p:cNvGrpSpPr>
            <a:grpSpLocks/>
          </p:cNvGrpSpPr>
          <p:nvPr/>
        </p:nvGrpSpPr>
        <p:grpSpPr bwMode="auto">
          <a:xfrm>
            <a:off x="0" y="2571744"/>
            <a:ext cx="460377" cy="423850"/>
            <a:chOff x="846" y="9235"/>
            <a:chExt cx="366" cy="388"/>
          </a:xfrm>
        </p:grpSpPr>
        <p:sp>
          <p:nvSpPr>
            <p:cNvPr id="19" name="Oval 6"/>
            <p:cNvSpPr>
              <a:spLocks noChangeArrowheads="1"/>
            </p:cNvSpPr>
            <p:nvPr/>
          </p:nvSpPr>
          <p:spPr bwMode="auto">
            <a:xfrm>
              <a:off x="846" y="9235"/>
              <a:ext cx="366" cy="388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Line 8"/>
            <p:cNvSpPr>
              <a:spLocks noChangeShapeType="1"/>
            </p:cNvSpPr>
            <p:nvPr/>
          </p:nvSpPr>
          <p:spPr bwMode="auto">
            <a:xfrm>
              <a:off x="937" y="9443"/>
              <a:ext cx="207" cy="0"/>
            </a:xfrm>
            <a:prstGeom prst="line">
              <a:avLst/>
            </a:prstGeom>
            <a:noFill/>
            <a:ln w="5715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0" y="3211297"/>
            <a:ext cx="3225563" cy="646331"/>
          </a:xfrm>
          <a:prstGeom prst="rect">
            <a:avLst/>
          </a:prstGeom>
          <a:solidFill>
            <a:schemeClr val="bg1">
              <a:lumMod val="85000"/>
              <a:alpha val="47000"/>
            </a:schemeClr>
          </a:solidFill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…стекло</a:t>
            </a:r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??!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Group 5"/>
          <p:cNvGrpSpPr>
            <a:grpSpLocks/>
          </p:cNvGrpSpPr>
          <p:nvPr/>
        </p:nvGrpSpPr>
        <p:grpSpPr bwMode="auto">
          <a:xfrm>
            <a:off x="2976614" y="357166"/>
            <a:ext cx="460377" cy="423850"/>
            <a:chOff x="846" y="9235"/>
            <a:chExt cx="366" cy="388"/>
          </a:xfrm>
        </p:grpSpPr>
        <p:sp>
          <p:nvSpPr>
            <p:cNvPr id="23" name="Oval 6"/>
            <p:cNvSpPr>
              <a:spLocks noChangeArrowheads="1"/>
            </p:cNvSpPr>
            <p:nvPr/>
          </p:nvSpPr>
          <p:spPr bwMode="auto">
            <a:xfrm>
              <a:off x="846" y="9235"/>
              <a:ext cx="366" cy="388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Line 8"/>
            <p:cNvSpPr>
              <a:spLocks noChangeShapeType="1"/>
            </p:cNvSpPr>
            <p:nvPr/>
          </p:nvSpPr>
          <p:spPr bwMode="auto">
            <a:xfrm>
              <a:off x="937" y="9443"/>
              <a:ext cx="207" cy="0"/>
            </a:xfrm>
            <a:prstGeom prst="line">
              <a:avLst/>
            </a:prstGeom>
            <a:noFill/>
            <a:ln w="5715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3124447" y="3211297"/>
            <a:ext cx="1090363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220FB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Нет </a:t>
            </a:r>
            <a:endParaRPr lang="ru-RU" sz="36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57158" y="-24"/>
            <a:ext cx="142876" cy="1285884"/>
          </a:xfrm>
          <a:prstGeom prst="rect">
            <a:avLst/>
          </a:prstGeom>
          <a:solidFill>
            <a:srgbClr val="33CCFF"/>
          </a:solidFill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0" y="3857652"/>
            <a:ext cx="9144000" cy="3071810"/>
          </a:xfrm>
          <a:prstGeom prst="rect">
            <a:avLst/>
          </a:prstGeom>
          <a:solidFill>
            <a:schemeClr val="accent3">
              <a:lumMod val="40000"/>
              <a:lumOff val="60000"/>
              <a:alpha val="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10.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 освещении электрической дугой отрицательно заряженная  металлическая  пластина в результате  фотоэффекта постепенно теряет свой заряд. Как изменится скорость потери электрического заряда пластиной, если на пути света поставить фильтр, задерживающий ультрафиолетовые лучи и свободно пропускающий все остальные?          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А.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Увеличится,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Не изменится.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В.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Уменьшится.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Г.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Возможны различные изменения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 Д.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Среди ответов А—Г нет правильного.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 rot="20691047">
            <a:off x="5778436" y="1107976"/>
            <a:ext cx="441146" cy="707886"/>
          </a:xfrm>
          <a:prstGeom prst="rect">
            <a:avLst/>
          </a:prstGeom>
          <a:solidFill>
            <a:srgbClr val="33CCFF"/>
          </a:solidFill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283968" y="6093296"/>
            <a:ext cx="2232248" cy="36004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4" presetClass="path" presetSubtype="0" repeatCount="300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0.0222 L -0.3217 -0.02475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" y="-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8"/>
                                            </p:cond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64" presetClass="path" presetSubtype="0" repeatCount="300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77556E-17 L -0.32171 -0.00255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" y="-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0"/>
                                            </p:cond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8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-3000000">
                                      <p:cBhvr>
                                        <p:cTn id="5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0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8" grpId="0" animBg="1"/>
      <p:bldP spid="15" grpId="0" animBg="1"/>
      <p:bldP spid="15" grpId="1" animBg="1"/>
      <p:bldP spid="16" grpId="0"/>
      <p:bldP spid="17" grpId="0" animBg="1"/>
      <p:bldP spid="17" grpId="1" animBg="1"/>
      <p:bldP spid="21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285860"/>
          </a:xfrm>
          <a:prstGeom prst="rect">
            <a:avLst/>
          </a:prstGeom>
          <a:solidFill>
            <a:schemeClr val="accent6">
              <a:lumMod val="40000"/>
              <a:lumOff val="60000"/>
              <a:alpha val="3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11. На  рисунке 5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представлена схема фотореле. Какой цифрой на этой схеме обозначен  элемент цепи,  помогающий усилить фотоэлектрический ток?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А.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 1.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. 2.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В.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3.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Г.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4.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5.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15008" y="1285860"/>
            <a:ext cx="3392430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571612"/>
            <a:ext cx="57147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ts val="2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1. </a:t>
            </a:r>
          </a:p>
          <a:p>
            <a:pPr marL="0" lvl="0" indent="0" eaLnBrk="1" fontAlgn="base" latinLnBrk="0" hangingPunct="1">
              <a:lnSpc>
                <a:spcPts val="2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2. </a:t>
            </a:r>
          </a:p>
          <a:p>
            <a:pPr marL="0" lvl="0" indent="0" eaLnBrk="1" fontAlgn="base" latinLnBrk="0" hangingPunct="1">
              <a:lnSpc>
                <a:spcPts val="2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3. </a:t>
            </a:r>
          </a:p>
          <a:p>
            <a:pPr marL="0" lvl="0" indent="0" eaLnBrk="1" fontAlgn="base" latinLnBrk="0" hangingPunct="1">
              <a:lnSpc>
                <a:spcPts val="2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lvl="0" indent="0" eaLnBrk="1" fontAlgn="base" latinLnBrk="0" hangingPunct="1">
              <a:lnSpc>
                <a:spcPts val="2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5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57158" y="1357298"/>
            <a:ext cx="2774682" cy="500066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фотоэлемент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95536" y="1844824"/>
            <a:ext cx="4320480" cy="4915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Триод/ вкл.  цепи реле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96960" y="2204864"/>
            <a:ext cx="128588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реле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57158" y="2643182"/>
            <a:ext cx="47149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Источник питания реле  </a:t>
            </a:r>
            <a:endParaRPr kumimoji="0" lang="ru-RU" sz="4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23528" y="3000372"/>
            <a:ext cx="5572164" cy="572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Источник питания фотоэлемента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3929066"/>
            <a:ext cx="9144000" cy="35719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12.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Чему   равна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частота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света,   если   энергия   фотона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2162" y="5731393"/>
            <a:ext cx="19559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1000"/>
              </a:spcAft>
            </a:pPr>
            <a:r>
              <a:rPr lang="ru-RU" sz="4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=h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endParaRPr lang="en-US" sz="3600" b="1" baseline="30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88549" y="5767018"/>
            <a:ext cx="10118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1000"/>
              </a:spcAft>
            </a:pPr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0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="1" baseline="30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="1" baseline="30000" dirty="0" smtClean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214678" y="5711652"/>
            <a:ext cx="1659648" cy="953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m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=       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 10"/>
          <p:cNvGrpSpPr>
            <a:grpSpLocks/>
          </p:cNvGrpSpPr>
          <p:nvPr/>
        </p:nvGrpSpPr>
        <p:grpSpPr bwMode="auto">
          <a:xfrm>
            <a:off x="4357686" y="5286388"/>
            <a:ext cx="1711350" cy="1642740"/>
            <a:chOff x="2766" y="3345"/>
            <a:chExt cx="917" cy="821"/>
          </a:xfrm>
        </p:grpSpPr>
        <p:grpSp>
          <p:nvGrpSpPr>
            <p:cNvPr id="15" name="Group 11"/>
            <p:cNvGrpSpPr>
              <a:grpSpLocks/>
            </p:cNvGrpSpPr>
            <p:nvPr/>
          </p:nvGrpSpPr>
          <p:grpSpPr bwMode="auto">
            <a:xfrm>
              <a:off x="2766" y="3345"/>
              <a:ext cx="917" cy="821"/>
              <a:chOff x="11367" y="3645"/>
              <a:chExt cx="1110" cy="821"/>
            </a:xfrm>
          </p:grpSpPr>
          <p:sp>
            <p:nvSpPr>
              <p:cNvPr id="17" name="Line 12"/>
              <p:cNvSpPr>
                <a:spLocks noChangeShapeType="1"/>
              </p:cNvSpPr>
              <p:nvPr/>
            </p:nvSpPr>
            <p:spPr bwMode="auto">
              <a:xfrm>
                <a:off x="11567" y="3938"/>
                <a:ext cx="628" cy="0"/>
              </a:xfrm>
              <a:prstGeom prst="line">
                <a:avLst/>
              </a:prstGeom>
              <a:noFill/>
              <a:ln w="190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8" name="Group 13"/>
              <p:cNvGrpSpPr>
                <a:grpSpLocks/>
              </p:cNvGrpSpPr>
              <p:nvPr/>
            </p:nvGrpSpPr>
            <p:grpSpPr bwMode="auto">
              <a:xfrm>
                <a:off x="11367" y="3645"/>
                <a:ext cx="1110" cy="821"/>
                <a:chOff x="10875" y="3913"/>
                <a:chExt cx="887" cy="821"/>
              </a:xfrm>
            </p:grpSpPr>
            <p:sp>
              <p:nvSpPr>
                <p:cNvPr id="19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0875" y="3913"/>
                  <a:ext cx="864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4400" b="1" i="0" u="none" strike="noStrike" cap="none" normalizeH="0" baseline="-2500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5400" b="1" i="0" u="none" strike="noStrike" cap="none" normalizeH="0" baseline="0" dirty="0" smtClean="0">
                      <a:ln>
                        <a:noFill/>
                      </a:ln>
                      <a:effectLst/>
                      <a:latin typeface="Times New Roman" pitchFamily="18" charset="0"/>
                      <a:cs typeface="Times New Roman" pitchFamily="18" charset="0"/>
                    </a:rPr>
                    <a:t>h</a:t>
                  </a:r>
                  <a:r>
                    <a:rPr kumimoji="0" lang="ru-RU" sz="54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</a:t>
                  </a:r>
                  <a:endParaRPr kumimoji="0" lang="ru-RU" sz="6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0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0898" y="4284"/>
                  <a:ext cx="864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48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5400" b="0" i="0" u="none" strike="noStrike" cap="none" normalizeH="0" baseline="0" dirty="0" smtClean="0">
                      <a:ln>
                        <a:noFill/>
                      </a:ln>
                      <a:solidFill>
                        <a:srgbClr val="0014AC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  <a:r>
                    <a:rPr kumimoji="0" lang="en-US" sz="5400" b="0" i="0" u="none" strike="noStrike" cap="none" normalizeH="0" baseline="30000" dirty="0" smtClean="0">
                      <a:ln>
                        <a:noFill/>
                      </a:ln>
                      <a:solidFill>
                        <a:srgbClr val="0014AC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kumimoji="0" lang="ru-RU" sz="6000" b="0" i="0" u="none" strike="noStrike" cap="none" normalizeH="0" baseline="0" dirty="0" smtClean="0">
                    <a:ln>
                      <a:noFill/>
                    </a:ln>
                    <a:solidFill>
                      <a:srgbClr val="0014AC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2843" y="3772"/>
              <a:ext cx="583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5878449" y="5521122"/>
            <a:ext cx="20040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=</a:t>
            </a:r>
            <a:endParaRPr lang="ru-RU" sz="4400" dirty="0"/>
          </a:p>
        </p:txBody>
      </p:sp>
      <p:grpSp>
        <p:nvGrpSpPr>
          <p:cNvPr id="22" name="Group 10"/>
          <p:cNvGrpSpPr>
            <a:grpSpLocks/>
          </p:cNvGrpSpPr>
          <p:nvPr/>
        </p:nvGrpSpPr>
        <p:grpSpPr bwMode="auto">
          <a:xfrm>
            <a:off x="7799812" y="5072074"/>
            <a:ext cx="1272782" cy="1624731"/>
            <a:chOff x="2762" y="3211"/>
            <a:chExt cx="682" cy="812"/>
          </a:xfrm>
        </p:grpSpPr>
        <p:grpSp>
          <p:nvGrpSpPr>
            <p:cNvPr id="23" name="Group 11"/>
            <p:cNvGrpSpPr>
              <a:grpSpLocks/>
            </p:cNvGrpSpPr>
            <p:nvPr/>
          </p:nvGrpSpPr>
          <p:grpSpPr bwMode="auto">
            <a:xfrm>
              <a:off x="2775" y="3211"/>
              <a:ext cx="683" cy="812"/>
              <a:chOff x="11369" y="3511"/>
              <a:chExt cx="826" cy="812"/>
            </a:xfrm>
          </p:grpSpPr>
          <p:sp>
            <p:nvSpPr>
              <p:cNvPr id="25" name="Line 12"/>
              <p:cNvSpPr>
                <a:spLocks noChangeShapeType="1"/>
              </p:cNvSpPr>
              <p:nvPr/>
            </p:nvSpPr>
            <p:spPr bwMode="auto">
              <a:xfrm>
                <a:off x="11567" y="3938"/>
                <a:ext cx="628" cy="0"/>
              </a:xfrm>
              <a:prstGeom prst="line">
                <a:avLst/>
              </a:prstGeom>
              <a:noFill/>
              <a:ln w="190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26" name="Group 13"/>
              <p:cNvGrpSpPr>
                <a:grpSpLocks/>
              </p:cNvGrpSpPr>
              <p:nvPr/>
            </p:nvGrpSpPr>
            <p:grpSpPr bwMode="auto">
              <a:xfrm>
                <a:off x="11369" y="3511"/>
                <a:ext cx="737" cy="812"/>
                <a:chOff x="10878" y="3779"/>
                <a:chExt cx="589" cy="812"/>
              </a:xfrm>
            </p:grpSpPr>
            <p:sp>
              <p:nvSpPr>
                <p:cNvPr id="27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0878" y="3779"/>
                  <a:ext cx="556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4400" b="1" i="0" u="none" strike="noStrike" cap="none" normalizeH="0" baseline="-2500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5400" b="1" i="0" u="none" strike="noStrike" cap="none" normalizeH="0" baseline="0" dirty="0" smtClean="0">
                      <a:ln>
                        <a:noFill/>
                      </a:ln>
                      <a:effectLst/>
                      <a:latin typeface="Times New Roman" pitchFamily="18" charset="0"/>
                      <a:cs typeface="Times New Roman" pitchFamily="18" charset="0"/>
                    </a:rPr>
                    <a:t>h</a:t>
                  </a:r>
                  <a:r>
                    <a:rPr kumimoji="0" lang="ru-RU" sz="54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</a:t>
                  </a:r>
                  <a:endParaRPr kumimoji="0" lang="ru-RU" sz="6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8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0898" y="4141"/>
                  <a:ext cx="569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48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5400" b="0" i="0" u="none" strike="noStrike" cap="none" normalizeH="0" baseline="0" dirty="0" smtClean="0">
                      <a:ln>
                        <a:noFill/>
                      </a:ln>
                      <a:solidFill>
                        <a:srgbClr val="0014AC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  <a:endParaRPr kumimoji="0" lang="ru-RU" sz="6000" b="0" i="0" u="none" strike="noStrike" cap="none" normalizeH="0" baseline="0" dirty="0" smtClean="0">
                    <a:ln>
                      <a:noFill/>
                    </a:ln>
                    <a:solidFill>
                      <a:srgbClr val="0014AC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24" name="Line 16"/>
            <p:cNvSpPr>
              <a:spLocks noChangeShapeType="1"/>
            </p:cNvSpPr>
            <p:nvPr/>
          </p:nvSpPr>
          <p:spPr bwMode="auto">
            <a:xfrm>
              <a:off x="2843" y="3641"/>
              <a:ext cx="583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1604" y="4449774"/>
            <a:ext cx="7357074" cy="908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Прямоугольник 32"/>
          <p:cNvSpPr/>
          <p:nvPr/>
        </p:nvSpPr>
        <p:spPr>
          <a:xfrm>
            <a:off x="285720" y="5643578"/>
            <a:ext cx="1428760" cy="10001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500166" y="4429132"/>
            <a:ext cx="1428760" cy="10001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4" grpId="0"/>
      <p:bldP spid="5" grpId="0" animBg="1"/>
      <p:bldP spid="6" grpId="0" animBg="1"/>
      <p:bldP spid="7" grpId="0"/>
      <p:bldP spid="8" grpId="0"/>
      <p:bldP spid="9" grpId="0"/>
      <p:bldP spid="7172" grpId="0" animBg="1"/>
      <p:bldP spid="11" grpId="0"/>
      <p:bldP spid="12" grpId="0"/>
      <p:bldP spid="13" grpId="0"/>
      <p:bldP spid="21" grpId="0"/>
      <p:bldP spid="33" grpId="0" animBg="1"/>
      <p:bldP spid="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789936" y="928670"/>
            <a:ext cx="0" cy="3136593"/>
            <a:chOff x="12423" y="1740"/>
            <a:chExt cx="0" cy="1419"/>
          </a:xfrm>
        </p:grpSpPr>
        <p:sp>
          <p:nvSpPr>
            <p:cNvPr id="10242" name="Line 2"/>
            <p:cNvSpPr>
              <a:spLocks noChangeShapeType="1"/>
            </p:cNvSpPr>
            <p:nvPr/>
          </p:nvSpPr>
          <p:spPr bwMode="auto">
            <a:xfrm>
              <a:off x="12423" y="1740"/>
              <a:ext cx="0" cy="4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43" name="Line 3"/>
            <p:cNvSpPr>
              <a:spLocks noChangeShapeType="1"/>
            </p:cNvSpPr>
            <p:nvPr/>
          </p:nvSpPr>
          <p:spPr bwMode="auto">
            <a:xfrm>
              <a:off x="12423" y="2242"/>
              <a:ext cx="0" cy="4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44" name="Line 4"/>
            <p:cNvSpPr>
              <a:spLocks noChangeShapeType="1"/>
            </p:cNvSpPr>
            <p:nvPr/>
          </p:nvSpPr>
          <p:spPr bwMode="auto">
            <a:xfrm>
              <a:off x="12423" y="2756"/>
              <a:ext cx="0" cy="4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0" y="1342037"/>
            <a:ext cx="717429" cy="2301277"/>
            <a:chOff x="11889" y="1912"/>
            <a:chExt cx="471" cy="1040"/>
          </a:xfrm>
        </p:grpSpPr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>
              <a:off x="11889" y="1912"/>
              <a:ext cx="4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11889" y="2120"/>
              <a:ext cx="4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11889" y="2315"/>
              <a:ext cx="4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11889" y="2523"/>
              <a:ext cx="4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>
              <a:off x="11900" y="2744"/>
              <a:ext cx="4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>
              <a:off x="11900" y="2952"/>
              <a:ext cx="4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</p:grp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3714744" y="714356"/>
            <a:ext cx="2147" cy="3618349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arrow" w="med" len="med"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7200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4969187" y="642918"/>
            <a:ext cx="602945" cy="757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969187" y="3469726"/>
            <a:ext cx="602945" cy="76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969187" y="1544619"/>
            <a:ext cx="602945" cy="75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</a:rPr>
              <a:t>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4969187" y="2594157"/>
            <a:ext cx="602945" cy="76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</a:rPr>
              <a:t>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grpSp>
        <p:nvGrpSpPr>
          <p:cNvPr id="4" name="Группа 46"/>
          <p:cNvGrpSpPr/>
          <p:nvPr/>
        </p:nvGrpSpPr>
        <p:grpSpPr>
          <a:xfrm>
            <a:off x="4500562" y="753556"/>
            <a:ext cx="473198" cy="3662129"/>
            <a:chOff x="4457216" y="753556"/>
            <a:chExt cx="473198" cy="3662129"/>
          </a:xfrm>
        </p:grpSpPr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4471257" y="753556"/>
              <a:ext cx="457933" cy="366212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59" name="Rectangle 19"/>
            <p:cNvSpPr>
              <a:spLocks noChangeArrowheads="1"/>
            </p:cNvSpPr>
            <p:nvPr/>
          </p:nvSpPr>
          <p:spPr bwMode="auto">
            <a:xfrm>
              <a:off x="4476298" y="3480790"/>
              <a:ext cx="454116" cy="730213"/>
            </a:xfrm>
            <a:prstGeom prst="rect">
              <a:avLst/>
            </a:prstGeom>
            <a:gradFill rotWithShape="0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60" name="Rectangle 20"/>
            <p:cNvSpPr>
              <a:spLocks noChangeArrowheads="1"/>
            </p:cNvSpPr>
            <p:nvPr/>
          </p:nvSpPr>
          <p:spPr bwMode="auto">
            <a:xfrm>
              <a:off x="4461033" y="2767174"/>
              <a:ext cx="454116" cy="453617"/>
            </a:xfrm>
            <a:prstGeom prst="rect">
              <a:avLst/>
            </a:prstGeom>
            <a:gradFill rotWithShape="0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61" name="Rectangle 21"/>
            <p:cNvSpPr>
              <a:spLocks noChangeArrowheads="1"/>
            </p:cNvSpPr>
            <p:nvPr/>
          </p:nvSpPr>
          <p:spPr bwMode="auto">
            <a:xfrm>
              <a:off x="4461033" y="1749301"/>
              <a:ext cx="454116" cy="448084"/>
            </a:xfrm>
            <a:prstGeom prst="rect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62" name="Rectangle 22"/>
            <p:cNvSpPr>
              <a:spLocks noChangeArrowheads="1"/>
            </p:cNvSpPr>
            <p:nvPr/>
          </p:nvSpPr>
          <p:spPr bwMode="auto">
            <a:xfrm rot="10800000">
              <a:off x="4457216" y="781214"/>
              <a:ext cx="457933" cy="730213"/>
            </a:xfrm>
            <a:prstGeom prst="rect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</p:grp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775152" y="3071810"/>
            <a:ext cx="36720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071538" y="1071546"/>
            <a:ext cx="503216" cy="339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1679588" y="2521572"/>
            <a:ext cx="42862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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0" y="-63785"/>
            <a:ext cx="48463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дифракционная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решетка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авая фигурная скобка 29"/>
          <p:cNvSpPr/>
          <p:nvPr/>
        </p:nvSpPr>
        <p:spPr>
          <a:xfrm>
            <a:off x="857224" y="928670"/>
            <a:ext cx="357190" cy="1143008"/>
          </a:xfrm>
          <a:prstGeom prst="rightBrace">
            <a:avLst/>
          </a:prstGeom>
          <a:ln w="285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928662" y="500042"/>
            <a:ext cx="2357454" cy="339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Период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1мм/100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Line 14"/>
          <p:cNvSpPr>
            <a:spLocks noChangeShapeType="1"/>
          </p:cNvSpPr>
          <p:nvPr/>
        </p:nvSpPr>
        <p:spPr bwMode="auto">
          <a:xfrm flipV="1">
            <a:off x="734487" y="886138"/>
            <a:ext cx="2990890" cy="106609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" name="Line 15"/>
          <p:cNvSpPr>
            <a:spLocks noChangeShapeType="1"/>
          </p:cNvSpPr>
          <p:nvPr/>
        </p:nvSpPr>
        <p:spPr bwMode="auto">
          <a:xfrm>
            <a:off x="3725377" y="907404"/>
            <a:ext cx="785818" cy="85725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" name="Line 14"/>
          <p:cNvSpPr>
            <a:spLocks noChangeShapeType="1"/>
          </p:cNvSpPr>
          <p:nvPr/>
        </p:nvSpPr>
        <p:spPr bwMode="auto">
          <a:xfrm flipV="1">
            <a:off x="714348" y="2000240"/>
            <a:ext cx="2990890" cy="106609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" name="Line 15"/>
          <p:cNvSpPr>
            <a:spLocks noChangeShapeType="1"/>
          </p:cNvSpPr>
          <p:nvPr/>
        </p:nvSpPr>
        <p:spPr bwMode="auto">
          <a:xfrm flipV="1">
            <a:off x="3714744" y="1785926"/>
            <a:ext cx="785818" cy="21431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" name="Arc 19"/>
          <p:cNvSpPr>
            <a:spLocks/>
          </p:cNvSpPr>
          <p:nvPr/>
        </p:nvSpPr>
        <p:spPr bwMode="auto">
          <a:xfrm rot="3521678">
            <a:off x="1451149" y="2879486"/>
            <a:ext cx="283595" cy="8361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" name="Line 12"/>
          <p:cNvSpPr>
            <a:spLocks noChangeShapeType="1"/>
          </p:cNvSpPr>
          <p:nvPr/>
        </p:nvSpPr>
        <p:spPr bwMode="auto">
          <a:xfrm>
            <a:off x="785786" y="1928802"/>
            <a:ext cx="357190" cy="1000132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1000100" y="3214686"/>
            <a:ext cx="1928826" cy="482814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ru-RU" sz="28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ru-RU" sz="2800" b="1" i="0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en-US" sz="2800" b="1" i="0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sin</a:t>
            </a:r>
            <a:r>
              <a:rPr kumimoji="0" lang="en-US" sz="2800" b="1" i="0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</a:t>
            </a:r>
            <a:endParaRPr kumimoji="0" lang="en-US" sz="2800" b="1" i="0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авая фигурная скобка 43"/>
          <p:cNvSpPr/>
          <p:nvPr/>
        </p:nvSpPr>
        <p:spPr>
          <a:xfrm rot="4157410">
            <a:off x="908814" y="2898884"/>
            <a:ext cx="177444" cy="368907"/>
          </a:xfrm>
          <a:prstGeom prst="rightBrac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572132" y="642918"/>
            <a:ext cx="3361818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</a:t>
            </a:r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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264444" y="1331885"/>
            <a:ext cx="387958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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= 0, 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=0, 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всех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белый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!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4703001" y="2059803"/>
            <a:ext cx="602945" cy="76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</a:rPr>
              <a:t>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sp>
        <p:nvSpPr>
          <p:cNvPr id="54" name="Arc 19"/>
          <p:cNvSpPr>
            <a:spLocks/>
          </p:cNvSpPr>
          <p:nvPr/>
        </p:nvSpPr>
        <p:spPr bwMode="auto">
          <a:xfrm rot="7997072">
            <a:off x="758266" y="2507326"/>
            <a:ext cx="240344" cy="57399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0" y="4500570"/>
            <a:ext cx="9144000" cy="1214422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ts val="63"/>
              </a:spcBef>
              <a:spcAft>
                <a:spcPts val="100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13.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Какое из приведенных ниже выражений является условием наблюдения главных максимумов в спектре дифракционной решетки с периодом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под углом 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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3997" y="5786458"/>
            <a:ext cx="8877321" cy="857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Прямоугольник 54"/>
          <p:cNvSpPr/>
          <p:nvPr/>
        </p:nvSpPr>
        <p:spPr>
          <a:xfrm>
            <a:off x="428596" y="5728664"/>
            <a:ext cx="2571768" cy="4286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5718214"/>
            <a:ext cx="916148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500694" y="1357298"/>
            <a:ext cx="3643306" cy="371477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4500570"/>
            <a:ext cx="9144000" cy="1214446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13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На дифракционную решетку падает монохроматический свет с длиной волны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λ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(рис, 6).  В точке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наблюдается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ПЕРВЫЙ ГЛАВНЫЙ МАКСИМУМ.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Чему  равен отрезок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АС?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571868" y="5715016"/>
            <a:ext cx="1214446" cy="64294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14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4000"/>
                            </p:stCondLst>
                            <p:childTnLst>
                              <p:par>
                                <p:cTn id="123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9" dur="2000" fill="hold"/>
                                        <p:tgtEl>
                                          <p:spTgt spid="46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 animBg="1"/>
      <p:bldP spid="10254" grpId="0"/>
      <p:bldP spid="10255" grpId="0"/>
      <p:bldP spid="10256" grpId="0"/>
      <p:bldP spid="10257" grpId="0"/>
      <p:bldP spid="10263" grpId="0" animBg="1"/>
      <p:bldP spid="10264" grpId="0"/>
      <p:bldP spid="10266" grpId="0"/>
      <p:bldP spid="10267" grpId="0"/>
      <p:bldP spid="30" grpId="0" animBg="1"/>
      <p:bldP spid="31" grpId="0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10268" grpId="0" animBg="1"/>
      <p:bldP spid="44" grpId="0" animBg="1"/>
      <p:bldP spid="46" grpId="0" animBg="1"/>
      <p:bldP spid="46" grpId="1" animBg="1"/>
      <p:bldP spid="48" grpId="0"/>
      <p:bldP spid="10258" grpId="0"/>
      <p:bldP spid="54" grpId="0" animBg="1"/>
      <p:bldP spid="50" grpId="0" animBg="1"/>
      <p:bldP spid="55" grpId="0" animBg="1"/>
      <p:bldP spid="9220" grpId="0" animBg="1"/>
      <p:bldP spid="5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0" y="0"/>
            <a:ext cx="9501222" cy="15716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161925" lvl="1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14.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 освещении катода вакуумного фотоэлемента потоком монохроматического света происходит освобождение фотоэлектронов. Как изменится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максимальная кинетическая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энергия фотоэлектронов при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УВЕЛИЧЕНИИ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частоты света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раза?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1571612"/>
            <a:ext cx="9144000" cy="121444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161925" lvl="1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. Увеличится в 2 раза.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Б.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Увеличится менее чем в 2 раза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.                  В.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Уменьшится в 2 раза.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Г.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Уменьшится менее чем в 2 раза.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Д.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Увеличится более чем в 2 раза.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64"/>
          <p:cNvSpPr txBox="1">
            <a:spLocks noChangeArrowheads="1"/>
          </p:cNvSpPr>
          <p:nvPr/>
        </p:nvSpPr>
        <p:spPr bwMode="auto">
          <a:xfrm>
            <a:off x="-32" y="2786246"/>
            <a:ext cx="1143008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64"/>
          <p:cNvSpPr txBox="1">
            <a:spLocks noChangeArrowheads="1"/>
          </p:cNvSpPr>
          <p:nvPr/>
        </p:nvSpPr>
        <p:spPr bwMode="auto">
          <a:xfrm>
            <a:off x="1000100" y="2786246"/>
            <a:ext cx="1643074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en-US" sz="4000" b="1" i="0" u="none" strike="noStrike" cap="none" normalizeH="0" baseline="-25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ВЫХ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+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64"/>
          <p:cNvSpPr txBox="1">
            <a:spLocks noChangeArrowheads="1"/>
          </p:cNvSpPr>
          <p:nvPr/>
        </p:nvSpPr>
        <p:spPr bwMode="auto">
          <a:xfrm>
            <a:off x="2595674" y="2786058"/>
            <a:ext cx="714380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kumimoji="0" lang="en-US" sz="4000" b="1" i="0" u="none" strike="noStrike" cap="none" normalizeH="0" baseline="-2500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54"/>
          <p:cNvSpPr txBox="1">
            <a:spLocks noChangeArrowheads="1"/>
          </p:cNvSpPr>
          <p:nvPr/>
        </p:nvSpPr>
        <p:spPr bwMode="auto">
          <a:xfrm>
            <a:off x="3929058" y="2786058"/>
            <a:ext cx="4071966" cy="785818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II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b="1" dirty="0" smtClean="0">
                <a:solidFill>
                  <a:srgbClr val="365D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4000" b="1" dirty="0" err="1" smtClean="0">
                <a:solidFill>
                  <a:srgbClr val="365D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К</a:t>
            </a:r>
            <a:r>
              <a:rPr lang="ru-RU" sz="4000" b="1" baseline="-30000" dirty="0" err="1" smtClean="0">
                <a:solidFill>
                  <a:srgbClr val="365D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е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h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</a:t>
            </a:r>
            <a:r>
              <a:rPr lang="ru-RU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А</a:t>
            </a:r>
            <a:r>
              <a:rPr lang="ru-RU" sz="4000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ВЫХ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1"/>
          <p:cNvGrpSpPr>
            <a:grpSpLocks/>
          </p:cNvGrpSpPr>
          <p:nvPr/>
        </p:nvGrpSpPr>
        <p:grpSpPr bwMode="auto">
          <a:xfrm>
            <a:off x="5072066" y="3643842"/>
            <a:ext cx="2357454" cy="2700108"/>
            <a:chOff x="1341" y="6097"/>
            <a:chExt cx="1440" cy="1173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1341" y="6964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Line 4"/>
            <p:cNvSpPr>
              <a:spLocks noChangeShapeType="1"/>
            </p:cNvSpPr>
            <p:nvPr/>
          </p:nvSpPr>
          <p:spPr bwMode="auto">
            <a:xfrm flipV="1">
              <a:off x="1413" y="6097"/>
              <a:ext cx="0" cy="1173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Line 3"/>
            <p:cNvSpPr>
              <a:spLocks noChangeShapeType="1"/>
            </p:cNvSpPr>
            <p:nvPr/>
          </p:nvSpPr>
          <p:spPr bwMode="auto">
            <a:xfrm flipV="1">
              <a:off x="1717" y="6097"/>
              <a:ext cx="540" cy="720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4" name="Line 3"/>
          <p:cNvSpPr>
            <a:spLocks noChangeShapeType="1"/>
          </p:cNvSpPr>
          <p:nvPr/>
        </p:nvSpPr>
        <p:spPr bwMode="auto">
          <a:xfrm flipV="1">
            <a:off x="5184448" y="4572008"/>
            <a:ext cx="884045" cy="1657362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215206" y="5214950"/>
            <a:ext cx="30489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  <a:sym typeface="Symbol"/>
              </a:rPr>
              <a:t>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572000" y="3714752"/>
            <a:ext cx="48712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2400" b="1" dirty="0" err="1" smtClean="0">
                <a:solidFill>
                  <a:srgbClr val="365D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К</a:t>
            </a:r>
            <a:r>
              <a:rPr lang="ru-RU" sz="2400" b="1" baseline="-30000" dirty="0" err="1" smtClean="0">
                <a:solidFill>
                  <a:srgbClr val="365D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е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371334" y="6000768"/>
            <a:ext cx="776175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А</a:t>
            </a:r>
            <a:r>
              <a:rPr lang="ru-RU" sz="2000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ВЫХ</a:t>
            </a:r>
            <a:endParaRPr lang="ru-RU" sz="2000" dirty="0"/>
          </a:p>
        </p:txBody>
      </p:sp>
      <p:sp>
        <p:nvSpPr>
          <p:cNvPr id="18" name="Line 3"/>
          <p:cNvSpPr>
            <a:spLocks noChangeShapeType="1"/>
          </p:cNvSpPr>
          <p:nvPr/>
        </p:nvSpPr>
        <p:spPr bwMode="auto">
          <a:xfrm flipH="1" flipV="1">
            <a:off x="5850632" y="4939648"/>
            <a:ext cx="0" cy="785818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Line 3"/>
          <p:cNvSpPr>
            <a:spLocks noChangeShapeType="1"/>
          </p:cNvSpPr>
          <p:nvPr/>
        </p:nvSpPr>
        <p:spPr bwMode="auto">
          <a:xfrm flipV="1">
            <a:off x="5132378" y="4956494"/>
            <a:ext cx="756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Line 3"/>
          <p:cNvSpPr>
            <a:spLocks noChangeShapeType="1"/>
          </p:cNvSpPr>
          <p:nvPr/>
        </p:nvSpPr>
        <p:spPr bwMode="auto">
          <a:xfrm flipH="1" flipV="1">
            <a:off x="6558616" y="3687456"/>
            <a:ext cx="0" cy="19440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Line 3"/>
          <p:cNvSpPr>
            <a:spLocks noChangeShapeType="1"/>
          </p:cNvSpPr>
          <p:nvPr/>
        </p:nvSpPr>
        <p:spPr bwMode="auto">
          <a:xfrm flipV="1">
            <a:off x="5204264" y="3714752"/>
            <a:ext cx="1368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-32" y="4263102"/>
            <a:ext cx="5240794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Д.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Увеличится более чем в 2 раза</a:t>
            </a:r>
            <a:endParaRPr lang="ru-RU" sz="2800" dirty="0"/>
          </a:p>
        </p:txBody>
      </p: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5786446" y="5116216"/>
            <a:ext cx="42862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33CCFF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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33CC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Arc 19"/>
          <p:cNvSpPr>
            <a:spLocks/>
          </p:cNvSpPr>
          <p:nvPr/>
        </p:nvSpPr>
        <p:spPr bwMode="auto">
          <a:xfrm rot="3521678">
            <a:off x="5558007" y="5474130"/>
            <a:ext cx="283595" cy="8361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Text Box 64"/>
          <p:cNvSpPr txBox="1">
            <a:spLocks noChangeArrowheads="1"/>
          </p:cNvSpPr>
          <p:nvPr/>
        </p:nvSpPr>
        <p:spPr bwMode="auto">
          <a:xfrm>
            <a:off x="7143768" y="4071942"/>
            <a:ext cx="1785950" cy="857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33CC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sz="4000" b="1" dirty="0" smtClean="0">
                <a:solidFill>
                  <a:srgbClr val="33CC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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=h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65"/>
          <p:cNvSpPr>
            <a:spLocks noChangeArrowheads="1"/>
          </p:cNvSpPr>
          <p:nvPr/>
        </p:nvSpPr>
        <p:spPr bwMode="auto">
          <a:xfrm>
            <a:off x="-32" y="5500702"/>
            <a:ext cx="4357718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3200" b="1" i="0" u="none" strike="noStrike" cap="none" normalizeH="0" baseline="-30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</a:t>
            </a:r>
            <a:r>
              <a:rPr kumimoji="0" lang="ru-RU" sz="3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кол-ву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квантов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7" name="Rectangle 1"/>
          <p:cNvSpPr>
            <a:spLocks noChangeArrowheads="1"/>
          </p:cNvSpPr>
          <p:nvPr/>
        </p:nvSpPr>
        <p:spPr bwMode="auto">
          <a:xfrm>
            <a:off x="0" y="4929198"/>
            <a:ext cx="4357686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b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освещённости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4" grpId="0" animBg="1"/>
      <p:bldP spid="5" grpId="0" animBg="1"/>
      <p:bldP spid="6" grpId="0" animBg="1"/>
      <p:bldP spid="7" grpId="0" animBg="1"/>
      <p:bldP spid="8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 animBg="1"/>
      <p:bldP spid="25" grpId="0" animBg="1"/>
      <p:bldP spid="26" grpId="0" animBg="1"/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9286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15.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Закономерности, каких из перечисленных выше явлений  свидетельствуют 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волновой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природе света: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928670"/>
            <a:ext cx="914400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1-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радужные переливы   цветов   в   тонких   пленках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,   2 -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возникновение   светлого пятна  в  центре  тени,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- освобождение  электронов  с  поверхности металлов при освещении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786058"/>
            <a:ext cx="914400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А.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Только  1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  Б.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Только 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  В.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Только 3.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Г.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1  и 2.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2 и 3.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42876" y="3786190"/>
            <a:ext cx="57147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ts val="3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1. </a:t>
            </a:r>
          </a:p>
          <a:p>
            <a:pPr marL="0" lvl="0" indent="0" eaLnBrk="1" fontAlgn="base" latinLnBrk="0" hangingPunct="1">
              <a:lnSpc>
                <a:spcPts val="3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2. </a:t>
            </a:r>
          </a:p>
          <a:p>
            <a:pPr marL="0" lvl="0" indent="0" eaLnBrk="1" fontAlgn="base" latinLnBrk="0" hangingPunct="1">
              <a:lnSpc>
                <a:spcPts val="3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3.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eaLnBrk="1" fontAlgn="base" latinLnBrk="0" hangingPunct="1">
              <a:lnSpc>
                <a:spcPts val="3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69540" y="5327332"/>
            <a:ext cx="414337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поляризация</a:t>
            </a:r>
            <a:endParaRPr kumimoji="0" lang="ru-RU" sz="4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42910" y="4214818"/>
            <a:ext cx="3214678" cy="57150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дифракция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42910" y="3714752"/>
            <a:ext cx="3214678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интерференция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71472" y="4786322"/>
            <a:ext cx="3071834" cy="5715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фотоэффект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00496" y="3643314"/>
            <a:ext cx="26226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Свет - </a:t>
            </a:r>
            <a:r>
              <a:rPr lang="ru-RU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волна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857620" y="4214818"/>
            <a:ext cx="26226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Свет - </a:t>
            </a:r>
            <a:r>
              <a:rPr lang="ru-RU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волна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830324" y="5388697"/>
            <a:ext cx="49528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Свет –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поперечная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волна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786182" y="4786322"/>
            <a:ext cx="30315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Свет - </a:t>
            </a: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частица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/>
          </a:p>
        </p:txBody>
      </p:sp>
      <p:sp>
        <p:nvSpPr>
          <p:cNvPr id="14" name="Прямоугольник 13"/>
          <p:cNvSpPr/>
          <p:nvPr/>
        </p:nvSpPr>
        <p:spPr>
          <a:xfrm rot="20754226">
            <a:off x="6975896" y="1120210"/>
            <a:ext cx="1645194" cy="584775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</a:t>
            </a:r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1  и 2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3" grpId="0"/>
      <p:bldP spid="4" grpId="0"/>
      <p:bldP spid="5" grpId="0"/>
      <p:bldP spid="6" grpId="0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1213814" y="1500174"/>
            <a:ext cx="357790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  <a:latin typeface="Times New Roman"/>
                <a:ea typeface="Times New Roman"/>
              </a:rPr>
              <a:t>v </a:t>
            </a:r>
            <a:endParaRPr lang="ru-RU" dirty="0">
              <a:solidFill>
                <a:srgbClr val="0033CC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37440" y="947022"/>
            <a:ext cx="43403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F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endParaRPr lang="ru-RU" dirty="0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3597275" y="1454150"/>
            <a:ext cx="79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3276600" y="1622425"/>
            <a:ext cx="158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375188" y="1650365"/>
            <a:ext cx="108000" cy="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24"/>
          <p:cNvGrpSpPr/>
          <p:nvPr/>
        </p:nvGrpSpPr>
        <p:grpSpPr>
          <a:xfrm>
            <a:off x="200634" y="138325"/>
            <a:ext cx="1488918" cy="1604795"/>
            <a:chOff x="2082950" y="138325"/>
            <a:chExt cx="1488918" cy="1604795"/>
          </a:xfrm>
        </p:grpSpPr>
        <p:grpSp>
          <p:nvGrpSpPr>
            <p:cNvPr id="3" name="Группа 18"/>
            <p:cNvGrpSpPr/>
            <p:nvPr/>
          </p:nvGrpSpPr>
          <p:grpSpPr>
            <a:xfrm>
              <a:off x="2082950" y="138325"/>
              <a:ext cx="1488918" cy="1604795"/>
              <a:chOff x="2071670" y="138325"/>
              <a:chExt cx="1285884" cy="1604795"/>
            </a:xfrm>
          </p:grpSpPr>
          <p:grpSp>
            <p:nvGrpSpPr>
              <p:cNvPr id="4" name="Группа 17"/>
              <p:cNvGrpSpPr/>
              <p:nvPr/>
            </p:nvGrpSpPr>
            <p:grpSpPr>
              <a:xfrm>
                <a:off x="2071670" y="357166"/>
                <a:ext cx="1285884" cy="1385954"/>
                <a:chOff x="2682875" y="22225"/>
                <a:chExt cx="747713" cy="731838"/>
              </a:xfrm>
            </p:grpSpPr>
            <p:sp>
              <p:nvSpPr>
                <p:cNvPr id="14340" name="Arc 4"/>
                <p:cNvSpPr>
                  <a:spLocks/>
                </p:cNvSpPr>
                <p:nvPr/>
              </p:nvSpPr>
              <p:spPr bwMode="auto">
                <a:xfrm flipV="1">
                  <a:off x="2682875" y="104756"/>
                  <a:ext cx="747713" cy="60960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6600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341" name="Oval 5"/>
                <p:cNvSpPr>
                  <a:spLocks noChangeArrowheads="1"/>
                </p:cNvSpPr>
                <p:nvPr/>
              </p:nvSpPr>
              <p:spPr bwMode="auto">
                <a:xfrm>
                  <a:off x="2797175" y="22225"/>
                  <a:ext cx="152400" cy="122238"/>
                </a:xfrm>
                <a:prstGeom prst="ellips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342" name="Oval 6"/>
                <p:cNvSpPr>
                  <a:spLocks noChangeArrowheads="1"/>
                </p:cNvSpPr>
                <p:nvPr/>
              </p:nvSpPr>
              <p:spPr bwMode="auto">
                <a:xfrm>
                  <a:off x="2751138" y="654050"/>
                  <a:ext cx="107950" cy="100013"/>
                </a:xfrm>
                <a:prstGeom prst="ellipse">
                  <a:avLst/>
                </a:prstGeom>
                <a:noFill/>
                <a:ln w="28575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343" name="Line 7"/>
                <p:cNvSpPr>
                  <a:spLocks noChangeShapeType="1"/>
                </p:cNvSpPr>
                <p:nvPr/>
              </p:nvSpPr>
              <p:spPr bwMode="auto">
                <a:xfrm>
                  <a:off x="2955925" y="120650"/>
                  <a:ext cx="358775" cy="30480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344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2803525" y="387350"/>
                  <a:ext cx="31750" cy="260350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none" w="sm" len="sm"/>
                  <a:tailEnd type="stealth" w="lg" len="lg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345" name="Line 9"/>
                <p:cNvSpPr>
                  <a:spLocks noChangeShapeType="1"/>
                </p:cNvSpPr>
                <p:nvPr/>
              </p:nvSpPr>
              <p:spPr bwMode="auto">
                <a:xfrm>
                  <a:off x="2857500" y="722313"/>
                  <a:ext cx="290513" cy="1587"/>
                </a:xfrm>
                <a:prstGeom prst="line">
                  <a:avLst/>
                </a:prstGeom>
                <a:noFill/>
                <a:ln w="28575">
                  <a:solidFill>
                    <a:srgbClr val="0033CC"/>
                  </a:solidFill>
                  <a:round/>
                  <a:headEnd type="none" w="sm" len="sm"/>
                  <a:tailEnd type="triangle" w="sm" len="sm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349" name="Line 13"/>
                <p:cNvSpPr>
                  <a:spLocks noChangeShapeType="1"/>
                </p:cNvSpPr>
                <p:nvPr/>
              </p:nvSpPr>
              <p:spPr bwMode="auto">
                <a:xfrm>
                  <a:off x="2689225" y="333375"/>
                  <a:ext cx="107950" cy="1588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none" w="sm" len="sm"/>
                  <a:tailEnd type="triangle" w="sm" len="sm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350" name="Line 14"/>
                <p:cNvSpPr>
                  <a:spLocks noChangeShapeType="1"/>
                </p:cNvSpPr>
                <p:nvPr/>
              </p:nvSpPr>
              <p:spPr bwMode="auto">
                <a:xfrm>
                  <a:off x="3230887" y="663500"/>
                  <a:ext cx="92075" cy="0"/>
                </a:xfrm>
                <a:prstGeom prst="line">
                  <a:avLst/>
                </a:prstGeom>
                <a:noFill/>
                <a:ln w="28575">
                  <a:solidFill>
                    <a:srgbClr val="0033CC"/>
                  </a:solidFill>
                  <a:round/>
                  <a:headEnd type="none" w="sm" len="sm"/>
                  <a:tailEnd type="triangle" w="sm" len="sm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18" name="Прямоугольник 17"/>
              <p:cNvSpPr/>
              <p:nvPr/>
            </p:nvSpPr>
            <p:spPr>
              <a:xfrm>
                <a:off x="2151114" y="138325"/>
                <a:ext cx="524503" cy="646331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latin typeface="Times New Roman"/>
                    <a:ea typeface="Times New Roman"/>
                  </a:rPr>
                  <a:t> </a:t>
                </a:r>
                <a:r>
                  <a:rPr lang="en-US" sz="3600" b="1" dirty="0" smtClean="0">
                    <a:solidFill>
                      <a:srgbClr val="FF0000"/>
                    </a:solidFill>
                    <a:latin typeface="Times New Roman"/>
                    <a:ea typeface="Times New Roman"/>
                  </a:rPr>
                  <a:t>+</a:t>
                </a:r>
                <a:endParaRPr lang="ru-RU" sz="2400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2" name="Прямоугольник 21"/>
            <p:cNvSpPr/>
            <p:nvPr/>
          </p:nvSpPr>
          <p:spPr>
            <a:xfrm>
              <a:off x="2928926" y="487900"/>
              <a:ext cx="3465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dirty="0" smtClean="0">
                  <a:latin typeface="Times New Roman"/>
                  <a:ea typeface="Times New Roman"/>
                </a:rPr>
                <a:t>г </a:t>
              </a:r>
              <a:endParaRPr lang="ru-RU" dirty="0"/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2428860" y="500042"/>
            <a:ext cx="16105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F </a:t>
            </a:r>
            <a:r>
              <a:rPr lang="en-US" sz="32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= </a:t>
            </a:r>
            <a:r>
              <a:rPr lang="en-US" sz="3200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m</a:t>
            </a:r>
            <a:r>
              <a:rPr lang="en-US" sz="32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a,</a:t>
            </a:r>
            <a:endParaRPr lang="ru-RU" sz="3200" b="1" dirty="0"/>
          </a:p>
        </p:txBody>
      </p:sp>
      <p:sp>
        <p:nvSpPr>
          <p:cNvPr id="28" name="Text Box 32"/>
          <p:cNvSpPr txBox="1">
            <a:spLocks noChangeArrowheads="1"/>
          </p:cNvSpPr>
          <p:nvPr/>
        </p:nvSpPr>
        <p:spPr bwMode="auto">
          <a:xfrm>
            <a:off x="4480991" y="357190"/>
            <a:ext cx="1162579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36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51"/>
          <p:cNvGrpSpPr/>
          <p:nvPr/>
        </p:nvGrpSpPr>
        <p:grpSpPr>
          <a:xfrm>
            <a:off x="5266809" y="235190"/>
            <a:ext cx="1305455" cy="1122108"/>
            <a:chOff x="5266809" y="235190"/>
            <a:chExt cx="1305455" cy="1122108"/>
          </a:xfrm>
          <a:solidFill>
            <a:schemeClr val="bg1">
              <a:lumMod val="85000"/>
            </a:schemeClr>
          </a:solidFill>
        </p:grpSpPr>
        <p:sp>
          <p:nvSpPr>
            <p:cNvPr id="27" name="Text Box 31"/>
            <p:cNvSpPr txBox="1">
              <a:spLocks noChangeArrowheads="1"/>
            </p:cNvSpPr>
            <p:nvPr/>
          </p:nvSpPr>
          <p:spPr bwMode="auto">
            <a:xfrm>
              <a:off x="5508419" y="819486"/>
              <a:ext cx="635217" cy="53781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kumimoji="0" lang="en-US" sz="3600" b="1" i="0" u="none" strike="noStrike" cap="none" normalizeH="0" baseline="3000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 Box 30"/>
            <p:cNvSpPr txBox="1">
              <a:spLocks noChangeArrowheads="1"/>
            </p:cNvSpPr>
            <p:nvPr/>
          </p:nvSpPr>
          <p:spPr bwMode="auto">
            <a:xfrm>
              <a:off x="5266809" y="235190"/>
              <a:ext cx="1305455" cy="71436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3600" b="1" i="0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kumimoji="0" lang="en-US" sz="3600" b="1" i="0" u="none" strike="noStrike" cap="none" normalizeH="0" baseline="0" dirty="0" err="1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</a:t>
              </a:r>
              <a:r>
                <a:rPr kumimoji="0" lang="en-US" sz="3600" b="1" i="0" u="none" strike="noStrike" cap="none" normalizeH="0" baseline="0" dirty="0" err="1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e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>
              <a:off x="5409685" y="785794"/>
              <a:ext cx="1131681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2500298" y="1142985"/>
            <a:ext cx="2501816" cy="1148111"/>
            <a:chOff x="571472" y="4223193"/>
            <a:chExt cx="2501816" cy="1148111"/>
          </a:xfrm>
        </p:grpSpPr>
        <p:grpSp>
          <p:nvGrpSpPr>
            <p:cNvPr id="7" name="Group 4"/>
            <p:cNvGrpSpPr>
              <a:grpSpLocks/>
            </p:cNvGrpSpPr>
            <p:nvPr/>
          </p:nvGrpSpPr>
          <p:grpSpPr bwMode="auto">
            <a:xfrm>
              <a:off x="1427735" y="4223193"/>
              <a:ext cx="1645553" cy="1148111"/>
              <a:chOff x="11051" y="3861"/>
              <a:chExt cx="393" cy="450"/>
            </a:xfrm>
          </p:grpSpPr>
          <p:sp>
            <p:nvSpPr>
              <p:cNvPr id="36" name="Text Box 5"/>
              <p:cNvSpPr txBox="1">
                <a:spLocks noChangeArrowheads="1"/>
              </p:cNvSpPr>
              <p:nvPr/>
            </p:nvSpPr>
            <p:spPr bwMode="auto">
              <a:xfrm>
                <a:off x="11051" y="3861"/>
                <a:ext cx="393" cy="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1000"/>
                  </a:spcAft>
                </a:pP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kumimoji="0" lang="en-US" sz="3600" b="1" i="0" u="none" strike="noStrike" cap="none" normalizeH="0" baseline="0" dirty="0" err="1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kumimoji="0" lang="en-US" sz="3600" b="1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e</a:t>
                </a:r>
                <a:r>
                  <a:rPr lang="en-US" sz="3600" b="1" baseline="30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2 </a:t>
                </a:r>
                <a:endParaRPr lang="ru-RU" sz="3600" dirty="0" smtClean="0">
                  <a:solidFill>
                    <a:srgbClr val="0014AC"/>
                  </a:solidFill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-25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" name="Text Box 6"/>
              <p:cNvSpPr txBox="1">
                <a:spLocks noChangeArrowheads="1"/>
              </p:cNvSpPr>
              <p:nvPr/>
            </p:nvSpPr>
            <p:spPr bwMode="auto">
              <a:xfrm>
                <a:off x="11124" y="4085"/>
                <a:ext cx="183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" name="Группа 34"/>
            <p:cNvGrpSpPr/>
            <p:nvPr/>
          </p:nvGrpSpPr>
          <p:grpSpPr>
            <a:xfrm>
              <a:off x="571472" y="4551606"/>
              <a:ext cx="1787958" cy="556138"/>
              <a:chOff x="1069530" y="2742358"/>
              <a:chExt cx="1787958" cy="556138"/>
            </a:xfrm>
          </p:grpSpPr>
          <p:sp>
            <p:nvSpPr>
              <p:cNvPr id="34" name="Text Box 7"/>
              <p:cNvSpPr txBox="1">
                <a:spLocks noChangeArrowheads="1"/>
              </p:cNvSpPr>
              <p:nvPr/>
            </p:nvSpPr>
            <p:spPr bwMode="auto">
              <a:xfrm>
                <a:off x="1069530" y="2742358"/>
                <a:ext cx="1199635" cy="556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E</a:t>
                </a:r>
                <a:r>
                  <a:rPr kumimoji="0" lang="ru-RU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ru-RU" sz="36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-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2285984" y="3071810"/>
                <a:ext cx="571504" cy="1588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4986980" y="1258564"/>
            <a:ext cx="1217987" cy="1227791"/>
            <a:chOff x="9757" y="3231"/>
            <a:chExt cx="532" cy="621"/>
          </a:xfrm>
          <a:noFill/>
        </p:grpSpPr>
        <p:sp>
          <p:nvSpPr>
            <p:cNvPr id="39" name="Text Box 8"/>
            <p:cNvSpPr txBox="1">
              <a:spLocks noChangeArrowheads="1"/>
            </p:cNvSpPr>
            <p:nvPr/>
          </p:nvSpPr>
          <p:spPr bwMode="auto">
            <a:xfrm>
              <a:off x="9851" y="3484"/>
              <a:ext cx="306" cy="36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 Box 9"/>
            <p:cNvSpPr txBox="1">
              <a:spLocks noChangeArrowheads="1"/>
            </p:cNvSpPr>
            <p:nvPr/>
          </p:nvSpPr>
          <p:spPr bwMode="auto">
            <a:xfrm>
              <a:off x="9808" y="3231"/>
              <a:ext cx="481" cy="4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kumimoji="0" lang="en-US" sz="3200" b="1" i="0" u="none" strike="noStrike" cap="none" normalizeH="0" baseline="-2500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kumimoji="0" lang="en-US" sz="32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Line 10"/>
            <p:cNvSpPr>
              <a:spLocks noChangeShapeType="1"/>
            </p:cNvSpPr>
            <p:nvPr/>
          </p:nvSpPr>
          <p:spPr bwMode="auto">
            <a:xfrm>
              <a:off x="9757" y="3524"/>
              <a:ext cx="530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4357686" y="1358613"/>
            <a:ext cx="5000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sym typeface="Symbol" pitchFamily="18" charset="2"/>
              </a:rPr>
              <a:t>+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Группа 103"/>
          <p:cNvGrpSpPr/>
          <p:nvPr/>
        </p:nvGrpSpPr>
        <p:grpSpPr>
          <a:xfrm>
            <a:off x="6524915" y="356912"/>
            <a:ext cx="1404187" cy="785187"/>
            <a:chOff x="6547776" y="1782036"/>
            <a:chExt cx="1404187" cy="824407"/>
          </a:xfrm>
          <a:solidFill>
            <a:srgbClr val="00B050">
              <a:alpha val="6000"/>
            </a:srgbClr>
          </a:solidFill>
        </p:grpSpPr>
        <p:grpSp>
          <p:nvGrpSpPr>
            <p:cNvPr id="11" name="Group 17"/>
            <p:cNvGrpSpPr>
              <a:grpSpLocks/>
            </p:cNvGrpSpPr>
            <p:nvPr/>
          </p:nvGrpSpPr>
          <p:grpSpPr bwMode="auto">
            <a:xfrm>
              <a:off x="7182170" y="1782036"/>
              <a:ext cx="769793" cy="824407"/>
              <a:chOff x="14124" y="1783"/>
              <a:chExt cx="602" cy="424"/>
            </a:xfrm>
            <a:grpFill/>
          </p:grpSpPr>
          <p:sp>
            <p:nvSpPr>
              <p:cNvPr id="49" name="Text Box 18"/>
              <p:cNvSpPr txBox="1">
                <a:spLocks noChangeArrowheads="1"/>
              </p:cNvSpPr>
              <p:nvPr/>
            </p:nvSpPr>
            <p:spPr bwMode="auto">
              <a:xfrm>
                <a:off x="14223" y="1783"/>
                <a:ext cx="503" cy="23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1" i="0" u="sng" strike="noStrike" cap="none" normalizeH="0" baseline="0" dirty="0" smtClean="0">
                    <a:ln>
                      <a:noFill/>
                    </a:ln>
                    <a:solidFill>
                      <a:srgbClr val="0033CC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kumimoji="0" lang="en-US" sz="2800" b="1" i="0" u="sng" strike="noStrike" cap="none" normalizeH="0" baseline="30000" dirty="0" smtClean="0">
                    <a:ln>
                      <a:noFill/>
                    </a:ln>
                    <a:solidFill>
                      <a:srgbClr val="0033CC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ru-RU" sz="2800" b="0" i="0" u="none" strike="noStrike" cap="none" normalizeH="0" baseline="0" dirty="0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" name="Text Box 19"/>
              <p:cNvSpPr txBox="1">
                <a:spLocks noChangeArrowheads="1"/>
              </p:cNvSpPr>
              <p:nvPr/>
            </p:nvSpPr>
            <p:spPr bwMode="auto">
              <a:xfrm>
                <a:off x="14124" y="1950"/>
                <a:ext cx="445" cy="25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 r</a:t>
                </a:r>
                <a:endParaRPr kumimoji="0" lang="ru-RU" sz="28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6547776" y="1939688"/>
              <a:ext cx="857256" cy="5493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en-US" sz="2800" b="1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endParaRPr lang="ru-RU" sz="2800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12" name="Группа 52"/>
          <p:cNvGrpSpPr/>
          <p:nvPr/>
        </p:nvGrpSpPr>
        <p:grpSpPr>
          <a:xfrm>
            <a:off x="5286380" y="285728"/>
            <a:ext cx="1305455" cy="1122108"/>
            <a:chOff x="5266809" y="235190"/>
            <a:chExt cx="1305455" cy="1122108"/>
          </a:xfrm>
          <a:solidFill>
            <a:schemeClr val="bg1">
              <a:lumMod val="85000"/>
            </a:schemeClr>
          </a:solidFill>
        </p:grpSpPr>
        <p:sp>
          <p:nvSpPr>
            <p:cNvPr id="54" name="Text Box 31"/>
            <p:cNvSpPr txBox="1">
              <a:spLocks noChangeArrowheads="1"/>
            </p:cNvSpPr>
            <p:nvPr/>
          </p:nvSpPr>
          <p:spPr bwMode="auto">
            <a:xfrm>
              <a:off x="5508419" y="819486"/>
              <a:ext cx="635217" cy="53781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2r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Text Box 30"/>
            <p:cNvSpPr txBox="1">
              <a:spLocks noChangeArrowheads="1"/>
            </p:cNvSpPr>
            <p:nvPr/>
          </p:nvSpPr>
          <p:spPr bwMode="auto">
            <a:xfrm>
              <a:off x="5266809" y="235190"/>
              <a:ext cx="1305455" cy="71436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3600" b="1" baseline="30000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Line 28"/>
            <p:cNvSpPr>
              <a:spLocks noChangeShapeType="1"/>
            </p:cNvSpPr>
            <p:nvPr/>
          </p:nvSpPr>
          <p:spPr bwMode="auto">
            <a:xfrm>
              <a:off x="5409685" y="785794"/>
              <a:ext cx="1131681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7" name="Прямоугольник 56"/>
          <p:cNvSpPr/>
          <p:nvPr/>
        </p:nvSpPr>
        <p:spPr>
          <a:xfrm>
            <a:off x="7358082" y="857232"/>
            <a:ext cx="357190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5786446" y="901374"/>
            <a:ext cx="357190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5"/>
          <p:cNvGrpSpPr/>
          <p:nvPr/>
        </p:nvGrpSpPr>
        <p:grpSpPr>
          <a:xfrm>
            <a:off x="6216228" y="1214422"/>
            <a:ext cx="2070548" cy="1143008"/>
            <a:chOff x="571472" y="4223191"/>
            <a:chExt cx="2070548" cy="1143008"/>
          </a:xfrm>
        </p:grpSpPr>
        <p:grpSp>
          <p:nvGrpSpPr>
            <p:cNvPr id="14" name="Group 4"/>
            <p:cNvGrpSpPr>
              <a:grpSpLocks/>
            </p:cNvGrpSpPr>
            <p:nvPr/>
          </p:nvGrpSpPr>
          <p:grpSpPr bwMode="auto">
            <a:xfrm>
              <a:off x="1427744" y="4223191"/>
              <a:ext cx="1214276" cy="1143008"/>
              <a:chOff x="11051" y="3861"/>
              <a:chExt cx="290" cy="448"/>
            </a:xfrm>
          </p:grpSpPr>
          <p:sp>
            <p:nvSpPr>
              <p:cNvPr id="65" name="Text Box 5"/>
              <p:cNvSpPr txBox="1">
                <a:spLocks noChangeArrowheads="1"/>
              </p:cNvSpPr>
              <p:nvPr/>
            </p:nvSpPr>
            <p:spPr bwMode="auto">
              <a:xfrm>
                <a:off x="11051" y="3861"/>
                <a:ext cx="27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1000"/>
                  </a:spcAft>
                </a:pP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kumimoji="0" lang="en-US" sz="3600" b="1" i="0" u="none" strike="noStrike" cap="none" normalizeH="0" baseline="0" dirty="0" err="1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kumimoji="0" lang="en-US" sz="3600" b="1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e</a:t>
                </a:r>
                <a:r>
                  <a:rPr lang="en-US" sz="3600" b="1" baseline="30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2 </a:t>
                </a:r>
                <a:endParaRPr lang="ru-RU" sz="3600" dirty="0" smtClean="0">
                  <a:solidFill>
                    <a:srgbClr val="0014AC"/>
                  </a:solidFill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-25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6" name="Text Box 6"/>
              <p:cNvSpPr txBox="1">
                <a:spLocks noChangeArrowheads="1"/>
              </p:cNvSpPr>
              <p:nvPr/>
            </p:nvSpPr>
            <p:spPr bwMode="auto">
              <a:xfrm>
                <a:off x="11102" y="4085"/>
                <a:ext cx="239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2</a:t>
                </a: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5" name="Группа 34"/>
            <p:cNvGrpSpPr/>
            <p:nvPr/>
          </p:nvGrpSpPr>
          <p:grpSpPr>
            <a:xfrm>
              <a:off x="571472" y="4551606"/>
              <a:ext cx="1787958" cy="556138"/>
              <a:chOff x="1069530" y="2742358"/>
              <a:chExt cx="1787958" cy="556138"/>
            </a:xfrm>
          </p:grpSpPr>
          <p:sp>
            <p:nvSpPr>
              <p:cNvPr id="63" name="Text Box 7"/>
              <p:cNvSpPr txBox="1">
                <a:spLocks noChangeArrowheads="1"/>
              </p:cNvSpPr>
              <p:nvPr/>
            </p:nvSpPr>
            <p:spPr bwMode="auto">
              <a:xfrm>
                <a:off x="1069530" y="2742358"/>
                <a:ext cx="1199635" cy="556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E</a:t>
                </a:r>
                <a:r>
                  <a:rPr kumimoji="0" lang="ru-RU" sz="36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-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2285984" y="3071810"/>
                <a:ext cx="571504" cy="1588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7" name="Прямоугольник 66"/>
          <p:cNvSpPr/>
          <p:nvPr/>
        </p:nvSpPr>
        <p:spPr>
          <a:xfrm>
            <a:off x="-31" y="2285992"/>
            <a:ext cx="67151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по правилу квантования  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/>
                <a:ea typeface="Times New Roman"/>
              </a:rPr>
              <a:t>m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v</a:t>
            </a:r>
            <a:r>
              <a:rPr lang="en-US" sz="4000" b="1" dirty="0" err="1" smtClean="0">
                <a:latin typeface="Times New Roman"/>
                <a:ea typeface="Times New Roman"/>
              </a:rPr>
              <a:t>r</a:t>
            </a:r>
            <a:r>
              <a:rPr lang="en-US" sz="4000" b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000" b="1" dirty="0" smtClean="0">
                <a:latin typeface="Times New Roman"/>
                <a:ea typeface="Times New Roman"/>
              </a:rPr>
              <a:t> =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/>
                <a:ea typeface="Times New Roman"/>
              </a:rPr>
              <a:t>n</a:t>
            </a:r>
            <a:r>
              <a:rPr lang="en-US" sz="4000" b="1" dirty="0" err="1" smtClean="0">
                <a:latin typeface="Times New Roman"/>
                <a:ea typeface="Times New Roman"/>
              </a:rPr>
              <a:t>h</a:t>
            </a:r>
            <a:r>
              <a:rPr lang="en-US" sz="4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ru-RU" sz="4000" dirty="0" smtClean="0">
                <a:solidFill>
                  <a:srgbClr val="0000FF"/>
                </a:solidFill>
                <a:latin typeface="Times New Roman"/>
                <a:ea typeface="Times New Roman"/>
              </a:rPr>
              <a:t>         </a:t>
            </a:r>
            <a:endParaRPr lang="ru-RU" sz="2800" dirty="0" smtClean="0">
              <a:latin typeface="Times New Roman"/>
              <a:ea typeface="Times New Roman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6937015" y="2285992"/>
            <a:ext cx="989373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4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v</a:t>
            </a:r>
            <a:r>
              <a:rPr lang="ru-RU" sz="4000" b="1" dirty="0" smtClean="0">
                <a:latin typeface="Times New Roman"/>
                <a:ea typeface="Times New Roman"/>
              </a:rPr>
              <a:t> = </a:t>
            </a:r>
            <a:endParaRPr lang="ru-RU" sz="2800" dirty="0" smtClean="0">
              <a:latin typeface="Times New Roman"/>
              <a:ea typeface="Times New Roman"/>
            </a:endParaRPr>
          </a:p>
        </p:txBody>
      </p:sp>
      <p:grpSp>
        <p:nvGrpSpPr>
          <p:cNvPr id="16" name="Group 7"/>
          <p:cNvGrpSpPr>
            <a:grpSpLocks/>
          </p:cNvGrpSpPr>
          <p:nvPr/>
        </p:nvGrpSpPr>
        <p:grpSpPr bwMode="auto">
          <a:xfrm>
            <a:off x="7715272" y="2142859"/>
            <a:ext cx="1286670" cy="1000423"/>
            <a:chOff x="9757" y="3267"/>
            <a:chExt cx="562" cy="506"/>
          </a:xfrm>
          <a:noFill/>
        </p:grpSpPr>
        <p:sp>
          <p:nvSpPr>
            <p:cNvPr id="71" name="Text Box 8"/>
            <p:cNvSpPr txBox="1">
              <a:spLocks noChangeArrowheads="1"/>
            </p:cNvSpPr>
            <p:nvPr/>
          </p:nvSpPr>
          <p:spPr bwMode="auto">
            <a:xfrm>
              <a:off x="9851" y="3484"/>
              <a:ext cx="468" cy="28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lang="en-US" sz="3200" b="1" dirty="0" err="1" smtClean="0">
                  <a:solidFill>
                    <a:srgbClr val="7030A0"/>
                  </a:solidFill>
                  <a:latin typeface="Times New Roman"/>
                  <a:ea typeface="Times New Roman"/>
                </a:rPr>
                <a:t>m</a:t>
              </a:r>
              <a:r>
                <a:rPr lang="en-US" sz="3200" b="1" dirty="0" err="1" smtClean="0">
                  <a:latin typeface="Times New Roman"/>
                  <a:ea typeface="Times New Roman"/>
                </a:rPr>
                <a:t>r</a:t>
              </a:r>
              <a:r>
                <a:rPr lang="en-US" sz="3200" b="1" baseline="-25000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Text Box 9"/>
            <p:cNvSpPr txBox="1">
              <a:spLocks noChangeArrowheads="1"/>
            </p:cNvSpPr>
            <p:nvPr/>
          </p:nvSpPr>
          <p:spPr bwMode="auto">
            <a:xfrm>
              <a:off x="9839" y="3267"/>
              <a:ext cx="355" cy="28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lang="en-US" sz="3200" b="1" dirty="0" err="1" smtClean="0">
                  <a:solidFill>
                    <a:srgbClr val="FF0000"/>
                  </a:solidFill>
                  <a:latin typeface="Times New Roman"/>
                  <a:ea typeface="Times New Roman"/>
                </a:rPr>
                <a:t>n</a:t>
              </a:r>
              <a:r>
                <a:rPr lang="en-US" sz="3200" b="1" dirty="0" err="1" smtClean="0">
                  <a:latin typeface="Times New Roman"/>
                  <a:ea typeface="Times New Roman"/>
                </a:rPr>
                <a:t>h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Line 10"/>
            <p:cNvSpPr>
              <a:spLocks noChangeShapeType="1"/>
            </p:cNvSpPr>
            <p:nvPr/>
          </p:nvSpPr>
          <p:spPr bwMode="auto">
            <a:xfrm>
              <a:off x="9757" y="3524"/>
              <a:ext cx="530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4" name="Стрелка влево 73"/>
          <p:cNvSpPr/>
          <p:nvPr/>
        </p:nvSpPr>
        <p:spPr>
          <a:xfrm rot="6061685" flipV="1">
            <a:off x="6408831" y="1658218"/>
            <a:ext cx="1487796" cy="164996"/>
          </a:xfrm>
          <a:prstGeom prst="leftArrow">
            <a:avLst/>
          </a:prstGeom>
          <a:solidFill>
            <a:srgbClr val="33CCFF"/>
          </a:solidFill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7" name="Группа 74"/>
          <p:cNvGrpSpPr/>
          <p:nvPr/>
        </p:nvGrpSpPr>
        <p:grpSpPr>
          <a:xfrm>
            <a:off x="5303226" y="227938"/>
            <a:ext cx="1305455" cy="1122108"/>
            <a:chOff x="5266809" y="235190"/>
            <a:chExt cx="1305455" cy="1122108"/>
          </a:xfrm>
          <a:solidFill>
            <a:schemeClr val="bg1">
              <a:lumMod val="85000"/>
            </a:schemeClr>
          </a:solidFill>
        </p:grpSpPr>
        <p:sp>
          <p:nvSpPr>
            <p:cNvPr id="76" name="Text Box 31"/>
            <p:cNvSpPr txBox="1">
              <a:spLocks noChangeArrowheads="1"/>
            </p:cNvSpPr>
            <p:nvPr/>
          </p:nvSpPr>
          <p:spPr bwMode="auto">
            <a:xfrm>
              <a:off x="5508419" y="819486"/>
              <a:ext cx="635217" cy="53781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2r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7" name="Text Box 30"/>
            <p:cNvSpPr txBox="1">
              <a:spLocks noChangeArrowheads="1"/>
            </p:cNvSpPr>
            <p:nvPr/>
          </p:nvSpPr>
          <p:spPr bwMode="auto">
            <a:xfrm>
              <a:off x="5266809" y="235190"/>
              <a:ext cx="1305455" cy="71436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3600" b="1" baseline="30000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Line 28"/>
            <p:cNvSpPr>
              <a:spLocks noChangeShapeType="1"/>
            </p:cNvSpPr>
            <p:nvPr/>
          </p:nvSpPr>
          <p:spPr bwMode="auto">
            <a:xfrm>
              <a:off x="5409685" y="785794"/>
              <a:ext cx="1131681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9" name="Прямоугольник 78"/>
          <p:cNvSpPr/>
          <p:nvPr/>
        </p:nvSpPr>
        <p:spPr>
          <a:xfrm>
            <a:off x="1981719" y="3286124"/>
            <a:ext cx="7328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4000" b="1" dirty="0" smtClean="0">
                <a:latin typeface="Times New Roman"/>
                <a:ea typeface="Times New Roman"/>
              </a:rPr>
              <a:t> = </a:t>
            </a:r>
            <a:endParaRPr lang="ru-RU" sz="2800" dirty="0" smtClean="0">
              <a:latin typeface="Times New Roman"/>
              <a:ea typeface="Times New Roman"/>
            </a:endParaRPr>
          </a:p>
        </p:txBody>
      </p:sp>
      <p:grpSp>
        <p:nvGrpSpPr>
          <p:cNvPr id="19" name="Group 7"/>
          <p:cNvGrpSpPr>
            <a:grpSpLocks/>
          </p:cNvGrpSpPr>
          <p:nvPr/>
        </p:nvGrpSpPr>
        <p:grpSpPr bwMode="auto">
          <a:xfrm>
            <a:off x="2486705" y="3072044"/>
            <a:ext cx="1442353" cy="1142774"/>
            <a:chOff x="9720" y="3231"/>
            <a:chExt cx="630" cy="578"/>
          </a:xfrm>
          <a:noFill/>
        </p:grpSpPr>
        <p:sp>
          <p:nvSpPr>
            <p:cNvPr id="81" name="Text Box 8"/>
            <p:cNvSpPr txBox="1">
              <a:spLocks noChangeArrowheads="1"/>
            </p:cNvSpPr>
            <p:nvPr/>
          </p:nvSpPr>
          <p:spPr bwMode="auto">
            <a:xfrm>
              <a:off x="9757" y="3513"/>
              <a:ext cx="592" cy="2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smtClean="0">
                  <a:solidFill>
                    <a:srgbClr val="7030A0"/>
                  </a:solidFill>
                  <a:latin typeface="Times New Roman"/>
                  <a:ea typeface="Times New Roman"/>
                </a:rPr>
                <a:t>m</a:t>
              </a:r>
              <a:r>
                <a:rPr lang="en-US" sz="32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b="1" dirty="0" smtClean="0">
                  <a:latin typeface="Times New Roman"/>
                  <a:ea typeface="Times New Roman"/>
                </a:rPr>
                <a:t>r</a:t>
              </a:r>
              <a:r>
                <a:rPr lang="en-US" sz="3200" b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sz="32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" name="Text Box 9"/>
            <p:cNvSpPr txBox="1">
              <a:spLocks noChangeArrowheads="1"/>
            </p:cNvSpPr>
            <p:nvPr/>
          </p:nvSpPr>
          <p:spPr bwMode="auto">
            <a:xfrm>
              <a:off x="9720" y="3231"/>
              <a:ext cx="630" cy="25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lang="en-US" sz="3200" b="1" dirty="0" smtClean="0">
                  <a:solidFill>
                    <a:srgbClr val="7030A0"/>
                  </a:solidFill>
                  <a:latin typeface="Times New Roman"/>
                  <a:ea typeface="Times New Roman"/>
                </a:rPr>
                <a:t>m</a:t>
              </a:r>
              <a:r>
                <a:rPr lang="en-US" sz="3200" b="1" dirty="0" smtClean="0">
                  <a:solidFill>
                    <a:srgbClr val="FF0000"/>
                  </a:solidFill>
                  <a:latin typeface="Times New Roman"/>
                  <a:ea typeface="Times New Roman"/>
                </a:rPr>
                <a:t>n</a:t>
              </a:r>
              <a:r>
                <a:rPr lang="en-US" sz="32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b="1" dirty="0" smtClean="0">
                  <a:latin typeface="Times New Roman"/>
                  <a:ea typeface="Times New Roman"/>
                </a:rPr>
                <a:t>h</a:t>
              </a:r>
              <a:r>
                <a:rPr lang="en-US" sz="32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Line 10"/>
            <p:cNvSpPr>
              <a:spLocks noChangeShapeType="1"/>
            </p:cNvSpPr>
            <p:nvPr/>
          </p:nvSpPr>
          <p:spPr bwMode="auto">
            <a:xfrm>
              <a:off x="9757" y="3524"/>
              <a:ext cx="530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4" name="Прямоугольник 83"/>
          <p:cNvSpPr/>
          <p:nvPr/>
        </p:nvSpPr>
        <p:spPr>
          <a:xfrm>
            <a:off x="4201217" y="3324179"/>
            <a:ext cx="894797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4000" b="1" dirty="0" err="1" smtClean="0">
                <a:latin typeface="Times New Roman"/>
                <a:ea typeface="Times New Roman"/>
              </a:rPr>
              <a:t>r</a:t>
            </a:r>
            <a:r>
              <a:rPr lang="en-US" sz="4000" b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000" b="1" dirty="0" smtClean="0">
                <a:latin typeface="Times New Roman"/>
                <a:ea typeface="Times New Roman"/>
              </a:rPr>
              <a:t>=</a:t>
            </a:r>
            <a:endParaRPr lang="ru-RU" sz="2800" dirty="0" smtClean="0">
              <a:latin typeface="Times New Roman"/>
              <a:ea typeface="Times New Roman"/>
            </a:endParaRPr>
          </a:p>
        </p:txBody>
      </p:sp>
      <p:grpSp>
        <p:nvGrpSpPr>
          <p:cNvPr id="20" name="Group 7"/>
          <p:cNvGrpSpPr>
            <a:grpSpLocks/>
          </p:cNvGrpSpPr>
          <p:nvPr/>
        </p:nvGrpSpPr>
        <p:grpSpPr bwMode="auto">
          <a:xfrm>
            <a:off x="5058473" y="3103371"/>
            <a:ext cx="1442353" cy="1142774"/>
            <a:chOff x="9720" y="3231"/>
            <a:chExt cx="630" cy="578"/>
          </a:xfrm>
          <a:noFill/>
        </p:grpSpPr>
        <p:sp>
          <p:nvSpPr>
            <p:cNvPr id="86" name="Text Box 8"/>
            <p:cNvSpPr txBox="1">
              <a:spLocks noChangeArrowheads="1"/>
            </p:cNvSpPr>
            <p:nvPr/>
          </p:nvSpPr>
          <p:spPr bwMode="auto">
            <a:xfrm>
              <a:off x="9757" y="3513"/>
              <a:ext cx="592" cy="29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spcAft>
                  <a:spcPts val="1000"/>
                </a:spcAft>
              </a:pP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ru-RU" sz="3200" b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3200" b="1" baseline="30000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b="1" dirty="0" smtClean="0">
                  <a:solidFill>
                    <a:srgbClr val="7030A0"/>
                  </a:solidFill>
                  <a:latin typeface="Times New Roman"/>
                  <a:ea typeface="Times New Roman"/>
                </a:rPr>
                <a:t>m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" name="Text Box 9"/>
            <p:cNvSpPr txBox="1">
              <a:spLocks noChangeArrowheads="1"/>
            </p:cNvSpPr>
            <p:nvPr/>
          </p:nvSpPr>
          <p:spPr bwMode="auto">
            <a:xfrm>
              <a:off x="9720" y="3231"/>
              <a:ext cx="630" cy="25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lang="en-US" sz="3200" b="1" dirty="0" smtClean="0">
                  <a:solidFill>
                    <a:srgbClr val="FF0000"/>
                  </a:solidFill>
                  <a:latin typeface="Times New Roman"/>
                  <a:ea typeface="Times New Roman"/>
                </a:rPr>
                <a:t>n</a:t>
              </a:r>
              <a:r>
                <a:rPr lang="en-US" sz="32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  </a:t>
              </a:r>
              <a:r>
                <a:rPr lang="en-US" sz="3200" b="1" dirty="0" smtClean="0">
                  <a:latin typeface="Times New Roman"/>
                  <a:ea typeface="Times New Roman"/>
                </a:rPr>
                <a:t>h</a:t>
              </a:r>
              <a:r>
                <a:rPr lang="en-US" sz="32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Line 10"/>
            <p:cNvSpPr>
              <a:spLocks noChangeShapeType="1"/>
            </p:cNvSpPr>
            <p:nvPr/>
          </p:nvSpPr>
          <p:spPr bwMode="auto">
            <a:xfrm>
              <a:off x="9757" y="3524"/>
              <a:ext cx="530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9" name="Прямоугольник 88"/>
          <p:cNvSpPr/>
          <p:nvPr/>
        </p:nvSpPr>
        <p:spPr>
          <a:xfrm>
            <a:off x="6500826" y="3467055"/>
            <a:ext cx="8755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4000" b="1" dirty="0" smtClean="0">
                <a:latin typeface="Times New Roman"/>
                <a:ea typeface="Times New Roman"/>
              </a:rPr>
              <a:t>r</a:t>
            </a:r>
            <a:r>
              <a:rPr lang="en-US" sz="4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b="1" dirty="0" smtClean="0">
                <a:latin typeface="Times New Roman"/>
                <a:ea typeface="Times New Roman"/>
              </a:rPr>
              <a:t>=</a:t>
            </a:r>
            <a:endParaRPr lang="ru-RU" sz="2800" dirty="0" smtClean="0">
              <a:latin typeface="Times New Roman"/>
              <a:ea typeface="Times New Roman"/>
            </a:endParaRPr>
          </a:p>
        </p:txBody>
      </p:sp>
      <p:grpSp>
        <p:nvGrpSpPr>
          <p:cNvPr id="21" name="Group 7"/>
          <p:cNvGrpSpPr>
            <a:grpSpLocks/>
          </p:cNvGrpSpPr>
          <p:nvPr/>
        </p:nvGrpSpPr>
        <p:grpSpPr bwMode="auto">
          <a:xfrm>
            <a:off x="7286644" y="3272476"/>
            <a:ext cx="1442353" cy="1142774"/>
            <a:chOff x="9720" y="3231"/>
            <a:chExt cx="630" cy="578"/>
          </a:xfrm>
          <a:noFill/>
        </p:grpSpPr>
        <p:sp>
          <p:nvSpPr>
            <p:cNvPr id="91" name="Text Box 8"/>
            <p:cNvSpPr txBox="1">
              <a:spLocks noChangeArrowheads="1"/>
            </p:cNvSpPr>
            <p:nvPr/>
          </p:nvSpPr>
          <p:spPr bwMode="auto">
            <a:xfrm>
              <a:off x="9757" y="3513"/>
              <a:ext cx="592" cy="29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spcAft>
                  <a:spcPts val="1000"/>
                </a:spcAft>
              </a:pP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ru-RU" sz="3200" b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3200" b="1" baseline="30000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b="1" dirty="0" smtClean="0">
                  <a:solidFill>
                    <a:srgbClr val="7030A0"/>
                  </a:solidFill>
                  <a:latin typeface="Times New Roman"/>
                  <a:ea typeface="Times New Roman"/>
                </a:rPr>
                <a:t>m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" name="Text Box 9"/>
            <p:cNvSpPr txBox="1">
              <a:spLocks noChangeArrowheads="1"/>
            </p:cNvSpPr>
            <p:nvPr/>
          </p:nvSpPr>
          <p:spPr bwMode="auto">
            <a:xfrm>
              <a:off x="9720" y="3231"/>
              <a:ext cx="630" cy="25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lang="en-US" sz="3200" b="1" dirty="0" smtClean="0">
                  <a:solidFill>
                    <a:srgbClr val="FF0000"/>
                  </a:solidFill>
                  <a:latin typeface="Times New Roman"/>
                  <a:ea typeface="Times New Roman"/>
                </a:rPr>
                <a:t>1</a:t>
              </a:r>
              <a:r>
                <a:rPr lang="en-US" sz="32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  </a:t>
              </a:r>
              <a:r>
                <a:rPr lang="en-US" sz="3200" b="1" dirty="0" smtClean="0">
                  <a:latin typeface="Times New Roman"/>
                  <a:ea typeface="Times New Roman"/>
                </a:rPr>
                <a:t>h</a:t>
              </a:r>
              <a:r>
                <a:rPr lang="en-US" sz="32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3" name="Line 10"/>
            <p:cNvSpPr>
              <a:spLocks noChangeShapeType="1"/>
            </p:cNvSpPr>
            <p:nvPr/>
          </p:nvSpPr>
          <p:spPr bwMode="auto">
            <a:xfrm>
              <a:off x="9757" y="3524"/>
              <a:ext cx="530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5" name="Прямоугольник 94"/>
          <p:cNvSpPr/>
          <p:nvPr/>
        </p:nvSpPr>
        <p:spPr>
          <a:xfrm>
            <a:off x="-32" y="4173874"/>
            <a:ext cx="894797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4000" b="1" dirty="0" err="1" smtClean="0">
                <a:latin typeface="Times New Roman"/>
                <a:ea typeface="Times New Roman"/>
              </a:rPr>
              <a:t>r</a:t>
            </a:r>
            <a:r>
              <a:rPr lang="en-US" sz="4000" b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000" b="1" dirty="0" smtClean="0">
                <a:latin typeface="Times New Roman"/>
                <a:ea typeface="Times New Roman"/>
              </a:rPr>
              <a:t>=</a:t>
            </a:r>
            <a:endParaRPr lang="ru-RU" sz="2800" dirty="0" smtClean="0">
              <a:latin typeface="Times New Roman"/>
              <a:ea typeface="Times New Roman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788984" y="4143380"/>
            <a:ext cx="1125629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4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n</a:t>
            </a:r>
            <a:r>
              <a:rPr lang="en-US" sz="40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000" b="1" dirty="0" smtClean="0">
                <a:solidFill>
                  <a:srgbClr val="0033CC"/>
                </a:solidFill>
                <a:latin typeface="Times New Roman"/>
                <a:ea typeface="Times New Roman"/>
              </a:rPr>
              <a:t>r</a:t>
            </a:r>
            <a:r>
              <a:rPr lang="en-US" sz="4000" b="1" baseline="-25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dirty="0" smtClean="0">
              <a:solidFill>
                <a:srgbClr val="0033CC"/>
              </a:solidFill>
              <a:latin typeface="Times New Roman"/>
              <a:ea typeface="Times New Roman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1928794" y="4263102"/>
            <a:ext cx="72152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200" b="1" dirty="0" smtClean="0">
                <a:solidFill>
                  <a:srgbClr val="0033CC"/>
                </a:solidFill>
                <a:latin typeface="Times New Roman"/>
                <a:ea typeface="Times New Roman"/>
              </a:rPr>
              <a:t>r</a:t>
            </a:r>
            <a:r>
              <a:rPr lang="ru-RU" sz="3200" b="1" baseline="-25000" dirty="0" smtClean="0">
                <a:solidFill>
                  <a:srgbClr val="0033CC"/>
                </a:solidFill>
                <a:latin typeface="Times New Roman"/>
                <a:ea typeface="Times New Roman"/>
              </a:rPr>
              <a:t>1</a:t>
            </a:r>
            <a:r>
              <a:rPr lang="ru-RU" sz="3200" b="1" dirty="0" smtClean="0">
                <a:latin typeface="Times New Roman"/>
                <a:ea typeface="Times New Roman"/>
              </a:rPr>
              <a:t>= 5 10</a:t>
            </a:r>
            <a:r>
              <a:rPr lang="ru-RU" sz="3200" b="1" baseline="30000" dirty="0" smtClean="0">
                <a:latin typeface="Times New Roman"/>
                <a:ea typeface="Times New Roman"/>
              </a:rPr>
              <a:t>-11</a:t>
            </a:r>
            <a:r>
              <a:rPr lang="ru-RU" sz="3200" b="1" dirty="0" smtClean="0">
                <a:latin typeface="Times New Roman"/>
                <a:ea typeface="Times New Roman"/>
              </a:rPr>
              <a:t>м,</a:t>
            </a:r>
            <a:r>
              <a:rPr lang="ru-RU" sz="3200" dirty="0" smtClean="0">
                <a:latin typeface="Times New Roman"/>
                <a:ea typeface="Times New Roman"/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r</a:t>
            </a:r>
            <a:r>
              <a:rPr lang="ru-RU" sz="2800" b="1" baseline="-25000" dirty="0" smtClean="0">
                <a:solidFill>
                  <a:srgbClr val="006600"/>
                </a:solidFill>
                <a:latin typeface="Times New Roman"/>
                <a:ea typeface="Times New Roman"/>
              </a:rPr>
              <a:t>2</a:t>
            </a:r>
            <a:r>
              <a:rPr lang="ru-RU" sz="28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=20 </a:t>
            </a:r>
            <a:r>
              <a:rPr lang="ru-RU" sz="2800" dirty="0" smtClean="0">
                <a:latin typeface="Times New Roman"/>
                <a:ea typeface="Times New Roman"/>
              </a:rPr>
              <a:t>10</a:t>
            </a:r>
            <a:r>
              <a:rPr lang="ru-RU" sz="2800" baseline="30000" dirty="0" smtClean="0">
                <a:latin typeface="Times New Roman"/>
                <a:ea typeface="Times New Roman"/>
              </a:rPr>
              <a:t>-11</a:t>
            </a:r>
            <a:r>
              <a:rPr lang="ru-RU" sz="2800" dirty="0" smtClean="0">
                <a:latin typeface="Times New Roman"/>
                <a:ea typeface="Times New Roman"/>
              </a:rPr>
              <a:t>м,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r</a:t>
            </a:r>
            <a:r>
              <a:rPr lang="ru-RU" sz="2800" b="1" baseline="-250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3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= 45 </a:t>
            </a:r>
            <a:r>
              <a:rPr lang="ru-RU" sz="2800" dirty="0" smtClean="0">
                <a:latin typeface="Times New Roman"/>
                <a:ea typeface="Times New Roman"/>
              </a:rPr>
              <a:t>10</a:t>
            </a:r>
            <a:r>
              <a:rPr lang="ru-RU" sz="2800" baseline="30000" dirty="0" smtClean="0">
                <a:latin typeface="Times New Roman"/>
                <a:ea typeface="Times New Roman"/>
              </a:rPr>
              <a:t>-11</a:t>
            </a:r>
            <a:r>
              <a:rPr lang="ru-RU" sz="2800" dirty="0" smtClean="0">
                <a:latin typeface="Times New Roman"/>
                <a:ea typeface="Times New Roman"/>
              </a:rPr>
              <a:t>м ..... </a:t>
            </a:r>
            <a:endParaRPr lang="ru-RU" sz="2800" b="1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grpSp>
        <p:nvGrpSpPr>
          <p:cNvPr id="25" name="Группа 5"/>
          <p:cNvGrpSpPr/>
          <p:nvPr/>
        </p:nvGrpSpPr>
        <p:grpSpPr>
          <a:xfrm>
            <a:off x="6215074" y="1214422"/>
            <a:ext cx="1999354" cy="1143008"/>
            <a:chOff x="571472" y="4223191"/>
            <a:chExt cx="1999354" cy="1143008"/>
          </a:xfrm>
        </p:grpSpPr>
        <p:grpSp>
          <p:nvGrpSpPr>
            <p:cNvPr id="31" name="Group 4"/>
            <p:cNvGrpSpPr>
              <a:grpSpLocks/>
            </p:cNvGrpSpPr>
            <p:nvPr/>
          </p:nvGrpSpPr>
          <p:grpSpPr bwMode="auto">
            <a:xfrm>
              <a:off x="1427732" y="4223191"/>
              <a:ext cx="1143094" cy="1143008"/>
              <a:chOff x="11051" y="3861"/>
              <a:chExt cx="273" cy="448"/>
            </a:xfrm>
          </p:grpSpPr>
          <p:sp>
            <p:nvSpPr>
              <p:cNvPr id="104" name="Text Box 5"/>
              <p:cNvSpPr txBox="1">
                <a:spLocks noChangeArrowheads="1"/>
              </p:cNvSpPr>
              <p:nvPr/>
            </p:nvSpPr>
            <p:spPr bwMode="auto">
              <a:xfrm>
                <a:off x="11051" y="3861"/>
                <a:ext cx="27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1000"/>
                  </a:spcAft>
                </a:pP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kumimoji="0" lang="en-US" sz="3600" b="1" i="0" u="none" strike="noStrike" cap="none" normalizeH="0" baseline="0" dirty="0" err="1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kumimoji="0" lang="en-US" sz="3600" b="1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e</a:t>
                </a:r>
                <a:r>
                  <a:rPr lang="en-US" sz="3600" b="1" baseline="30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2 </a:t>
                </a:r>
                <a:endParaRPr lang="ru-RU" sz="3600" dirty="0" smtClean="0">
                  <a:solidFill>
                    <a:srgbClr val="0014AC"/>
                  </a:solidFill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-25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5" name="Text Box 6"/>
              <p:cNvSpPr txBox="1">
                <a:spLocks noChangeArrowheads="1"/>
              </p:cNvSpPr>
              <p:nvPr/>
            </p:nvSpPr>
            <p:spPr bwMode="auto">
              <a:xfrm>
                <a:off x="11102" y="4085"/>
                <a:ext cx="221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2</a:t>
                </a: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4336" name="Группа 34"/>
            <p:cNvGrpSpPr/>
            <p:nvPr/>
          </p:nvGrpSpPr>
          <p:grpSpPr>
            <a:xfrm>
              <a:off x="571472" y="4551606"/>
              <a:ext cx="1787958" cy="556138"/>
              <a:chOff x="1069530" y="2742358"/>
              <a:chExt cx="1787958" cy="556138"/>
            </a:xfrm>
          </p:grpSpPr>
          <p:sp>
            <p:nvSpPr>
              <p:cNvPr id="102" name="Text Box 7"/>
              <p:cNvSpPr txBox="1">
                <a:spLocks noChangeArrowheads="1"/>
              </p:cNvSpPr>
              <p:nvPr/>
            </p:nvSpPr>
            <p:spPr bwMode="auto">
              <a:xfrm>
                <a:off x="1069530" y="2742358"/>
                <a:ext cx="1428760" cy="556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>
                  <a:spcAft>
                    <a:spcPts val="1000"/>
                  </a:spcAft>
                </a:pP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E</a:t>
                </a:r>
                <a:r>
                  <a:rPr kumimoji="0" lang="ru-RU" sz="36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-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3" name="Прямая соединительная линия 102"/>
              <p:cNvCxnSpPr/>
              <p:nvPr/>
            </p:nvCxnSpPr>
            <p:spPr>
              <a:xfrm>
                <a:off x="2285984" y="3071810"/>
                <a:ext cx="571504" cy="1588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6" name="Прямоугольник 105"/>
          <p:cNvSpPr/>
          <p:nvPr/>
        </p:nvSpPr>
        <p:spPr>
          <a:xfrm>
            <a:off x="5572132" y="5292882"/>
            <a:ext cx="7328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4000" b="1" dirty="0" smtClean="0">
                <a:latin typeface="Times New Roman"/>
                <a:ea typeface="Times New Roman"/>
              </a:rPr>
              <a:t> = </a:t>
            </a:r>
            <a:endParaRPr lang="ru-RU" sz="2800" dirty="0" smtClean="0">
              <a:latin typeface="Times New Roman"/>
              <a:ea typeface="Times New Roman"/>
            </a:endParaRPr>
          </a:p>
        </p:txBody>
      </p:sp>
      <p:grpSp>
        <p:nvGrpSpPr>
          <p:cNvPr id="14337" name="Group 7"/>
          <p:cNvGrpSpPr>
            <a:grpSpLocks/>
          </p:cNvGrpSpPr>
          <p:nvPr/>
        </p:nvGrpSpPr>
        <p:grpSpPr bwMode="auto">
          <a:xfrm>
            <a:off x="6143781" y="5028809"/>
            <a:ext cx="1513326" cy="1186270"/>
            <a:chOff x="9726" y="3209"/>
            <a:chExt cx="661" cy="600"/>
          </a:xfrm>
          <a:solidFill>
            <a:srgbClr val="FFFF00"/>
          </a:solidFill>
        </p:grpSpPr>
        <p:sp>
          <p:nvSpPr>
            <p:cNvPr id="112" name="Text Box 8"/>
            <p:cNvSpPr txBox="1">
              <a:spLocks noChangeArrowheads="1"/>
            </p:cNvSpPr>
            <p:nvPr/>
          </p:nvSpPr>
          <p:spPr bwMode="auto">
            <a:xfrm>
              <a:off x="9726" y="3209"/>
              <a:ext cx="655" cy="29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spcAft>
                  <a:spcPts val="1000"/>
                </a:spcAft>
              </a:pP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3200" b="1" baseline="30000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3200" b="1" baseline="30000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sz="3200" b="1" dirty="0" smtClean="0">
                  <a:solidFill>
                    <a:srgbClr val="7030A0"/>
                  </a:solidFill>
                  <a:latin typeface="Times New Roman"/>
                  <a:ea typeface="Times New Roman"/>
                </a:rPr>
                <a:t>m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" name="Text Box 9"/>
            <p:cNvSpPr txBox="1">
              <a:spLocks noChangeArrowheads="1"/>
            </p:cNvSpPr>
            <p:nvPr/>
          </p:nvSpPr>
          <p:spPr bwMode="auto">
            <a:xfrm>
              <a:off x="9757" y="3556"/>
              <a:ext cx="630" cy="25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lang="en-US" sz="3200" b="1" dirty="0" smtClean="0">
                  <a:latin typeface="Times New Roman"/>
                  <a:ea typeface="Times New Roman"/>
                </a:rPr>
                <a:t>2</a:t>
              </a:r>
              <a:r>
                <a:rPr lang="en-US" sz="32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3200" b="1" dirty="0" smtClean="0">
                  <a:latin typeface="Times New Roman"/>
                  <a:ea typeface="Times New Roman"/>
                </a:rPr>
                <a:t>h</a:t>
              </a:r>
              <a:r>
                <a:rPr lang="en-US" sz="32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b="1" dirty="0" smtClean="0">
                  <a:solidFill>
                    <a:srgbClr val="FF0000"/>
                  </a:solidFill>
                  <a:latin typeface="Times New Roman"/>
                  <a:ea typeface="Times New Roman"/>
                </a:rPr>
                <a:t>n</a:t>
              </a:r>
              <a:r>
                <a:rPr lang="en-US" sz="32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4" name="Line 10"/>
            <p:cNvSpPr>
              <a:spLocks noChangeShapeType="1"/>
            </p:cNvSpPr>
            <p:nvPr/>
          </p:nvSpPr>
          <p:spPr bwMode="auto">
            <a:xfrm>
              <a:off x="9757" y="3524"/>
              <a:ext cx="530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8" name="Text Box 7"/>
          <p:cNvSpPr txBox="1">
            <a:spLocks noChangeArrowheads="1"/>
          </p:cNvSpPr>
          <p:nvPr/>
        </p:nvSpPr>
        <p:spPr bwMode="auto">
          <a:xfrm>
            <a:off x="3286117" y="5966318"/>
            <a:ext cx="1000132" cy="5561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</a:t>
            </a:r>
            <a:r>
              <a:rPr lang="en-US" sz="36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Text Box 7"/>
          <p:cNvSpPr txBox="1">
            <a:spLocks noChangeArrowheads="1"/>
          </p:cNvSpPr>
          <p:nvPr/>
        </p:nvSpPr>
        <p:spPr bwMode="auto">
          <a:xfrm>
            <a:off x="4214810" y="5658944"/>
            <a:ext cx="1000132" cy="5561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</a:t>
            </a:r>
            <a:r>
              <a:rPr lang="en-US" sz="3600" b="1" baseline="-25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Line 10"/>
          <p:cNvSpPr>
            <a:spLocks noChangeShapeType="1"/>
          </p:cNvSpPr>
          <p:nvPr/>
        </p:nvSpPr>
        <p:spPr bwMode="auto">
          <a:xfrm>
            <a:off x="4215848" y="6286520"/>
            <a:ext cx="756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4274147" y="6221576"/>
            <a:ext cx="726481" cy="707886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4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n</a:t>
            </a:r>
            <a:r>
              <a:rPr lang="en-US" sz="40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endParaRPr lang="ru-RU" sz="2800" dirty="0" smtClean="0">
              <a:solidFill>
                <a:srgbClr val="0033CC"/>
              </a:solidFill>
              <a:latin typeface="Times New Roman"/>
              <a:ea typeface="Times New Roman"/>
            </a:endParaRPr>
          </a:p>
        </p:txBody>
      </p:sp>
      <p:sp>
        <p:nvSpPr>
          <p:cNvPr id="125" name="Text Box 24"/>
          <p:cNvSpPr txBox="1">
            <a:spLocks noChangeArrowheads="1"/>
          </p:cNvSpPr>
          <p:nvPr/>
        </p:nvSpPr>
        <p:spPr bwMode="auto">
          <a:xfrm>
            <a:off x="5214942" y="6208736"/>
            <a:ext cx="1000132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-13,6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Text Box 24"/>
          <p:cNvSpPr txBox="1">
            <a:spLocks noChangeArrowheads="1"/>
          </p:cNvSpPr>
          <p:nvPr/>
        </p:nvSpPr>
        <p:spPr bwMode="auto">
          <a:xfrm>
            <a:off x="6429388" y="6208736"/>
            <a:ext cx="857256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-1,51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Text Box 24"/>
          <p:cNvSpPr txBox="1">
            <a:spLocks noChangeArrowheads="1"/>
          </p:cNvSpPr>
          <p:nvPr/>
        </p:nvSpPr>
        <p:spPr bwMode="auto">
          <a:xfrm>
            <a:off x="7500958" y="6208736"/>
            <a:ext cx="857256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0,85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214942" y="285728"/>
            <a:ext cx="2571768" cy="100013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0" y="1"/>
            <a:ext cx="7143768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Times New Roman"/>
              </a:rPr>
              <a:t>(время жизни в </a:t>
            </a:r>
            <a:r>
              <a:rPr lang="ru-RU" sz="2400" b="1" dirty="0" smtClean="0">
                <a:solidFill>
                  <a:srgbClr val="0033CC"/>
                </a:solidFill>
                <a:latin typeface="Times New Roman"/>
                <a:ea typeface="Times New Roman"/>
              </a:rPr>
              <a:t>возбужденном</a:t>
            </a:r>
            <a:r>
              <a:rPr lang="ru-RU" sz="2400" dirty="0" smtClean="0">
                <a:latin typeface="Times New Roman"/>
                <a:ea typeface="Times New Roman"/>
              </a:rPr>
              <a:t> состоянии 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10</a:t>
            </a:r>
            <a:r>
              <a:rPr lang="ru-RU" sz="2800" b="1" baseline="300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-8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с.</a:t>
            </a:r>
            <a:r>
              <a:rPr lang="ru-RU" sz="2400" dirty="0" smtClean="0">
                <a:latin typeface="Times New Roman"/>
                <a:ea typeface="Times New Roman"/>
              </a:rPr>
              <a:t>)</a:t>
            </a:r>
            <a:endParaRPr lang="ru-RU" sz="2400" dirty="0">
              <a:latin typeface="Times New Roman"/>
              <a:ea typeface="Times New Roman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0" y="4857760"/>
            <a:ext cx="464347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b="1" dirty="0" smtClean="0">
                <a:solidFill>
                  <a:srgbClr val="0033CC"/>
                </a:solidFill>
                <a:latin typeface="Times New Roman"/>
                <a:ea typeface="Times New Roman"/>
              </a:rPr>
              <a:t>m</a:t>
            </a:r>
            <a:r>
              <a:rPr lang="ru-RU" sz="2800" b="1" dirty="0" smtClean="0">
                <a:solidFill>
                  <a:srgbClr val="0033CC"/>
                </a:solidFill>
                <a:latin typeface="Times New Roman"/>
                <a:ea typeface="Times New Roman"/>
              </a:rPr>
              <a:t>=1(серия </a:t>
            </a:r>
            <a:r>
              <a:rPr lang="ru-RU" sz="2800" b="1" dirty="0" err="1" smtClean="0">
                <a:solidFill>
                  <a:srgbClr val="0033CC"/>
                </a:solidFill>
                <a:latin typeface="Times New Roman"/>
                <a:ea typeface="Times New Roman"/>
              </a:rPr>
              <a:t>Лаймана</a:t>
            </a:r>
            <a:r>
              <a:rPr lang="ru-RU" sz="2800" b="1" dirty="0" smtClean="0">
                <a:solidFill>
                  <a:srgbClr val="0033CC"/>
                </a:solidFill>
                <a:latin typeface="Times New Roman"/>
                <a:ea typeface="Times New Roman"/>
              </a:rPr>
              <a:t>, УФ) </a:t>
            </a:r>
          </a:p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m</a:t>
            </a:r>
            <a:r>
              <a:rPr lang="ru-RU" sz="28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=2(</a:t>
            </a:r>
            <a:r>
              <a:rPr lang="ru-RU" sz="2800" b="1" dirty="0" err="1" smtClean="0">
                <a:solidFill>
                  <a:srgbClr val="006600"/>
                </a:solidFill>
                <a:latin typeface="Times New Roman"/>
                <a:ea typeface="Times New Roman"/>
              </a:rPr>
              <a:t>Бальмера</a:t>
            </a:r>
            <a:r>
              <a:rPr lang="ru-RU" sz="28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,  видимый )</a:t>
            </a:r>
          </a:p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m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=3(...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/>
                <a:ea typeface="Times New Roman"/>
              </a:rPr>
              <a:t>Пашена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,  ИК)</a:t>
            </a:r>
            <a:endParaRPr lang="ru-RU" sz="2800" b="1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129" name="Выгнутая вверх стрелка 128"/>
          <p:cNvSpPr/>
          <p:nvPr/>
        </p:nvSpPr>
        <p:spPr>
          <a:xfrm rot="3753010" flipV="1">
            <a:off x="3705397" y="4914440"/>
            <a:ext cx="2274891" cy="3009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50509E-6 L -0.03924 0.14546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7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2951E-7 L -0.49792 0.41605 " pathEditMode="relative" rAng="0" ptsTypes="AA">
                                      <p:cBhvr>
                                        <p:cTn id="1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9" y="20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23682E-6 L -0.25816 0.55411 " pathEditMode="relative" rAng="0" ptsTypes="AA">
                                      <p:cBhvr>
                                        <p:cTn id="20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" y="27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7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1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2000"/>
                            </p:stCondLst>
                            <p:childTnLst>
                              <p:par>
                                <p:cTn id="2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2" dur="3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3" dur="3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4" dur="3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9" dur="3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0" dur="3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1" dur="3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6" dur="3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7" dur="3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8" dur="3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14348" grpId="0" animBg="1"/>
      <p:bldP spid="26" grpId="0"/>
      <p:bldP spid="28" grpId="0"/>
      <p:bldP spid="42" grpId="0"/>
      <p:bldP spid="57" grpId="0" animBg="1"/>
      <p:bldP spid="58" grpId="0" animBg="1"/>
      <p:bldP spid="67" grpId="0"/>
      <p:bldP spid="68" grpId="0" animBg="1"/>
      <p:bldP spid="74" grpId="0" animBg="1"/>
      <p:bldP spid="79" grpId="0"/>
      <p:bldP spid="84" grpId="0" animBg="1"/>
      <p:bldP spid="89" grpId="0"/>
      <p:bldP spid="95" grpId="0" animBg="1"/>
      <p:bldP spid="96" grpId="0" animBg="1"/>
      <p:bldP spid="97" grpId="0"/>
      <p:bldP spid="106" grpId="0"/>
      <p:bldP spid="118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51" grpId="0" animBg="1"/>
      <p:bldP spid="126" grpId="0" animBg="1"/>
      <p:bldP spid="98" grpId="0" build="p"/>
      <p:bldP spid="12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Скругленный прямоугольник 75"/>
          <p:cNvSpPr/>
          <p:nvPr/>
        </p:nvSpPr>
        <p:spPr>
          <a:xfrm>
            <a:off x="2928926" y="3800974"/>
            <a:ext cx="1643074" cy="1000132"/>
          </a:xfrm>
          <a:prstGeom prst="roundRect">
            <a:avLst/>
          </a:prstGeom>
          <a:solidFill>
            <a:schemeClr val="accent1">
              <a:alpha val="6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-32" y="-142900"/>
            <a:ext cx="53999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постулаты БОРА  1903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241441" y="2236447"/>
            <a:ext cx="3835259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214282" y="2728799"/>
            <a:ext cx="3835259" cy="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241441" y="3669025"/>
            <a:ext cx="3835259" cy="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328738" y="6489700"/>
            <a:ext cx="3835259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214282" y="2400564"/>
            <a:ext cx="3835259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928662" y="3646017"/>
            <a:ext cx="0" cy="2773127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V="1">
            <a:off x="2786050" y="3693566"/>
            <a:ext cx="0" cy="2748586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417976" y="2707326"/>
            <a:ext cx="0" cy="91568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774925" y="2425105"/>
            <a:ext cx="0" cy="117336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1129934" y="2213439"/>
            <a:ext cx="0" cy="1408037"/>
          </a:xfrm>
          <a:prstGeom prst="line">
            <a:avLst/>
          </a:prstGeom>
          <a:noFill/>
          <a:ln w="57150">
            <a:solidFill>
              <a:srgbClr val="00CCFF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1517921" y="2144418"/>
            <a:ext cx="0" cy="1501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2646966" y="2714620"/>
            <a:ext cx="0" cy="91568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 flipH="1">
            <a:off x="3003914" y="2469949"/>
            <a:ext cx="0" cy="117336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 flipH="1">
            <a:off x="3358923" y="2235277"/>
            <a:ext cx="0" cy="1408037"/>
          </a:xfrm>
          <a:prstGeom prst="line">
            <a:avLst/>
          </a:prstGeom>
          <a:noFill/>
          <a:ln w="57150">
            <a:solidFill>
              <a:srgbClr val="00CCFF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 flipH="1">
            <a:off x="3746911" y="2143116"/>
            <a:ext cx="0" cy="1501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91" name="Rectangle 23"/>
          <p:cNvSpPr>
            <a:spLocks noChangeArrowheads="1"/>
          </p:cNvSpPr>
          <p:nvPr/>
        </p:nvSpPr>
        <p:spPr bwMode="auto">
          <a:xfrm>
            <a:off x="2739406" y="6000768"/>
            <a:ext cx="14754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основной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55704" y="500042"/>
            <a:ext cx="7117526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1.В стационарных (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en-US" sz="40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не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изл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-32" y="1142984"/>
            <a:ext cx="4715073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2.Изл.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переходе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7156680" y="2753226"/>
            <a:ext cx="355416" cy="365658"/>
            <a:chOff x="1906484" y="5074176"/>
            <a:chExt cx="355416" cy="365658"/>
          </a:xfrm>
        </p:grpSpPr>
        <p:sp>
          <p:nvSpPr>
            <p:cNvPr id="28" name="AutoShape 23"/>
            <p:cNvSpPr>
              <a:spLocks noChangeArrowheads="1"/>
            </p:cNvSpPr>
            <p:nvPr/>
          </p:nvSpPr>
          <p:spPr bwMode="auto">
            <a:xfrm>
              <a:off x="2081635" y="5074176"/>
              <a:ext cx="180265" cy="183972"/>
            </a:xfrm>
            <a:prstGeom prst="flowChartOr">
              <a:avLst/>
            </a:prstGeom>
            <a:solidFill>
              <a:srgbClr val="FFFFFF"/>
            </a:solidFill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AutoShape 24"/>
            <p:cNvSpPr>
              <a:spLocks noChangeArrowheads="1"/>
            </p:cNvSpPr>
            <p:nvPr/>
          </p:nvSpPr>
          <p:spPr bwMode="auto">
            <a:xfrm>
              <a:off x="1906484" y="5100458"/>
              <a:ext cx="180265" cy="183972"/>
            </a:xfrm>
            <a:prstGeom prst="flowChartOr">
              <a:avLst/>
            </a:prstGeom>
            <a:solidFill>
              <a:srgbClr val="FFFFFF"/>
            </a:solidFill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Oval 25"/>
            <p:cNvSpPr>
              <a:spLocks noChangeArrowheads="1"/>
            </p:cNvSpPr>
            <p:nvPr/>
          </p:nvSpPr>
          <p:spPr bwMode="auto">
            <a:xfrm>
              <a:off x="2021547" y="5278716"/>
              <a:ext cx="180265" cy="161118"/>
            </a:xfrm>
            <a:prstGeom prst="ellipse">
              <a:avLst/>
            </a:prstGeom>
            <a:solidFill>
              <a:srgbClr val="FFFFFF"/>
            </a:solidFill>
            <a:ln w="57150">
              <a:solidFill>
                <a:srgbClr val="220FB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1" name="Oval 26"/>
          <p:cNvSpPr>
            <a:spLocks noChangeArrowheads="1"/>
          </p:cNvSpPr>
          <p:nvPr/>
        </p:nvSpPr>
        <p:spPr bwMode="auto">
          <a:xfrm>
            <a:off x="6114868" y="1793318"/>
            <a:ext cx="2489192" cy="2350061"/>
          </a:xfrm>
          <a:prstGeom prst="ellipse">
            <a:avLst/>
          </a:prstGeom>
          <a:noFill/>
          <a:ln w="57150">
            <a:solidFill>
              <a:srgbClr val="00660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Oval 26"/>
          <p:cNvSpPr>
            <a:spLocks noChangeArrowheads="1"/>
          </p:cNvSpPr>
          <p:nvPr/>
        </p:nvSpPr>
        <p:spPr bwMode="auto">
          <a:xfrm>
            <a:off x="6738298" y="2357430"/>
            <a:ext cx="1214446" cy="1214446"/>
          </a:xfrm>
          <a:prstGeom prst="ellipse">
            <a:avLst/>
          </a:prstGeom>
          <a:noFill/>
          <a:ln w="5715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" name="Oval 26"/>
          <p:cNvSpPr>
            <a:spLocks noChangeArrowheads="1"/>
          </p:cNvSpPr>
          <p:nvPr/>
        </p:nvSpPr>
        <p:spPr bwMode="auto">
          <a:xfrm>
            <a:off x="5492320" y="1214422"/>
            <a:ext cx="3714744" cy="3500462"/>
          </a:xfrm>
          <a:prstGeom prst="ellipse">
            <a:avLst/>
          </a:prstGeom>
          <a:noFill/>
          <a:ln w="57150">
            <a:solidFill>
              <a:srgbClr val="0033CC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" name="Oval 26"/>
          <p:cNvSpPr>
            <a:spLocks noChangeArrowheads="1"/>
          </p:cNvSpPr>
          <p:nvPr/>
        </p:nvSpPr>
        <p:spPr bwMode="auto">
          <a:xfrm>
            <a:off x="4809472" y="634544"/>
            <a:ext cx="5000660" cy="4596172"/>
          </a:xfrm>
          <a:prstGeom prst="ellipse">
            <a:avLst/>
          </a:prstGeom>
          <a:noFill/>
          <a:ln w="57150">
            <a:solidFill>
              <a:srgbClr val="C0000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" name="Line 5"/>
          <p:cNvSpPr>
            <a:spLocks noChangeShapeType="1"/>
          </p:cNvSpPr>
          <p:nvPr/>
        </p:nvSpPr>
        <p:spPr bwMode="auto">
          <a:xfrm>
            <a:off x="214282" y="2143116"/>
            <a:ext cx="3835259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" name="Line 5"/>
          <p:cNvSpPr>
            <a:spLocks noChangeShapeType="1"/>
          </p:cNvSpPr>
          <p:nvPr/>
        </p:nvSpPr>
        <p:spPr bwMode="auto">
          <a:xfrm>
            <a:off x="214282" y="2071678"/>
            <a:ext cx="3835259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4214810" y="6215082"/>
            <a:ext cx="466742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endParaRPr kumimoji="0" lang="ru-RU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24"/>
          <p:cNvSpPr txBox="1">
            <a:spLocks noChangeArrowheads="1"/>
          </p:cNvSpPr>
          <p:nvPr/>
        </p:nvSpPr>
        <p:spPr bwMode="auto">
          <a:xfrm>
            <a:off x="4105258" y="3429000"/>
            <a:ext cx="466742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 Box 24"/>
          <p:cNvSpPr txBox="1">
            <a:spLocks noChangeArrowheads="1"/>
          </p:cNvSpPr>
          <p:nvPr/>
        </p:nvSpPr>
        <p:spPr bwMode="auto">
          <a:xfrm>
            <a:off x="4105258" y="2636836"/>
            <a:ext cx="466742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24"/>
          <p:cNvSpPr txBox="1">
            <a:spLocks noChangeArrowheads="1"/>
          </p:cNvSpPr>
          <p:nvPr/>
        </p:nvSpPr>
        <p:spPr bwMode="auto">
          <a:xfrm>
            <a:off x="4134998" y="2095818"/>
            <a:ext cx="466742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24"/>
          <p:cNvSpPr txBox="1">
            <a:spLocks noChangeArrowheads="1"/>
          </p:cNvSpPr>
          <p:nvPr/>
        </p:nvSpPr>
        <p:spPr bwMode="auto">
          <a:xfrm>
            <a:off x="1500166" y="5922984"/>
            <a:ext cx="1000132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-13,6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 Box 24"/>
          <p:cNvSpPr txBox="1">
            <a:spLocks noChangeArrowheads="1"/>
          </p:cNvSpPr>
          <p:nvPr/>
        </p:nvSpPr>
        <p:spPr bwMode="auto">
          <a:xfrm>
            <a:off x="1714480" y="3708406"/>
            <a:ext cx="714380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-3,4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 Box 24"/>
          <p:cNvSpPr txBox="1">
            <a:spLocks noChangeArrowheads="1"/>
          </p:cNvSpPr>
          <p:nvPr/>
        </p:nvSpPr>
        <p:spPr bwMode="auto">
          <a:xfrm>
            <a:off x="1714480" y="2779712"/>
            <a:ext cx="857256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-1,51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 Box 24"/>
          <p:cNvSpPr txBox="1">
            <a:spLocks noChangeArrowheads="1"/>
          </p:cNvSpPr>
          <p:nvPr/>
        </p:nvSpPr>
        <p:spPr bwMode="auto">
          <a:xfrm>
            <a:off x="1714480" y="2071678"/>
            <a:ext cx="857256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0,85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 Box 24"/>
          <p:cNvSpPr txBox="1">
            <a:spLocks noChangeArrowheads="1"/>
          </p:cNvSpPr>
          <p:nvPr/>
        </p:nvSpPr>
        <p:spPr bwMode="auto">
          <a:xfrm>
            <a:off x="357158" y="4708538"/>
            <a:ext cx="785818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10,2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2" name="Group 6"/>
          <p:cNvGrpSpPr>
            <a:grpSpLocks/>
          </p:cNvGrpSpPr>
          <p:nvPr/>
        </p:nvGrpSpPr>
        <p:grpSpPr bwMode="auto">
          <a:xfrm>
            <a:off x="1357290" y="2500306"/>
            <a:ext cx="357190" cy="714380"/>
            <a:chOff x="864" y="3682"/>
            <a:chExt cx="1705" cy="621"/>
          </a:xfrm>
        </p:grpSpPr>
        <p:sp>
          <p:nvSpPr>
            <p:cNvPr id="53" name="Freeform 7"/>
            <p:cNvSpPr>
              <a:spLocks/>
            </p:cNvSpPr>
            <p:nvPr/>
          </p:nvSpPr>
          <p:spPr bwMode="auto">
            <a:xfrm flipV="1">
              <a:off x="1168" y="3974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0033C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" name="Freeform 8"/>
            <p:cNvSpPr>
              <a:spLocks/>
            </p:cNvSpPr>
            <p:nvPr/>
          </p:nvSpPr>
          <p:spPr bwMode="auto">
            <a:xfrm>
              <a:off x="1860" y="3682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0033C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5" name="Freeform 9"/>
            <p:cNvSpPr>
              <a:spLocks/>
            </p:cNvSpPr>
            <p:nvPr/>
          </p:nvSpPr>
          <p:spPr bwMode="auto">
            <a:xfrm>
              <a:off x="864" y="3710"/>
              <a:ext cx="340" cy="3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" y="34"/>
                </a:cxn>
                <a:cxn ang="0">
                  <a:pos x="104" y="57"/>
                </a:cxn>
                <a:cxn ang="0">
                  <a:pos x="196" y="149"/>
                </a:cxn>
                <a:cxn ang="0">
                  <a:pos x="271" y="236"/>
                </a:cxn>
                <a:cxn ang="0">
                  <a:pos x="294" y="265"/>
                </a:cxn>
                <a:cxn ang="0">
                  <a:pos x="305" y="282"/>
                </a:cxn>
                <a:cxn ang="0">
                  <a:pos x="340" y="305"/>
                </a:cxn>
              </a:cxnLst>
              <a:rect l="0" t="0" r="r" b="b"/>
              <a:pathLst>
                <a:path w="340" h="305">
                  <a:moveTo>
                    <a:pt x="0" y="0"/>
                  </a:moveTo>
                  <a:cubicBezTo>
                    <a:pt x="23" y="7"/>
                    <a:pt x="30" y="24"/>
                    <a:pt x="52" y="34"/>
                  </a:cubicBezTo>
                  <a:cubicBezTo>
                    <a:pt x="114" y="61"/>
                    <a:pt x="63" y="32"/>
                    <a:pt x="104" y="57"/>
                  </a:cubicBezTo>
                  <a:cubicBezTo>
                    <a:pt x="128" y="96"/>
                    <a:pt x="163" y="119"/>
                    <a:pt x="196" y="149"/>
                  </a:cubicBezTo>
                  <a:cubicBezTo>
                    <a:pt x="228" y="177"/>
                    <a:pt x="248" y="203"/>
                    <a:pt x="271" y="236"/>
                  </a:cubicBezTo>
                  <a:cubicBezTo>
                    <a:pt x="281" y="269"/>
                    <a:pt x="268" y="239"/>
                    <a:pt x="294" y="265"/>
                  </a:cubicBezTo>
                  <a:cubicBezTo>
                    <a:pt x="299" y="270"/>
                    <a:pt x="300" y="278"/>
                    <a:pt x="305" y="282"/>
                  </a:cubicBezTo>
                  <a:cubicBezTo>
                    <a:pt x="316" y="291"/>
                    <a:pt x="340" y="305"/>
                    <a:pt x="340" y="305"/>
                  </a:cubicBezTo>
                </a:path>
              </a:pathLst>
            </a:custGeom>
            <a:noFill/>
            <a:ln w="57150" cmpd="sng">
              <a:solidFill>
                <a:srgbClr val="0033C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56" name="Group 6"/>
          <p:cNvGrpSpPr>
            <a:grpSpLocks/>
          </p:cNvGrpSpPr>
          <p:nvPr/>
        </p:nvGrpSpPr>
        <p:grpSpPr bwMode="auto">
          <a:xfrm>
            <a:off x="928662" y="2714620"/>
            <a:ext cx="357190" cy="714380"/>
            <a:chOff x="864" y="3682"/>
            <a:chExt cx="1705" cy="621"/>
          </a:xfrm>
        </p:grpSpPr>
        <p:sp>
          <p:nvSpPr>
            <p:cNvPr id="57" name="Freeform 7"/>
            <p:cNvSpPr>
              <a:spLocks/>
            </p:cNvSpPr>
            <p:nvPr/>
          </p:nvSpPr>
          <p:spPr bwMode="auto">
            <a:xfrm flipV="1">
              <a:off x="1168" y="3974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33CC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8" name="Freeform 8"/>
            <p:cNvSpPr>
              <a:spLocks/>
            </p:cNvSpPr>
            <p:nvPr/>
          </p:nvSpPr>
          <p:spPr bwMode="auto">
            <a:xfrm>
              <a:off x="1860" y="3682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33CC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9" name="Freeform 9"/>
            <p:cNvSpPr>
              <a:spLocks/>
            </p:cNvSpPr>
            <p:nvPr/>
          </p:nvSpPr>
          <p:spPr bwMode="auto">
            <a:xfrm>
              <a:off x="864" y="3710"/>
              <a:ext cx="340" cy="3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" y="34"/>
                </a:cxn>
                <a:cxn ang="0">
                  <a:pos x="104" y="57"/>
                </a:cxn>
                <a:cxn ang="0">
                  <a:pos x="196" y="149"/>
                </a:cxn>
                <a:cxn ang="0">
                  <a:pos x="271" y="236"/>
                </a:cxn>
                <a:cxn ang="0">
                  <a:pos x="294" y="265"/>
                </a:cxn>
                <a:cxn ang="0">
                  <a:pos x="305" y="282"/>
                </a:cxn>
                <a:cxn ang="0">
                  <a:pos x="340" y="305"/>
                </a:cxn>
              </a:cxnLst>
              <a:rect l="0" t="0" r="r" b="b"/>
              <a:pathLst>
                <a:path w="340" h="305">
                  <a:moveTo>
                    <a:pt x="0" y="0"/>
                  </a:moveTo>
                  <a:cubicBezTo>
                    <a:pt x="23" y="7"/>
                    <a:pt x="30" y="24"/>
                    <a:pt x="52" y="34"/>
                  </a:cubicBezTo>
                  <a:cubicBezTo>
                    <a:pt x="114" y="61"/>
                    <a:pt x="63" y="32"/>
                    <a:pt x="104" y="57"/>
                  </a:cubicBezTo>
                  <a:cubicBezTo>
                    <a:pt x="128" y="96"/>
                    <a:pt x="163" y="119"/>
                    <a:pt x="196" y="149"/>
                  </a:cubicBezTo>
                  <a:cubicBezTo>
                    <a:pt x="228" y="177"/>
                    <a:pt x="248" y="203"/>
                    <a:pt x="271" y="236"/>
                  </a:cubicBezTo>
                  <a:cubicBezTo>
                    <a:pt x="281" y="269"/>
                    <a:pt x="268" y="239"/>
                    <a:pt x="294" y="265"/>
                  </a:cubicBezTo>
                  <a:cubicBezTo>
                    <a:pt x="299" y="270"/>
                    <a:pt x="300" y="278"/>
                    <a:pt x="305" y="282"/>
                  </a:cubicBezTo>
                  <a:cubicBezTo>
                    <a:pt x="316" y="291"/>
                    <a:pt x="340" y="305"/>
                    <a:pt x="340" y="305"/>
                  </a:cubicBezTo>
                </a:path>
              </a:pathLst>
            </a:custGeom>
            <a:noFill/>
            <a:ln w="57150" cmpd="sng">
              <a:solidFill>
                <a:srgbClr val="33CC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60" name="Group 6"/>
          <p:cNvGrpSpPr>
            <a:grpSpLocks/>
          </p:cNvGrpSpPr>
          <p:nvPr/>
        </p:nvGrpSpPr>
        <p:grpSpPr bwMode="auto">
          <a:xfrm>
            <a:off x="642910" y="2857496"/>
            <a:ext cx="357190" cy="714380"/>
            <a:chOff x="864" y="3682"/>
            <a:chExt cx="1705" cy="621"/>
          </a:xfrm>
        </p:grpSpPr>
        <p:sp>
          <p:nvSpPr>
            <p:cNvPr id="61" name="Freeform 7"/>
            <p:cNvSpPr>
              <a:spLocks/>
            </p:cNvSpPr>
            <p:nvPr/>
          </p:nvSpPr>
          <p:spPr bwMode="auto">
            <a:xfrm flipV="1">
              <a:off x="1168" y="3974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00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" name="Freeform 8"/>
            <p:cNvSpPr>
              <a:spLocks/>
            </p:cNvSpPr>
            <p:nvPr/>
          </p:nvSpPr>
          <p:spPr bwMode="auto">
            <a:xfrm>
              <a:off x="1860" y="3682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00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3" name="Freeform 9"/>
            <p:cNvSpPr>
              <a:spLocks/>
            </p:cNvSpPr>
            <p:nvPr/>
          </p:nvSpPr>
          <p:spPr bwMode="auto">
            <a:xfrm>
              <a:off x="864" y="3710"/>
              <a:ext cx="340" cy="3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" y="34"/>
                </a:cxn>
                <a:cxn ang="0">
                  <a:pos x="104" y="57"/>
                </a:cxn>
                <a:cxn ang="0">
                  <a:pos x="196" y="149"/>
                </a:cxn>
                <a:cxn ang="0">
                  <a:pos x="271" y="236"/>
                </a:cxn>
                <a:cxn ang="0">
                  <a:pos x="294" y="265"/>
                </a:cxn>
                <a:cxn ang="0">
                  <a:pos x="305" y="282"/>
                </a:cxn>
                <a:cxn ang="0">
                  <a:pos x="340" y="305"/>
                </a:cxn>
              </a:cxnLst>
              <a:rect l="0" t="0" r="r" b="b"/>
              <a:pathLst>
                <a:path w="340" h="305">
                  <a:moveTo>
                    <a:pt x="0" y="0"/>
                  </a:moveTo>
                  <a:cubicBezTo>
                    <a:pt x="23" y="7"/>
                    <a:pt x="30" y="24"/>
                    <a:pt x="52" y="34"/>
                  </a:cubicBezTo>
                  <a:cubicBezTo>
                    <a:pt x="114" y="61"/>
                    <a:pt x="63" y="32"/>
                    <a:pt x="104" y="57"/>
                  </a:cubicBezTo>
                  <a:cubicBezTo>
                    <a:pt x="128" y="96"/>
                    <a:pt x="163" y="119"/>
                    <a:pt x="196" y="149"/>
                  </a:cubicBezTo>
                  <a:cubicBezTo>
                    <a:pt x="228" y="177"/>
                    <a:pt x="248" y="203"/>
                    <a:pt x="271" y="236"/>
                  </a:cubicBezTo>
                  <a:cubicBezTo>
                    <a:pt x="281" y="269"/>
                    <a:pt x="268" y="239"/>
                    <a:pt x="294" y="265"/>
                  </a:cubicBezTo>
                  <a:cubicBezTo>
                    <a:pt x="299" y="270"/>
                    <a:pt x="300" y="278"/>
                    <a:pt x="305" y="282"/>
                  </a:cubicBezTo>
                  <a:cubicBezTo>
                    <a:pt x="316" y="291"/>
                    <a:pt x="340" y="305"/>
                    <a:pt x="340" y="305"/>
                  </a:cubicBezTo>
                </a:path>
              </a:pathLst>
            </a:custGeom>
            <a:noFill/>
            <a:ln w="57150" cmpd="sng">
              <a:solidFill>
                <a:srgbClr val="00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64" name="Group 6"/>
          <p:cNvGrpSpPr>
            <a:grpSpLocks/>
          </p:cNvGrpSpPr>
          <p:nvPr/>
        </p:nvGrpSpPr>
        <p:grpSpPr bwMode="auto">
          <a:xfrm>
            <a:off x="285720" y="3000372"/>
            <a:ext cx="357190" cy="714380"/>
            <a:chOff x="864" y="3682"/>
            <a:chExt cx="1705" cy="621"/>
          </a:xfrm>
        </p:grpSpPr>
        <p:sp>
          <p:nvSpPr>
            <p:cNvPr id="65" name="Freeform 7"/>
            <p:cNvSpPr>
              <a:spLocks/>
            </p:cNvSpPr>
            <p:nvPr/>
          </p:nvSpPr>
          <p:spPr bwMode="auto">
            <a:xfrm flipV="1">
              <a:off x="1168" y="3974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6" name="Freeform 8"/>
            <p:cNvSpPr>
              <a:spLocks/>
            </p:cNvSpPr>
            <p:nvPr/>
          </p:nvSpPr>
          <p:spPr bwMode="auto">
            <a:xfrm>
              <a:off x="1860" y="3682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7" name="Freeform 9"/>
            <p:cNvSpPr>
              <a:spLocks/>
            </p:cNvSpPr>
            <p:nvPr/>
          </p:nvSpPr>
          <p:spPr bwMode="auto">
            <a:xfrm>
              <a:off x="864" y="3710"/>
              <a:ext cx="340" cy="3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" y="34"/>
                </a:cxn>
                <a:cxn ang="0">
                  <a:pos x="104" y="57"/>
                </a:cxn>
                <a:cxn ang="0">
                  <a:pos x="196" y="149"/>
                </a:cxn>
                <a:cxn ang="0">
                  <a:pos x="271" y="236"/>
                </a:cxn>
                <a:cxn ang="0">
                  <a:pos x="294" y="265"/>
                </a:cxn>
                <a:cxn ang="0">
                  <a:pos x="305" y="282"/>
                </a:cxn>
                <a:cxn ang="0">
                  <a:pos x="340" y="305"/>
                </a:cxn>
              </a:cxnLst>
              <a:rect l="0" t="0" r="r" b="b"/>
              <a:pathLst>
                <a:path w="340" h="305">
                  <a:moveTo>
                    <a:pt x="0" y="0"/>
                  </a:moveTo>
                  <a:cubicBezTo>
                    <a:pt x="23" y="7"/>
                    <a:pt x="30" y="24"/>
                    <a:pt x="52" y="34"/>
                  </a:cubicBezTo>
                  <a:cubicBezTo>
                    <a:pt x="114" y="61"/>
                    <a:pt x="63" y="32"/>
                    <a:pt x="104" y="57"/>
                  </a:cubicBezTo>
                  <a:cubicBezTo>
                    <a:pt x="128" y="96"/>
                    <a:pt x="163" y="119"/>
                    <a:pt x="196" y="149"/>
                  </a:cubicBezTo>
                  <a:cubicBezTo>
                    <a:pt x="228" y="177"/>
                    <a:pt x="248" y="203"/>
                    <a:pt x="271" y="236"/>
                  </a:cubicBezTo>
                  <a:cubicBezTo>
                    <a:pt x="281" y="269"/>
                    <a:pt x="268" y="239"/>
                    <a:pt x="294" y="265"/>
                  </a:cubicBezTo>
                  <a:cubicBezTo>
                    <a:pt x="299" y="270"/>
                    <a:pt x="300" y="278"/>
                    <a:pt x="305" y="282"/>
                  </a:cubicBezTo>
                  <a:cubicBezTo>
                    <a:pt x="316" y="291"/>
                    <a:pt x="340" y="305"/>
                    <a:pt x="340" y="305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2857488" y="3929066"/>
            <a:ext cx="993764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</a:t>
            </a:r>
            <a:r>
              <a:rPr kumimoji="0" lang="en-US" sz="3200" b="1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=      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794" name="Group 26"/>
          <p:cNvGrpSpPr>
            <a:grpSpLocks/>
          </p:cNvGrpSpPr>
          <p:nvPr/>
        </p:nvGrpSpPr>
        <p:grpSpPr bwMode="auto">
          <a:xfrm>
            <a:off x="3714744" y="3643314"/>
            <a:ext cx="1061607" cy="1142673"/>
            <a:chOff x="2698" y="3022"/>
            <a:chExt cx="746" cy="1421"/>
          </a:xfrm>
        </p:grpSpPr>
        <p:grpSp>
          <p:nvGrpSpPr>
            <p:cNvPr id="32795" name="Group 27"/>
            <p:cNvGrpSpPr>
              <a:grpSpLocks/>
            </p:cNvGrpSpPr>
            <p:nvPr/>
          </p:nvGrpSpPr>
          <p:grpSpPr bwMode="auto">
            <a:xfrm>
              <a:off x="2762" y="3022"/>
              <a:ext cx="682" cy="1421"/>
              <a:chOff x="11369" y="3207"/>
              <a:chExt cx="826" cy="1372"/>
            </a:xfrm>
          </p:grpSpPr>
          <p:sp>
            <p:nvSpPr>
              <p:cNvPr id="32796" name="Line 28"/>
              <p:cNvSpPr>
                <a:spLocks noChangeShapeType="1"/>
              </p:cNvSpPr>
              <p:nvPr/>
            </p:nvSpPr>
            <p:spPr bwMode="auto">
              <a:xfrm>
                <a:off x="11567" y="3938"/>
                <a:ext cx="628" cy="0"/>
              </a:xfrm>
              <a:prstGeom prst="line">
                <a:avLst/>
              </a:prstGeom>
              <a:noFill/>
              <a:ln w="190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32797" name="Group 29"/>
              <p:cNvGrpSpPr>
                <a:grpSpLocks/>
              </p:cNvGrpSpPr>
              <p:nvPr/>
            </p:nvGrpSpPr>
            <p:grpSpPr bwMode="auto">
              <a:xfrm>
                <a:off x="11369" y="3207"/>
                <a:ext cx="806" cy="1372"/>
                <a:chOff x="10875" y="3475"/>
                <a:chExt cx="644" cy="1372"/>
              </a:xfrm>
            </p:grpSpPr>
            <p:sp>
              <p:nvSpPr>
                <p:cNvPr id="32798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0875" y="3475"/>
                  <a:ext cx="644" cy="6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3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Е</a:t>
                  </a:r>
                  <a:r>
                    <a:rPr kumimoji="0" lang="en-US" sz="36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kumimoji="0" lang="ru-RU" sz="4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2799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10898" y="4140"/>
                  <a:ext cx="621" cy="7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2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32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n</a:t>
                  </a:r>
                  <a:r>
                    <a:rPr kumimoji="0" lang="en-US" sz="3200" b="1" i="0" u="none" strike="noStrike" cap="none" normalizeH="0" baseline="30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32800" name="Line 32"/>
            <p:cNvSpPr>
              <a:spLocks noChangeShapeType="1"/>
            </p:cNvSpPr>
            <p:nvPr/>
          </p:nvSpPr>
          <p:spPr bwMode="auto">
            <a:xfrm>
              <a:off x="2698" y="3733"/>
              <a:ext cx="583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2801" name="Text Box 33"/>
          <p:cNvSpPr txBox="1">
            <a:spLocks noChangeArrowheads="1"/>
          </p:cNvSpPr>
          <p:nvPr/>
        </p:nvSpPr>
        <p:spPr bwMode="auto">
          <a:xfrm>
            <a:off x="3143240" y="4857760"/>
            <a:ext cx="2786082" cy="857256"/>
          </a:xfrm>
          <a:prstGeom prst="rect">
            <a:avLst/>
          </a:prstGeom>
          <a:gradFill rotWithShape="0">
            <a:gsLst>
              <a:gs pos="0">
                <a:srgbClr val="CC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kumimoji="0" lang="ru-RU" sz="4400" b="1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kumimoji="0" lang="ru-RU" sz="44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kumimoji="0" lang="en-US" sz="3600" b="1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h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802" name="Text Box 34"/>
          <p:cNvSpPr txBox="1">
            <a:spLocks noChangeArrowheads="1"/>
          </p:cNvSpPr>
          <p:nvPr/>
        </p:nvSpPr>
        <p:spPr bwMode="auto">
          <a:xfrm>
            <a:off x="5945088" y="4889292"/>
            <a:ext cx="1143008" cy="6828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= 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803" name="Group 35"/>
          <p:cNvGrpSpPr>
            <a:grpSpLocks/>
          </p:cNvGrpSpPr>
          <p:nvPr/>
        </p:nvGrpSpPr>
        <p:grpSpPr bwMode="auto">
          <a:xfrm>
            <a:off x="7088096" y="4714884"/>
            <a:ext cx="1000131" cy="1143008"/>
            <a:chOff x="2766" y="3336"/>
            <a:chExt cx="917" cy="841"/>
          </a:xfrm>
          <a:solidFill>
            <a:schemeClr val="accent1">
              <a:lumMod val="20000"/>
              <a:lumOff val="80000"/>
            </a:schemeClr>
          </a:solidFill>
        </p:grpSpPr>
        <p:grpSp>
          <p:nvGrpSpPr>
            <p:cNvPr id="32804" name="Group 36"/>
            <p:cNvGrpSpPr>
              <a:grpSpLocks/>
            </p:cNvGrpSpPr>
            <p:nvPr/>
          </p:nvGrpSpPr>
          <p:grpSpPr bwMode="auto">
            <a:xfrm>
              <a:off x="2766" y="3336"/>
              <a:ext cx="917" cy="841"/>
              <a:chOff x="11367" y="3511"/>
              <a:chExt cx="1110" cy="812"/>
            </a:xfrm>
            <a:grpFill/>
          </p:grpSpPr>
          <p:sp>
            <p:nvSpPr>
              <p:cNvPr id="32805" name="Line 37"/>
              <p:cNvSpPr>
                <a:spLocks noChangeShapeType="1"/>
              </p:cNvSpPr>
              <p:nvPr/>
            </p:nvSpPr>
            <p:spPr bwMode="auto">
              <a:xfrm>
                <a:off x="11567" y="3938"/>
                <a:ext cx="628" cy="0"/>
              </a:xfrm>
              <a:prstGeom prst="line">
                <a:avLst/>
              </a:prstGeom>
              <a:grpFill/>
              <a:ln w="190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32806" name="Group 38"/>
              <p:cNvGrpSpPr>
                <a:grpSpLocks/>
              </p:cNvGrpSpPr>
              <p:nvPr/>
            </p:nvGrpSpPr>
            <p:grpSpPr bwMode="auto">
              <a:xfrm>
                <a:off x="11367" y="3511"/>
                <a:ext cx="1110" cy="812"/>
                <a:chOff x="10875" y="3779"/>
                <a:chExt cx="887" cy="812"/>
              </a:xfrm>
              <a:grpFill/>
            </p:grpSpPr>
            <p:sp>
              <p:nvSpPr>
                <p:cNvPr id="32807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10875" y="3779"/>
                  <a:ext cx="864" cy="4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3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Е</a:t>
                  </a:r>
                  <a:r>
                    <a:rPr kumimoji="0" lang="en-US" sz="32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2808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0898" y="4141"/>
                  <a:ext cx="864" cy="4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2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rgbClr val="0033CC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k</a:t>
                  </a:r>
                  <a:r>
                    <a:rPr kumimoji="0" lang="en-US" sz="3200" b="1" i="0" u="none" strike="noStrike" cap="none" normalizeH="0" baseline="30000" dirty="0" smtClean="0">
                      <a:ln>
                        <a:noFill/>
                      </a:ln>
                      <a:solidFill>
                        <a:srgbClr val="0033CC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rgbClr val="0033CC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32809" name="Line 41"/>
            <p:cNvSpPr>
              <a:spLocks noChangeShapeType="1"/>
            </p:cNvSpPr>
            <p:nvPr/>
          </p:nvSpPr>
          <p:spPr bwMode="auto">
            <a:xfrm>
              <a:off x="2766" y="3757"/>
              <a:ext cx="583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3" name="Text Box 33"/>
          <p:cNvSpPr txBox="1">
            <a:spLocks noChangeArrowheads="1"/>
          </p:cNvSpPr>
          <p:nvPr/>
        </p:nvSpPr>
        <p:spPr bwMode="auto">
          <a:xfrm>
            <a:off x="7715272" y="4802088"/>
            <a:ext cx="571504" cy="85725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810" name="Group 42"/>
          <p:cNvGrpSpPr>
            <a:grpSpLocks/>
          </p:cNvGrpSpPr>
          <p:nvPr/>
        </p:nvGrpSpPr>
        <p:grpSpPr bwMode="auto">
          <a:xfrm>
            <a:off x="8159666" y="4787103"/>
            <a:ext cx="876674" cy="999351"/>
            <a:chOff x="2779" y="3248"/>
            <a:chExt cx="677" cy="997"/>
          </a:xfrm>
          <a:solidFill>
            <a:schemeClr val="accent1">
              <a:lumMod val="40000"/>
              <a:lumOff val="60000"/>
            </a:schemeClr>
          </a:solidFill>
        </p:grpSpPr>
        <p:grpSp>
          <p:nvGrpSpPr>
            <p:cNvPr id="32811" name="Group 43"/>
            <p:cNvGrpSpPr>
              <a:grpSpLocks/>
            </p:cNvGrpSpPr>
            <p:nvPr/>
          </p:nvGrpSpPr>
          <p:grpSpPr bwMode="auto">
            <a:xfrm>
              <a:off x="2779" y="3248"/>
              <a:ext cx="677" cy="997"/>
              <a:chOff x="11376" y="3428"/>
              <a:chExt cx="819" cy="963"/>
            </a:xfrm>
            <a:grpFill/>
          </p:grpSpPr>
          <p:sp>
            <p:nvSpPr>
              <p:cNvPr id="32812" name="Line 44"/>
              <p:cNvSpPr>
                <a:spLocks noChangeShapeType="1"/>
              </p:cNvSpPr>
              <p:nvPr/>
            </p:nvSpPr>
            <p:spPr bwMode="auto">
              <a:xfrm>
                <a:off x="11567" y="3938"/>
                <a:ext cx="628" cy="0"/>
              </a:xfrm>
              <a:prstGeom prst="line">
                <a:avLst/>
              </a:prstGeom>
              <a:grpFill/>
              <a:ln w="190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32813" name="Group 45"/>
              <p:cNvGrpSpPr>
                <a:grpSpLocks/>
              </p:cNvGrpSpPr>
              <p:nvPr/>
            </p:nvGrpSpPr>
            <p:grpSpPr bwMode="auto">
              <a:xfrm>
                <a:off x="11376" y="3428"/>
                <a:ext cx="710" cy="963"/>
                <a:chOff x="10875" y="3696"/>
                <a:chExt cx="567" cy="963"/>
              </a:xfrm>
              <a:grpFill/>
            </p:grpSpPr>
            <p:sp>
              <p:nvSpPr>
                <p:cNvPr id="32814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10875" y="3696"/>
                  <a:ext cx="567" cy="4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Е</a:t>
                  </a:r>
                  <a:r>
                    <a:rPr kumimoji="0" lang="en-US" sz="28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kumimoji="0" lang="ru-RU" sz="3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2815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10885" y="4209"/>
                  <a:ext cx="543" cy="4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24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n</a:t>
                  </a:r>
                  <a:r>
                    <a:rPr kumimoji="0" lang="en-US" sz="2800" b="1" i="0" u="none" strike="noStrike" cap="none" normalizeH="0" baseline="3000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kumimoji="0" lang="ru-RU" sz="3600" b="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32816" name="Line 48"/>
            <p:cNvSpPr>
              <a:spLocks noChangeShapeType="1"/>
            </p:cNvSpPr>
            <p:nvPr/>
          </p:nvSpPr>
          <p:spPr bwMode="auto">
            <a:xfrm>
              <a:off x="2800" y="3821"/>
              <a:ext cx="583" cy="0"/>
            </a:xfrm>
            <a:prstGeom prst="line">
              <a:avLst/>
            </a:prstGeom>
            <a:grpFill/>
            <a:ln w="38100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4" name="Скругленный прямоугольник 93"/>
          <p:cNvSpPr/>
          <p:nvPr/>
        </p:nvSpPr>
        <p:spPr>
          <a:xfrm>
            <a:off x="5929322" y="4778930"/>
            <a:ext cx="3214710" cy="100013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7" name="Group 6"/>
          <p:cNvGrpSpPr>
            <a:grpSpLocks/>
          </p:cNvGrpSpPr>
          <p:nvPr/>
        </p:nvGrpSpPr>
        <p:grpSpPr bwMode="auto">
          <a:xfrm>
            <a:off x="1142976" y="4643446"/>
            <a:ext cx="357190" cy="714380"/>
            <a:chOff x="864" y="3682"/>
            <a:chExt cx="1705" cy="621"/>
          </a:xfrm>
        </p:grpSpPr>
        <p:sp>
          <p:nvSpPr>
            <p:cNvPr id="49" name="Freeform 7"/>
            <p:cNvSpPr>
              <a:spLocks/>
            </p:cNvSpPr>
            <p:nvPr/>
          </p:nvSpPr>
          <p:spPr bwMode="auto">
            <a:xfrm flipV="1">
              <a:off x="1168" y="3974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" name="Freeform 8"/>
            <p:cNvSpPr>
              <a:spLocks/>
            </p:cNvSpPr>
            <p:nvPr/>
          </p:nvSpPr>
          <p:spPr bwMode="auto">
            <a:xfrm>
              <a:off x="1860" y="3682"/>
              <a:ext cx="709" cy="329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144" y="1"/>
                </a:cxn>
                <a:cxn ang="0">
                  <a:pos x="306" y="289"/>
                </a:cxn>
              </a:cxnLst>
              <a:rect l="0" t="0" r="r" b="b"/>
              <a:pathLst>
                <a:path w="306" h="289">
                  <a:moveTo>
                    <a:pt x="0" y="283"/>
                  </a:moveTo>
                  <a:cubicBezTo>
                    <a:pt x="46" y="141"/>
                    <a:pt x="93" y="0"/>
                    <a:pt x="144" y="1"/>
                  </a:cubicBezTo>
                  <a:cubicBezTo>
                    <a:pt x="195" y="2"/>
                    <a:pt x="279" y="243"/>
                    <a:pt x="306" y="289"/>
                  </a:cubicBezTo>
                </a:path>
              </a:pathLst>
            </a:custGeom>
            <a:noFill/>
            <a:ln w="57150" cmpd="sng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" name="Freeform 9"/>
            <p:cNvSpPr>
              <a:spLocks/>
            </p:cNvSpPr>
            <p:nvPr/>
          </p:nvSpPr>
          <p:spPr bwMode="auto">
            <a:xfrm>
              <a:off x="864" y="3710"/>
              <a:ext cx="340" cy="3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" y="34"/>
                </a:cxn>
                <a:cxn ang="0">
                  <a:pos x="104" y="57"/>
                </a:cxn>
                <a:cxn ang="0">
                  <a:pos x="196" y="149"/>
                </a:cxn>
                <a:cxn ang="0">
                  <a:pos x="271" y="236"/>
                </a:cxn>
                <a:cxn ang="0">
                  <a:pos x="294" y="265"/>
                </a:cxn>
                <a:cxn ang="0">
                  <a:pos x="305" y="282"/>
                </a:cxn>
                <a:cxn ang="0">
                  <a:pos x="340" y="305"/>
                </a:cxn>
              </a:cxnLst>
              <a:rect l="0" t="0" r="r" b="b"/>
              <a:pathLst>
                <a:path w="340" h="305">
                  <a:moveTo>
                    <a:pt x="0" y="0"/>
                  </a:moveTo>
                  <a:cubicBezTo>
                    <a:pt x="23" y="7"/>
                    <a:pt x="30" y="24"/>
                    <a:pt x="52" y="34"/>
                  </a:cubicBezTo>
                  <a:cubicBezTo>
                    <a:pt x="114" y="61"/>
                    <a:pt x="63" y="32"/>
                    <a:pt x="104" y="57"/>
                  </a:cubicBezTo>
                  <a:cubicBezTo>
                    <a:pt x="128" y="96"/>
                    <a:pt x="163" y="119"/>
                    <a:pt x="196" y="149"/>
                  </a:cubicBezTo>
                  <a:cubicBezTo>
                    <a:pt x="228" y="177"/>
                    <a:pt x="248" y="203"/>
                    <a:pt x="271" y="236"/>
                  </a:cubicBezTo>
                  <a:cubicBezTo>
                    <a:pt x="281" y="269"/>
                    <a:pt x="268" y="239"/>
                    <a:pt x="294" y="265"/>
                  </a:cubicBezTo>
                  <a:cubicBezTo>
                    <a:pt x="299" y="270"/>
                    <a:pt x="300" y="278"/>
                    <a:pt x="305" y="282"/>
                  </a:cubicBezTo>
                  <a:cubicBezTo>
                    <a:pt x="316" y="291"/>
                    <a:pt x="340" y="305"/>
                    <a:pt x="340" y="305"/>
                  </a:cubicBezTo>
                </a:path>
              </a:pathLst>
            </a:custGeom>
            <a:noFill/>
            <a:ln w="57150" cmpd="sng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95" name="Rectangle 23"/>
          <p:cNvSpPr>
            <a:spLocks noChangeArrowheads="1"/>
          </p:cNvSpPr>
          <p:nvPr/>
        </p:nvSpPr>
        <p:spPr bwMode="auto">
          <a:xfrm>
            <a:off x="6000760" y="5977614"/>
            <a:ext cx="2894062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ПОГЛОЩЕНИЕ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817" name="Text Box 49"/>
          <p:cNvSpPr txBox="1">
            <a:spLocks noChangeArrowheads="1"/>
          </p:cNvSpPr>
          <p:nvPr/>
        </p:nvSpPr>
        <p:spPr bwMode="auto">
          <a:xfrm>
            <a:off x="642910" y="4000504"/>
            <a:ext cx="2500330" cy="135732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ECFF"/>
              </a:gs>
            </a:gsLst>
            <a:lin ang="540000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ru-RU" sz="3600" b="1" i="0" u="none" strike="noStrike" cap="none" normalizeH="0" baseline="-2500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изл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ru-RU" sz="3600" b="1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погл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Э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7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1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7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1000"/>
                                        <p:tgtEl>
                                          <p:spTgt spid="328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32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2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2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2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00"/>
                            </p:stCondLst>
                            <p:childTnLst>
                              <p:par>
                                <p:cTn id="187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500"/>
                            </p:stCondLst>
                            <p:childTnLst>
                              <p:par>
                                <p:cTn id="19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6 L 0.95538 0.00347 " pathEditMode="relative" rAng="0" ptsTypes="AA">
                                      <p:cBhvr>
                                        <p:cTn id="21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8" y="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0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6 L 0.95538 0.00347 " pathEditMode="relative" rAng="0" ptsTypes="AA">
                                      <p:cBhvr>
                                        <p:cTn id="22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8" y="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1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500"/>
                            </p:stCondLst>
                            <p:childTnLst>
                              <p:par>
                                <p:cTn id="2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0.00047 L 0.95538 0.00301 " pathEditMode="relative" rAng="0" ptsTypes="AA">
                                      <p:cBhvr>
                                        <p:cTn id="23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8" y="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2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500"/>
                            </p:stCondLst>
                            <p:childTnLst>
                              <p:par>
                                <p:cTn id="2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6 L 0.95538 0.00347 " pathEditMode="relative" rAng="0" ptsTypes="AA">
                                      <p:cBhvr>
                                        <p:cTn id="24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8" y="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3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500"/>
                            </p:stCondLst>
                            <p:childTnLst>
                              <p:par>
                                <p:cTn id="2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6 L 0.95538 0.00347 " pathEditMode="relative" rAng="0" ptsTypes="AA">
                                      <p:cBhvr>
                                        <p:cTn id="259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8" y="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1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35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2" dur="1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3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4" dur="10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32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32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328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5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1000"/>
                            </p:stCondLst>
                            <p:childTnLst>
                              <p:par>
                                <p:cTn id="3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1" dur="5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1000"/>
                            </p:stCondLst>
                            <p:childTnLst>
                              <p:par>
                                <p:cTn id="3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1" dur="5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1000"/>
                            </p:stCondLst>
                            <p:childTnLst>
                              <p:par>
                                <p:cTn id="3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5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3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7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32769" grpId="0"/>
      <p:bldP spid="32773" grpId="0" animBg="1"/>
      <p:bldP spid="32774" grpId="0" animBg="1"/>
      <p:bldP spid="32775" grpId="0" animBg="1"/>
      <p:bldP spid="32776" grpId="0" animBg="1"/>
      <p:bldP spid="32777" grpId="0" animBg="1"/>
      <p:bldP spid="32780" grpId="0" animBg="1"/>
      <p:bldP spid="32780" grpId="1" animBg="1"/>
      <p:bldP spid="32781" grpId="0" animBg="1"/>
      <p:bldP spid="32781" grpId="1" animBg="1"/>
      <p:bldP spid="32783" grpId="0" animBg="1"/>
      <p:bldP spid="32784" grpId="0" animBg="1"/>
      <p:bldP spid="32785" grpId="0" animBg="1"/>
      <p:bldP spid="32786" grpId="0" animBg="1"/>
      <p:bldP spid="32787" grpId="0" animBg="1"/>
      <p:bldP spid="32788" grpId="0" animBg="1"/>
      <p:bldP spid="32789" grpId="0" animBg="1"/>
      <p:bldP spid="32790" grpId="0" animBg="1"/>
      <p:bldP spid="32791" grpId="0"/>
      <p:bldP spid="25" grpId="0" animBg="1"/>
      <p:bldP spid="25" grpId="1" animBg="1"/>
      <p:bldP spid="26" grpId="0" animBg="1"/>
      <p:bldP spid="26" grpId="1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2792" grpId="0" animBg="1"/>
      <p:bldP spid="38" grpId="0" animBg="1"/>
      <p:bldP spid="38" grpId="1" animBg="1"/>
      <p:bldP spid="39" grpId="0" animBg="1"/>
      <p:bldP spid="39" grpId="1" animBg="1"/>
      <p:bldP spid="40" grpId="0" animBg="1"/>
      <p:bldP spid="41" grpId="0" animBg="1"/>
      <p:bldP spid="41" grpId="1" animBg="1"/>
      <p:bldP spid="42" grpId="0" animBg="1"/>
      <p:bldP spid="42" grpId="1" animBg="1"/>
      <p:bldP spid="43" grpId="0" animBg="1"/>
      <p:bldP spid="44" grpId="0" animBg="1"/>
      <p:bldP spid="45" grpId="0" animBg="1"/>
      <p:bldP spid="32793" grpId="0"/>
      <p:bldP spid="32801" grpId="0" animBg="1"/>
      <p:bldP spid="32802" grpId="0" animBg="1"/>
      <p:bldP spid="93" grpId="0" animBg="1"/>
      <p:bldP spid="93" grpId="1" animBg="1"/>
      <p:bldP spid="94" grpId="0" animBg="1"/>
      <p:bldP spid="95" grpId="0" animBg="1"/>
      <p:bldP spid="328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1500166" y="3714752"/>
            <a:ext cx="0" cy="2773127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9" name="Line 12"/>
          <p:cNvSpPr>
            <a:spLocks noChangeShapeType="1"/>
          </p:cNvSpPr>
          <p:nvPr/>
        </p:nvSpPr>
        <p:spPr bwMode="auto">
          <a:xfrm>
            <a:off x="1714480" y="2728268"/>
            <a:ext cx="0" cy="3714776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0" name="Line 12"/>
          <p:cNvSpPr>
            <a:spLocks noChangeShapeType="1"/>
          </p:cNvSpPr>
          <p:nvPr/>
        </p:nvSpPr>
        <p:spPr bwMode="auto">
          <a:xfrm>
            <a:off x="1928794" y="2442516"/>
            <a:ext cx="0" cy="4000528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1" name="Line 12"/>
          <p:cNvSpPr>
            <a:spLocks noChangeShapeType="1"/>
          </p:cNvSpPr>
          <p:nvPr/>
        </p:nvSpPr>
        <p:spPr bwMode="auto">
          <a:xfrm>
            <a:off x="2187250" y="2228202"/>
            <a:ext cx="0" cy="4214842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6653665" y="1800710"/>
            <a:ext cx="1643074" cy="1000132"/>
          </a:xfrm>
          <a:prstGeom prst="roundRect">
            <a:avLst/>
          </a:prstGeom>
          <a:solidFill>
            <a:schemeClr val="accent1">
              <a:alpha val="6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-32" y="-142900"/>
            <a:ext cx="53999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постулаты БОРА  1903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241441" y="2236447"/>
            <a:ext cx="3835259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214282" y="2728799"/>
            <a:ext cx="3835259" cy="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241441" y="3669025"/>
            <a:ext cx="3835259" cy="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328738" y="6489700"/>
            <a:ext cx="3835259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214282" y="2400564"/>
            <a:ext cx="3835259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417976" y="2707326"/>
            <a:ext cx="0" cy="91568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642910" y="2425105"/>
            <a:ext cx="0" cy="117336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928662" y="2213439"/>
            <a:ext cx="0" cy="1408037"/>
          </a:xfrm>
          <a:prstGeom prst="line">
            <a:avLst/>
          </a:prstGeom>
          <a:noFill/>
          <a:ln w="57150">
            <a:solidFill>
              <a:srgbClr val="00CCFF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1214414" y="2144418"/>
            <a:ext cx="0" cy="1501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91" name="Rectangle 23"/>
          <p:cNvSpPr>
            <a:spLocks noChangeArrowheads="1"/>
          </p:cNvSpPr>
          <p:nvPr/>
        </p:nvSpPr>
        <p:spPr bwMode="auto">
          <a:xfrm>
            <a:off x="-71470" y="6000768"/>
            <a:ext cx="14754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основной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55704" y="500042"/>
            <a:ext cx="7117526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1.В стационарных (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en-US" sz="40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не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изл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-32" y="1142984"/>
            <a:ext cx="4715073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2.Изл.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переходе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Line 5"/>
          <p:cNvSpPr>
            <a:spLocks noChangeShapeType="1"/>
          </p:cNvSpPr>
          <p:nvPr/>
        </p:nvSpPr>
        <p:spPr bwMode="auto">
          <a:xfrm>
            <a:off x="214282" y="2143116"/>
            <a:ext cx="3835259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" name="Line 5"/>
          <p:cNvSpPr>
            <a:spLocks noChangeShapeType="1"/>
          </p:cNvSpPr>
          <p:nvPr/>
        </p:nvSpPr>
        <p:spPr bwMode="auto">
          <a:xfrm>
            <a:off x="214282" y="2071678"/>
            <a:ext cx="3835259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4214810" y="6215082"/>
            <a:ext cx="466742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endParaRPr kumimoji="0" lang="ru-RU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24"/>
          <p:cNvSpPr txBox="1">
            <a:spLocks noChangeArrowheads="1"/>
          </p:cNvSpPr>
          <p:nvPr/>
        </p:nvSpPr>
        <p:spPr bwMode="auto">
          <a:xfrm>
            <a:off x="4105258" y="3422654"/>
            <a:ext cx="466742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 Box 24"/>
          <p:cNvSpPr txBox="1">
            <a:spLocks noChangeArrowheads="1"/>
          </p:cNvSpPr>
          <p:nvPr/>
        </p:nvSpPr>
        <p:spPr bwMode="auto">
          <a:xfrm>
            <a:off x="4105258" y="2636836"/>
            <a:ext cx="466742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24"/>
          <p:cNvSpPr txBox="1">
            <a:spLocks noChangeArrowheads="1"/>
          </p:cNvSpPr>
          <p:nvPr/>
        </p:nvSpPr>
        <p:spPr bwMode="auto">
          <a:xfrm>
            <a:off x="4134998" y="2095818"/>
            <a:ext cx="466742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24"/>
          <p:cNvSpPr txBox="1">
            <a:spLocks noChangeArrowheads="1"/>
          </p:cNvSpPr>
          <p:nvPr/>
        </p:nvSpPr>
        <p:spPr bwMode="auto">
          <a:xfrm>
            <a:off x="4643438" y="6208736"/>
            <a:ext cx="1000132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-13,6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 Box 24"/>
          <p:cNvSpPr txBox="1">
            <a:spLocks noChangeArrowheads="1"/>
          </p:cNvSpPr>
          <p:nvPr/>
        </p:nvSpPr>
        <p:spPr bwMode="auto">
          <a:xfrm>
            <a:off x="4643438" y="3429000"/>
            <a:ext cx="714380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-3,4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 Box 24"/>
          <p:cNvSpPr txBox="1">
            <a:spLocks noChangeArrowheads="1"/>
          </p:cNvSpPr>
          <p:nvPr/>
        </p:nvSpPr>
        <p:spPr bwMode="auto">
          <a:xfrm>
            <a:off x="4643438" y="2643182"/>
            <a:ext cx="857256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-1,51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 Box 24"/>
          <p:cNvSpPr txBox="1">
            <a:spLocks noChangeArrowheads="1"/>
          </p:cNvSpPr>
          <p:nvPr/>
        </p:nvSpPr>
        <p:spPr bwMode="auto">
          <a:xfrm>
            <a:off x="4714876" y="2085326"/>
            <a:ext cx="857256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0,85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6582227" y="1928802"/>
            <a:ext cx="993764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</a:t>
            </a:r>
            <a:r>
              <a:rPr kumimoji="0" lang="en-US" sz="3200" b="1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=      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7439483" y="1643050"/>
            <a:ext cx="1061607" cy="1142673"/>
            <a:chOff x="2698" y="3022"/>
            <a:chExt cx="746" cy="14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2762" y="3022"/>
              <a:ext cx="682" cy="1421"/>
              <a:chOff x="11369" y="3207"/>
              <a:chExt cx="826" cy="1372"/>
            </a:xfrm>
          </p:grpSpPr>
          <p:sp>
            <p:nvSpPr>
              <p:cNvPr id="32796" name="Line 28"/>
              <p:cNvSpPr>
                <a:spLocks noChangeShapeType="1"/>
              </p:cNvSpPr>
              <p:nvPr/>
            </p:nvSpPr>
            <p:spPr bwMode="auto">
              <a:xfrm>
                <a:off x="11567" y="3938"/>
                <a:ext cx="628" cy="0"/>
              </a:xfrm>
              <a:prstGeom prst="line">
                <a:avLst/>
              </a:prstGeom>
              <a:noFill/>
              <a:ln w="190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4" name="Group 29"/>
              <p:cNvGrpSpPr>
                <a:grpSpLocks/>
              </p:cNvGrpSpPr>
              <p:nvPr/>
            </p:nvGrpSpPr>
            <p:grpSpPr bwMode="auto">
              <a:xfrm>
                <a:off x="11369" y="3207"/>
                <a:ext cx="806" cy="1372"/>
                <a:chOff x="10875" y="3475"/>
                <a:chExt cx="644" cy="1372"/>
              </a:xfrm>
            </p:grpSpPr>
            <p:sp>
              <p:nvSpPr>
                <p:cNvPr id="32798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0875" y="3475"/>
                  <a:ext cx="644" cy="6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3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Е</a:t>
                  </a:r>
                  <a:r>
                    <a:rPr kumimoji="0" lang="en-US" sz="36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kumimoji="0" lang="ru-RU" sz="4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2799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10898" y="4140"/>
                  <a:ext cx="621" cy="7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2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32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n</a:t>
                  </a:r>
                  <a:r>
                    <a:rPr kumimoji="0" lang="en-US" sz="3200" b="1" i="0" u="none" strike="noStrike" cap="none" normalizeH="0" baseline="30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32800" name="Line 32"/>
            <p:cNvSpPr>
              <a:spLocks noChangeShapeType="1"/>
            </p:cNvSpPr>
            <p:nvPr/>
          </p:nvSpPr>
          <p:spPr bwMode="auto">
            <a:xfrm>
              <a:off x="2698" y="3733"/>
              <a:ext cx="583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2801" name="Text Box 33"/>
          <p:cNvSpPr txBox="1">
            <a:spLocks noChangeArrowheads="1"/>
          </p:cNvSpPr>
          <p:nvPr/>
        </p:nvSpPr>
        <p:spPr bwMode="auto">
          <a:xfrm>
            <a:off x="6072198" y="3000372"/>
            <a:ext cx="2786082" cy="857256"/>
          </a:xfrm>
          <a:prstGeom prst="rect">
            <a:avLst/>
          </a:prstGeom>
          <a:gradFill rotWithShape="0">
            <a:gsLst>
              <a:gs pos="0">
                <a:srgbClr val="CC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kumimoji="0" lang="ru-RU" sz="4400" b="1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kumimoji="0" lang="ru-RU" sz="44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kumimoji="0" lang="en-US" sz="3600" b="1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h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802" name="Text Box 34"/>
          <p:cNvSpPr txBox="1">
            <a:spLocks noChangeArrowheads="1"/>
          </p:cNvSpPr>
          <p:nvPr/>
        </p:nvSpPr>
        <p:spPr bwMode="auto">
          <a:xfrm>
            <a:off x="5945088" y="4889292"/>
            <a:ext cx="1143008" cy="6828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= 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7088096" y="4714884"/>
            <a:ext cx="1000131" cy="1143008"/>
            <a:chOff x="2766" y="3336"/>
            <a:chExt cx="917" cy="841"/>
          </a:xfrm>
          <a:solidFill>
            <a:schemeClr val="accent1">
              <a:lumMod val="20000"/>
              <a:lumOff val="80000"/>
            </a:schemeClr>
          </a:solidFill>
        </p:grpSpPr>
        <p:grpSp>
          <p:nvGrpSpPr>
            <p:cNvPr id="6" name="Group 36"/>
            <p:cNvGrpSpPr>
              <a:grpSpLocks/>
            </p:cNvGrpSpPr>
            <p:nvPr/>
          </p:nvGrpSpPr>
          <p:grpSpPr bwMode="auto">
            <a:xfrm>
              <a:off x="2766" y="3336"/>
              <a:ext cx="917" cy="841"/>
              <a:chOff x="11367" y="3511"/>
              <a:chExt cx="1110" cy="812"/>
            </a:xfrm>
            <a:grpFill/>
          </p:grpSpPr>
          <p:sp>
            <p:nvSpPr>
              <p:cNvPr id="32805" name="Line 37"/>
              <p:cNvSpPr>
                <a:spLocks noChangeShapeType="1"/>
              </p:cNvSpPr>
              <p:nvPr/>
            </p:nvSpPr>
            <p:spPr bwMode="auto">
              <a:xfrm>
                <a:off x="11567" y="3938"/>
                <a:ext cx="628" cy="0"/>
              </a:xfrm>
              <a:prstGeom prst="line">
                <a:avLst/>
              </a:prstGeom>
              <a:grpFill/>
              <a:ln w="190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7" name="Group 38"/>
              <p:cNvGrpSpPr>
                <a:grpSpLocks/>
              </p:cNvGrpSpPr>
              <p:nvPr/>
            </p:nvGrpSpPr>
            <p:grpSpPr bwMode="auto">
              <a:xfrm>
                <a:off x="11367" y="3511"/>
                <a:ext cx="1110" cy="812"/>
                <a:chOff x="10875" y="3779"/>
                <a:chExt cx="887" cy="812"/>
              </a:xfrm>
              <a:grpFill/>
            </p:grpSpPr>
            <p:sp>
              <p:nvSpPr>
                <p:cNvPr id="32807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10875" y="3779"/>
                  <a:ext cx="864" cy="4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3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Е</a:t>
                  </a:r>
                  <a:r>
                    <a:rPr kumimoji="0" lang="en-US" sz="32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2808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0898" y="4141"/>
                  <a:ext cx="864" cy="4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2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rgbClr val="0033CC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k</a:t>
                  </a:r>
                  <a:r>
                    <a:rPr kumimoji="0" lang="en-US" sz="3200" b="1" i="0" u="none" strike="noStrike" cap="none" normalizeH="0" baseline="30000" dirty="0" smtClean="0">
                      <a:ln>
                        <a:noFill/>
                      </a:ln>
                      <a:solidFill>
                        <a:srgbClr val="0033CC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rgbClr val="0033CC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32809" name="Line 41"/>
            <p:cNvSpPr>
              <a:spLocks noChangeShapeType="1"/>
            </p:cNvSpPr>
            <p:nvPr/>
          </p:nvSpPr>
          <p:spPr bwMode="auto">
            <a:xfrm>
              <a:off x="2766" y="3757"/>
              <a:ext cx="583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3" name="Text Box 33"/>
          <p:cNvSpPr txBox="1">
            <a:spLocks noChangeArrowheads="1"/>
          </p:cNvSpPr>
          <p:nvPr/>
        </p:nvSpPr>
        <p:spPr bwMode="auto">
          <a:xfrm>
            <a:off x="7715272" y="4786322"/>
            <a:ext cx="571504" cy="85725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8159666" y="4787103"/>
            <a:ext cx="876674" cy="999351"/>
            <a:chOff x="2779" y="3248"/>
            <a:chExt cx="677" cy="997"/>
          </a:xfrm>
          <a:solidFill>
            <a:schemeClr val="accent1">
              <a:lumMod val="40000"/>
              <a:lumOff val="60000"/>
            </a:schemeClr>
          </a:solidFill>
        </p:grpSpPr>
        <p:grpSp>
          <p:nvGrpSpPr>
            <p:cNvPr id="9" name="Group 43"/>
            <p:cNvGrpSpPr>
              <a:grpSpLocks/>
            </p:cNvGrpSpPr>
            <p:nvPr/>
          </p:nvGrpSpPr>
          <p:grpSpPr bwMode="auto">
            <a:xfrm>
              <a:off x="2779" y="3248"/>
              <a:ext cx="677" cy="997"/>
              <a:chOff x="11376" y="3428"/>
              <a:chExt cx="819" cy="963"/>
            </a:xfrm>
            <a:grpFill/>
          </p:grpSpPr>
          <p:sp>
            <p:nvSpPr>
              <p:cNvPr id="32812" name="Line 44"/>
              <p:cNvSpPr>
                <a:spLocks noChangeShapeType="1"/>
              </p:cNvSpPr>
              <p:nvPr/>
            </p:nvSpPr>
            <p:spPr bwMode="auto">
              <a:xfrm>
                <a:off x="11567" y="3938"/>
                <a:ext cx="628" cy="0"/>
              </a:xfrm>
              <a:prstGeom prst="line">
                <a:avLst/>
              </a:prstGeom>
              <a:grpFill/>
              <a:ln w="190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6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0" name="Group 45"/>
              <p:cNvGrpSpPr>
                <a:grpSpLocks/>
              </p:cNvGrpSpPr>
              <p:nvPr/>
            </p:nvGrpSpPr>
            <p:grpSpPr bwMode="auto">
              <a:xfrm>
                <a:off x="11376" y="3428"/>
                <a:ext cx="710" cy="963"/>
                <a:chOff x="10875" y="3696"/>
                <a:chExt cx="567" cy="963"/>
              </a:xfrm>
              <a:grpFill/>
            </p:grpSpPr>
            <p:sp>
              <p:nvSpPr>
                <p:cNvPr id="32814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10875" y="3696"/>
                  <a:ext cx="567" cy="4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Е</a:t>
                  </a:r>
                  <a:r>
                    <a:rPr kumimoji="0" lang="en-US" sz="28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kumimoji="0" lang="ru-RU" sz="3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2815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10885" y="4209"/>
                  <a:ext cx="543" cy="4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24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n</a:t>
                  </a:r>
                  <a:r>
                    <a:rPr kumimoji="0" lang="en-US" sz="2800" b="1" i="0" u="none" strike="noStrike" cap="none" normalizeH="0" baseline="3000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kumimoji="0" lang="ru-RU" sz="3600" b="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32816" name="Line 48"/>
            <p:cNvSpPr>
              <a:spLocks noChangeShapeType="1"/>
            </p:cNvSpPr>
            <p:nvPr/>
          </p:nvSpPr>
          <p:spPr bwMode="auto">
            <a:xfrm>
              <a:off x="2800" y="3821"/>
              <a:ext cx="583" cy="0"/>
            </a:xfrm>
            <a:prstGeom prst="line">
              <a:avLst/>
            </a:prstGeom>
            <a:grpFill/>
            <a:ln w="38100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4" name="Скругленный прямоугольник 93"/>
          <p:cNvSpPr/>
          <p:nvPr/>
        </p:nvSpPr>
        <p:spPr>
          <a:xfrm>
            <a:off x="5929322" y="4778930"/>
            <a:ext cx="3214710" cy="100013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2214546" y="2714620"/>
            <a:ext cx="14287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m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=3</a:t>
            </a:r>
            <a:endParaRPr lang="en-US" sz="2000" b="1" dirty="0" smtClean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000" b="1" dirty="0" err="1" smtClean="0">
                <a:solidFill>
                  <a:srgbClr val="FF0000"/>
                </a:solidFill>
                <a:latin typeface="Times New Roman"/>
                <a:ea typeface="Times New Roman"/>
              </a:rPr>
              <a:t>Пашена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,</a:t>
            </a:r>
            <a:endParaRPr lang="en-US" sz="2000" b="1" dirty="0" smtClean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 ИК)</a:t>
            </a:r>
            <a:endParaRPr lang="ru-RU" sz="2000" b="1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142844" y="3714752"/>
            <a:ext cx="2044599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en-US" sz="24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m</a:t>
            </a:r>
            <a:r>
              <a:rPr lang="ru-RU" sz="24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=2</a:t>
            </a:r>
            <a:r>
              <a:rPr lang="ru-RU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(</a:t>
            </a:r>
            <a:r>
              <a:rPr lang="ru-RU" b="1" dirty="0" err="1" smtClean="0">
                <a:solidFill>
                  <a:srgbClr val="006600"/>
                </a:solidFill>
                <a:latin typeface="Times New Roman"/>
                <a:ea typeface="Times New Roman"/>
              </a:rPr>
              <a:t>Бальмера</a:t>
            </a:r>
            <a:r>
              <a:rPr lang="ru-RU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, </a:t>
            </a:r>
            <a:endParaRPr lang="en-US" b="1" dirty="0" smtClean="0">
              <a:solidFill>
                <a:srgbClr val="0066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видимый )</a:t>
            </a:r>
          </a:p>
        </p:txBody>
      </p:sp>
      <p:sp>
        <p:nvSpPr>
          <p:cNvPr id="97" name="Прямоугольник 96"/>
          <p:cNvSpPr/>
          <p:nvPr/>
        </p:nvSpPr>
        <p:spPr>
          <a:xfrm>
            <a:off x="105805" y="5214950"/>
            <a:ext cx="2850268" cy="954107"/>
          </a:xfrm>
          <a:prstGeom prst="rect">
            <a:avLst/>
          </a:prstGeom>
          <a:solidFill>
            <a:srgbClr val="33CCFF">
              <a:alpha val="38000"/>
            </a:srgbClr>
          </a:solidFill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800" b="1" dirty="0" smtClean="0">
                <a:solidFill>
                  <a:srgbClr val="0033CC"/>
                </a:solidFill>
                <a:latin typeface="Times New Roman"/>
                <a:ea typeface="Times New Roman"/>
              </a:rPr>
              <a:t>m</a:t>
            </a:r>
            <a:r>
              <a:rPr lang="ru-RU" sz="2800" b="1" dirty="0" smtClean="0">
                <a:solidFill>
                  <a:srgbClr val="0033CC"/>
                </a:solidFill>
                <a:latin typeface="Times New Roman"/>
                <a:ea typeface="Times New Roman"/>
              </a:rPr>
              <a:t>=1</a:t>
            </a:r>
            <a:r>
              <a:rPr lang="ru-RU" sz="2000" b="1" dirty="0" smtClean="0">
                <a:solidFill>
                  <a:srgbClr val="0033CC"/>
                </a:solidFill>
                <a:latin typeface="Times New Roman"/>
                <a:ea typeface="Times New Roman"/>
              </a:rPr>
              <a:t>(серия </a:t>
            </a:r>
            <a:r>
              <a:rPr lang="ru-RU" sz="2000" b="1" dirty="0" err="1" smtClean="0">
                <a:solidFill>
                  <a:srgbClr val="0033CC"/>
                </a:solidFill>
                <a:latin typeface="Times New Roman"/>
                <a:ea typeface="Times New Roman"/>
              </a:rPr>
              <a:t>Лаймана</a:t>
            </a:r>
            <a:r>
              <a:rPr lang="ru-RU" sz="2000" b="1" dirty="0" smtClean="0">
                <a:solidFill>
                  <a:srgbClr val="0033CC"/>
                </a:solidFill>
                <a:latin typeface="Times New Roman"/>
                <a:ea typeface="Times New Roman"/>
              </a:rPr>
              <a:t>, </a:t>
            </a:r>
            <a:endParaRPr lang="en-US" sz="2000" b="1" dirty="0" smtClean="0">
              <a:solidFill>
                <a:srgbClr val="0033CC"/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rgbClr val="0033CC"/>
                </a:solidFill>
                <a:latin typeface="Times New Roman"/>
                <a:ea typeface="Times New Roman"/>
              </a:rPr>
              <a:t>УФ</a:t>
            </a:r>
            <a:r>
              <a:rPr lang="ru-RU" sz="2000" b="1" dirty="0" smtClean="0">
                <a:solidFill>
                  <a:srgbClr val="0033CC"/>
                </a:solidFill>
                <a:latin typeface="Times New Roman"/>
                <a:ea typeface="Times New Roman"/>
              </a:rPr>
              <a:t> </a:t>
            </a:r>
          </a:p>
        </p:txBody>
      </p:sp>
      <p:sp>
        <p:nvSpPr>
          <p:cNvPr id="98" name="Line 15"/>
          <p:cNvSpPr>
            <a:spLocks noChangeShapeType="1"/>
          </p:cNvSpPr>
          <p:nvPr/>
        </p:nvSpPr>
        <p:spPr bwMode="auto">
          <a:xfrm>
            <a:off x="2571736" y="2357430"/>
            <a:ext cx="0" cy="396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9" name="Line 15"/>
          <p:cNvSpPr>
            <a:spLocks noChangeShapeType="1"/>
          </p:cNvSpPr>
          <p:nvPr/>
        </p:nvSpPr>
        <p:spPr bwMode="auto">
          <a:xfrm>
            <a:off x="2786050" y="2272344"/>
            <a:ext cx="0" cy="468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0" name="Line 15"/>
          <p:cNvSpPr>
            <a:spLocks noChangeShapeType="1"/>
          </p:cNvSpPr>
          <p:nvPr/>
        </p:nvSpPr>
        <p:spPr bwMode="auto">
          <a:xfrm>
            <a:off x="2928926" y="2143116"/>
            <a:ext cx="0" cy="576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1" name="Line 15"/>
          <p:cNvSpPr>
            <a:spLocks noChangeShapeType="1"/>
          </p:cNvSpPr>
          <p:nvPr/>
        </p:nvSpPr>
        <p:spPr bwMode="auto">
          <a:xfrm>
            <a:off x="3143240" y="2071678"/>
            <a:ext cx="0" cy="648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7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328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2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2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500"/>
                            </p:stCondLst>
                            <p:childTnLst>
                              <p:par>
                                <p:cTn id="1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500"/>
                            </p:stCondLst>
                            <p:childTnLst>
                              <p:par>
                                <p:cTn id="1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1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000"/>
                            </p:stCondLst>
                            <p:childTnLst>
                              <p:par>
                                <p:cTn id="1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000"/>
                            </p:stCondLst>
                            <p:childTnLst>
                              <p:par>
                                <p:cTn id="1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6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000"/>
                            </p:stCondLst>
                            <p:childTnLst>
                              <p:par>
                                <p:cTn id="19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500"/>
                            </p:stCondLst>
                            <p:childTnLst>
                              <p:par>
                                <p:cTn id="19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4" dur="3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5" dur="3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6" dur="3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0" dur="2000" fill="hold"/>
                                        <p:tgtEl>
                                          <p:spTgt spid="3279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4" dur="2000" fill="hold"/>
                                        <p:tgtEl>
                                          <p:spTgt spid="7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0" grpId="0" animBg="1"/>
      <p:bldP spid="89" grpId="0" animBg="1"/>
      <p:bldP spid="90" grpId="0" animBg="1"/>
      <p:bldP spid="91" grpId="0" animBg="1"/>
      <p:bldP spid="76" grpId="0" animBg="1"/>
      <p:bldP spid="76" grpId="1" animBg="1"/>
      <p:bldP spid="32769" grpId="0"/>
      <p:bldP spid="32773" grpId="0" animBg="1"/>
      <p:bldP spid="32774" grpId="0" animBg="1"/>
      <p:bldP spid="32775" grpId="0" animBg="1"/>
      <p:bldP spid="32776" grpId="0" animBg="1"/>
      <p:bldP spid="32777" grpId="0" animBg="1"/>
      <p:bldP spid="32783" grpId="0" animBg="1"/>
      <p:bldP spid="32784" grpId="0" animBg="1"/>
      <p:bldP spid="32785" grpId="0" animBg="1"/>
      <p:bldP spid="32786" grpId="0" animBg="1"/>
      <p:bldP spid="32791" grpId="0"/>
      <p:bldP spid="25" grpId="0" animBg="1"/>
      <p:bldP spid="26" grpId="0" animBg="1"/>
      <p:bldP spid="35" grpId="0" animBg="1"/>
      <p:bldP spid="36" grpId="0" animBg="1"/>
      <p:bldP spid="32792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32793" grpId="0"/>
      <p:bldP spid="32793" grpId="1"/>
      <p:bldP spid="32801" grpId="0" animBg="1"/>
      <p:bldP spid="32802" grpId="0" animBg="1"/>
      <p:bldP spid="93" grpId="0" animBg="1"/>
      <p:bldP spid="94" grpId="0" animBg="1"/>
      <p:bldP spid="92" grpId="0"/>
      <p:bldP spid="96" grpId="0"/>
      <p:bldP spid="97" grpId="0" animBg="1"/>
      <p:bldP spid="98" grpId="0" animBg="1"/>
      <p:bldP spid="99" grpId="0" animBg="1"/>
      <p:bldP spid="100" grpId="0" animBg="1"/>
      <p:bldP spid="10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2286000"/>
          <a:ext cx="9001156" cy="4267200"/>
        </p:xfrm>
        <a:graphic>
          <a:graphicData uri="http://schemas.openxmlformats.org/drawingml/2006/table">
            <a:tbl>
              <a:tblPr/>
              <a:tblGrid>
                <a:gridCol w="8001056"/>
                <a:gridCol w="100010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1. Консультация по задачам гр. № 1.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2. Консультация по вопросам к 4-му зачету в бригадах, в классе, у учителя.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3. Работа  по вопросам  по материалу раздела.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sym typeface="Symbol"/>
                        </a:rPr>
                        <a:t>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sym typeface="Symbol"/>
                        </a:rPr>
                        <a:t>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sym typeface="Symbol"/>
                        </a:rPr>
                        <a:t>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sym typeface="Symbol"/>
                        </a:rPr>
                        <a:t>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sym typeface="Symbol"/>
                        </a:rPr>
                        <a:t>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sym typeface="Symbol"/>
                        </a:rPr>
                        <a:t>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sym typeface="Symbol"/>
                        </a:rPr>
                        <a:t>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sym typeface="Symbol"/>
                        </a:rPr>
                        <a:t>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5м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10м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30м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Д.З.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гр.2 (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50м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1440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- 20 (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IVc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) \2у22н\  №86.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\КОНС. К ЗАЧЕТУ №4 \ ОБОБЩЕНИЕ ПО РАЗДЕЛУ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«СПЕКТРЫ, КВАНТЫ».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Выделение основных знаний  и умений по разделу.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коммуникативных навыков.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УРОКА: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 УРОКА: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ДЕМОНСТРАЦИИ: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УРОКА: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7356" y="-71462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00232" y="285728"/>
            <a:ext cx="5643602" cy="3643338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algn="ctr" eaLnBrk="1" hangingPunct="1">
              <a:lnSpc>
                <a:spcPts val="4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№28</a:t>
            </a:r>
          </a:p>
          <a:p>
            <a:pPr algn="ctr"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§§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93-96</a:t>
            </a:r>
          </a:p>
          <a:p>
            <a:pPr algn="ctr"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Гр10,  бр№5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/>
              <a:t>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1507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1508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1509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1510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1501**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атом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9662" y="-21433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" y="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500"/>
                            </p:stCondLst>
                            <p:childTnLst>
                              <p:par>
                                <p:cTn id="77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1500"/>
                            </p:stCondLst>
                            <p:childTnLst>
                              <p:par>
                                <p:cTn id="94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6050" y="214290"/>
            <a:ext cx="4864986" cy="646331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Опыт Франка и Герца</a:t>
            </a:r>
            <a:endParaRPr lang="ru-RU" sz="3600" dirty="0"/>
          </a:p>
        </p:txBody>
      </p:sp>
      <p:sp>
        <p:nvSpPr>
          <p:cNvPr id="6" name="Oval 1"/>
          <p:cNvSpPr>
            <a:spLocks noChangeArrowheads="1"/>
          </p:cNvSpPr>
          <p:nvPr/>
        </p:nvSpPr>
        <p:spPr bwMode="auto">
          <a:xfrm>
            <a:off x="2189502" y="1198455"/>
            <a:ext cx="4001965" cy="1087537"/>
          </a:xfrm>
          <a:prstGeom prst="ellips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3" name="Группа 32"/>
          <p:cNvGrpSpPr/>
          <p:nvPr/>
        </p:nvGrpSpPr>
        <p:grpSpPr>
          <a:xfrm>
            <a:off x="5002374" y="1334853"/>
            <a:ext cx="17961" cy="1656000"/>
            <a:chOff x="5002374" y="1334853"/>
            <a:chExt cx="17961" cy="1704363"/>
          </a:xfrm>
        </p:grpSpPr>
        <p:sp>
          <p:nvSpPr>
            <p:cNvPr id="15" name="Line 11"/>
            <p:cNvSpPr>
              <a:spLocks noChangeShapeType="1"/>
            </p:cNvSpPr>
            <p:nvPr/>
          </p:nvSpPr>
          <p:spPr bwMode="auto">
            <a:xfrm flipV="1">
              <a:off x="5002374" y="2247216"/>
              <a:ext cx="0" cy="792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Line 17"/>
            <p:cNvSpPr>
              <a:spLocks noChangeShapeType="1"/>
            </p:cNvSpPr>
            <p:nvPr/>
          </p:nvSpPr>
          <p:spPr bwMode="auto">
            <a:xfrm flipV="1">
              <a:off x="5020335" y="1334853"/>
              <a:ext cx="0" cy="861271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1571604" y="2351084"/>
            <a:ext cx="3430770" cy="506412"/>
            <a:chOff x="1571604" y="2643182"/>
            <a:chExt cx="3430770" cy="506412"/>
          </a:xfrm>
        </p:grpSpPr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1571604" y="2878572"/>
              <a:ext cx="211953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Oval 23"/>
            <p:cNvSpPr>
              <a:spLocks noChangeArrowheads="1"/>
            </p:cNvSpPr>
            <p:nvPr/>
          </p:nvSpPr>
          <p:spPr bwMode="auto">
            <a:xfrm>
              <a:off x="3709100" y="2667053"/>
              <a:ext cx="398758" cy="437934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>
              <a:off x="4086304" y="2878572"/>
              <a:ext cx="91607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Text Box 24"/>
            <p:cNvSpPr txBox="1">
              <a:spLocks noChangeArrowheads="1"/>
            </p:cNvSpPr>
            <p:nvPr/>
          </p:nvSpPr>
          <p:spPr bwMode="auto">
            <a:xfrm>
              <a:off x="3717574" y="2643182"/>
              <a:ext cx="466742" cy="506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1571604" y="1597613"/>
            <a:ext cx="5242270" cy="2474329"/>
            <a:chOff x="1571604" y="1597613"/>
            <a:chExt cx="5242270" cy="2474329"/>
          </a:xfrm>
        </p:grpSpPr>
        <p:grpSp>
          <p:nvGrpSpPr>
            <p:cNvPr id="30" name="Группа 29"/>
            <p:cNvGrpSpPr/>
            <p:nvPr/>
          </p:nvGrpSpPr>
          <p:grpSpPr>
            <a:xfrm>
              <a:off x="1571604" y="1597613"/>
              <a:ext cx="5143536" cy="2474329"/>
              <a:chOff x="1571604" y="1597613"/>
              <a:chExt cx="5143536" cy="2474329"/>
            </a:xfrm>
          </p:grpSpPr>
          <p:sp>
            <p:nvSpPr>
              <p:cNvPr id="7" name="Line 2"/>
              <p:cNvSpPr>
                <a:spLocks noChangeShapeType="1"/>
              </p:cNvSpPr>
              <p:nvPr/>
            </p:nvSpPr>
            <p:spPr bwMode="auto">
              <a:xfrm>
                <a:off x="1571604" y="1634108"/>
                <a:ext cx="775964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" name="Line 4"/>
              <p:cNvSpPr>
                <a:spLocks noChangeShapeType="1"/>
              </p:cNvSpPr>
              <p:nvPr/>
            </p:nvSpPr>
            <p:spPr bwMode="auto">
              <a:xfrm>
                <a:off x="1585974" y="1634108"/>
                <a:ext cx="3594" cy="201449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" name="Line 5"/>
              <p:cNvSpPr>
                <a:spLocks noChangeShapeType="1"/>
              </p:cNvSpPr>
              <p:nvPr/>
            </p:nvSpPr>
            <p:spPr bwMode="auto">
              <a:xfrm>
                <a:off x="1585974" y="3666854"/>
                <a:ext cx="1192686" cy="1824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" name="Line 6"/>
              <p:cNvSpPr>
                <a:spLocks noChangeShapeType="1"/>
              </p:cNvSpPr>
              <p:nvPr/>
            </p:nvSpPr>
            <p:spPr bwMode="auto">
              <a:xfrm>
                <a:off x="2742736" y="3579267"/>
                <a:ext cx="0" cy="244512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" name="Line 7"/>
              <p:cNvSpPr>
                <a:spLocks noChangeShapeType="1"/>
              </p:cNvSpPr>
              <p:nvPr/>
            </p:nvSpPr>
            <p:spPr bwMode="auto">
              <a:xfrm>
                <a:off x="2846917" y="3440588"/>
                <a:ext cx="0" cy="631354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2983429" y="3597513"/>
                <a:ext cx="3591" cy="211668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3069648" y="3445038"/>
                <a:ext cx="3591" cy="616756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" name="Line 10"/>
              <p:cNvSpPr>
                <a:spLocks noChangeShapeType="1"/>
              </p:cNvSpPr>
              <p:nvPr/>
            </p:nvSpPr>
            <p:spPr bwMode="auto">
              <a:xfrm>
                <a:off x="3087609" y="3717946"/>
                <a:ext cx="2123126" cy="1824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" name="Line 12"/>
              <p:cNvSpPr>
                <a:spLocks noChangeShapeType="1"/>
              </p:cNvSpPr>
              <p:nvPr/>
            </p:nvSpPr>
            <p:spPr bwMode="auto">
              <a:xfrm>
                <a:off x="5225105" y="3367599"/>
                <a:ext cx="3591" cy="704343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" name="Line 13"/>
              <p:cNvSpPr>
                <a:spLocks noChangeShapeType="1"/>
              </p:cNvSpPr>
              <p:nvPr/>
            </p:nvSpPr>
            <p:spPr bwMode="auto">
              <a:xfrm>
                <a:off x="5347247" y="3630359"/>
                <a:ext cx="0" cy="266409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" name="Oval 18"/>
              <p:cNvSpPr>
                <a:spLocks noChangeArrowheads="1"/>
              </p:cNvSpPr>
              <p:nvPr/>
            </p:nvSpPr>
            <p:spPr bwMode="auto">
              <a:xfrm>
                <a:off x="6072198" y="2754491"/>
                <a:ext cx="642942" cy="456180"/>
              </a:xfrm>
              <a:prstGeom prst="ellips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" name="Line 16"/>
              <p:cNvSpPr>
                <a:spLocks noChangeShapeType="1"/>
              </p:cNvSpPr>
              <p:nvPr/>
            </p:nvSpPr>
            <p:spPr bwMode="auto">
              <a:xfrm>
                <a:off x="5846594" y="1597613"/>
                <a:ext cx="0" cy="33575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" name="Line 19"/>
              <p:cNvSpPr>
                <a:spLocks noChangeShapeType="1"/>
              </p:cNvSpPr>
              <p:nvPr/>
            </p:nvSpPr>
            <p:spPr bwMode="auto">
              <a:xfrm flipV="1">
                <a:off x="6345942" y="1739943"/>
                <a:ext cx="3591" cy="99995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" name="Line 20"/>
              <p:cNvSpPr>
                <a:spLocks noChangeShapeType="1"/>
              </p:cNvSpPr>
              <p:nvPr/>
            </p:nvSpPr>
            <p:spPr bwMode="auto">
              <a:xfrm>
                <a:off x="6363903" y="3228920"/>
                <a:ext cx="0" cy="543767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" name="Line 21"/>
              <p:cNvSpPr>
                <a:spLocks noChangeShapeType="1"/>
              </p:cNvSpPr>
              <p:nvPr/>
            </p:nvSpPr>
            <p:spPr bwMode="auto">
              <a:xfrm flipH="1">
                <a:off x="5347247" y="3754441"/>
                <a:ext cx="1016656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" name="Line 22"/>
              <p:cNvSpPr>
                <a:spLocks noChangeShapeType="1"/>
              </p:cNvSpPr>
              <p:nvPr/>
            </p:nvSpPr>
            <p:spPr bwMode="auto">
              <a:xfrm flipH="1">
                <a:off x="5846594" y="1758189"/>
                <a:ext cx="50294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" name="Дуга 4"/>
              <p:cNvSpPr/>
              <p:nvPr/>
            </p:nvSpPr>
            <p:spPr>
              <a:xfrm>
                <a:off x="2117628" y="1608544"/>
                <a:ext cx="323321" cy="328453"/>
              </a:xfrm>
              <a:prstGeom prst="arc">
                <a:avLst>
                  <a:gd name="adj1" fmla="val 16200000"/>
                  <a:gd name="adj2" fmla="val 5457828"/>
                </a:avLst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9" name="Text Box 24"/>
            <p:cNvSpPr txBox="1">
              <a:spLocks noChangeArrowheads="1"/>
            </p:cNvSpPr>
            <p:nvPr/>
          </p:nvSpPr>
          <p:spPr bwMode="auto">
            <a:xfrm>
              <a:off x="6099494" y="2725070"/>
              <a:ext cx="714380" cy="506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мА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" name="Text Box 24"/>
          <p:cNvSpPr txBox="1">
            <a:spLocks noChangeArrowheads="1"/>
          </p:cNvSpPr>
          <p:nvPr/>
        </p:nvSpPr>
        <p:spPr bwMode="auto">
          <a:xfrm>
            <a:off x="3869974" y="1065200"/>
            <a:ext cx="987778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Hg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8" name="Group 2"/>
          <p:cNvGrpSpPr>
            <a:grpSpLocks/>
          </p:cNvGrpSpPr>
          <p:nvPr/>
        </p:nvGrpSpPr>
        <p:grpSpPr bwMode="auto">
          <a:xfrm>
            <a:off x="2285984" y="1643052"/>
            <a:ext cx="285751" cy="285750"/>
            <a:chOff x="1783" y="8526"/>
            <a:chExt cx="366" cy="388"/>
          </a:xfrm>
        </p:grpSpPr>
        <p:sp>
          <p:nvSpPr>
            <p:cNvPr id="39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2" name="Arc 31"/>
          <p:cNvSpPr>
            <a:spLocks/>
          </p:cNvSpPr>
          <p:nvPr/>
        </p:nvSpPr>
        <p:spPr bwMode="auto">
          <a:xfrm flipH="1" flipV="1">
            <a:off x="3831585" y="4625063"/>
            <a:ext cx="140278" cy="155377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" name="Line 24"/>
          <p:cNvSpPr>
            <a:spLocks noChangeShapeType="1"/>
          </p:cNvSpPr>
          <p:nvPr/>
        </p:nvSpPr>
        <p:spPr bwMode="auto">
          <a:xfrm flipV="1">
            <a:off x="1643044" y="4288541"/>
            <a:ext cx="0" cy="2047904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 type="none" w="sm" len="sm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" name="Line 25"/>
          <p:cNvSpPr>
            <a:spLocks noChangeShapeType="1"/>
          </p:cNvSpPr>
          <p:nvPr/>
        </p:nvSpPr>
        <p:spPr bwMode="auto">
          <a:xfrm>
            <a:off x="1643042" y="6317414"/>
            <a:ext cx="3857652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 type="none" w="sm" len="sm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" name="Line 26"/>
          <p:cNvSpPr>
            <a:spLocks noChangeShapeType="1"/>
          </p:cNvSpPr>
          <p:nvPr/>
        </p:nvSpPr>
        <p:spPr bwMode="auto">
          <a:xfrm flipV="1">
            <a:off x="2684118" y="5306709"/>
            <a:ext cx="0" cy="1023953"/>
          </a:xfrm>
          <a:prstGeom prst="line">
            <a:avLst/>
          </a:prstGeom>
          <a:noFill/>
          <a:ln w="38100">
            <a:solidFill>
              <a:srgbClr val="000000"/>
            </a:solidFill>
            <a:prstDash val="dashDot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" name="Line 27"/>
          <p:cNvSpPr>
            <a:spLocks noChangeShapeType="1"/>
          </p:cNvSpPr>
          <p:nvPr/>
        </p:nvSpPr>
        <p:spPr bwMode="auto">
          <a:xfrm flipV="1">
            <a:off x="3929058" y="4299904"/>
            <a:ext cx="0" cy="2071702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8" name="Arc 28"/>
          <p:cNvSpPr>
            <a:spLocks/>
          </p:cNvSpPr>
          <p:nvPr/>
        </p:nvSpPr>
        <p:spPr bwMode="auto">
          <a:xfrm flipV="1">
            <a:off x="1664236" y="5396648"/>
            <a:ext cx="946878" cy="863209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9" name="Arc 29"/>
          <p:cNvSpPr>
            <a:spLocks/>
          </p:cNvSpPr>
          <p:nvPr/>
        </p:nvSpPr>
        <p:spPr bwMode="auto">
          <a:xfrm flipH="1" flipV="1">
            <a:off x="2643174" y="5384817"/>
            <a:ext cx="105160" cy="71562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" name="Arc 30"/>
          <p:cNvSpPr>
            <a:spLocks/>
          </p:cNvSpPr>
          <p:nvPr/>
        </p:nvSpPr>
        <p:spPr bwMode="auto">
          <a:xfrm flipV="1">
            <a:off x="2710108" y="4600675"/>
            <a:ext cx="1122226" cy="1518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" name="Arc 32"/>
          <p:cNvSpPr>
            <a:spLocks/>
          </p:cNvSpPr>
          <p:nvPr/>
        </p:nvSpPr>
        <p:spPr bwMode="auto">
          <a:xfrm flipV="1">
            <a:off x="3928728" y="4707256"/>
            <a:ext cx="1357652" cy="14464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52" name="Группа 62"/>
          <p:cNvGrpSpPr/>
          <p:nvPr/>
        </p:nvGrpSpPr>
        <p:grpSpPr>
          <a:xfrm>
            <a:off x="1571604" y="2959428"/>
            <a:ext cx="3429586" cy="431361"/>
            <a:chOff x="491459" y="3500438"/>
            <a:chExt cx="3429586" cy="431361"/>
          </a:xfrm>
        </p:grpSpPr>
        <p:sp>
          <p:nvSpPr>
            <p:cNvPr id="53" name="Line 2"/>
            <p:cNvSpPr>
              <a:spLocks noChangeShapeType="1"/>
            </p:cNvSpPr>
            <p:nvPr/>
          </p:nvSpPr>
          <p:spPr bwMode="auto">
            <a:xfrm>
              <a:off x="491459" y="3822003"/>
              <a:ext cx="1332000" cy="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54" name="Group 3"/>
            <p:cNvGrpSpPr>
              <a:grpSpLocks/>
            </p:cNvGrpSpPr>
            <p:nvPr/>
          </p:nvGrpSpPr>
          <p:grpSpPr bwMode="auto">
            <a:xfrm flipV="1">
              <a:off x="1815586" y="3501505"/>
              <a:ext cx="696587" cy="430294"/>
              <a:chOff x="2660" y="7397"/>
              <a:chExt cx="576" cy="483"/>
            </a:xfrm>
          </p:grpSpPr>
          <p:sp>
            <p:nvSpPr>
              <p:cNvPr id="56" name="Rectangle 4"/>
              <p:cNvSpPr>
                <a:spLocks noChangeArrowheads="1"/>
              </p:cNvSpPr>
              <p:nvPr/>
            </p:nvSpPr>
            <p:spPr bwMode="auto">
              <a:xfrm>
                <a:off x="2660" y="7397"/>
                <a:ext cx="576" cy="230"/>
              </a:xfrm>
              <a:prstGeom prst="rect">
                <a:avLst/>
              </a:prstGeom>
              <a:noFill/>
              <a:ln w="38100">
                <a:solidFill>
                  <a:srgbClr val="0066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7" name="Line 5"/>
              <p:cNvSpPr>
                <a:spLocks noChangeShapeType="1"/>
              </p:cNvSpPr>
              <p:nvPr/>
            </p:nvSpPr>
            <p:spPr bwMode="auto">
              <a:xfrm flipV="1">
                <a:off x="2763" y="7638"/>
                <a:ext cx="0" cy="242"/>
              </a:xfrm>
              <a:prstGeom prst="line">
                <a:avLst/>
              </a:prstGeom>
              <a:noFill/>
              <a:ln w="38100">
                <a:solidFill>
                  <a:srgbClr val="0066FF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55" name="Line 6"/>
            <p:cNvSpPr>
              <a:spLocks noChangeShapeType="1"/>
            </p:cNvSpPr>
            <p:nvPr/>
          </p:nvSpPr>
          <p:spPr bwMode="auto">
            <a:xfrm>
              <a:off x="1941045" y="3500438"/>
              <a:ext cx="1980000" cy="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3596628" y="3280148"/>
            <a:ext cx="1404000" cy="473976"/>
            <a:chOff x="3596628" y="3280148"/>
            <a:chExt cx="1404000" cy="473976"/>
          </a:xfrm>
        </p:grpSpPr>
        <p:sp>
          <p:nvSpPr>
            <p:cNvPr id="58" name="Line 2"/>
            <p:cNvSpPr>
              <a:spLocks noChangeShapeType="1"/>
            </p:cNvSpPr>
            <p:nvPr/>
          </p:nvSpPr>
          <p:spPr bwMode="auto">
            <a:xfrm>
              <a:off x="3596628" y="3280148"/>
              <a:ext cx="1404000" cy="5976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9" name="Line 2"/>
            <p:cNvSpPr>
              <a:spLocks noChangeShapeType="1"/>
            </p:cNvSpPr>
            <p:nvPr/>
          </p:nvSpPr>
          <p:spPr bwMode="auto">
            <a:xfrm>
              <a:off x="5000628" y="3286124"/>
              <a:ext cx="0" cy="46800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61" name="Text Box 24"/>
          <p:cNvSpPr txBox="1">
            <a:spLocks noChangeArrowheads="1"/>
          </p:cNvSpPr>
          <p:nvPr/>
        </p:nvSpPr>
        <p:spPr bwMode="auto">
          <a:xfrm>
            <a:off x="1071538" y="3994158"/>
            <a:ext cx="71438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мА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 Box 24"/>
          <p:cNvSpPr txBox="1">
            <a:spLocks noChangeArrowheads="1"/>
          </p:cNvSpPr>
          <p:nvPr/>
        </p:nvSpPr>
        <p:spPr bwMode="auto">
          <a:xfrm>
            <a:off x="5462580" y="6065860"/>
            <a:ext cx="46674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 Box 24"/>
          <p:cNvSpPr txBox="1">
            <a:spLocks noChangeArrowheads="1"/>
          </p:cNvSpPr>
          <p:nvPr/>
        </p:nvSpPr>
        <p:spPr bwMode="auto">
          <a:xfrm>
            <a:off x="2285984" y="6337940"/>
            <a:ext cx="100013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4.9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В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 Box 24"/>
          <p:cNvSpPr txBox="1">
            <a:spLocks noChangeArrowheads="1"/>
          </p:cNvSpPr>
          <p:nvPr/>
        </p:nvSpPr>
        <p:spPr bwMode="auto">
          <a:xfrm>
            <a:off x="3643306" y="6351588"/>
            <a:ext cx="100013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9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,8В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Line 27"/>
          <p:cNvSpPr>
            <a:spLocks noChangeShapeType="1"/>
          </p:cNvSpPr>
          <p:nvPr/>
        </p:nvSpPr>
        <p:spPr bwMode="auto">
          <a:xfrm flipV="1">
            <a:off x="5313676" y="4214818"/>
            <a:ext cx="0" cy="2071702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6" name="Text Box 24"/>
          <p:cNvSpPr txBox="1">
            <a:spLocks noChangeArrowheads="1"/>
          </p:cNvSpPr>
          <p:nvPr/>
        </p:nvSpPr>
        <p:spPr bwMode="auto">
          <a:xfrm>
            <a:off x="2000232" y="4071942"/>
            <a:ext cx="1143008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один</a:t>
            </a:r>
          </a:p>
        </p:txBody>
      </p:sp>
      <p:sp>
        <p:nvSpPr>
          <p:cNvPr id="67" name="Text Box 24"/>
          <p:cNvSpPr txBox="1">
            <a:spLocks noChangeArrowheads="1"/>
          </p:cNvSpPr>
          <p:nvPr/>
        </p:nvSpPr>
        <p:spPr bwMode="auto">
          <a:xfrm>
            <a:off x="3929058" y="4000504"/>
            <a:ext cx="928694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два</a:t>
            </a:r>
          </a:p>
        </p:txBody>
      </p:sp>
      <p:sp>
        <p:nvSpPr>
          <p:cNvPr id="68" name="Text Box 34"/>
          <p:cNvSpPr txBox="1">
            <a:spLocks noChangeArrowheads="1"/>
          </p:cNvSpPr>
          <p:nvPr/>
        </p:nvSpPr>
        <p:spPr bwMode="auto">
          <a:xfrm>
            <a:off x="5929322" y="4143380"/>
            <a:ext cx="1143008" cy="6828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= 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 Box 24"/>
          <p:cNvSpPr txBox="1">
            <a:spLocks noChangeArrowheads="1"/>
          </p:cNvSpPr>
          <p:nvPr/>
        </p:nvSpPr>
        <p:spPr bwMode="auto">
          <a:xfrm>
            <a:off x="6997694" y="4201170"/>
            <a:ext cx="1285884" cy="6429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4.9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эВ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 Box 34"/>
          <p:cNvSpPr txBox="1">
            <a:spLocks noChangeArrowheads="1"/>
          </p:cNvSpPr>
          <p:nvPr/>
        </p:nvSpPr>
        <p:spPr bwMode="auto">
          <a:xfrm>
            <a:off x="5286380" y="4929198"/>
            <a:ext cx="928694" cy="7143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 Box 34"/>
          <p:cNvSpPr txBox="1">
            <a:spLocks noChangeArrowheads="1"/>
          </p:cNvSpPr>
          <p:nvPr/>
        </p:nvSpPr>
        <p:spPr bwMode="auto">
          <a:xfrm>
            <a:off x="6072198" y="4942846"/>
            <a:ext cx="3017210" cy="7143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000"/>
              </a:spcAf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4,138</a:t>
            </a:r>
            <a:r>
              <a:rPr lang="ru-RU" sz="36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10</a:t>
            </a:r>
            <a:r>
              <a:rPr lang="ru-RU" sz="3600" b="1" baseline="30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-15</a:t>
            </a:r>
            <a:r>
              <a:rPr lang="ru-RU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эВ</a:t>
            </a:r>
            <a:endParaRPr lang="ru-RU" sz="54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Aft>
                <a:spcPts val="1000"/>
              </a:spcAf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 Box 34"/>
          <p:cNvSpPr txBox="1">
            <a:spLocks noChangeArrowheads="1"/>
          </p:cNvSpPr>
          <p:nvPr/>
        </p:nvSpPr>
        <p:spPr bwMode="auto">
          <a:xfrm>
            <a:off x="5786446" y="5643578"/>
            <a:ext cx="1143008" cy="6828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= 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 Box 34"/>
          <p:cNvSpPr txBox="1">
            <a:spLocks noChangeArrowheads="1"/>
          </p:cNvSpPr>
          <p:nvPr/>
        </p:nvSpPr>
        <p:spPr bwMode="auto">
          <a:xfrm>
            <a:off x="6605956" y="5660424"/>
            <a:ext cx="2214578" cy="6828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1,2 </a:t>
            </a:r>
            <a:r>
              <a:rPr lang="ru-RU" sz="36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3600" b="1" baseline="30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Гц 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4" presetClass="path" presetSubtype="0" repeatCount="1000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23682E-6 L 0.37066 -0.00185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" y="-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42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61" grpId="0"/>
      <p:bldP spid="62" grpId="0"/>
      <p:bldP spid="63" grpId="0"/>
      <p:bldP spid="64" grpId="0"/>
      <p:bldP spid="65" grpId="0" animBg="1"/>
      <p:bldP spid="66" grpId="0"/>
      <p:bldP spid="67" grpId="0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7356" y="-71462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14480" y="428604"/>
            <a:ext cx="5643602" cy="2786082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algn="ctr" eaLnBrk="1" hangingPunct="1">
              <a:lnSpc>
                <a:spcPts val="4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№23-28</a:t>
            </a: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9662" y="-21433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0"/>
                            </p:stCondLst>
                            <p:childTnLst>
                              <p:par>
                                <p:cTn id="5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" y="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500"/>
                            </p:stCondLst>
                            <p:childTnLst>
                              <p:par>
                                <p:cTn id="57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500"/>
                            </p:stCondLst>
                            <p:childTnLst>
                              <p:par>
                                <p:cTn id="64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1500"/>
                            </p:stCondLst>
                            <p:childTnLst>
                              <p:par>
                                <p:cTn id="69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2500"/>
                            </p:stCondLst>
                            <p:childTnLst>
                              <p:par>
                                <p:cTn id="74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3500"/>
                            </p:stCondLst>
                            <p:childTnLst>
                              <p:par>
                                <p:cTn id="8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5" descr="116_023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89688" y="0"/>
            <a:ext cx="2754312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gray">
          <a:xfrm>
            <a:off x="-41830" y="1412776"/>
            <a:ext cx="8358246" cy="1296144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18900000" algn="bl" rotWithShape="0">
                    <a:srgbClr val="000000">
                      <a:alpha val="39998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Физическая оптика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596" y="6273225"/>
            <a:ext cx="4143404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 от физика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239802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Физика 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11</a:t>
            </a:r>
            <a:endParaRPr lang="ru-RU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85918" y="0"/>
            <a:ext cx="457227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Тема 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№23-28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WordArt 4"/>
          <p:cNvSpPr>
            <a:spLocks noChangeArrowheads="1" noChangeShapeType="1" noTextEdit="1"/>
          </p:cNvSpPr>
          <p:nvPr/>
        </p:nvSpPr>
        <p:spPr bwMode="gray">
          <a:xfrm rot="20665506">
            <a:off x="785754" y="2636912"/>
            <a:ext cx="8358246" cy="157163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спектры 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0066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gray">
          <a:xfrm>
            <a:off x="2094563" y="4509120"/>
            <a:ext cx="7049437" cy="158476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кванты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5719251"/>
            <a:ext cx="693497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(21-1,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стр.38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;21-2,3,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стр.40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21-4,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СР3,4,стр.52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;21-5,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СР3,4,стр.39: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21-6,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СР3,4,стр.41)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27-1,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стр.50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27-1б,3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стр.51;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27-4,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СР3,4, стр.35;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27-5,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СР3,4,стр.37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Зачёт 11-4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///стр.52</a:t>
            </a:r>
            <a:endParaRPr kumimoji="0" lang="ru-RU" sz="1100" b="0" i="0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Лабораторная работа №4 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(темы №19,20,21,22)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«Наблюдение интерференции, дифракции и дисперсии и поляризации света». //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стр.40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Сравните принципы относительности  Галилея  и  Эйнштейна.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Вывод из опыта Майкельсона.   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.Поясните относительность одновременности. 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чем состоит относительность промежутков времени?   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Вы понимаете относительность расстояний? 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Почему невозможно достичь скорости света?    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такое энергия покоя? 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8.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можно вызвать свет?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можно узнать по сплошному спектру? 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Что можно узнать по линейчатому спектру?    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Сравните свойства электромагнитных волн.    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Сравните применение электромагнитных волн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разл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частот.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Сравните получение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магн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волн различных диапазонов.      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Необходимость квантовых представлений.  Гипотеза Планка.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Объяснение давления света с двух позиций.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16.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Фотоэффект и его законы 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Как найти максимальную энергию фотоэлектрона?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Значение уравнения Эйнштейна для понимания фотоэффекта.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19.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Применение фотоэлементов.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1. На рисунке 1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представлена схема, поясняющая наблюдения Ремера, в которых впервые была измерена скорость света. Какой   цифрой   на   этом   рисунке   обозначена   орбита   Юпитера?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А.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1.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2.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В.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3.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Г.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4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 Д.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5.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0" y="1571612"/>
            <a:ext cx="57147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ts val="2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1. </a:t>
            </a:r>
          </a:p>
          <a:p>
            <a:pPr marL="0" lvl="0" indent="0" eaLnBrk="1" fontAlgn="base" latinLnBrk="0" hangingPunct="1">
              <a:lnSpc>
                <a:spcPts val="2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2. </a:t>
            </a:r>
          </a:p>
          <a:p>
            <a:pPr marL="0" lvl="0" indent="0" eaLnBrk="1" fontAlgn="base" latinLnBrk="0" hangingPunct="1">
              <a:lnSpc>
                <a:spcPts val="2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3. </a:t>
            </a:r>
          </a:p>
          <a:p>
            <a:pPr marL="0" lvl="0" indent="0" eaLnBrk="1" fontAlgn="base" latinLnBrk="0" hangingPunct="1">
              <a:lnSpc>
                <a:spcPts val="2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lvl="0" indent="0" eaLnBrk="1" fontAlgn="base" latinLnBrk="0" hangingPunct="1">
              <a:lnSpc>
                <a:spcPts val="2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5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57158" y="1357298"/>
            <a:ext cx="300039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 орбита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Земли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357158" y="1857364"/>
            <a:ext cx="1571636" cy="500066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Земля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285720" y="2285992"/>
            <a:ext cx="264320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Орбита Юпитера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357158" y="2643182"/>
            <a:ext cx="207170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Орбита Ио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4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428596" y="3000372"/>
            <a:ext cx="150019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Солнце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0" y="3500438"/>
            <a:ext cx="5572132" cy="33575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2.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 границу раздела MN двух сред падает плоская световая волна и преломляется при переходе во вторую среду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(рис. 2).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Какое из приведенных ниже соотношений между скоростями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kumimoji="0" lang="ru-RU" sz="2000" b="1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]</a:t>
            </a:r>
            <a:r>
              <a:rPr kumimoji="0" lang="ru-RU" sz="20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падающей 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kumimoji="0" lang="ru-RU" sz="2000" b="1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преломленной волны правильно?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buAutoNum type="alphaUcPeriod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kumimoji="0" lang="ru-RU" sz="2000" b="1" i="0" u="none" strike="noStrike" cap="none" normalizeH="0" baseline="-25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=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kumimoji="0" lang="ru-RU" sz="2000" b="1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kumimoji="0" lang="ru-RU" sz="2000" b="1" i="0" u="none" strike="noStrike" cap="none" normalizeH="0" baseline="-25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&gt;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kumimoji="0" lang="ru-RU" sz="2000" b="1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В.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kumimoji="0" lang="ru-RU" sz="2000" b="1" i="0" u="none" strike="noStrike" cap="none" normalizeH="0" baseline="-25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&lt;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kumimoji="0" lang="ru-RU" sz="2000" b="1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Г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. Соотношение между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kumimoji="0" lang="ru-RU" sz="2000" b="1" i="0" u="none" strike="noStrike" cap="none" normalizeH="0" baseline="-25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kumimoji="0" lang="ru-RU" sz="2000" b="1" i="0" u="none" strike="noStrike" cap="none" normalizeH="0" baseline="-25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зависит от угла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Среди ответов А-Г нет правильного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5464325" y="1214422"/>
            <a:ext cx="3679707" cy="5214974"/>
            <a:chOff x="5464325" y="1214422"/>
            <a:chExt cx="3679707" cy="5214974"/>
          </a:xfrm>
        </p:grpSpPr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464325" y="1214422"/>
              <a:ext cx="3679707" cy="5214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Трапеция 18"/>
            <p:cNvSpPr/>
            <p:nvPr/>
          </p:nvSpPr>
          <p:spPr>
            <a:xfrm>
              <a:off x="8001024" y="3071810"/>
              <a:ext cx="1142976" cy="1500198"/>
            </a:xfrm>
            <a:prstGeom prst="trapezoid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5429288" y="3143248"/>
            <a:ext cx="3786182" cy="3643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 rot="20848002">
            <a:off x="7391687" y="3573637"/>
            <a:ext cx="1383712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Б.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16 -1.11008E-6 L 0.34809 -0.00324 " pathEditMode="relative" rAng="0" ptsTypes="AA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1" grpId="0"/>
      <p:bldP spid="12" grpId="1"/>
      <p:bldP spid="14" grpId="0" animBg="1"/>
      <p:bldP spid="15" grpId="0"/>
      <p:bldP spid="16" grpId="0"/>
      <p:bldP spid="17" grpId="0"/>
      <p:bldP spid="1034" grpId="0" animBg="1"/>
      <p:bldP spid="10" grpId="0" animBg="1"/>
      <p:bldP spid="10" grpId="1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ts val="26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Как изменится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длина волны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света при переходе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из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вакуума в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прозрачную среду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 абсолютным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показателем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преломления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n= 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. Увеличится в 2 раза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 Б.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Останется   неизменной. </a:t>
            </a:r>
          </a:p>
          <a:p>
            <a:pPr marL="0" lvl="0" indent="0" eaLnBrk="1" fontAlgn="base" latinLnBrk="0" hangingPunct="1">
              <a:lnSpc>
                <a:spcPts val="26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.Уменьшится в 2 раза.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Г.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Изменение зависит от угла падения.</a:t>
            </a:r>
          </a:p>
          <a:p>
            <a:pPr marL="0" lvl="0" indent="0" eaLnBrk="1" fontAlgn="base" latinLnBrk="0" hangingPunct="1">
              <a:lnSpc>
                <a:spcPts val="26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Среди ответов А—Г нет правильного.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181952" y="1785926"/>
            <a:ext cx="1818280" cy="1081448"/>
            <a:chOff x="5692" y="908"/>
            <a:chExt cx="1415" cy="745"/>
          </a:xfrm>
        </p:grpSpPr>
        <p:sp>
          <p:nvSpPr>
            <p:cNvPr id="4" name="Text Box 62"/>
            <p:cNvSpPr txBox="1">
              <a:spLocks noChangeArrowheads="1"/>
            </p:cNvSpPr>
            <p:nvPr/>
          </p:nvSpPr>
          <p:spPr bwMode="auto">
            <a:xfrm>
              <a:off x="5692" y="1114"/>
              <a:ext cx="738" cy="4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kumimoji="0" lang="ru-RU" sz="3600" b="1" i="0" u="none" strike="noStrike" cap="none" normalizeH="0" baseline="-2500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ф</a:t>
              </a: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     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" name="Group 63"/>
            <p:cNvGrpSpPr>
              <a:grpSpLocks/>
            </p:cNvGrpSpPr>
            <p:nvPr/>
          </p:nvGrpSpPr>
          <p:grpSpPr bwMode="auto">
            <a:xfrm>
              <a:off x="6190" y="908"/>
              <a:ext cx="917" cy="745"/>
              <a:chOff x="2766" y="3329"/>
              <a:chExt cx="917" cy="745"/>
            </a:xfrm>
          </p:grpSpPr>
          <p:grpSp>
            <p:nvGrpSpPr>
              <p:cNvPr id="6" name="Group 64"/>
              <p:cNvGrpSpPr>
                <a:grpSpLocks/>
              </p:cNvGrpSpPr>
              <p:nvPr/>
            </p:nvGrpSpPr>
            <p:grpSpPr bwMode="auto">
              <a:xfrm>
                <a:off x="2766" y="3329"/>
                <a:ext cx="917" cy="745"/>
                <a:chOff x="11367" y="3629"/>
                <a:chExt cx="1110" cy="745"/>
              </a:xfrm>
            </p:grpSpPr>
            <p:sp>
              <p:nvSpPr>
                <p:cNvPr id="8" name="Line 65"/>
                <p:cNvSpPr>
                  <a:spLocks noChangeShapeType="1"/>
                </p:cNvSpPr>
                <p:nvPr/>
              </p:nvSpPr>
              <p:spPr bwMode="auto">
                <a:xfrm>
                  <a:off x="11567" y="3938"/>
                  <a:ext cx="628" cy="0"/>
                </a:xfrm>
                <a:prstGeom prst="line">
                  <a:avLst/>
                </a:prstGeom>
                <a:noFill/>
                <a:ln w="1905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9" name="Group 66"/>
                <p:cNvGrpSpPr>
                  <a:grpSpLocks/>
                </p:cNvGrpSpPr>
                <p:nvPr/>
              </p:nvGrpSpPr>
              <p:grpSpPr bwMode="auto">
                <a:xfrm>
                  <a:off x="11367" y="3629"/>
                  <a:ext cx="1110" cy="745"/>
                  <a:chOff x="10875" y="3897"/>
                  <a:chExt cx="887" cy="745"/>
                </a:xfrm>
              </p:grpSpPr>
              <p:sp>
                <p:nvSpPr>
                  <p:cNvPr id="10" name="Text Box 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875" y="3897"/>
                    <a:ext cx="864" cy="4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36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   </a:t>
                    </a:r>
                    <a:r>
                      <a: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с</a:t>
                    </a:r>
                    <a:endParaRPr kumimoji="0" lang="ru-RU" sz="4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1" name="Text Box 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898" y="4192"/>
                    <a:ext cx="864" cy="4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 v</a:t>
                    </a:r>
                    <a:r>
                      <a:rPr kumimoji="0" lang="ru-RU" sz="36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ф</a:t>
                    </a:r>
                    <a:endParaRPr kumimoji="0" lang="ru-RU" sz="4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7" name="Line 69"/>
              <p:cNvSpPr>
                <a:spLocks noChangeShapeType="1"/>
              </p:cNvSpPr>
              <p:nvPr/>
            </p:nvSpPr>
            <p:spPr bwMode="auto">
              <a:xfrm>
                <a:off x="2936" y="3730"/>
                <a:ext cx="58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2" name="Group 61"/>
          <p:cNvGrpSpPr>
            <a:grpSpLocks/>
          </p:cNvGrpSpPr>
          <p:nvPr/>
        </p:nvGrpSpPr>
        <p:grpSpPr bwMode="auto">
          <a:xfrm>
            <a:off x="1755396" y="1786208"/>
            <a:ext cx="1445630" cy="1081448"/>
            <a:chOff x="5982" y="908"/>
            <a:chExt cx="1125" cy="745"/>
          </a:xfrm>
        </p:grpSpPr>
        <p:sp>
          <p:nvSpPr>
            <p:cNvPr id="13" name="Text Box 62"/>
            <p:cNvSpPr txBox="1">
              <a:spLocks noChangeArrowheads="1"/>
            </p:cNvSpPr>
            <p:nvPr/>
          </p:nvSpPr>
          <p:spPr bwMode="auto">
            <a:xfrm>
              <a:off x="5982" y="1104"/>
              <a:ext cx="445" cy="4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     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4" name="Group 63"/>
            <p:cNvGrpSpPr>
              <a:grpSpLocks/>
            </p:cNvGrpSpPr>
            <p:nvPr/>
          </p:nvGrpSpPr>
          <p:grpSpPr bwMode="auto">
            <a:xfrm>
              <a:off x="6190" y="908"/>
              <a:ext cx="917" cy="745"/>
              <a:chOff x="2766" y="3329"/>
              <a:chExt cx="917" cy="745"/>
            </a:xfrm>
          </p:grpSpPr>
          <p:grpSp>
            <p:nvGrpSpPr>
              <p:cNvPr id="15" name="Group 64"/>
              <p:cNvGrpSpPr>
                <a:grpSpLocks/>
              </p:cNvGrpSpPr>
              <p:nvPr/>
            </p:nvGrpSpPr>
            <p:grpSpPr bwMode="auto">
              <a:xfrm>
                <a:off x="2766" y="3329"/>
                <a:ext cx="917" cy="745"/>
                <a:chOff x="11367" y="3629"/>
                <a:chExt cx="1110" cy="745"/>
              </a:xfrm>
            </p:grpSpPr>
            <p:sp>
              <p:nvSpPr>
                <p:cNvPr id="17" name="Line 65"/>
                <p:cNvSpPr>
                  <a:spLocks noChangeShapeType="1"/>
                </p:cNvSpPr>
                <p:nvPr/>
              </p:nvSpPr>
              <p:spPr bwMode="auto">
                <a:xfrm>
                  <a:off x="11567" y="3938"/>
                  <a:ext cx="628" cy="0"/>
                </a:xfrm>
                <a:prstGeom prst="line">
                  <a:avLst/>
                </a:prstGeom>
                <a:noFill/>
                <a:ln w="1905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18" name="Group 66"/>
                <p:cNvGrpSpPr>
                  <a:grpSpLocks/>
                </p:cNvGrpSpPr>
                <p:nvPr/>
              </p:nvGrpSpPr>
              <p:grpSpPr bwMode="auto">
                <a:xfrm>
                  <a:off x="11367" y="3629"/>
                  <a:ext cx="1110" cy="745"/>
                  <a:chOff x="10875" y="3897"/>
                  <a:chExt cx="887" cy="745"/>
                </a:xfrm>
              </p:grpSpPr>
              <p:sp>
                <p:nvSpPr>
                  <p:cNvPr id="19" name="Text Box 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875" y="3897"/>
                    <a:ext cx="864" cy="4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>
                      <a:spcAft>
                        <a:spcPts val="1000"/>
                      </a:spcAft>
                    </a:pPr>
                    <a:r>
                      <a:rPr kumimoji="0" lang="en-US" sz="36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3600" b="1" dirty="0" smtClean="0">
                        <a:latin typeface="Times New Roman" pitchFamily="18" charset="0"/>
                        <a:cs typeface="Times New Roman" pitchFamily="18" charset="0"/>
                        <a:sym typeface="Symbol"/>
                      </a:rPr>
                      <a:t></a:t>
                    </a:r>
                    <a:r>
                      <a:rPr lang="en-US" sz="3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  <a:sym typeface="Symbol"/>
                      </a:rPr>
                      <a:t> </a:t>
                    </a:r>
                    <a:endParaRPr kumimoji="0" lang="ru-RU" sz="4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0" name="Text Box 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898" y="4192"/>
                    <a:ext cx="864" cy="4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>
                      <a:spcAft>
                        <a:spcPts val="1000"/>
                      </a:spcAft>
                    </a:pPr>
                    <a:r>
                      <a: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4000" b="1" dirty="0" smtClean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  <a:sym typeface="Symbol"/>
                      </a:rPr>
                      <a:t></a:t>
                    </a:r>
                    <a:r>
                      <a:rPr lang="en-US" sz="40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  <a:sym typeface="Symbol"/>
                      </a:rPr>
                      <a:t> </a:t>
                    </a:r>
                    <a:endParaRPr kumimoji="0" lang="ru-RU" sz="4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16" name="Line 69"/>
              <p:cNvSpPr>
                <a:spLocks noChangeShapeType="1"/>
              </p:cNvSpPr>
              <p:nvPr/>
            </p:nvSpPr>
            <p:spPr bwMode="auto">
              <a:xfrm>
                <a:off x="2936" y="3730"/>
                <a:ext cx="58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1" name="Прямоугольник 20"/>
          <p:cNvSpPr/>
          <p:nvPr/>
        </p:nvSpPr>
        <p:spPr>
          <a:xfrm>
            <a:off x="4000496" y="1796086"/>
            <a:ext cx="210057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5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215074" y="1796086"/>
            <a:ext cx="166584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5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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000364" y="1922116"/>
            <a:ext cx="925253" cy="923330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-32" y="2936344"/>
            <a:ext cx="9144032" cy="1428760"/>
          </a:xfrm>
          <a:prstGeom prst="rect">
            <a:avLst/>
          </a:prstGeom>
          <a:solidFill>
            <a:schemeClr val="accent2">
              <a:lumMod val="20000"/>
              <a:lumOff val="80000"/>
              <a:alpha val="2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4.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Свет, какого цвета обладает наибольшим показателем преломления при переходе из воздуха в стекло?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. Красного.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. Синего.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В.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Зеленого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 Г.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Фиолетового.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. У всех одинаковый.</a:t>
            </a:r>
          </a:p>
          <a:p>
            <a:pPr marL="457200" marR="0" lvl="1" indent="0" algn="l" defTabSz="914400" rtl="0" eaLnBrk="1" fontAlgn="base" latinLnBrk="0" hangingPunct="1">
              <a:lnSpc>
                <a:spcPct val="82000"/>
              </a:lnSpc>
              <a:spcBef>
                <a:spcPts val="50"/>
              </a:spcBef>
              <a:spcAft>
                <a:spcPts val="165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AutoShape 11"/>
          <p:cNvSpPr>
            <a:spLocks noChangeAspect="1" noChangeArrowheads="1" noTextEdit="1"/>
          </p:cNvSpPr>
          <p:nvPr/>
        </p:nvSpPr>
        <p:spPr bwMode="auto">
          <a:xfrm>
            <a:off x="0" y="4071937"/>
            <a:ext cx="9144000" cy="27860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7" name="Line 13"/>
          <p:cNvSpPr>
            <a:spLocks noChangeShapeType="1"/>
          </p:cNvSpPr>
          <p:nvPr/>
        </p:nvSpPr>
        <p:spPr bwMode="auto">
          <a:xfrm rot="60000">
            <a:off x="3832637" y="5116893"/>
            <a:ext cx="972000" cy="396875"/>
          </a:xfrm>
          <a:prstGeom prst="line">
            <a:avLst/>
          </a:prstGeom>
          <a:noFill/>
          <a:ln w="3810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>
            <a:off x="4030662" y="5865841"/>
            <a:ext cx="612000" cy="250825"/>
          </a:xfrm>
          <a:prstGeom prst="line">
            <a:avLst/>
          </a:prstGeom>
          <a:noFill/>
          <a:ln w="3810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9" name="Group 21"/>
          <p:cNvGrpSpPr>
            <a:grpSpLocks/>
          </p:cNvGrpSpPr>
          <p:nvPr/>
        </p:nvGrpSpPr>
        <p:grpSpPr bwMode="auto">
          <a:xfrm>
            <a:off x="2663825" y="4202141"/>
            <a:ext cx="1711325" cy="2414588"/>
            <a:chOff x="1678" y="82"/>
            <a:chExt cx="1078" cy="1521"/>
          </a:xfrm>
        </p:grpSpPr>
        <p:sp>
          <p:nvSpPr>
            <p:cNvPr id="30" name="Freeform 16"/>
            <p:cNvSpPr>
              <a:spLocks/>
            </p:cNvSpPr>
            <p:nvPr/>
          </p:nvSpPr>
          <p:spPr bwMode="auto">
            <a:xfrm>
              <a:off x="1710" y="135"/>
              <a:ext cx="1028" cy="1457"/>
            </a:xfrm>
            <a:custGeom>
              <a:avLst/>
              <a:gdLst/>
              <a:ahLst/>
              <a:cxnLst>
                <a:cxn ang="0">
                  <a:pos x="514" y="0"/>
                </a:cxn>
                <a:cxn ang="0">
                  <a:pos x="0" y="1457"/>
                </a:cxn>
                <a:cxn ang="0">
                  <a:pos x="1028" y="1457"/>
                </a:cxn>
                <a:cxn ang="0">
                  <a:pos x="514" y="0"/>
                </a:cxn>
              </a:cxnLst>
              <a:rect l="0" t="0" r="r" b="b"/>
              <a:pathLst>
                <a:path w="1028" h="1457">
                  <a:moveTo>
                    <a:pt x="514" y="0"/>
                  </a:moveTo>
                  <a:lnTo>
                    <a:pt x="0" y="1457"/>
                  </a:lnTo>
                  <a:lnTo>
                    <a:pt x="1028" y="1457"/>
                  </a:lnTo>
                  <a:lnTo>
                    <a:pt x="514" y="0"/>
                  </a:lnTo>
                  <a:close/>
                </a:path>
              </a:pathLst>
            </a:custGeom>
            <a:solidFill>
              <a:srgbClr val="CCEC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Freeform 20"/>
            <p:cNvSpPr>
              <a:spLocks noEditPoints="1"/>
            </p:cNvSpPr>
            <p:nvPr/>
          </p:nvSpPr>
          <p:spPr bwMode="auto">
            <a:xfrm>
              <a:off x="1678" y="82"/>
              <a:ext cx="1078" cy="1521"/>
            </a:xfrm>
            <a:custGeom>
              <a:avLst/>
              <a:gdLst/>
              <a:ahLst/>
              <a:cxnLst>
                <a:cxn ang="0">
                  <a:pos x="10" y="1499"/>
                </a:cxn>
                <a:cxn ang="0">
                  <a:pos x="0" y="1521"/>
                </a:cxn>
                <a:cxn ang="0">
                  <a:pos x="25" y="1521"/>
                </a:cxn>
                <a:cxn ang="0">
                  <a:pos x="1053" y="1521"/>
                </a:cxn>
                <a:cxn ang="0">
                  <a:pos x="1078" y="1521"/>
                </a:cxn>
                <a:cxn ang="0">
                  <a:pos x="1068" y="1499"/>
                </a:cxn>
                <a:cxn ang="0">
                  <a:pos x="554" y="43"/>
                </a:cxn>
                <a:cxn ang="0">
                  <a:pos x="539" y="0"/>
                </a:cxn>
                <a:cxn ang="0">
                  <a:pos x="524" y="43"/>
                </a:cxn>
                <a:cxn ang="0">
                  <a:pos x="10" y="1499"/>
                </a:cxn>
                <a:cxn ang="0">
                  <a:pos x="554" y="54"/>
                </a:cxn>
                <a:cxn ang="0">
                  <a:pos x="539" y="48"/>
                </a:cxn>
                <a:cxn ang="0">
                  <a:pos x="524" y="54"/>
                </a:cxn>
                <a:cxn ang="0">
                  <a:pos x="1037" y="1510"/>
                </a:cxn>
                <a:cxn ang="0">
                  <a:pos x="1053" y="1505"/>
                </a:cxn>
                <a:cxn ang="0">
                  <a:pos x="1053" y="1488"/>
                </a:cxn>
                <a:cxn ang="0">
                  <a:pos x="25" y="1488"/>
                </a:cxn>
                <a:cxn ang="0">
                  <a:pos x="25" y="1505"/>
                </a:cxn>
                <a:cxn ang="0">
                  <a:pos x="40" y="1510"/>
                </a:cxn>
                <a:cxn ang="0">
                  <a:pos x="554" y="54"/>
                </a:cxn>
              </a:cxnLst>
              <a:rect l="0" t="0" r="r" b="b"/>
              <a:pathLst>
                <a:path w="1078" h="1521">
                  <a:moveTo>
                    <a:pt x="10" y="1499"/>
                  </a:moveTo>
                  <a:lnTo>
                    <a:pt x="0" y="1521"/>
                  </a:lnTo>
                  <a:lnTo>
                    <a:pt x="25" y="1521"/>
                  </a:lnTo>
                  <a:lnTo>
                    <a:pt x="1053" y="1521"/>
                  </a:lnTo>
                  <a:lnTo>
                    <a:pt x="1078" y="1521"/>
                  </a:lnTo>
                  <a:lnTo>
                    <a:pt x="1068" y="1499"/>
                  </a:lnTo>
                  <a:lnTo>
                    <a:pt x="554" y="43"/>
                  </a:lnTo>
                  <a:lnTo>
                    <a:pt x="539" y="0"/>
                  </a:lnTo>
                  <a:lnTo>
                    <a:pt x="524" y="43"/>
                  </a:lnTo>
                  <a:lnTo>
                    <a:pt x="10" y="1499"/>
                  </a:lnTo>
                  <a:close/>
                  <a:moveTo>
                    <a:pt x="554" y="54"/>
                  </a:moveTo>
                  <a:lnTo>
                    <a:pt x="539" y="48"/>
                  </a:lnTo>
                  <a:lnTo>
                    <a:pt x="524" y="54"/>
                  </a:lnTo>
                  <a:lnTo>
                    <a:pt x="1037" y="1510"/>
                  </a:lnTo>
                  <a:lnTo>
                    <a:pt x="1053" y="1505"/>
                  </a:lnTo>
                  <a:lnTo>
                    <a:pt x="1053" y="1488"/>
                  </a:lnTo>
                  <a:lnTo>
                    <a:pt x="25" y="1488"/>
                  </a:lnTo>
                  <a:lnTo>
                    <a:pt x="25" y="1505"/>
                  </a:lnTo>
                  <a:lnTo>
                    <a:pt x="40" y="1510"/>
                  </a:lnTo>
                  <a:lnTo>
                    <a:pt x="554" y="54"/>
                  </a:lnTo>
                  <a:close/>
                </a:path>
              </a:pathLst>
            </a:custGeom>
            <a:solidFill>
              <a:srgbClr val="006600"/>
            </a:solidFill>
            <a:ln w="9525">
              <a:solidFill>
                <a:srgbClr val="00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2" name="Group 25"/>
          <p:cNvGrpSpPr>
            <a:grpSpLocks/>
          </p:cNvGrpSpPr>
          <p:nvPr/>
        </p:nvGrpSpPr>
        <p:grpSpPr bwMode="auto">
          <a:xfrm>
            <a:off x="1624013" y="4813329"/>
            <a:ext cx="558800" cy="1474788"/>
            <a:chOff x="1023" y="467"/>
            <a:chExt cx="352" cy="929"/>
          </a:xfrm>
        </p:grpSpPr>
        <p:sp>
          <p:nvSpPr>
            <p:cNvPr id="33" name="Freeform 22"/>
            <p:cNvSpPr>
              <a:spLocks/>
            </p:cNvSpPr>
            <p:nvPr/>
          </p:nvSpPr>
          <p:spPr bwMode="auto">
            <a:xfrm>
              <a:off x="1103" y="663"/>
              <a:ext cx="192" cy="54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0" y="5"/>
                </a:cxn>
                <a:cxn ang="0">
                  <a:pos x="162" y="543"/>
                </a:cxn>
                <a:cxn ang="0">
                  <a:pos x="192" y="538"/>
                </a:cxn>
                <a:cxn ang="0">
                  <a:pos x="31" y="0"/>
                </a:cxn>
              </a:cxnLst>
              <a:rect l="0" t="0" r="r" b="b"/>
              <a:pathLst>
                <a:path w="192" h="543">
                  <a:moveTo>
                    <a:pt x="31" y="0"/>
                  </a:moveTo>
                  <a:lnTo>
                    <a:pt x="0" y="5"/>
                  </a:lnTo>
                  <a:lnTo>
                    <a:pt x="162" y="543"/>
                  </a:lnTo>
                  <a:lnTo>
                    <a:pt x="192" y="538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Freeform 23"/>
            <p:cNvSpPr>
              <a:spLocks/>
            </p:cNvSpPr>
            <p:nvPr/>
          </p:nvSpPr>
          <p:spPr bwMode="auto">
            <a:xfrm>
              <a:off x="1023" y="467"/>
              <a:ext cx="196" cy="239"/>
            </a:xfrm>
            <a:custGeom>
              <a:avLst/>
              <a:gdLst/>
              <a:ahLst/>
              <a:cxnLst>
                <a:cxn ang="0">
                  <a:pos x="196" y="169"/>
                </a:cxn>
                <a:cxn ang="0">
                  <a:pos x="30" y="0"/>
                </a:cxn>
                <a:cxn ang="0">
                  <a:pos x="0" y="239"/>
                </a:cxn>
                <a:cxn ang="0">
                  <a:pos x="196" y="169"/>
                </a:cxn>
              </a:cxnLst>
              <a:rect l="0" t="0" r="r" b="b"/>
              <a:pathLst>
                <a:path w="196" h="239">
                  <a:moveTo>
                    <a:pt x="196" y="169"/>
                  </a:moveTo>
                  <a:lnTo>
                    <a:pt x="30" y="0"/>
                  </a:lnTo>
                  <a:lnTo>
                    <a:pt x="0" y="239"/>
                  </a:lnTo>
                  <a:lnTo>
                    <a:pt x="196" y="169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Freeform 24"/>
            <p:cNvSpPr>
              <a:spLocks/>
            </p:cNvSpPr>
            <p:nvPr/>
          </p:nvSpPr>
          <p:spPr bwMode="auto">
            <a:xfrm>
              <a:off x="1179" y="1157"/>
              <a:ext cx="196" cy="239"/>
            </a:xfrm>
            <a:custGeom>
              <a:avLst/>
              <a:gdLst/>
              <a:ahLst/>
              <a:cxnLst>
                <a:cxn ang="0">
                  <a:pos x="0" y="71"/>
                </a:cxn>
                <a:cxn ang="0">
                  <a:pos x="166" y="239"/>
                </a:cxn>
                <a:cxn ang="0">
                  <a:pos x="196" y="0"/>
                </a:cxn>
                <a:cxn ang="0">
                  <a:pos x="0" y="71"/>
                </a:cxn>
              </a:cxnLst>
              <a:rect l="0" t="0" r="r" b="b"/>
              <a:pathLst>
                <a:path w="196" h="239">
                  <a:moveTo>
                    <a:pt x="0" y="71"/>
                  </a:moveTo>
                  <a:lnTo>
                    <a:pt x="166" y="239"/>
                  </a:lnTo>
                  <a:lnTo>
                    <a:pt x="196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487363" y="5219729"/>
            <a:ext cx="465138" cy="1391765"/>
            <a:chOff x="487363" y="1147763"/>
            <a:chExt cx="465138" cy="1391765"/>
          </a:xfrm>
        </p:grpSpPr>
        <p:sp>
          <p:nvSpPr>
            <p:cNvPr id="37" name="Freeform 26"/>
            <p:cNvSpPr>
              <a:spLocks/>
            </p:cNvSpPr>
            <p:nvPr/>
          </p:nvSpPr>
          <p:spPr bwMode="auto">
            <a:xfrm>
              <a:off x="487363" y="1147763"/>
              <a:ext cx="239713" cy="620713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0" y="11"/>
                </a:cxn>
                <a:cxn ang="0">
                  <a:pos x="111" y="391"/>
                </a:cxn>
                <a:cxn ang="0">
                  <a:pos x="151" y="380"/>
                </a:cxn>
                <a:cxn ang="0">
                  <a:pos x="41" y="0"/>
                </a:cxn>
              </a:cxnLst>
              <a:rect l="0" t="0" r="r" b="b"/>
              <a:pathLst>
                <a:path w="151" h="391">
                  <a:moveTo>
                    <a:pt x="41" y="0"/>
                  </a:moveTo>
                  <a:lnTo>
                    <a:pt x="0" y="11"/>
                  </a:lnTo>
                  <a:lnTo>
                    <a:pt x="111" y="391"/>
                  </a:lnTo>
                  <a:lnTo>
                    <a:pt x="151" y="38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Freeform 27"/>
            <p:cNvSpPr>
              <a:spLocks/>
            </p:cNvSpPr>
            <p:nvPr/>
          </p:nvSpPr>
          <p:spPr bwMode="auto">
            <a:xfrm>
              <a:off x="719138" y="1918815"/>
              <a:ext cx="233363" cy="620713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0" y="11"/>
                </a:cxn>
                <a:cxn ang="0">
                  <a:pos x="106" y="391"/>
                </a:cxn>
                <a:cxn ang="0">
                  <a:pos x="147" y="380"/>
                </a:cxn>
                <a:cxn ang="0">
                  <a:pos x="41" y="0"/>
                </a:cxn>
              </a:cxnLst>
              <a:rect l="0" t="0" r="r" b="b"/>
              <a:pathLst>
                <a:path w="147" h="391">
                  <a:moveTo>
                    <a:pt x="41" y="0"/>
                  </a:moveTo>
                  <a:lnTo>
                    <a:pt x="0" y="11"/>
                  </a:lnTo>
                  <a:lnTo>
                    <a:pt x="106" y="391"/>
                  </a:lnTo>
                  <a:lnTo>
                    <a:pt x="147" y="38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9" name="Line 28"/>
          <p:cNvSpPr>
            <a:spLocks noChangeShapeType="1"/>
          </p:cNvSpPr>
          <p:nvPr/>
        </p:nvSpPr>
        <p:spPr bwMode="auto">
          <a:xfrm flipV="1">
            <a:off x="27751" y="5373717"/>
            <a:ext cx="1824038" cy="768350"/>
          </a:xfrm>
          <a:prstGeom prst="line">
            <a:avLst/>
          </a:prstGeom>
          <a:noFill/>
          <a:ln w="3810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" name="Line 29"/>
          <p:cNvSpPr>
            <a:spLocks noChangeShapeType="1"/>
          </p:cNvSpPr>
          <p:nvPr/>
        </p:nvSpPr>
        <p:spPr bwMode="auto">
          <a:xfrm flipV="1">
            <a:off x="1863724" y="4933979"/>
            <a:ext cx="1404000" cy="439738"/>
          </a:xfrm>
          <a:prstGeom prst="line">
            <a:avLst/>
          </a:prstGeom>
          <a:noFill/>
          <a:ln w="3810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" name="Line 30"/>
          <p:cNvSpPr>
            <a:spLocks noChangeShapeType="1"/>
          </p:cNvSpPr>
          <p:nvPr/>
        </p:nvSpPr>
        <p:spPr bwMode="auto">
          <a:xfrm flipV="1">
            <a:off x="103127" y="5636066"/>
            <a:ext cx="1824038" cy="577850"/>
          </a:xfrm>
          <a:prstGeom prst="line">
            <a:avLst/>
          </a:prstGeom>
          <a:noFill/>
          <a:ln w="3810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" name="Line 31"/>
          <p:cNvSpPr>
            <a:spLocks noChangeShapeType="1"/>
          </p:cNvSpPr>
          <p:nvPr/>
        </p:nvSpPr>
        <p:spPr bwMode="auto">
          <a:xfrm flipV="1">
            <a:off x="1921407" y="5599142"/>
            <a:ext cx="1152000" cy="42863"/>
          </a:xfrm>
          <a:prstGeom prst="line">
            <a:avLst/>
          </a:prstGeom>
          <a:noFill/>
          <a:ln w="3810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43" name="Group 36"/>
          <p:cNvGrpSpPr>
            <a:grpSpLocks/>
          </p:cNvGrpSpPr>
          <p:nvPr/>
        </p:nvGrpSpPr>
        <p:grpSpPr bwMode="auto">
          <a:xfrm>
            <a:off x="4414838" y="4503766"/>
            <a:ext cx="679450" cy="2319338"/>
            <a:chOff x="2781" y="272"/>
            <a:chExt cx="428" cy="1461"/>
          </a:xfrm>
        </p:grpSpPr>
        <p:sp>
          <p:nvSpPr>
            <p:cNvPr id="44" name="Line 33"/>
            <p:cNvSpPr>
              <a:spLocks noChangeShapeType="1"/>
            </p:cNvSpPr>
            <p:nvPr/>
          </p:nvSpPr>
          <p:spPr bwMode="auto">
            <a:xfrm flipH="1">
              <a:off x="2872" y="446"/>
              <a:ext cx="247" cy="1113"/>
            </a:xfrm>
            <a:prstGeom prst="line">
              <a:avLst/>
            </a:prstGeom>
            <a:noFill/>
            <a:ln w="2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Freeform 34"/>
            <p:cNvSpPr>
              <a:spLocks/>
            </p:cNvSpPr>
            <p:nvPr/>
          </p:nvSpPr>
          <p:spPr bwMode="auto">
            <a:xfrm>
              <a:off x="3033" y="272"/>
              <a:ext cx="176" cy="206"/>
            </a:xfrm>
            <a:custGeom>
              <a:avLst/>
              <a:gdLst/>
              <a:ahLst/>
              <a:cxnLst>
                <a:cxn ang="0">
                  <a:pos x="176" y="206"/>
                </a:cxn>
                <a:cxn ang="0">
                  <a:pos x="126" y="0"/>
                </a:cxn>
                <a:cxn ang="0">
                  <a:pos x="0" y="163"/>
                </a:cxn>
                <a:cxn ang="0">
                  <a:pos x="176" y="206"/>
                </a:cxn>
              </a:cxnLst>
              <a:rect l="0" t="0" r="r" b="b"/>
              <a:pathLst>
                <a:path w="176" h="206">
                  <a:moveTo>
                    <a:pt x="176" y="206"/>
                  </a:moveTo>
                  <a:lnTo>
                    <a:pt x="126" y="0"/>
                  </a:lnTo>
                  <a:lnTo>
                    <a:pt x="0" y="163"/>
                  </a:lnTo>
                  <a:lnTo>
                    <a:pt x="176" y="206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Freeform 35"/>
            <p:cNvSpPr>
              <a:spLocks/>
            </p:cNvSpPr>
            <p:nvPr/>
          </p:nvSpPr>
          <p:spPr bwMode="auto">
            <a:xfrm>
              <a:off x="2781" y="1527"/>
              <a:ext cx="176" cy="2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" y="206"/>
                </a:cxn>
                <a:cxn ang="0">
                  <a:pos x="176" y="43"/>
                </a:cxn>
                <a:cxn ang="0">
                  <a:pos x="0" y="0"/>
                </a:cxn>
              </a:cxnLst>
              <a:rect l="0" t="0" r="r" b="b"/>
              <a:pathLst>
                <a:path w="176" h="206">
                  <a:moveTo>
                    <a:pt x="0" y="0"/>
                  </a:moveTo>
                  <a:lnTo>
                    <a:pt x="50" y="206"/>
                  </a:lnTo>
                  <a:lnTo>
                    <a:pt x="176" y="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47" name="Line 37"/>
          <p:cNvSpPr>
            <a:spLocks noChangeShapeType="1"/>
          </p:cNvSpPr>
          <p:nvPr/>
        </p:nvSpPr>
        <p:spPr bwMode="auto">
          <a:xfrm>
            <a:off x="3279776" y="4933979"/>
            <a:ext cx="463550" cy="9525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8" name="Line 38"/>
          <p:cNvSpPr>
            <a:spLocks noChangeShapeType="1"/>
          </p:cNvSpPr>
          <p:nvPr/>
        </p:nvSpPr>
        <p:spPr bwMode="auto">
          <a:xfrm>
            <a:off x="3783014" y="4943504"/>
            <a:ext cx="1055688" cy="2667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9" name="Line 39"/>
          <p:cNvSpPr>
            <a:spLocks noChangeShapeType="1"/>
          </p:cNvSpPr>
          <p:nvPr/>
        </p:nvSpPr>
        <p:spPr bwMode="auto">
          <a:xfrm>
            <a:off x="4894264" y="5227667"/>
            <a:ext cx="1344613" cy="603250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" name="Line 41"/>
          <p:cNvSpPr>
            <a:spLocks noChangeShapeType="1"/>
          </p:cNvSpPr>
          <p:nvPr/>
        </p:nvSpPr>
        <p:spPr bwMode="auto">
          <a:xfrm>
            <a:off x="4803011" y="5527292"/>
            <a:ext cx="1404000" cy="947738"/>
          </a:xfrm>
          <a:prstGeom prst="line">
            <a:avLst/>
          </a:prstGeom>
          <a:noFill/>
          <a:ln w="3810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" name="Line 42"/>
          <p:cNvSpPr>
            <a:spLocks noChangeShapeType="1"/>
          </p:cNvSpPr>
          <p:nvPr/>
        </p:nvSpPr>
        <p:spPr bwMode="auto">
          <a:xfrm>
            <a:off x="4646613" y="6116666"/>
            <a:ext cx="1631950" cy="369888"/>
          </a:xfrm>
          <a:prstGeom prst="line">
            <a:avLst/>
          </a:prstGeom>
          <a:noFill/>
          <a:ln w="3810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2" name="Line 43"/>
          <p:cNvSpPr>
            <a:spLocks noChangeShapeType="1"/>
          </p:cNvSpPr>
          <p:nvPr/>
        </p:nvSpPr>
        <p:spPr bwMode="auto">
          <a:xfrm>
            <a:off x="3071813" y="5599141"/>
            <a:ext cx="903288" cy="60325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3" name="Line 44"/>
          <p:cNvSpPr>
            <a:spLocks noChangeShapeType="1"/>
          </p:cNvSpPr>
          <p:nvPr/>
        </p:nvSpPr>
        <p:spPr bwMode="auto">
          <a:xfrm>
            <a:off x="4014788" y="5684866"/>
            <a:ext cx="671513" cy="206375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4" name="Line 45"/>
          <p:cNvSpPr>
            <a:spLocks noChangeShapeType="1"/>
          </p:cNvSpPr>
          <p:nvPr/>
        </p:nvSpPr>
        <p:spPr bwMode="auto">
          <a:xfrm flipV="1">
            <a:off x="4718051" y="5865841"/>
            <a:ext cx="1560513" cy="42863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5" name="Line 13"/>
          <p:cNvSpPr>
            <a:spLocks noChangeShapeType="1"/>
          </p:cNvSpPr>
          <p:nvPr/>
        </p:nvSpPr>
        <p:spPr bwMode="auto">
          <a:xfrm rot="-60000">
            <a:off x="3071802" y="5602013"/>
            <a:ext cx="1000132" cy="285752"/>
          </a:xfrm>
          <a:prstGeom prst="line">
            <a:avLst/>
          </a:prstGeom>
          <a:noFill/>
          <a:ln w="3810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Line 14"/>
          <p:cNvSpPr>
            <a:spLocks noChangeShapeType="1"/>
          </p:cNvSpPr>
          <p:nvPr/>
        </p:nvSpPr>
        <p:spPr bwMode="auto">
          <a:xfrm rot="-480000">
            <a:off x="3286117" y="4917323"/>
            <a:ext cx="500066" cy="214314"/>
          </a:xfrm>
          <a:prstGeom prst="line">
            <a:avLst/>
          </a:prstGeom>
          <a:noFill/>
          <a:ln w="3810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7" name="Rectangle 22"/>
          <p:cNvSpPr>
            <a:spLocks noChangeArrowheads="1"/>
          </p:cNvSpPr>
          <p:nvPr/>
        </p:nvSpPr>
        <p:spPr bwMode="auto">
          <a:xfrm rot="11362471">
            <a:off x="6092161" y="5752723"/>
            <a:ext cx="529371" cy="810755"/>
          </a:xfrm>
          <a:prstGeom prst="rect">
            <a:avLst/>
          </a:prstGeom>
          <a:gradFill rotWithShape="0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7200"/>
          </a:p>
        </p:txBody>
      </p:sp>
      <p:sp>
        <p:nvSpPr>
          <p:cNvPr id="90" name="Прямоугольник 89"/>
          <p:cNvSpPr/>
          <p:nvPr/>
        </p:nvSpPr>
        <p:spPr>
          <a:xfrm rot="726591">
            <a:off x="7577979" y="5279973"/>
            <a:ext cx="364202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dirty="0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0" y="1124744"/>
            <a:ext cx="3131840" cy="43204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3131840" y="3717032"/>
            <a:ext cx="2160240" cy="43204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4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90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5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5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4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1" grpId="0"/>
      <p:bldP spid="22" grpId="0"/>
      <p:bldP spid="23" grpId="0" animBg="1"/>
      <p:bldP spid="2051" grpId="0" animBg="1"/>
      <p:bldP spid="26" grpId="0" animBg="1"/>
      <p:bldP spid="27" grpId="0" animBg="1"/>
      <p:bldP spid="27" grpId="1" animBg="1"/>
      <p:bldP spid="28" grpId="0" animBg="1"/>
      <p:bldP spid="28" grpId="1" animBg="1"/>
      <p:bldP spid="39" grpId="0" animBg="1"/>
      <p:bldP spid="40" grpId="0" animBg="1"/>
      <p:bldP spid="41" grpId="0" animBg="1"/>
      <p:bldP spid="42" grpId="0" animBg="1"/>
      <p:bldP spid="47" grpId="0" animBg="1"/>
      <p:bldP spid="48" grpId="0" animBg="1"/>
      <p:bldP spid="49" grpId="0" animBg="1"/>
      <p:bldP spid="50" grpId="0" animBg="1"/>
      <p:bldP spid="50" grpId="1" animBg="1"/>
      <p:bldP spid="51" grpId="0" animBg="1"/>
      <p:bldP spid="51" grpId="1" animBg="1"/>
      <p:bldP spid="52" grpId="0" animBg="1"/>
      <p:bldP spid="53" grpId="0" animBg="1"/>
      <p:bldP spid="54" grpId="0" animBg="1"/>
      <p:bldP spid="55" grpId="0" animBg="1"/>
      <p:bldP spid="55" grpId="1" animBg="1"/>
      <p:bldP spid="56" grpId="0" animBg="1"/>
      <p:bldP spid="56" grpId="1" animBg="1"/>
      <p:bldP spid="57" grpId="0" animBg="1"/>
      <p:bldP spid="90" grpId="0" animBg="1"/>
      <p:bldP spid="59" grpId="0" animBg="1"/>
      <p:bldP spid="6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5.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 какой из схем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(рис. 3)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правильно представлен ход лучей при разложении пучка белого света стеклянной призмой?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А.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1.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2.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. 3.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Г.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4.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На всех схемах неправильно.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ts val="213"/>
              </a:spcBef>
              <a:spcAft>
                <a:spcPts val="1000"/>
              </a:spcAft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5720" y="1714488"/>
            <a:ext cx="657831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81256" y="1928802"/>
            <a:ext cx="1571636" cy="10001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20749668">
            <a:off x="8367781" y="1231172"/>
            <a:ext cx="338554" cy="461665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2400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3000372"/>
            <a:ext cx="9144000" cy="17859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6.  На рисунке 4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представлена схема устройства спектрографа. С помощью какого элемента спектрографа осуществляется выделение узкого светового пучка?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. 1.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2.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. 3.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Г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. 4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  Д.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5.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00694" y="4798329"/>
            <a:ext cx="3643306" cy="2274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71470" y="4929198"/>
            <a:ext cx="57147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ts val="2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1. </a:t>
            </a:r>
          </a:p>
          <a:p>
            <a:pPr marL="0" lvl="0" indent="0" eaLnBrk="1" fontAlgn="base" latinLnBrk="0" hangingPunct="1">
              <a:lnSpc>
                <a:spcPts val="2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2. </a:t>
            </a:r>
          </a:p>
          <a:p>
            <a:pPr marL="0" lvl="0" indent="0" eaLnBrk="1" fontAlgn="base" latinLnBrk="0" hangingPunct="1">
              <a:lnSpc>
                <a:spcPts val="2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3. </a:t>
            </a:r>
          </a:p>
          <a:p>
            <a:pPr marL="0" lvl="0" indent="0" eaLnBrk="1" fontAlgn="base" latinLnBrk="0" hangingPunct="1">
              <a:lnSpc>
                <a:spcPts val="2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lvl="0" indent="0" eaLnBrk="1" fontAlgn="base" latinLnBrk="0" hangingPunct="1">
              <a:lnSpc>
                <a:spcPts val="2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5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85688" y="4714884"/>
            <a:ext cx="5000692" cy="500066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выделение узкого пучка</a:t>
            </a:r>
            <a:endParaRPr kumimoji="0" lang="ru-RU" sz="48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285688" y="5119414"/>
            <a:ext cx="1571636" cy="500066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линза 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214250" y="5643578"/>
            <a:ext cx="5072130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Призма /разложение света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285688" y="6000768"/>
            <a:ext cx="207170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линза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72072" y="6344310"/>
            <a:ext cx="357193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Плёнка/матрица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699792" y="1340768"/>
            <a:ext cx="5040560" cy="43204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9.62072E-7 L 0.16771 -0.00116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" y="-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77 -0.00116 L 0.72673 -0.00232 " pathEditMode="relative" rAng="0" ptsTypes="AA">
                                      <p:cBhvr>
                                        <p:cTn id="2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" y="-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4" grpId="0" animBg="1"/>
      <p:bldP spid="4" grpId="1" animBg="1"/>
      <p:bldP spid="4" grpId="2" animBg="1"/>
      <p:bldP spid="5" grpId="0" animBg="1"/>
      <p:bldP spid="3076" grpId="0" animBg="1"/>
      <p:bldP spid="11" grpId="0"/>
      <p:bldP spid="12" grpId="0" animBg="1"/>
      <p:bldP spid="13" grpId="0" animBg="1"/>
      <p:bldP spid="14" grpId="0" animBg="1"/>
      <p:bldP spid="15" grpId="0"/>
      <p:bldP spid="16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7.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Какие из перечисленных ниже явлений объясняются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дифракцией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света: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857232"/>
            <a:ext cx="914400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1 -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радужная окраска тонких мыльных и масляных пленок,          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2 -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кольца Ньютона,                                                             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- появление светлого пятна в центре тени от малого      непрозрачного диска,                                                           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- отклонение световых лучей в область геометрической тени?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924944"/>
            <a:ext cx="914400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А.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Только  1.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1  и 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  В.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1, 2, 3, 4.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Г.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3 и 4.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Только 4.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713298" y="3503858"/>
            <a:ext cx="514886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1.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641290" y="4079922"/>
            <a:ext cx="504056" cy="57150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221418" y="4501140"/>
            <a:ext cx="414337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суперпозиция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289362" y="3503858"/>
            <a:ext cx="514886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2.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217354" y="4079922"/>
            <a:ext cx="586894" cy="57150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4.</a:t>
            </a:r>
          </a:p>
        </p:txBody>
      </p:sp>
      <p:sp>
        <p:nvSpPr>
          <p:cNvPr id="10" name="Прямоугольник 9"/>
          <p:cNvSpPr/>
          <p:nvPr/>
        </p:nvSpPr>
        <p:spPr>
          <a:xfrm rot="20954205">
            <a:off x="2828497" y="365768"/>
            <a:ext cx="415498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600" dirty="0"/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221418" y="4072512"/>
            <a:ext cx="3214678" cy="57150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дифракция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221418" y="3501008"/>
            <a:ext cx="3214678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интерференция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88024" y="2996952"/>
            <a:ext cx="1080120" cy="43204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3" grpId="0"/>
      <p:bldP spid="4" grpId="0"/>
      <p:bldP spid="5" grpId="0" animBg="1"/>
      <p:bldP spid="6" grpId="0" animBg="1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3384</TotalTime>
  <Words>1872</Words>
  <Application>Microsoft Office PowerPoint</Application>
  <PresentationFormat>Экран (4:3)</PresentationFormat>
  <Paragraphs>376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Слайд 1</vt:lpstr>
      <vt:lpstr>Слайд 2</vt:lpstr>
      <vt:lpstr>Домашнее задание.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Домашнее задание.</vt:lpstr>
      <vt:lpstr>Слайд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к уроку по теме «Величины, характеризующие колебательное движение»</dc:title>
  <dc:creator>Admin</dc:creator>
  <cp:lastModifiedBy>User</cp:lastModifiedBy>
  <cp:revision>444</cp:revision>
  <dcterms:created xsi:type="dcterms:W3CDTF">2009-11-04T14:29:22Z</dcterms:created>
  <dcterms:modified xsi:type="dcterms:W3CDTF">2019-12-13T06:44:23Z</dcterms:modified>
</cp:coreProperties>
</file>