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51" r:id="rId1"/>
  </p:sldMasterIdLst>
  <p:notesMasterIdLst>
    <p:notesMasterId r:id="rId24"/>
  </p:notesMasterIdLst>
  <p:sldIdLst>
    <p:sldId id="457" r:id="rId2"/>
    <p:sldId id="447" r:id="rId3"/>
    <p:sldId id="448" r:id="rId4"/>
    <p:sldId id="449" r:id="rId5"/>
    <p:sldId id="450" r:id="rId6"/>
    <p:sldId id="451" r:id="rId7"/>
    <p:sldId id="452" r:id="rId8"/>
    <p:sldId id="453" r:id="rId9"/>
    <p:sldId id="454" r:id="rId10"/>
    <p:sldId id="455" r:id="rId11"/>
    <p:sldId id="456" r:id="rId12"/>
    <p:sldId id="416" r:id="rId13"/>
    <p:sldId id="398" r:id="rId14"/>
    <p:sldId id="420" r:id="rId15"/>
    <p:sldId id="419" r:id="rId16"/>
    <p:sldId id="445" r:id="rId17"/>
    <p:sldId id="434" r:id="rId18"/>
    <p:sldId id="441" r:id="rId19"/>
    <p:sldId id="442" r:id="rId20"/>
    <p:sldId id="443" r:id="rId21"/>
    <p:sldId id="446" r:id="rId22"/>
    <p:sldId id="444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CC"/>
    <a:srgbClr val="33CCFF"/>
    <a:srgbClr val="006600"/>
    <a:srgbClr val="0014AC"/>
    <a:srgbClr val="FF9900"/>
    <a:srgbClr val="365D21"/>
    <a:srgbClr val="0066FF"/>
    <a:srgbClr val="FFFF00"/>
    <a:srgbClr val="FFFFFF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3" d="100"/>
          <a:sy n="53" d="100"/>
        </p:scale>
        <p:origin x="-1566" y="-1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5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07.10.2018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39510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A3820B-7150-4465-9329-879E122C3E8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A3820B-7150-4465-9329-879E122C3E8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0" y="714356"/>
            <a:ext cx="8929718" cy="1428760"/>
          </a:xfrm>
          <a:prstGeom prst="rect">
            <a:avLst/>
          </a:prstGeom>
          <a:solidFill>
            <a:srgbClr val="33CCFF"/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600" b="1" cap="small" dirty="0" smtClean="0">
                <a:latin typeface="Times New Roman" pitchFamily="18" charset="0"/>
                <a:cs typeface="Times New Roman" pitchFamily="18" charset="0"/>
              </a:rPr>
              <a:t>Природа тел </a:t>
            </a:r>
            <a:r>
              <a:rPr lang="ru-RU" sz="6600" b="1" cap="sm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6600" b="1" cap="small" dirty="0" smtClean="0">
                <a:latin typeface="Times New Roman" pitchFamily="18" charset="0"/>
                <a:cs typeface="Times New Roman" pitchFamily="18" charset="0"/>
              </a:rPr>
              <a:t>олнечной системы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6273225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астрономия </a:t>
            </a: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физика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928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Астрономия 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5984" y="0"/>
            <a:ext cx="6858017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№6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§14,15,16,17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 rot="20665506">
            <a:off x="57534" y="2164776"/>
            <a:ext cx="8358246" cy="15716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14AC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Общие  </a:t>
            </a:r>
            <a:r>
              <a:rPr lang="ru-RU" sz="6000" b="1" kern="10" dirty="0" err="1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14AC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х-ки</a:t>
            </a:r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14AC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планет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14AC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WordArt 4"/>
          <p:cNvSpPr>
            <a:spLocks noChangeArrowheads="1" noChangeShapeType="1" noTextEdit="1"/>
          </p:cNvSpPr>
          <p:nvPr/>
        </p:nvSpPr>
        <p:spPr bwMode="gray">
          <a:xfrm rot="20665506">
            <a:off x="570311" y="3879972"/>
            <a:ext cx="8473326" cy="19063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Солнечная система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-32" y="0"/>
            <a:ext cx="9144032" cy="72628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  <a:buFont typeface="Times New Roman" pitchFamily="18" charset="0"/>
              <a:buChar char="1"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№14</a:t>
            </a:r>
          </a:p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Упражнение 12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 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Определите массу Юпитера, зная, что его спутник, который отстоит от Юпитера на 422 000 км, имеет период обращения 1,77 суток. Для сравнения используйте данные для системы Земля—Луна. 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Ускорение силы тяжести на Марсе составляет 3,7 м/с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на Юпитере — 25 м/с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Рассчитайте первую космическую скорость для этих планет. 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Сколько суток (примерно) продолжается полёт КА до Марса, если он проходит по эллипсу, большая полуось которого равна 1,25 а. е.?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78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8501090" cy="14465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солнечные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приливы </a:t>
            </a:r>
          </a:p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2,5 раза 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меньше лунных?</a:t>
            </a:r>
            <a:endParaRPr lang="ru-RU" sz="4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500174"/>
            <a:ext cx="9144000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Когда солнечные и лунные </a:t>
            </a:r>
          </a:p>
          <a:p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складываются, а когда вычитаются?</a:t>
            </a:r>
            <a:endParaRPr lang="ru-RU" sz="4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786058"/>
            <a:ext cx="9144000" cy="144655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Вчера было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полнолуние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какое затмение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ожидают сегодня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429132"/>
            <a:ext cx="9144000" cy="7694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Где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вечером 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надо искать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Венеру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288364"/>
            <a:ext cx="9144000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Каковы трудности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наблюдения Меркурия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0" y="714356"/>
            <a:ext cx="8929718" cy="1428760"/>
          </a:xfrm>
          <a:prstGeom prst="rect">
            <a:avLst/>
          </a:prstGeom>
          <a:solidFill>
            <a:srgbClr val="33CCFF"/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600" b="1" cap="small" dirty="0" smtClean="0">
                <a:latin typeface="Times New Roman" pitchFamily="18" charset="0"/>
                <a:cs typeface="Times New Roman" pitchFamily="18" charset="0"/>
              </a:rPr>
              <a:t>Природа тел </a:t>
            </a:r>
            <a:r>
              <a:rPr lang="ru-RU" sz="6600" b="1" cap="sm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6600" b="1" cap="small" dirty="0" smtClean="0">
                <a:latin typeface="Times New Roman" pitchFamily="18" charset="0"/>
                <a:cs typeface="Times New Roman" pitchFamily="18" charset="0"/>
              </a:rPr>
              <a:t>олнечной системы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6273225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астрономия </a:t>
            </a: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физика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928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Астрономия 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86116" y="0"/>
            <a:ext cx="5857885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№6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§15,16,17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 rot="20665506">
            <a:off x="57534" y="2164776"/>
            <a:ext cx="8358246" cy="15716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14AC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Общие  </a:t>
            </a:r>
            <a:r>
              <a:rPr lang="ru-RU" sz="6000" b="1" kern="10" dirty="0" err="1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14AC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х-ки</a:t>
            </a:r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14AC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планет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14AC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WordArt 4"/>
          <p:cNvSpPr>
            <a:spLocks noChangeArrowheads="1" noChangeShapeType="1" noTextEdit="1"/>
          </p:cNvSpPr>
          <p:nvPr/>
        </p:nvSpPr>
        <p:spPr bwMode="gray">
          <a:xfrm rot="20665506">
            <a:off x="570311" y="3879972"/>
            <a:ext cx="8473326" cy="19063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Солнечная система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№15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 По каким характеристикам прослеживается разделение планет на две группы?</a:t>
            </a:r>
          </a:p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 13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На основе данных приложения VI: 1) определите, по какой из физических характеристик планеты наиболее чётко разделяются на две группы; 2) сформулируйте основные отличительные особенности каждой группы планет.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8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l="12890" t="17578" r="17383" b="60907"/>
          <a:stretch>
            <a:fillRect/>
          </a:stretch>
        </p:blipFill>
        <p:spPr bwMode="auto">
          <a:xfrm>
            <a:off x="0" y="0"/>
            <a:ext cx="9144000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l="12890" t="40527" r="44620" b="37240"/>
          <a:stretch>
            <a:fillRect/>
          </a:stretch>
        </p:blipFill>
        <p:spPr bwMode="auto">
          <a:xfrm>
            <a:off x="1500166" y="2285992"/>
            <a:ext cx="557216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l="12890" t="63477" r="44620" b="15725"/>
          <a:stretch>
            <a:fillRect/>
          </a:stretch>
        </p:blipFill>
        <p:spPr bwMode="auto">
          <a:xfrm>
            <a:off x="3571868" y="4786322"/>
            <a:ext cx="557216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778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>
            <a:lum bright="-10000" contrast="30000"/>
          </a:blip>
          <a:srcRect l="1297" t="1630" b="26747"/>
          <a:stretch>
            <a:fillRect/>
          </a:stretch>
        </p:blipFill>
        <p:spPr bwMode="auto">
          <a:xfrm>
            <a:off x="0" y="0"/>
            <a:ext cx="914400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4"/>
          <p:cNvGrpSpPr/>
          <p:nvPr/>
        </p:nvGrpSpPr>
        <p:grpSpPr>
          <a:xfrm>
            <a:off x="0" y="0"/>
            <a:ext cx="1214414" cy="1500174"/>
            <a:chOff x="0" y="0"/>
            <a:chExt cx="1214414" cy="1500174"/>
          </a:xfrm>
        </p:grpSpPr>
        <p:sp>
          <p:nvSpPr>
            <p:cNvPr id="3" name="Прямоугольник 2"/>
            <p:cNvSpPr/>
            <p:nvPr/>
          </p:nvSpPr>
          <p:spPr bwMode="auto">
            <a:xfrm>
              <a:off x="0" y="0"/>
              <a:ext cx="1214414" cy="1500174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0" y="0"/>
              <a:ext cx="12144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latin typeface="Times New Roman" pitchFamily="18" charset="0"/>
                  <a:cs typeface="Times New Roman" pitchFamily="18" charset="0"/>
                </a:rPr>
                <a:t>§16</a:t>
              </a:r>
              <a:endParaRPr lang="ru-RU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778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№16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Вопросы 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Каков возраст планет Солнечной системы? 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Какие процессы происходили в ходе формирования планет?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8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0" y="714356"/>
            <a:ext cx="8929718" cy="1428760"/>
          </a:xfrm>
          <a:prstGeom prst="rect">
            <a:avLst/>
          </a:prstGeom>
          <a:solidFill>
            <a:srgbClr val="33CCFF"/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600" b="1" cap="small" dirty="0" smtClean="0">
                <a:latin typeface="Times New Roman" pitchFamily="18" charset="0"/>
                <a:cs typeface="Times New Roman" pitchFamily="18" charset="0"/>
              </a:rPr>
              <a:t>Природа тел </a:t>
            </a:r>
            <a:r>
              <a:rPr lang="ru-RU" sz="6600" b="1" cap="sm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6600" b="1" cap="small" dirty="0" smtClean="0">
                <a:latin typeface="Times New Roman" pitchFamily="18" charset="0"/>
                <a:cs typeface="Times New Roman" pitchFamily="18" charset="0"/>
              </a:rPr>
              <a:t>олнечной системы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6273225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астрономия </a:t>
            </a: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физика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928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Астрономия 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71201" y="0"/>
            <a:ext cx="4772799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№5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§17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 rot="20665506">
            <a:off x="57534" y="2164776"/>
            <a:ext cx="8358246" cy="15716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14AC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14AC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WordArt 4"/>
          <p:cNvSpPr>
            <a:spLocks noChangeArrowheads="1" noChangeShapeType="1" noTextEdit="1"/>
          </p:cNvSpPr>
          <p:nvPr/>
        </p:nvSpPr>
        <p:spPr bwMode="gray">
          <a:xfrm rot="20665506">
            <a:off x="570311" y="3879972"/>
            <a:ext cx="8473326" cy="19063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Луна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26367" t="33203" r="26042" b="10407"/>
          <a:stretch>
            <a:fillRect/>
          </a:stretch>
        </p:blipFill>
        <p:spPr bwMode="auto">
          <a:xfrm>
            <a:off x="-31" y="0"/>
            <a:ext cx="9144032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 bwMode="auto">
          <a:xfrm>
            <a:off x="4714876" y="0"/>
            <a:ext cx="4429124" cy="6500834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0" y="0"/>
            <a:ext cx="1214414" cy="1500174"/>
            <a:chOff x="0" y="0"/>
            <a:chExt cx="1214414" cy="1500174"/>
          </a:xfrm>
        </p:grpSpPr>
        <p:sp>
          <p:nvSpPr>
            <p:cNvPr id="6" name="Прямоугольник 5"/>
            <p:cNvSpPr/>
            <p:nvPr/>
          </p:nvSpPr>
          <p:spPr bwMode="auto">
            <a:xfrm>
              <a:off x="0" y="0"/>
              <a:ext cx="1214414" cy="1500174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0"/>
              <a:ext cx="12144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latin typeface="Times New Roman" pitchFamily="18" charset="0"/>
                  <a:cs typeface="Times New Roman" pitchFamily="18" charset="0"/>
                </a:rPr>
                <a:t>§17</a:t>
              </a:r>
              <a:endParaRPr lang="ru-RU" sz="4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lum bright="-20000" contrast="40000"/>
          </a:blip>
          <a:srcRect l="11719" t="19043" r="53125" b="40445"/>
          <a:stretch>
            <a:fillRect/>
          </a:stretch>
        </p:blipFill>
        <p:spPr bwMode="auto">
          <a:xfrm>
            <a:off x="2714612" y="1071570"/>
            <a:ext cx="643177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lum bright="-20000" contrast="40000"/>
          </a:blip>
          <a:srcRect l="55664" t="34424" r="14453" b="29687"/>
          <a:stretch>
            <a:fillRect/>
          </a:stretch>
        </p:blipFill>
        <p:spPr bwMode="auto">
          <a:xfrm>
            <a:off x="0" y="4071966"/>
            <a:ext cx="2974149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lum bright="-20000" contrast="40000"/>
          </a:blip>
          <a:srcRect l="11719" t="62302" r="58618" b="15039"/>
          <a:stretch>
            <a:fillRect/>
          </a:stretch>
        </p:blipFill>
        <p:spPr bwMode="auto">
          <a:xfrm>
            <a:off x="1500166" y="142852"/>
            <a:ext cx="3857652" cy="228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778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0" y="714356"/>
            <a:ext cx="4429124" cy="1428760"/>
          </a:xfrm>
          <a:prstGeom prst="rect">
            <a:avLst/>
          </a:prstGeom>
          <a:solidFill>
            <a:srgbClr val="92D050"/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en-US" sz="6600" cap="sm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6600" b="1" cap="sm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6600" b="1" cap="small" dirty="0" smtClean="0">
                <a:latin typeface="Times New Roman" pitchFamily="18" charset="0"/>
                <a:cs typeface="Times New Roman" pitchFamily="18" charset="0"/>
              </a:rPr>
              <a:t>Строение</a:t>
            </a:r>
          </a:p>
          <a:p>
            <a:r>
              <a:rPr lang="ru-RU" sz="6600" b="1" cap="small" dirty="0" smtClean="0">
                <a:latin typeface="Times New Roman" pitchFamily="18" charset="0"/>
                <a:cs typeface="Times New Roman" pitchFamily="18" charset="0"/>
              </a:rPr>
              <a:t>Солнечной</a:t>
            </a:r>
          </a:p>
          <a:p>
            <a:r>
              <a:rPr lang="ru-RU" sz="6600" b="1" cap="small" dirty="0" smtClean="0">
                <a:latin typeface="Times New Roman" pitchFamily="18" charset="0"/>
                <a:cs typeface="Times New Roman" pitchFamily="18" charset="0"/>
              </a:rPr>
              <a:t>Системы.</a:t>
            </a:r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§10-14</a:t>
            </a:r>
            <a:endParaRPr lang="ru-RU" sz="6600" b="1" cap="small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6273225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астрономия </a:t>
            </a: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физика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37861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Астрономия 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96976" y="0"/>
            <a:ext cx="4347023" cy="92333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№6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§14</a:t>
            </a:r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 rot="20665506">
            <a:off x="57534" y="2164776"/>
            <a:ext cx="8358246" cy="15716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14AC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Движение небесных тел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14AC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WordArt 4"/>
          <p:cNvSpPr>
            <a:spLocks noChangeArrowheads="1" noChangeShapeType="1" noTextEdit="1"/>
          </p:cNvSpPr>
          <p:nvPr/>
        </p:nvSpPr>
        <p:spPr bwMode="gray">
          <a:xfrm rot="20665506">
            <a:off x="570311" y="3879972"/>
            <a:ext cx="8473326" cy="19063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l="7617" t="7324" r="16211"/>
          <a:stretch>
            <a:fillRect/>
          </a:stretch>
        </p:blipFill>
        <p:spPr bwMode="auto">
          <a:xfrm>
            <a:off x="0" y="0"/>
            <a:ext cx="70459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498147" y="0"/>
            <a:ext cx="2645853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Рис.4. </a:t>
            </a:r>
            <a:r>
              <a:rPr lang="ru-RU" sz="36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карта </a:t>
            </a:r>
          </a:p>
          <a:p>
            <a:pPr algn="ctr"/>
            <a:r>
              <a:rPr lang="ru-RU" sz="36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видимого</a:t>
            </a:r>
          </a:p>
          <a:p>
            <a:pPr algn="ctr"/>
            <a:r>
              <a:rPr lang="ru-RU" sz="36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полушария </a:t>
            </a:r>
          </a:p>
          <a:p>
            <a:pPr algn="ctr"/>
            <a:r>
              <a:rPr lang="ru-RU" sz="36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Луны</a:t>
            </a:r>
            <a:endParaRPr lang="ru-RU" sz="36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8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№17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Вопросы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Какие особенности распространения волн в твёрдых телах и жидкостях используются при сейсмических исследованиях строения Земли? 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Почему в тропосфере температура с увеличением высоты падает?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Чем объясняются различия плотности веществ в окружающем нас мире? 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Почему при ясной погоде ночью происходит наиболее сильное похолодание?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Видны ли с Луны те же созвездия (видны ли они так же), что и с Земли? 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Назовите основные формы рельефа Луны.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Каковы физические условия на поверхности Луны? Чем и по каким причинам они отличаются от земных?</a:t>
            </a:r>
          </a:p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8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№17     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Упражнение 13 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Подсчитайте, какую (примерно) кинетическую энергию имеет тело массой 1 кг при встрече с лунной поверхностью. Скорость тела считать равной скорости орбитального движения Земли. 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2*.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Галилей первым измерил высоту гор на Луне, наблюдая появление вблизи терминатора (границы дня и ночи) отдельных горных вершин, освещённых Солнцем. Сделайте соответствующий чертёж и выведите формулу, по которой можно провести необходимые расчёты.</a:t>
            </a:r>
          </a:p>
          <a:p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8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grayscl/>
            <a:lum contrast="30000"/>
          </a:blip>
          <a:srcRect l="37891" t="41016" r="50257" b="50976"/>
          <a:stretch>
            <a:fillRect/>
          </a:stretch>
        </p:blipFill>
        <p:spPr bwMode="auto">
          <a:xfrm>
            <a:off x="0" y="785794"/>
            <a:ext cx="2439946" cy="857256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-71470" y="0"/>
            <a:ext cx="121444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500298" y="0"/>
            <a:ext cx="6643702" cy="2928934"/>
            <a:chOff x="2500298" y="0"/>
            <a:chExt cx="6643702" cy="292893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lum bright="-10000" contrast="40000"/>
            </a:blip>
            <a:srcRect l="29883" t="49024" r="46093" b="38164"/>
            <a:stretch>
              <a:fillRect/>
            </a:stretch>
          </p:blipFill>
          <p:spPr bwMode="auto">
            <a:xfrm>
              <a:off x="2500298" y="0"/>
              <a:ext cx="6465101" cy="2928934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miter lim="800000"/>
              <a:headEnd/>
              <a:tailEnd/>
            </a:ln>
            <a:effectLst/>
          </p:spPr>
        </p:pic>
        <p:sp>
          <p:nvSpPr>
            <p:cNvPr id="8" name="Прямоугольник 7"/>
            <p:cNvSpPr/>
            <p:nvPr/>
          </p:nvSpPr>
          <p:spPr bwMode="auto">
            <a:xfrm>
              <a:off x="8358214" y="0"/>
              <a:ext cx="785786" cy="2000240"/>
            </a:xfrm>
            <a:prstGeom prst="rect">
              <a:avLst/>
            </a:prstGeom>
            <a:solidFill>
              <a:schemeClr val="bg1"/>
            </a:solidFill>
            <a:ln w="38100">
              <a:noFill/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71406" y="2000240"/>
            <a:ext cx="4143404" cy="4857761"/>
            <a:chOff x="71406" y="2000240"/>
            <a:chExt cx="4143404" cy="4857761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lum bright="-10000" contrast="40000"/>
            </a:blip>
            <a:srcRect l="29883" t="62756" r="55382" b="8203"/>
            <a:stretch>
              <a:fillRect/>
            </a:stretch>
          </p:blipFill>
          <p:spPr bwMode="auto">
            <a:xfrm>
              <a:off x="71406" y="2000240"/>
              <a:ext cx="4107690" cy="485776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</p:pic>
        <p:sp>
          <p:nvSpPr>
            <p:cNvPr id="9" name="Прямоугольник 8"/>
            <p:cNvSpPr/>
            <p:nvPr/>
          </p:nvSpPr>
          <p:spPr bwMode="auto">
            <a:xfrm>
              <a:off x="2214546" y="4000504"/>
              <a:ext cx="2000264" cy="714380"/>
            </a:xfrm>
            <a:prstGeom prst="rect">
              <a:avLst/>
            </a:prstGeom>
            <a:solidFill>
              <a:schemeClr val="bg1"/>
            </a:solidFill>
            <a:ln w="38100">
              <a:noFill/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>
              <a:off x="3000364" y="3875001"/>
              <a:ext cx="1142976" cy="1714488"/>
            </a:xfrm>
            <a:prstGeom prst="rect">
              <a:avLst/>
            </a:prstGeom>
            <a:solidFill>
              <a:schemeClr val="bg1"/>
            </a:solidFill>
            <a:ln w="38100">
              <a:noFill/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214810" y="2928934"/>
            <a:ext cx="3571868" cy="3839793"/>
            <a:chOff x="4214810" y="2928934"/>
            <a:chExt cx="3571868" cy="383979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lum bright="-10000" contrast="40000"/>
            </a:blip>
            <a:srcRect l="43657" t="61902" r="46633" b="18767"/>
            <a:stretch>
              <a:fillRect/>
            </a:stretch>
          </p:blipFill>
          <p:spPr bwMode="auto">
            <a:xfrm>
              <a:off x="4214810" y="2928934"/>
              <a:ext cx="3214710" cy="3839793"/>
            </a:xfrm>
            <a:prstGeom prst="rect">
              <a:avLst/>
            </a:prstGeom>
            <a:noFill/>
            <a:ln w="12700">
              <a:solidFill>
                <a:srgbClr val="0014AC"/>
              </a:solidFill>
              <a:miter lim="800000"/>
              <a:headEnd/>
              <a:tailEnd/>
            </a:ln>
            <a:effectLst/>
          </p:spPr>
        </p:pic>
        <p:sp>
          <p:nvSpPr>
            <p:cNvPr id="13" name="Прямоугольник 12"/>
            <p:cNvSpPr/>
            <p:nvPr/>
          </p:nvSpPr>
          <p:spPr bwMode="auto">
            <a:xfrm>
              <a:off x="6643702" y="3884525"/>
              <a:ext cx="1142976" cy="830359"/>
            </a:xfrm>
            <a:prstGeom prst="rect">
              <a:avLst/>
            </a:prstGeom>
            <a:solidFill>
              <a:schemeClr val="bg1"/>
            </a:solidFill>
            <a:ln w="38100">
              <a:noFill/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7617" t="19775" r="10937" b="19433"/>
          <a:stretch>
            <a:fillRect/>
          </a:stretch>
        </p:blipFill>
        <p:spPr bwMode="auto">
          <a:xfrm>
            <a:off x="0" y="0"/>
            <a:ext cx="992988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778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5820" t="15381" r="8593" b="20166"/>
          <a:stretch>
            <a:fillRect/>
          </a:stretch>
        </p:blipFill>
        <p:spPr bwMode="auto">
          <a:xfrm>
            <a:off x="0" y="0"/>
            <a:ext cx="921550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778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l="16992" t="9521" r="9765" b="52393"/>
          <a:stretch>
            <a:fillRect/>
          </a:stretch>
        </p:blipFill>
        <p:spPr bwMode="auto">
          <a:xfrm>
            <a:off x="0" y="0"/>
            <a:ext cx="9101418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778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l="26367" t="33203" r="26042" b="10407"/>
          <a:stretch>
            <a:fillRect/>
          </a:stretch>
        </p:blipFill>
        <p:spPr bwMode="auto">
          <a:xfrm>
            <a:off x="-31" y="0"/>
            <a:ext cx="9144032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 bwMode="auto">
          <a:xfrm>
            <a:off x="4714876" y="357190"/>
            <a:ext cx="4429124" cy="6500834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0" y="0"/>
            <a:ext cx="1785918" cy="4143380"/>
          </a:xfrm>
          <a:prstGeom prst="rect">
            <a:avLst/>
          </a:prstGeom>
          <a:solidFill>
            <a:schemeClr val="bg1"/>
          </a:solidFill>
          <a:ln w="38100">
            <a:noFill/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428604"/>
            <a:ext cx="1785918" cy="60529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spcBef>
                <a:spcPts val="600"/>
              </a:spcBef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§ 14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428992" y="1857364"/>
            <a:ext cx="1785918" cy="785818"/>
          </a:xfrm>
          <a:prstGeom prst="rect">
            <a:avLst/>
          </a:prstGeom>
          <a:solidFill>
            <a:schemeClr val="bg1"/>
          </a:solidFill>
          <a:ln w="38100">
            <a:noFill/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928926" y="5286388"/>
            <a:ext cx="1785918" cy="785818"/>
          </a:xfrm>
          <a:prstGeom prst="rect">
            <a:avLst/>
          </a:prstGeom>
          <a:solidFill>
            <a:schemeClr val="bg1"/>
          </a:solidFill>
          <a:ln w="38100">
            <a:noFill/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4607024" y="0"/>
            <a:ext cx="1036546" cy="1893500"/>
          </a:xfrm>
          <a:prstGeom prst="rect">
            <a:avLst/>
          </a:prstGeom>
          <a:solidFill>
            <a:schemeClr val="bg1"/>
          </a:solidFill>
          <a:ln w="38100">
            <a:noFill/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4714876" y="0"/>
            <a:ext cx="4429124" cy="3429000"/>
          </a:xfrm>
          <a:prstGeom prst="rect">
            <a:avLst/>
          </a:prstGeom>
          <a:solidFill>
            <a:schemeClr val="bg1"/>
          </a:solidFill>
          <a:ln w="38100">
            <a:noFill/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303503" y="1410807"/>
            <a:ext cx="1785918" cy="785818"/>
          </a:xfrm>
          <a:prstGeom prst="rect">
            <a:avLst/>
          </a:prstGeom>
          <a:solidFill>
            <a:schemeClr val="bg1"/>
          </a:solidFill>
          <a:ln w="38100">
            <a:noFill/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7028 L 0.00209 -0.49769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/>
          <p:cNvSpPr/>
          <p:nvPr/>
        </p:nvSpPr>
        <p:spPr bwMode="auto">
          <a:xfrm>
            <a:off x="3286116" y="3104324"/>
            <a:ext cx="2643206" cy="1681998"/>
          </a:xfrm>
          <a:prstGeom prst="ellipse">
            <a:avLst/>
          </a:prstGeom>
          <a:solidFill>
            <a:srgbClr val="92D050"/>
          </a:solidFill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786050" y="214290"/>
            <a:ext cx="242886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приливы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966714"/>
            <a:ext cx="1142976" cy="60529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Bef>
                <a:spcPts val="60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§ 14-5</a:t>
            </a:r>
          </a:p>
        </p:txBody>
      </p:sp>
      <p:sp>
        <p:nvSpPr>
          <p:cNvPr id="5" name="Овал 4"/>
          <p:cNvSpPr/>
          <p:nvPr/>
        </p:nvSpPr>
        <p:spPr bwMode="auto">
          <a:xfrm>
            <a:off x="3714744" y="3104324"/>
            <a:ext cx="1857388" cy="1681998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 bwMode="auto">
          <a:xfrm>
            <a:off x="8072462" y="3786190"/>
            <a:ext cx="214314" cy="285752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142976" y="3929066"/>
            <a:ext cx="7429552" cy="1588"/>
          </a:xfrm>
          <a:prstGeom prst="straightConnector1">
            <a:avLst/>
          </a:prstGeom>
          <a:ln w="381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8572464" y="3214686"/>
            <a:ext cx="571536" cy="60529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spcBef>
                <a:spcPts val="600"/>
              </a:spcBef>
            </a:pP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3600" b="1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 flipH="1" flipV="1">
            <a:off x="1465241" y="2963859"/>
            <a:ext cx="307183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428860" y="928670"/>
            <a:ext cx="571536" cy="60529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spcBef>
                <a:spcPts val="600"/>
              </a:spcBef>
            </a:pP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3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четверенная стрелка 12"/>
          <p:cNvSpPr/>
          <p:nvPr/>
        </p:nvSpPr>
        <p:spPr bwMode="auto">
          <a:xfrm>
            <a:off x="6143636" y="3817722"/>
            <a:ext cx="214314" cy="214314"/>
          </a:xfrm>
          <a:prstGeom prst="quadArrow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4643438" y="2428868"/>
            <a:ext cx="2857520" cy="3000396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Dot"/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857224" y="1571612"/>
            <a:ext cx="6715172" cy="21431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6215074" y="4143380"/>
            <a:ext cx="2039661" cy="52322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 масс</a:t>
            </a:r>
            <a:endParaRPr lang="ru-RU" sz="2800" dirty="0"/>
          </a:p>
        </p:txBody>
      </p:sp>
      <p:sp>
        <p:nvSpPr>
          <p:cNvPr id="18" name="Прямоугольник 17"/>
          <p:cNvSpPr/>
          <p:nvPr/>
        </p:nvSpPr>
        <p:spPr>
          <a:xfrm rot="20589628">
            <a:off x="5282717" y="1744851"/>
            <a:ext cx="3595343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ТЯГ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err="1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l-GR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36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20" name="Дуга 19"/>
          <p:cNvSpPr/>
          <p:nvPr/>
        </p:nvSpPr>
        <p:spPr>
          <a:xfrm flipV="1">
            <a:off x="-2214610" y="-3786238"/>
            <a:ext cx="7929586" cy="7500990"/>
          </a:xfrm>
          <a:prstGeom prst="arc">
            <a:avLst>
              <a:gd name="adj1" fmla="val 17315229"/>
              <a:gd name="adj2" fmla="val 21381709"/>
            </a:avLst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91"/>
          <p:cNvGrpSpPr/>
          <p:nvPr/>
        </p:nvGrpSpPr>
        <p:grpSpPr>
          <a:xfrm>
            <a:off x="5715008" y="214290"/>
            <a:ext cx="2786082" cy="1248063"/>
            <a:chOff x="5429256" y="1571615"/>
            <a:chExt cx="2343675" cy="1248063"/>
          </a:xfrm>
          <a:solidFill>
            <a:schemeClr val="bg2"/>
          </a:solidFill>
        </p:grpSpPr>
        <p:sp>
          <p:nvSpPr>
            <p:cNvPr id="22" name="Text Box 15"/>
            <p:cNvSpPr txBox="1">
              <a:spLocks noChangeArrowheads="1"/>
            </p:cNvSpPr>
            <p:nvPr/>
          </p:nvSpPr>
          <p:spPr bwMode="auto">
            <a:xfrm>
              <a:off x="5793358" y="2204920"/>
              <a:ext cx="717594" cy="61475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Группа 103"/>
            <p:cNvGrpSpPr/>
            <p:nvPr/>
          </p:nvGrpSpPr>
          <p:grpSpPr>
            <a:xfrm>
              <a:off x="5429256" y="1571615"/>
              <a:ext cx="2343675" cy="860643"/>
              <a:chOff x="5429256" y="1571614"/>
              <a:chExt cx="2343675" cy="903630"/>
            </a:xfrm>
            <a:grpFill/>
          </p:grpSpPr>
          <p:sp>
            <p:nvSpPr>
              <p:cNvPr id="24" name="Text Box 14"/>
              <p:cNvSpPr txBox="1">
                <a:spLocks noChangeArrowheads="1"/>
              </p:cNvSpPr>
              <p:nvPr/>
            </p:nvSpPr>
            <p:spPr bwMode="auto">
              <a:xfrm>
                <a:off x="5429256" y="1571614"/>
                <a:ext cx="1442261" cy="67505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</a:t>
                </a:r>
                <a:r>
                  <a:rPr kumimoji="0" lang="en-US" sz="3600" b="1" i="0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600" b="1" i="0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</a:t>
                </a:r>
                <a:r>
                  <a:rPr kumimoji="0" lang="en-US" sz="3600" b="1" i="0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3600" b="0" i="0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631141" y="1796630"/>
                <a:ext cx="1141790" cy="67861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ru-RU" sz="3600" b="1" baseline="-25000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ТЯГ</a:t>
                </a:r>
                <a:endParaRPr lang="ru-RU" sz="3600" dirty="0">
                  <a:solidFill>
                    <a:srgbClr val="006600"/>
                  </a:solidFill>
                </a:endParaRPr>
              </a:p>
            </p:txBody>
          </p:sp>
        </p:grpSp>
      </p:grpSp>
      <p:sp>
        <p:nvSpPr>
          <p:cNvPr id="29" name="Line 16"/>
          <p:cNvSpPr>
            <a:spLocks noChangeShapeType="1"/>
          </p:cNvSpPr>
          <p:nvPr/>
        </p:nvSpPr>
        <p:spPr bwMode="auto">
          <a:xfrm>
            <a:off x="5786446" y="857232"/>
            <a:ext cx="1296000" cy="4571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0" rev="12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rot="5400000" flipH="1" flipV="1">
            <a:off x="3494784" y="2747562"/>
            <a:ext cx="4068000" cy="1588"/>
          </a:xfrm>
          <a:prstGeom prst="straightConnector1">
            <a:avLst/>
          </a:prstGeom>
          <a:ln w="571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авая фигурная скобка 34"/>
          <p:cNvSpPr/>
          <p:nvPr/>
        </p:nvSpPr>
        <p:spPr>
          <a:xfrm>
            <a:off x="5572132" y="1142984"/>
            <a:ext cx="357190" cy="1000132"/>
          </a:xfrm>
          <a:prstGeom prst="rightBrac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 стрелкой 37"/>
          <p:cNvCxnSpPr/>
          <p:nvPr/>
        </p:nvCxnSpPr>
        <p:spPr>
          <a:xfrm rot="10800000">
            <a:off x="5286380" y="3929066"/>
            <a:ext cx="642942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143372" y="4000504"/>
            <a:ext cx="1062046" cy="646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</a:t>
            </a:r>
            <a:endParaRPr lang="ru-RU" sz="3600" dirty="0">
              <a:solidFill>
                <a:srgbClr val="0014AC"/>
              </a:solidFill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 rot="5400000" flipH="1" flipV="1">
            <a:off x="1750993" y="3392487"/>
            <a:ext cx="3071834" cy="1588"/>
          </a:xfrm>
          <a:prstGeom prst="straightConnector1">
            <a:avLst/>
          </a:prstGeom>
          <a:ln w="571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авая фигурная скобка 41"/>
          <p:cNvSpPr/>
          <p:nvPr/>
        </p:nvSpPr>
        <p:spPr>
          <a:xfrm>
            <a:off x="3286116" y="2928934"/>
            <a:ext cx="285752" cy="428628"/>
          </a:xfrm>
          <a:prstGeom prst="rightBrace">
            <a:avLst/>
          </a:prstGeom>
          <a:ln w="57150">
            <a:solidFill>
              <a:srgbClr val="001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 стрелкой 44"/>
          <p:cNvCxnSpPr/>
          <p:nvPr/>
        </p:nvCxnSpPr>
        <p:spPr>
          <a:xfrm flipV="1">
            <a:off x="3286116" y="3929066"/>
            <a:ext cx="642942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072066" y="5072074"/>
            <a:ext cx="3714744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Приливное трение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Овал 47"/>
          <p:cNvSpPr/>
          <p:nvPr/>
        </p:nvSpPr>
        <p:spPr bwMode="auto">
          <a:xfrm rot="1588432">
            <a:off x="3821078" y="5640812"/>
            <a:ext cx="1857388" cy="1039080"/>
          </a:xfrm>
          <a:prstGeom prst="ellipse">
            <a:avLst/>
          </a:prstGeom>
          <a:solidFill>
            <a:srgbClr val="92D050"/>
          </a:solidFill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 bwMode="auto">
          <a:xfrm>
            <a:off x="8501090" y="6072206"/>
            <a:ext cx="214314" cy="285752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cxnSp>
        <p:nvCxnSpPr>
          <p:cNvPr id="50" name="Прямая со стрелкой 49"/>
          <p:cNvCxnSpPr/>
          <p:nvPr/>
        </p:nvCxnSpPr>
        <p:spPr>
          <a:xfrm flipV="1">
            <a:off x="4000496" y="5643578"/>
            <a:ext cx="500066" cy="1588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5585780" y="6531328"/>
            <a:ext cx="857256" cy="1588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 flipH="1" flipV="1">
            <a:off x="1905998" y="4039066"/>
            <a:ext cx="5508000" cy="1588"/>
          </a:xfrm>
          <a:prstGeom prst="straightConnector1">
            <a:avLst/>
          </a:prstGeom>
          <a:ln w="571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0" y="5000636"/>
            <a:ext cx="371474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Одной стороной</a:t>
            </a:r>
            <a:endParaRPr lang="ru-RU" sz="36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2876" y="5659955"/>
            <a:ext cx="2714612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6ч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24ч</a:t>
            </a:r>
            <a:endParaRPr lang="ru-RU" sz="4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" grpId="0" animBg="1"/>
      <p:bldP spid="4" grpId="0" animBg="1"/>
      <p:bldP spid="5" grpId="0" animBg="1"/>
      <p:bldP spid="6" grpId="0" animBg="1"/>
      <p:bldP spid="9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20" grpId="0" animBg="1"/>
      <p:bldP spid="29" grpId="0" animBg="1"/>
      <p:bldP spid="35" grpId="0" animBg="1"/>
      <p:bldP spid="39" grpId="0" animBg="1"/>
      <p:bldP spid="39" grpId="1" animBg="1"/>
      <p:bldP spid="42" grpId="0" animBg="1"/>
      <p:bldP spid="47" grpId="0" animBg="1"/>
      <p:bldP spid="48" grpId="0" animBg="1"/>
      <p:bldP spid="49" grpId="0" animBg="1"/>
      <p:bldP spid="54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-32" y="0"/>
            <a:ext cx="9144032" cy="72628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  <a:buFont typeface="Times New Roman" pitchFamily="18" charset="0"/>
              <a:buChar char="1"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Вопросы 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§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Почему движение планет происходит не в точности по законам Кеплера?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Как было установлено местоположение планеты Нептун? 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Какая из планет вызывает наибольшие возмущения в движении других тел Солнечной системы и почему?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Какие тела Солнечной системы испытывают наибольшие возмущения и почему?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По каким траекториям движутся космические аппараты к Луне; к планетам? 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6*.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Объясните причину и периодичность приливов и отливов. 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7*.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Будут ли одинаковы периоды обращения искусственных спутников Земли и Луны, если эти спутники находятся на одинаковых расстояниях от них?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78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 bwMode="auto">
        <a:noFill/>
        <a:ln w="38100">
          <a:solidFill>
            <a:srgbClr val="0000FF"/>
          </a:solidFill>
          <a:round/>
          <a:headEnd/>
          <a:tailEnd type="triangle" w="med" len="med"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5736</TotalTime>
  <Words>177</Words>
  <Application>Microsoft Office PowerPoint</Application>
  <PresentationFormat>Экран (4:3)</PresentationFormat>
  <Paragraphs>106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User</cp:lastModifiedBy>
  <cp:revision>604</cp:revision>
  <dcterms:created xsi:type="dcterms:W3CDTF">2009-11-04T14:29:22Z</dcterms:created>
  <dcterms:modified xsi:type="dcterms:W3CDTF">2018-10-07T13:38:45Z</dcterms:modified>
</cp:coreProperties>
</file>