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45"/>
  </p:notesMasterIdLst>
  <p:sldIdLst>
    <p:sldId id="297" r:id="rId2"/>
    <p:sldId id="323" r:id="rId3"/>
    <p:sldId id="324" r:id="rId4"/>
    <p:sldId id="303" r:id="rId5"/>
    <p:sldId id="302" r:id="rId6"/>
    <p:sldId id="343" r:id="rId7"/>
    <p:sldId id="304" r:id="rId8"/>
    <p:sldId id="341" r:id="rId9"/>
    <p:sldId id="342" r:id="rId10"/>
    <p:sldId id="340" r:id="rId11"/>
    <p:sldId id="339" r:id="rId12"/>
    <p:sldId id="344" r:id="rId13"/>
    <p:sldId id="308" r:id="rId14"/>
    <p:sldId id="327" r:id="rId15"/>
    <p:sldId id="328" r:id="rId16"/>
    <p:sldId id="313" r:id="rId17"/>
    <p:sldId id="314" r:id="rId18"/>
    <p:sldId id="309" r:id="rId19"/>
    <p:sldId id="312" r:id="rId20"/>
    <p:sldId id="306" r:id="rId21"/>
    <p:sldId id="311" r:id="rId22"/>
    <p:sldId id="329" r:id="rId23"/>
    <p:sldId id="330" r:id="rId24"/>
    <p:sldId id="305" r:id="rId25"/>
    <p:sldId id="322" r:id="rId26"/>
    <p:sldId id="321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18" r:id="rId36"/>
    <p:sldId id="346" r:id="rId37"/>
    <p:sldId id="326" r:id="rId38"/>
    <p:sldId id="307" r:id="rId39"/>
    <p:sldId id="315" r:id="rId40"/>
    <p:sldId id="319" r:id="rId41"/>
    <p:sldId id="301" r:id="rId42"/>
    <p:sldId id="300" r:id="rId43"/>
    <p:sldId id="320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3E6C"/>
    <a:srgbClr val="0D4F18"/>
    <a:srgbClr val="124617"/>
    <a:srgbClr val="2413A5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1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E99C426-DC4A-4187-AA3C-902A71E780D9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468FC25-1D62-4BEB-972C-8C8F998C1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421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D43102-0262-4791-806D-F2C852296585}" type="slidenum">
              <a:rPr lang="ru-RU" smtClean="0">
                <a:latin typeface="Arial" pitchFamily="34" charset="0"/>
              </a:rPr>
              <a:pPr/>
              <a:t>30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93D3-ED2B-4D08-BAEC-D1B59FD2A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4C740-5FCE-4B64-BE8A-7C9357960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1115-D071-4412-B864-CB014B6F7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834AA-AFC3-4C92-92C2-7D66AF39C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CC0CA-881C-490E-9714-8A8A0690C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54353-B458-4EEE-A987-9DB7EB043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56272-3C8F-4E6F-A7EE-20F46C025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DADC-4AB4-43A2-866A-2EB74BD56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BDB80-3A63-4288-8481-DB5252311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2114-9610-46AD-86F5-0FBAC9C04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0D9F4-5362-4750-8891-552BE9CAD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8E95E3F-B034-417D-B3F4-E492ABEA5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3.wav"/><Relationship Id="rId10" Type="http://schemas.openxmlformats.org/officeDocument/2006/relationships/image" Target="../media/image10.jpeg"/><Relationship Id="rId4" Type="http://schemas.openxmlformats.org/officeDocument/2006/relationships/audio" Target="../media/audio7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7.wav"/><Relationship Id="rId7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0.wav"/><Relationship Id="rId7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19.jpe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0.wav"/><Relationship Id="rId7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6.wav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6.wav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3.wav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7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7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34.jpeg"/><Relationship Id="rId5" Type="http://schemas.openxmlformats.org/officeDocument/2006/relationships/audio" Target="../media/audio7.wav"/><Relationship Id="rId10" Type="http://schemas.openxmlformats.org/officeDocument/2006/relationships/image" Target="../media/image33.jpeg"/><Relationship Id="rId4" Type="http://schemas.openxmlformats.org/officeDocument/2006/relationships/audio" Target="../media/audio11.wav"/><Relationship Id="rId9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0.wav"/><Relationship Id="rId7" Type="http://schemas.openxmlformats.org/officeDocument/2006/relationships/audio" Target="../media/audio6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5271034"/>
              </p:ext>
            </p:extLst>
          </p:nvPr>
        </p:nvGraphicFramePr>
        <p:xfrm>
          <a:off x="0" y="0"/>
          <a:ext cx="9144000" cy="666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474"/>
                <a:gridCol w="7891397"/>
                <a:gridCol w="757129"/>
              </a:tblGrid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(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600" cap="all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электромагнитные   </a:t>
                      </a:r>
                      <a:r>
                        <a:rPr lang="ru-RU" sz="1600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явления" 17/6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Урок - 7 (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т17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эл.дв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№ 24-3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cap="all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   </a:t>
                      </a:r>
                      <a:r>
                        <a:rPr lang="ru-RU" sz="1600" b="1" cap="all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Действие </a:t>
                      </a:r>
                      <a:r>
                        <a:rPr lang="ru-RU" sz="1600" b="1" cap="all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магнитного поля на проводник  с  током.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427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Задачи: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1.Способствовать усвоению понятий магнитного действия эл. тока, устройства электродвигателя, микрофона и телефона понимания закономерностей работы электродвигателя,  микрофона,  телефона и измерительных приборов.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Способствовать развитию умений объяснять  физические процессы  и  принцип  действия  этих  приборов. 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УРОКА: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комбинированный с элементами технологии усвоения и изучения нового материала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УРО КА: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объяснительно иллюстративный в форме эвристической беседы с частично поисковыми элементами и демонстрациями.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УРО КА: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2929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ДЕМОНСТРАЦИИ: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Движение прямого проводника  и рамки  с током  в  магнитном поле.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Устройство и действие электрического двигателя постоянного тока.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и действие электроизмерительных приборов.</a:t>
                      </a:r>
                      <a:r>
                        <a:rPr lang="ru-RU" sz="2400" b="1" u="sng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strike="noStrike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 УРОКА: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Консультация по Д/З гр.№5.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проблемной ситуации (Демонстрация №1)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Эвристическая беседа по материалу темы №17 с демонстрациями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Повторение темы по ОК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Первичная обратная связь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стр. 131 (задание 14).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д.з</a:t>
                      </a:r>
                      <a:endParaRPr lang="ru-RU" sz="1100" b="1" cap="all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§ 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(т №17)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7620" y="0"/>
            <a:ext cx="52863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Лабораторная работа №13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571480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«Действие магнитного поля на проводник с током».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 l="25195" t="9522" r="31445" b="33349"/>
          <a:stretch>
            <a:fillRect/>
          </a:stretch>
        </p:blipFill>
        <p:spPr bwMode="auto">
          <a:xfrm>
            <a:off x="0" y="0"/>
            <a:ext cx="6500826" cy="685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7306" y="4429155"/>
            <a:ext cx="2806694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7429500" y="5929354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8588378" y="4678403"/>
            <a:ext cx="69853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6200000" flipV="1">
            <a:off x="6607984" y="5036378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7643834" y="3929090"/>
            <a:ext cx="107157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6858815" y="4785547"/>
            <a:ext cx="1285875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6500826" y="5749949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V="1">
            <a:off x="4428330" y="2648882"/>
            <a:ext cx="857256" cy="1588"/>
          </a:xfrm>
          <a:prstGeom prst="straightConnector1">
            <a:avLst/>
          </a:prstGeom>
          <a:ln w="76200">
            <a:solidFill>
              <a:srgbClr val="0D4F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000496" y="2221048"/>
            <a:ext cx="571504" cy="707886"/>
            <a:chOff x="6429388" y="2571744"/>
            <a:chExt cx="571504" cy="707886"/>
          </a:xfrm>
        </p:grpSpPr>
        <p:grpSp>
          <p:nvGrpSpPr>
            <p:cNvPr id="14" name="Группа 12"/>
            <p:cNvGrpSpPr/>
            <p:nvPr/>
          </p:nvGrpSpPr>
          <p:grpSpPr>
            <a:xfrm>
              <a:off x="6429388" y="2571744"/>
              <a:ext cx="571504" cy="707886"/>
              <a:chOff x="1571604" y="714356"/>
              <a:chExt cx="571504" cy="707886"/>
            </a:xfrm>
          </p:grpSpPr>
          <p:cxnSp>
            <p:nvCxnSpPr>
              <p:cNvPr id="16" name="Прямая со стрелкой 15"/>
              <p:cNvCxnSpPr/>
              <p:nvPr/>
            </p:nvCxnSpPr>
            <p:spPr>
              <a:xfrm>
                <a:off x="1643042" y="785794"/>
                <a:ext cx="357190" cy="158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571604" y="714356"/>
                <a:ext cx="5715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D4F18"/>
                    </a:solidFill>
                    <a:latin typeface="Times New Roman" pitchFamily="18" charset="0"/>
                    <a:cs typeface="Times New Roman" pitchFamily="18" charset="0"/>
                  </a:rPr>
                  <a:t>В</a:t>
                </a:r>
                <a:endParaRPr lang="ru-RU" sz="4000" b="1" dirty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Прямая со стрелкой 14"/>
            <p:cNvCxnSpPr/>
            <p:nvPr/>
          </p:nvCxnSpPr>
          <p:spPr>
            <a:xfrm>
              <a:off x="6572264" y="2652835"/>
              <a:ext cx="285752" cy="1588"/>
            </a:xfrm>
            <a:prstGeom prst="straightConnector1">
              <a:avLst/>
            </a:prstGeom>
            <a:ln w="28575">
              <a:solidFill>
                <a:srgbClr val="0D4F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8"/>
          <p:cNvGrpSpPr/>
          <p:nvPr/>
        </p:nvGrpSpPr>
        <p:grpSpPr>
          <a:xfrm>
            <a:off x="6429388" y="2357430"/>
            <a:ext cx="571504" cy="707886"/>
            <a:chOff x="2357422" y="1142984"/>
            <a:chExt cx="571504" cy="707886"/>
          </a:xfrm>
        </p:grpSpPr>
        <p:sp>
          <p:nvSpPr>
            <p:cNvPr id="19" name="TextBox 18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 стрелкой 20"/>
          <p:cNvCxnSpPr/>
          <p:nvPr/>
        </p:nvCxnSpPr>
        <p:spPr>
          <a:xfrm flipV="1">
            <a:off x="5786446" y="2214554"/>
            <a:ext cx="1143008" cy="14287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5601673" y="1827824"/>
            <a:ext cx="583861" cy="500066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5929322" y="928670"/>
            <a:ext cx="42862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 animBg="1"/>
      <p:bldP spid="1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 l="25976" t="9717" r="27734" b="23632"/>
          <a:stretch>
            <a:fillRect/>
          </a:stretch>
        </p:blipFill>
        <p:spPr bwMode="auto">
          <a:xfrm>
            <a:off x="-32" y="0"/>
            <a:ext cx="6000760" cy="69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857620" y="0"/>
            <a:ext cx="52863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Лабораторная работа №13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43570" y="571480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«Действие магнитного поля на проводник с током».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1133" t="11719" r="17968" b="14306"/>
          <a:stretch>
            <a:fillRect/>
          </a:stretch>
        </p:blipFill>
        <p:spPr bwMode="auto">
          <a:xfrm>
            <a:off x="-32" y="642918"/>
            <a:ext cx="744579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Группа 28"/>
          <p:cNvGrpSpPr/>
          <p:nvPr/>
        </p:nvGrpSpPr>
        <p:grpSpPr>
          <a:xfrm>
            <a:off x="4714876" y="1928802"/>
            <a:ext cx="571504" cy="707886"/>
            <a:chOff x="2357422" y="1142984"/>
            <a:chExt cx="571504" cy="707886"/>
          </a:xfrm>
        </p:grpSpPr>
        <p:sp>
          <p:nvSpPr>
            <p:cNvPr id="8" name="TextBox 7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Прямая со стрелкой 9"/>
          <p:cNvCxnSpPr/>
          <p:nvPr/>
        </p:nvCxnSpPr>
        <p:spPr>
          <a:xfrm rot="10800000">
            <a:off x="4929190" y="2786058"/>
            <a:ext cx="928694" cy="35718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5680083" y="3606801"/>
            <a:ext cx="928694" cy="1588"/>
          </a:xfrm>
          <a:prstGeom prst="straightConnector1">
            <a:avLst/>
          </a:prstGeom>
          <a:ln w="76200">
            <a:solidFill>
              <a:srgbClr val="0D4F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6357950" y="3214686"/>
            <a:ext cx="571504" cy="707886"/>
            <a:chOff x="6429388" y="2571744"/>
            <a:chExt cx="571504" cy="707886"/>
          </a:xfrm>
        </p:grpSpPr>
        <p:grpSp>
          <p:nvGrpSpPr>
            <p:cNvPr id="4" name="Группа 12"/>
            <p:cNvGrpSpPr/>
            <p:nvPr/>
          </p:nvGrpSpPr>
          <p:grpSpPr>
            <a:xfrm>
              <a:off x="6429388" y="2571744"/>
              <a:ext cx="571504" cy="707886"/>
              <a:chOff x="1571604" y="714356"/>
              <a:chExt cx="571504" cy="707886"/>
            </a:xfrm>
          </p:grpSpPr>
          <p:cxnSp>
            <p:nvCxnSpPr>
              <p:cNvPr id="5" name="Прямая со стрелкой 4"/>
              <p:cNvCxnSpPr/>
              <p:nvPr/>
            </p:nvCxnSpPr>
            <p:spPr>
              <a:xfrm>
                <a:off x="1643042" y="785794"/>
                <a:ext cx="357190" cy="158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1571604" y="714356"/>
                <a:ext cx="5715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D4F18"/>
                    </a:solidFill>
                    <a:latin typeface="Times New Roman" pitchFamily="18" charset="0"/>
                    <a:cs typeface="Times New Roman" pitchFamily="18" charset="0"/>
                  </a:rPr>
                  <a:t>В</a:t>
                </a:r>
                <a:endParaRPr lang="ru-RU" sz="4000" b="1" dirty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7" name="Прямая со стрелкой 16"/>
            <p:cNvCxnSpPr/>
            <p:nvPr/>
          </p:nvCxnSpPr>
          <p:spPr>
            <a:xfrm>
              <a:off x="6572264" y="2714620"/>
              <a:ext cx="285752" cy="1588"/>
            </a:xfrm>
            <a:prstGeom prst="straightConnector1">
              <a:avLst/>
            </a:prstGeom>
            <a:ln w="28575">
              <a:solidFill>
                <a:srgbClr val="0D4F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 стрелкой 20"/>
          <p:cNvCxnSpPr/>
          <p:nvPr/>
        </p:nvCxnSpPr>
        <p:spPr>
          <a:xfrm flipV="1">
            <a:off x="6000760" y="2869853"/>
            <a:ext cx="784230" cy="285752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6858016" y="2357430"/>
            <a:ext cx="42862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IMG_059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7306" y="4429155"/>
            <a:ext cx="2806694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7429500" y="5929354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8588378" y="4678403"/>
            <a:ext cx="69853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6607984" y="5036378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7643834" y="3929090"/>
            <a:ext cx="107157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6858815" y="4785547"/>
            <a:ext cx="1285875" cy="1588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6500826" y="5749949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7" grpId="0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7620" y="0"/>
            <a:ext cx="52863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Лабораторная работа №13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571480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«Действие магнитного поля на проводник с током».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59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286123"/>
            <a:ext cx="2806694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7092954" y="4786322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8251832" y="3535371"/>
            <a:ext cx="69853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6200000" flipV="1">
            <a:off x="6271438" y="3893346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7307288" y="2786058"/>
            <a:ext cx="107157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6522269" y="3642515"/>
            <a:ext cx="1285875" cy="1588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6164280" y="4606917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/>
          <a:srcRect l="33398" t="18311" r="28516" b="11377"/>
          <a:stretch>
            <a:fillRect/>
          </a:stretch>
        </p:blipFill>
        <p:spPr bwMode="auto">
          <a:xfrm>
            <a:off x="0" y="0"/>
            <a:ext cx="4643470" cy="685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rot="5400000">
            <a:off x="2429654" y="3713958"/>
            <a:ext cx="857256" cy="1588"/>
          </a:xfrm>
          <a:prstGeom prst="straightConnector1">
            <a:avLst/>
          </a:prstGeom>
          <a:ln w="76200">
            <a:solidFill>
              <a:srgbClr val="0D4F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1928794" y="3143248"/>
            <a:ext cx="571504" cy="707886"/>
            <a:chOff x="6429388" y="2571744"/>
            <a:chExt cx="571504" cy="707886"/>
          </a:xfrm>
        </p:grpSpPr>
        <p:grpSp>
          <p:nvGrpSpPr>
            <p:cNvPr id="14" name="Группа 12"/>
            <p:cNvGrpSpPr/>
            <p:nvPr/>
          </p:nvGrpSpPr>
          <p:grpSpPr>
            <a:xfrm>
              <a:off x="6429388" y="2571744"/>
              <a:ext cx="571504" cy="707886"/>
              <a:chOff x="1571604" y="714356"/>
              <a:chExt cx="571504" cy="707886"/>
            </a:xfrm>
          </p:grpSpPr>
          <p:cxnSp>
            <p:nvCxnSpPr>
              <p:cNvPr id="16" name="Прямая со стрелкой 15"/>
              <p:cNvCxnSpPr/>
              <p:nvPr/>
            </p:nvCxnSpPr>
            <p:spPr>
              <a:xfrm>
                <a:off x="1643042" y="785794"/>
                <a:ext cx="357190" cy="158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571604" y="714356"/>
                <a:ext cx="5715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D4F18"/>
                    </a:solidFill>
                    <a:latin typeface="Times New Roman" pitchFamily="18" charset="0"/>
                    <a:cs typeface="Times New Roman" pitchFamily="18" charset="0"/>
                  </a:rPr>
                  <a:t>В</a:t>
                </a:r>
                <a:endParaRPr lang="ru-RU" sz="4000" b="1" dirty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Прямая со стрелкой 14"/>
            <p:cNvCxnSpPr/>
            <p:nvPr/>
          </p:nvCxnSpPr>
          <p:spPr>
            <a:xfrm>
              <a:off x="6572264" y="2652835"/>
              <a:ext cx="285752" cy="1588"/>
            </a:xfrm>
            <a:prstGeom prst="straightConnector1">
              <a:avLst/>
            </a:prstGeom>
            <a:ln w="28575">
              <a:solidFill>
                <a:srgbClr val="0D4F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8"/>
          <p:cNvGrpSpPr/>
          <p:nvPr/>
        </p:nvGrpSpPr>
        <p:grpSpPr>
          <a:xfrm>
            <a:off x="4214810" y="2649676"/>
            <a:ext cx="571504" cy="707886"/>
            <a:chOff x="2357422" y="1142984"/>
            <a:chExt cx="571504" cy="707886"/>
          </a:xfrm>
        </p:grpSpPr>
        <p:sp>
          <p:nvSpPr>
            <p:cNvPr id="19" name="TextBox 18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 стрелкой 20"/>
          <p:cNvCxnSpPr/>
          <p:nvPr/>
        </p:nvCxnSpPr>
        <p:spPr>
          <a:xfrm flipV="1">
            <a:off x="3714744" y="3500438"/>
            <a:ext cx="1143008" cy="14287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3292293" y="3422823"/>
            <a:ext cx="773461" cy="500064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3571868" y="4000504"/>
            <a:ext cx="42862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 animBg="1"/>
      <p:bldP spid="11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 rot="5400000" flipH="1" flipV="1">
            <a:off x="786580" y="1928802"/>
            <a:ext cx="71438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4071935" y="1214422"/>
            <a:ext cx="5072066" cy="5214950"/>
            <a:chOff x="5968643" y="0"/>
            <a:chExt cx="3175357" cy="300037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8643" y="0"/>
              <a:ext cx="3175357" cy="3000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215074" y="1643050"/>
              <a:ext cx="714380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0" y="0"/>
            <a:ext cx="2357422" cy="2576054"/>
            <a:chOff x="0" y="0"/>
            <a:chExt cx="2357422" cy="2576054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57422" cy="2576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928662" y="500042"/>
              <a:ext cx="428628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18316E-6 L 0.27674 0.2069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1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14062" t="21973" r="27929" b="25293"/>
          <a:stretch>
            <a:fillRect/>
          </a:stretch>
        </p:blipFill>
        <p:spPr bwMode="auto">
          <a:xfrm>
            <a:off x="-2" y="0"/>
            <a:ext cx="9135101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Прямая со стрелкой 23"/>
          <p:cNvCxnSpPr/>
          <p:nvPr/>
        </p:nvCxnSpPr>
        <p:spPr>
          <a:xfrm rot="5400000">
            <a:off x="3108315" y="7535891"/>
            <a:ext cx="928694" cy="158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 l="18359" t="22168" r="27148" b="25097"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2"/>
          <p:cNvGrpSpPr/>
          <p:nvPr/>
        </p:nvGrpSpPr>
        <p:grpSpPr>
          <a:xfrm>
            <a:off x="3000364" y="2071678"/>
            <a:ext cx="571504" cy="707886"/>
            <a:chOff x="1571604" y="714356"/>
            <a:chExt cx="571504" cy="707886"/>
          </a:xfrm>
        </p:grpSpPr>
        <p:cxnSp>
          <p:nvCxnSpPr>
            <p:cNvPr id="9" name="Прямая со стрелкой 8"/>
            <p:cNvCxnSpPr/>
            <p:nvPr/>
          </p:nvCxnSpPr>
          <p:spPr>
            <a:xfrm>
              <a:off x="1643042" y="785794"/>
              <a:ext cx="357190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571604" y="714356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3E6C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endParaRPr lang="ru-RU" sz="4000" b="1" dirty="0">
                <a:solidFill>
                  <a:srgbClr val="003E6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143372" y="1357298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3E6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4000" b="1" dirty="0">
              <a:solidFill>
                <a:srgbClr val="003E6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14744" y="3429000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5775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26195" y="5155406"/>
            <a:ext cx="1071562" cy="714375"/>
          </a:xfrm>
          <a:prstGeom prst="line">
            <a:avLst/>
          </a:prstGeom>
          <a:ln w="149225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445294" y="5041107"/>
            <a:ext cx="1000125" cy="1587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608013" y="5949950"/>
            <a:ext cx="596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2222500" y="5781675"/>
            <a:ext cx="585788" cy="1108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27000" y="3929063"/>
            <a:ext cx="85725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46225" y="5889625"/>
            <a:ext cx="1020763" cy="1588"/>
          </a:xfrm>
          <a:prstGeom prst="line">
            <a:avLst/>
          </a:prstGeom>
          <a:ln w="95250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8"/>
          <p:cNvGrpSpPr/>
          <p:nvPr/>
        </p:nvGrpSpPr>
        <p:grpSpPr>
          <a:xfrm>
            <a:off x="5072066" y="2292486"/>
            <a:ext cx="571504" cy="707886"/>
            <a:chOff x="2357422" y="1142984"/>
            <a:chExt cx="571504" cy="707886"/>
          </a:xfrm>
        </p:grpSpPr>
        <p:sp>
          <p:nvSpPr>
            <p:cNvPr id="30" name="TextBox 29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Прямая соединительная линия 35"/>
          <p:cNvCxnSpPr/>
          <p:nvPr/>
        </p:nvCxnSpPr>
        <p:spPr>
          <a:xfrm rot="5400000">
            <a:off x="4214810" y="2428868"/>
            <a:ext cx="642942" cy="357190"/>
          </a:xfrm>
          <a:prstGeom prst="line">
            <a:avLst/>
          </a:prstGeom>
          <a:ln w="95250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143372" y="2714620"/>
            <a:ext cx="855668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3894133" y="2678107"/>
            <a:ext cx="928694" cy="158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4027726" y="2943666"/>
            <a:ext cx="373688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207921" y="311912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0347 -0.2386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14062" t="21973" r="27929" b="25293"/>
          <a:stretch>
            <a:fillRect/>
          </a:stretch>
        </p:blipFill>
        <p:spPr bwMode="auto">
          <a:xfrm>
            <a:off x="0" y="0"/>
            <a:ext cx="903687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 l="17187" t="22900" r="28320" b="26562"/>
          <a:stretch>
            <a:fillRect/>
          </a:stretch>
        </p:blipFill>
        <p:spPr bwMode="auto">
          <a:xfrm>
            <a:off x="-32" y="-24"/>
            <a:ext cx="8954598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9"/>
          <a:srcRect l="28320" t="40478" r="45898" b="35352"/>
          <a:stretch>
            <a:fillRect/>
          </a:stretch>
        </p:blipFill>
        <p:spPr bwMode="auto">
          <a:xfrm>
            <a:off x="3786182" y="307181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7"/>
          <p:cNvGrpSpPr/>
          <p:nvPr/>
        </p:nvGrpSpPr>
        <p:grpSpPr>
          <a:xfrm>
            <a:off x="4143372" y="1857364"/>
            <a:ext cx="571504" cy="707886"/>
            <a:chOff x="1571604" y="714356"/>
            <a:chExt cx="571504" cy="707886"/>
          </a:xfrm>
        </p:grpSpPr>
        <p:cxnSp>
          <p:nvCxnSpPr>
            <p:cNvPr id="9" name="Прямая со стрелкой 8"/>
            <p:cNvCxnSpPr/>
            <p:nvPr/>
          </p:nvCxnSpPr>
          <p:spPr>
            <a:xfrm>
              <a:off x="1643042" y="785794"/>
              <a:ext cx="357190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571604" y="714356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3E6C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endParaRPr lang="ru-RU" sz="4000" b="1" dirty="0">
                <a:solidFill>
                  <a:srgbClr val="003E6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14744" y="1214422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3E6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4000" b="1" dirty="0">
              <a:solidFill>
                <a:srgbClr val="003E6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7554" y="3429000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2"/>
          <p:cNvGrpSpPr/>
          <p:nvPr/>
        </p:nvGrpSpPr>
        <p:grpSpPr>
          <a:xfrm>
            <a:off x="3000364" y="1714488"/>
            <a:ext cx="571504" cy="707886"/>
            <a:chOff x="2357422" y="1142984"/>
            <a:chExt cx="571504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2143108" y="2071678"/>
            <a:ext cx="714380" cy="571504"/>
          </a:xfrm>
          <a:prstGeom prst="line">
            <a:avLst/>
          </a:prstGeom>
          <a:ln w="95250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214678" y="2643182"/>
            <a:ext cx="928694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3394067" y="2606669"/>
            <a:ext cx="928694" cy="158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1628758" y="1785926"/>
            <a:ext cx="585788" cy="1108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IMG_059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826024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Прямая соединительная линия 24"/>
          <p:cNvCxnSpPr/>
          <p:nvPr/>
        </p:nvCxnSpPr>
        <p:spPr>
          <a:xfrm rot="16200000" flipV="1">
            <a:off x="26195" y="5123680"/>
            <a:ext cx="1071562" cy="714375"/>
          </a:xfrm>
          <a:prstGeom prst="line">
            <a:avLst/>
          </a:prstGeom>
          <a:ln w="149225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445294" y="5009381"/>
            <a:ext cx="1000125" cy="1587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608013" y="5918224"/>
            <a:ext cx="596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2222500" y="5749949"/>
            <a:ext cx="585788" cy="1108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127000" y="3897337"/>
            <a:ext cx="85725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546225" y="5857899"/>
            <a:ext cx="1020763" cy="1588"/>
          </a:xfrm>
          <a:prstGeom prst="line">
            <a:avLst/>
          </a:prstGeom>
          <a:ln w="95250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Блок-схема: узел суммирования 33"/>
          <p:cNvSpPr/>
          <p:nvPr/>
        </p:nvSpPr>
        <p:spPr>
          <a:xfrm>
            <a:off x="1942649" y="2829786"/>
            <a:ext cx="360040" cy="360040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Кто крутит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электродвигатель?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 cstate="print">
            <a:lum bright="-20000" contrast="30000"/>
          </a:blip>
          <a:srcRect l="20484" t="4340" r="19547" b="54346"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40"/>
          <p:cNvGrpSpPr>
            <a:grpSpLocks/>
          </p:cNvGrpSpPr>
          <p:nvPr/>
        </p:nvGrpSpPr>
        <p:grpSpPr bwMode="auto">
          <a:xfrm rot="16200000">
            <a:off x="4302122" y="769921"/>
            <a:ext cx="2476500" cy="2936875"/>
            <a:chOff x="6832643" y="4000504"/>
            <a:chExt cx="2476890" cy="2936326"/>
          </a:xfrm>
        </p:grpSpPr>
        <p:pic>
          <p:nvPicPr>
            <p:cNvPr id="7" name="Рисунок 32" descr="IMG_0590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8125072" y="5857532"/>
              <a:ext cx="1022511" cy="1587"/>
            </a:xfrm>
            <a:prstGeom prst="line">
              <a:avLst/>
            </a:prstGeom>
            <a:ln w="9525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rot="16200000" flipV="1">
              <a:off x="6876490" y="5234431"/>
              <a:ext cx="1071363" cy="714488"/>
            </a:xfrm>
            <a:prstGeom prst="line">
              <a:avLst/>
            </a:prstGeom>
            <a:ln w="149225">
              <a:solidFill>
                <a:srgbClr val="0066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793120" y="4000504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7275797" y="5041709"/>
              <a:ext cx="1001526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grpSp>
        <p:nvGrpSpPr>
          <p:cNvPr id="14" name="Группа 40"/>
          <p:cNvGrpSpPr>
            <a:grpSpLocks/>
          </p:cNvGrpSpPr>
          <p:nvPr/>
        </p:nvGrpSpPr>
        <p:grpSpPr bwMode="auto">
          <a:xfrm rot="5400000">
            <a:off x="373032" y="698483"/>
            <a:ext cx="2476500" cy="2936875"/>
            <a:chOff x="6832643" y="4000504"/>
            <a:chExt cx="2476890" cy="2936326"/>
          </a:xfrm>
        </p:grpSpPr>
        <p:pic>
          <p:nvPicPr>
            <p:cNvPr id="15" name="Рисунок 32" descr="IMG_0590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8125072" y="5857532"/>
              <a:ext cx="1022511" cy="1587"/>
            </a:xfrm>
            <a:prstGeom prst="line">
              <a:avLst/>
            </a:prstGeom>
            <a:ln w="9525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rot="16200000" flipV="1">
              <a:off x="6876490" y="5234431"/>
              <a:ext cx="1071363" cy="714488"/>
            </a:xfrm>
            <a:prstGeom prst="line">
              <a:avLst/>
            </a:prstGeom>
            <a:ln w="149225">
              <a:solidFill>
                <a:srgbClr val="0066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1"/>
            <p:cNvSpPr txBox="1">
              <a:spLocks noChangeArrowheads="1"/>
            </p:cNvSpPr>
            <p:nvPr/>
          </p:nvSpPr>
          <p:spPr bwMode="auto">
            <a:xfrm>
              <a:off x="7793120" y="4000504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7275797" y="5041709"/>
              <a:ext cx="1001526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cxnSp>
        <p:nvCxnSpPr>
          <p:cNvPr id="23" name="Прямая со стрелкой 22"/>
          <p:cNvCxnSpPr/>
          <p:nvPr/>
        </p:nvCxnSpPr>
        <p:spPr>
          <a:xfrm rot="10800000">
            <a:off x="2143108" y="3429000"/>
            <a:ext cx="2357454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4000496" y="2354580"/>
            <a:ext cx="373688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155644" y="2494928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суммирования 25"/>
          <p:cNvSpPr/>
          <p:nvPr/>
        </p:nvSpPr>
        <p:spPr>
          <a:xfrm>
            <a:off x="2568886" y="2571744"/>
            <a:ext cx="360040" cy="360040"/>
          </a:xfrm>
          <a:prstGeom prst="flowChartSummingJuncti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Кто крутит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электродвигатель?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30000"/>
          </a:blip>
          <a:srcRect l="67031" t="40324" r="8163" b="19071"/>
          <a:stretch>
            <a:fillRect/>
          </a:stretch>
        </p:blipFill>
        <p:spPr bwMode="auto">
          <a:xfrm>
            <a:off x="1475656" y="634451"/>
            <a:ext cx="5112568" cy="62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40"/>
          <p:cNvGrpSpPr>
            <a:grpSpLocks/>
          </p:cNvGrpSpPr>
          <p:nvPr/>
        </p:nvGrpSpPr>
        <p:grpSpPr bwMode="auto">
          <a:xfrm rot="16200000">
            <a:off x="6437313" y="966564"/>
            <a:ext cx="2476500" cy="2936875"/>
            <a:chOff x="6832643" y="4000504"/>
            <a:chExt cx="2476890" cy="2936326"/>
          </a:xfrm>
        </p:grpSpPr>
        <p:pic>
          <p:nvPicPr>
            <p:cNvPr id="7" name="Рисунок 32" descr="IMG_0590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8125072" y="5857532"/>
              <a:ext cx="1022511" cy="1587"/>
            </a:xfrm>
            <a:prstGeom prst="line">
              <a:avLst/>
            </a:prstGeom>
            <a:ln w="9525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rot="16200000" flipV="1">
              <a:off x="6876490" y="5234431"/>
              <a:ext cx="1071363" cy="714488"/>
            </a:xfrm>
            <a:prstGeom prst="line">
              <a:avLst/>
            </a:prstGeom>
            <a:ln w="149225">
              <a:solidFill>
                <a:srgbClr val="0066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793120" y="4000504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7275797" y="5041709"/>
              <a:ext cx="1001526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sp>
        <p:nvSpPr>
          <p:cNvPr id="22" name="Овал 21"/>
          <p:cNvSpPr/>
          <p:nvPr/>
        </p:nvSpPr>
        <p:spPr>
          <a:xfrm>
            <a:off x="3427351" y="1810786"/>
            <a:ext cx="373688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275876" y="1836732"/>
            <a:ext cx="373688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суммирования 23"/>
          <p:cNvSpPr/>
          <p:nvPr/>
        </p:nvSpPr>
        <p:spPr>
          <a:xfrm>
            <a:off x="4283968" y="4653136"/>
            <a:ext cx="360040" cy="360040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суммирования 24"/>
          <p:cNvSpPr/>
          <p:nvPr/>
        </p:nvSpPr>
        <p:spPr>
          <a:xfrm>
            <a:off x="3411780" y="4712034"/>
            <a:ext cx="360040" cy="360040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241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579836" y="1962260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427984" y="1988840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 flipV="1">
            <a:off x="4211960" y="1628800"/>
            <a:ext cx="1176735" cy="1586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 bwMode="auto">
          <a:xfrm flipH="1" flipV="1">
            <a:off x="2915816" y="5157192"/>
            <a:ext cx="1224136" cy="1586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40"/>
          <p:cNvGrpSpPr>
            <a:grpSpLocks/>
          </p:cNvGrpSpPr>
          <p:nvPr/>
        </p:nvGrpSpPr>
        <p:grpSpPr bwMode="auto">
          <a:xfrm rot="5400000">
            <a:off x="209128" y="506288"/>
            <a:ext cx="2476500" cy="2936875"/>
            <a:chOff x="6832643" y="4000504"/>
            <a:chExt cx="2476890" cy="2936326"/>
          </a:xfrm>
        </p:grpSpPr>
        <p:pic>
          <p:nvPicPr>
            <p:cNvPr id="15" name="Рисунок 32" descr="IMG_0590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8125072" y="5857532"/>
              <a:ext cx="1022511" cy="1587"/>
            </a:xfrm>
            <a:prstGeom prst="line">
              <a:avLst/>
            </a:prstGeom>
            <a:ln w="9525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rot="16200000" flipV="1">
              <a:off x="6876490" y="5234431"/>
              <a:ext cx="1071363" cy="714488"/>
            </a:xfrm>
            <a:prstGeom prst="line">
              <a:avLst/>
            </a:prstGeom>
            <a:ln w="149225">
              <a:solidFill>
                <a:srgbClr val="0066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1"/>
            <p:cNvSpPr txBox="1">
              <a:spLocks noChangeArrowheads="1"/>
            </p:cNvSpPr>
            <p:nvPr/>
          </p:nvSpPr>
          <p:spPr bwMode="auto">
            <a:xfrm>
              <a:off x="7793120" y="4000504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7275797" y="5041709"/>
              <a:ext cx="1001526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2607456" y="3321844"/>
            <a:ext cx="2786081" cy="1"/>
          </a:xfrm>
          <a:prstGeom prst="line">
            <a:avLst/>
          </a:prstGeom>
          <a:ln w="149225">
            <a:solidFill>
              <a:srgbClr val="00B05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3286116" y="3071810"/>
            <a:ext cx="571504" cy="707886"/>
            <a:chOff x="1571604" y="714356"/>
            <a:chExt cx="571504" cy="707886"/>
          </a:xfrm>
        </p:grpSpPr>
        <p:cxnSp>
          <p:nvCxnSpPr>
            <p:cNvPr id="34" name="Прямая со стрелкой 33"/>
            <p:cNvCxnSpPr/>
            <p:nvPr/>
          </p:nvCxnSpPr>
          <p:spPr>
            <a:xfrm>
              <a:off x="1643042" y="785794"/>
              <a:ext cx="357190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571604" y="714356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endParaRPr lang="ru-RU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86116" y="1071546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3E6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4000" b="1" dirty="0">
              <a:solidFill>
                <a:srgbClr val="003E6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14744" y="5214950"/>
            <a:ext cx="571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1406" y="3714776"/>
            <a:ext cx="4357718" cy="3071810"/>
            <a:chOff x="5960244" y="0"/>
            <a:chExt cx="2972644" cy="2428868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0244" y="0"/>
              <a:ext cx="2972644" cy="2428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86512" y="857232"/>
              <a:ext cx="428628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500562" y="71414"/>
            <a:ext cx="4500594" cy="3500462"/>
            <a:chOff x="214282" y="4572008"/>
            <a:chExt cx="3059761" cy="228599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4572008"/>
              <a:ext cx="3059761" cy="2285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571604" y="5572140"/>
              <a:ext cx="428628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5271034"/>
              </p:ext>
            </p:extLst>
          </p:nvPr>
        </p:nvGraphicFramePr>
        <p:xfrm>
          <a:off x="0" y="0"/>
          <a:ext cx="9144000" cy="5680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474"/>
                <a:gridCol w="7891397"/>
                <a:gridCol w="757129"/>
              </a:tblGrid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(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600" cap="all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электромагнитные   </a:t>
                      </a:r>
                      <a:r>
                        <a:rPr lang="ru-RU" sz="1600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явления" 17/6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Урок - 7 (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т17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эл.дв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№ 24-3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cap="all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   </a:t>
                      </a:r>
                      <a:r>
                        <a:rPr lang="ru-RU" sz="1600" b="1" cap="all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Действие </a:t>
                      </a:r>
                      <a:r>
                        <a:rPr lang="ru-RU" sz="1600" b="1" cap="all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магнитного поля на проводник  с  током.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427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Задачи: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1.Способствовать усвоению понятий магнитного действия эл. тока, устройства электродвигателя, микрофона и телефона понимания закономерностей работы электродвигателя,  микрофона,  телефона и измерительных приборов.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Способствовать развитию умений объяснять  физические процессы  и  принцип  действия  этих  приборов. 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УРОКА: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комбинированный с элементами технологии усвоения и изучения нового материала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УРО КА: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объяснительно иллюстративный в форме эвристической беседы с частично поисковыми элементами и демонстрациями.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УРО КА: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2929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ДЕМОНСТРАЦИИ: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Движение прямого проводника  и рамки  с током  в  магнитном поле.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Устройство и действие электрического двигателя постоянного тока.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и действие электроизмерительных приборов.</a:t>
                      </a: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strike="noStrike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 УРОКА: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Консультация по Д/З гр.№5.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проблемной ситуации (Демонстрация №1)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Эвристическая беседа по материалу темы №17 с демонстрациями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Повторение темы по ОК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Первичная обратная связь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стр. 131 (задание 14).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15м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д.з</a:t>
                      </a:r>
                      <a:endParaRPr lang="ru-RU" sz="1100" b="1" cap="all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§ 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(т №17)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all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4429132"/>
            <a:ext cx="9144000" cy="25003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 полюсами электромагнита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(рис. 2)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подвешен постоянный магнит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Как будет вести себя постоянный магнит, если замкнуть ключ К?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1.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Останется в прежнем положении </a:t>
            </a:r>
          </a:p>
          <a:p>
            <a:pPr lvl="0">
              <a:spcAft>
                <a:spcPts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180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3.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90° северным полюсом к нам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4.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90° северным полюсом от нас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r="51862"/>
          <a:stretch>
            <a:fillRect/>
          </a:stretch>
        </p:blipFill>
        <p:spPr bwMode="auto">
          <a:xfrm>
            <a:off x="4714876" y="-24"/>
            <a:ext cx="4071934" cy="417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1"/>
          <p:cNvSpPr>
            <a:spLocks noChangeShapeType="1"/>
          </p:cNvSpPr>
          <p:nvPr/>
        </p:nvSpPr>
        <p:spPr bwMode="auto">
          <a:xfrm rot="10800000">
            <a:off x="6514474" y="1049790"/>
            <a:ext cx="45719" cy="928694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207000" y="142852"/>
            <a:ext cx="3937000" cy="2628900"/>
            <a:chOff x="1796" y="6025"/>
            <a:chExt cx="5795" cy="1589"/>
          </a:xfrm>
        </p:grpSpPr>
        <p:sp>
          <p:nvSpPr>
            <p:cNvPr id="6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714356"/>
            <a:ext cx="4643438" cy="500066"/>
          </a:xfrm>
          <a:prstGeom prst="rect">
            <a:avLst/>
          </a:prstGeom>
          <a:solidFill>
            <a:srgbClr val="66FF99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180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072066" y="1118886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429652" y="1142984"/>
            <a:ext cx="571504" cy="5715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5330530"/>
            <a:ext cx="3714744" cy="2857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36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3551238" y="1471613"/>
            <a:ext cx="815975" cy="833437"/>
            <a:chOff x="7108" y="3188"/>
            <a:chExt cx="207" cy="207"/>
          </a:xfrm>
        </p:grpSpPr>
        <p:sp>
          <p:nvSpPr>
            <p:cNvPr id="2157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3556000" y="2490788"/>
            <a:ext cx="815975" cy="833437"/>
            <a:chOff x="7108" y="3188"/>
            <a:chExt cx="207" cy="207"/>
          </a:xfrm>
        </p:grpSpPr>
        <p:sp>
          <p:nvSpPr>
            <p:cNvPr id="2157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2662906">
            <a:off x="3517900" y="3538538"/>
            <a:ext cx="815975" cy="833437"/>
            <a:chOff x="7108" y="3188"/>
            <a:chExt cx="207" cy="207"/>
          </a:xfrm>
        </p:grpSpPr>
        <p:sp>
          <p:nvSpPr>
            <p:cNvPr id="2156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 rot="2662906">
            <a:off x="3427413" y="4433888"/>
            <a:ext cx="815975" cy="833437"/>
            <a:chOff x="7108" y="3188"/>
            <a:chExt cx="207" cy="207"/>
          </a:xfrm>
        </p:grpSpPr>
        <p:sp>
          <p:nvSpPr>
            <p:cNvPr id="2156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 rot="2662906">
            <a:off x="3427413" y="5372100"/>
            <a:ext cx="815975" cy="833438"/>
            <a:chOff x="7108" y="3188"/>
            <a:chExt cx="207" cy="207"/>
          </a:xfrm>
        </p:grpSpPr>
        <p:sp>
          <p:nvSpPr>
            <p:cNvPr id="2156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 rot="2662906">
            <a:off x="1512888" y="838200"/>
            <a:ext cx="815975" cy="833438"/>
            <a:chOff x="7108" y="3188"/>
            <a:chExt cx="207" cy="207"/>
          </a:xfrm>
        </p:grpSpPr>
        <p:sp>
          <p:nvSpPr>
            <p:cNvPr id="2156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 rot="2662906">
            <a:off x="1517650" y="1857375"/>
            <a:ext cx="815975" cy="833438"/>
            <a:chOff x="7108" y="3188"/>
            <a:chExt cx="207" cy="207"/>
          </a:xfrm>
        </p:grpSpPr>
        <p:sp>
          <p:nvSpPr>
            <p:cNvPr id="2156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 rot="2662906">
            <a:off x="1479550" y="2905125"/>
            <a:ext cx="815975" cy="833438"/>
            <a:chOff x="7108" y="3188"/>
            <a:chExt cx="207" cy="207"/>
          </a:xfrm>
        </p:grpSpPr>
        <p:sp>
          <p:nvSpPr>
            <p:cNvPr id="2155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 rot="2662906">
            <a:off x="1389063" y="3800475"/>
            <a:ext cx="815975" cy="833438"/>
            <a:chOff x="7108" y="3188"/>
            <a:chExt cx="207" cy="207"/>
          </a:xfrm>
        </p:grpSpPr>
        <p:sp>
          <p:nvSpPr>
            <p:cNvPr id="2155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 rot="2662906">
            <a:off x="1389063" y="4738688"/>
            <a:ext cx="815975" cy="833437"/>
            <a:chOff x="7108" y="3188"/>
            <a:chExt cx="207" cy="207"/>
          </a:xfrm>
        </p:grpSpPr>
        <p:sp>
          <p:nvSpPr>
            <p:cNvPr id="2155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 rot="10800000" flipV="1">
            <a:off x="6000750" y="2500313"/>
            <a:ext cx="1643063" cy="1587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 rot="5400000">
            <a:off x="4043363" y="2957512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5400000">
            <a:off x="1042988" y="2886075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6200000" flipV="1">
            <a:off x="1250950" y="3035301"/>
            <a:ext cx="2784475" cy="0"/>
          </a:xfrm>
          <a:prstGeom prst="line">
            <a:avLst/>
          </a:prstGeom>
          <a:ln w="88900">
            <a:solidFill>
              <a:srgbClr val="1921C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/>
          <p:cNvGrpSpPr>
            <a:grpSpLocks/>
          </p:cNvGrpSpPr>
          <p:nvPr/>
        </p:nvGrpSpPr>
        <p:grpSpPr bwMode="auto">
          <a:xfrm rot="2662906">
            <a:off x="6103938" y="1381125"/>
            <a:ext cx="815975" cy="833438"/>
            <a:chOff x="7108" y="3188"/>
            <a:chExt cx="207" cy="207"/>
          </a:xfrm>
        </p:grpSpPr>
        <p:sp>
          <p:nvSpPr>
            <p:cNvPr id="2155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 rot="2662906">
            <a:off x="6108700" y="2400300"/>
            <a:ext cx="815975" cy="833438"/>
            <a:chOff x="7108" y="3188"/>
            <a:chExt cx="207" cy="207"/>
          </a:xfrm>
        </p:grpSpPr>
        <p:sp>
          <p:nvSpPr>
            <p:cNvPr id="2155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 rot="2662906">
            <a:off x="6070600" y="3448050"/>
            <a:ext cx="815975" cy="833438"/>
            <a:chOff x="7108" y="3188"/>
            <a:chExt cx="207" cy="207"/>
          </a:xfrm>
        </p:grpSpPr>
        <p:sp>
          <p:nvSpPr>
            <p:cNvPr id="2154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2"/>
          <p:cNvGrpSpPr>
            <a:grpSpLocks/>
          </p:cNvGrpSpPr>
          <p:nvPr/>
        </p:nvGrpSpPr>
        <p:grpSpPr bwMode="auto">
          <a:xfrm rot="2662906">
            <a:off x="5980113" y="4343400"/>
            <a:ext cx="815975" cy="833438"/>
            <a:chOff x="7108" y="3188"/>
            <a:chExt cx="207" cy="207"/>
          </a:xfrm>
        </p:grpSpPr>
        <p:sp>
          <p:nvSpPr>
            <p:cNvPr id="2154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2"/>
          <p:cNvGrpSpPr>
            <a:grpSpLocks/>
          </p:cNvGrpSpPr>
          <p:nvPr/>
        </p:nvGrpSpPr>
        <p:grpSpPr bwMode="auto">
          <a:xfrm rot="2662906">
            <a:off x="5980113" y="5281613"/>
            <a:ext cx="815975" cy="833437"/>
            <a:chOff x="7108" y="3188"/>
            <a:chExt cx="207" cy="207"/>
          </a:xfrm>
        </p:grpSpPr>
        <p:sp>
          <p:nvSpPr>
            <p:cNvPr id="2154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rot="16200000" flipV="1">
            <a:off x="4322762" y="3249613"/>
            <a:ext cx="2784475" cy="0"/>
          </a:xfrm>
          <a:prstGeom prst="line">
            <a:avLst/>
          </a:prstGeom>
          <a:ln w="88900">
            <a:solidFill>
              <a:srgbClr val="1921C5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04875" y="2714625"/>
            <a:ext cx="1500188" cy="0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7" name="TextBox 31"/>
          <p:cNvSpPr txBox="1">
            <a:spLocks noChangeArrowheads="1"/>
          </p:cNvSpPr>
          <p:nvPr/>
        </p:nvSpPr>
        <p:spPr bwMode="auto">
          <a:xfrm>
            <a:off x="7215188" y="428625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5786438" y="642938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2714625" y="571500"/>
            <a:ext cx="10715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7215188" y="1357313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357188" y="1333500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786188" y="0"/>
            <a:ext cx="5357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sp>
        <p:nvSpPr>
          <p:cNvPr id="66" name="Прямоугольник 65"/>
          <p:cNvSpPr/>
          <p:nvPr/>
        </p:nvSpPr>
        <p:spPr>
          <a:xfrm rot="10800000">
            <a:off x="2786063" y="5572125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3071813" y="5857875"/>
            <a:ext cx="2571750" cy="1588"/>
          </a:xfrm>
          <a:prstGeom prst="line">
            <a:avLst/>
          </a:prstGeom>
          <a:ln w="88900">
            <a:solidFill>
              <a:srgbClr val="1921C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4571207" y="4856956"/>
            <a:ext cx="1428750" cy="1587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1"/>
          <p:cNvSpPr txBox="1">
            <a:spLocks noChangeArrowheads="1"/>
          </p:cNvSpPr>
          <p:nvPr/>
        </p:nvSpPr>
        <p:spPr bwMode="auto">
          <a:xfrm>
            <a:off x="4300538" y="3302000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Рисунок 67" descr="IMG_059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5775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Прямая соединительная линия 68"/>
          <p:cNvCxnSpPr/>
          <p:nvPr/>
        </p:nvCxnSpPr>
        <p:spPr>
          <a:xfrm>
            <a:off x="1546225" y="5889625"/>
            <a:ext cx="1020763" cy="1588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9" name="TextBox 31"/>
          <p:cNvSpPr txBox="1">
            <a:spLocks noChangeArrowheads="1"/>
          </p:cNvSpPr>
          <p:nvPr/>
        </p:nvSpPr>
        <p:spPr bwMode="auto">
          <a:xfrm>
            <a:off x="2222500" y="5781675"/>
            <a:ext cx="585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rot="16200000" flipV="1">
            <a:off x="26195" y="5155406"/>
            <a:ext cx="1071562" cy="714375"/>
          </a:xfrm>
          <a:prstGeom prst="line">
            <a:avLst/>
          </a:prstGeom>
          <a:ln w="149225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1" name="TextBox 31"/>
          <p:cNvSpPr txBox="1">
            <a:spLocks noChangeArrowheads="1"/>
          </p:cNvSpPr>
          <p:nvPr/>
        </p:nvSpPr>
        <p:spPr bwMode="auto">
          <a:xfrm>
            <a:off x="127000" y="3929063"/>
            <a:ext cx="857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445294" y="5041107"/>
            <a:ext cx="1000125" cy="1587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3" name="TextBox 31"/>
          <p:cNvSpPr txBox="1">
            <a:spLocks noChangeArrowheads="1"/>
          </p:cNvSpPr>
          <p:nvPr/>
        </p:nvSpPr>
        <p:spPr bwMode="auto">
          <a:xfrm>
            <a:off x="608013" y="5949950"/>
            <a:ext cx="596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pic>
        <p:nvPicPr>
          <p:cNvPr id="77" name="Рисунок 76" descr="IMG_059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2600" y="485775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</a:t>
            </a:r>
            <a:endParaRPr kumimoji="0" lang="ru-RU" sz="4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9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0347 -0.23866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46024 -0.00764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" y="-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9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49676E-6 L -1.38889E-6 -0.3328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61" grpId="0"/>
      <p:bldP spid="62" grpId="0"/>
      <p:bldP spid="63" grpId="0"/>
      <p:bldP spid="64" grpId="0"/>
      <p:bldP spid="65" grpId="0"/>
      <p:bldP spid="65" grpId="1"/>
      <p:bldP spid="65" grpId="2"/>
      <p:bldP spid="66" grpId="0" animBg="1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3551238" y="1471613"/>
            <a:ext cx="815975" cy="833437"/>
            <a:chOff x="7108" y="3188"/>
            <a:chExt cx="207" cy="207"/>
          </a:xfrm>
        </p:grpSpPr>
        <p:sp>
          <p:nvSpPr>
            <p:cNvPr id="2157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3556000" y="2490788"/>
            <a:ext cx="815975" cy="833437"/>
            <a:chOff x="7108" y="3188"/>
            <a:chExt cx="207" cy="207"/>
          </a:xfrm>
        </p:grpSpPr>
        <p:sp>
          <p:nvSpPr>
            <p:cNvPr id="2157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2662906">
            <a:off x="3517900" y="3538538"/>
            <a:ext cx="815975" cy="833437"/>
            <a:chOff x="7108" y="3188"/>
            <a:chExt cx="207" cy="207"/>
          </a:xfrm>
        </p:grpSpPr>
        <p:sp>
          <p:nvSpPr>
            <p:cNvPr id="2156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7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 rot="2662906">
            <a:off x="3427413" y="4433888"/>
            <a:ext cx="815975" cy="833437"/>
            <a:chOff x="7108" y="3188"/>
            <a:chExt cx="207" cy="207"/>
          </a:xfrm>
        </p:grpSpPr>
        <p:sp>
          <p:nvSpPr>
            <p:cNvPr id="2156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 rot="2662906">
            <a:off x="3427413" y="5372100"/>
            <a:ext cx="815975" cy="833438"/>
            <a:chOff x="7108" y="3188"/>
            <a:chExt cx="207" cy="207"/>
          </a:xfrm>
        </p:grpSpPr>
        <p:sp>
          <p:nvSpPr>
            <p:cNvPr id="2156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 rot="2662906">
            <a:off x="1512888" y="838200"/>
            <a:ext cx="815975" cy="833438"/>
            <a:chOff x="7108" y="3188"/>
            <a:chExt cx="207" cy="207"/>
          </a:xfrm>
        </p:grpSpPr>
        <p:sp>
          <p:nvSpPr>
            <p:cNvPr id="2156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 rot="2662906">
            <a:off x="1517650" y="1857375"/>
            <a:ext cx="815975" cy="833438"/>
            <a:chOff x="7108" y="3188"/>
            <a:chExt cx="207" cy="207"/>
          </a:xfrm>
        </p:grpSpPr>
        <p:sp>
          <p:nvSpPr>
            <p:cNvPr id="2156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 rot="2662906">
            <a:off x="1479550" y="2905125"/>
            <a:ext cx="815975" cy="833438"/>
            <a:chOff x="7108" y="3188"/>
            <a:chExt cx="207" cy="207"/>
          </a:xfrm>
        </p:grpSpPr>
        <p:sp>
          <p:nvSpPr>
            <p:cNvPr id="2155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6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 rot="2662906">
            <a:off x="1389063" y="3800475"/>
            <a:ext cx="815975" cy="833438"/>
            <a:chOff x="7108" y="3188"/>
            <a:chExt cx="207" cy="207"/>
          </a:xfrm>
        </p:grpSpPr>
        <p:sp>
          <p:nvSpPr>
            <p:cNvPr id="2155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 rot="2662906">
            <a:off x="1389063" y="4738688"/>
            <a:ext cx="815975" cy="833437"/>
            <a:chOff x="7108" y="3188"/>
            <a:chExt cx="207" cy="207"/>
          </a:xfrm>
        </p:grpSpPr>
        <p:sp>
          <p:nvSpPr>
            <p:cNvPr id="2155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 rot="10800000" flipV="1">
            <a:off x="6000750" y="2500313"/>
            <a:ext cx="1643063" cy="1587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 rot="5400000">
            <a:off x="4043363" y="2957512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5400000">
            <a:off x="1042988" y="2886075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6200000" flipV="1">
            <a:off x="1250950" y="3035301"/>
            <a:ext cx="2784475" cy="0"/>
          </a:xfrm>
          <a:prstGeom prst="line">
            <a:avLst/>
          </a:prstGeom>
          <a:ln w="88900">
            <a:solidFill>
              <a:srgbClr val="1921C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/>
          <p:cNvGrpSpPr>
            <a:grpSpLocks/>
          </p:cNvGrpSpPr>
          <p:nvPr/>
        </p:nvGrpSpPr>
        <p:grpSpPr bwMode="auto">
          <a:xfrm rot="2662906">
            <a:off x="6103938" y="1381125"/>
            <a:ext cx="815975" cy="833438"/>
            <a:chOff x="7108" y="3188"/>
            <a:chExt cx="207" cy="207"/>
          </a:xfrm>
        </p:grpSpPr>
        <p:sp>
          <p:nvSpPr>
            <p:cNvPr id="2155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 rot="2662906">
            <a:off x="6108700" y="2400300"/>
            <a:ext cx="815975" cy="833438"/>
            <a:chOff x="7108" y="3188"/>
            <a:chExt cx="207" cy="207"/>
          </a:xfrm>
        </p:grpSpPr>
        <p:sp>
          <p:nvSpPr>
            <p:cNvPr id="2155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 rot="2662906">
            <a:off x="6070600" y="3448050"/>
            <a:ext cx="815975" cy="833438"/>
            <a:chOff x="7108" y="3188"/>
            <a:chExt cx="207" cy="207"/>
          </a:xfrm>
        </p:grpSpPr>
        <p:sp>
          <p:nvSpPr>
            <p:cNvPr id="2154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5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2"/>
          <p:cNvGrpSpPr>
            <a:grpSpLocks/>
          </p:cNvGrpSpPr>
          <p:nvPr/>
        </p:nvGrpSpPr>
        <p:grpSpPr bwMode="auto">
          <a:xfrm rot="2662906">
            <a:off x="5980113" y="4343400"/>
            <a:ext cx="815975" cy="833438"/>
            <a:chOff x="7108" y="3188"/>
            <a:chExt cx="207" cy="207"/>
          </a:xfrm>
        </p:grpSpPr>
        <p:sp>
          <p:nvSpPr>
            <p:cNvPr id="2154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2"/>
          <p:cNvGrpSpPr>
            <a:grpSpLocks/>
          </p:cNvGrpSpPr>
          <p:nvPr/>
        </p:nvGrpSpPr>
        <p:grpSpPr bwMode="auto">
          <a:xfrm rot="2662906">
            <a:off x="5980113" y="5281613"/>
            <a:ext cx="815975" cy="833437"/>
            <a:chOff x="7108" y="3188"/>
            <a:chExt cx="207" cy="207"/>
          </a:xfrm>
        </p:grpSpPr>
        <p:sp>
          <p:nvSpPr>
            <p:cNvPr id="2154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rot="16200000" flipV="1">
            <a:off x="4322762" y="3249613"/>
            <a:ext cx="2784475" cy="0"/>
          </a:xfrm>
          <a:prstGeom prst="line">
            <a:avLst/>
          </a:prstGeom>
          <a:ln w="88900">
            <a:solidFill>
              <a:srgbClr val="1921C5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04875" y="2714625"/>
            <a:ext cx="1500188" cy="0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7" name="TextBox 31"/>
          <p:cNvSpPr txBox="1">
            <a:spLocks noChangeArrowheads="1"/>
          </p:cNvSpPr>
          <p:nvPr/>
        </p:nvSpPr>
        <p:spPr bwMode="auto">
          <a:xfrm>
            <a:off x="7215188" y="428625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5786438" y="642938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2714625" y="571500"/>
            <a:ext cx="10715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7215188" y="1357313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357188" y="1333500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786188" y="0"/>
            <a:ext cx="5357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sp>
        <p:nvSpPr>
          <p:cNvPr id="66" name="Прямоугольник 65"/>
          <p:cNvSpPr/>
          <p:nvPr/>
        </p:nvSpPr>
        <p:spPr>
          <a:xfrm rot="10800000">
            <a:off x="2786063" y="5572125"/>
            <a:ext cx="3346450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3071813" y="5857875"/>
            <a:ext cx="2571750" cy="1588"/>
          </a:xfrm>
          <a:prstGeom prst="line">
            <a:avLst/>
          </a:prstGeom>
          <a:ln w="88900">
            <a:solidFill>
              <a:srgbClr val="1921C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4571207" y="4856956"/>
            <a:ext cx="1428750" cy="1587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1"/>
          <p:cNvSpPr txBox="1">
            <a:spLocks noChangeArrowheads="1"/>
          </p:cNvSpPr>
          <p:nvPr/>
        </p:nvSpPr>
        <p:spPr bwMode="auto">
          <a:xfrm>
            <a:off x="4300538" y="3302000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Рисунок 67" descr="IMG_059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5775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Прямая соединительная линия 68"/>
          <p:cNvCxnSpPr/>
          <p:nvPr/>
        </p:nvCxnSpPr>
        <p:spPr>
          <a:xfrm>
            <a:off x="1546225" y="5889625"/>
            <a:ext cx="1020763" cy="1588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9" name="TextBox 31"/>
          <p:cNvSpPr txBox="1">
            <a:spLocks noChangeArrowheads="1"/>
          </p:cNvSpPr>
          <p:nvPr/>
        </p:nvSpPr>
        <p:spPr bwMode="auto">
          <a:xfrm>
            <a:off x="2222500" y="5781675"/>
            <a:ext cx="585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rot="16200000" flipV="1">
            <a:off x="26195" y="5155406"/>
            <a:ext cx="1071562" cy="714375"/>
          </a:xfrm>
          <a:prstGeom prst="line">
            <a:avLst/>
          </a:prstGeom>
          <a:ln w="149225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1" name="TextBox 31"/>
          <p:cNvSpPr txBox="1">
            <a:spLocks noChangeArrowheads="1"/>
          </p:cNvSpPr>
          <p:nvPr/>
        </p:nvSpPr>
        <p:spPr bwMode="auto">
          <a:xfrm>
            <a:off x="127000" y="3929063"/>
            <a:ext cx="857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445294" y="5041107"/>
            <a:ext cx="1000125" cy="1587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3" name="TextBox 31"/>
          <p:cNvSpPr txBox="1">
            <a:spLocks noChangeArrowheads="1"/>
          </p:cNvSpPr>
          <p:nvPr/>
        </p:nvSpPr>
        <p:spPr bwMode="auto">
          <a:xfrm>
            <a:off x="608013" y="5949950"/>
            <a:ext cx="596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pic>
        <p:nvPicPr>
          <p:cNvPr id="77" name="Рисунок 76" descr="IMG_059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2600" y="485775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0" y="0"/>
            <a:ext cx="1000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повтор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1071538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</a:t>
            </a:r>
            <a:endParaRPr kumimoji="0" lang="ru-RU" sz="4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9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0347 -0.23866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46024 -0.00764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" y="-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8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49676E-6 L -1.38889E-6 -0.332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61" grpId="0"/>
      <p:bldP spid="62" grpId="0"/>
      <p:bldP spid="63" grpId="0"/>
      <p:bldP spid="64" grpId="0"/>
      <p:bldP spid="65" grpId="0"/>
      <p:bldP spid="65" grpId="1"/>
      <p:bldP spid="65" grpId="2"/>
      <p:bldP spid="66" grpId="0" animBg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785918" y="50683"/>
            <a:ext cx="7286676" cy="15209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Электроизмерительные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приборы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</a:t>
            </a:r>
          </a:p>
          <a:p>
            <a:pPr lvl="0"/>
            <a:r>
              <a:rPr lang="ru-RU" sz="3600" b="1" dirty="0" smtClean="0">
                <a:solidFill>
                  <a:srgbClr val="220FB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Магнито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71563"/>
            <a:ext cx="1143000" cy="4286250"/>
          </a:xfrm>
          <a:prstGeom prst="rect">
            <a:avLst/>
          </a:prstGeom>
          <a:solidFill>
            <a:srgbClr val="1921C5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9" y="1143000"/>
            <a:ext cx="1000125" cy="4357688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1495425" y="3768725"/>
            <a:ext cx="1160463" cy="1047750"/>
            <a:chOff x="7108" y="3188"/>
            <a:chExt cx="207" cy="207"/>
          </a:xfrm>
        </p:grpSpPr>
        <p:sp>
          <p:nvSpPr>
            <p:cNvPr id="22550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1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129213" y="4067175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0800000">
            <a:off x="1071563" y="1855775"/>
            <a:ext cx="5072062" cy="1588"/>
          </a:xfrm>
          <a:prstGeom prst="line">
            <a:avLst/>
          </a:prstGeom>
          <a:ln w="95250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1071563" y="3214688"/>
            <a:ext cx="5072062" cy="1587"/>
          </a:xfrm>
          <a:prstGeom prst="line">
            <a:avLst/>
          </a:prstGeom>
          <a:ln w="95250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1000125" y="5357813"/>
            <a:ext cx="5072063" cy="1587"/>
          </a:xfrm>
          <a:prstGeom prst="line">
            <a:avLst/>
          </a:prstGeom>
          <a:ln w="95250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31"/>
          <p:cNvGrpSpPr>
            <a:grpSpLocks/>
          </p:cNvGrpSpPr>
          <p:nvPr/>
        </p:nvGrpSpPr>
        <p:grpSpPr bwMode="auto">
          <a:xfrm>
            <a:off x="1468438" y="3705225"/>
            <a:ext cx="4460875" cy="1104900"/>
            <a:chOff x="1468424" y="3705242"/>
            <a:chExt cx="4460898" cy="1104915"/>
          </a:xfrm>
        </p:grpSpPr>
        <p:sp>
          <p:nvSpPr>
            <p:cNvPr id="22545" name="Oval 5"/>
            <p:cNvSpPr>
              <a:spLocks noChangeArrowheads="1"/>
            </p:cNvSpPr>
            <p:nvPr/>
          </p:nvSpPr>
          <p:spPr bwMode="auto">
            <a:xfrm>
              <a:off x="1468424" y="3706844"/>
              <a:ext cx="1231900" cy="1103313"/>
            </a:xfrm>
            <a:prstGeom prst="ellipse">
              <a:avLst/>
            </a:prstGeom>
            <a:noFill/>
            <a:ln w="666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Oval 5"/>
            <p:cNvSpPr>
              <a:spLocks noChangeArrowheads="1"/>
            </p:cNvSpPr>
            <p:nvPr/>
          </p:nvSpPr>
          <p:spPr bwMode="auto">
            <a:xfrm>
              <a:off x="4697422" y="3706821"/>
              <a:ext cx="1231900" cy="1103313"/>
            </a:xfrm>
            <a:prstGeom prst="ellipse">
              <a:avLst/>
            </a:prstGeom>
            <a:noFill/>
            <a:ln w="666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000239" y="3705242"/>
              <a:ext cx="3429018" cy="1588"/>
            </a:xfrm>
            <a:prstGeom prst="line">
              <a:avLst/>
            </a:prstGeom>
            <a:ln w="85725">
              <a:solidFill>
                <a:srgbClr val="1921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038339" y="4800632"/>
              <a:ext cx="3429018" cy="1588"/>
            </a:xfrm>
            <a:prstGeom prst="line">
              <a:avLst/>
            </a:prstGeom>
            <a:ln w="85725">
              <a:solidFill>
                <a:srgbClr val="1921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/>
          <p:cNvCxnSpPr/>
          <p:nvPr/>
        </p:nvCxnSpPr>
        <p:spPr>
          <a:xfrm rot="5400000">
            <a:off x="1215231" y="5499894"/>
            <a:ext cx="1571625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4572794" y="3142456"/>
            <a:ext cx="1428750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2143108" y="5786438"/>
            <a:ext cx="928687" cy="6461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6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429256" y="2214563"/>
            <a:ext cx="928688" cy="6461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6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86187" y="6078561"/>
            <a:ext cx="5357813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sp>
        <p:nvSpPr>
          <p:cNvPr id="27" name="Text Box 85"/>
          <p:cNvSpPr txBox="1">
            <a:spLocks noChangeArrowheads="1"/>
          </p:cNvSpPr>
          <p:nvPr/>
        </p:nvSpPr>
        <p:spPr bwMode="auto">
          <a:xfrm>
            <a:off x="7511277" y="1923324"/>
            <a:ext cx="989813" cy="10012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endParaRPr kumimoji="0" lang="ru-RU" sz="7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84"/>
          <p:cNvSpPr>
            <a:spLocks noChangeArrowheads="1"/>
          </p:cNvSpPr>
          <p:nvPr/>
        </p:nvSpPr>
        <p:spPr bwMode="auto">
          <a:xfrm>
            <a:off x="7758442" y="2066047"/>
            <a:ext cx="687269" cy="82523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5"/>
          <p:cNvSpPr txBox="1">
            <a:spLocks noChangeArrowheads="1"/>
          </p:cNvSpPr>
          <p:nvPr/>
        </p:nvSpPr>
        <p:spPr bwMode="auto">
          <a:xfrm>
            <a:off x="7537227" y="2994894"/>
            <a:ext cx="989813" cy="10012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endParaRPr kumimoji="0" lang="ru-RU" sz="7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84"/>
          <p:cNvSpPr>
            <a:spLocks noChangeArrowheads="1"/>
          </p:cNvSpPr>
          <p:nvPr/>
        </p:nvSpPr>
        <p:spPr bwMode="auto">
          <a:xfrm>
            <a:off x="7819561" y="3067279"/>
            <a:ext cx="687269" cy="82523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8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2"/>
          <p:cNvGrpSpPr/>
          <p:nvPr/>
        </p:nvGrpSpPr>
        <p:grpSpPr>
          <a:xfrm>
            <a:off x="5033257" y="5435758"/>
            <a:ext cx="538875" cy="707886"/>
            <a:chOff x="8072462" y="4071942"/>
            <a:chExt cx="538875" cy="707886"/>
          </a:xfrm>
          <a:solidFill>
            <a:srgbClr val="66CCFF"/>
          </a:solidFill>
        </p:grpSpPr>
        <p:sp>
          <p:nvSpPr>
            <p:cNvPr id="36" name="Прямоугольник 35"/>
            <p:cNvSpPr/>
            <p:nvPr/>
          </p:nvSpPr>
          <p:spPr>
            <a:xfrm>
              <a:off x="8072462" y="4071942"/>
              <a:ext cx="526106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sz="4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2"/>
            <p:cNvSpPr>
              <a:spLocks noChangeShapeType="1"/>
            </p:cNvSpPr>
            <p:nvPr/>
          </p:nvSpPr>
          <p:spPr bwMode="auto">
            <a:xfrm>
              <a:off x="8215337" y="4143380"/>
              <a:ext cx="396000" cy="0"/>
            </a:xfrm>
            <a:prstGeom prst="line">
              <a:avLst/>
            </a:prstGeom>
            <a:grpFill/>
            <a:ln w="381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99"/>
                </a:solidFill>
              </a:endParaRPr>
            </a:p>
          </p:txBody>
        </p:sp>
      </p:grpSp>
      <p:cxnSp>
        <p:nvCxnSpPr>
          <p:cNvPr id="38" name="Прямая соединительная линия 37"/>
          <p:cNvCxnSpPr/>
          <p:nvPr/>
        </p:nvCxnSpPr>
        <p:spPr bwMode="auto">
          <a:xfrm rot="16200000" flipV="1">
            <a:off x="2049463" y="2760663"/>
            <a:ext cx="3071812" cy="55562"/>
          </a:xfrm>
          <a:prstGeom prst="line">
            <a:avLst/>
          </a:prstGeom>
          <a:ln w="146050">
            <a:solidFill>
              <a:srgbClr val="C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 bwMode="auto">
          <a:xfrm rot="16200000" flipV="1">
            <a:off x="1492239" y="2151043"/>
            <a:ext cx="2714622" cy="1555760"/>
          </a:xfrm>
          <a:prstGeom prst="line">
            <a:avLst/>
          </a:prstGeom>
          <a:ln w="146050">
            <a:solidFill>
              <a:srgbClr val="C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0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17-2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3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3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3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3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3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3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3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3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3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  <p:bldP spid="10" grpId="0" animBg="1"/>
      <p:bldP spid="30" grpId="0" animBg="1"/>
      <p:bldP spid="31" grpId="0" animBg="1"/>
      <p:bldP spid="33" grpId="0" animBg="1"/>
      <p:bldP spid="27" grpId="0" animBg="1"/>
      <p:bldP spid="29" grpId="0" animBg="1"/>
      <p:bldP spid="32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-5400000">
            <a:off x="3594100" y="2055813"/>
            <a:ext cx="1843088" cy="2106612"/>
            <a:chOff x="1915" y="7147"/>
            <a:chExt cx="1192" cy="1064"/>
          </a:xfrm>
        </p:grpSpPr>
        <p:sp>
          <p:nvSpPr>
            <p:cNvPr id="20505" name="Rectangle 16"/>
            <p:cNvSpPr>
              <a:spLocks noChangeArrowheads="1"/>
            </p:cNvSpPr>
            <p:nvPr/>
          </p:nvSpPr>
          <p:spPr bwMode="auto">
            <a:xfrm>
              <a:off x="1915" y="7399"/>
              <a:ext cx="1192" cy="659"/>
            </a:xfrm>
            <a:prstGeom prst="rect">
              <a:avLst/>
            </a:prstGeom>
            <a:noFill/>
            <a:ln w="730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978" y="7270"/>
              <a:ext cx="357" cy="935"/>
              <a:chOff x="2020" y="7270"/>
              <a:chExt cx="357" cy="935"/>
            </a:xfrm>
          </p:grpSpPr>
          <p:sp>
            <p:nvSpPr>
              <p:cNvPr id="20513" name="Arc 18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4" name="Arc 19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5" name="Line 20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341" y="7276"/>
              <a:ext cx="357" cy="935"/>
              <a:chOff x="2020" y="7270"/>
              <a:chExt cx="357" cy="935"/>
            </a:xfrm>
          </p:grpSpPr>
          <p:sp>
            <p:nvSpPr>
              <p:cNvPr id="20510" name="Arc 22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1" name="Arc 23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2" name="Line 24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508" name="Arc 25"/>
            <p:cNvSpPr>
              <a:spLocks/>
            </p:cNvSpPr>
            <p:nvPr/>
          </p:nvSpPr>
          <p:spPr bwMode="auto">
            <a:xfrm flipV="1">
              <a:off x="2698" y="8070"/>
              <a:ext cx="174" cy="141"/>
            </a:xfrm>
            <a:custGeom>
              <a:avLst/>
              <a:gdLst>
                <a:gd name="T0" fmla="*/ 0 w 43173"/>
                <a:gd name="T1" fmla="*/ 0 h 21600"/>
                <a:gd name="T2" fmla="*/ 0 w 43173"/>
                <a:gd name="T3" fmla="*/ 0 h 21600"/>
                <a:gd name="T4" fmla="*/ 0 w 43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73"/>
                <a:gd name="T10" fmla="*/ 0 h 21600"/>
                <a:gd name="T11" fmla="*/ 43173 w 4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3" h="21600" fill="none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</a:path>
                <a:path w="43173" h="21600" stroke="0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  <a:lnTo>
                    <a:pt x="21573" y="21600"/>
                  </a:lnTo>
                  <a:close/>
                </a:path>
              </a:pathLst>
            </a:cu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9" name="Line 26"/>
            <p:cNvSpPr>
              <a:spLocks noChangeShapeType="1"/>
            </p:cNvSpPr>
            <p:nvPr/>
          </p:nvSpPr>
          <p:spPr bwMode="auto">
            <a:xfrm flipH="1">
              <a:off x="2878" y="7147"/>
              <a:ext cx="0" cy="906"/>
            </a:xfrm>
            <a:prstGeom prst="line">
              <a:avLst/>
            </a:pr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 rot="-5400000">
            <a:off x="2574925" y="1725613"/>
            <a:ext cx="3937000" cy="2628900"/>
            <a:chOff x="1796" y="6025"/>
            <a:chExt cx="5795" cy="1589"/>
          </a:xfrm>
        </p:grpSpPr>
        <p:sp>
          <p:nvSpPr>
            <p:cNvPr id="20500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1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2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3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4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Line 41"/>
          <p:cNvSpPr>
            <a:spLocks noChangeShapeType="1"/>
          </p:cNvSpPr>
          <p:nvPr/>
        </p:nvSpPr>
        <p:spPr bwMode="auto">
          <a:xfrm rot="16200000" flipV="1">
            <a:off x="4641850" y="2670175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 rot="16200000" flipV="1">
            <a:off x="4638675" y="2119313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41"/>
          <p:cNvSpPr>
            <a:spLocks noChangeShapeType="1"/>
          </p:cNvSpPr>
          <p:nvPr/>
        </p:nvSpPr>
        <p:spPr bwMode="auto">
          <a:xfrm rot="16200000" flipV="1">
            <a:off x="4638675" y="3228975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928926" y="2643182"/>
            <a:ext cx="525463" cy="514350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3071802" y="2857496"/>
            <a:ext cx="152400" cy="16668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4857750" y="4786313"/>
            <a:ext cx="1714500" cy="0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5786446" y="4857760"/>
            <a:ext cx="1357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133350" y="1652588"/>
            <a:ext cx="1357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1214414" y="2857496"/>
            <a:ext cx="1714500" cy="0"/>
          </a:xfrm>
          <a:prstGeom prst="line">
            <a:avLst/>
          </a:prstGeom>
          <a:ln w="95250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5"/>
          <p:cNvGrpSpPr>
            <a:grpSpLocks/>
          </p:cNvGrpSpPr>
          <p:nvPr/>
        </p:nvGrpSpPr>
        <p:grpSpPr bwMode="auto">
          <a:xfrm>
            <a:off x="5715008" y="2925763"/>
            <a:ext cx="544513" cy="503237"/>
            <a:chOff x="2273077" y="2640612"/>
            <a:chExt cx="545178" cy="502627"/>
          </a:xfrm>
        </p:grpSpPr>
        <p:sp>
          <p:nvSpPr>
            <p:cNvPr id="20496" name="Oval 5"/>
            <p:cNvSpPr>
              <a:spLocks noChangeArrowheads="1"/>
            </p:cNvSpPr>
            <p:nvPr/>
          </p:nvSpPr>
          <p:spPr bwMode="auto">
            <a:xfrm>
              <a:off x="2285984" y="2643182"/>
              <a:ext cx="500066" cy="500057"/>
            </a:xfrm>
            <a:prstGeom prst="ellipse">
              <a:avLst/>
            </a:prstGeom>
            <a:noFill/>
            <a:ln w="666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" name="Group 2"/>
            <p:cNvGrpSpPr>
              <a:grpSpLocks/>
            </p:cNvGrpSpPr>
            <p:nvPr/>
          </p:nvGrpSpPr>
          <p:grpSpPr bwMode="auto">
            <a:xfrm rot="2662906">
              <a:off x="2273077" y="2640612"/>
              <a:ext cx="545178" cy="493757"/>
              <a:chOff x="7108" y="3188"/>
              <a:chExt cx="207" cy="207"/>
            </a:xfrm>
          </p:grpSpPr>
          <p:sp>
            <p:nvSpPr>
              <p:cNvPr id="20498" name="Line 3"/>
              <p:cNvSpPr>
                <a:spLocks noChangeShapeType="1"/>
              </p:cNvSpPr>
              <p:nvPr/>
            </p:nvSpPr>
            <p:spPr bwMode="auto">
              <a:xfrm>
                <a:off x="7108" y="3294"/>
                <a:ext cx="207" cy="0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99" name="Line 4"/>
              <p:cNvSpPr>
                <a:spLocks noChangeShapeType="1"/>
              </p:cNvSpPr>
              <p:nvPr/>
            </p:nvSpPr>
            <p:spPr bwMode="auto">
              <a:xfrm rot="-5400000">
                <a:off x="7108" y="3292"/>
                <a:ext cx="207" cy="0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7" name="Oval 5"/>
          <p:cNvSpPr>
            <a:spLocks noChangeArrowheads="1"/>
          </p:cNvSpPr>
          <p:nvPr/>
        </p:nvSpPr>
        <p:spPr bwMode="auto">
          <a:xfrm>
            <a:off x="4357688" y="4500563"/>
            <a:ext cx="525462" cy="514350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4540250" y="4683125"/>
            <a:ext cx="152400" cy="1666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16200000" flipV="1">
            <a:off x="5253847" y="2213765"/>
            <a:ext cx="1428750" cy="1588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58"/>
          <p:cNvGrpSpPr>
            <a:grpSpLocks/>
          </p:cNvGrpSpPr>
          <p:nvPr/>
        </p:nvGrpSpPr>
        <p:grpSpPr bwMode="auto">
          <a:xfrm>
            <a:off x="5962666" y="1285871"/>
            <a:ext cx="895350" cy="646112"/>
            <a:chOff x="5319718" y="1357298"/>
            <a:chExt cx="895356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5572132" y="1357298"/>
              <a:ext cx="64294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rot="10800000">
              <a:off x="5319718" y="1412879"/>
              <a:ext cx="714380" cy="1589"/>
            </a:xfrm>
            <a:prstGeom prst="line">
              <a:avLst/>
            </a:prstGeom>
            <a:ln w="7620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3967159" y="5748354"/>
            <a:ext cx="1357321" cy="4762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58"/>
          <p:cNvGrpSpPr>
            <a:grpSpLocks/>
          </p:cNvGrpSpPr>
          <p:nvPr/>
        </p:nvGrpSpPr>
        <p:grpSpPr bwMode="auto">
          <a:xfrm>
            <a:off x="4786314" y="6000768"/>
            <a:ext cx="895350" cy="646112"/>
            <a:chOff x="5319718" y="1357298"/>
            <a:chExt cx="895356" cy="646331"/>
          </a:xfrm>
        </p:grpSpPr>
        <p:sp>
          <p:nvSpPr>
            <p:cNvPr id="42" name="TextBox 41"/>
            <p:cNvSpPr txBox="1"/>
            <p:nvPr/>
          </p:nvSpPr>
          <p:spPr>
            <a:xfrm>
              <a:off x="5572132" y="1357298"/>
              <a:ext cx="64294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 rot="10800000">
              <a:off x="5319718" y="1412879"/>
              <a:ext cx="714380" cy="1589"/>
            </a:xfrm>
            <a:prstGeom prst="line">
              <a:avLst/>
            </a:prstGeom>
            <a:ln w="7620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/>
          <p:cNvCxnSpPr/>
          <p:nvPr/>
        </p:nvCxnSpPr>
        <p:spPr>
          <a:xfrm rot="16200000" flipV="1">
            <a:off x="2429659" y="1928013"/>
            <a:ext cx="1428750" cy="1588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58"/>
          <p:cNvGrpSpPr>
            <a:grpSpLocks/>
          </p:cNvGrpSpPr>
          <p:nvPr/>
        </p:nvGrpSpPr>
        <p:grpSpPr bwMode="auto">
          <a:xfrm>
            <a:off x="2319328" y="714356"/>
            <a:ext cx="895350" cy="646112"/>
            <a:chOff x="5319718" y="1357298"/>
            <a:chExt cx="895356" cy="646331"/>
          </a:xfrm>
        </p:grpSpPr>
        <p:sp>
          <p:nvSpPr>
            <p:cNvPr id="49" name="TextBox 48"/>
            <p:cNvSpPr txBox="1"/>
            <p:nvPr/>
          </p:nvSpPr>
          <p:spPr>
            <a:xfrm>
              <a:off x="5572132" y="1357298"/>
              <a:ext cx="64294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rot="10800000">
              <a:off x="5319718" y="1412879"/>
              <a:ext cx="714380" cy="1589"/>
            </a:xfrm>
            <a:prstGeom prst="line">
              <a:avLst/>
            </a:prstGeom>
            <a:ln w="7620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Прямая соединительная линия 50"/>
          <p:cNvCxnSpPr/>
          <p:nvPr/>
        </p:nvCxnSpPr>
        <p:spPr>
          <a:xfrm flipV="1">
            <a:off x="6215074" y="3143248"/>
            <a:ext cx="1714500" cy="0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7358082" y="2071678"/>
            <a:ext cx="1357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0"/>
            <a:ext cx="19288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17-3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24583 -0.0023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47 L -0.25052 0.0034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30" grpId="0"/>
      <p:bldP spid="47" grpId="0" animBg="1"/>
      <p:bldP spid="48" grpId="0" animBg="1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rot="10800000">
            <a:off x="1071563" y="2786063"/>
            <a:ext cx="5072062" cy="1587"/>
          </a:xfrm>
          <a:prstGeom prst="line">
            <a:avLst/>
          </a:prstGeom>
          <a:ln w="95250">
            <a:solidFill>
              <a:srgbClr val="33CC33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1280047">
            <a:off x="1430349" y="5147170"/>
            <a:ext cx="5357813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1500166" y="0"/>
            <a:ext cx="5286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17-4.  Электродвигатель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1725" y="785813"/>
            <a:ext cx="1143000" cy="4286250"/>
          </a:xfrm>
          <a:prstGeom prst="rect">
            <a:avLst/>
          </a:prstGeom>
          <a:solidFill>
            <a:srgbClr val="1921C5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>
            <a:off x="0" y="714375"/>
            <a:ext cx="1000125" cy="4357688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4840288" y="2249488"/>
            <a:ext cx="1092200" cy="1047750"/>
            <a:chOff x="7108" y="3188"/>
            <a:chExt cx="207" cy="207"/>
          </a:xfrm>
        </p:grpSpPr>
        <p:sp>
          <p:nvSpPr>
            <p:cNvPr id="23586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7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087563" y="2595563"/>
            <a:ext cx="357187" cy="35718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0800000">
            <a:off x="1071563" y="1428750"/>
            <a:ext cx="5072062" cy="1588"/>
          </a:xfrm>
          <a:prstGeom prst="line">
            <a:avLst/>
          </a:prstGeom>
          <a:ln w="95250">
            <a:solidFill>
              <a:srgbClr val="33CC33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1071563" y="4427538"/>
            <a:ext cx="5072062" cy="1587"/>
          </a:xfrm>
          <a:prstGeom prst="line">
            <a:avLst/>
          </a:prstGeom>
          <a:ln w="95250">
            <a:solidFill>
              <a:srgbClr val="33CC33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427956" y="3999707"/>
            <a:ext cx="1571625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4642644" y="1642269"/>
            <a:ext cx="1428750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2271713" y="4357688"/>
            <a:ext cx="928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500688" y="1571625"/>
            <a:ext cx="928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600" b="1" baseline="-2500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32"/>
          <p:cNvGrpSpPr>
            <a:grpSpLocks/>
          </p:cNvGrpSpPr>
          <p:nvPr/>
        </p:nvGrpSpPr>
        <p:grpSpPr bwMode="auto">
          <a:xfrm>
            <a:off x="1677988" y="714375"/>
            <a:ext cx="4318000" cy="4286250"/>
            <a:chOff x="1677974" y="1366824"/>
            <a:chExt cx="4318022" cy="3857652"/>
          </a:xfrm>
        </p:grpSpPr>
        <p:grpSp>
          <p:nvGrpSpPr>
            <p:cNvPr id="6" name="Группа 31"/>
            <p:cNvGrpSpPr>
              <a:grpSpLocks/>
            </p:cNvGrpSpPr>
            <p:nvPr/>
          </p:nvGrpSpPr>
          <p:grpSpPr bwMode="auto">
            <a:xfrm>
              <a:off x="1677974" y="2786057"/>
              <a:ext cx="4318022" cy="857257"/>
              <a:chOff x="1468424" y="3705226"/>
              <a:chExt cx="4460898" cy="1104931"/>
            </a:xfrm>
          </p:grpSpPr>
          <p:sp>
            <p:nvSpPr>
              <p:cNvPr id="23582" name="Oval 5"/>
              <p:cNvSpPr>
                <a:spLocks noChangeArrowheads="1"/>
              </p:cNvSpPr>
              <p:nvPr/>
            </p:nvSpPr>
            <p:spPr bwMode="auto">
              <a:xfrm>
                <a:off x="1468424" y="3706844"/>
                <a:ext cx="1231900" cy="1103313"/>
              </a:xfrm>
              <a:prstGeom prst="ellipse">
                <a:avLst/>
              </a:prstGeom>
              <a:noFill/>
              <a:ln w="666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3" name="Oval 5"/>
              <p:cNvSpPr>
                <a:spLocks noChangeArrowheads="1"/>
              </p:cNvSpPr>
              <p:nvPr/>
            </p:nvSpPr>
            <p:spPr bwMode="auto">
              <a:xfrm>
                <a:off x="4697422" y="3706821"/>
                <a:ext cx="1231900" cy="1103313"/>
              </a:xfrm>
              <a:prstGeom prst="ellipse">
                <a:avLst/>
              </a:prstGeom>
              <a:noFill/>
              <a:ln w="666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1999796" y="3704615"/>
                <a:ext cx="3429315" cy="1841"/>
              </a:xfrm>
              <a:prstGeom prst="line">
                <a:avLst/>
              </a:prstGeom>
              <a:ln w="85725">
                <a:solidFill>
                  <a:srgbClr val="1921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2037516" y="4798495"/>
                <a:ext cx="3429316" cy="3683"/>
              </a:xfrm>
              <a:prstGeom prst="line">
                <a:avLst/>
              </a:prstGeom>
              <a:ln w="85725">
                <a:solidFill>
                  <a:srgbClr val="1921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Группа 31"/>
            <p:cNvGrpSpPr>
              <a:grpSpLocks/>
            </p:cNvGrpSpPr>
            <p:nvPr/>
          </p:nvGrpSpPr>
          <p:grpSpPr bwMode="auto">
            <a:xfrm rot="5400000">
              <a:off x="1900218" y="2795584"/>
              <a:ext cx="3857652" cy="1000132"/>
              <a:chOff x="1468424" y="3705226"/>
              <a:chExt cx="4460898" cy="1104931"/>
            </a:xfrm>
          </p:grpSpPr>
          <p:sp>
            <p:nvSpPr>
              <p:cNvPr id="23578" name="Oval 5"/>
              <p:cNvSpPr>
                <a:spLocks noChangeArrowheads="1"/>
              </p:cNvSpPr>
              <p:nvPr/>
            </p:nvSpPr>
            <p:spPr bwMode="auto">
              <a:xfrm>
                <a:off x="1468424" y="3706844"/>
                <a:ext cx="1231900" cy="1103313"/>
              </a:xfrm>
              <a:prstGeom prst="ellipse">
                <a:avLst/>
              </a:prstGeom>
              <a:noFill/>
              <a:ln w="666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9" name="Oval 5"/>
              <p:cNvSpPr>
                <a:spLocks noChangeArrowheads="1"/>
              </p:cNvSpPr>
              <p:nvPr/>
            </p:nvSpPr>
            <p:spPr bwMode="auto">
              <a:xfrm>
                <a:off x="4697422" y="3706821"/>
                <a:ext cx="1231900" cy="1103313"/>
              </a:xfrm>
              <a:prstGeom prst="ellipse">
                <a:avLst/>
              </a:prstGeom>
              <a:noFill/>
              <a:ln w="666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2000427" y="3729777"/>
                <a:ext cx="3429935" cy="1754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2036775" y="4801383"/>
                <a:ext cx="3429935" cy="0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6881813" y="3948509"/>
            <a:ext cx="2476500" cy="2936875"/>
            <a:chOff x="6832643" y="4000504"/>
            <a:chExt cx="2476890" cy="2936326"/>
          </a:xfrm>
        </p:grpSpPr>
        <p:pic>
          <p:nvPicPr>
            <p:cNvPr id="23569" name="Рисунок 32" descr="IMG_0590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Прямая соединительная линия 34"/>
            <p:cNvCxnSpPr/>
            <p:nvPr/>
          </p:nvCxnSpPr>
          <p:spPr>
            <a:xfrm>
              <a:off x="8125072" y="5857532"/>
              <a:ext cx="1022511" cy="1587"/>
            </a:xfrm>
            <a:prstGeom prst="line">
              <a:avLst/>
            </a:prstGeom>
            <a:ln w="9525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1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>
            <a:xfrm rot="16200000" flipV="1">
              <a:off x="6876490" y="5234431"/>
              <a:ext cx="1071363" cy="714488"/>
            </a:xfrm>
            <a:prstGeom prst="line">
              <a:avLst/>
            </a:prstGeom>
            <a:ln w="149225">
              <a:solidFill>
                <a:srgbClr val="0066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3" name="TextBox 31"/>
            <p:cNvSpPr txBox="1">
              <a:spLocks noChangeArrowheads="1"/>
            </p:cNvSpPr>
            <p:nvPr/>
          </p:nvSpPr>
          <p:spPr bwMode="auto">
            <a:xfrm>
              <a:off x="7793120" y="4000504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rot="5400000" flipH="1" flipV="1">
              <a:off x="7275797" y="5041709"/>
              <a:ext cx="1001526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5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17-4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9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 r="47798"/>
          <a:stretch>
            <a:fillRect/>
          </a:stretch>
        </p:blipFill>
        <p:spPr bwMode="auto">
          <a:xfrm>
            <a:off x="3921105" y="2500306"/>
            <a:ext cx="5222896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32" y="-24"/>
            <a:ext cx="9144032" cy="273921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17-5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Ось металлического колеса установлена вертикально в подшипниках . На ось и обод колеса  наложены металлические пластинки-щетки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 и В,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которые соединены через ключ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 источником тока.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Опишите состояние колеса при замыкании ключа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 обоснуйте.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41"/>
          <p:cNvSpPr>
            <a:spLocks noChangeShapeType="1"/>
          </p:cNvSpPr>
          <p:nvPr/>
        </p:nvSpPr>
        <p:spPr bwMode="auto">
          <a:xfrm rot="10800000" flipH="1">
            <a:off x="5786446" y="3500438"/>
            <a:ext cx="642942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" name="Рисунок 6" descr="IMG_059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130245" y="4227517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rot="5400000">
            <a:off x="1535853" y="5893611"/>
            <a:ext cx="1071570" cy="0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2285952" y="5698831"/>
            <a:ext cx="585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1214382" y="5072074"/>
            <a:ext cx="857253" cy="785822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2428828" y="4000504"/>
            <a:ext cx="1038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800" b="1" baseline="-250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500266" y="5072068"/>
            <a:ext cx="1143008" cy="6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4929189" y="3571878"/>
            <a:ext cx="1143012" cy="1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5572132" y="3786190"/>
            <a:ext cx="1000132" cy="571504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714480" y="2857496"/>
            <a:ext cx="285752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нас</a:t>
            </a: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31"/>
          <p:cNvSpPr txBox="1">
            <a:spLocks noChangeArrowheads="1"/>
          </p:cNvSpPr>
          <p:nvPr/>
        </p:nvSpPr>
        <p:spPr bwMode="auto">
          <a:xfrm>
            <a:off x="1643042" y="2749632"/>
            <a:ext cx="285752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нас</a:t>
            </a: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 flipV="1">
            <a:off x="4214810" y="5143512"/>
            <a:ext cx="50009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 flipV="1">
            <a:off x="4859915" y="5143512"/>
            <a:ext cx="50009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32" y="2714644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17-5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5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/>
      <p:bldP spid="18" grpId="0" animBg="1"/>
      <p:bldP spid="14" grpId="0" animBg="1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 r="46303"/>
          <a:stretch>
            <a:fillRect/>
          </a:stretch>
        </p:blipFill>
        <p:spPr bwMode="auto">
          <a:xfrm>
            <a:off x="1073152" y="-24"/>
            <a:ext cx="37846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3429000"/>
            <a:ext cx="91440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Пластмассовая тележка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(рис. 1), имеющая две металлические колесные пары (колесная пара —два колеса, наглухо надетые на ось), установлена на горизонтальных рельсах.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Опишите состояние тележки, если рельсы соединить с источником постоянного тока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41"/>
          <p:cNvSpPr>
            <a:spLocks noChangeShapeType="1"/>
          </p:cNvSpPr>
          <p:nvPr/>
        </p:nvSpPr>
        <p:spPr bwMode="auto">
          <a:xfrm rot="10800000" flipH="1">
            <a:off x="2673047" y="1428736"/>
            <a:ext cx="357190" cy="35719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" name="Рисунок 6" descr="IMG_059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487995" y="226989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rot="5400000">
            <a:off x="5893603" y="1893083"/>
            <a:ext cx="1071570" cy="0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6643702" y="1892273"/>
            <a:ext cx="585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5572132" y="1071546"/>
            <a:ext cx="857253" cy="785822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6786578" y="-24"/>
            <a:ext cx="1038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858016" y="1071540"/>
            <a:ext cx="1143008" cy="6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V="1">
            <a:off x="1643043" y="1571611"/>
            <a:ext cx="1214442" cy="71437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>
            <a:off x="142845" y="1285860"/>
            <a:ext cx="1571636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3786182" y="1928802"/>
            <a:ext cx="35719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4228665" y="1928802"/>
            <a:ext cx="35719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17-6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7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/>
      <p:bldP spid="11" grpId="0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944688"/>
            <a:ext cx="9144000" cy="2857500"/>
          </a:xfrm>
          <a:prstGeom prst="rect">
            <a:avLst/>
          </a:prstGeom>
          <a:solidFill>
            <a:srgbClr val="00CCFF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31"/>
          <p:cNvGrpSpPr>
            <a:grpSpLocks/>
          </p:cNvGrpSpPr>
          <p:nvPr/>
        </p:nvGrpSpPr>
        <p:grpSpPr bwMode="auto">
          <a:xfrm>
            <a:off x="5281613" y="239713"/>
            <a:ext cx="3719512" cy="5475287"/>
            <a:chOff x="3868590" y="285728"/>
            <a:chExt cx="3719943" cy="54748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1123380">
              <a:off x="5342212" y="285728"/>
              <a:ext cx="2246321" cy="714380"/>
              <a:chOff x="8657" y="5949"/>
              <a:chExt cx="1174" cy="334"/>
            </a:xfrm>
          </p:grpSpPr>
          <p:sp>
            <p:nvSpPr>
              <p:cNvPr id="24611" name="Oval 6"/>
              <p:cNvSpPr>
                <a:spLocks noChangeArrowheads="1"/>
              </p:cNvSpPr>
              <p:nvPr/>
            </p:nvSpPr>
            <p:spPr bwMode="auto">
              <a:xfrm>
                <a:off x="9066" y="5949"/>
                <a:ext cx="363" cy="334"/>
              </a:xfrm>
              <a:prstGeom prst="ellipse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2" name="Line 7"/>
              <p:cNvSpPr>
                <a:spLocks noChangeShapeType="1"/>
              </p:cNvSpPr>
              <p:nvPr/>
            </p:nvSpPr>
            <p:spPr bwMode="auto">
              <a:xfrm>
                <a:off x="9431" y="6124"/>
                <a:ext cx="400" cy="0"/>
              </a:xfrm>
              <a:prstGeom prst="line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3" name="Line 8"/>
              <p:cNvSpPr>
                <a:spLocks noChangeShapeType="1"/>
              </p:cNvSpPr>
              <p:nvPr/>
            </p:nvSpPr>
            <p:spPr bwMode="auto">
              <a:xfrm>
                <a:off x="8657" y="6125"/>
                <a:ext cx="399" cy="0"/>
              </a:xfrm>
              <a:prstGeom prst="line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4" name="Line 9"/>
              <p:cNvSpPr>
                <a:spLocks noChangeShapeType="1"/>
              </p:cNvSpPr>
              <p:nvPr/>
            </p:nvSpPr>
            <p:spPr bwMode="auto">
              <a:xfrm flipV="1">
                <a:off x="9130" y="6005"/>
                <a:ext cx="238" cy="238"/>
              </a:xfrm>
              <a:prstGeom prst="line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5" name="Line 10"/>
              <p:cNvSpPr>
                <a:spLocks noChangeShapeType="1"/>
              </p:cNvSpPr>
              <p:nvPr/>
            </p:nvSpPr>
            <p:spPr bwMode="auto">
              <a:xfrm>
                <a:off x="9130" y="5997"/>
                <a:ext cx="253" cy="230"/>
              </a:xfrm>
              <a:prstGeom prst="line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" name="Дуга 28"/>
            <p:cNvSpPr/>
            <p:nvPr/>
          </p:nvSpPr>
          <p:spPr>
            <a:xfrm rot="20079602">
              <a:off x="3868590" y="401605"/>
              <a:ext cx="2000482" cy="1071468"/>
            </a:xfrm>
            <a:prstGeom prst="arc">
              <a:avLst>
                <a:gd name="adj1" fmla="val 11696011"/>
                <a:gd name="adj2" fmla="val 20335674"/>
              </a:avLst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Дуга 29"/>
            <p:cNvSpPr/>
            <p:nvPr/>
          </p:nvSpPr>
          <p:spPr>
            <a:xfrm rot="18471358" flipV="1">
              <a:off x="3281685" y="2549186"/>
              <a:ext cx="5271622" cy="1151070"/>
            </a:xfrm>
            <a:prstGeom prst="arc">
              <a:avLst>
                <a:gd name="adj1" fmla="val 11193935"/>
                <a:gd name="adj2" fmla="val 76099"/>
              </a:avLst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85875" y="1143000"/>
            <a:ext cx="6643688" cy="8302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- - - - - - - - - - - - - - - - - -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47788" y="4857750"/>
            <a:ext cx="6643687" cy="830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+  + + + + + + + + + + +  </a:t>
            </a:r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1071575" y="0"/>
            <a:ext cx="5286375" cy="830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МГД-генератор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3" name="Oval 5"/>
          <p:cNvSpPr>
            <a:spLocks noChangeArrowheads="1"/>
          </p:cNvSpPr>
          <p:nvPr/>
        </p:nvSpPr>
        <p:spPr bwMode="auto">
          <a:xfrm>
            <a:off x="1357313" y="2286000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4" name="Oval 5"/>
          <p:cNvSpPr>
            <a:spLocks noChangeArrowheads="1"/>
          </p:cNvSpPr>
          <p:nvPr/>
        </p:nvSpPr>
        <p:spPr bwMode="auto">
          <a:xfrm>
            <a:off x="2971800" y="2286000"/>
            <a:ext cx="357188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5" name="Oval 5"/>
          <p:cNvSpPr>
            <a:spLocks noChangeArrowheads="1"/>
          </p:cNvSpPr>
          <p:nvPr/>
        </p:nvSpPr>
        <p:spPr bwMode="auto">
          <a:xfrm>
            <a:off x="4562475" y="2286000"/>
            <a:ext cx="357188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6" name="Oval 5"/>
          <p:cNvSpPr>
            <a:spLocks noChangeArrowheads="1"/>
          </p:cNvSpPr>
          <p:nvPr/>
        </p:nvSpPr>
        <p:spPr bwMode="auto">
          <a:xfrm>
            <a:off x="6072188" y="2286000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7" name="Oval 5"/>
          <p:cNvSpPr>
            <a:spLocks noChangeArrowheads="1"/>
          </p:cNvSpPr>
          <p:nvPr/>
        </p:nvSpPr>
        <p:spPr bwMode="auto">
          <a:xfrm>
            <a:off x="1285875" y="4143375"/>
            <a:ext cx="357188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8" name="Oval 5"/>
          <p:cNvSpPr>
            <a:spLocks noChangeArrowheads="1"/>
          </p:cNvSpPr>
          <p:nvPr/>
        </p:nvSpPr>
        <p:spPr bwMode="auto">
          <a:xfrm>
            <a:off x="2767013" y="4076700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Oval 5"/>
          <p:cNvSpPr>
            <a:spLocks noChangeArrowheads="1"/>
          </p:cNvSpPr>
          <p:nvPr/>
        </p:nvSpPr>
        <p:spPr bwMode="auto">
          <a:xfrm>
            <a:off x="4267200" y="4129088"/>
            <a:ext cx="357188" cy="35718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0" name="Oval 5"/>
          <p:cNvSpPr>
            <a:spLocks noChangeArrowheads="1"/>
          </p:cNvSpPr>
          <p:nvPr/>
        </p:nvSpPr>
        <p:spPr bwMode="auto">
          <a:xfrm>
            <a:off x="5743575" y="4114800"/>
            <a:ext cx="357188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Блок-схема: ИЛИ 11"/>
          <p:cNvSpPr/>
          <p:nvPr/>
        </p:nvSpPr>
        <p:spPr>
          <a:xfrm>
            <a:off x="357188" y="2643188"/>
            <a:ext cx="571500" cy="500062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38188" y="3390900"/>
            <a:ext cx="684212" cy="638175"/>
            <a:chOff x="1783" y="8526"/>
            <a:chExt cx="366" cy="388"/>
          </a:xfrm>
        </p:grpSpPr>
        <p:sp>
          <p:nvSpPr>
            <p:cNvPr id="24606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7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 rot="5400000">
            <a:off x="4420394" y="3856832"/>
            <a:ext cx="1571625" cy="1587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5072063" y="4572000"/>
            <a:ext cx="928687" cy="6461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16200000" flipV="1">
            <a:off x="4991894" y="2785269"/>
            <a:ext cx="1428750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5286375" y="1571625"/>
            <a:ext cx="928688" cy="6461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50" y="6054725"/>
            <a:ext cx="5357813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grpSp>
        <p:nvGrpSpPr>
          <p:cNvPr id="5" name="Группа 31"/>
          <p:cNvGrpSpPr>
            <a:grpSpLocks/>
          </p:cNvGrpSpPr>
          <p:nvPr/>
        </p:nvGrpSpPr>
        <p:grpSpPr bwMode="auto">
          <a:xfrm>
            <a:off x="6881813" y="4292600"/>
            <a:ext cx="2476500" cy="2636838"/>
            <a:chOff x="6832643" y="4300058"/>
            <a:chExt cx="2476890" cy="2636772"/>
          </a:xfrm>
        </p:grpSpPr>
        <p:pic>
          <p:nvPicPr>
            <p:cNvPr id="24599" name="Рисунок 33" descr="IMG_0590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1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3" name="TextBox 31"/>
            <p:cNvSpPr txBox="1">
              <a:spLocks noChangeArrowheads="1"/>
            </p:cNvSpPr>
            <p:nvPr/>
          </p:nvSpPr>
          <p:spPr bwMode="auto">
            <a:xfrm>
              <a:off x="7871950" y="4300058"/>
              <a:ext cx="85725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 dirty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rot="5400000" flipH="1" flipV="1">
              <a:off x="7276510" y="5042196"/>
              <a:ext cx="1000100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05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>
            <a:xfrm rot="16200000" flipV="1">
              <a:off x="6876404" y="5234213"/>
              <a:ext cx="1071536" cy="714488"/>
            </a:xfrm>
            <a:prstGeom prst="line">
              <a:avLst/>
            </a:prstGeom>
            <a:ln w="149225">
              <a:solidFill>
                <a:srgbClr val="220FB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125072" y="5857357"/>
              <a:ext cx="1022511" cy="1587"/>
            </a:xfrm>
            <a:prstGeom prst="line">
              <a:avLst/>
            </a:prstGeom>
            <a:ln w="952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6532562" y="2320131"/>
            <a:ext cx="92868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17-7</a:t>
            </a:r>
            <a:endParaRPr kumimoji="0" lang="ru-RU" sz="4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4572032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50052 -0.005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51024 0.0060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7" grpId="0" animBg="1"/>
      <p:bldP spid="12" grpId="0" animBg="1"/>
      <p:bldP spid="12" grpId="1" animBg="1"/>
      <p:bldP spid="17" grpId="0" animBg="1"/>
      <p:bldP spid="1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2214546" y="0"/>
            <a:ext cx="391806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5.заряд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крыльев?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28625" y="2786063"/>
            <a:ext cx="5983288" cy="395287"/>
          </a:xfrm>
          <a:prstGeom prst="rect">
            <a:avLst/>
          </a:prstGeom>
          <a:solidFill>
            <a:schemeClr val="bg2">
              <a:lumMod val="90000"/>
              <a:alpha val="58000"/>
            </a:schemeClr>
          </a:solidFill>
          <a:ln w="12700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857625" y="862013"/>
            <a:ext cx="1428750" cy="4357687"/>
          </a:xfrm>
          <a:prstGeom prst="rect">
            <a:avLst/>
          </a:prstGeom>
          <a:solidFill>
            <a:schemeClr val="bg2">
              <a:lumMod val="90000"/>
              <a:alpha val="58000"/>
            </a:schemeClr>
          </a:solidFill>
          <a:ln w="12700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000125" y="2128838"/>
            <a:ext cx="265113" cy="1697037"/>
          </a:xfrm>
          <a:prstGeom prst="rect">
            <a:avLst/>
          </a:prstGeom>
          <a:solidFill>
            <a:schemeClr val="bg2">
              <a:lumMod val="90000"/>
              <a:alpha val="58000"/>
            </a:schemeClr>
          </a:solidFill>
          <a:ln w="12700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52888" y="2433638"/>
            <a:ext cx="357187" cy="357187"/>
            <a:chOff x="1783" y="8526"/>
            <a:chExt cx="366" cy="388"/>
          </a:xfrm>
        </p:grpSpPr>
        <p:sp>
          <p:nvSpPr>
            <p:cNvPr id="25657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8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767263" y="2433638"/>
            <a:ext cx="357187" cy="357187"/>
            <a:chOff x="1783" y="8526"/>
            <a:chExt cx="366" cy="388"/>
          </a:xfrm>
        </p:grpSpPr>
        <p:sp>
          <p:nvSpPr>
            <p:cNvPr id="25655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6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000500" y="3471863"/>
            <a:ext cx="357188" cy="357187"/>
            <a:chOff x="1783" y="8526"/>
            <a:chExt cx="366" cy="388"/>
          </a:xfrm>
        </p:grpSpPr>
        <p:sp>
          <p:nvSpPr>
            <p:cNvPr id="25653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4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714875" y="3471863"/>
            <a:ext cx="357188" cy="357187"/>
            <a:chOff x="1783" y="8526"/>
            <a:chExt cx="366" cy="388"/>
          </a:xfrm>
        </p:grpSpPr>
        <p:sp>
          <p:nvSpPr>
            <p:cNvPr id="25651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2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052888" y="1352550"/>
            <a:ext cx="357187" cy="357188"/>
            <a:chOff x="1783" y="8526"/>
            <a:chExt cx="366" cy="388"/>
          </a:xfrm>
        </p:grpSpPr>
        <p:sp>
          <p:nvSpPr>
            <p:cNvPr id="25649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0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4767263" y="1352550"/>
            <a:ext cx="357187" cy="357188"/>
            <a:chOff x="1783" y="8526"/>
            <a:chExt cx="366" cy="388"/>
          </a:xfrm>
        </p:grpSpPr>
        <p:sp>
          <p:nvSpPr>
            <p:cNvPr id="25647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8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043363" y="4700588"/>
            <a:ext cx="357187" cy="357187"/>
            <a:chOff x="1783" y="8526"/>
            <a:chExt cx="366" cy="388"/>
          </a:xfrm>
        </p:grpSpPr>
        <p:sp>
          <p:nvSpPr>
            <p:cNvPr id="25645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6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757738" y="4700588"/>
            <a:ext cx="357187" cy="357187"/>
            <a:chOff x="1783" y="8526"/>
            <a:chExt cx="366" cy="388"/>
          </a:xfrm>
        </p:grpSpPr>
        <p:sp>
          <p:nvSpPr>
            <p:cNvPr id="25643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4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Блок-схема: ИЛИ 46"/>
          <p:cNvSpPr/>
          <p:nvPr/>
        </p:nvSpPr>
        <p:spPr>
          <a:xfrm>
            <a:off x="4057650" y="190500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Блок-схема: ИЛИ 47"/>
          <p:cNvSpPr/>
          <p:nvPr/>
        </p:nvSpPr>
        <p:spPr>
          <a:xfrm>
            <a:off x="4700588" y="190500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Блок-схема: ИЛИ 48"/>
          <p:cNvSpPr/>
          <p:nvPr/>
        </p:nvSpPr>
        <p:spPr>
          <a:xfrm>
            <a:off x="4076700" y="885825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Блок-схема: ИЛИ 49"/>
          <p:cNvSpPr/>
          <p:nvPr/>
        </p:nvSpPr>
        <p:spPr>
          <a:xfrm>
            <a:off x="4719638" y="885825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Блок-схема: ИЛИ 50"/>
          <p:cNvSpPr/>
          <p:nvPr/>
        </p:nvSpPr>
        <p:spPr>
          <a:xfrm>
            <a:off x="4033838" y="2952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Блок-схема: ИЛИ 51"/>
          <p:cNvSpPr/>
          <p:nvPr/>
        </p:nvSpPr>
        <p:spPr>
          <a:xfrm>
            <a:off x="4605338" y="2952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Блок-схема: ИЛИ 52"/>
          <p:cNvSpPr/>
          <p:nvPr/>
        </p:nvSpPr>
        <p:spPr>
          <a:xfrm>
            <a:off x="4038600" y="4033838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Блок-схема: ИЛИ 53"/>
          <p:cNvSpPr/>
          <p:nvPr/>
        </p:nvSpPr>
        <p:spPr>
          <a:xfrm>
            <a:off x="4610100" y="4033838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 rot="2478502">
            <a:off x="5602288" y="1379538"/>
            <a:ext cx="815975" cy="833437"/>
            <a:chOff x="7108" y="3188"/>
            <a:chExt cx="207" cy="207"/>
          </a:xfrm>
        </p:grpSpPr>
        <p:sp>
          <p:nvSpPr>
            <p:cNvPr id="2564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 rot="2478502">
            <a:off x="2459038" y="1450975"/>
            <a:ext cx="815975" cy="833438"/>
            <a:chOff x="7108" y="3188"/>
            <a:chExt cx="207" cy="207"/>
          </a:xfrm>
        </p:grpSpPr>
        <p:sp>
          <p:nvSpPr>
            <p:cNvPr id="2563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 rot="2478502">
            <a:off x="5673725" y="3665538"/>
            <a:ext cx="815975" cy="833437"/>
            <a:chOff x="7108" y="3188"/>
            <a:chExt cx="207" cy="207"/>
          </a:xfrm>
        </p:grpSpPr>
        <p:sp>
          <p:nvSpPr>
            <p:cNvPr id="2563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 rot="2478502">
            <a:off x="2459038" y="3808413"/>
            <a:ext cx="815975" cy="833437"/>
            <a:chOff x="7108" y="3188"/>
            <a:chExt cx="207" cy="207"/>
          </a:xfrm>
        </p:grpSpPr>
        <p:sp>
          <p:nvSpPr>
            <p:cNvPr id="2563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0" name="TextBox 69"/>
          <p:cNvSpPr txBox="1"/>
          <p:nvPr/>
        </p:nvSpPr>
        <p:spPr>
          <a:xfrm rot="20674797">
            <a:off x="3787775" y="5129213"/>
            <a:ext cx="5357813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grpSp>
        <p:nvGrpSpPr>
          <p:cNvPr id="15" name="Группа 54"/>
          <p:cNvGrpSpPr>
            <a:grpSpLocks/>
          </p:cNvGrpSpPr>
          <p:nvPr/>
        </p:nvGrpSpPr>
        <p:grpSpPr bwMode="auto">
          <a:xfrm>
            <a:off x="214313" y="4214813"/>
            <a:ext cx="2476500" cy="2636837"/>
            <a:chOff x="6832643" y="4300058"/>
            <a:chExt cx="2476890" cy="2636772"/>
          </a:xfrm>
        </p:grpSpPr>
        <p:pic>
          <p:nvPicPr>
            <p:cNvPr id="25628" name="Рисунок 55" descr="IMG_0590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32" name="TextBox 31"/>
            <p:cNvSpPr txBox="1">
              <a:spLocks noChangeArrowheads="1"/>
            </p:cNvSpPr>
            <p:nvPr/>
          </p:nvSpPr>
          <p:spPr bwMode="auto">
            <a:xfrm>
              <a:off x="7871950" y="4300058"/>
              <a:ext cx="85725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 dirty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 rot="5400000" flipH="1" flipV="1">
              <a:off x="7276510" y="5042196"/>
              <a:ext cx="1000100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34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>
            <a:xfrm>
              <a:off x="8125072" y="5857357"/>
              <a:ext cx="1022511" cy="1588"/>
            </a:xfrm>
            <a:prstGeom prst="line">
              <a:avLst/>
            </a:prstGeom>
            <a:ln w="952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16200000" flipV="1">
              <a:off x="6876404" y="5234213"/>
              <a:ext cx="1071536" cy="714488"/>
            </a:xfrm>
            <a:prstGeom prst="line">
              <a:avLst/>
            </a:prstGeom>
            <a:ln w="149225">
              <a:solidFill>
                <a:srgbClr val="220FB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17-8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6786578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0642 0.19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9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00208 0.1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3175000" y="3095625"/>
            <a:ext cx="815975" cy="833438"/>
            <a:chOff x="7108" y="3188"/>
            <a:chExt cx="207" cy="207"/>
          </a:xfrm>
        </p:grpSpPr>
        <p:sp>
          <p:nvSpPr>
            <p:cNvPr id="26664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65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3246438" y="1952625"/>
            <a:ext cx="815975" cy="833438"/>
            <a:chOff x="7108" y="3188"/>
            <a:chExt cx="207" cy="207"/>
          </a:xfrm>
        </p:grpSpPr>
        <p:sp>
          <p:nvSpPr>
            <p:cNvPr id="2666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6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Группа 20"/>
          <p:cNvGrpSpPr>
            <a:grpSpLocks/>
          </p:cNvGrpSpPr>
          <p:nvPr/>
        </p:nvGrpSpPr>
        <p:grpSpPr bwMode="auto">
          <a:xfrm>
            <a:off x="1643063" y="1662113"/>
            <a:ext cx="6162675" cy="2714625"/>
            <a:chOff x="1643042" y="1662894"/>
            <a:chExt cx="6162718" cy="271385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1662092" y="1667655"/>
              <a:ext cx="6143668" cy="1588"/>
            </a:xfrm>
            <a:prstGeom prst="line">
              <a:avLst/>
            </a:prstGeom>
            <a:ln w="952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643042" y="4357699"/>
              <a:ext cx="6143668" cy="1587"/>
            </a:xfrm>
            <a:prstGeom prst="line">
              <a:avLst/>
            </a:prstGeom>
            <a:ln w="952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6435340" y="3019025"/>
              <a:ext cx="2713850" cy="1588"/>
            </a:xfrm>
            <a:prstGeom prst="line">
              <a:avLst/>
            </a:prstGeom>
            <a:ln w="952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/>
          <p:cNvSpPr/>
          <p:nvPr/>
        </p:nvSpPr>
        <p:spPr>
          <a:xfrm>
            <a:off x="1643063" y="1214438"/>
            <a:ext cx="785812" cy="3786187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Блок-схема: ИЛИ 19"/>
          <p:cNvSpPr/>
          <p:nvPr/>
        </p:nvSpPr>
        <p:spPr>
          <a:xfrm>
            <a:off x="1857375" y="1214438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ИЛИ 22"/>
          <p:cNvSpPr/>
          <p:nvPr/>
        </p:nvSpPr>
        <p:spPr>
          <a:xfrm>
            <a:off x="1785938" y="2143125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ИЛИ 23"/>
          <p:cNvSpPr/>
          <p:nvPr/>
        </p:nvSpPr>
        <p:spPr>
          <a:xfrm>
            <a:off x="1785938" y="3071813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Блок-схема: ИЛИ 24"/>
          <p:cNvSpPr/>
          <p:nvPr/>
        </p:nvSpPr>
        <p:spPr>
          <a:xfrm>
            <a:off x="1785938" y="400050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857375" y="1714500"/>
            <a:ext cx="357188" cy="357188"/>
            <a:chOff x="1783" y="8526"/>
            <a:chExt cx="366" cy="388"/>
          </a:xfrm>
        </p:grpSpPr>
        <p:sp>
          <p:nvSpPr>
            <p:cNvPr id="26657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8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785938" y="2571750"/>
            <a:ext cx="357187" cy="357188"/>
            <a:chOff x="1783" y="8526"/>
            <a:chExt cx="366" cy="388"/>
          </a:xfrm>
        </p:grpSpPr>
        <p:sp>
          <p:nvSpPr>
            <p:cNvPr id="26655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6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857375" y="3571875"/>
            <a:ext cx="357188" cy="357188"/>
            <a:chOff x="1783" y="8526"/>
            <a:chExt cx="366" cy="388"/>
          </a:xfrm>
        </p:grpSpPr>
        <p:sp>
          <p:nvSpPr>
            <p:cNvPr id="26653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4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857375" y="4500563"/>
            <a:ext cx="357188" cy="357187"/>
            <a:chOff x="1783" y="8526"/>
            <a:chExt cx="366" cy="388"/>
          </a:xfrm>
        </p:grpSpPr>
        <p:sp>
          <p:nvSpPr>
            <p:cNvPr id="26651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2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698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45" name="Прямая со стрелкой 44"/>
          <p:cNvCxnSpPr/>
          <p:nvPr/>
        </p:nvCxnSpPr>
        <p:spPr>
          <a:xfrm>
            <a:off x="4419600" y="1557338"/>
            <a:ext cx="3571875" cy="1587"/>
          </a:xfrm>
          <a:prstGeom prst="straightConnector1">
            <a:avLst/>
          </a:prstGeom>
          <a:ln w="69850">
            <a:solidFill>
              <a:srgbClr val="1921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324350" y="4457700"/>
            <a:ext cx="3571875" cy="1588"/>
          </a:xfrm>
          <a:prstGeom prst="straightConnector1">
            <a:avLst/>
          </a:prstGeom>
          <a:ln w="69850">
            <a:solidFill>
              <a:srgbClr val="1921C5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>
            <a:off x="6423025" y="3063875"/>
            <a:ext cx="2927350" cy="0"/>
          </a:xfrm>
          <a:prstGeom prst="straightConnector1">
            <a:avLst/>
          </a:prstGeom>
          <a:ln w="69850">
            <a:solidFill>
              <a:srgbClr val="1921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3036888" y="2997200"/>
            <a:ext cx="2927350" cy="0"/>
          </a:xfrm>
          <a:prstGeom prst="straightConnector1">
            <a:avLst/>
          </a:prstGeom>
          <a:ln w="69850">
            <a:solidFill>
              <a:srgbClr val="1921C5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TextBox 51"/>
          <p:cNvSpPr txBox="1"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Движение проводника в магнитном поле.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Генератор!</a:t>
            </a:r>
          </a:p>
        </p:txBody>
      </p:sp>
      <p:sp>
        <p:nvSpPr>
          <p:cNvPr id="26643" name="TextBox 52"/>
          <p:cNvSpPr txBox="1">
            <a:spLocks noChangeArrowheads="1"/>
          </p:cNvSpPr>
          <p:nvPr/>
        </p:nvSpPr>
        <p:spPr bwMode="auto">
          <a:xfrm rot="587210">
            <a:off x="5761038" y="709613"/>
            <a:ext cx="3357562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Куда пойдёт ток?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7775" y="4500570"/>
            <a:ext cx="5357813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 rot="2662906">
            <a:off x="5389563" y="1952625"/>
            <a:ext cx="815975" cy="833438"/>
            <a:chOff x="7108" y="3188"/>
            <a:chExt cx="207" cy="207"/>
          </a:xfrm>
        </p:grpSpPr>
        <p:sp>
          <p:nvSpPr>
            <p:cNvPr id="2664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 rot="2662906">
            <a:off x="5389563" y="3167063"/>
            <a:ext cx="815975" cy="833437"/>
            <a:chOff x="7108" y="3188"/>
            <a:chExt cx="207" cy="207"/>
          </a:xfrm>
        </p:grpSpPr>
        <p:sp>
          <p:nvSpPr>
            <p:cNvPr id="2664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17-9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6786578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01 4.07407E-6 L 0.24601 0.333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83 -0.06922 L 0.24757 0.2083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09375 L 0.24184 0.11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r="50731"/>
          <a:stretch>
            <a:fillRect/>
          </a:stretch>
        </p:blipFill>
        <p:spPr bwMode="auto">
          <a:xfrm>
            <a:off x="5000627" y="214290"/>
            <a:ext cx="386370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4429132"/>
            <a:ext cx="9144000" cy="25003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 полюсами электромагнита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(рис. 2)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подвешен постоянный магнит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Как будет вести себя постоянный магнит, если замкнуть ключ К?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1.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Останется в прежнем положении </a:t>
            </a:r>
          </a:p>
          <a:p>
            <a:pPr lvl="0">
              <a:spcAft>
                <a:spcPts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180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3.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90° северным полюсом к нам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4.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Развернётся на 90° северным полюсом от нас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41"/>
          <p:cNvSpPr>
            <a:spLocks noChangeShapeType="1"/>
          </p:cNvSpPr>
          <p:nvPr/>
        </p:nvSpPr>
        <p:spPr bwMode="auto">
          <a:xfrm rot="10800000">
            <a:off x="5857884" y="857232"/>
            <a:ext cx="45719" cy="928694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643438" y="357166"/>
            <a:ext cx="3286116" cy="1928826"/>
            <a:chOff x="1796" y="6025"/>
            <a:chExt cx="5795" cy="1589"/>
          </a:xfrm>
        </p:grpSpPr>
        <p:sp>
          <p:nvSpPr>
            <p:cNvPr id="6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285728"/>
            <a:ext cx="6929454" cy="500066"/>
          </a:xfrm>
          <a:prstGeom prst="rect">
            <a:avLst/>
          </a:prstGeom>
          <a:solidFill>
            <a:srgbClr val="66FF99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spcAft>
                <a:spcPts val="0"/>
              </a:spcAft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Останется в прежнем положении </a:t>
            </a:r>
          </a:p>
          <a:p>
            <a:pPr marL="514350" lvl="0" indent="-514350">
              <a:spcAft>
                <a:spcPts val="0"/>
              </a:spcAft>
              <a:buAutoNum type="arabicPeriod"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00562" y="1118886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572264" y="1071546"/>
            <a:ext cx="571504" cy="5715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-32" y="5072074"/>
            <a:ext cx="3714744" cy="2857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88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6"/>
          <p:cNvGrpSpPr>
            <a:grpSpLocks/>
          </p:cNvGrpSpPr>
          <p:nvPr/>
        </p:nvGrpSpPr>
        <p:grpSpPr bwMode="auto">
          <a:xfrm>
            <a:off x="714375" y="1000125"/>
            <a:ext cx="3929063" cy="3857625"/>
            <a:chOff x="2071670" y="785794"/>
            <a:chExt cx="5444036" cy="4914474"/>
          </a:xfrm>
        </p:grpSpPr>
        <p:sp>
          <p:nvSpPr>
            <p:cNvPr id="3" name="Овал 2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4" name="Прямая со стрелкой 3"/>
            <p:cNvCxnSpPr>
              <a:stCxn id="3" idx="3"/>
            </p:cNvCxnSpPr>
            <p:nvPr/>
          </p:nvCxnSpPr>
          <p:spPr>
            <a:xfrm rot="5400000" flipH="1">
              <a:off x="2408311" y="4520671"/>
              <a:ext cx="479312" cy="439922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/>
            <p:cNvCxnSpPr/>
            <p:nvPr/>
          </p:nvCxnSpPr>
          <p:spPr>
            <a:xfrm flipV="1">
              <a:off x="2713956" y="1285332"/>
              <a:ext cx="358537" cy="357967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>
              <a:endCxn id="3" idx="7"/>
            </p:cNvCxnSpPr>
            <p:nvPr/>
          </p:nvCxnSpPr>
          <p:spPr>
            <a:xfrm>
              <a:off x="6286123" y="1184211"/>
              <a:ext cx="433324" cy="32156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rot="10800000" flipV="1">
              <a:off x="6501685" y="4893324"/>
              <a:ext cx="305747" cy="28718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37"/>
          <p:cNvGrpSpPr>
            <a:grpSpLocks/>
          </p:cNvGrpSpPr>
          <p:nvPr/>
        </p:nvGrpSpPr>
        <p:grpSpPr bwMode="auto">
          <a:xfrm>
            <a:off x="1071563" y="1649413"/>
            <a:ext cx="3071812" cy="2692400"/>
            <a:chOff x="2071670" y="785794"/>
            <a:chExt cx="5444036" cy="4914474"/>
          </a:xfrm>
        </p:grpSpPr>
        <p:sp>
          <p:nvSpPr>
            <p:cNvPr id="9" name="Овал 8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0" name="Прямая со стрелкой 9"/>
            <p:cNvCxnSpPr>
              <a:stCxn id="9" idx="3"/>
            </p:cNvCxnSpPr>
            <p:nvPr/>
          </p:nvCxnSpPr>
          <p:spPr>
            <a:xfrm rot="5400000" flipH="1">
              <a:off x="2409326" y="4520278"/>
              <a:ext cx="481016" cy="44171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V="1">
              <a:off x="2715950" y="1287093"/>
              <a:ext cx="354495" cy="35641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endCxn id="9" idx="7"/>
            </p:cNvCxnSpPr>
            <p:nvPr/>
          </p:nvCxnSpPr>
          <p:spPr>
            <a:xfrm>
              <a:off x="6286227" y="1182776"/>
              <a:ext cx="430458" cy="32164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10800000" flipV="1">
              <a:off x="6502862" y="4891813"/>
              <a:ext cx="303853" cy="286872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43"/>
          <p:cNvGrpSpPr>
            <a:grpSpLocks/>
          </p:cNvGrpSpPr>
          <p:nvPr/>
        </p:nvGrpSpPr>
        <p:grpSpPr bwMode="auto">
          <a:xfrm>
            <a:off x="1706563" y="2043113"/>
            <a:ext cx="1855787" cy="1849437"/>
            <a:chOff x="2071670" y="785794"/>
            <a:chExt cx="5444036" cy="4914474"/>
          </a:xfrm>
        </p:grpSpPr>
        <p:sp>
          <p:nvSpPr>
            <p:cNvPr id="15" name="Овал 14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6" name="Прямая со стрелкой 15"/>
            <p:cNvCxnSpPr>
              <a:stCxn id="15" idx="3"/>
            </p:cNvCxnSpPr>
            <p:nvPr/>
          </p:nvCxnSpPr>
          <p:spPr>
            <a:xfrm rot="5400000" flipH="1">
              <a:off x="2404250" y="4519368"/>
              <a:ext cx="485119" cy="44241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2714337" y="1283569"/>
              <a:ext cx="358588" cy="35856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>
              <a:endCxn id="15" idx="7"/>
            </p:cNvCxnSpPr>
            <p:nvPr/>
          </p:nvCxnSpPr>
          <p:spPr>
            <a:xfrm>
              <a:off x="6286257" y="1186544"/>
              <a:ext cx="433103" cy="31638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rot="10800000" flipV="1">
              <a:off x="6500479" y="4894548"/>
              <a:ext cx="307362" cy="28685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2357438" y="2643188"/>
            <a:ext cx="623887" cy="642937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1" name="Группа 36"/>
          <p:cNvGrpSpPr>
            <a:grpSpLocks/>
          </p:cNvGrpSpPr>
          <p:nvPr/>
        </p:nvGrpSpPr>
        <p:grpSpPr bwMode="auto">
          <a:xfrm>
            <a:off x="-500063" y="-357188"/>
            <a:ext cx="7000876" cy="6572251"/>
            <a:chOff x="2071670" y="785794"/>
            <a:chExt cx="5444036" cy="4914474"/>
          </a:xfrm>
        </p:grpSpPr>
        <p:sp>
          <p:nvSpPr>
            <p:cNvPr id="22" name="Овал 21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3" name="Прямая со стрелкой 22"/>
            <p:cNvCxnSpPr>
              <a:stCxn id="22" idx="3"/>
            </p:cNvCxnSpPr>
            <p:nvPr/>
          </p:nvCxnSpPr>
          <p:spPr>
            <a:xfrm rot="5400000" flipH="1">
              <a:off x="2408406" y="4520167"/>
              <a:ext cx="480764" cy="440708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V="1">
              <a:off x="2714832" y="1285551"/>
              <a:ext cx="356764" cy="35730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endCxn id="22" idx="7"/>
            </p:cNvCxnSpPr>
            <p:nvPr/>
          </p:nvCxnSpPr>
          <p:spPr>
            <a:xfrm>
              <a:off x="6287403" y="1184651"/>
              <a:ext cx="430832" cy="32050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rot="10800000" flipV="1">
              <a:off x="6500967" y="4894247"/>
              <a:ext cx="306150" cy="284897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03" name="TextBox 26"/>
          <p:cNvSpPr txBox="1">
            <a:spLocks noChangeArrowheads="1"/>
          </p:cNvSpPr>
          <p:nvPr/>
        </p:nvSpPr>
        <p:spPr bwMode="auto">
          <a:xfrm>
            <a:off x="2990850" y="2333625"/>
            <a:ext cx="642938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"/>
          <p:cNvGrpSpPr>
            <a:grpSpLocks/>
          </p:cNvGrpSpPr>
          <p:nvPr/>
        </p:nvGrpSpPr>
        <p:grpSpPr bwMode="auto">
          <a:xfrm rot="2662906">
            <a:off x="2286000" y="2579688"/>
            <a:ext cx="714375" cy="698500"/>
            <a:chOff x="7108" y="3188"/>
            <a:chExt cx="207" cy="207"/>
          </a:xfrm>
        </p:grpSpPr>
        <p:sp>
          <p:nvSpPr>
            <p:cNvPr id="29754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5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" name="Группа 36"/>
          <p:cNvGrpSpPr>
            <a:grpSpLocks/>
          </p:cNvGrpSpPr>
          <p:nvPr/>
        </p:nvGrpSpPr>
        <p:grpSpPr bwMode="auto">
          <a:xfrm>
            <a:off x="4500563" y="1000125"/>
            <a:ext cx="3929062" cy="3857625"/>
            <a:chOff x="2071670" y="785794"/>
            <a:chExt cx="5444036" cy="4914474"/>
          </a:xfrm>
        </p:grpSpPr>
        <p:sp>
          <p:nvSpPr>
            <p:cNvPr id="32" name="Овал 31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1921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3" name="Прямая со стрелкой 32"/>
            <p:cNvCxnSpPr>
              <a:stCxn id="32" idx="3"/>
            </p:cNvCxnSpPr>
            <p:nvPr/>
          </p:nvCxnSpPr>
          <p:spPr>
            <a:xfrm rot="5400000" flipH="1">
              <a:off x="2408311" y="4520671"/>
              <a:ext cx="479312" cy="439922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V="1">
              <a:off x="2713956" y="1285332"/>
              <a:ext cx="358536" cy="357967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endCxn id="32" idx="7"/>
            </p:cNvCxnSpPr>
            <p:nvPr/>
          </p:nvCxnSpPr>
          <p:spPr>
            <a:xfrm>
              <a:off x="6286124" y="1184211"/>
              <a:ext cx="433323" cy="321564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rot="10800000" flipV="1">
              <a:off x="6501686" y="4893324"/>
              <a:ext cx="305745" cy="287183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37"/>
          <p:cNvGrpSpPr>
            <a:grpSpLocks/>
          </p:cNvGrpSpPr>
          <p:nvPr/>
        </p:nvGrpSpPr>
        <p:grpSpPr bwMode="auto">
          <a:xfrm>
            <a:off x="4857750" y="1571625"/>
            <a:ext cx="3071813" cy="2690813"/>
            <a:chOff x="2071670" y="785794"/>
            <a:chExt cx="5444036" cy="4914474"/>
          </a:xfrm>
        </p:grpSpPr>
        <p:sp>
          <p:nvSpPr>
            <p:cNvPr id="38" name="Овал 37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1921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9" name="Прямая со стрелкой 38"/>
            <p:cNvCxnSpPr>
              <a:stCxn id="38" idx="3"/>
            </p:cNvCxnSpPr>
            <p:nvPr/>
          </p:nvCxnSpPr>
          <p:spPr>
            <a:xfrm rot="5400000" flipH="1">
              <a:off x="2409186" y="4519713"/>
              <a:ext cx="481299" cy="441712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V="1">
              <a:off x="2715952" y="1287390"/>
              <a:ext cx="354495" cy="356625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38" idx="7"/>
            </p:cNvCxnSpPr>
            <p:nvPr/>
          </p:nvCxnSpPr>
          <p:spPr>
            <a:xfrm>
              <a:off x="6286225" y="1183012"/>
              <a:ext cx="430459" cy="321832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rot="10800000" flipV="1">
              <a:off x="6502862" y="4891336"/>
              <a:ext cx="303853" cy="287041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43"/>
          <p:cNvGrpSpPr>
            <a:grpSpLocks/>
          </p:cNvGrpSpPr>
          <p:nvPr/>
        </p:nvGrpSpPr>
        <p:grpSpPr bwMode="auto">
          <a:xfrm>
            <a:off x="5492750" y="2043113"/>
            <a:ext cx="1855788" cy="1849437"/>
            <a:chOff x="2071670" y="785794"/>
            <a:chExt cx="5444036" cy="4914474"/>
          </a:xfrm>
        </p:grpSpPr>
        <p:sp>
          <p:nvSpPr>
            <p:cNvPr id="44" name="Овал 43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1921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45" name="Прямая со стрелкой 44"/>
            <p:cNvCxnSpPr>
              <a:stCxn id="44" idx="3"/>
            </p:cNvCxnSpPr>
            <p:nvPr/>
          </p:nvCxnSpPr>
          <p:spPr>
            <a:xfrm rot="5400000" flipH="1">
              <a:off x="2404253" y="4519365"/>
              <a:ext cx="485119" cy="442417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V="1">
              <a:off x="2714336" y="1283569"/>
              <a:ext cx="358591" cy="358566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endCxn id="44" idx="7"/>
            </p:cNvCxnSpPr>
            <p:nvPr/>
          </p:nvCxnSpPr>
          <p:spPr>
            <a:xfrm>
              <a:off x="6286258" y="1186544"/>
              <a:ext cx="433100" cy="316384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 rot="10800000" flipV="1">
              <a:off x="6500480" y="4894548"/>
              <a:ext cx="307362" cy="286853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6"/>
          <p:cNvGrpSpPr>
            <a:grpSpLocks/>
          </p:cNvGrpSpPr>
          <p:nvPr/>
        </p:nvGrpSpPr>
        <p:grpSpPr bwMode="auto">
          <a:xfrm>
            <a:off x="2795588" y="-357188"/>
            <a:ext cx="7000875" cy="6572251"/>
            <a:chOff x="1967975" y="785794"/>
            <a:chExt cx="5444036" cy="4914474"/>
          </a:xfrm>
        </p:grpSpPr>
        <p:sp>
          <p:nvSpPr>
            <p:cNvPr id="50" name="Овал 49"/>
            <p:cNvSpPr/>
            <p:nvPr/>
          </p:nvSpPr>
          <p:spPr>
            <a:xfrm>
              <a:off x="1967975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1921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1" name="Прямая со стрелкой 50"/>
            <p:cNvCxnSpPr>
              <a:stCxn id="50" idx="3"/>
            </p:cNvCxnSpPr>
            <p:nvPr/>
          </p:nvCxnSpPr>
          <p:spPr>
            <a:xfrm rot="5400000" flipH="1">
              <a:off x="2304710" y="4520167"/>
              <a:ext cx="480764" cy="440708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flipV="1">
              <a:off x="2714832" y="1285551"/>
              <a:ext cx="356764" cy="357309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endCxn id="50" idx="7"/>
            </p:cNvCxnSpPr>
            <p:nvPr/>
          </p:nvCxnSpPr>
          <p:spPr>
            <a:xfrm>
              <a:off x="6183708" y="1184651"/>
              <a:ext cx="430832" cy="320509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rot="10800000" flipV="1">
              <a:off x="6500968" y="4894247"/>
              <a:ext cx="306150" cy="284897"/>
            </a:xfrm>
            <a:prstGeom prst="straightConnector1">
              <a:avLst/>
            </a:prstGeom>
            <a:ln w="85725">
              <a:solidFill>
                <a:srgbClr val="1921C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715125" y="2333625"/>
            <a:ext cx="642938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rgbClr val="192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2"/>
          <p:cNvGrpSpPr>
            <a:grpSpLocks/>
          </p:cNvGrpSpPr>
          <p:nvPr/>
        </p:nvGrpSpPr>
        <p:grpSpPr bwMode="auto">
          <a:xfrm rot="2662906">
            <a:off x="6072188" y="2579688"/>
            <a:ext cx="714375" cy="698500"/>
            <a:chOff x="7108" y="3188"/>
            <a:chExt cx="207" cy="207"/>
          </a:xfrm>
        </p:grpSpPr>
        <p:sp>
          <p:nvSpPr>
            <p:cNvPr id="2973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1921C5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1921C5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711" name="Oval 5"/>
          <p:cNvSpPr>
            <a:spLocks noChangeArrowheads="1"/>
          </p:cNvSpPr>
          <p:nvPr/>
        </p:nvSpPr>
        <p:spPr bwMode="auto">
          <a:xfrm>
            <a:off x="6110288" y="2624138"/>
            <a:ext cx="623887" cy="642937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rot="10800000">
            <a:off x="4191000" y="2917825"/>
            <a:ext cx="1928813" cy="11113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66"/>
          <p:cNvGrpSpPr>
            <a:grpSpLocks/>
          </p:cNvGrpSpPr>
          <p:nvPr/>
        </p:nvGrpSpPr>
        <p:grpSpPr bwMode="auto">
          <a:xfrm>
            <a:off x="4224338" y="2219325"/>
            <a:ext cx="1000125" cy="646113"/>
            <a:chOff x="6286512" y="3500438"/>
            <a:chExt cx="1000132" cy="646112"/>
          </a:xfrm>
          <a:solidFill>
            <a:schemeClr val="bg1">
              <a:lumMod val="85000"/>
            </a:schemeClr>
          </a:solidFill>
        </p:grpSpPr>
        <p:sp>
          <p:nvSpPr>
            <p:cNvPr id="29730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 rot="10800000">
              <a:off x="6286512" y="3570288"/>
              <a:ext cx="714380" cy="1588"/>
            </a:xfrm>
            <a:prstGeom prst="line">
              <a:avLst/>
            </a:prstGeom>
            <a:grpFill/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66"/>
          <p:cNvGrpSpPr>
            <a:grpSpLocks/>
          </p:cNvGrpSpPr>
          <p:nvPr/>
        </p:nvGrpSpPr>
        <p:grpSpPr bwMode="auto">
          <a:xfrm>
            <a:off x="3643313" y="2139950"/>
            <a:ext cx="1000125" cy="646113"/>
            <a:chOff x="6286512" y="3500438"/>
            <a:chExt cx="1000132" cy="646112"/>
          </a:xfrm>
        </p:grpSpPr>
        <p:sp>
          <p:nvSpPr>
            <p:cNvPr id="29728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 rot="10800000">
              <a:off x="6286512" y="3570288"/>
              <a:ext cx="714380" cy="1588"/>
            </a:xfrm>
            <a:prstGeom prst="line">
              <a:avLst/>
            </a:prstGeom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Прямая соединительная линия 69"/>
          <p:cNvCxnSpPr/>
          <p:nvPr/>
        </p:nvCxnSpPr>
        <p:spPr>
          <a:xfrm rot="5400000">
            <a:off x="5608638" y="4035425"/>
            <a:ext cx="1643062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8"/>
          <p:cNvGrpSpPr>
            <a:grpSpLocks/>
          </p:cNvGrpSpPr>
          <p:nvPr/>
        </p:nvGrpSpPr>
        <p:grpSpPr bwMode="auto">
          <a:xfrm>
            <a:off x="6429375" y="4140200"/>
            <a:ext cx="895350" cy="646113"/>
            <a:chOff x="5319718" y="1357298"/>
            <a:chExt cx="895356" cy="646331"/>
          </a:xfrm>
          <a:solidFill>
            <a:srgbClr val="66CCFF"/>
          </a:solidFill>
        </p:grpSpPr>
        <p:sp>
          <p:nvSpPr>
            <p:cNvPr id="29726" name="TextBox 71"/>
            <p:cNvSpPr txBox="1">
              <a:spLocks noChangeArrowheads="1"/>
            </p:cNvSpPr>
            <p:nvPr/>
          </p:nvSpPr>
          <p:spPr bwMode="auto">
            <a:xfrm>
              <a:off x="5572132" y="1357298"/>
              <a:ext cx="642942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 rot="10800000">
              <a:off x="5319718" y="1412880"/>
              <a:ext cx="714380" cy="1588"/>
            </a:xfrm>
            <a:prstGeom prst="line">
              <a:avLst/>
            </a:prstGeom>
            <a:grpFill/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1762126" y="2243137"/>
            <a:ext cx="1981200" cy="66675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8"/>
          <p:cNvGrpSpPr>
            <a:grpSpLocks/>
          </p:cNvGrpSpPr>
          <p:nvPr/>
        </p:nvGrpSpPr>
        <p:grpSpPr bwMode="auto">
          <a:xfrm>
            <a:off x="1785938" y="857250"/>
            <a:ext cx="895350" cy="646113"/>
            <a:chOff x="5319718" y="1357298"/>
            <a:chExt cx="895356" cy="646550"/>
          </a:xfrm>
        </p:grpSpPr>
        <p:sp>
          <p:nvSpPr>
            <p:cNvPr id="29724" name="TextBox 75"/>
            <p:cNvSpPr txBox="1">
              <a:spLocks noChangeArrowheads="1"/>
            </p:cNvSpPr>
            <p:nvPr/>
          </p:nvSpPr>
          <p:spPr bwMode="auto">
            <a:xfrm>
              <a:off x="5572132" y="1357298"/>
              <a:ext cx="642942" cy="6465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b="1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1921C5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600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 rot="10800000">
              <a:off x="5319718" y="1412899"/>
              <a:ext cx="714380" cy="1588"/>
            </a:xfrm>
            <a:prstGeom prst="line">
              <a:avLst/>
            </a:prstGeom>
            <a:ln w="76200">
              <a:solidFill>
                <a:srgbClr val="1921C5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Прямая соединительная линия 79"/>
          <p:cNvCxnSpPr/>
          <p:nvPr/>
        </p:nvCxnSpPr>
        <p:spPr>
          <a:xfrm flipV="1">
            <a:off x="3000375" y="2928938"/>
            <a:ext cx="1714500" cy="1587"/>
          </a:xfrm>
          <a:prstGeom prst="line">
            <a:avLst/>
          </a:prstGeom>
          <a:ln w="9525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20" name="TextBox 77"/>
          <p:cNvSpPr txBox="1">
            <a:spLocks noChangeArrowheads="1"/>
          </p:cNvSpPr>
          <p:nvPr/>
        </p:nvSpPr>
        <p:spPr bwMode="auto">
          <a:xfrm rot="-5400000">
            <a:off x="-2468563" y="3192463"/>
            <a:ext cx="5643563" cy="7064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Взаимодействие   токов</a:t>
            </a:r>
          </a:p>
        </p:txBody>
      </p:sp>
      <p:sp>
        <p:nvSpPr>
          <p:cNvPr id="83" name="TextBox 77"/>
          <p:cNvSpPr txBox="1">
            <a:spLocks noChangeArrowheads="1"/>
          </p:cNvSpPr>
          <p:nvPr/>
        </p:nvSpPr>
        <p:spPr bwMode="auto">
          <a:xfrm>
            <a:off x="1285852" y="0"/>
            <a:ext cx="3071812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«буравчик»</a:t>
            </a:r>
          </a:p>
        </p:txBody>
      </p:sp>
      <p:sp>
        <p:nvSpPr>
          <p:cNvPr id="84" name="TextBox 77"/>
          <p:cNvSpPr txBox="1">
            <a:spLocks noChangeArrowheads="1"/>
          </p:cNvSpPr>
          <p:nvPr/>
        </p:nvSpPr>
        <p:spPr bwMode="auto">
          <a:xfrm>
            <a:off x="4572000" y="6149975"/>
            <a:ext cx="34290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«левой руки»</a:t>
            </a:r>
          </a:p>
        </p:txBody>
      </p:sp>
      <p:sp>
        <p:nvSpPr>
          <p:cNvPr id="85" name="TextBox 79"/>
          <p:cNvSpPr txBox="1">
            <a:spLocks noChangeArrowheads="1"/>
          </p:cNvSpPr>
          <p:nvPr/>
        </p:nvSpPr>
        <p:spPr bwMode="auto">
          <a:xfrm>
            <a:off x="1500166" y="4786322"/>
            <a:ext cx="6429375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Сонапраленные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токи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притягиваются</a:t>
            </a:r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17-10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 Box 2"/>
          <p:cNvSpPr txBox="1">
            <a:spLocks noChangeArrowheads="1"/>
          </p:cNvSpPr>
          <p:nvPr/>
        </p:nvSpPr>
        <p:spPr bwMode="auto">
          <a:xfrm>
            <a:off x="500066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3.7037E-7 L 0.44306 -0.003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"/>
                            </p:stCondLst>
                            <p:childTnLst>
                              <p:par>
                                <p:cTn id="1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022E-16 3.7037E-7 L -0.36076 0.00301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5" grpId="0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2286000" y="2579688"/>
            <a:ext cx="714375" cy="698500"/>
            <a:chOff x="7108" y="3188"/>
            <a:chExt cx="207" cy="207"/>
          </a:xfrm>
        </p:grpSpPr>
        <p:sp>
          <p:nvSpPr>
            <p:cNvPr id="28756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7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36"/>
          <p:cNvGrpSpPr>
            <a:grpSpLocks/>
          </p:cNvGrpSpPr>
          <p:nvPr/>
        </p:nvGrpSpPr>
        <p:grpSpPr bwMode="auto">
          <a:xfrm>
            <a:off x="714375" y="1000125"/>
            <a:ext cx="3929063" cy="3857625"/>
            <a:chOff x="2071670" y="785794"/>
            <a:chExt cx="5444036" cy="4914474"/>
          </a:xfrm>
        </p:grpSpPr>
        <p:sp>
          <p:nvSpPr>
            <p:cNvPr id="6" name="Овал 5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" name="Прямая со стрелкой 6"/>
            <p:cNvCxnSpPr>
              <a:stCxn id="6" idx="3"/>
            </p:cNvCxnSpPr>
            <p:nvPr/>
          </p:nvCxnSpPr>
          <p:spPr>
            <a:xfrm rot="5400000" flipH="1">
              <a:off x="2408311" y="4520671"/>
              <a:ext cx="479312" cy="439922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2713956" y="1285332"/>
              <a:ext cx="358537" cy="357967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>
              <a:endCxn id="6" idx="7"/>
            </p:cNvCxnSpPr>
            <p:nvPr/>
          </p:nvCxnSpPr>
          <p:spPr>
            <a:xfrm>
              <a:off x="6286123" y="1184211"/>
              <a:ext cx="433324" cy="32156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10800000" flipV="1">
              <a:off x="6501685" y="4893324"/>
              <a:ext cx="305747" cy="28718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7"/>
          <p:cNvGrpSpPr>
            <a:grpSpLocks/>
          </p:cNvGrpSpPr>
          <p:nvPr/>
        </p:nvGrpSpPr>
        <p:grpSpPr bwMode="auto">
          <a:xfrm>
            <a:off x="1071563" y="1649413"/>
            <a:ext cx="3071812" cy="2692400"/>
            <a:chOff x="2071670" y="785794"/>
            <a:chExt cx="5444036" cy="4914474"/>
          </a:xfrm>
        </p:grpSpPr>
        <p:sp>
          <p:nvSpPr>
            <p:cNvPr id="12" name="Овал 11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" name="Прямая со стрелкой 12"/>
            <p:cNvCxnSpPr>
              <a:stCxn id="12" idx="3"/>
            </p:cNvCxnSpPr>
            <p:nvPr/>
          </p:nvCxnSpPr>
          <p:spPr>
            <a:xfrm rot="5400000" flipH="1">
              <a:off x="2409326" y="4520278"/>
              <a:ext cx="481016" cy="44171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2715950" y="1287093"/>
              <a:ext cx="354495" cy="35641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endCxn id="12" idx="7"/>
            </p:cNvCxnSpPr>
            <p:nvPr/>
          </p:nvCxnSpPr>
          <p:spPr>
            <a:xfrm>
              <a:off x="6286227" y="1182776"/>
              <a:ext cx="430458" cy="32164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rot="10800000" flipV="1">
              <a:off x="6502862" y="4891813"/>
              <a:ext cx="303853" cy="286872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3"/>
          <p:cNvGrpSpPr>
            <a:grpSpLocks/>
          </p:cNvGrpSpPr>
          <p:nvPr/>
        </p:nvGrpSpPr>
        <p:grpSpPr bwMode="auto">
          <a:xfrm>
            <a:off x="1706563" y="2043113"/>
            <a:ext cx="1855787" cy="1849437"/>
            <a:chOff x="2071670" y="785794"/>
            <a:chExt cx="5444036" cy="4914474"/>
          </a:xfrm>
        </p:grpSpPr>
        <p:sp>
          <p:nvSpPr>
            <p:cNvPr id="18" name="Овал 17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9" name="Прямая со стрелкой 18"/>
            <p:cNvCxnSpPr>
              <a:stCxn id="18" idx="3"/>
            </p:cNvCxnSpPr>
            <p:nvPr/>
          </p:nvCxnSpPr>
          <p:spPr>
            <a:xfrm rot="5400000" flipH="1">
              <a:off x="2404250" y="4519368"/>
              <a:ext cx="485119" cy="44241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2714337" y="1283569"/>
              <a:ext cx="358588" cy="35856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endCxn id="18" idx="7"/>
            </p:cNvCxnSpPr>
            <p:nvPr/>
          </p:nvCxnSpPr>
          <p:spPr>
            <a:xfrm>
              <a:off x="6286257" y="1186544"/>
              <a:ext cx="433103" cy="316384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rot="10800000" flipV="1">
              <a:off x="6500479" y="4894548"/>
              <a:ext cx="307362" cy="28685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357438" y="2643188"/>
            <a:ext cx="623887" cy="642937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9" name="Oval 5"/>
          <p:cNvSpPr>
            <a:spLocks noChangeArrowheads="1"/>
          </p:cNvSpPr>
          <p:nvPr/>
        </p:nvSpPr>
        <p:spPr bwMode="auto">
          <a:xfrm>
            <a:off x="5918200" y="2408238"/>
            <a:ext cx="989013" cy="898525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1" name="Группа 36"/>
          <p:cNvGrpSpPr>
            <a:grpSpLocks/>
          </p:cNvGrpSpPr>
          <p:nvPr/>
        </p:nvGrpSpPr>
        <p:grpSpPr bwMode="auto">
          <a:xfrm flipH="1">
            <a:off x="4081463" y="885825"/>
            <a:ext cx="4643437" cy="4000500"/>
            <a:chOff x="2071670" y="785794"/>
            <a:chExt cx="5444036" cy="4914474"/>
          </a:xfrm>
        </p:grpSpPr>
        <p:sp>
          <p:nvSpPr>
            <p:cNvPr id="26" name="Овал 25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7" name="Прямая со стрелкой 26"/>
            <p:cNvCxnSpPr>
              <a:stCxn id="26" idx="3"/>
            </p:cNvCxnSpPr>
            <p:nvPr/>
          </p:nvCxnSpPr>
          <p:spPr>
            <a:xfrm rot="5400000" flipH="1">
              <a:off x="2409702" y="4520223"/>
              <a:ext cx="479746" cy="441106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V="1">
              <a:off x="2713787" y="1285042"/>
              <a:ext cx="359214" cy="358835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>
              <a:endCxn id="26" idx="7"/>
            </p:cNvCxnSpPr>
            <p:nvPr/>
          </p:nvCxnSpPr>
          <p:spPr>
            <a:xfrm>
              <a:off x="6287308" y="1183632"/>
              <a:ext cx="429940" cy="321782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rot="10800000" flipV="1">
              <a:off x="6499486" y="4894841"/>
              <a:ext cx="307100" cy="284727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37"/>
          <p:cNvGrpSpPr>
            <a:grpSpLocks/>
          </p:cNvGrpSpPr>
          <p:nvPr/>
        </p:nvGrpSpPr>
        <p:grpSpPr bwMode="auto">
          <a:xfrm flipH="1">
            <a:off x="4664075" y="1430338"/>
            <a:ext cx="3209925" cy="2792412"/>
            <a:chOff x="2071670" y="785794"/>
            <a:chExt cx="5444036" cy="4914474"/>
          </a:xfrm>
        </p:grpSpPr>
        <p:sp>
          <p:nvSpPr>
            <p:cNvPr id="32" name="Овал 31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3" name="Прямая со стрелкой 32"/>
            <p:cNvCxnSpPr>
              <a:stCxn id="32" idx="3"/>
            </p:cNvCxnSpPr>
            <p:nvPr/>
          </p:nvCxnSpPr>
          <p:spPr>
            <a:xfrm rot="5400000" flipH="1">
              <a:off x="2407568" y="4521183"/>
              <a:ext cx="480551" cy="441554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V="1">
              <a:off x="2715153" y="1285902"/>
              <a:ext cx="358090" cy="35762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endCxn id="32" idx="7"/>
            </p:cNvCxnSpPr>
            <p:nvPr/>
          </p:nvCxnSpPr>
          <p:spPr>
            <a:xfrm>
              <a:off x="6285278" y="1185321"/>
              <a:ext cx="433478" cy="318505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rot="10800000" flipV="1">
              <a:off x="6500670" y="4892831"/>
              <a:ext cx="306934" cy="287771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43"/>
          <p:cNvGrpSpPr>
            <a:grpSpLocks/>
          </p:cNvGrpSpPr>
          <p:nvPr/>
        </p:nvGrpSpPr>
        <p:grpSpPr bwMode="auto">
          <a:xfrm flipH="1">
            <a:off x="5387975" y="1895475"/>
            <a:ext cx="1989138" cy="1919288"/>
            <a:chOff x="2071670" y="785794"/>
            <a:chExt cx="5444036" cy="4914474"/>
          </a:xfrm>
        </p:grpSpPr>
        <p:sp>
          <p:nvSpPr>
            <p:cNvPr id="38" name="Овал 37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9" name="Прямая со стрелкой 38"/>
            <p:cNvCxnSpPr>
              <a:stCxn id="38" idx="3"/>
            </p:cNvCxnSpPr>
            <p:nvPr/>
          </p:nvCxnSpPr>
          <p:spPr>
            <a:xfrm rot="5400000" flipH="1">
              <a:off x="2407666" y="4517331"/>
              <a:ext cx="483723" cy="44317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V="1">
              <a:off x="2714700" y="1285779"/>
              <a:ext cx="356274" cy="357712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38" idx="7"/>
            </p:cNvCxnSpPr>
            <p:nvPr/>
          </p:nvCxnSpPr>
          <p:spPr>
            <a:xfrm>
              <a:off x="6286126" y="1188221"/>
              <a:ext cx="430137" cy="317063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rot="10800000" flipV="1">
              <a:off x="6499023" y="4891350"/>
              <a:ext cx="308479" cy="28861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5"/>
          <p:cNvSpPr>
            <a:spLocks noChangeArrowheads="1"/>
          </p:cNvSpPr>
          <p:nvPr/>
        </p:nvSpPr>
        <p:spPr bwMode="auto">
          <a:xfrm>
            <a:off x="6329363" y="2706688"/>
            <a:ext cx="285750" cy="292100"/>
          </a:xfrm>
          <a:prstGeom prst="ellipse">
            <a:avLst/>
          </a:prstGeom>
          <a:solidFill>
            <a:schemeClr val="tx1"/>
          </a:solidFill>
          <a:ln w="666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5" name="Группа 36"/>
          <p:cNvGrpSpPr>
            <a:grpSpLocks/>
          </p:cNvGrpSpPr>
          <p:nvPr/>
        </p:nvGrpSpPr>
        <p:grpSpPr bwMode="auto">
          <a:xfrm>
            <a:off x="-500063" y="-357188"/>
            <a:ext cx="7000876" cy="6572251"/>
            <a:chOff x="2071670" y="785794"/>
            <a:chExt cx="5444036" cy="4914474"/>
          </a:xfrm>
        </p:grpSpPr>
        <p:sp>
          <p:nvSpPr>
            <p:cNvPr id="45" name="Овал 44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46" name="Прямая со стрелкой 45"/>
            <p:cNvCxnSpPr>
              <a:stCxn id="45" idx="3"/>
            </p:cNvCxnSpPr>
            <p:nvPr/>
          </p:nvCxnSpPr>
          <p:spPr>
            <a:xfrm rot="5400000" flipH="1">
              <a:off x="2408406" y="4520167"/>
              <a:ext cx="480764" cy="440708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V="1">
              <a:off x="2714832" y="1285551"/>
              <a:ext cx="356764" cy="35730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>
              <a:endCxn id="45" idx="7"/>
            </p:cNvCxnSpPr>
            <p:nvPr/>
          </p:nvCxnSpPr>
          <p:spPr>
            <a:xfrm>
              <a:off x="6287403" y="1184651"/>
              <a:ext cx="430832" cy="32050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rot="10800000" flipV="1">
              <a:off x="6500967" y="4894247"/>
              <a:ext cx="306150" cy="284897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6"/>
          <p:cNvGrpSpPr>
            <a:grpSpLocks/>
          </p:cNvGrpSpPr>
          <p:nvPr/>
        </p:nvGrpSpPr>
        <p:grpSpPr bwMode="auto">
          <a:xfrm flipH="1">
            <a:off x="2714625" y="-428625"/>
            <a:ext cx="7072313" cy="6286500"/>
            <a:chOff x="2071670" y="785794"/>
            <a:chExt cx="5444036" cy="4914474"/>
          </a:xfrm>
        </p:grpSpPr>
        <p:sp>
          <p:nvSpPr>
            <p:cNvPr id="51" name="Овал 50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2" name="Прямая со стрелкой 51"/>
            <p:cNvCxnSpPr>
              <a:stCxn id="51" idx="3"/>
            </p:cNvCxnSpPr>
            <p:nvPr/>
          </p:nvCxnSpPr>
          <p:spPr>
            <a:xfrm rot="5400000" flipH="1">
              <a:off x="2408308" y="4520381"/>
              <a:ext cx="481519" cy="441144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 flipV="1">
              <a:off x="2714445" y="1285929"/>
              <a:ext cx="358048" cy="357416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>
              <a:endCxn id="51" idx="7"/>
            </p:cNvCxnSpPr>
            <p:nvPr/>
          </p:nvCxnSpPr>
          <p:spPr>
            <a:xfrm>
              <a:off x="6286368" y="1184165"/>
              <a:ext cx="431368" cy="320185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rot="10800000" flipV="1">
              <a:off x="6500219" y="4893599"/>
              <a:ext cx="305501" cy="285437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86" name="TextBox 55"/>
          <p:cNvSpPr txBox="1">
            <a:spLocks noChangeArrowheads="1"/>
          </p:cNvSpPr>
          <p:nvPr/>
        </p:nvSpPr>
        <p:spPr bwMode="auto">
          <a:xfrm>
            <a:off x="2990850" y="2333625"/>
            <a:ext cx="642938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6962775" y="2789238"/>
            <a:ext cx="1714500" cy="0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72" name="Группа 66"/>
          <p:cNvGrpSpPr>
            <a:grpSpLocks/>
          </p:cNvGrpSpPr>
          <p:nvPr/>
        </p:nvGrpSpPr>
        <p:grpSpPr bwMode="auto">
          <a:xfrm>
            <a:off x="7858125" y="2071688"/>
            <a:ext cx="1000125" cy="646112"/>
            <a:chOff x="6286512" y="3500438"/>
            <a:chExt cx="1000132" cy="646112"/>
          </a:xfrm>
          <a:solidFill>
            <a:schemeClr val="bg1">
              <a:lumMod val="85000"/>
            </a:schemeClr>
          </a:solidFill>
        </p:grpSpPr>
        <p:sp>
          <p:nvSpPr>
            <p:cNvPr id="28714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 rot="10800000">
              <a:off x="6286512" y="3570288"/>
              <a:ext cx="714380" cy="1587"/>
            </a:xfrm>
            <a:prstGeom prst="line">
              <a:avLst/>
            </a:prstGeom>
            <a:grpFill/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Прямая соединительная линия 61"/>
          <p:cNvCxnSpPr/>
          <p:nvPr/>
        </p:nvCxnSpPr>
        <p:spPr>
          <a:xfrm rot="10800000">
            <a:off x="895350" y="2946400"/>
            <a:ext cx="1500188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73" name="Группа 66"/>
          <p:cNvGrpSpPr>
            <a:grpSpLocks/>
          </p:cNvGrpSpPr>
          <p:nvPr/>
        </p:nvGrpSpPr>
        <p:grpSpPr bwMode="auto">
          <a:xfrm>
            <a:off x="357188" y="2214563"/>
            <a:ext cx="1000125" cy="646112"/>
            <a:chOff x="6286512" y="3500438"/>
            <a:chExt cx="1000132" cy="646112"/>
          </a:xfrm>
        </p:grpSpPr>
        <p:sp>
          <p:nvSpPr>
            <p:cNvPr id="28712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 dirty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rot="10800000">
              <a:off x="6286512" y="3570288"/>
              <a:ext cx="714380" cy="1587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91" name="TextBox 77"/>
          <p:cNvSpPr txBox="1">
            <a:spLocks noChangeArrowheads="1"/>
          </p:cNvSpPr>
          <p:nvPr/>
        </p:nvSpPr>
        <p:spPr bwMode="auto">
          <a:xfrm rot="-5400000">
            <a:off x="-2713831" y="3437006"/>
            <a:ext cx="613409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.Взаимодействие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токов</a:t>
            </a:r>
          </a:p>
        </p:txBody>
      </p:sp>
      <p:sp>
        <p:nvSpPr>
          <p:cNvPr id="68" name="TextBox 77"/>
          <p:cNvSpPr txBox="1">
            <a:spLocks noChangeArrowheads="1"/>
          </p:cNvSpPr>
          <p:nvPr/>
        </p:nvSpPr>
        <p:spPr bwMode="auto">
          <a:xfrm>
            <a:off x="1571626" y="0"/>
            <a:ext cx="3071812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«буравчик»</a:t>
            </a:r>
          </a:p>
        </p:txBody>
      </p:sp>
      <p:sp>
        <p:nvSpPr>
          <p:cNvPr id="69" name="TextBox 77"/>
          <p:cNvSpPr txBox="1">
            <a:spLocks noChangeArrowheads="1"/>
          </p:cNvSpPr>
          <p:nvPr/>
        </p:nvSpPr>
        <p:spPr bwMode="auto">
          <a:xfrm>
            <a:off x="5715000" y="6149975"/>
            <a:ext cx="34290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«левой руки»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 rot="5400000">
            <a:off x="5608638" y="4035425"/>
            <a:ext cx="1643062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74" name="Группа 58"/>
          <p:cNvGrpSpPr>
            <a:grpSpLocks/>
          </p:cNvGrpSpPr>
          <p:nvPr/>
        </p:nvGrpSpPr>
        <p:grpSpPr bwMode="auto">
          <a:xfrm>
            <a:off x="6429375" y="4140200"/>
            <a:ext cx="895350" cy="646113"/>
            <a:chOff x="5319718" y="1357298"/>
            <a:chExt cx="895356" cy="646331"/>
          </a:xfrm>
          <a:solidFill>
            <a:srgbClr val="66CCFF"/>
          </a:solidFill>
        </p:grpSpPr>
        <p:sp>
          <p:nvSpPr>
            <p:cNvPr id="28710" name="TextBox 71"/>
            <p:cNvSpPr txBox="1">
              <a:spLocks noChangeArrowheads="1"/>
            </p:cNvSpPr>
            <p:nvPr/>
          </p:nvSpPr>
          <p:spPr bwMode="auto">
            <a:xfrm>
              <a:off x="5572132" y="1357298"/>
              <a:ext cx="642942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 rot="10800000">
              <a:off x="5319718" y="1412880"/>
              <a:ext cx="714380" cy="1588"/>
            </a:xfrm>
            <a:prstGeom prst="line">
              <a:avLst/>
            </a:prstGeom>
            <a:grpFill/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Прямая соединительная линия 75"/>
          <p:cNvCxnSpPr/>
          <p:nvPr/>
        </p:nvCxnSpPr>
        <p:spPr>
          <a:xfrm rot="5400000">
            <a:off x="1897062" y="4087813"/>
            <a:ext cx="1643063" cy="1588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75" name="Группа 58"/>
          <p:cNvGrpSpPr>
            <a:grpSpLocks/>
          </p:cNvGrpSpPr>
          <p:nvPr/>
        </p:nvGrpSpPr>
        <p:grpSpPr bwMode="auto">
          <a:xfrm>
            <a:off x="1928813" y="4786313"/>
            <a:ext cx="895350" cy="646112"/>
            <a:chOff x="5319718" y="1357298"/>
            <a:chExt cx="895356" cy="646550"/>
          </a:xfrm>
          <a:solidFill>
            <a:srgbClr val="66CCFF"/>
          </a:solidFill>
        </p:grpSpPr>
        <p:sp>
          <p:nvSpPr>
            <p:cNvPr id="28708" name="TextBox 77"/>
            <p:cNvSpPr txBox="1">
              <a:spLocks noChangeArrowheads="1"/>
            </p:cNvSpPr>
            <p:nvPr/>
          </p:nvSpPr>
          <p:spPr bwMode="auto">
            <a:xfrm>
              <a:off x="5572132" y="1357298"/>
              <a:ext cx="642942" cy="6465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b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6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9" name="Прямая соединительная линия 78"/>
            <p:cNvCxnSpPr/>
            <p:nvPr/>
          </p:nvCxnSpPr>
          <p:spPr>
            <a:xfrm rot="10800000">
              <a:off x="5319718" y="1412898"/>
              <a:ext cx="714380" cy="1589"/>
            </a:xfrm>
            <a:prstGeom prst="line">
              <a:avLst/>
            </a:prstGeom>
            <a:grpFill/>
            <a:ln w="76200">
              <a:noFill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46"/>
          <p:cNvSpPr txBox="1">
            <a:spLocks noChangeArrowheads="1"/>
          </p:cNvSpPr>
          <p:nvPr/>
        </p:nvSpPr>
        <p:spPr bwMode="auto">
          <a:xfrm>
            <a:off x="6572264" y="2000240"/>
            <a:ext cx="571520" cy="64611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8"/>
          <p:cNvSpPr txBox="1">
            <a:spLocks noChangeArrowheads="1"/>
          </p:cNvSpPr>
          <p:nvPr/>
        </p:nvSpPr>
        <p:spPr bwMode="auto">
          <a:xfrm>
            <a:off x="785786" y="857232"/>
            <a:ext cx="7929563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sz="3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Противоположно-напраленные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  токи 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отталкиваются</a:t>
            </a:r>
          </a:p>
        </p:txBody>
      </p:sp>
      <p:grpSp>
        <p:nvGrpSpPr>
          <p:cNvPr id="28676" name="Группа 77"/>
          <p:cNvGrpSpPr>
            <a:grpSpLocks/>
          </p:cNvGrpSpPr>
          <p:nvPr/>
        </p:nvGrpSpPr>
        <p:grpSpPr bwMode="auto">
          <a:xfrm>
            <a:off x="3286125" y="4292600"/>
            <a:ext cx="2476500" cy="2636838"/>
            <a:chOff x="6832643" y="4300058"/>
            <a:chExt cx="2476890" cy="2636772"/>
          </a:xfrm>
        </p:grpSpPr>
        <p:pic>
          <p:nvPicPr>
            <p:cNvPr id="28701" name="Рисунок 80" descr="IMG_0590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Прямая соединительная линия 81"/>
            <p:cNvCxnSpPr/>
            <p:nvPr/>
          </p:nvCxnSpPr>
          <p:spPr>
            <a:xfrm>
              <a:off x="8125072" y="5857357"/>
              <a:ext cx="1022511" cy="1587"/>
            </a:xfrm>
            <a:prstGeom prst="line">
              <a:avLst/>
            </a:prstGeom>
            <a:ln w="952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3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705" name="TextBox 31"/>
            <p:cNvSpPr txBox="1">
              <a:spLocks noChangeArrowheads="1"/>
            </p:cNvSpPr>
            <p:nvPr/>
          </p:nvSpPr>
          <p:spPr bwMode="auto">
            <a:xfrm>
              <a:off x="7871950" y="4300058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Прямая соединительная линия 85"/>
            <p:cNvCxnSpPr/>
            <p:nvPr/>
          </p:nvCxnSpPr>
          <p:spPr>
            <a:xfrm rot="5400000" flipH="1" flipV="1">
              <a:off x="7276510" y="5042196"/>
              <a:ext cx="1000100" cy="1588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7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 rot="16200000" flipV="1">
              <a:off x="6876404" y="5234213"/>
              <a:ext cx="1071536" cy="714488"/>
            </a:xfrm>
            <a:prstGeom prst="line">
              <a:avLst/>
            </a:prstGeom>
            <a:ln w="149225">
              <a:solidFill>
                <a:srgbClr val="220FB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17-11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642910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800"/>
                            </p:stCondLst>
                            <p:childTnLst>
                              <p:par>
                                <p:cTn id="112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3.7037E-7 L 0.47448 -0.0030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000"/>
                            </p:stCondLst>
                            <p:childTnLst>
                              <p:par>
                                <p:cTn id="17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3" grpId="0" animBg="1"/>
      <p:bldP spid="43" grpId="1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57" grpId="0" animBg="1"/>
      <p:bldP spid="80" grpId="0" animBg="1"/>
      <p:bldP spid="8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5"/>
          <p:cNvSpPr>
            <a:spLocks noChangeArrowheads="1"/>
          </p:cNvSpPr>
          <p:nvPr/>
        </p:nvSpPr>
        <p:spPr bwMode="auto">
          <a:xfrm>
            <a:off x="2647950" y="2668588"/>
            <a:ext cx="912813" cy="881062"/>
          </a:xfrm>
          <a:prstGeom prst="ellipse">
            <a:avLst/>
          </a:prstGeom>
          <a:noFill/>
          <a:ln w="666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36"/>
          <p:cNvGrpSpPr>
            <a:grpSpLocks/>
          </p:cNvGrpSpPr>
          <p:nvPr/>
        </p:nvGrpSpPr>
        <p:grpSpPr bwMode="auto">
          <a:xfrm flipH="1">
            <a:off x="1000125" y="1214438"/>
            <a:ext cx="4286250" cy="3929062"/>
            <a:chOff x="2071670" y="785794"/>
            <a:chExt cx="5444036" cy="4914474"/>
          </a:xfrm>
        </p:grpSpPr>
        <p:sp>
          <p:nvSpPr>
            <p:cNvPr id="23" name="Овал 22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220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4" name="Прямая со стрелкой 23"/>
            <p:cNvCxnSpPr>
              <a:stCxn id="23" idx="3"/>
            </p:cNvCxnSpPr>
            <p:nvPr/>
          </p:nvCxnSpPr>
          <p:spPr>
            <a:xfrm rot="5400000" flipH="1">
              <a:off x="2409079" y="4520415"/>
              <a:ext cx="480526" cy="441572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2714872" y="1286177"/>
              <a:ext cx="356887" cy="357416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endCxn id="23" idx="7"/>
            </p:cNvCxnSpPr>
            <p:nvPr/>
          </p:nvCxnSpPr>
          <p:spPr>
            <a:xfrm>
              <a:off x="6285757" y="1184908"/>
              <a:ext cx="431490" cy="319690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rot="10800000" flipV="1">
              <a:off x="6499486" y="4894096"/>
              <a:ext cx="306479" cy="285933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37"/>
          <p:cNvGrpSpPr>
            <a:grpSpLocks/>
          </p:cNvGrpSpPr>
          <p:nvPr/>
        </p:nvGrpSpPr>
        <p:grpSpPr bwMode="auto">
          <a:xfrm flipH="1">
            <a:off x="1524000" y="1825625"/>
            <a:ext cx="2978150" cy="2741613"/>
            <a:chOff x="2071670" y="785794"/>
            <a:chExt cx="5444036" cy="4914474"/>
          </a:xfrm>
        </p:grpSpPr>
        <p:sp>
          <p:nvSpPr>
            <p:cNvPr id="29" name="Овал 28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220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0" name="Прямая со стрелкой 29"/>
            <p:cNvCxnSpPr>
              <a:stCxn id="29" idx="3"/>
            </p:cNvCxnSpPr>
            <p:nvPr/>
          </p:nvCxnSpPr>
          <p:spPr>
            <a:xfrm rot="5400000" flipH="1">
              <a:off x="2410118" y="4520729"/>
              <a:ext cx="478073" cy="441095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V="1">
              <a:off x="2715900" y="1286632"/>
              <a:ext cx="356937" cy="355710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29" idx="7"/>
            </p:cNvCxnSpPr>
            <p:nvPr/>
          </p:nvCxnSpPr>
          <p:spPr>
            <a:xfrm>
              <a:off x="6285284" y="1184188"/>
              <a:ext cx="432388" cy="321562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rot="10800000" flipV="1">
              <a:off x="6500028" y="4892098"/>
              <a:ext cx="307605" cy="287412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43"/>
          <p:cNvGrpSpPr>
            <a:grpSpLocks/>
          </p:cNvGrpSpPr>
          <p:nvPr/>
        </p:nvGrpSpPr>
        <p:grpSpPr bwMode="auto">
          <a:xfrm flipH="1">
            <a:off x="2130425" y="2246313"/>
            <a:ext cx="1835150" cy="1825625"/>
            <a:chOff x="2071670" y="785794"/>
            <a:chExt cx="5444036" cy="4914474"/>
          </a:xfrm>
        </p:grpSpPr>
        <p:sp>
          <p:nvSpPr>
            <p:cNvPr id="35" name="Овал 34"/>
            <p:cNvSpPr/>
            <p:nvPr/>
          </p:nvSpPr>
          <p:spPr>
            <a:xfrm>
              <a:off x="2071670" y="785794"/>
              <a:ext cx="5444036" cy="4914474"/>
            </a:xfrm>
            <a:prstGeom prst="ellipse">
              <a:avLst/>
            </a:prstGeom>
            <a:noFill/>
            <a:ln w="60325">
              <a:solidFill>
                <a:srgbClr val="220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6" name="Прямая со стрелкой 35"/>
            <p:cNvCxnSpPr>
              <a:stCxn id="35" idx="3"/>
            </p:cNvCxnSpPr>
            <p:nvPr/>
          </p:nvCxnSpPr>
          <p:spPr>
            <a:xfrm rot="5400000" flipH="1">
              <a:off x="2409471" y="4519535"/>
              <a:ext cx="482902" cy="442681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2712145" y="1285787"/>
              <a:ext cx="362620" cy="358970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endCxn id="35" idx="7"/>
            </p:cNvCxnSpPr>
            <p:nvPr/>
          </p:nvCxnSpPr>
          <p:spPr>
            <a:xfrm>
              <a:off x="6286558" y="1187499"/>
              <a:ext cx="428554" cy="316236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rot="10800000" flipV="1">
              <a:off x="6498481" y="4892584"/>
              <a:ext cx="310819" cy="286323"/>
            </a:xfrm>
            <a:prstGeom prst="straightConnector1">
              <a:avLst/>
            </a:prstGeom>
            <a:ln w="85725">
              <a:solidFill>
                <a:srgbClr val="220FB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5"/>
          <p:cNvSpPr>
            <a:spLocks noChangeArrowheads="1"/>
          </p:cNvSpPr>
          <p:nvPr/>
        </p:nvSpPr>
        <p:spPr bwMode="auto">
          <a:xfrm>
            <a:off x="2979738" y="2962275"/>
            <a:ext cx="265112" cy="2841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2662906">
            <a:off x="5016500" y="2895600"/>
            <a:ext cx="685800" cy="746125"/>
            <a:chOff x="7136" y="3173"/>
            <a:chExt cx="176" cy="207"/>
          </a:xfrm>
        </p:grpSpPr>
        <p:sp>
          <p:nvSpPr>
            <p:cNvPr id="27691" name="Line 3"/>
            <p:cNvSpPr>
              <a:spLocks noChangeShapeType="1"/>
            </p:cNvSpPr>
            <p:nvPr/>
          </p:nvSpPr>
          <p:spPr bwMode="auto">
            <a:xfrm>
              <a:off x="7136" y="3272"/>
              <a:ext cx="176" cy="13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2" name="Line 4"/>
            <p:cNvSpPr>
              <a:spLocks noChangeShapeType="1"/>
            </p:cNvSpPr>
            <p:nvPr/>
          </p:nvSpPr>
          <p:spPr bwMode="auto">
            <a:xfrm rot="-5400000">
              <a:off x="7122" y="3277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08" name="Oval 5"/>
          <p:cNvSpPr>
            <a:spLocks noChangeArrowheads="1"/>
          </p:cNvSpPr>
          <p:nvPr/>
        </p:nvSpPr>
        <p:spPr bwMode="auto">
          <a:xfrm>
            <a:off x="4929188" y="2886075"/>
            <a:ext cx="857250" cy="785813"/>
          </a:xfrm>
          <a:prstGeom prst="ellipse">
            <a:avLst/>
          </a:prstGeom>
          <a:noFill/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3295650" y="2276475"/>
            <a:ext cx="642938" cy="64611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8" name="TextBox 45"/>
          <p:cNvSpPr txBox="1">
            <a:spLocks noChangeArrowheads="1"/>
          </p:cNvSpPr>
          <p:nvPr/>
        </p:nvSpPr>
        <p:spPr bwMode="auto">
          <a:xfrm>
            <a:off x="2557463" y="5286375"/>
            <a:ext cx="442901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TextBox 46"/>
          <p:cNvSpPr txBox="1">
            <a:spLocks noChangeArrowheads="1"/>
          </p:cNvSpPr>
          <p:nvPr/>
        </p:nvSpPr>
        <p:spPr bwMode="auto">
          <a:xfrm>
            <a:off x="5715000" y="2497138"/>
            <a:ext cx="642938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2" name="Oval 5"/>
          <p:cNvSpPr>
            <a:spLocks noChangeArrowheads="1"/>
          </p:cNvSpPr>
          <p:nvPr/>
        </p:nvSpPr>
        <p:spPr bwMode="auto">
          <a:xfrm>
            <a:off x="2709863" y="4643438"/>
            <a:ext cx="912812" cy="882650"/>
          </a:xfrm>
          <a:prstGeom prst="ellipse">
            <a:avLst/>
          </a:prstGeom>
          <a:noFill/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3033713" y="4910138"/>
            <a:ext cx="265112" cy="285750"/>
          </a:xfrm>
          <a:prstGeom prst="ellipse">
            <a:avLst/>
          </a:prstGeom>
          <a:solidFill>
            <a:srgbClr val="006600"/>
          </a:solidFill>
          <a:ln w="666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006600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16200000" flipV="1">
            <a:off x="4572794" y="2428081"/>
            <a:ext cx="1428750" cy="1588"/>
          </a:xfrm>
          <a:prstGeom prst="line">
            <a:avLst/>
          </a:prstGeom>
          <a:ln w="95250">
            <a:solidFill>
              <a:srgbClr val="220FB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3429000" y="5143500"/>
            <a:ext cx="1571625" cy="1588"/>
          </a:xfrm>
          <a:prstGeom prst="line">
            <a:avLst/>
          </a:prstGeom>
          <a:ln w="95250">
            <a:solidFill>
              <a:srgbClr val="220FB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8"/>
          <p:cNvGrpSpPr>
            <a:grpSpLocks/>
          </p:cNvGrpSpPr>
          <p:nvPr/>
        </p:nvGrpSpPr>
        <p:grpSpPr bwMode="auto">
          <a:xfrm>
            <a:off x="5281613" y="1643063"/>
            <a:ext cx="895350" cy="646112"/>
            <a:chOff x="5319718" y="1357298"/>
            <a:chExt cx="895356" cy="646331"/>
          </a:xfrm>
          <a:solidFill>
            <a:srgbClr val="66CCFF"/>
          </a:solidFill>
        </p:grpSpPr>
        <p:sp>
          <p:nvSpPr>
            <p:cNvPr id="55" name="TextBox 54"/>
            <p:cNvSpPr txBox="1"/>
            <p:nvPr/>
          </p:nvSpPr>
          <p:spPr>
            <a:xfrm>
              <a:off x="5572132" y="1357298"/>
              <a:ext cx="642942" cy="64633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3600" b="1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>
            <a:xfrm rot="10800000">
              <a:off x="5319718" y="1412879"/>
              <a:ext cx="714380" cy="1589"/>
            </a:xfrm>
            <a:prstGeom prst="line">
              <a:avLst/>
            </a:prstGeom>
            <a:grpFill/>
            <a:ln w="76200">
              <a:solidFill>
                <a:srgbClr val="220FB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Прямая соединительная линия 62"/>
          <p:cNvCxnSpPr/>
          <p:nvPr/>
        </p:nvCxnSpPr>
        <p:spPr>
          <a:xfrm flipV="1">
            <a:off x="5819775" y="3286125"/>
            <a:ext cx="1714500" cy="0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6"/>
          <p:cNvGrpSpPr>
            <a:grpSpLocks/>
          </p:cNvGrpSpPr>
          <p:nvPr/>
        </p:nvGrpSpPr>
        <p:grpSpPr bwMode="auto">
          <a:xfrm>
            <a:off x="6715125" y="2568575"/>
            <a:ext cx="1000125" cy="646113"/>
            <a:chOff x="6286512" y="3500438"/>
            <a:chExt cx="1000132" cy="646112"/>
          </a:xfrm>
          <a:solidFill>
            <a:schemeClr val="bg1">
              <a:lumMod val="85000"/>
            </a:schemeClr>
          </a:solidFill>
        </p:grpSpPr>
        <p:sp>
          <p:nvSpPr>
            <p:cNvPr id="27687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 dirty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rot="10800000">
              <a:off x="6286512" y="3570288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6"/>
          <p:cNvGrpSpPr>
            <a:grpSpLocks/>
          </p:cNvGrpSpPr>
          <p:nvPr/>
        </p:nvGrpSpPr>
        <p:grpSpPr bwMode="auto">
          <a:xfrm>
            <a:off x="4852988" y="4929188"/>
            <a:ext cx="890587" cy="646112"/>
            <a:chOff x="4681548" y="5214950"/>
            <a:chExt cx="890584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4929197" y="5214950"/>
              <a:ext cx="642935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3600" b="1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 dirty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 rot="10800000">
              <a:off x="4681548" y="5253063"/>
              <a:ext cx="714373" cy="1588"/>
            </a:xfrm>
            <a:prstGeom prst="line">
              <a:avLst/>
            </a:prstGeom>
            <a:ln w="76200">
              <a:solidFill>
                <a:srgbClr val="220FB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Прямая соединительная линия 67"/>
          <p:cNvCxnSpPr/>
          <p:nvPr/>
        </p:nvCxnSpPr>
        <p:spPr>
          <a:xfrm rot="5400000" flipH="1" flipV="1">
            <a:off x="2531269" y="4107657"/>
            <a:ext cx="1216025" cy="1587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73"/>
          <p:cNvGrpSpPr>
            <a:grpSpLocks/>
          </p:cNvGrpSpPr>
          <p:nvPr/>
        </p:nvGrpSpPr>
        <p:grpSpPr bwMode="auto">
          <a:xfrm>
            <a:off x="2081213" y="3548063"/>
            <a:ext cx="1000125" cy="646112"/>
            <a:chOff x="6286512" y="3500438"/>
            <a:chExt cx="1000132" cy="646112"/>
          </a:xfrm>
        </p:grpSpPr>
        <p:sp>
          <p:nvSpPr>
            <p:cNvPr id="27683" name="TextBox 31"/>
            <p:cNvSpPr txBox="1">
              <a:spLocks noChangeArrowheads="1"/>
            </p:cNvSpPr>
            <p:nvPr/>
          </p:nvSpPr>
          <p:spPr bwMode="auto">
            <a:xfrm>
              <a:off x="6572264" y="3500438"/>
              <a:ext cx="714380" cy="646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600" b="1" baseline="-25000" dirty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rot="10800000">
              <a:off x="6286512" y="3570288"/>
              <a:ext cx="714380" cy="1587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24" name="TextBox 77"/>
          <p:cNvSpPr txBox="1">
            <a:spLocks noChangeArrowheads="1"/>
          </p:cNvSpPr>
          <p:nvPr/>
        </p:nvSpPr>
        <p:spPr bwMode="auto">
          <a:xfrm rot="-5400000">
            <a:off x="-2693429" y="3314557"/>
            <a:ext cx="609329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Взаимодействие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токов</a:t>
            </a:r>
          </a:p>
        </p:txBody>
      </p:sp>
      <p:sp>
        <p:nvSpPr>
          <p:cNvPr id="25626" name="TextBox 79"/>
          <p:cNvSpPr txBox="1">
            <a:spLocks noChangeArrowheads="1"/>
          </p:cNvSpPr>
          <p:nvPr/>
        </p:nvSpPr>
        <p:spPr bwMode="auto">
          <a:xfrm>
            <a:off x="873051" y="5657850"/>
            <a:ext cx="6003205" cy="12001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3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Сонапраленные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притягиваются</a:t>
            </a:r>
          </a:p>
        </p:txBody>
      </p:sp>
      <p:sp>
        <p:nvSpPr>
          <p:cNvPr id="54" name="TextBox 77"/>
          <p:cNvSpPr txBox="1">
            <a:spLocks noChangeArrowheads="1"/>
          </p:cNvSpPr>
          <p:nvPr/>
        </p:nvSpPr>
        <p:spPr bwMode="auto">
          <a:xfrm rot="19865462">
            <a:off x="241300" y="931863"/>
            <a:ext cx="3071813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«буравчик»</a:t>
            </a:r>
          </a:p>
        </p:txBody>
      </p:sp>
      <p:sp>
        <p:nvSpPr>
          <p:cNvPr id="58" name="TextBox 77"/>
          <p:cNvSpPr txBox="1">
            <a:spLocks noChangeArrowheads="1"/>
          </p:cNvSpPr>
          <p:nvPr/>
        </p:nvSpPr>
        <p:spPr bwMode="auto">
          <a:xfrm>
            <a:off x="5715000" y="3571875"/>
            <a:ext cx="34290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«левой руки»</a:t>
            </a:r>
          </a:p>
        </p:txBody>
      </p:sp>
      <p:sp>
        <p:nvSpPr>
          <p:cNvPr id="25625" name="TextBox 78"/>
          <p:cNvSpPr txBox="1">
            <a:spLocks noChangeArrowheads="1"/>
          </p:cNvSpPr>
          <p:nvPr/>
        </p:nvSpPr>
        <p:spPr bwMode="auto">
          <a:xfrm>
            <a:off x="1214438" y="0"/>
            <a:ext cx="7929562" cy="12001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Противоположно-напраленные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</a:t>
            </a:r>
            <a:r>
              <a:rPr lang="ru-RU" sz="3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отталкиваются</a:t>
            </a:r>
          </a:p>
        </p:txBody>
      </p:sp>
      <p:grpSp>
        <p:nvGrpSpPr>
          <p:cNvPr id="10" name="Группа 51"/>
          <p:cNvGrpSpPr>
            <a:grpSpLocks/>
          </p:cNvGrpSpPr>
          <p:nvPr/>
        </p:nvGrpSpPr>
        <p:grpSpPr bwMode="auto">
          <a:xfrm>
            <a:off x="6881813" y="4292600"/>
            <a:ext cx="2476500" cy="2636838"/>
            <a:chOff x="6832643" y="4300058"/>
            <a:chExt cx="2476890" cy="2636772"/>
          </a:xfrm>
        </p:grpSpPr>
        <p:pic>
          <p:nvPicPr>
            <p:cNvPr id="27676" name="Рисунок 58" descr="IMG_0590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8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80" name="TextBox 31"/>
            <p:cNvSpPr txBox="1">
              <a:spLocks noChangeArrowheads="1"/>
            </p:cNvSpPr>
            <p:nvPr/>
          </p:nvSpPr>
          <p:spPr bwMode="auto">
            <a:xfrm>
              <a:off x="7871950" y="4300058"/>
              <a:ext cx="857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rot="5400000" flipH="1" flipV="1">
              <a:off x="7276510" y="5042196"/>
              <a:ext cx="1000100" cy="1587"/>
            </a:xfrm>
            <a:prstGeom prst="line">
              <a:avLst/>
            </a:prstGeom>
            <a:ln w="952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82" name="TextBox 31"/>
            <p:cNvSpPr txBox="1">
              <a:spLocks noChangeArrowheads="1"/>
            </p:cNvSpPr>
            <p:nvPr/>
          </p:nvSpPr>
          <p:spPr bwMode="auto">
            <a:xfrm>
              <a:off x="7619105" y="5949848"/>
              <a:ext cx="596233" cy="92333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>
              <a:off x="8125072" y="5857357"/>
              <a:ext cx="1022511" cy="1587"/>
            </a:xfrm>
            <a:prstGeom prst="line">
              <a:avLst/>
            </a:prstGeom>
            <a:ln w="952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16200000" flipV="1">
              <a:off x="6876404" y="5234213"/>
              <a:ext cx="1071536" cy="714488"/>
            </a:xfrm>
            <a:prstGeom prst="line">
              <a:avLst/>
            </a:prstGeom>
            <a:ln w="149225">
              <a:solidFill>
                <a:srgbClr val="220FB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17-12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928662" y="6215106"/>
            <a:ext cx="1857388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50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50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50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750"/>
                            </p:stCondLst>
                            <p:childTnLst>
                              <p:par>
                                <p:cTn id="14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600"/>
                            </p:stCondLst>
                            <p:childTnLst>
                              <p:par>
                                <p:cTn id="1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10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600"/>
                            </p:stCondLst>
                            <p:childTnLst>
                              <p:par>
                                <p:cTn id="176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25608" grpId="0" animBg="1"/>
      <p:bldP spid="25612" grpId="0" animBg="1"/>
      <p:bldP spid="49" grpId="0" animBg="1"/>
      <p:bldP spid="49" grpId="1" animBg="1"/>
      <p:bldP spid="25624" grpId="0" animBg="1"/>
      <p:bldP spid="25624" grpId="1" animBg="1"/>
      <p:bldP spid="25626" grpId="0" animBg="1"/>
      <p:bldP spid="25626" grpId="1" animBg="1"/>
      <p:bldP spid="54" grpId="0" animBg="1"/>
      <p:bldP spid="54" grpId="1" animBg="1"/>
      <p:bldP spid="58" grpId="0" animBg="1"/>
      <p:bldP spid="58" grpId="1" animBg="1"/>
      <p:bldP spid="58" grpId="2" animBg="1"/>
      <p:bldP spid="25625" grpId="0" animBg="1"/>
      <p:bldP spid="2562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rot="16200000" flipV="1">
            <a:off x="3823494" y="3391694"/>
            <a:ext cx="1071563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Хорда 8"/>
          <p:cNvSpPr/>
          <p:nvPr/>
        </p:nvSpPr>
        <p:spPr>
          <a:xfrm rot="16200000">
            <a:off x="1143000" y="1000126"/>
            <a:ext cx="4714875" cy="6286500"/>
          </a:xfrm>
          <a:prstGeom prst="chord">
            <a:avLst>
              <a:gd name="adj1" fmla="val 5212823"/>
              <a:gd name="adj2" fmla="val 16457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Хорда 9"/>
          <p:cNvSpPr/>
          <p:nvPr/>
        </p:nvSpPr>
        <p:spPr>
          <a:xfrm rot="5400000">
            <a:off x="1214437" y="-500062"/>
            <a:ext cx="4714875" cy="6286500"/>
          </a:xfrm>
          <a:prstGeom prst="chord">
            <a:avLst>
              <a:gd name="adj1" fmla="val 5212823"/>
              <a:gd name="adj2" fmla="val 164552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8813" y="0"/>
            <a:ext cx="2143125" cy="2071688"/>
            <a:chOff x="1783" y="8526"/>
            <a:chExt cx="366" cy="388"/>
          </a:xfrm>
        </p:grpSpPr>
        <p:sp>
          <p:nvSpPr>
            <p:cNvPr id="30775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1111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76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1111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Блок-схема: ИЛИ 14"/>
          <p:cNvSpPr/>
          <p:nvPr/>
        </p:nvSpPr>
        <p:spPr>
          <a:xfrm>
            <a:off x="1285875" y="4143375"/>
            <a:ext cx="2071688" cy="2071688"/>
          </a:xfrm>
          <a:prstGeom prst="flowChartOr">
            <a:avLst/>
          </a:prstGeom>
          <a:solidFill>
            <a:schemeClr val="bg1">
              <a:alpha val="0"/>
            </a:schemeClr>
          </a:solidFill>
          <a:ln w="1238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Блок-схема: ИЛИ 15"/>
          <p:cNvSpPr/>
          <p:nvPr/>
        </p:nvSpPr>
        <p:spPr>
          <a:xfrm>
            <a:off x="4143375" y="3929063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Блок-схема: ИЛИ 16"/>
          <p:cNvSpPr/>
          <p:nvPr/>
        </p:nvSpPr>
        <p:spPr>
          <a:xfrm rot="299156">
            <a:off x="4143375" y="2571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Блок-схема: ИЛИ 17"/>
          <p:cNvSpPr/>
          <p:nvPr/>
        </p:nvSpPr>
        <p:spPr>
          <a:xfrm>
            <a:off x="2087563" y="2587625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Дуга 21"/>
          <p:cNvSpPr/>
          <p:nvPr/>
        </p:nvSpPr>
        <p:spPr>
          <a:xfrm>
            <a:off x="2286000" y="2000250"/>
            <a:ext cx="2066925" cy="1666875"/>
          </a:xfrm>
          <a:prstGeom prst="arc">
            <a:avLst>
              <a:gd name="adj1" fmla="val 10751781"/>
              <a:gd name="adj2" fmla="val 13979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4537869" y="3391694"/>
            <a:ext cx="1071563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V="1">
            <a:off x="5180806" y="3391694"/>
            <a:ext cx="1071563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002213" y="2573337"/>
            <a:ext cx="2643188" cy="68263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1716088" y="3427412"/>
            <a:ext cx="1143000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1016001" y="3400425"/>
            <a:ext cx="1143000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358776" y="3400425"/>
            <a:ext cx="1143000" cy="3175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Дуга 29"/>
          <p:cNvSpPr/>
          <p:nvPr/>
        </p:nvSpPr>
        <p:spPr>
          <a:xfrm>
            <a:off x="1581150" y="1300163"/>
            <a:ext cx="3500438" cy="3140075"/>
          </a:xfrm>
          <a:prstGeom prst="arc">
            <a:avLst>
              <a:gd name="adj1" fmla="val 10852367"/>
              <a:gd name="adj2" fmla="val 27682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Дуга 30"/>
          <p:cNvSpPr/>
          <p:nvPr/>
        </p:nvSpPr>
        <p:spPr>
          <a:xfrm>
            <a:off x="928688" y="749300"/>
            <a:ext cx="4786312" cy="4259263"/>
          </a:xfrm>
          <a:prstGeom prst="arc">
            <a:avLst>
              <a:gd name="adj1" fmla="val 10852367"/>
              <a:gd name="adj2" fmla="val 27682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Дуга 31"/>
          <p:cNvSpPr/>
          <p:nvPr/>
        </p:nvSpPr>
        <p:spPr>
          <a:xfrm rot="10800000">
            <a:off x="2297113" y="2870200"/>
            <a:ext cx="2786062" cy="2143125"/>
          </a:xfrm>
          <a:prstGeom prst="arc">
            <a:avLst>
              <a:gd name="adj1" fmla="val 10751781"/>
              <a:gd name="adj2" fmla="val 13979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Дуга 32"/>
          <p:cNvSpPr/>
          <p:nvPr/>
        </p:nvSpPr>
        <p:spPr>
          <a:xfrm rot="10800000">
            <a:off x="1571625" y="2251075"/>
            <a:ext cx="4143375" cy="3286125"/>
          </a:xfrm>
          <a:prstGeom prst="arc">
            <a:avLst>
              <a:gd name="adj1" fmla="val 10852367"/>
              <a:gd name="adj2" fmla="val 27682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Дуга 33"/>
          <p:cNvSpPr/>
          <p:nvPr/>
        </p:nvSpPr>
        <p:spPr>
          <a:xfrm rot="10800000">
            <a:off x="928688" y="1785938"/>
            <a:ext cx="5357812" cy="4286250"/>
          </a:xfrm>
          <a:prstGeom prst="arc">
            <a:avLst>
              <a:gd name="adj1" fmla="val 10852367"/>
              <a:gd name="adj2" fmla="val 27682"/>
            </a:avLst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ИЛИ 40"/>
          <p:cNvSpPr/>
          <p:nvPr/>
        </p:nvSpPr>
        <p:spPr>
          <a:xfrm>
            <a:off x="2103438" y="3913188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5400000">
            <a:off x="2716213" y="2570162"/>
            <a:ext cx="1143000" cy="3175"/>
          </a:xfrm>
          <a:prstGeom prst="line">
            <a:avLst/>
          </a:prstGeom>
          <a:ln w="7620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V="1">
            <a:off x="3073400" y="4498975"/>
            <a:ext cx="1000125" cy="3175"/>
          </a:xfrm>
          <a:prstGeom prst="line">
            <a:avLst/>
          </a:prstGeom>
          <a:ln w="76200">
            <a:solidFill>
              <a:srgbClr val="1921C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5" name="TextBox 48"/>
          <p:cNvSpPr txBox="1">
            <a:spLocks noChangeArrowheads="1"/>
          </p:cNvSpPr>
          <p:nvPr/>
        </p:nvSpPr>
        <p:spPr bwMode="auto">
          <a:xfrm>
            <a:off x="5072063" y="0"/>
            <a:ext cx="4071937" cy="830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ЦИКЛОТРОН</a:t>
            </a:r>
          </a:p>
        </p:txBody>
      </p:sp>
      <p:sp>
        <p:nvSpPr>
          <p:cNvPr id="30746" name="TextBox 50"/>
          <p:cNvSpPr txBox="1">
            <a:spLocks noChangeArrowheads="1"/>
          </p:cNvSpPr>
          <p:nvPr/>
        </p:nvSpPr>
        <p:spPr bwMode="auto">
          <a:xfrm>
            <a:off x="6440488" y="2786063"/>
            <a:ext cx="2930525" cy="12001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ускоряющий промежуток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429000" y="4286250"/>
            <a:ext cx="2143125" cy="2071688"/>
            <a:chOff x="1783" y="8526"/>
            <a:chExt cx="366" cy="388"/>
          </a:xfrm>
        </p:grpSpPr>
        <p:sp>
          <p:nvSpPr>
            <p:cNvPr id="30773" name="Line 3"/>
            <p:cNvSpPr>
              <a:spLocks noChangeShapeType="1"/>
            </p:cNvSpPr>
            <p:nvPr/>
          </p:nvSpPr>
          <p:spPr bwMode="auto">
            <a:xfrm>
              <a:off x="1871" y="8723"/>
              <a:ext cx="207" cy="0"/>
            </a:xfrm>
            <a:prstGeom prst="line">
              <a:avLst/>
            </a:prstGeom>
            <a:noFill/>
            <a:ln w="1111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74" name="Oval 4"/>
            <p:cNvSpPr>
              <a:spLocks noChangeArrowheads="1"/>
            </p:cNvSpPr>
            <p:nvPr/>
          </p:nvSpPr>
          <p:spPr bwMode="auto">
            <a:xfrm>
              <a:off x="1783" y="8526"/>
              <a:ext cx="366" cy="388"/>
            </a:xfrm>
            <a:prstGeom prst="ellipse">
              <a:avLst/>
            </a:prstGeom>
            <a:noFill/>
            <a:ln w="1111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5" name="Блок-схема: ИЛИ 54"/>
          <p:cNvSpPr/>
          <p:nvPr/>
        </p:nvSpPr>
        <p:spPr>
          <a:xfrm>
            <a:off x="3286125" y="357188"/>
            <a:ext cx="2071688" cy="2071687"/>
          </a:xfrm>
          <a:prstGeom prst="flowChartOr">
            <a:avLst/>
          </a:prstGeom>
          <a:solidFill>
            <a:schemeClr val="bg1">
              <a:alpha val="0"/>
            </a:schemeClr>
          </a:solidFill>
          <a:ln w="1238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Блок-схема: ИЛИ 10"/>
          <p:cNvSpPr/>
          <p:nvPr/>
        </p:nvSpPr>
        <p:spPr>
          <a:xfrm>
            <a:off x="6072188" y="3929063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 rot="2478502">
            <a:off x="4244975" y="4522788"/>
            <a:ext cx="815975" cy="833437"/>
            <a:chOff x="7108" y="3188"/>
            <a:chExt cx="207" cy="207"/>
          </a:xfrm>
        </p:grpSpPr>
        <p:sp>
          <p:nvSpPr>
            <p:cNvPr id="3077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7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 rot="2478502">
            <a:off x="1816100" y="1379538"/>
            <a:ext cx="815975" cy="833437"/>
            <a:chOff x="7108" y="3188"/>
            <a:chExt cx="207" cy="207"/>
          </a:xfrm>
        </p:grpSpPr>
        <p:sp>
          <p:nvSpPr>
            <p:cNvPr id="3076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7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 rot="2478502">
            <a:off x="1458913" y="4308475"/>
            <a:ext cx="815975" cy="833438"/>
            <a:chOff x="7108" y="3188"/>
            <a:chExt cx="207" cy="207"/>
          </a:xfrm>
        </p:grpSpPr>
        <p:sp>
          <p:nvSpPr>
            <p:cNvPr id="3076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6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4" name="Блок-схема: ИЛИ 63"/>
          <p:cNvSpPr/>
          <p:nvPr/>
        </p:nvSpPr>
        <p:spPr>
          <a:xfrm>
            <a:off x="714375" y="2571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Блок-схема: ИЛИ 64"/>
          <p:cNvSpPr/>
          <p:nvPr/>
        </p:nvSpPr>
        <p:spPr>
          <a:xfrm>
            <a:off x="4841875" y="3833813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Блок-схема: ИЛИ 65"/>
          <p:cNvSpPr/>
          <p:nvPr/>
        </p:nvSpPr>
        <p:spPr>
          <a:xfrm>
            <a:off x="4857750" y="2595563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Блок-схема: ИЛИ 66"/>
          <p:cNvSpPr/>
          <p:nvPr/>
        </p:nvSpPr>
        <p:spPr>
          <a:xfrm>
            <a:off x="1357313" y="2571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Блок-схема: ИЛИ 67"/>
          <p:cNvSpPr/>
          <p:nvPr/>
        </p:nvSpPr>
        <p:spPr>
          <a:xfrm>
            <a:off x="1397000" y="3841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Блок-схема: ИЛИ 68"/>
          <p:cNvSpPr/>
          <p:nvPr/>
        </p:nvSpPr>
        <p:spPr>
          <a:xfrm>
            <a:off x="5500688" y="3841750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Блок-схема: ИЛИ 69"/>
          <p:cNvSpPr/>
          <p:nvPr/>
        </p:nvSpPr>
        <p:spPr>
          <a:xfrm>
            <a:off x="5500688" y="2643188"/>
            <a:ext cx="428625" cy="357187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 rot="2478502">
            <a:off x="4459288" y="1379538"/>
            <a:ext cx="815975" cy="833437"/>
            <a:chOff x="7108" y="3188"/>
            <a:chExt cx="207" cy="207"/>
          </a:xfrm>
        </p:grpSpPr>
        <p:sp>
          <p:nvSpPr>
            <p:cNvPr id="3076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6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Группа 59"/>
          <p:cNvGrpSpPr>
            <a:grpSpLocks/>
          </p:cNvGrpSpPr>
          <p:nvPr/>
        </p:nvGrpSpPr>
        <p:grpSpPr bwMode="auto">
          <a:xfrm>
            <a:off x="3429000" y="5222875"/>
            <a:ext cx="895350" cy="646113"/>
            <a:chOff x="5319718" y="1357298"/>
            <a:chExt cx="895356" cy="646331"/>
          </a:xfrm>
          <a:solidFill>
            <a:srgbClr val="66CCFF"/>
          </a:solidFill>
        </p:grpSpPr>
        <p:sp>
          <p:nvSpPr>
            <p:cNvPr id="30763" name="TextBox 3"/>
            <p:cNvSpPr txBox="1">
              <a:spLocks noChangeArrowheads="1"/>
            </p:cNvSpPr>
            <p:nvPr/>
          </p:nvSpPr>
          <p:spPr bwMode="auto">
            <a:xfrm>
              <a:off x="5572132" y="1357298"/>
              <a:ext cx="642942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b="1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600" b="1" baseline="-2500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60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rot="10800000">
              <a:off x="5319718" y="1412880"/>
              <a:ext cx="714380" cy="1588"/>
            </a:xfrm>
            <a:prstGeom prst="line">
              <a:avLst/>
            </a:prstGeom>
            <a:grpFill/>
            <a:ln w="76200">
              <a:solidFill>
                <a:srgbClr val="220FB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Блок-схема: ИЛИ 71"/>
          <p:cNvSpPr/>
          <p:nvPr/>
        </p:nvSpPr>
        <p:spPr>
          <a:xfrm>
            <a:off x="769938" y="3857625"/>
            <a:ext cx="428625" cy="357188"/>
          </a:xfrm>
          <a:prstGeom prst="flowChartOr">
            <a:avLst/>
          </a:prstGeom>
          <a:solidFill>
            <a:schemeClr val="bg1"/>
          </a:solidFill>
          <a:ln w="60325">
            <a:solidFill>
              <a:srgbClr val="192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-32" y="0"/>
            <a:ext cx="1285852" cy="571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17-13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6786578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0017 -0.193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463 L -0.06146 -0.07755 C -0.07431 -0.09607 -0.09341 -0.10625 -0.11355 -0.10625 C -0.13629 -0.10625 -0.15452 -0.09607 -0.16736 -0.07755 L -0.22848 0.00463 " pathEditMode="relative" rAng="0" ptsTypes="FffFF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2.77778E-7 0.1680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2524 L 0.07864 0.08518 C 0.09566 0.11064 0.12101 0.12615 0.14757 0.12615 C 0.1776 0.12615 0.20173 0.11064 0.21875 0.08518 L 0.3 -0.02524 " pathEditMode="relative" rAng="0" ptsTypes="FffFF">
                                      <p:cBhvr>
                                        <p:cTn id="1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7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366 L 0.00278 -0.18264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500"/>
                            </p:stCondLst>
                            <p:childTnLst>
                              <p:par>
                                <p:cTn id="1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10503 -0.1618 C -0.12708 -0.19837 -0.16006 -0.21921 -0.19461 -0.21921 C -0.23385 -0.21921 -0.26527 -0.19837 -0.28732 -0.1618 L -0.39288 -4.81481E-6 " pathEditMode="relative" rAng="-10800000" ptsTypes="FffFF">
                                      <p:cBhvr>
                                        <p:cTn id="1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55112E-17 L -0.00122 -0.08495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50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00746 0.16921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8500"/>
                            </p:stCondLst>
                            <p:childTnLst>
                              <p:par>
                                <p:cTn id="19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1597 L 0.12535 0.15255 C 0.15104 0.19121 0.18941 0.21297 0.22934 0.21297 C 0.275 0.21297 0.31163 0.19121 0.33733 0.15255 L 0.4599 -0.01597 " pathEditMode="relative" rAng="0" ptsTypes="FffFF">
                                      <p:cBhvr>
                                        <p:cTn id="2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11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L -0.00104 0.08519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1.66667E-6 -0.16805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00"/>
                            </p:stCondLst>
                            <p:childTnLst>
                              <p:par>
                                <p:cTn id="2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00"/>
                            </p:stCondLst>
                            <p:childTnLst>
                              <p:par>
                                <p:cTn id="257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14323 -0.22732 C -0.17326 -0.2794 -0.21806 -0.30649 -0.26493 -0.30649 C -0.31858 -0.30649 -0.36111 -0.2794 -0.39115 -0.22732 L -0.53455 4.44444E-6 " pathEditMode="relative" rAng="0" ptsTypes="FffFF">
                                      <p:cBhvr>
                                        <p:cTn id="2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000"/>
                            </p:stCondLst>
                            <p:childTnLst>
                              <p:par>
                                <p:cTn id="2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00"/>
                            </p:stCondLst>
                            <p:childTnLst>
                              <p:par>
                                <p:cTn id="268" presetID="53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500"/>
                            </p:stCondLst>
                            <p:childTnLst>
                              <p:par>
                                <p:cTn id="2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500"/>
                            </p:stCondLst>
                            <p:childTnLst>
                              <p:par>
                                <p:cTn id="2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500"/>
                            </p:stCondLst>
                            <p:childTnLst>
                              <p:par>
                                <p:cTn id="295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15764 0.25926 C 0.1908 0.31805 0.24028 0.35115 0.29201 0.35115 C 0.35087 0.35115 0.39792 0.31805 0.43108 0.25926 L 0.58924 4.07407E-6 " pathEditMode="relative" rAng="0" ptsTypes="FffFF">
                                      <p:cBhvr>
                                        <p:cTn id="29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000"/>
                            </p:stCondLst>
                            <p:childTnLst>
                              <p:par>
                                <p:cTn id="3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1713 L 0.00399 -0.61597 " pathEditMode="relative" rAng="0" ptsTypes="AA">
                                      <p:cBhvr>
                                        <p:cTn id="3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41" grpId="0" animBg="1"/>
      <p:bldP spid="41" grpId="1" animBg="1"/>
      <p:bldP spid="41" grpId="2" animBg="1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11" grpId="0" animBg="1"/>
      <p:bldP spid="11" grpId="1" animBg="1"/>
      <p:bldP spid="64" grpId="0" animBg="1"/>
      <p:bldP spid="64" grpId="1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2" grpId="0" animBg="1"/>
      <p:bldP spid="72" grpId="1" animBg="1"/>
      <p:bldP spid="7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 l="33394" t="42539" r="51835" b="43455"/>
          <a:stretch>
            <a:fillRect/>
          </a:stretch>
        </p:blipFill>
        <p:spPr bwMode="auto">
          <a:xfrm>
            <a:off x="35496" y="1052736"/>
            <a:ext cx="2657750" cy="2160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46386" t="42539" r="44446" b="41545"/>
          <a:stretch>
            <a:fillRect/>
          </a:stretch>
        </p:blipFill>
        <p:spPr bwMode="auto">
          <a:xfrm>
            <a:off x="2699792" y="980728"/>
            <a:ext cx="1584176" cy="2200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55044" t="42539" r="35279" b="42182"/>
          <a:stretch>
            <a:fillRect/>
          </a:stretch>
        </p:blipFill>
        <p:spPr bwMode="auto">
          <a:xfrm>
            <a:off x="4283968" y="980728"/>
            <a:ext cx="1656184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l="28050" t="59092" r="55172" b="28764"/>
          <a:stretch>
            <a:fillRect/>
          </a:stretch>
        </p:blipFill>
        <p:spPr bwMode="auto">
          <a:xfrm>
            <a:off x="5940152" y="980727"/>
            <a:ext cx="2376264" cy="17581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36709" t="72606" r="53104" b="13965"/>
          <a:stretch>
            <a:fillRect/>
          </a:stretch>
        </p:blipFill>
        <p:spPr bwMode="auto">
          <a:xfrm>
            <a:off x="4499992" y="3212976"/>
            <a:ext cx="1944216" cy="1944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46386" t="72606" r="38334" b="7997"/>
          <a:stretch>
            <a:fillRect/>
          </a:stretch>
        </p:blipFill>
        <p:spPr bwMode="auto">
          <a:xfrm>
            <a:off x="6444208" y="3212976"/>
            <a:ext cx="1656184" cy="16819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60001" t="59092" r="29425" b="28764"/>
          <a:stretch>
            <a:fillRect/>
          </a:stretch>
        </p:blipFill>
        <p:spPr bwMode="auto">
          <a:xfrm>
            <a:off x="2411760" y="3212976"/>
            <a:ext cx="2088232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 l="47587" t="59092" r="39080" b="28764"/>
          <a:stretch>
            <a:fillRect/>
          </a:stretch>
        </p:blipFill>
        <p:spPr bwMode="auto">
          <a:xfrm>
            <a:off x="0" y="3212976"/>
            <a:ext cx="2411760" cy="22454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899592" y="2132856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1115617" y="220486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342762" y="1124744"/>
            <a:ext cx="1" cy="649785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683568" y="692696"/>
            <a:ext cx="64807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03848" y="1714663"/>
            <a:ext cx="1" cy="649785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727502" y="190297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>
            <a:stCxn id="6" idx="3"/>
          </p:cNvCxnSpPr>
          <p:nvPr/>
        </p:nvCxnSpPr>
        <p:spPr>
          <a:xfrm flipH="1" flipV="1">
            <a:off x="3635897" y="2062561"/>
            <a:ext cx="648071" cy="18289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004048" y="1774529"/>
            <a:ext cx="1" cy="718367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99992" y="2249162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5246038" y="1974970"/>
            <a:ext cx="230014" cy="255122"/>
            <a:chOff x="7108" y="3188"/>
            <a:chExt cx="207" cy="207"/>
          </a:xfrm>
        </p:grpSpPr>
        <p:sp>
          <p:nvSpPr>
            <p:cNvPr id="2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364088" y="1588730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300191" y="2060848"/>
            <a:ext cx="936105" cy="1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7812360" y="14127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6588224" y="151672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755576" y="3761330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899592" y="32129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1030741" y="3977103"/>
            <a:ext cx="230014" cy="255122"/>
            <a:chOff x="7108" y="3188"/>
            <a:chExt cx="207" cy="207"/>
          </a:xfrm>
        </p:grpSpPr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2662906">
            <a:off x="2900217" y="3733370"/>
            <a:ext cx="230014" cy="255122"/>
            <a:chOff x="7108" y="3188"/>
            <a:chExt cx="207" cy="207"/>
          </a:xfrm>
        </p:grpSpPr>
        <p:sp>
          <p:nvSpPr>
            <p:cNvPr id="4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 rot="2662906">
            <a:off x="3836320" y="3705895"/>
            <a:ext cx="230014" cy="255122"/>
            <a:chOff x="7108" y="3188"/>
            <a:chExt cx="207" cy="207"/>
          </a:xfrm>
        </p:grpSpPr>
        <p:sp>
          <p:nvSpPr>
            <p:cNvPr id="4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TextBox 31"/>
          <p:cNvSpPr txBox="1">
            <a:spLocks noChangeArrowheads="1"/>
          </p:cNvSpPr>
          <p:nvPr/>
        </p:nvSpPr>
        <p:spPr bwMode="auto">
          <a:xfrm>
            <a:off x="2843808" y="400506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5940152" y="4032774"/>
            <a:ext cx="1" cy="618649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5998305" y="4047455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31"/>
          <p:cNvSpPr txBox="1">
            <a:spLocks noChangeArrowheads="1"/>
          </p:cNvSpPr>
          <p:nvPr/>
        </p:nvSpPr>
        <p:spPr bwMode="auto">
          <a:xfrm>
            <a:off x="5076056" y="3429000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31"/>
          <p:cNvSpPr txBox="1">
            <a:spLocks noChangeArrowheads="1"/>
          </p:cNvSpPr>
          <p:nvPr/>
        </p:nvSpPr>
        <p:spPr bwMode="auto">
          <a:xfrm>
            <a:off x="5076056" y="469552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7596337" y="3717032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44208" y="4365104"/>
            <a:ext cx="22677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=180</a:t>
            </a:r>
            <a:r>
              <a:rPr lang="ru-RU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dirty="0"/>
          </a:p>
        </p:txBody>
      </p: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6516216" y="4941168"/>
            <a:ext cx="2232248" cy="1575048"/>
            <a:chOff x="7461" y="13860"/>
            <a:chExt cx="2520" cy="1620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7461" y="13860"/>
              <a:ext cx="2520" cy="14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7641" y="13860"/>
              <a:ext cx="2280" cy="1620"/>
              <a:chOff x="7641" y="13860"/>
              <a:chExt cx="2280" cy="1620"/>
            </a:xfrm>
          </p:grpSpPr>
          <p:grpSp>
            <p:nvGrpSpPr>
              <p:cNvPr id="18" name="Group 5"/>
              <p:cNvGrpSpPr>
                <a:grpSpLocks/>
              </p:cNvGrpSpPr>
              <p:nvPr/>
            </p:nvGrpSpPr>
            <p:grpSpPr bwMode="auto">
              <a:xfrm>
                <a:off x="7821" y="13980"/>
                <a:ext cx="1620" cy="1260"/>
                <a:chOff x="7821" y="13980"/>
                <a:chExt cx="1620" cy="1260"/>
              </a:xfrm>
            </p:grpSpPr>
            <p:sp>
              <p:nvSpPr>
                <p:cNvPr id="1030" name="Line 6"/>
                <p:cNvSpPr>
                  <a:spLocks noChangeShapeType="1"/>
                </p:cNvSpPr>
                <p:nvPr/>
              </p:nvSpPr>
              <p:spPr bwMode="auto">
                <a:xfrm>
                  <a:off x="7821" y="14580"/>
                  <a:ext cx="162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31" name="Line 7"/>
                <p:cNvSpPr>
                  <a:spLocks noChangeShapeType="1"/>
                </p:cNvSpPr>
                <p:nvPr/>
              </p:nvSpPr>
              <p:spPr bwMode="auto">
                <a:xfrm>
                  <a:off x="8541" y="13980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32" name="Text Box 8"/>
              <p:cNvSpPr txBox="1">
                <a:spLocks noChangeArrowheads="1"/>
              </p:cNvSpPr>
              <p:nvPr/>
            </p:nvSpPr>
            <p:spPr bwMode="auto">
              <a:xfrm>
                <a:off x="9381" y="143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3" name="Text Box 9"/>
              <p:cNvSpPr txBox="1">
                <a:spLocks noChangeArrowheads="1"/>
              </p:cNvSpPr>
              <p:nvPr/>
            </p:nvSpPr>
            <p:spPr bwMode="auto">
              <a:xfrm>
                <a:off x="8461" y="149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8541" y="1386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>
                <a:off x="7641" y="1422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7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noProof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17-24.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Укажите направление неизвестной величины (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…) согласно рис. №21. «От нас»-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5;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«к нам» 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6.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31"/>
          <p:cNvSpPr txBox="1">
            <a:spLocks noChangeArrowheads="1"/>
          </p:cNvSpPr>
          <p:nvPr/>
        </p:nvSpPr>
        <p:spPr bwMode="auto">
          <a:xfrm>
            <a:off x="1907704" y="928670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31"/>
          <p:cNvSpPr txBox="1">
            <a:spLocks noChangeArrowheads="1"/>
          </p:cNvSpPr>
          <p:nvPr/>
        </p:nvSpPr>
        <p:spPr bwMode="auto">
          <a:xfrm>
            <a:off x="3851920" y="980728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31"/>
          <p:cNvSpPr txBox="1">
            <a:spLocks noChangeArrowheads="1"/>
          </p:cNvSpPr>
          <p:nvPr/>
        </p:nvSpPr>
        <p:spPr bwMode="auto">
          <a:xfrm>
            <a:off x="5508104" y="908720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31"/>
          <p:cNvSpPr txBox="1">
            <a:spLocks noChangeArrowheads="1"/>
          </p:cNvSpPr>
          <p:nvPr/>
        </p:nvSpPr>
        <p:spPr bwMode="auto">
          <a:xfrm>
            <a:off x="6588224" y="980728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1403648" y="3861048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2843808" y="3183359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5868144" y="3573016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6804248" y="3212976"/>
            <a:ext cx="432047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764014" y="774908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3781052" y="1428736"/>
            <a:ext cx="64807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3861498" y="1510948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415401" y="1643050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6643702" y="1571612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115266" y="2228409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2742322" y="1986385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4500562" y="2285992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874166" y="1454858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928662" y="3286124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857488" y="4000504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000760" y="4071942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31"/>
          <p:cNvSpPr txBox="1">
            <a:spLocks noChangeArrowheads="1"/>
          </p:cNvSpPr>
          <p:nvPr/>
        </p:nvSpPr>
        <p:spPr bwMode="auto">
          <a:xfrm>
            <a:off x="7358082" y="6396335"/>
            <a:ext cx="1785918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Стр.36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00"/>
                            </p:stCondLst>
                            <p:childTnLst>
                              <p:par>
                                <p:cTn id="2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20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7" grpId="0" animBg="1"/>
      <p:bldP spid="31" grpId="0" animBg="1"/>
      <p:bldP spid="34" grpId="0" animBg="1"/>
      <p:bldP spid="35" grpId="0" animBg="1"/>
      <p:bldP spid="37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build="allAtOnce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34392" t="42539" r="53202" b="47190"/>
          <a:stretch>
            <a:fillRect/>
          </a:stretch>
        </p:blipFill>
        <p:spPr bwMode="auto">
          <a:xfrm>
            <a:off x="251520" y="2950652"/>
            <a:ext cx="2160240" cy="15841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8050" t="9317" r="29425" b="84786"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48053" t="42539" r="44446" b="42876"/>
          <a:stretch>
            <a:fillRect/>
          </a:stretch>
        </p:blipFill>
        <p:spPr bwMode="auto">
          <a:xfrm>
            <a:off x="4355976" y="2924944"/>
            <a:ext cx="1800200" cy="1728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55044" t="43525" r="35279" b="43168"/>
          <a:stretch>
            <a:fillRect/>
          </a:stretch>
        </p:blipFill>
        <p:spPr bwMode="auto">
          <a:xfrm rot="5400000">
            <a:off x="4309036" y="1041800"/>
            <a:ext cx="1894079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l="30047" t="59092" r="55172" b="28764"/>
          <a:stretch>
            <a:fillRect/>
          </a:stretch>
        </p:blipFill>
        <p:spPr bwMode="auto">
          <a:xfrm rot="5400000">
            <a:off x="2555775" y="2780929"/>
            <a:ext cx="1656184" cy="1944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6709" t="73537" r="53104" b="12971"/>
          <a:stretch>
            <a:fillRect/>
          </a:stretch>
        </p:blipFill>
        <p:spPr bwMode="auto">
          <a:xfrm rot="5400000">
            <a:off x="2411760" y="1052736"/>
            <a:ext cx="1944216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46386" t="72606" r="38334" b="11602"/>
          <a:stretch>
            <a:fillRect/>
          </a:stretch>
        </p:blipFill>
        <p:spPr bwMode="auto">
          <a:xfrm>
            <a:off x="6156176" y="2924944"/>
            <a:ext cx="2232248" cy="17281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61024" t="59092" r="30107" b="28764"/>
          <a:stretch>
            <a:fillRect/>
          </a:stretch>
        </p:blipFill>
        <p:spPr bwMode="auto">
          <a:xfrm rot="5400000">
            <a:off x="6336196" y="872716"/>
            <a:ext cx="1872208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l="47985" t="59481" r="40072" b="30393"/>
          <a:stretch>
            <a:fillRect/>
          </a:stretch>
        </p:blipFill>
        <p:spPr bwMode="auto">
          <a:xfrm>
            <a:off x="251520" y="1052736"/>
            <a:ext cx="2160240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6444208" y="181520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7452320" y="3284984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383775" y="3610299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241176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18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4427984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19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6156176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237387" y="2939077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2460618" y="2950652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22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381684" y="294809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6156176" y="292494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3275856" y="32129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859751" y="1560693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1043608" y="1078445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 rot="2662906">
            <a:off x="1223958" y="1765447"/>
            <a:ext cx="230014" cy="255122"/>
            <a:chOff x="7108" y="3188"/>
            <a:chExt cx="207" cy="207"/>
          </a:xfrm>
        </p:grpSpPr>
        <p:sp>
          <p:nvSpPr>
            <p:cNvPr id="26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Прямая соединительная линия 27"/>
          <p:cNvCxnSpPr/>
          <p:nvPr/>
        </p:nvCxnSpPr>
        <p:spPr>
          <a:xfrm>
            <a:off x="2987824" y="1772816"/>
            <a:ext cx="720081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779912" y="1700808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2602076" y="177281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860032" y="1916832"/>
            <a:ext cx="720081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2"/>
          <p:cNvGrpSpPr>
            <a:grpSpLocks/>
          </p:cNvGrpSpPr>
          <p:nvPr/>
        </p:nvGrpSpPr>
        <p:grpSpPr bwMode="auto">
          <a:xfrm rot="2662906">
            <a:off x="5102022" y="1582992"/>
            <a:ext cx="230014" cy="255122"/>
            <a:chOff x="7108" y="3188"/>
            <a:chExt cx="207" cy="207"/>
          </a:xfrm>
        </p:grpSpPr>
        <p:sp>
          <p:nvSpPr>
            <p:cNvPr id="3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5220072" y="119675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2"/>
          <p:cNvGrpSpPr>
            <a:grpSpLocks/>
          </p:cNvGrpSpPr>
          <p:nvPr/>
        </p:nvGrpSpPr>
        <p:grpSpPr bwMode="auto">
          <a:xfrm rot="2662906">
            <a:off x="6517826" y="1384816"/>
            <a:ext cx="230014" cy="255122"/>
            <a:chOff x="7108" y="3188"/>
            <a:chExt cx="207" cy="207"/>
          </a:xfrm>
        </p:grpSpPr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1" name="Group 2"/>
          <p:cNvGrpSpPr>
            <a:grpSpLocks/>
          </p:cNvGrpSpPr>
          <p:nvPr/>
        </p:nvGrpSpPr>
        <p:grpSpPr bwMode="auto">
          <a:xfrm rot="2662906">
            <a:off x="7453929" y="1384815"/>
            <a:ext cx="230014" cy="255122"/>
            <a:chOff x="7108" y="3188"/>
            <a:chExt cx="207" cy="207"/>
          </a:xfrm>
        </p:grpSpPr>
        <p:sp>
          <p:nvSpPr>
            <p:cNvPr id="4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45" name="Прямая соединительная линия 44"/>
          <p:cNvCxnSpPr/>
          <p:nvPr/>
        </p:nvCxnSpPr>
        <p:spPr>
          <a:xfrm flipH="1">
            <a:off x="899592" y="3501008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342762" y="3068960"/>
            <a:ext cx="1" cy="649785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31"/>
          <p:cNvSpPr txBox="1">
            <a:spLocks noChangeArrowheads="1"/>
          </p:cNvSpPr>
          <p:nvPr/>
        </p:nvSpPr>
        <p:spPr bwMode="auto">
          <a:xfrm>
            <a:off x="1464081" y="293373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684301" y="3046039"/>
            <a:ext cx="1" cy="649785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3805620" y="2910811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788024" y="3501008"/>
            <a:ext cx="1" cy="649785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5220073" y="3789040"/>
            <a:ext cx="720079" cy="1713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5484954" y="3284984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28184" y="4253026"/>
            <a:ext cx="216024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=180</a:t>
            </a:r>
            <a:r>
              <a:rPr lang="ru-RU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000" dirty="0"/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786578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Стр.42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928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noProof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17-24.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Укажите направление неизвестной величины (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…) согласно рис. №21. «От нас»-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5;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«к нам» 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6.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2"/>
          <p:cNvGrpSpPr>
            <a:grpSpLocks/>
          </p:cNvGrpSpPr>
          <p:nvPr/>
        </p:nvGrpSpPr>
        <p:grpSpPr bwMode="auto">
          <a:xfrm>
            <a:off x="1500166" y="4941168"/>
            <a:ext cx="2232248" cy="1575048"/>
            <a:chOff x="7461" y="13860"/>
            <a:chExt cx="2520" cy="1620"/>
          </a:xfrm>
        </p:grpSpPr>
        <p:sp>
          <p:nvSpPr>
            <p:cNvPr id="67" name="Text Box 3"/>
            <p:cNvSpPr txBox="1">
              <a:spLocks noChangeArrowheads="1"/>
            </p:cNvSpPr>
            <p:nvPr/>
          </p:nvSpPr>
          <p:spPr bwMode="auto">
            <a:xfrm>
              <a:off x="7461" y="13860"/>
              <a:ext cx="2520" cy="14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7641" y="13860"/>
              <a:ext cx="2280" cy="1620"/>
              <a:chOff x="7641" y="13860"/>
              <a:chExt cx="2280" cy="1620"/>
            </a:xfrm>
          </p:grpSpPr>
          <p:grpSp>
            <p:nvGrpSpPr>
              <p:cNvPr id="69" name="Group 5"/>
              <p:cNvGrpSpPr>
                <a:grpSpLocks/>
              </p:cNvGrpSpPr>
              <p:nvPr/>
            </p:nvGrpSpPr>
            <p:grpSpPr bwMode="auto">
              <a:xfrm>
                <a:off x="7821" y="13980"/>
                <a:ext cx="1620" cy="1260"/>
                <a:chOff x="7821" y="13980"/>
                <a:chExt cx="1620" cy="1260"/>
              </a:xfrm>
            </p:grpSpPr>
            <p:sp>
              <p:nvSpPr>
                <p:cNvPr id="74" name="Line 6"/>
                <p:cNvSpPr>
                  <a:spLocks noChangeShapeType="1"/>
                </p:cNvSpPr>
                <p:nvPr/>
              </p:nvSpPr>
              <p:spPr bwMode="auto">
                <a:xfrm>
                  <a:off x="7821" y="14580"/>
                  <a:ext cx="162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Line 7"/>
                <p:cNvSpPr>
                  <a:spLocks noChangeShapeType="1"/>
                </p:cNvSpPr>
                <p:nvPr/>
              </p:nvSpPr>
              <p:spPr bwMode="auto">
                <a:xfrm>
                  <a:off x="8541" y="13980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0" name="Text Box 8"/>
              <p:cNvSpPr txBox="1">
                <a:spLocks noChangeArrowheads="1"/>
              </p:cNvSpPr>
              <p:nvPr/>
            </p:nvSpPr>
            <p:spPr bwMode="auto">
              <a:xfrm>
                <a:off x="9381" y="143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Text Box 9"/>
              <p:cNvSpPr txBox="1">
                <a:spLocks noChangeArrowheads="1"/>
              </p:cNvSpPr>
              <p:nvPr/>
            </p:nvSpPr>
            <p:spPr bwMode="auto">
              <a:xfrm>
                <a:off x="8461" y="149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 Box 10"/>
              <p:cNvSpPr txBox="1">
                <a:spLocks noChangeArrowheads="1"/>
              </p:cNvSpPr>
              <p:nvPr/>
            </p:nvSpPr>
            <p:spPr bwMode="auto">
              <a:xfrm>
                <a:off x="8541" y="1386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 Box 11"/>
              <p:cNvSpPr txBox="1">
                <a:spLocks noChangeArrowheads="1"/>
              </p:cNvSpPr>
              <p:nvPr/>
            </p:nvSpPr>
            <p:spPr bwMode="auto">
              <a:xfrm>
                <a:off x="7641" y="1422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2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54" grpId="0" animBg="1"/>
      <p:bldP spid="63" grpId="0" animBg="1"/>
      <p:bldP spid="24" grpId="0" animBg="1"/>
      <p:bldP spid="30" grpId="0" animBg="1"/>
      <p:bldP spid="31" grpId="0" animBg="1"/>
      <p:bldP spid="37" grpId="0" animBg="1"/>
      <p:bldP spid="47" grpId="0" animBg="1"/>
      <p:bldP spid="49" grpId="0" animBg="1"/>
      <p:bldP spid="64" grpId="0" animBg="1"/>
      <p:bldP spid="65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34392" t="42539" r="53202" b="47190"/>
          <a:stretch>
            <a:fillRect/>
          </a:stretch>
        </p:blipFill>
        <p:spPr bwMode="auto">
          <a:xfrm>
            <a:off x="251520" y="2950652"/>
            <a:ext cx="2160240" cy="15841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8050" t="9317" r="29425" b="84786"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48053" t="42539" r="44446" b="42876"/>
          <a:stretch>
            <a:fillRect/>
          </a:stretch>
        </p:blipFill>
        <p:spPr bwMode="auto">
          <a:xfrm>
            <a:off x="4355976" y="2924944"/>
            <a:ext cx="1800200" cy="1728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55044" t="43525" r="35279" b="43168"/>
          <a:stretch>
            <a:fillRect/>
          </a:stretch>
        </p:blipFill>
        <p:spPr bwMode="auto">
          <a:xfrm rot="5400000">
            <a:off x="4309036" y="1041800"/>
            <a:ext cx="1894079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l="30047" t="59092" r="55172" b="28764"/>
          <a:stretch>
            <a:fillRect/>
          </a:stretch>
        </p:blipFill>
        <p:spPr bwMode="auto">
          <a:xfrm rot="5400000">
            <a:off x="2555775" y="2780929"/>
            <a:ext cx="1656184" cy="1944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6709" t="73537" r="53104" b="12971"/>
          <a:stretch>
            <a:fillRect/>
          </a:stretch>
        </p:blipFill>
        <p:spPr bwMode="auto">
          <a:xfrm rot="5400000">
            <a:off x="2411760" y="1052736"/>
            <a:ext cx="1944216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46386" t="72606" r="38334" b="11602"/>
          <a:stretch>
            <a:fillRect/>
          </a:stretch>
        </p:blipFill>
        <p:spPr bwMode="auto">
          <a:xfrm>
            <a:off x="6156176" y="2924944"/>
            <a:ext cx="2232248" cy="17281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61024" t="59092" r="30107" b="28764"/>
          <a:stretch>
            <a:fillRect/>
          </a:stretch>
        </p:blipFill>
        <p:spPr bwMode="auto">
          <a:xfrm rot="5400000">
            <a:off x="6336196" y="872716"/>
            <a:ext cx="1872208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l="47985" t="59481" r="40072" b="30393"/>
          <a:stretch>
            <a:fillRect/>
          </a:stretch>
        </p:blipFill>
        <p:spPr bwMode="auto">
          <a:xfrm>
            <a:off x="251520" y="1052736"/>
            <a:ext cx="2160240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6444208" y="181520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7452320" y="3284984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383775" y="3610299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241176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18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4427984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19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6156176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237387" y="2939077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2460618" y="2950652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22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381684" y="294809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6156176" y="292494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3275856" y="32129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859751" y="1560693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1043608" y="1078445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779912" y="1700808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2602076" y="177281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860032" y="1916832"/>
            <a:ext cx="720081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5220072" y="119675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>
            <a:off x="899592" y="3501008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31"/>
          <p:cNvSpPr txBox="1">
            <a:spLocks noChangeArrowheads="1"/>
          </p:cNvSpPr>
          <p:nvPr/>
        </p:nvSpPr>
        <p:spPr bwMode="auto">
          <a:xfrm>
            <a:off x="1464081" y="293373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3805620" y="2910811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788024" y="3501008"/>
            <a:ext cx="1" cy="649785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5484954" y="3284984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28184" y="4253026"/>
            <a:ext cx="216024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=180</a:t>
            </a:r>
            <a:r>
              <a:rPr lang="ru-RU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000" dirty="0"/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786578" y="6072206"/>
            <a:ext cx="2357422" cy="785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Стр.38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928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noProof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17-24.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Укажите направление неизвестной величины (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…) согласно рис. №21. «От нас»-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5;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«к нам» 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6.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1500166" y="4941168"/>
            <a:ext cx="2232248" cy="1575048"/>
            <a:chOff x="7461" y="13860"/>
            <a:chExt cx="2520" cy="1620"/>
          </a:xfrm>
        </p:grpSpPr>
        <p:sp>
          <p:nvSpPr>
            <p:cNvPr id="67" name="Text Box 3"/>
            <p:cNvSpPr txBox="1">
              <a:spLocks noChangeArrowheads="1"/>
            </p:cNvSpPr>
            <p:nvPr/>
          </p:nvSpPr>
          <p:spPr bwMode="auto">
            <a:xfrm>
              <a:off x="7461" y="13860"/>
              <a:ext cx="2520" cy="14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7641" y="13860"/>
              <a:ext cx="2280" cy="1620"/>
              <a:chOff x="7641" y="13860"/>
              <a:chExt cx="2280" cy="1620"/>
            </a:xfrm>
          </p:grpSpPr>
          <p:grpSp>
            <p:nvGrpSpPr>
              <p:cNvPr id="16" name="Group 5"/>
              <p:cNvGrpSpPr>
                <a:grpSpLocks/>
              </p:cNvGrpSpPr>
              <p:nvPr/>
            </p:nvGrpSpPr>
            <p:grpSpPr bwMode="auto">
              <a:xfrm>
                <a:off x="7821" y="13980"/>
                <a:ext cx="1620" cy="1260"/>
                <a:chOff x="7821" y="13980"/>
                <a:chExt cx="1620" cy="1260"/>
              </a:xfrm>
            </p:grpSpPr>
            <p:sp>
              <p:nvSpPr>
                <p:cNvPr id="74" name="Line 6"/>
                <p:cNvSpPr>
                  <a:spLocks noChangeShapeType="1"/>
                </p:cNvSpPr>
                <p:nvPr/>
              </p:nvSpPr>
              <p:spPr bwMode="auto">
                <a:xfrm>
                  <a:off x="7821" y="14580"/>
                  <a:ext cx="162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Line 7"/>
                <p:cNvSpPr>
                  <a:spLocks noChangeShapeType="1"/>
                </p:cNvSpPr>
                <p:nvPr/>
              </p:nvSpPr>
              <p:spPr bwMode="auto">
                <a:xfrm>
                  <a:off x="8541" y="13980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0" name="Text Box 8"/>
              <p:cNvSpPr txBox="1">
                <a:spLocks noChangeArrowheads="1"/>
              </p:cNvSpPr>
              <p:nvPr/>
            </p:nvSpPr>
            <p:spPr bwMode="auto">
              <a:xfrm>
                <a:off x="9381" y="143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Text Box 9"/>
              <p:cNvSpPr txBox="1">
                <a:spLocks noChangeArrowheads="1"/>
              </p:cNvSpPr>
              <p:nvPr/>
            </p:nvSpPr>
            <p:spPr bwMode="auto">
              <a:xfrm>
                <a:off x="8461" y="1494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 Box 10"/>
              <p:cNvSpPr txBox="1">
                <a:spLocks noChangeArrowheads="1"/>
              </p:cNvSpPr>
              <p:nvPr/>
            </p:nvSpPr>
            <p:spPr bwMode="auto">
              <a:xfrm>
                <a:off x="8541" y="1386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 Box 11"/>
              <p:cNvSpPr txBox="1">
                <a:spLocks noChangeArrowheads="1"/>
              </p:cNvSpPr>
              <p:nvPr/>
            </p:nvSpPr>
            <p:spPr bwMode="auto">
              <a:xfrm>
                <a:off x="7641" y="14220"/>
                <a:ext cx="5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54" grpId="0" animBg="1"/>
      <p:bldP spid="63" grpId="0" animBg="1"/>
      <p:bldP spid="24" grpId="0" animBg="1"/>
      <p:bldP spid="30" grpId="0" animBg="1"/>
      <p:bldP spid="31" grpId="0" animBg="1"/>
      <p:bldP spid="37" grpId="0" animBg="1"/>
      <p:bldP spid="47" grpId="0" animBg="1"/>
      <p:bldP spid="49" grpId="0" animBg="1"/>
      <p:bldP spid="64" grpId="0" animBg="1"/>
      <p:bldP spid="65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062" t="21973" r="27929" b="25293"/>
          <a:stretch>
            <a:fillRect/>
          </a:stretch>
        </p:blipFill>
        <p:spPr bwMode="auto">
          <a:xfrm>
            <a:off x="0" y="0"/>
            <a:ext cx="559892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8359" t="22168" r="27148" b="25097"/>
          <a:stretch>
            <a:fillRect/>
          </a:stretch>
        </p:blipFill>
        <p:spPr bwMode="auto">
          <a:xfrm>
            <a:off x="5214942" y="-642966"/>
            <a:ext cx="5429288" cy="42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7187" t="22900" r="28320" b="26562"/>
          <a:stretch>
            <a:fillRect/>
          </a:stretch>
        </p:blipFill>
        <p:spPr bwMode="auto">
          <a:xfrm>
            <a:off x="4071934" y="1571612"/>
            <a:ext cx="664373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15429" t="26562" r="28906" b="25830"/>
          <a:stretch>
            <a:fillRect/>
          </a:stretch>
        </p:blipFill>
        <p:spPr bwMode="auto">
          <a:xfrm>
            <a:off x="-285784" y="4286256"/>
            <a:ext cx="678661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14844" t="24365" r="27148" b="23633"/>
          <a:stretch>
            <a:fillRect/>
          </a:stretch>
        </p:blipFill>
        <p:spPr bwMode="auto">
          <a:xfrm>
            <a:off x="2786050" y="4714884"/>
            <a:ext cx="707236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4931833"/>
              </p:ext>
            </p:extLst>
          </p:nvPr>
        </p:nvGraphicFramePr>
        <p:xfrm>
          <a:off x="0" y="0"/>
          <a:ext cx="9252519" cy="6996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1624"/>
                <a:gridCol w="594647"/>
                <a:gridCol w="1203248"/>
                <a:gridCol w="910176"/>
                <a:gridCol w="864664"/>
                <a:gridCol w="864664"/>
                <a:gridCol w="864664"/>
                <a:gridCol w="644707"/>
                <a:gridCol w="864664"/>
                <a:gridCol w="601624"/>
                <a:gridCol w="1237837"/>
              </a:tblGrid>
              <a:tr h="291215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(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 "</a:t>
                      </a:r>
                      <a:r>
                        <a:rPr lang="ru-RU" sz="1800" cap="all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элктромагнитные</a:t>
                      </a:r>
                      <a:r>
                        <a:rPr lang="ru-RU" sz="1800" cap="all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явления" 17/6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Урок - 8 (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З17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№ 25-1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07"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cap="all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  Электроизмерительные  приборы.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822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ЦЕЛИ:1.Закрепить знания по теме №17.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2.Развивать аудиальные и визуальные способности учащихся.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4859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Задачи: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О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бобщить и систематизировать знания учащихся по теме №17.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Организовать применение знаний в речевой и графической учебной практике.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Организовать применение знаний в измененных и нестандартных условиях при решении качественных задач.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07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УРОКА</a:t>
                      </a:r>
                      <a:r>
                        <a:rPr lang="ru-RU" sz="18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О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тработки знаний и умений по теме.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215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УРО КА:  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репродуктивный в форме закрепления суждений и решения творческих задач.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07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ДЕМОНСТРАЦИИ:1.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strike="noStrike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 УРОКА: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</a:tr>
              <a:tr h="266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Объяснение Д/З (гр.№2) и консультация по теме №14.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5м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</a:tr>
              <a:tr h="934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Процесс усвоения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65125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аудиализация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231900" algn="l"/>
                        </a:tabLs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электродвигатель,  электроизмерительные 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приборы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231900" algn="l"/>
                        </a:tabLs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 </a:t>
                      </a:r>
                      <a:r>
                        <a:rPr kumimoji="0" lang="ru-RU" sz="2400" b="1" kern="12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микрофон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0223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 визуализация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10м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10м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</a:tr>
              <a:tr h="291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Решение  задач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стр. 131  Задачи №2,3,5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20м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</a:tr>
              <a:tr h="145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д.з</a:t>
                      </a:r>
                      <a:endParaRPr lang="ru-RU" sz="1400" b="1" cap="all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№6)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cap="all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603" marR="54603" marT="0" marB="0"/>
                </a:tc>
              </a:tr>
              <a:tr h="121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соед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13" marR="28313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476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34392" t="42539" r="53202" b="47190"/>
          <a:stretch>
            <a:fillRect/>
          </a:stretch>
        </p:blipFill>
        <p:spPr bwMode="auto">
          <a:xfrm>
            <a:off x="251520" y="2950652"/>
            <a:ext cx="2160240" cy="15841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8050" t="9317" r="29425" b="84786"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48053" t="42539" r="44446" b="42876"/>
          <a:stretch>
            <a:fillRect/>
          </a:stretch>
        </p:blipFill>
        <p:spPr bwMode="auto">
          <a:xfrm>
            <a:off x="4355976" y="2924944"/>
            <a:ext cx="1800200" cy="1728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55044" t="43525" r="35279" b="43168"/>
          <a:stretch>
            <a:fillRect/>
          </a:stretch>
        </p:blipFill>
        <p:spPr bwMode="auto">
          <a:xfrm rot="5400000">
            <a:off x="4309036" y="1041800"/>
            <a:ext cx="1894079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l="30047" t="59092" r="55172" b="28764"/>
          <a:stretch>
            <a:fillRect/>
          </a:stretch>
        </p:blipFill>
        <p:spPr bwMode="auto">
          <a:xfrm rot="5400000">
            <a:off x="2555775" y="2780929"/>
            <a:ext cx="1656184" cy="1944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6709" t="73537" r="53104" b="12971"/>
          <a:stretch>
            <a:fillRect/>
          </a:stretch>
        </p:blipFill>
        <p:spPr bwMode="auto">
          <a:xfrm rot="5400000">
            <a:off x="2411760" y="1052736"/>
            <a:ext cx="1944216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46386" t="72606" r="38334" b="11602"/>
          <a:stretch>
            <a:fillRect/>
          </a:stretch>
        </p:blipFill>
        <p:spPr bwMode="auto">
          <a:xfrm>
            <a:off x="6156176" y="2924944"/>
            <a:ext cx="2232248" cy="17281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61024" t="59092" r="30107" b="28764"/>
          <a:stretch>
            <a:fillRect/>
          </a:stretch>
        </p:blipFill>
        <p:spPr bwMode="auto">
          <a:xfrm rot="5400000">
            <a:off x="6336196" y="872716"/>
            <a:ext cx="1872208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l="47985" t="59481" r="40072" b="30393"/>
          <a:stretch>
            <a:fillRect/>
          </a:stretch>
        </p:blipFill>
        <p:spPr bwMode="auto">
          <a:xfrm>
            <a:off x="251520" y="1052736"/>
            <a:ext cx="2160240" cy="18722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6444208" y="181520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7452320" y="3284984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383775" y="3610299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17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2411760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18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4427984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19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6156176" y="1052736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237387" y="2939077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2460618" y="2950652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22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381684" y="294809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6156176" y="2924944"/>
            <a:ext cx="415826" cy="296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3275856" y="32129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54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Кто крутит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электродвигатель?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00174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Кто говорит в </a:t>
            </a: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телефоне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86058"/>
            <a:ext cx="9144000" cy="110799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Что делает 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микрофон?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8081" y="0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75693" y="476672"/>
            <a:ext cx="4214813" cy="2071687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Тема №15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§§</a:t>
            </a:r>
            <a:r>
              <a:rPr 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56-58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838" y="-84137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9313" y="-102021"/>
            <a:ext cx="194468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1563" y="3643313"/>
            <a:ext cx="148431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00875" y="2216150"/>
            <a:ext cx="214312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2928938" y="2568575"/>
            <a:ext cx="2357437" cy="642938"/>
          </a:xfrm>
          <a:prstGeom prst="rect">
            <a:avLst/>
          </a:prstGeo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 rot="16200000" flipH="1" flipV="1">
            <a:off x="4166823" y="1543193"/>
            <a:ext cx="45719" cy="2786082"/>
          </a:xfrm>
          <a:prstGeom prst="line">
            <a:avLst/>
          </a:prstGeom>
          <a:noFill/>
          <a:ln w="149225">
            <a:solidFill>
              <a:srgbClr val="00CCFF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54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0484" name="Group 2"/>
          <p:cNvGrpSpPr>
            <a:grpSpLocks/>
          </p:cNvGrpSpPr>
          <p:nvPr/>
        </p:nvGrpSpPr>
        <p:grpSpPr bwMode="auto">
          <a:xfrm>
            <a:off x="3125788" y="925513"/>
            <a:ext cx="2152650" cy="2789237"/>
            <a:chOff x="1973" y="7246"/>
            <a:chExt cx="1263" cy="1657"/>
          </a:xfrm>
        </p:grpSpPr>
        <p:grpSp>
          <p:nvGrpSpPr>
            <p:cNvPr id="20516" name="Group 3"/>
            <p:cNvGrpSpPr>
              <a:grpSpLocks/>
            </p:cNvGrpSpPr>
            <p:nvPr/>
          </p:nvGrpSpPr>
          <p:grpSpPr bwMode="auto">
            <a:xfrm>
              <a:off x="1973" y="7839"/>
              <a:ext cx="1192" cy="1064"/>
              <a:chOff x="1915" y="7147"/>
              <a:chExt cx="1192" cy="1064"/>
            </a:xfrm>
          </p:grpSpPr>
          <p:sp>
            <p:nvSpPr>
              <p:cNvPr id="20526" name="Rectangle 4"/>
              <p:cNvSpPr>
                <a:spLocks noChangeArrowheads="1"/>
              </p:cNvSpPr>
              <p:nvPr/>
            </p:nvSpPr>
            <p:spPr bwMode="auto">
              <a:xfrm>
                <a:off x="1915" y="7399"/>
                <a:ext cx="1192" cy="659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0527" name="Group 5"/>
              <p:cNvGrpSpPr>
                <a:grpSpLocks/>
              </p:cNvGrpSpPr>
              <p:nvPr/>
            </p:nvGrpSpPr>
            <p:grpSpPr bwMode="auto">
              <a:xfrm>
                <a:off x="1978" y="7270"/>
                <a:ext cx="357" cy="935"/>
                <a:chOff x="2020" y="7270"/>
                <a:chExt cx="357" cy="935"/>
              </a:xfrm>
            </p:grpSpPr>
            <p:sp>
              <p:nvSpPr>
                <p:cNvPr id="20534" name="Arc 6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5" name="Arc 7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6" name="Line 8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528" name="Group 9"/>
              <p:cNvGrpSpPr>
                <a:grpSpLocks/>
              </p:cNvGrpSpPr>
              <p:nvPr/>
            </p:nvGrpSpPr>
            <p:grpSpPr bwMode="auto">
              <a:xfrm>
                <a:off x="2341" y="7276"/>
                <a:ext cx="357" cy="935"/>
                <a:chOff x="2020" y="7270"/>
                <a:chExt cx="357" cy="935"/>
              </a:xfrm>
            </p:grpSpPr>
            <p:sp>
              <p:nvSpPr>
                <p:cNvPr id="20531" name="Arc 10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2" name="Arc 11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3" name="Line 12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0529" name="Arc 13"/>
              <p:cNvSpPr>
                <a:spLocks/>
              </p:cNvSpPr>
              <p:nvPr/>
            </p:nvSpPr>
            <p:spPr bwMode="auto">
              <a:xfrm flipV="1">
                <a:off x="2698" y="80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0" name="Line 14"/>
              <p:cNvSpPr>
                <a:spLocks noChangeShapeType="1"/>
              </p:cNvSpPr>
              <p:nvPr/>
            </p:nvSpPr>
            <p:spPr bwMode="auto">
              <a:xfrm flipH="1">
                <a:off x="2878" y="7147"/>
                <a:ext cx="0" cy="906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517" name="Line 15"/>
            <p:cNvSpPr>
              <a:spLocks noChangeShapeType="1"/>
            </p:cNvSpPr>
            <p:nvPr/>
          </p:nvSpPr>
          <p:spPr bwMode="auto">
            <a:xfrm flipV="1">
              <a:off x="2004" y="7397"/>
              <a:ext cx="0" cy="680"/>
            </a:xfrm>
            <a:prstGeom prst="line">
              <a:avLst/>
            </a:prstGeom>
            <a:noFill/>
            <a:ln w="539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18" name="Group 16"/>
            <p:cNvGrpSpPr>
              <a:grpSpLocks/>
            </p:cNvGrpSpPr>
            <p:nvPr/>
          </p:nvGrpSpPr>
          <p:grpSpPr bwMode="auto">
            <a:xfrm>
              <a:off x="2004" y="7246"/>
              <a:ext cx="644" cy="369"/>
              <a:chOff x="2004" y="7246"/>
              <a:chExt cx="644" cy="369"/>
            </a:xfrm>
          </p:grpSpPr>
          <p:sp>
            <p:nvSpPr>
              <p:cNvPr id="20522" name="Line 17"/>
              <p:cNvSpPr>
                <a:spLocks noChangeShapeType="1"/>
              </p:cNvSpPr>
              <p:nvPr/>
            </p:nvSpPr>
            <p:spPr bwMode="auto">
              <a:xfrm flipH="1">
                <a:off x="2350" y="7338"/>
                <a:ext cx="0" cy="15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3" name="Line 18"/>
              <p:cNvSpPr>
                <a:spLocks noChangeShapeType="1"/>
              </p:cNvSpPr>
              <p:nvPr/>
            </p:nvSpPr>
            <p:spPr bwMode="auto">
              <a:xfrm>
                <a:off x="2004" y="7406"/>
                <a:ext cx="242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4" name="Line 19"/>
              <p:cNvSpPr>
                <a:spLocks noChangeShapeType="1"/>
              </p:cNvSpPr>
              <p:nvPr/>
            </p:nvSpPr>
            <p:spPr bwMode="auto">
              <a:xfrm>
                <a:off x="2258" y="7246"/>
                <a:ext cx="0" cy="369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5" name="Line 20"/>
              <p:cNvSpPr>
                <a:spLocks noChangeShapeType="1"/>
              </p:cNvSpPr>
              <p:nvPr/>
            </p:nvSpPr>
            <p:spPr bwMode="auto">
              <a:xfrm>
                <a:off x="2339" y="7407"/>
                <a:ext cx="309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519" name="Group 21"/>
            <p:cNvGrpSpPr>
              <a:grpSpLocks/>
            </p:cNvGrpSpPr>
            <p:nvPr/>
          </p:nvGrpSpPr>
          <p:grpSpPr bwMode="auto">
            <a:xfrm>
              <a:off x="2660" y="7293"/>
              <a:ext cx="576" cy="587"/>
              <a:chOff x="2660" y="7293"/>
              <a:chExt cx="576" cy="587"/>
            </a:xfrm>
          </p:grpSpPr>
          <p:sp>
            <p:nvSpPr>
              <p:cNvPr id="20520" name="Rectangle 22"/>
              <p:cNvSpPr>
                <a:spLocks noChangeArrowheads="1"/>
              </p:cNvSpPr>
              <p:nvPr/>
            </p:nvSpPr>
            <p:spPr bwMode="auto">
              <a:xfrm>
                <a:off x="2660" y="7293"/>
                <a:ext cx="576" cy="230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1" name="Line 23"/>
              <p:cNvSpPr>
                <a:spLocks noChangeShapeType="1"/>
              </p:cNvSpPr>
              <p:nvPr/>
            </p:nvSpPr>
            <p:spPr bwMode="auto">
              <a:xfrm flipV="1">
                <a:off x="2938" y="7546"/>
                <a:ext cx="0" cy="334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00875" y="4929188"/>
            <a:ext cx="2143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1. от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I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sng" cap="all" dirty="0">
                <a:latin typeface="Times New Roman" pitchFamily="18" charset="0"/>
                <a:cs typeface="Times New Roman" pitchFamily="18" charset="0"/>
              </a:rPr>
              <a:t>Изучение магнитного поля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rot="16200000" flipV="1">
            <a:off x="4242865" y="2867177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rot="16200000" flipV="1">
            <a:off x="3654259" y="2798918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 rot="16200000" flipV="1">
            <a:off x="3021909" y="2865589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490" name="TextBox 34"/>
          <p:cNvSpPr txBox="1">
            <a:spLocks noChangeArrowheads="1"/>
          </p:cNvSpPr>
          <p:nvPr/>
        </p:nvSpPr>
        <p:spPr bwMode="auto">
          <a:xfrm>
            <a:off x="5276850" y="5487988"/>
            <a:ext cx="242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2. слабеет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4938" y="6140450"/>
            <a:ext cx="37861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сердечник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 rot="-5400000">
            <a:off x="7435850" y="1900238"/>
            <a:ext cx="763588" cy="1941512"/>
            <a:chOff x="5296" y="2846"/>
            <a:chExt cx="141" cy="836"/>
          </a:xfrm>
        </p:grpSpPr>
        <p:sp>
          <p:nvSpPr>
            <p:cNvPr id="20514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5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1071563" y="862013"/>
            <a:ext cx="6572250" cy="4143375"/>
            <a:chOff x="1796" y="6025"/>
            <a:chExt cx="5795" cy="1589"/>
          </a:xfrm>
        </p:grpSpPr>
        <p:sp>
          <p:nvSpPr>
            <p:cNvPr id="20509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0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1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2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3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 rot="-5400000">
            <a:off x="574675" y="1944687"/>
            <a:ext cx="763588" cy="1941513"/>
            <a:chOff x="5296" y="2846"/>
            <a:chExt cx="141" cy="836"/>
          </a:xfrm>
        </p:grpSpPr>
        <p:sp>
          <p:nvSpPr>
            <p:cNvPr id="20507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8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24"/>
          <p:cNvGrpSpPr>
            <a:grpSpLocks/>
          </p:cNvGrpSpPr>
          <p:nvPr/>
        </p:nvGrpSpPr>
        <p:grpSpPr bwMode="auto">
          <a:xfrm rot="6873333">
            <a:off x="1302544" y="3994944"/>
            <a:ext cx="763587" cy="1939925"/>
            <a:chOff x="5296" y="2846"/>
            <a:chExt cx="141" cy="836"/>
          </a:xfrm>
        </p:grpSpPr>
        <p:sp>
          <p:nvSpPr>
            <p:cNvPr id="20505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6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24"/>
          <p:cNvGrpSpPr>
            <a:grpSpLocks/>
          </p:cNvGrpSpPr>
          <p:nvPr/>
        </p:nvGrpSpPr>
        <p:grpSpPr bwMode="auto">
          <a:xfrm rot="5400000">
            <a:off x="3875088" y="4268787"/>
            <a:ext cx="763588" cy="1941513"/>
            <a:chOff x="5296" y="2846"/>
            <a:chExt cx="141" cy="836"/>
          </a:xfrm>
        </p:grpSpPr>
        <p:sp>
          <p:nvSpPr>
            <p:cNvPr id="20503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4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4"/>
          <p:cNvGrpSpPr>
            <a:grpSpLocks/>
          </p:cNvGrpSpPr>
          <p:nvPr/>
        </p:nvGrpSpPr>
        <p:grpSpPr bwMode="auto">
          <a:xfrm rot="-2862432">
            <a:off x="7038182" y="2823368"/>
            <a:ext cx="850900" cy="1941513"/>
            <a:chOff x="5296" y="2846"/>
            <a:chExt cx="141" cy="836"/>
          </a:xfrm>
        </p:grpSpPr>
        <p:sp>
          <p:nvSpPr>
            <p:cNvPr id="20501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2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4"/>
          <p:cNvGrpSpPr>
            <a:grpSpLocks/>
          </p:cNvGrpSpPr>
          <p:nvPr/>
        </p:nvGrpSpPr>
        <p:grpSpPr bwMode="auto">
          <a:xfrm rot="4140289">
            <a:off x="6303963" y="3968750"/>
            <a:ext cx="763587" cy="1941513"/>
            <a:chOff x="5296" y="2846"/>
            <a:chExt cx="141" cy="836"/>
          </a:xfrm>
        </p:grpSpPr>
        <p:sp>
          <p:nvSpPr>
            <p:cNvPr id="20499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0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>Правило левой руки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индукция входит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ладонь, 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четыре пальца направить по току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то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большой палец покажет направление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магнитной силы.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Ампера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сила, с которой магнитное поле действует на проводник с током.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Лоренца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сила, с которой магнитное поле действует на двигающийся заряд.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Вихревое поле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поле, магнитные линии которого замкнуты.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1071560"/>
            <a:ext cx="2311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8429652" y="1142998"/>
            <a:ext cx="585788" cy="11080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V="1">
            <a:off x="6312707" y="1250164"/>
            <a:ext cx="1071562" cy="714375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6413512" y="-10"/>
            <a:ext cx="857250" cy="830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31806" y="1112034"/>
            <a:ext cx="1000125" cy="1587"/>
          </a:xfrm>
          <a:prstGeom prst="line">
            <a:avLst/>
          </a:prstGeom>
          <a:ln w="952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6894525" y="2020877"/>
            <a:ext cx="596900" cy="9239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832737" y="2428882"/>
            <a:ext cx="1020763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29322" y="4252903"/>
            <a:ext cx="1072595" cy="55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200" b="1" dirty="0" smtClean="0">
                <a:sym typeface="Symbol"/>
              </a:rPr>
              <a:t>=</a:t>
            </a:r>
            <a:r>
              <a:rPr lang="en-US" sz="3200" b="1" dirty="0" smtClean="0">
                <a:sym typeface="Symbol"/>
              </a:rPr>
              <a:t> 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642943" y="4143380"/>
            <a:ext cx="1079351" cy="764497"/>
            <a:chOff x="11179" y="3678"/>
            <a:chExt cx="1016" cy="450"/>
          </a:xfrm>
        </p:grpSpPr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11567" y="3938"/>
              <a:ext cx="62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5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1179" y="3678"/>
              <a:ext cx="1009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en-US" sz="4000" b="1" dirty="0" err="1" smtClean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40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357234" y="3506932"/>
            <a:ext cx="928694" cy="55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 smtClean="0">
                <a:sym typeface="Symbol"/>
              </a:rPr>
              <a:t>=</a:t>
            </a:r>
            <a:r>
              <a:rPr lang="en-US" sz="3200" b="1" dirty="0" smtClean="0">
                <a:sym typeface="Symbol"/>
              </a:rPr>
              <a:t> 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43635" y="3412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4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500637" y="3426164"/>
            <a:ext cx="428628" cy="7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15140" y="3435494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</a:rPr>
              <a:t>L</a:t>
            </a:r>
            <a:endParaRPr lang="ru-RU" sz="4000" dirty="0">
              <a:solidFill>
                <a:srgbClr val="0066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715272" y="4143380"/>
            <a:ext cx="1040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animBg="1"/>
      <p:bldP spid="6" grpId="0" animBg="1"/>
      <p:bldP spid="8" grpId="0" animBg="1"/>
      <p:bldP spid="11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 descr="116_02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688" y="0"/>
            <a:ext cx="2754312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6150138"/>
            <a:ext cx="6572264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Физика от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физика,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стр.33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1862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79377" y="0"/>
            <a:ext cx="35720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№17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>
            <a:off x="0" y="785794"/>
            <a:ext cx="7795418" cy="190039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5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  </a:t>
            </a:r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gray">
          <a:xfrm rot="20930016">
            <a:off x="2756241" y="2272085"/>
            <a:ext cx="5929354" cy="17473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6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микрофон</a:t>
            </a:r>
            <a:endParaRPr lang="ru-RU" sz="6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 rot="529827">
            <a:off x="-113581" y="3904735"/>
            <a:ext cx="9151503" cy="2088640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8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8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двигатель</a:t>
            </a:r>
            <a:endParaRPr lang="ru-RU" sz="72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1495425" y="2267755"/>
            <a:ext cx="1160463" cy="1047750"/>
            <a:chOff x="7108" y="3188"/>
            <a:chExt cx="207" cy="207"/>
          </a:xfrm>
        </p:grpSpPr>
        <p:sp>
          <p:nvSpPr>
            <p:cNvPr id="19486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7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59" name="Oval 5"/>
          <p:cNvSpPr>
            <a:spLocks noChangeArrowheads="1"/>
          </p:cNvSpPr>
          <p:nvPr/>
        </p:nvSpPr>
        <p:spPr bwMode="auto">
          <a:xfrm>
            <a:off x="1411288" y="2182812"/>
            <a:ext cx="1231900" cy="1103312"/>
          </a:xfrm>
          <a:prstGeom prst="ellips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2911472" y="2878138"/>
            <a:ext cx="1231900" cy="1103312"/>
          </a:xfrm>
          <a:prstGeom prst="ellips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341688" y="3286126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0"/>
            <a:ext cx="4357687" cy="1071563"/>
          </a:xfrm>
          <a:prstGeom prst="rect">
            <a:avLst/>
          </a:prstGeom>
          <a:solidFill>
            <a:srgbClr val="0033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8" y="4676775"/>
            <a:ext cx="4357687" cy="1071563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1191419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215106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-589756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2082006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2858294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-1356519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" y="5786454"/>
            <a:ext cx="5357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Правило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левой</a:t>
            </a:r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руки</a:t>
            </a: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133350" y="1652588"/>
            <a:ext cx="1357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0" y="2786058"/>
            <a:ext cx="1714500" cy="0"/>
          </a:xfrm>
          <a:prstGeom prst="line">
            <a:avLst/>
          </a:prstGeom>
          <a:ln w="9525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000500" y="3406775"/>
            <a:ext cx="1714500" cy="0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5143500" y="2249488"/>
            <a:ext cx="1357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0" y="3643337"/>
            <a:ext cx="37147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 flipV="1">
            <a:off x="7397750" y="5357826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8537575" y="5327650"/>
            <a:ext cx="9842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16200000" flipV="1">
            <a:off x="6107906" y="4750609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1"/>
          <p:cNvSpPr txBox="1">
            <a:spLocks noChangeArrowheads="1"/>
          </p:cNvSpPr>
          <p:nvPr/>
        </p:nvSpPr>
        <p:spPr bwMode="auto">
          <a:xfrm>
            <a:off x="7189788" y="3540125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6422231" y="4493419"/>
            <a:ext cx="1285875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6143643" y="5357813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214810" y="0"/>
            <a:ext cx="4643438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В ПРАВУЮ ручку  </a:t>
            </a:r>
            <a:r>
              <a:rPr lang="ru-RU" sz="2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ручечку</a:t>
            </a:r>
            <a:r>
              <a:rPr lang="ru-RU" sz="2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14810" y="714356"/>
            <a:ext cx="542929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Воткнуть в </a:t>
            </a:r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ЛЕВУЮ </a:t>
            </a:r>
            <a:r>
              <a:rPr lang="ru-RU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ручечку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428992" y="1142984"/>
            <a:ext cx="600079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пальца 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движению плюсов (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929188" y="1857364"/>
            <a:ext cx="42148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БОЛЬШОЙ  ПАЛЕЦ      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СИЛЕ</a:t>
            </a:r>
          </a:p>
        </p:txBody>
      </p:sp>
      <p:grpSp>
        <p:nvGrpSpPr>
          <p:cNvPr id="3" name="Группа 31"/>
          <p:cNvGrpSpPr/>
          <p:nvPr/>
        </p:nvGrpSpPr>
        <p:grpSpPr>
          <a:xfrm>
            <a:off x="4786314" y="4214818"/>
            <a:ext cx="538875" cy="707886"/>
            <a:chOff x="8072462" y="4071942"/>
            <a:chExt cx="538875" cy="70788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8072462" y="4071942"/>
              <a:ext cx="5261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sz="4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8215337" y="4143380"/>
              <a:ext cx="39600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D4F1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69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509 L 0.25 -0.0050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3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1" dur="3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4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7" dur="3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59" grpId="1" animBg="1"/>
      <p:bldP spid="19460" grpId="0" animBg="1"/>
      <p:bldP spid="19460" grpId="1" animBg="1"/>
      <p:bldP spid="7" grpId="0" animBg="1"/>
      <p:bldP spid="7" grpId="1" animBg="1"/>
      <p:bldP spid="8" grpId="0" animBg="1"/>
      <p:bldP spid="9" grpId="0" animBg="1"/>
      <p:bldP spid="24" grpId="0"/>
      <p:bldP spid="24" grpId="1"/>
      <p:bldP spid="24" grpId="2"/>
      <p:bldP spid="26" grpId="0"/>
      <p:bldP spid="30" grpId="0"/>
      <p:bldP spid="31" grpId="0"/>
      <p:bldP spid="38" grpId="0"/>
      <p:bldP spid="41" grpId="0"/>
      <p:bldP spid="42" grpId="0" autoUpdateAnimBg="0"/>
      <p:bldP spid="42" grpId="1" animBg="1"/>
      <p:bldP spid="43" grpId="0" autoUpdateAnimBg="0"/>
      <p:bldP spid="43" grpId="1" animBg="1"/>
      <p:bldP spid="44" grpId="0" autoUpdateAnimBg="0"/>
      <p:bldP spid="44" grpId="1" animBg="1"/>
      <p:bldP spid="45" grpId="0"/>
      <p:bldP spid="45" grpId="1"/>
      <p:bldP spid="4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1495425" y="2267755"/>
            <a:ext cx="1160463" cy="1047750"/>
            <a:chOff x="7108" y="3188"/>
            <a:chExt cx="207" cy="207"/>
          </a:xfrm>
        </p:grpSpPr>
        <p:sp>
          <p:nvSpPr>
            <p:cNvPr id="19486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7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59" name="Oval 5"/>
          <p:cNvSpPr>
            <a:spLocks noChangeArrowheads="1"/>
          </p:cNvSpPr>
          <p:nvPr/>
        </p:nvSpPr>
        <p:spPr bwMode="auto">
          <a:xfrm>
            <a:off x="1411288" y="2182812"/>
            <a:ext cx="1231900" cy="1103312"/>
          </a:xfrm>
          <a:prstGeom prst="ellips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2911472" y="2878138"/>
            <a:ext cx="1231900" cy="1103312"/>
          </a:xfrm>
          <a:prstGeom prst="ellips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341688" y="3286126"/>
            <a:ext cx="357187" cy="357188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0"/>
            <a:ext cx="4357687" cy="1071563"/>
          </a:xfrm>
          <a:prstGeom prst="rect">
            <a:avLst/>
          </a:prstGeom>
          <a:solidFill>
            <a:srgbClr val="0033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8" y="4676775"/>
            <a:ext cx="4357687" cy="1071563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1191419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215106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-589756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2082006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2858294" y="2856707"/>
            <a:ext cx="3571875" cy="1587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-1356519" y="2856707"/>
            <a:ext cx="3571875" cy="1588"/>
          </a:xfrm>
          <a:prstGeom prst="line">
            <a:avLst/>
          </a:prstGeom>
          <a:ln w="95250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" y="5643578"/>
            <a:ext cx="5357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Правило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левой</a:t>
            </a:r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руки</a:t>
            </a: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133350" y="1652588"/>
            <a:ext cx="1357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0" y="2786058"/>
            <a:ext cx="1714500" cy="0"/>
          </a:xfrm>
          <a:prstGeom prst="line">
            <a:avLst/>
          </a:prstGeom>
          <a:ln w="9525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000500" y="3406775"/>
            <a:ext cx="1714500" cy="0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5143500" y="2249488"/>
            <a:ext cx="1357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0" y="3643337"/>
            <a:ext cx="37147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 flipV="1">
            <a:off x="7397750" y="5357826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8537575" y="5327650"/>
            <a:ext cx="9842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16200000" flipV="1">
            <a:off x="6107906" y="4750609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1"/>
          <p:cNvSpPr txBox="1">
            <a:spLocks noChangeArrowheads="1"/>
          </p:cNvSpPr>
          <p:nvPr/>
        </p:nvSpPr>
        <p:spPr bwMode="auto">
          <a:xfrm>
            <a:off x="7189788" y="3540125"/>
            <a:ext cx="1357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6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66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6422231" y="4493419"/>
            <a:ext cx="1285875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6143643" y="5357813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214810" y="0"/>
            <a:ext cx="4643438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В ПРАВУЮ ручку  </a:t>
            </a:r>
            <a:r>
              <a:rPr lang="ru-RU" sz="2600" b="1" dirty="0" err="1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ручечку</a:t>
            </a:r>
            <a:r>
              <a:rPr lang="ru-RU" sz="2600" b="1" dirty="0">
                <a:solidFill>
                  <a:srgbClr val="1921C5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14810" y="714356"/>
            <a:ext cx="542929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Воткнуть в </a:t>
            </a:r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ЛЕВУЮ </a:t>
            </a:r>
            <a:r>
              <a:rPr lang="ru-RU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ручечку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428992" y="1142984"/>
            <a:ext cx="600079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пальца 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движению плюсов (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929188" y="1857364"/>
            <a:ext cx="42148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БОЛЬШОЙ  ПАЛЕЦ      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СИЛЕ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786314" y="4214818"/>
            <a:ext cx="538875" cy="707886"/>
            <a:chOff x="8072462" y="4071942"/>
            <a:chExt cx="538875" cy="70788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8072462" y="4071942"/>
              <a:ext cx="5261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sz="4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8215337" y="4143380"/>
              <a:ext cx="39600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D4F18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0" y="6357958"/>
            <a:ext cx="164304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повтор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9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300"/>
                                        <p:tgtEl>
                                          <p:spTgt spid="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509 L 0.25 -0.0050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3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1" dur="3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4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7" dur="3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59" grpId="1" animBg="1"/>
      <p:bldP spid="19460" grpId="0" animBg="1"/>
      <p:bldP spid="19460" grpId="1" animBg="1"/>
      <p:bldP spid="7" grpId="0" animBg="1"/>
      <p:bldP spid="7" grpId="1" animBg="1"/>
      <p:bldP spid="8" grpId="0" animBg="1"/>
      <p:bldP spid="9" grpId="0" animBg="1"/>
      <p:bldP spid="24" grpId="0"/>
      <p:bldP spid="24" grpId="1"/>
      <p:bldP spid="24" grpId="2"/>
      <p:bldP spid="26" grpId="0"/>
      <p:bldP spid="30" grpId="0"/>
      <p:bldP spid="31" grpId="0"/>
      <p:bldP spid="38" grpId="0"/>
      <p:bldP spid="41" grpId="0"/>
      <p:bldP spid="42" grpId="0" autoUpdateAnimBg="0"/>
      <p:bldP spid="42" grpId="1" animBg="1"/>
      <p:bldP spid="43" grpId="0" autoUpdateAnimBg="0"/>
      <p:bldP spid="43" grpId="1" animBg="1"/>
      <p:bldP spid="44" grpId="0" autoUpdateAnimBg="0"/>
      <p:bldP spid="44" grpId="1" animBg="1"/>
      <p:bldP spid="45" grpId="0"/>
      <p:bldP spid="45" grpId="1"/>
      <p:bldP spid="4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21680" t="9522" r="22656" b="32617"/>
          <a:stretch>
            <a:fillRect/>
          </a:stretch>
        </p:blipFill>
        <p:spPr bwMode="auto">
          <a:xfrm>
            <a:off x="3143240" y="0"/>
            <a:ext cx="2766220" cy="23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lum bright="-10000" contrast="30000"/>
          </a:blip>
          <a:srcRect l="25195" t="10254" r="32617" b="29687"/>
          <a:stretch>
            <a:fillRect/>
          </a:stretch>
        </p:blipFill>
        <p:spPr bwMode="auto">
          <a:xfrm>
            <a:off x="0" y="0"/>
            <a:ext cx="6072198" cy="69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57620" y="0"/>
            <a:ext cx="52863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Лабораторная работа №13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570" y="571480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«Действие магнитного поля на проводник с током».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2571744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источник тока, магнит, катушка, провода.</a:t>
            </a:r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4428330" y="3356768"/>
            <a:ext cx="857256" cy="1588"/>
          </a:xfrm>
          <a:prstGeom prst="straightConnector1">
            <a:avLst/>
          </a:prstGeom>
          <a:ln w="76200">
            <a:solidFill>
              <a:srgbClr val="0D4F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5143504" y="3143248"/>
            <a:ext cx="571504" cy="707886"/>
            <a:chOff x="6429388" y="2571744"/>
            <a:chExt cx="571504" cy="707886"/>
          </a:xfrm>
        </p:grpSpPr>
        <p:grpSp>
          <p:nvGrpSpPr>
            <p:cNvPr id="9" name="Группа 12"/>
            <p:cNvGrpSpPr/>
            <p:nvPr/>
          </p:nvGrpSpPr>
          <p:grpSpPr>
            <a:xfrm>
              <a:off x="6429388" y="2571744"/>
              <a:ext cx="571504" cy="707886"/>
              <a:chOff x="1571604" y="714356"/>
              <a:chExt cx="571504" cy="707886"/>
            </a:xfrm>
          </p:grpSpPr>
          <p:cxnSp>
            <p:nvCxnSpPr>
              <p:cNvPr id="11" name="Прямая со стрелкой 10"/>
              <p:cNvCxnSpPr/>
              <p:nvPr/>
            </p:nvCxnSpPr>
            <p:spPr>
              <a:xfrm>
                <a:off x="1643042" y="785794"/>
                <a:ext cx="357190" cy="158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571604" y="714356"/>
                <a:ext cx="5715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D4F18"/>
                    </a:solidFill>
                    <a:latin typeface="Times New Roman" pitchFamily="18" charset="0"/>
                    <a:cs typeface="Times New Roman" pitchFamily="18" charset="0"/>
                  </a:rPr>
                  <a:t>В</a:t>
                </a:r>
                <a:endParaRPr lang="ru-RU" sz="4000" b="1" dirty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Прямая со стрелкой 9"/>
            <p:cNvCxnSpPr/>
            <p:nvPr/>
          </p:nvCxnSpPr>
          <p:spPr>
            <a:xfrm>
              <a:off x="6572264" y="2652835"/>
              <a:ext cx="285752" cy="1588"/>
            </a:xfrm>
            <a:prstGeom prst="straightConnector1">
              <a:avLst/>
            </a:prstGeom>
            <a:ln w="28575">
              <a:solidFill>
                <a:srgbClr val="0D4F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 l="28125" t="21240" r="29687" b="14306"/>
          <a:stretch>
            <a:fillRect/>
          </a:stretch>
        </p:blipFill>
        <p:spPr bwMode="auto">
          <a:xfrm>
            <a:off x="-1" y="0"/>
            <a:ext cx="56110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28"/>
          <p:cNvGrpSpPr/>
          <p:nvPr/>
        </p:nvGrpSpPr>
        <p:grpSpPr>
          <a:xfrm>
            <a:off x="1928794" y="1214422"/>
            <a:ext cx="571504" cy="707886"/>
            <a:chOff x="2357422" y="1142984"/>
            <a:chExt cx="571504" cy="707886"/>
          </a:xfrm>
        </p:grpSpPr>
        <p:sp>
          <p:nvSpPr>
            <p:cNvPr id="4" name="TextBox 3"/>
            <p:cNvSpPr txBox="1"/>
            <p:nvPr/>
          </p:nvSpPr>
          <p:spPr>
            <a:xfrm>
              <a:off x="2357422" y="1142984"/>
              <a:ext cx="57150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2500298" y="1212834"/>
              <a:ext cx="35719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Прямая со стрелкой 5"/>
          <p:cNvCxnSpPr/>
          <p:nvPr/>
        </p:nvCxnSpPr>
        <p:spPr>
          <a:xfrm rot="10800000">
            <a:off x="2143108" y="2071678"/>
            <a:ext cx="928694" cy="35718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6200000" flipV="1">
            <a:off x="3392479" y="2963859"/>
            <a:ext cx="928694" cy="1588"/>
          </a:xfrm>
          <a:prstGeom prst="straightConnector1">
            <a:avLst/>
          </a:prstGeom>
          <a:ln w="76200">
            <a:solidFill>
              <a:srgbClr val="0D4F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4214810" y="2500306"/>
            <a:ext cx="571504" cy="707886"/>
            <a:chOff x="6429388" y="2571744"/>
            <a:chExt cx="571504" cy="707886"/>
          </a:xfrm>
        </p:grpSpPr>
        <p:grpSp>
          <p:nvGrpSpPr>
            <p:cNvPr id="9" name="Группа 12"/>
            <p:cNvGrpSpPr/>
            <p:nvPr/>
          </p:nvGrpSpPr>
          <p:grpSpPr>
            <a:xfrm>
              <a:off x="6429388" y="2571744"/>
              <a:ext cx="571504" cy="707886"/>
              <a:chOff x="1571604" y="714356"/>
              <a:chExt cx="571504" cy="707886"/>
            </a:xfrm>
          </p:grpSpPr>
          <p:cxnSp>
            <p:nvCxnSpPr>
              <p:cNvPr id="11" name="Прямая со стрелкой 10"/>
              <p:cNvCxnSpPr/>
              <p:nvPr/>
            </p:nvCxnSpPr>
            <p:spPr>
              <a:xfrm>
                <a:off x="1643042" y="785794"/>
                <a:ext cx="357190" cy="158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571604" y="714356"/>
                <a:ext cx="5715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0D4F18"/>
                    </a:solidFill>
                    <a:latin typeface="Times New Roman" pitchFamily="18" charset="0"/>
                    <a:cs typeface="Times New Roman" pitchFamily="18" charset="0"/>
                  </a:rPr>
                  <a:t>В</a:t>
                </a:r>
                <a:endParaRPr lang="ru-RU" sz="4000" b="1" dirty="0">
                  <a:solidFill>
                    <a:srgbClr val="0D4F1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Прямая со стрелкой 9"/>
            <p:cNvCxnSpPr/>
            <p:nvPr/>
          </p:nvCxnSpPr>
          <p:spPr>
            <a:xfrm>
              <a:off x="6572264" y="2714620"/>
              <a:ext cx="285752" cy="1588"/>
            </a:xfrm>
            <a:prstGeom prst="straightConnector1">
              <a:avLst/>
            </a:prstGeom>
            <a:ln w="28575">
              <a:solidFill>
                <a:srgbClr val="0D4F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Рисунок 13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4357693"/>
            <a:ext cx="2806694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6664326" y="5857892"/>
            <a:ext cx="1714500" cy="0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7823204" y="4606941"/>
            <a:ext cx="69853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842810" y="4964916"/>
            <a:ext cx="1071563" cy="714375"/>
          </a:xfrm>
          <a:prstGeom prst="line">
            <a:avLst/>
          </a:prstGeom>
          <a:ln w="149225">
            <a:solidFill>
              <a:srgbClr val="0D4F18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6878660" y="3857628"/>
            <a:ext cx="107157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6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6093641" y="4714085"/>
            <a:ext cx="1285875" cy="1588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5735652" y="5678487"/>
            <a:ext cx="100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6600" b="1" baseline="-25000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0D4F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D4F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 flipV="1">
            <a:off x="3000365" y="2084034"/>
            <a:ext cx="571504" cy="559147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3714744" y="1428736"/>
            <a:ext cx="42862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7620" y="0"/>
            <a:ext cx="52863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Лабораторная работа №13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3570" y="571480"/>
            <a:ext cx="350043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«Действие магнитного поля на проводник с током».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/>
      <p:bldP spid="22" grpId="0" animBg="1"/>
      <p:bldP spid="24" grpId="0" animBg="1"/>
      <p:bldP spid="2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2810</TotalTime>
  <Words>1563</Words>
  <Application>Microsoft Office PowerPoint</Application>
  <PresentationFormat>Экран (4:3)</PresentationFormat>
  <Paragraphs>502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Домашнее задание.</vt:lpstr>
      <vt:lpstr>Слайд 42</vt:lpstr>
      <vt:lpstr>Слайд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knt</cp:lastModifiedBy>
  <cp:revision>227</cp:revision>
  <dcterms:created xsi:type="dcterms:W3CDTF">2009-11-04T14:29:22Z</dcterms:created>
  <dcterms:modified xsi:type="dcterms:W3CDTF">2020-02-26T08:11:47Z</dcterms:modified>
</cp:coreProperties>
</file>