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3"/>
  </p:notesMasterIdLst>
  <p:sldIdLst>
    <p:sldId id="373" r:id="rId2"/>
    <p:sldId id="311" r:id="rId3"/>
    <p:sldId id="406" r:id="rId4"/>
    <p:sldId id="316" r:id="rId5"/>
    <p:sldId id="400" r:id="rId6"/>
    <p:sldId id="403" r:id="rId7"/>
    <p:sldId id="401" r:id="rId8"/>
    <p:sldId id="399" r:id="rId9"/>
    <p:sldId id="407" r:id="rId10"/>
    <p:sldId id="414" r:id="rId11"/>
    <p:sldId id="408" r:id="rId12"/>
    <p:sldId id="409" r:id="rId13"/>
    <p:sldId id="410" r:id="rId14"/>
    <p:sldId id="412" r:id="rId15"/>
    <p:sldId id="413" r:id="rId16"/>
    <p:sldId id="411" r:id="rId17"/>
    <p:sldId id="415" r:id="rId18"/>
    <p:sldId id="416" r:id="rId19"/>
    <p:sldId id="417" r:id="rId20"/>
    <p:sldId id="418" r:id="rId21"/>
    <p:sldId id="419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65D21"/>
    <a:srgbClr val="000099"/>
    <a:srgbClr val="006600"/>
    <a:srgbClr val="0033CC"/>
    <a:srgbClr val="0014AC"/>
    <a:srgbClr val="003300"/>
    <a:srgbClr val="66CCFF"/>
    <a:srgbClr val="220FB1"/>
    <a:srgbClr val="000000"/>
    <a:srgbClr val="2706E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 autoAdjust="0"/>
    <p:restoredTop sz="94660" autoAdjust="0"/>
  </p:normalViewPr>
  <p:slideViewPr>
    <p:cSldViewPr>
      <p:cViewPr>
        <p:scale>
          <a:sx n="70" d="100"/>
          <a:sy n="70" d="100"/>
        </p:scale>
        <p:origin x="-13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20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29.01.2019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41708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audio" Target="../media/audio4.wav"/><Relationship Id="rId7" Type="http://schemas.openxmlformats.org/officeDocument/2006/relationships/audio" Target="../media/audio6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10.png"/><Relationship Id="rId5" Type="http://schemas.openxmlformats.org/officeDocument/2006/relationships/audio" Target="../media/audio1.wav"/><Relationship Id="rId10" Type="http://schemas.openxmlformats.org/officeDocument/2006/relationships/audio" Target="../media/audio12.wav"/><Relationship Id="rId4" Type="http://schemas.openxmlformats.org/officeDocument/2006/relationships/audio" Target="../media/audio3.wav"/><Relationship Id="rId9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14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3.wav"/><Relationship Id="rId5" Type="http://schemas.openxmlformats.org/officeDocument/2006/relationships/audio" Target="../media/audio4.wav"/><Relationship Id="rId4" Type="http://schemas.openxmlformats.org/officeDocument/2006/relationships/audio" Target="../media/audio9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3.wav"/><Relationship Id="rId7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8.wav"/><Relationship Id="rId4" Type="http://schemas.openxmlformats.org/officeDocument/2006/relationships/audio" Target="../media/audio6.wav"/><Relationship Id="rId9" Type="http://schemas.openxmlformats.org/officeDocument/2006/relationships/hyperlink" Target="../../../&#1092;&#1080;&#1083;&#1100;&#1084;&#1099;%2011&#1082;&#1083;/&#1086;&#1087;&#1090;&#1080;&#1082;&#1072;/&#1050;&#1086;&#1090;&#1083;&#1100;&#1094;&#1072;%20&#1053;&#1100;&#1102;&#1090;&#1086;&#1085;&#1072;%202%20&#1084;&#1080;&#1085;.avi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file:///C:\Users\newest\Desktop\&#1042;&#1057;&#1042;\&#1060;&#1080;&#1079;&#1080;&#1082;&#1072;,%207-11%20&#1082;&#1083;.%20&#1041;&#1080;&#1073;&#1083;&#1080;&#1086;&#1090;&#1077;&#1082;&#1072;%20&#1085;&#1072;&#1075;&#1083;&#1103;&#1076;&#1085;&#1099;&#1093;%20&#1087;&#1086;&#1089;&#1086;&#1073;&#1080;&#1081;.lnk" TargetMode="External"/><Relationship Id="rId3" Type="http://schemas.openxmlformats.org/officeDocument/2006/relationships/audio" Target="../media/audio6.wav"/><Relationship Id="rId7" Type="http://schemas.openxmlformats.org/officeDocument/2006/relationships/audio" Target="../media/audio9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5.wav"/><Relationship Id="rId4" Type="http://schemas.openxmlformats.org/officeDocument/2006/relationships/audio" Target="../media/audio3.wav"/><Relationship Id="rId9" Type="http://schemas.openxmlformats.org/officeDocument/2006/relationships/hyperlink" Target="../../../dos/DOSBox-0.74/&#1071;&#1088;&#1083;&#1099;&#1082;%20&#1076;&#1083;&#1103;%20DOSBox.lnk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7.wav"/><Relationship Id="rId9" Type="http://schemas.openxmlformats.org/officeDocument/2006/relationships/hyperlink" Target="../../../&#1092;&#1080;&#1083;&#1100;&#1084;&#1099;%2011&#1082;&#1083;/&#1086;&#1087;&#1090;&#1080;&#1082;&#1072;/&#1087;&#1088;&#1080;&#1084;&#1077;&#1085;&#1077;&#1085;&#1080;&#1077;%20&#1087;&#1086;&#1083;&#1103;&#1088;&#1080;&#1079;&#1072;&#1094;&#1080;&#1080;%206%20&#1084;&#1080;&#1085;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1.wav"/><Relationship Id="rId4" Type="http://schemas.openxmlformats.org/officeDocument/2006/relationships/audio" Target="../media/audio7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audio" Target="../media/audio2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11" Type="http://schemas.openxmlformats.org/officeDocument/2006/relationships/image" Target="../media/image7.jpeg"/><Relationship Id="rId5" Type="http://schemas.openxmlformats.org/officeDocument/2006/relationships/audio" Target="../media/audio4.wav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audio" Target="../media/audio8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7.wav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hyperlink" Target="../../../&#1092;&#1080;&#1083;&#1100;&#1084;&#1099;%2011&#1082;&#1083;/&#1086;&#1087;&#1090;&#1080;&#1082;&#1072;/&#1087;&#1086;&#1083;&#1103;&#1088;&#1080;&#1079;&#1072;&#1094;&#1080;&#1103;%20&#1092;%2013&#1084;&#1080;&#1085;.avi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audio5.wav"/><Relationship Id="rId3" Type="http://schemas.openxmlformats.org/officeDocument/2006/relationships/audio" Target="../media/audio6.wav"/><Relationship Id="rId7" Type="http://schemas.openxmlformats.org/officeDocument/2006/relationships/audio" Target="../media/audio4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7.wav"/><Relationship Id="rId9" Type="http://schemas.openxmlformats.org/officeDocument/2006/relationships/hyperlink" Target="../../../&#1092;&#1080;&#1083;&#1100;&#1084;&#1099;%2011&#1082;&#1083;/&#1086;&#1087;&#1090;&#1080;&#1082;&#1072;/&#1087;&#1088;&#1080;&#1084;&#1077;&#1085;&#1077;&#1085;&#1080;&#1077;%20&#1087;&#1086;&#1083;&#1103;&#1088;&#1080;&#1079;&#1072;&#1094;&#1080;&#1080;%206%20&#1084;&#1080;&#1085;.av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3.wav"/><Relationship Id="rId5" Type="http://schemas.openxmlformats.org/officeDocument/2006/relationships/audio" Target="../media/audio6.wav"/><Relationship Id="rId4" Type="http://schemas.openxmlformats.org/officeDocument/2006/relationships/audio" Target="../media/audio9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1.wav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0" y="2590800"/>
          <a:ext cx="9144000" cy="4267200"/>
        </p:xfrm>
        <a:graphic>
          <a:graphicData uri="http://schemas.openxmlformats.org/drawingml/2006/table">
            <a:tbl>
              <a:tblPr/>
              <a:tblGrid>
                <a:gridCol w="8170870"/>
                <a:gridCol w="973130"/>
              </a:tblGrid>
              <a:tr h="17187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1.Консультация по гр. №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2. Проблемный опыт по поляризации.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3. Самостоятельная работа с учебником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$ 51, 52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. /</a:t>
                      </a:r>
                      <a:r>
                        <a:rPr lang="ru-RU" sz="36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73,74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4. Создание О.К. по материалу темы.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5. Дополнения по применению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поляризации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к/ф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. «Поляризация света».)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6.Первичная обратная связь по ???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№ 1 (стр. 129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), /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№1 (стр221)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-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КИГ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(стр. 131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(224)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/>
                          <a:ea typeface="Times New Roman"/>
                        </a:rPr>
                        <a:t>5м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9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Д.З.          $ 51, 52 ( т. №22 ) 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ПРЗ 1,2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(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стр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130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)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стр222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85318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\ Т.22 \  ПОПЕРЕЧНОСТЬ СВЕТОВЫХ ВОЛН. ПОЛЯРИЗАЦИЯ СВЕТА.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Повторить поперечные и продольные волны и их скорости.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2. Повторить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поперечность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радиоволн.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3. Изучить явление поляризации света и ее применение.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4. Доказать </a:t>
            </a: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поперечность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световых волн.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9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Гашение света вторым поляроидом.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Применение поляроидов для изучения механических напряжений в деталях и конструкциях.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789936" y="922684"/>
            <a:ext cx="0" cy="3136593"/>
            <a:chOff x="12423" y="1740"/>
            <a:chExt cx="0" cy="1419"/>
          </a:xfrm>
        </p:grpSpPr>
        <p:sp>
          <p:nvSpPr>
            <p:cNvPr id="10242" name="Line 2"/>
            <p:cNvSpPr>
              <a:spLocks noChangeShapeType="1"/>
            </p:cNvSpPr>
            <p:nvPr/>
          </p:nvSpPr>
          <p:spPr bwMode="auto">
            <a:xfrm>
              <a:off x="12423" y="1740"/>
              <a:ext cx="0" cy="4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43" name="Line 3"/>
            <p:cNvSpPr>
              <a:spLocks noChangeShapeType="1"/>
            </p:cNvSpPr>
            <p:nvPr/>
          </p:nvSpPr>
          <p:spPr bwMode="auto">
            <a:xfrm>
              <a:off x="12423" y="2242"/>
              <a:ext cx="0" cy="4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44" name="Line 4"/>
            <p:cNvSpPr>
              <a:spLocks noChangeShapeType="1"/>
            </p:cNvSpPr>
            <p:nvPr/>
          </p:nvSpPr>
          <p:spPr bwMode="auto">
            <a:xfrm>
              <a:off x="12423" y="2756"/>
              <a:ext cx="0" cy="4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0" y="1342037"/>
            <a:ext cx="717429" cy="2301277"/>
            <a:chOff x="11889" y="1912"/>
            <a:chExt cx="471" cy="1040"/>
          </a:xfrm>
        </p:grpSpPr>
        <p:sp>
          <p:nvSpPr>
            <p:cNvPr id="10246" name="Line 6"/>
            <p:cNvSpPr>
              <a:spLocks noChangeShapeType="1"/>
            </p:cNvSpPr>
            <p:nvPr/>
          </p:nvSpPr>
          <p:spPr bwMode="auto">
            <a:xfrm>
              <a:off x="11889" y="1912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47" name="Line 7"/>
            <p:cNvSpPr>
              <a:spLocks noChangeShapeType="1"/>
            </p:cNvSpPr>
            <p:nvPr/>
          </p:nvSpPr>
          <p:spPr bwMode="auto">
            <a:xfrm>
              <a:off x="11889" y="2120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48" name="Line 8"/>
            <p:cNvSpPr>
              <a:spLocks noChangeShapeType="1"/>
            </p:cNvSpPr>
            <p:nvPr/>
          </p:nvSpPr>
          <p:spPr bwMode="auto">
            <a:xfrm>
              <a:off x="11889" y="2315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11889" y="2523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11900" y="2744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51" name="Line 11"/>
            <p:cNvSpPr>
              <a:spLocks noChangeShapeType="1"/>
            </p:cNvSpPr>
            <p:nvPr/>
          </p:nvSpPr>
          <p:spPr bwMode="auto">
            <a:xfrm>
              <a:off x="11900" y="2952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</p:grpSp>
      <p:sp>
        <p:nvSpPr>
          <p:cNvPr id="10254" name="Text Box 14"/>
          <p:cNvSpPr txBox="1">
            <a:spLocks noChangeArrowheads="1"/>
          </p:cNvSpPr>
          <p:nvPr/>
        </p:nvSpPr>
        <p:spPr bwMode="auto">
          <a:xfrm rot="20707304">
            <a:off x="4975660" y="1318625"/>
            <a:ext cx="105774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k=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 rot="20604434">
            <a:off x="4920774" y="3987147"/>
            <a:ext cx="1103011" cy="60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k=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 rot="20656424">
            <a:off x="4952477" y="3307865"/>
            <a:ext cx="1174449" cy="497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k=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Группа 46"/>
          <p:cNvGrpSpPr/>
          <p:nvPr/>
        </p:nvGrpSpPr>
        <p:grpSpPr>
          <a:xfrm>
            <a:off x="4500562" y="1338507"/>
            <a:ext cx="473198" cy="3662129"/>
            <a:chOff x="4457216" y="753556"/>
            <a:chExt cx="473198" cy="3662129"/>
          </a:xfrm>
        </p:grpSpPr>
        <p:sp>
          <p:nvSpPr>
            <p:cNvPr id="10252" name="Rectangle 12"/>
            <p:cNvSpPr>
              <a:spLocks noChangeArrowheads="1"/>
            </p:cNvSpPr>
            <p:nvPr/>
          </p:nvSpPr>
          <p:spPr bwMode="auto">
            <a:xfrm>
              <a:off x="4471257" y="753556"/>
              <a:ext cx="457933" cy="3662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59" name="Rectangle 19"/>
            <p:cNvSpPr>
              <a:spLocks noChangeArrowheads="1"/>
            </p:cNvSpPr>
            <p:nvPr/>
          </p:nvSpPr>
          <p:spPr bwMode="auto">
            <a:xfrm>
              <a:off x="4476298" y="3480790"/>
              <a:ext cx="454116" cy="730213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60" name="Rectangle 20"/>
            <p:cNvSpPr>
              <a:spLocks noChangeArrowheads="1"/>
            </p:cNvSpPr>
            <p:nvPr/>
          </p:nvSpPr>
          <p:spPr bwMode="auto">
            <a:xfrm>
              <a:off x="4461033" y="2767174"/>
              <a:ext cx="454116" cy="453617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61" name="Rectangle 21"/>
            <p:cNvSpPr>
              <a:spLocks noChangeArrowheads="1"/>
            </p:cNvSpPr>
            <p:nvPr/>
          </p:nvSpPr>
          <p:spPr bwMode="auto">
            <a:xfrm>
              <a:off x="4461033" y="1749301"/>
              <a:ext cx="454116" cy="448084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0262" name="Rectangle 22"/>
            <p:cNvSpPr>
              <a:spLocks noChangeArrowheads="1"/>
            </p:cNvSpPr>
            <p:nvPr/>
          </p:nvSpPr>
          <p:spPr bwMode="auto">
            <a:xfrm rot="10800000">
              <a:off x="4457216" y="781214"/>
              <a:ext cx="457933" cy="730213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</p:grpSp>
      <p:sp>
        <p:nvSpPr>
          <p:cNvPr id="10263" name="Line 23"/>
          <p:cNvSpPr>
            <a:spLocks noChangeShapeType="1"/>
          </p:cNvSpPr>
          <p:nvPr/>
        </p:nvSpPr>
        <p:spPr bwMode="auto">
          <a:xfrm>
            <a:off x="775152" y="3071810"/>
            <a:ext cx="367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4" name="Text Box 24"/>
          <p:cNvSpPr txBox="1">
            <a:spLocks noChangeArrowheads="1"/>
          </p:cNvSpPr>
          <p:nvPr/>
        </p:nvSpPr>
        <p:spPr bwMode="auto">
          <a:xfrm>
            <a:off x="1071538" y="1071546"/>
            <a:ext cx="503216" cy="33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1679588" y="2521572"/>
            <a:ext cx="4286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7" name="Rectangle 27"/>
          <p:cNvSpPr>
            <a:spLocks noChangeArrowheads="1"/>
          </p:cNvSpPr>
          <p:nvPr/>
        </p:nvSpPr>
        <p:spPr bwMode="auto">
          <a:xfrm>
            <a:off x="0" y="-63785"/>
            <a:ext cx="484639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дифракционная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решетка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авая фигурная скобка 29"/>
          <p:cNvSpPr/>
          <p:nvPr/>
        </p:nvSpPr>
        <p:spPr>
          <a:xfrm>
            <a:off x="857224" y="928670"/>
            <a:ext cx="357190" cy="1143008"/>
          </a:xfrm>
          <a:prstGeom prst="rightBrac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24"/>
          <p:cNvSpPr txBox="1">
            <a:spLocks noChangeArrowheads="1"/>
          </p:cNvSpPr>
          <p:nvPr/>
        </p:nvSpPr>
        <p:spPr bwMode="auto">
          <a:xfrm>
            <a:off x="928662" y="500042"/>
            <a:ext cx="2357454" cy="33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Период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10мкм</a:t>
            </a: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Line 14"/>
          <p:cNvSpPr>
            <a:spLocks noChangeShapeType="1"/>
          </p:cNvSpPr>
          <p:nvPr/>
        </p:nvSpPr>
        <p:spPr bwMode="auto">
          <a:xfrm flipV="1">
            <a:off x="714348" y="1643049"/>
            <a:ext cx="3786214" cy="1417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triangl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Arc 19"/>
          <p:cNvSpPr>
            <a:spLocks/>
          </p:cNvSpPr>
          <p:nvPr/>
        </p:nvSpPr>
        <p:spPr bwMode="auto">
          <a:xfrm rot="3521678">
            <a:off x="1451149" y="2879486"/>
            <a:ext cx="283595" cy="8361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2"/>
          <p:cNvSpPr>
            <a:spLocks noChangeShapeType="1"/>
          </p:cNvSpPr>
          <p:nvPr/>
        </p:nvSpPr>
        <p:spPr bwMode="auto">
          <a:xfrm>
            <a:off x="785786" y="1928802"/>
            <a:ext cx="357190" cy="1000132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68" name="Text Box 28"/>
          <p:cNvSpPr txBox="1">
            <a:spLocks noChangeArrowheads="1"/>
          </p:cNvSpPr>
          <p:nvPr/>
        </p:nvSpPr>
        <p:spPr bwMode="auto">
          <a:xfrm>
            <a:off x="1000100" y="3214686"/>
            <a:ext cx="1928826" cy="482814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ru-RU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d</a:t>
            </a:r>
            <a:r>
              <a:rPr kumimoji="0" lang="en-US" sz="2800" b="1" i="0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kumimoji="0" lang="en-US" sz="2800" b="1" i="0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endParaRPr kumimoji="0" lang="en-US" sz="2800" b="1" i="0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авая фигурная скобка 43"/>
          <p:cNvSpPr/>
          <p:nvPr/>
        </p:nvSpPr>
        <p:spPr>
          <a:xfrm rot="4157410">
            <a:off x="908814" y="2898884"/>
            <a:ext cx="177444" cy="368907"/>
          </a:xfrm>
          <a:prstGeom prst="rightBrace">
            <a:avLst/>
          </a:prstGeom>
          <a:ln w="28575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782182" y="0"/>
            <a:ext cx="3361818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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512227" y="2685028"/>
            <a:ext cx="602945" cy="763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sp>
        <p:nvSpPr>
          <p:cNvPr id="54" name="Arc 19"/>
          <p:cNvSpPr>
            <a:spLocks/>
          </p:cNvSpPr>
          <p:nvPr/>
        </p:nvSpPr>
        <p:spPr bwMode="auto">
          <a:xfrm rot="7997072">
            <a:off x="758266" y="2507326"/>
            <a:ext cx="240344" cy="57399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 rot="20043708">
            <a:off x="4928260" y="2187485"/>
            <a:ext cx="888697" cy="527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>
          <a:blip r:embed="rId11" cstate="print"/>
          <a:srcRect l="16875" t="55710" r="35312" b="25911"/>
          <a:stretch>
            <a:fillRect/>
          </a:stretch>
        </p:blipFill>
        <p:spPr bwMode="auto">
          <a:xfrm>
            <a:off x="0" y="5072074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Line 17"/>
          <p:cNvSpPr>
            <a:spLocks noChangeShapeType="1"/>
          </p:cNvSpPr>
          <p:nvPr/>
        </p:nvSpPr>
        <p:spPr bwMode="auto">
          <a:xfrm>
            <a:off x="785786" y="3071810"/>
            <a:ext cx="3714776" cy="0"/>
          </a:xfrm>
          <a:prstGeom prst="line">
            <a:avLst/>
          </a:prstGeom>
          <a:noFill/>
          <a:ln w="28575">
            <a:solidFill>
              <a:srgbClr val="0D0D0D"/>
            </a:solidFill>
            <a:round/>
            <a:headEnd type="stealth" w="lg" len="lg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Rectangle 61"/>
          <p:cNvSpPr>
            <a:spLocks noChangeArrowheads="1"/>
          </p:cNvSpPr>
          <p:nvPr/>
        </p:nvSpPr>
        <p:spPr bwMode="auto">
          <a:xfrm>
            <a:off x="2428860" y="2500306"/>
            <a:ext cx="1571264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L=200см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Line 12"/>
          <p:cNvSpPr>
            <a:spLocks noChangeShapeType="1"/>
          </p:cNvSpPr>
          <p:nvPr/>
        </p:nvSpPr>
        <p:spPr bwMode="auto">
          <a:xfrm flipH="1">
            <a:off x="5000628" y="1428736"/>
            <a:ext cx="1127987" cy="0"/>
          </a:xfrm>
          <a:prstGeom prst="line">
            <a:avLst/>
          </a:prstGeom>
          <a:noFill/>
          <a:ln w="28575">
            <a:solidFill>
              <a:srgbClr val="0D0D0D"/>
            </a:solidFill>
            <a:prstDash val="sysDot"/>
            <a:round/>
            <a:headEnd type="triangle" w="sm" len="sm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14"/>
          <p:cNvSpPr>
            <a:spLocks noChangeShapeType="1"/>
          </p:cNvSpPr>
          <p:nvPr/>
        </p:nvSpPr>
        <p:spPr bwMode="auto">
          <a:xfrm flipV="1">
            <a:off x="6059626" y="1428736"/>
            <a:ext cx="3354" cy="1548000"/>
          </a:xfrm>
          <a:prstGeom prst="line">
            <a:avLst/>
          </a:prstGeom>
          <a:noFill/>
          <a:ln w="28575">
            <a:solidFill>
              <a:srgbClr val="0D0D0D"/>
            </a:solidFill>
            <a:round/>
            <a:headEnd type="stealth" w="lg" len="lg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19"/>
          <p:cNvSpPr>
            <a:spLocks noChangeShapeType="1"/>
          </p:cNvSpPr>
          <p:nvPr/>
        </p:nvSpPr>
        <p:spPr bwMode="auto">
          <a:xfrm flipH="1">
            <a:off x="4940855" y="3003685"/>
            <a:ext cx="1131343" cy="0"/>
          </a:xfrm>
          <a:prstGeom prst="line">
            <a:avLst/>
          </a:prstGeom>
          <a:noFill/>
          <a:ln w="28575">
            <a:solidFill>
              <a:srgbClr val="0D0D0D"/>
            </a:solidFill>
            <a:prstDash val="sysDot"/>
            <a:round/>
            <a:headEnd type="triangle" w="sm" len="sm"/>
            <a:tailEnd type="arrow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Rectangle 58"/>
          <p:cNvSpPr>
            <a:spLocks noChangeArrowheads="1"/>
          </p:cNvSpPr>
          <p:nvPr/>
        </p:nvSpPr>
        <p:spPr bwMode="auto">
          <a:xfrm rot="1823491">
            <a:off x="5692481" y="1985738"/>
            <a:ext cx="1214446" cy="52322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1" name="Rectangle 57"/>
          <p:cNvSpPr>
            <a:spLocks noChangeArrowheads="1"/>
          </p:cNvSpPr>
          <p:nvPr/>
        </p:nvSpPr>
        <p:spPr bwMode="auto">
          <a:xfrm>
            <a:off x="6000760" y="629647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sin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en-US" sz="3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tg</a:t>
            </a:r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</a:t>
            </a:r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/L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153053" y="1285860"/>
            <a:ext cx="299094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rgbClr val="365D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–5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/L</a:t>
            </a:r>
            <a:r>
              <a:rPr lang="ru-RU" sz="2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600</a:t>
            </a:r>
            <a:r>
              <a:rPr lang="ru-RU" sz="2800" b="1" dirty="0" smtClean="0">
                <a:solidFill>
                  <a:srgbClr val="365D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</a:t>
            </a:r>
            <a:r>
              <a:rPr lang="ru-RU" sz="2800" b="1" baseline="30000" dirty="0" smtClean="0">
                <a:solidFill>
                  <a:srgbClr val="365D2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–9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7143768" y="2928934"/>
            <a:ext cx="59022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b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4429132"/>
            <a:ext cx="3251190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28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 стр. 37</a:t>
            </a:r>
            <a:endParaRPr lang="ru-RU" sz="2800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84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1000" fill="hold"/>
                                        <p:tgtEl>
                                          <p:spTgt spid="10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4" grpId="0"/>
      <p:bldP spid="10255" grpId="0"/>
      <p:bldP spid="10257" grpId="0"/>
      <p:bldP spid="10263" grpId="0" animBg="1"/>
      <p:bldP spid="10264" grpId="0"/>
      <p:bldP spid="10266" grpId="0"/>
      <p:bldP spid="10267" grpId="0"/>
      <p:bldP spid="30" grpId="0" animBg="1"/>
      <p:bldP spid="31" grpId="0"/>
      <p:bldP spid="40" grpId="0" animBg="1"/>
      <p:bldP spid="42" grpId="0" animBg="1"/>
      <p:bldP spid="43" grpId="0" animBg="1"/>
      <p:bldP spid="10268" grpId="0" animBg="1"/>
      <p:bldP spid="44" grpId="0" animBg="1"/>
      <p:bldP spid="46" grpId="0" animBg="1"/>
      <p:bldP spid="10258" grpId="0"/>
      <p:bldP spid="54" grpId="0" animBg="1"/>
      <p:bldP spid="10256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/>
      <p:bldP spid="62" grpId="0" animBg="1"/>
      <p:bldP spid="6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357430"/>
            <a:ext cx="9144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u="sng" dirty="0" smtClean="0">
                <a:latin typeface="Times New Roman"/>
                <a:ea typeface="Times New Roman"/>
              </a:rPr>
              <a:t>ЗАРИСОВАТЬ КАРТИНКУ И ПОСТРОИТЬ ХОД ЛУЧЕЙ</a:t>
            </a:r>
            <a:endParaRPr lang="ru-RU" sz="2000" u="sng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1. наблюдение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дифракции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света через платок</a:t>
            </a:r>
          </a:p>
          <a:p>
            <a:pPr>
              <a:spcAft>
                <a:spcPts val="0"/>
              </a:spcAft>
              <a:buFontTx/>
              <a:buNone/>
            </a:pPr>
            <a:r>
              <a:rPr lang="ru-RU" sz="2400" b="1" dirty="0" smtClean="0">
                <a:latin typeface="Times New Roman"/>
                <a:ea typeface="Times New Roman"/>
              </a:rPr>
              <a:t>2. наблюдение дифракции света через отверстие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штангенциркуля</a:t>
            </a:r>
            <a:r>
              <a:rPr lang="ru-RU" sz="2400" b="1" dirty="0" smtClean="0">
                <a:latin typeface="Times New Roman"/>
                <a:ea typeface="Times New Roman"/>
              </a:rPr>
              <a:t>.</a:t>
            </a:r>
            <a:r>
              <a:rPr lang="ru-RU" sz="2400" dirty="0" smtClean="0">
                <a:latin typeface="Times New Roman"/>
                <a:ea typeface="Times New Roman"/>
              </a:rPr>
              <a:t> (Оценка длины волны красного цвета.)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3. Наблюдение интерференции света.(</a:t>
            </a:r>
            <a:r>
              <a:rPr lang="ru-RU" sz="2400" b="1" dirty="0" smtClean="0">
                <a:latin typeface="Times New Roman"/>
                <a:ea typeface="Times New Roman"/>
              </a:rPr>
              <a:t>две стеклянные пластинки</a:t>
            </a:r>
            <a:r>
              <a:rPr lang="ru-RU" sz="2400" b="1" dirty="0" smtClean="0">
                <a:solidFill>
                  <a:srgbClr val="000099"/>
                </a:solidFill>
                <a:latin typeface="Times New Roman"/>
                <a:ea typeface="Times New Roman"/>
              </a:rPr>
              <a:t>)</a:t>
            </a:r>
          </a:p>
          <a:p>
            <a:pPr>
              <a:spcAft>
                <a:spcPts val="0"/>
              </a:spcAft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4.Наблюдение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дисперсии</a:t>
            </a: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света через стеклянную призму.</a:t>
            </a:r>
          </a:p>
          <a:p>
            <a:pPr>
              <a:spcAft>
                <a:spcPts val="0"/>
              </a:spcAft>
              <a:buFontTx/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5. Наблюдение поляризации света.</a:t>
            </a:r>
            <a:endParaRPr lang="ru-RU" sz="2400" b="1" dirty="0">
              <a:solidFill>
                <a:srgbClr val="C00000"/>
              </a:solidFill>
              <a:latin typeface="Times New Roman"/>
              <a:ea typeface="Times New Roman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-142900"/>
            <a:ext cx="9144000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Лабораторная работа №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стр.27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темы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19,20,21,22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22956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«Наблюдение интерференции, дифракции, 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дисперсии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поляризации света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57298"/>
            <a:ext cx="88316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стеклянные пластинки, штангенциркуль, источник света, призма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, поляроиды.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1714488"/>
            <a:ext cx="24642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357826"/>
            <a:ext cx="9144000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fontAlgn="t"/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Вывод: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Свет обладает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интерференцией  и  дифракцией значит это  . . . . . 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Дисперсия доказывает, что белый свет  . . . . . . . .  и что синий преломляется . .. . . . . .  красного.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Поляризация света доказывает что свет ………………………….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80486" y="4405068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0,4мкм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420121" cy="769441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pPr lvl="0"/>
            <a:r>
              <a:rPr lang="ru-RU" sz="4400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кольца Ньютона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5715016"/>
            <a:ext cx="47863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lang="ru-RU" sz="28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окружностях                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5962054"/>
            <a:ext cx="21162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</a:t>
            </a:r>
            <a:r>
              <a:rPr lang="ru-RU" sz="5400" b="1" dirty="0" smtClean="0">
                <a:solidFill>
                  <a:srgbClr val="0014A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-! 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-! 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3636" y="3643314"/>
            <a:ext cx="20890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4400" b="1" baseline="-30000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lang="ru-RU" sz="44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=</a:t>
            </a:r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0,8</a:t>
            </a:r>
            <a:endParaRPr lang="ru-RU" sz="2800" dirty="0" smtClean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 rot="16200000">
            <a:off x="2420364" y="1575150"/>
            <a:ext cx="1618825" cy="5541972"/>
          </a:xfrm>
          <a:prstGeom prst="moon">
            <a:avLst>
              <a:gd name="adj" fmla="val 87500"/>
            </a:avLst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5304341"/>
            <a:ext cx="6858016" cy="339237"/>
          </a:xfrm>
          <a:prstGeom prst="rect">
            <a:avLst/>
          </a:prstGeom>
          <a:solidFill>
            <a:srgbClr val="CCFFCC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>
            <a:off x="478768" y="2172022"/>
            <a:ext cx="722020" cy="151164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" name="Line 6"/>
          <p:cNvSpPr>
            <a:spLocks noChangeShapeType="1"/>
          </p:cNvSpPr>
          <p:nvPr/>
        </p:nvSpPr>
        <p:spPr bwMode="auto">
          <a:xfrm>
            <a:off x="1357291" y="4714884"/>
            <a:ext cx="285752" cy="571504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7"/>
          <p:cNvSpPr>
            <a:spLocks noChangeShapeType="1"/>
          </p:cNvSpPr>
          <p:nvPr/>
        </p:nvSpPr>
        <p:spPr bwMode="auto">
          <a:xfrm flipV="1">
            <a:off x="1643042" y="4929198"/>
            <a:ext cx="142876" cy="331868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0" y="1500174"/>
            <a:ext cx="7143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ru-RU" sz="8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</a:p>
        </p:txBody>
      </p:sp>
      <p:sp>
        <p:nvSpPr>
          <p:cNvPr id="26" name="Line 5"/>
          <p:cNvSpPr>
            <a:spLocks noChangeShapeType="1"/>
          </p:cNvSpPr>
          <p:nvPr/>
        </p:nvSpPr>
        <p:spPr bwMode="auto">
          <a:xfrm>
            <a:off x="1182515" y="3664580"/>
            <a:ext cx="214314" cy="107157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V="1">
            <a:off x="2071670" y="2928934"/>
            <a:ext cx="1000132" cy="780509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 flipV="1">
            <a:off x="2854495" y="2868128"/>
            <a:ext cx="1428760" cy="85194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20684490">
            <a:off x="4020219" y="492763"/>
            <a:ext cx="2397516" cy="2099712"/>
            <a:chOff x="8343" y="1577"/>
            <a:chExt cx="1051" cy="572"/>
          </a:xfrm>
        </p:grpSpPr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8343" y="1577"/>
              <a:ext cx="1051" cy="572"/>
              <a:chOff x="8343" y="1577"/>
              <a:chExt cx="1051" cy="572"/>
            </a:xfrm>
          </p:grpSpPr>
          <p:sp>
            <p:nvSpPr>
              <p:cNvPr id="32" name="Line 18"/>
              <p:cNvSpPr>
                <a:spLocks noChangeShapeType="1"/>
              </p:cNvSpPr>
              <p:nvPr/>
            </p:nvSpPr>
            <p:spPr bwMode="auto">
              <a:xfrm flipH="1">
                <a:off x="8343" y="1600"/>
                <a:ext cx="1028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19"/>
              <p:cNvSpPr>
                <a:spLocks noChangeShapeType="1"/>
              </p:cNvSpPr>
              <p:nvPr/>
            </p:nvSpPr>
            <p:spPr bwMode="auto">
              <a:xfrm flipH="1">
                <a:off x="8731" y="1577"/>
                <a:ext cx="663" cy="5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Arc 20"/>
              <p:cNvSpPr>
                <a:spLocks/>
              </p:cNvSpPr>
              <p:nvPr/>
            </p:nvSpPr>
            <p:spPr bwMode="auto">
              <a:xfrm flipH="1" flipV="1">
                <a:off x="8617" y="1577"/>
                <a:ext cx="274" cy="453"/>
              </a:xfrm>
              <a:custGeom>
                <a:avLst/>
                <a:gdLst>
                  <a:gd name="G0" fmla="+- 0 0 0"/>
                  <a:gd name="G1" fmla="+- 21427 0 0"/>
                  <a:gd name="G2" fmla="+- 21600 0 0"/>
                  <a:gd name="T0" fmla="*/ 2731 w 21600"/>
                  <a:gd name="T1" fmla="*/ 0 h 21427"/>
                  <a:gd name="T2" fmla="*/ 21600 w 21600"/>
                  <a:gd name="T3" fmla="*/ 21427 h 21427"/>
                  <a:gd name="T4" fmla="*/ 0 w 21600"/>
                  <a:gd name="T5" fmla="*/ 21427 h 21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427" fill="none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</a:path>
                  <a:path w="21600" h="21427" stroke="0" extrusionOk="0">
                    <a:moveTo>
                      <a:pt x="2730" y="0"/>
                    </a:moveTo>
                    <a:cubicBezTo>
                      <a:pt x="13517" y="1375"/>
                      <a:pt x="21600" y="10553"/>
                      <a:pt x="21600" y="21427"/>
                    </a:cubicBezTo>
                    <a:lnTo>
                      <a:pt x="0" y="21427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1" name="Oval 21"/>
            <p:cNvSpPr>
              <a:spLocks noChangeArrowheads="1"/>
            </p:cNvSpPr>
            <p:nvPr/>
          </p:nvSpPr>
          <p:spPr bwMode="auto">
            <a:xfrm>
              <a:off x="8675" y="1739"/>
              <a:ext cx="150" cy="196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5" name="Овал 34"/>
          <p:cNvSpPr/>
          <p:nvPr/>
        </p:nvSpPr>
        <p:spPr>
          <a:xfrm>
            <a:off x="1389189" y="4550742"/>
            <a:ext cx="3714776" cy="28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0014A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Line 5"/>
          <p:cNvSpPr>
            <a:spLocks noChangeShapeType="1"/>
          </p:cNvSpPr>
          <p:nvPr/>
        </p:nvSpPr>
        <p:spPr bwMode="auto">
          <a:xfrm>
            <a:off x="428596" y="2143116"/>
            <a:ext cx="579144" cy="151164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5"/>
          <p:cNvSpPr>
            <a:spLocks noChangeShapeType="1"/>
          </p:cNvSpPr>
          <p:nvPr/>
        </p:nvSpPr>
        <p:spPr bwMode="auto">
          <a:xfrm>
            <a:off x="988376" y="3595324"/>
            <a:ext cx="226038" cy="10481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6"/>
          <p:cNvSpPr>
            <a:spLocks noChangeShapeType="1"/>
          </p:cNvSpPr>
          <p:nvPr/>
        </p:nvSpPr>
        <p:spPr bwMode="auto">
          <a:xfrm>
            <a:off x="1214414" y="4643446"/>
            <a:ext cx="214314" cy="64294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7"/>
          <p:cNvSpPr>
            <a:spLocks noChangeShapeType="1"/>
          </p:cNvSpPr>
          <p:nvPr/>
        </p:nvSpPr>
        <p:spPr bwMode="auto">
          <a:xfrm flipV="1">
            <a:off x="1428728" y="4857760"/>
            <a:ext cx="214314" cy="403306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Line 9"/>
          <p:cNvSpPr>
            <a:spLocks noChangeShapeType="1"/>
          </p:cNvSpPr>
          <p:nvPr/>
        </p:nvSpPr>
        <p:spPr bwMode="auto">
          <a:xfrm flipV="1">
            <a:off x="1874942" y="2857496"/>
            <a:ext cx="911108" cy="79223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8"/>
          <p:cNvSpPr>
            <a:spLocks noChangeShapeType="1"/>
          </p:cNvSpPr>
          <p:nvPr/>
        </p:nvSpPr>
        <p:spPr bwMode="auto">
          <a:xfrm flipV="1">
            <a:off x="2714612" y="2786057"/>
            <a:ext cx="1357322" cy="92338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1220276" y="4464304"/>
            <a:ext cx="4071966" cy="285752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 flipV="1">
            <a:off x="1643042" y="3714751"/>
            <a:ext cx="1071570" cy="113769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9"/>
          <p:cNvSpPr>
            <a:spLocks noChangeShapeType="1"/>
          </p:cNvSpPr>
          <p:nvPr/>
        </p:nvSpPr>
        <p:spPr bwMode="auto">
          <a:xfrm flipV="1">
            <a:off x="1214414" y="3643314"/>
            <a:ext cx="674841" cy="99482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9"/>
          <p:cNvSpPr>
            <a:spLocks noChangeShapeType="1"/>
          </p:cNvSpPr>
          <p:nvPr/>
        </p:nvSpPr>
        <p:spPr bwMode="auto">
          <a:xfrm flipV="1">
            <a:off x="1396829" y="3714751"/>
            <a:ext cx="674841" cy="994822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8"/>
          <p:cNvSpPr>
            <a:spLocks noChangeShapeType="1"/>
          </p:cNvSpPr>
          <p:nvPr/>
        </p:nvSpPr>
        <p:spPr bwMode="auto">
          <a:xfrm flipV="1">
            <a:off x="1785918" y="3714751"/>
            <a:ext cx="1071570" cy="120913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928662" y="2285992"/>
            <a:ext cx="79296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min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max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 окружностях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 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 3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,   4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ru-RU" sz="3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48"/>
          <p:cNvGrpSpPr/>
          <p:nvPr/>
        </p:nvGrpSpPr>
        <p:grpSpPr>
          <a:xfrm>
            <a:off x="6845953" y="333228"/>
            <a:ext cx="1857388" cy="1809888"/>
            <a:chOff x="6845953" y="368853"/>
            <a:chExt cx="1857388" cy="1809888"/>
          </a:xfrm>
        </p:grpSpPr>
        <p:sp>
          <p:nvSpPr>
            <p:cNvPr id="45" name="Овал 44"/>
            <p:cNvSpPr/>
            <p:nvPr/>
          </p:nvSpPr>
          <p:spPr>
            <a:xfrm>
              <a:off x="7072330" y="642918"/>
              <a:ext cx="1357322" cy="1285884"/>
            </a:xfrm>
            <a:prstGeom prst="ellipse">
              <a:avLst/>
            </a:prstGeom>
            <a:noFill/>
            <a:ln w="762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7001080" y="583543"/>
              <a:ext cx="1500198" cy="1404822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Овал 46"/>
            <p:cNvSpPr/>
            <p:nvPr/>
          </p:nvSpPr>
          <p:spPr>
            <a:xfrm>
              <a:off x="6905704" y="476104"/>
              <a:ext cx="1714512" cy="1643074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6845953" y="368853"/>
              <a:ext cx="1857388" cy="180988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43"/>
          <p:cNvGrpSpPr/>
          <p:nvPr/>
        </p:nvGrpSpPr>
        <p:grpSpPr>
          <a:xfrm>
            <a:off x="5939772" y="-469596"/>
            <a:ext cx="3714776" cy="3500462"/>
            <a:chOff x="6845953" y="368853"/>
            <a:chExt cx="1857388" cy="1809888"/>
          </a:xfrm>
        </p:grpSpPr>
        <p:sp>
          <p:nvSpPr>
            <p:cNvPr id="50" name="Овал 49"/>
            <p:cNvSpPr/>
            <p:nvPr/>
          </p:nvSpPr>
          <p:spPr>
            <a:xfrm>
              <a:off x="6947885" y="500832"/>
              <a:ext cx="1643074" cy="1551333"/>
            </a:xfrm>
            <a:prstGeom prst="ellipse">
              <a:avLst/>
            </a:prstGeom>
            <a:noFill/>
            <a:ln w="76200">
              <a:solidFill>
                <a:srgbClr val="00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912166" y="463896"/>
              <a:ext cx="1714512" cy="1625206"/>
            </a:xfrm>
            <a:prstGeom prst="ellipse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Овал 51"/>
            <p:cNvSpPr/>
            <p:nvPr/>
          </p:nvSpPr>
          <p:spPr>
            <a:xfrm>
              <a:off x="6876447" y="426959"/>
              <a:ext cx="1785950" cy="1699079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Овал 52"/>
            <p:cNvSpPr/>
            <p:nvPr/>
          </p:nvSpPr>
          <p:spPr>
            <a:xfrm>
              <a:off x="6845953" y="368853"/>
              <a:ext cx="1857388" cy="1809888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4" name="Прямоугольник 53"/>
          <p:cNvSpPr/>
          <p:nvPr/>
        </p:nvSpPr>
        <p:spPr>
          <a:xfrm>
            <a:off x="6708425" y="6439702"/>
            <a:ext cx="2495170" cy="46166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none">
            <a:spAutoFit/>
          </a:bodyPr>
          <a:lstStyle/>
          <a:p>
            <a:pPr lvl="0"/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action="ppaction://hlinkfile"/>
              </a:rPr>
              <a:t>кольца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8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9" action="ppaction://hlinkfile"/>
              </a:rPr>
              <a:t>Ньютона</a:t>
            </a:r>
            <a:endParaRPr lang="ru-RU" sz="1400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3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3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0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6000"/>
                            </p:stCondLst>
                            <p:childTnLst>
                              <p:par>
                                <p:cTn id="1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0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  <p:bldP spid="3" grpId="0" build="p" animBg="1"/>
      <p:bldP spid="4" grpId="0"/>
      <p:bldP spid="6" grpId="0"/>
      <p:bldP spid="2050" grpId="0" animBg="1"/>
      <p:bldP spid="2051" grpId="0" animBg="1"/>
      <p:bldP spid="20" grpId="0" animBg="1"/>
      <p:bldP spid="21" grpId="0" animBg="1"/>
      <p:bldP spid="21" grpId="1" animBg="1"/>
      <p:bldP spid="22" grpId="0" animBg="1"/>
      <p:bldP spid="25" grpId="0"/>
      <p:bldP spid="26" grpId="0" animBg="1"/>
      <p:bldP spid="27" grpId="0" animBg="1"/>
      <p:bldP spid="28" grpId="0" animBg="1"/>
      <p:bldP spid="35" grpId="0" animBg="1"/>
      <p:bldP spid="29" grpId="0" animBg="1"/>
      <p:bldP spid="30" grpId="0" animBg="1"/>
      <p:bldP spid="36" grpId="0" animBg="1"/>
      <p:bldP spid="36" grpId="1" animBg="1"/>
      <p:bldP spid="38" grpId="0" animBg="1"/>
      <p:bldP spid="40" grpId="0" animBg="1"/>
      <p:bldP spid="41" grpId="0" animBg="1"/>
      <p:bldP spid="42" grpId="0" animBg="1"/>
      <p:bldP spid="39" grpId="0" animBg="1"/>
      <p:bldP spid="23" grpId="0" animBg="1"/>
      <p:bldP spid="43" grpId="0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98997" y="0"/>
            <a:ext cx="651614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ДЕФЕКТОСКОПИЯ</a:t>
            </a:r>
            <a:endParaRPr kumimoji="0" lang="ru-RU" sz="18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 rot="21279330" flipV="1">
            <a:off x="445272" y="1873058"/>
            <a:ext cx="4032034" cy="546249"/>
          </a:xfrm>
          <a:prstGeom prst="rect">
            <a:avLst/>
          </a:prstGeom>
          <a:solidFill>
            <a:srgbClr val="FFFFFF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15"/>
          <p:cNvGrpSpPr/>
          <p:nvPr/>
        </p:nvGrpSpPr>
        <p:grpSpPr>
          <a:xfrm>
            <a:off x="480849" y="2660640"/>
            <a:ext cx="4037965" cy="1071570"/>
            <a:chOff x="2962927" y="4572008"/>
            <a:chExt cx="4037965" cy="1071570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2962927" y="4589419"/>
              <a:ext cx="4037965" cy="1054159"/>
              <a:chOff x="4626" y="4834"/>
              <a:chExt cx="1701" cy="275"/>
            </a:xfrm>
          </p:grpSpPr>
          <p:sp>
            <p:nvSpPr>
              <p:cNvPr id="32778" name="Rectangle 10"/>
              <p:cNvSpPr>
                <a:spLocks noChangeArrowheads="1"/>
              </p:cNvSpPr>
              <p:nvPr/>
            </p:nvSpPr>
            <p:spPr bwMode="auto">
              <a:xfrm>
                <a:off x="4626" y="4871"/>
                <a:ext cx="1701" cy="238"/>
              </a:xfrm>
              <a:prstGeom prst="rect">
                <a:avLst/>
              </a:prstGeom>
              <a:solidFill>
                <a:srgbClr val="FFFFFF"/>
              </a:solidFill>
              <a:ln w="5715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79" name="AutoShape 11"/>
              <p:cNvSpPr>
                <a:spLocks noChangeArrowheads="1"/>
              </p:cNvSpPr>
              <p:nvPr/>
            </p:nvSpPr>
            <p:spPr bwMode="auto">
              <a:xfrm rot="16200000">
                <a:off x="5743" y="4729"/>
                <a:ext cx="141" cy="352"/>
              </a:xfrm>
              <a:prstGeom prst="moon">
                <a:avLst>
                  <a:gd name="adj" fmla="val 87500"/>
                </a:avLst>
              </a:prstGeom>
              <a:solidFill>
                <a:schemeClr val="bg1"/>
              </a:solidFill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5" name="Прямоугольник 14"/>
            <p:cNvSpPr/>
            <p:nvPr/>
          </p:nvSpPr>
          <p:spPr>
            <a:xfrm>
              <a:off x="5317745" y="4572008"/>
              <a:ext cx="1006751" cy="12057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" name="Группа 13"/>
          <p:cNvGrpSpPr/>
          <p:nvPr/>
        </p:nvGrpSpPr>
        <p:grpSpPr>
          <a:xfrm>
            <a:off x="937419" y="714356"/>
            <a:ext cx="2763129" cy="2357453"/>
            <a:chOff x="3419497" y="2733611"/>
            <a:chExt cx="2763129" cy="1122683"/>
          </a:xfrm>
        </p:grpSpPr>
        <p:sp>
          <p:nvSpPr>
            <p:cNvPr id="32771" name="Line 3"/>
            <p:cNvSpPr>
              <a:spLocks noChangeShapeType="1"/>
            </p:cNvSpPr>
            <p:nvPr/>
          </p:nvSpPr>
          <p:spPr bwMode="auto">
            <a:xfrm>
              <a:off x="3419497" y="2815073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2" name="Line 4"/>
            <p:cNvSpPr>
              <a:spLocks noChangeShapeType="1"/>
            </p:cNvSpPr>
            <p:nvPr/>
          </p:nvSpPr>
          <p:spPr bwMode="auto">
            <a:xfrm>
              <a:off x="4000584" y="2794473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4546095" y="2781053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5162759" y="2797353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6182626" y="2773909"/>
              <a:ext cx="0" cy="939159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5625318" y="2733611"/>
              <a:ext cx="29584" cy="1122683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2071670" y="3375030"/>
            <a:ext cx="2297125" cy="1982796"/>
            <a:chOff x="6350" y="4358"/>
            <a:chExt cx="1087" cy="1095"/>
          </a:xfrm>
        </p:grpSpPr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6426" y="4427"/>
              <a:ext cx="828" cy="897"/>
              <a:chOff x="6426" y="4427"/>
              <a:chExt cx="828" cy="897"/>
            </a:xfrm>
          </p:grpSpPr>
          <p:sp>
            <p:nvSpPr>
              <p:cNvPr id="32782" name="Line 14"/>
              <p:cNvSpPr>
                <a:spLocks noChangeShapeType="1"/>
              </p:cNvSpPr>
              <p:nvPr/>
            </p:nvSpPr>
            <p:spPr bwMode="auto">
              <a:xfrm flipV="1">
                <a:off x="6426" y="4979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3" name="Line 15"/>
              <p:cNvSpPr>
                <a:spLocks noChangeShapeType="1"/>
              </p:cNvSpPr>
              <p:nvPr/>
            </p:nvSpPr>
            <p:spPr bwMode="auto">
              <a:xfrm flipV="1">
                <a:off x="6924" y="4427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4" name="Arc 16"/>
              <p:cNvSpPr>
                <a:spLocks/>
              </p:cNvSpPr>
              <p:nvPr/>
            </p:nvSpPr>
            <p:spPr bwMode="auto">
              <a:xfrm flipV="1">
                <a:off x="6757" y="4774"/>
                <a:ext cx="186" cy="214"/>
              </a:xfrm>
              <a:custGeom>
                <a:avLst/>
                <a:gdLst>
                  <a:gd name="G0" fmla="+- 6967 0 0"/>
                  <a:gd name="G1" fmla="+- 21600 0 0"/>
                  <a:gd name="G2" fmla="+- 21600 0 0"/>
                  <a:gd name="T0" fmla="*/ 0 w 28567"/>
                  <a:gd name="T1" fmla="*/ 1154 h 32762"/>
                  <a:gd name="T2" fmla="*/ 25459 w 28567"/>
                  <a:gd name="T3" fmla="*/ 32762 h 32762"/>
                  <a:gd name="T4" fmla="*/ 6967 w 28567"/>
                  <a:gd name="T5" fmla="*/ 21600 h 3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67" h="32762" fill="none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</a:path>
                  <a:path w="28567" h="32762" stroke="0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  <a:lnTo>
                      <a:pt x="696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17"/>
            <p:cNvGrpSpPr>
              <a:grpSpLocks/>
            </p:cNvGrpSpPr>
            <p:nvPr/>
          </p:nvGrpSpPr>
          <p:grpSpPr bwMode="auto">
            <a:xfrm>
              <a:off x="6518" y="4480"/>
              <a:ext cx="828" cy="897"/>
              <a:chOff x="6426" y="4427"/>
              <a:chExt cx="828" cy="897"/>
            </a:xfrm>
          </p:grpSpPr>
          <p:sp>
            <p:nvSpPr>
              <p:cNvPr id="32786" name="Line 18"/>
              <p:cNvSpPr>
                <a:spLocks noChangeShapeType="1"/>
              </p:cNvSpPr>
              <p:nvPr/>
            </p:nvSpPr>
            <p:spPr bwMode="auto">
              <a:xfrm flipV="1">
                <a:off x="6426" y="4979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7" name="Line 19"/>
              <p:cNvSpPr>
                <a:spLocks noChangeShapeType="1"/>
              </p:cNvSpPr>
              <p:nvPr/>
            </p:nvSpPr>
            <p:spPr bwMode="auto">
              <a:xfrm flipV="1">
                <a:off x="6924" y="4427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88" name="Arc 20"/>
              <p:cNvSpPr>
                <a:spLocks/>
              </p:cNvSpPr>
              <p:nvPr/>
            </p:nvSpPr>
            <p:spPr bwMode="auto">
              <a:xfrm flipV="1">
                <a:off x="6757" y="4774"/>
                <a:ext cx="186" cy="214"/>
              </a:xfrm>
              <a:custGeom>
                <a:avLst/>
                <a:gdLst>
                  <a:gd name="G0" fmla="+- 6967 0 0"/>
                  <a:gd name="G1" fmla="+- 21600 0 0"/>
                  <a:gd name="G2" fmla="+- 21600 0 0"/>
                  <a:gd name="T0" fmla="*/ 0 w 28567"/>
                  <a:gd name="T1" fmla="*/ 1154 h 32762"/>
                  <a:gd name="T2" fmla="*/ 25459 w 28567"/>
                  <a:gd name="T3" fmla="*/ 32762 h 32762"/>
                  <a:gd name="T4" fmla="*/ 6967 w 28567"/>
                  <a:gd name="T5" fmla="*/ 21600 h 3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67" h="32762" fill="none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</a:path>
                  <a:path w="28567" h="32762" stroke="0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  <a:lnTo>
                      <a:pt x="696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" name="Group 21"/>
            <p:cNvGrpSpPr>
              <a:grpSpLocks/>
            </p:cNvGrpSpPr>
            <p:nvPr/>
          </p:nvGrpSpPr>
          <p:grpSpPr bwMode="auto">
            <a:xfrm>
              <a:off x="6609" y="4556"/>
              <a:ext cx="828" cy="897"/>
              <a:chOff x="6426" y="4427"/>
              <a:chExt cx="828" cy="897"/>
            </a:xfrm>
          </p:grpSpPr>
          <p:sp>
            <p:nvSpPr>
              <p:cNvPr id="32790" name="Line 22"/>
              <p:cNvSpPr>
                <a:spLocks noChangeShapeType="1"/>
              </p:cNvSpPr>
              <p:nvPr/>
            </p:nvSpPr>
            <p:spPr bwMode="auto">
              <a:xfrm flipV="1">
                <a:off x="6426" y="4979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91" name="Line 23"/>
              <p:cNvSpPr>
                <a:spLocks noChangeShapeType="1"/>
              </p:cNvSpPr>
              <p:nvPr/>
            </p:nvSpPr>
            <p:spPr bwMode="auto">
              <a:xfrm flipV="1">
                <a:off x="6924" y="4427"/>
                <a:ext cx="330" cy="34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792" name="Arc 24"/>
              <p:cNvSpPr>
                <a:spLocks/>
              </p:cNvSpPr>
              <p:nvPr/>
            </p:nvSpPr>
            <p:spPr bwMode="auto">
              <a:xfrm flipV="1">
                <a:off x="6757" y="4774"/>
                <a:ext cx="186" cy="214"/>
              </a:xfrm>
              <a:custGeom>
                <a:avLst/>
                <a:gdLst>
                  <a:gd name="G0" fmla="+- 6967 0 0"/>
                  <a:gd name="G1" fmla="+- 21600 0 0"/>
                  <a:gd name="G2" fmla="+- 21600 0 0"/>
                  <a:gd name="T0" fmla="*/ 0 w 28567"/>
                  <a:gd name="T1" fmla="*/ 1154 h 32762"/>
                  <a:gd name="T2" fmla="*/ 25459 w 28567"/>
                  <a:gd name="T3" fmla="*/ 32762 h 32762"/>
                  <a:gd name="T4" fmla="*/ 6967 w 28567"/>
                  <a:gd name="T5" fmla="*/ 21600 h 32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8567" h="32762" fill="none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</a:path>
                  <a:path w="28567" h="32762" stroke="0" extrusionOk="0">
                    <a:moveTo>
                      <a:pt x="0" y="1154"/>
                    </a:moveTo>
                    <a:cubicBezTo>
                      <a:pt x="2243" y="390"/>
                      <a:pt x="4597" y="-1"/>
                      <a:pt x="6967" y="0"/>
                    </a:cubicBezTo>
                    <a:cubicBezTo>
                      <a:pt x="18896" y="0"/>
                      <a:pt x="28567" y="9670"/>
                      <a:pt x="28567" y="21600"/>
                    </a:cubicBezTo>
                    <a:cubicBezTo>
                      <a:pt x="28567" y="25534"/>
                      <a:pt x="27492" y="29393"/>
                      <a:pt x="25459" y="32762"/>
                    </a:cubicBezTo>
                    <a:lnTo>
                      <a:pt x="6967" y="21600"/>
                    </a:lnTo>
                    <a:close/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32793" name="Oval 25"/>
            <p:cNvSpPr>
              <a:spLocks noChangeArrowheads="1"/>
            </p:cNvSpPr>
            <p:nvPr/>
          </p:nvSpPr>
          <p:spPr bwMode="auto">
            <a:xfrm>
              <a:off x="6647" y="4626"/>
              <a:ext cx="575" cy="574"/>
            </a:xfrm>
            <a:prstGeom prst="ellips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794" name="Line 26"/>
            <p:cNvSpPr>
              <a:spLocks noChangeShapeType="1"/>
            </p:cNvSpPr>
            <p:nvPr/>
          </p:nvSpPr>
          <p:spPr bwMode="auto">
            <a:xfrm flipV="1">
              <a:off x="6350" y="4358"/>
              <a:ext cx="812" cy="85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Прямоугольник 31"/>
          <p:cNvSpPr/>
          <p:nvPr/>
        </p:nvSpPr>
        <p:spPr>
          <a:xfrm rot="952844">
            <a:off x="4513677" y="2695223"/>
            <a:ext cx="30640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 точностью до </a:t>
            </a:r>
            <a:r>
              <a:rPr lang="en-US" sz="2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800" b="1" baseline="-25000" dirty="0" err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ф</a:t>
            </a:r>
            <a:endParaRPr lang="ru-RU" sz="28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1"/>
          <p:cNvSpPr>
            <a:spLocks noChangeArrowheads="1"/>
          </p:cNvSpPr>
          <p:nvPr/>
        </p:nvSpPr>
        <p:spPr bwMode="auto">
          <a:xfrm>
            <a:off x="5072066" y="3786190"/>
            <a:ext cx="27146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3600" b="1" i="0" u="none" strike="noStrike" cap="none" normalizeH="0" baseline="-3000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= 0,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мкм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0" y="571480"/>
            <a:ext cx="3786182" cy="3357586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дифракци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онный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сложение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много…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сильнее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красный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Более равномерный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4286248" y="571480"/>
            <a:ext cx="4500594" cy="3286148"/>
          </a:xfrm>
          <a:prstGeom prst="rect">
            <a:avLst/>
          </a:prstGeom>
          <a:gradFill rotWithShape="0"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path path="shape">
              <a:fillToRect l="50000" t="50000" r="50000" b="50000"/>
            </a:path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дисперс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ионный</a:t>
            </a:r>
            <a:endParaRPr kumimoji="0" lang="ru-RU" sz="28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разложение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один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сильнее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фиолетовый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Растянута красная…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3"/>
          <p:cNvGrpSpPr/>
          <p:nvPr/>
        </p:nvGrpSpPr>
        <p:grpSpPr>
          <a:xfrm>
            <a:off x="3786182" y="481251"/>
            <a:ext cx="473198" cy="3662129"/>
            <a:chOff x="4457216" y="753556"/>
            <a:chExt cx="473198" cy="3662129"/>
          </a:xfrm>
        </p:grpSpPr>
        <p:sp>
          <p:nvSpPr>
            <p:cNvPr id="5" name="Rectangle 12"/>
            <p:cNvSpPr>
              <a:spLocks noChangeArrowheads="1"/>
            </p:cNvSpPr>
            <p:nvPr/>
          </p:nvSpPr>
          <p:spPr bwMode="auto">
            <a:xfrm>
              <a:off x="4471257" y="753556"/>
              <a:ext cx="457933" cy="3662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6" name="Rectangle 19"/>
            <p:cNvSpPr>
              <a:spLocks noChangeArrowheads="1"/>
            </p:cNvSpPr>
            <p:nvPr/>
          </p:nvSpPr>
          <p:spPr bwMode="auto">
            <a:xfrm>
              <a:off x="4476298" y="3480790"/>
              <a:ext cx="454116" cy="730213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7" name="Rectangle 20"/>
            <p:cNvSpPr>
              <a:spLocks noChangeArrowheads="1"/>
            </p:cNvSpPr>
            <p:nvPr/>
          </p:nvSpPr>
          <p:spPr bwMode="auto">
            <a:xfrm>
              <a:off x="4461033" y="2767174"/>
              <a:ext cx="454116" cy="453617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8" name="Rectangle 21"/>
            <p:cNvSpPr>
              <a:spLocks noChangeArrowheads="1"/>
            </p:cNvSpPr>
            <p:nvPr/>
          </p:nvSpPr>
          <p:spPr bwMode="auto">
            <a:xfrm>
              <a:off x="4461033" y="1749301"/>
              <a:ext cx="454116" cy="448084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9" name="Rectangle 22"/>
            <p:cNvSpPr>
              <a:spLocks noChangeArrowheads="1"/>
            </p:cNvSpPr>
            <p:nvPr/>
          </p:nvSpPr>
          <p:spPr bwMode="auto">
            <a:xfrm rot="10800000">
              <a:off x="4457216" y="781214"/>
              <a:ext cx="457933" cy="730213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</p:grpSp>
      <p:sp>
        <p:nvSpPr>
          <p:cNvPr id="10" name="Rectangle 19"/>
          <p:cNvSpPr>
            <a:spLocks noChangeArrowheads="1"/>
          </p:cNvSpPr>
          <p:nvPr/>
        </p:nvSpPr>
        <p:spPr bwMode="auto">
          <a:xfrm rot="10800000" flipV="1">
            <a:off x="8583128" y="928670"/>
            <a:ext cx="560871" cy="2643206"/>
          </a:xfrm>
          <a:prstGeom prst="rect">
            <a:avLst/>
          </a:prstGeom>
          <a:gradFill flip="none" rotWithShape="1"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16200000" scaled="1"/>
            <a:tileRect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7200"/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42844" y="71414"/>
            <a:ext cx="3429024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Свет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волна!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4237503" y="33495"/>
            <a:ext cx="4500562" cy="646331"/>
          </a:xfrm>
          <a:prstGeom prst="rect">
            <a:avLst/>
          </a:prstGeom>
          <a:solidFill>
            <a:schemeClr val="bg2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3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белый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сложный!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789936" y="4560262"/>
            <a:ext cx="0" cy="1198316"/>
            <a:chOff x="12423" y="1740"/>
            <a:chExt cx="0" cy="1419"/>
          </a:xfrm>
        </p:grpSpPr>
        <p:sp>
          <p:nvSpPr>
            <p:cNvPr id="14" name="Line 2"/>
            <p:cNvSpPr>
              <a:spLocks noChangeShapeType="1"/>
            </p:cNvSpPr>
            <p:nvPr/>
          </p:nvSpPr>
          <p:spPr bwMode="auto">
            <a:xfrm>
              <a:off x="12423" y="1740"/>
              <a:ext cx="0" cy="4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5" name="Line 3"/>
            <p:cNvSpPr>
              <a:spLocks noChangeShapeType="1"/>
            </p:cNvSpPr>
            <p:nvPr/>
          </p:nvSpPr>
          <p:spPr bwMode="auto">
            <a:xfrm>
              <a:off x="12423" y="2242"/>
              <a:ext cx="0" cy="4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12423" y="2756"/>
              <a:ext cx="0" cy="4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</p:grpSp>
      <p:grpSp>
        <p:nvGrpSpPr>
          <p:cNvPr id="13" name="Group 5"/>
          <p:cNvGrpSpPr>
            <a:grpSpLocks/>
          </p:cNvGrpSpPr>
          <p:nvPr/>
        </p:nvGrpSpPr>
        <p:grpSpPr bwMode="auto">
          <a:xfrm>
            <a:off x="0" y="4661297"/>
            <a:ext cx="717429" cy="879188"/>
            <a:chOff x="11889" y="1912"/>
            <a:chExt cx="471" cy="1040"/>
          </a:xfrm>
        </p:grpSpPr>
        <p:sp>
          <p:nvSpPr>
            <p:cNvPr id="18" name="Line 6"/>
            <p:cNvSpPr>
              <a:spLocks noChangeShapeType="1"/>
            </p:cNvSpPr>
            <p:nvPr/>
          </p:nvSpPr>
          <p:spPr bwMode="auto">
            <a:xfrm>
              <a:off x="11889" y="1912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>
              <a:off x="11889" y="2120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11889" y="2315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11889" y="2523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11900" y="2744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11900" y="2952"/>
              <a:ext cx="46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</p:grpSp>
      <p:grpSp>
        <p:nvGrpSpPr>
          <p:cNvPr id="17" name="Группа 24"/>
          <p:cNvGrpSpPr/>
          <p:nvPr/>
        </p:nvGrpSpPr>
        <p:grpSpPr>
          <a:xfrm>
            <a:off x="3857620" y="4500570"/>
            <a:ext cx="473198" cy="1399093"/>
            <a:chOff x="4457216" y="753556"/>
            <a:chExt cx="473198" cy="3662129"/>
          </a:xfrm>
        </p:grpSpPr>
        <p:sp>
          <p:nvSpPr>
            <p:cNvPr id="26" name="Rectangle 12"/>
            <p:cNvSpPr>
              <a:spLocks noChangeArrowheads="1"/>
            </p:cNvSpPr>
            <p:nvPr/>
          </p:nvSpPr>
          <p:spPr bwMode="auto">
            <a:xfrm>
              <a:off x="4471257" y="753556"/>
              <a:ext cx="457933" cy="3662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27" name="Rectangle 19"/>
            <p:cNvSpPr>
              <a:spLocks noChangeArrowheads="1"/>
            </p:cNvSpPr>
            <p:nvPr/>
          </p:nvSpPr>
          <p:spPr bwMode="auto">
            <a:xfrm>
              <a:off x="4476298" y="3480790"/>
              <a:ext cx="454116" cy="730213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28" name="Rectangle 20"/>
            <p:cNvSpPr>
              <a:spLocks noChangeArrowheads="1"/>
            </p:cNvSpPr>
            <p:nvPr/>
          </p:nvSpPr>
          <p:spPr bwMode="auto">
            <a:xfrm>
              <a:off x="4461033" y="2767174"/>
              <a:ext cx="454116" cy="453617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29" name="Rectangle 21"/>
            <p:cNvSpPr>
              <a:spLocks noChangeArrowheads="1"/>
            </p:cNvSpPr>
            <p:nvPr/>
          </p:nvSpPr>
          <p:spPr bwMode="auto">
            <a:xfrm>
              <a:off x="4461033" y="1749301"/>
              <a:ext cx="454116" cy="448084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30" name="Rectangle 22"/>
            <p:cNvSpPr>
              <a:spLocks noChangeArrowheads="1"/>
            </p:cNvSpPr>
            <p:nvPr/>
          </p:nvSpPr>
          <p:spPr bwMode="auto">
            <a:xfrm rot="10800000">
              <a:off x="4457216" y="781214"/>
              <a:ext cx="457933" cy="730213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</p:grp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785786" y="5143512"/>
            <a:ext cx="3672000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Arc 5"/>
          <p:cNvSpPr>
            <a:spLocks/>
          </p:cNvSpPr>
          <p:nvPr/>
        </p:nvSpPr>
        <p:spPr bwMode="auto">
          <a:xfrm>
            <a:off x="785786" y="4572008"/>
            <a:ext cx="142876" cy="571504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Arc 5"/>
          <p:cNvSpPr>
            <a:spLocks/>
          </p:cNvSpPr>
          <p:nvPr/>
        </p:nvSpPr>
        <p:spPr bwMode="auto">
          <a:xfrm>
            <a:off x="785786" y="5156515"/>
            <a:ext cx="142876" cy="415625"/>
          </a:xfrm>
          <a:custGeom>
            <a:avLst/>
            <a:gdLst>
              <a:gd name="G0" fmla="+- 118 0 0"/>
              <a:gd name="G1" fmla="+- 21600 0 0"/>
              <a:gd name="G2" fmla="+- 21600 0 0"/>
              <a:gd name="T0" fmla="*/ 118 w 21718"/>
              <a:gd name="T1" fmla="*/ 0 h 43200"/>
              <a:gd name="T2" fmla="*/ 0 w 21718"/>
              <a:gd name="T3" fmla="*/ 43200 h 43200"/>
              <a:gd name="T4" fmla="*/ 118 w 21718"/>
              <a:gd name="T5" fmla="*/ 21600 h 43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18" h="43200" fill="none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</a:path>
              <a:path w="21718" h="43200" stroke="0" extrusionOk="0">
                <a:moveTo>
                  <a:pt x="117" y="0"/>
                </a:moveTo>
                <a:cubicBezTo>
                  <a:pt x="12047" y="0"/>
                  <a:pt x="21718" y="9670"/>
                  <a:pt x="21718" y="21600"/>
                </a:cubicBezTo>
                <a:cubicBezTo>
                  <a:pt x="21718" y="33529"/>
                  <a:pt x="12047" y="43200"/>
                  <a:pt x="118" y="43200"/>
                </a:cubicBezTo>
                <a:cubicBezTo>
                  <a:pt x="78" y="43200"/>
                  <a:pt x="39" y="43199"/>
                  <a:pt x="0" y="43199"/>
                </a:cubicBezTo>
                <a:lnTo>
                  <a:pt x="118" y="21600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4" name="Группа 70"/>
          <p:cNvGrpSpPr/>
          <p:nvPr/>
        </p:nvGrpSpPr>
        <p:grpSpPr>
          <a:xfrm>
            <a:off x="5143504" y="4286256"/>
            <a:ext cx="5286412" cy="1857364"/>
            <a:chOff x="0" y="-5"/>
            <a:chExt cx="9144000" cy="2786063"/>
          </a:xfrm>
        </p:grpSpPr>
        <p:sp>
          <p:nvSpPr>
            <p:cNvPr id="72" name="AutoShape 11"/>
            <p:cNvSpPr>
              <a:spLocks noChangeAspect="1" noChangeArrowheads="1" noTextEdit="1"/>
            </p:cNvSpPr>
            <p:nvPr/>
          </p:nvSpPr>
          <p:spPr bwMode="auto">
            <a:xfrm>
              <a:off x="0" y="-5"/>
              <a:ext cx="9144000" cy="2786063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3" name="Line 13"/>
            <p:cNvSpPr>
              <a:spLocks noChangeShapeType="1"/>
            </p:cNvSpPr>
            <p:nvPr/>
          </p:nvSpPr>
          <p:spPr bwMode="auto">
            <a:xfrm rot="60000">
              <a:off x="3832637" y="1008409"/>
              <a:ext cx="972000" cy="39687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4" name="Line 14"/>
            <p:cNvSpPr>
              <a:spLocks noChangeShapeType="1"/>
            </p:cNvSpPr>
            <p:nvPr/>
          </p:nvSpPr>
          <p:spPr bwMode="auto">
            <a:xfrm>
              <a:off x="4030662" y="1757357"/>
              <a:ext cx="612000" cy="25082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5" name="Group 21"/>
            <p:cNvGrpSpPr>
              <a:grpSpLocks/>
            </p:cNvGrpSpPr>
            <p:nvPr/>
          </p:nvGrpSpPr>
          <p:grpSpPr bwMode="auto">
            <a:xfrm>
              <a:off x="2663825" y="93657"/>
              <a:ext cx="1711325" cy="2414588"/>
              <a:chOff x="1678" y="82"/>
              <a:chExt cx="1078" cy="1521"/>
            </a:xfrm>
          </p:grpSpPr>
          <p:sp>
            <p:nvSpPr>
              <p:cNvPr id="101" name="Freeform 16"/>
              <p:cNvSpPr>
                <a:spLocks/>
              </p:cNvSpPr>
              <p:nvPr/>
            </p:nvSpPr>
            <p:spPr bwMode="auto">
              <a:xfrm>
                <a:off x="1710" y="135"/>
                <a:ext cx="1028" cy="1457"/>
              </a:xfrm>
              <a:custGeom>
                <a:avLst/>
                <a:gdLst/>
                <a:ahLst/>
                <a:cxnLst>
                  <a:cxn ang="0">
                    <a:pos x="514" y="0"/>
                  </a:cxn>
                  <a:cxn ang="0">
                    <a:pos x="0" y="1457"/>
                  </a:cxn>
                  <a:cxn ang="0">
                    <a:pos x="1028" y="1457"/>
                  </a:cxn>
                  <a:cxn ang="0">
                    <a:pos x="514" y="0"/>
                  </a:cxn>
                </a:cxnLst>
                <a:rect l="0" t="0" r="r" b="b"/>
                <a:pathLst>
                  <a:path w="1028" h="1457">
                    <a:moveTo>
                      <a:pt x="514" y="0"/>
                    </a:moveTo>
                    <a:lnTo>
                      <a:pt x="0" y="1457"/>
                    </a:lnTo>
                    <a:lnTo>
                      <a:pt x="1028" y="1457"/>
                    </a:lnTo>
                    <a:lnTo>
                      <a:pt x="514" y="0"/>
                    </a:lnTo>
                    <a:close/>
                  </a:path>
                </a:pathLst>
              </a:custGeom>
              <a:solidFill>
                <a:srgbClr val="CCECFF"/>
              </a:solidFill>
              <a:ln w="0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20"/>
              <p:cNvSpPr>
                <a:spLocks noEditPoints="1"/>
              </p:cNvSpPr>
              <p:nvPr/>
            </p:nvSpPr>
            <p:spPr bwMode="auto">
              <a:xfrm>
                <a:off x="1678" y="82"/>
                <a:ext cx="1078" cy="1521"/>
              </a:xfrm>
              <a:custGeom>
                <a:avLst/>
                <a:gdLst/>
                <a:ahLst/>
                <a:cxnLst>
                  <a:cxn ang="0">
                    <a:pos x="10" y="1499"/>
                  </a:cxn>
                  <a:cxn ang="0">
                    <a:pos x="0" y="1521"/>
                  </a:cxn>
                  <a:cxn ang="0">
                    <a:pos x="25" y="1521"/>
                  </a:cxn>
                  <a:cxn ang="0">
                    <a:pos x="1053" y="1521"/>
                  </a:cxn>
                  <a:cxn ang="0">
                    <a:pos x="1078" y="1521"/>
                  </a:cxn>
                  <a:cxn ang="0">
                    <a:pos x="1068" y="1499"/>
                  </a:cxn>
                  <a:cxn ang="0">
                    <a:pos x="554" y="43"/>
                  </a:cxn>
                  <a:cxn ang="0">
                    <a:pos x="539" y="0"/>
                  </a:cxn>
                  <a:cxn ang="0">
                    <a:pos x="524" y="43"/>
                  </a:cxn>
                  <a:cxn ang="0">
                    <a:pos x="10" y="1499"/>
                  </a:cxn>
                  <a:cxn ang="0">
                    <a:pos x="554" y="54"/>
                  </a:cxn>
                  <a:cxn ang="0">
                    <a:pos x="539" y="48"/>
                  </a:cxn>
                  <a:cxn ang="0">
                    <a:pos x="524" y="54"/>
                  </a:cxn>
                  <a:cxn ang="0">
                    <a:pos x="1037" y="1510"/>
                  </a:cxn>
                  <a:cxn ang="0">
                    <a:pos x="1053" y="1505"/>
                  </a:cxn>
                  <a:cxn ang="0">
                    <a:pos x="1053" y="1488"/>
                  </a:cxn>
                  <a:cxn ang="0">
                    <a:pos x="25" y="1488"/>
                  </a:cxn>
                  <a:cxn ang="0">
                    <a:pos x="25" y="1505"/>
                  </a:cxn>
                  <a:cxn ang="0">
                    <a:pos x="40" y="1510"/>
                  </a:cxn>
                  <a:cxn ang="0">
                    <a:pos x="554" y="54"/>
                  </a:cxn>
                </a:cxnLst>
                <a:rect l="0" t="0" r="r" b="b"/>
                <a:pathLst>
                  <a:path w="1078" h="1521">
                    <a:moveTo>
                      <a:pt x="10" y="1499"/>
                    </a:moveTo>
                    <a:lnTo>
                      <a:pt x="0" y="1521"/>
                    </a:lnTo>
                    <a:lnTo>
                      <a:pt x="25" y="1521"/>
                    </a:lnTo>
                    <a:lnTo>
                      <a:pt x="1053" y="1521"/>
                    </a:lnTo>
                    <a:lnTo>
                      <a:pt x="1078" y="1521"/>
                    </a:lnTo>
                    <a:lnTo>
                      <a:pt x="1068" y="1499"/>
                    </a:lnTo>
                    <a:lnTo>
                      <a:pt x="554" y="43"/>
                    </a:lnTo>
                    <a:lnTo>
                      <a:pt x="539" y="0"/>
                    </a:lnTo>
                    <a:lnTo>
                      <a:pt x="524" y="43"/>
                    </a:lnTo>
                    <a:lnTo>
                      <a:pt x="10" y="1499"/>
                    </a:lnTo>
                    <a:close/>
                    <a:moveTo>
                      <a:pt x="554" y="54"/>
                    </a:moveTo>
                    <a:lnTo>
                      <a:pt x="539" y="48"/>
                    </a:lnTo>
                    <a:lnTo>
                      <a:pt x="524" y="54"/>
                    </a:lnTo>
                    <a:lnTo>
                      <a:pt x="1037" y="1510"/>
                    </a:lnTo>
                    <a:lnTo>
                      <a:pt x="1053" y="1505"/>
                    </a:lnTo>
                    <a:lnTo>
                      <a:pt x="1053" y="1488"/>
                    </a:lnTo>
                    <a:lnTo>
                      <a:pt x="25" y="1488"/>
                    </a:lnTo>
                    <a:lnTo>
                      <a:pt x="25" y="1505"/>
                    </a:lnTo>
                    <a:lnTo>
                      <a:pt x="40" y="1510"/>
                    </a:lnTo>
                    <a:lnTo>
                      <a:pt x="554" y="54"/>
                    </a:lnTo>
                    <a:close/>
                  </a:path>
                </a:pathLst>
              </a:custGeom>
              <a:solidFill>
                <a:srgbClr val="006600"/>
              </a:solidFill>
              <a:ln w="9525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2" name="Group 25"/>
            <p:cNvGrpSpPr>
              <a:grpSpLocks/>
            </p:cNvGrpSpPr>
            <p:nvPr/>
          </p:nvGrpSpPr>
          <p:grpSpPr bwMode="auto">
            <a:xfrm>
              <a:off x="1624013" y="704845"/>
              <a:ext cx="558800" cy="1474788"/>
              <a:chOff x="1023" y="467"/>
              <a:chExt cx="352" cy="929"/>
            </a:xfrm>
          </p:grpSpPr>
          <p:sp>
            <p:nvSpPr>
              <p:cNvPr id="98" name="Freeform 22"/>
              <p:cNvSpPr>
                <a:spLocks/>
              </p:cNvSpPr>
              <p:nvPr/>
            </p:nvSpPr>
            <p:spPr bwMode="auto">
              <a:xfrm>
                <a:off x="1103" y="663"/>
                <a:ext cx="192" cy="543"/>
              </a:xfrm>
              <a:custGeom>
                <a:avLst/>
                <a:gdLst/>
                <a:ahLst/>
                <a:cxnLst>
                  <a:cxn ang="0">
                    <a:pos x="31" y="0"/>
                  </a:cxn>
                  <a:cxn ang="0">
                    <a:pos x="0" y="5"/>
                  </a:cxn>
                  <a:cxn ang="0">
                    <a:pos x="162" y="543"/>
                  </a:cxn>
                  <a:cxn ang="0">
                    <a:pos x="192" y="538"/>
                  </a:cxn>
                  <a:cxn ang="0">
                    <a:pos x="31" y="0"/>
                  </a:cxn>
                </a:cxnLst>
                <a:rect l="0" t="0" r="r" b="b"/>
                <a:pathLst>
                  <a:path w="192" h="543">
                    <a:moveTo>
                      <a:pt x="31" y="0"/>
                    </a:moveTo>
                    <a:lnTo>
                      <a:pt x="0" y="5"/>
                    </a:lnTo>
                    <a:lnTo>
                      <a:pt x="162" y="543"/>
                    </a:lnTo>
                    <a:lnTo>
                      <a:pt x="192" y="538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9" name="Freeform 23"/>
              <p:cNvSpPr>
                <a:spLocks/>
              </p:cNvSpPr>
              <p:nvPr/>
            </p:nvSpPr>
            <p:spPr bwMode="auto">
              <a:xfrm>
                <a:off x="1023" y="467"/>
                <a:ext cx="196" cy="239"/>
              </a:xfrm>
              <a:custGeom>
                <a:avLst/>
                <a:gdLst/>
                <a:ahLst/>
                <a:cxnLst>
                  <a:cxn ang="0">
                    <a:pos x="196" y="169"/>
                  </a:cxn>
                  <a:cxn ang="0">
                    <a:pos x="30" y="0"/>
                  </a:cxn>
                  <a:cxn ang="0">
                    <a:pos x="0" y="239"/>
                  </a:cxn>
                  <a:cxn ang="0">
                    <a:pos x="196" y="169"/>
                  </a:cxn>
                </a:cxnLst>
                <a:rect l="0" t="0" r="r" b="b"/>
                <a:pathLst>
                  <a:path w="196" h="239">
                    <a:moveTo>
                      <a:pt x="196" y="169"/>
                    </a:moveTo>
                    <a:lnTo>
                      <a:pt x="30" y="0"/>
                    </a:lnTo>
                    <a:lnTo>
                      <a:pt x="0" y="239"/>
                    </a:lnTo>
                    <a:lnTo>
                      <a:pt x="196" y="169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24"/>
              <p:cNvSpPr>
                <a:spLocks/>
              </p:cNvSpPr>
              <p:nvPr/>
            </p:nvSpPr>
            <p:spPr bwMode="auto">
              <a:xfrm>
                <a:off x="1179" y="1157"/>
                <a:ext cx="196" cy="239"/>
              </a:xfrm>
              <a:custGeom>
                <a:avLst/>
                <a:gdLst/>
                <a:ahLst/>
                <a:cxnLst>
                  <a:cxn ang="0">
                    <a:pos x="0" y="71"/>
                  </a:cxn>
                  <a:cxn ang="0">
                    <a:pos x="166" y="239"/>
                  </a:cxn>
                  <a:cxn ang="0">
                    <a:pos x="196" y="0"/>
                  </a:cxn>
                  <a:cxn ang="0">
                    <a:pos x="0" y="71"/>
                  </a:cxn>
                </a:cxnLst>
                <a:rect l="0" t="0" r="r" b="b"/>
                <a:pathLst>
                  <a:path w="196" h="239">
                    <a:moveTo>
                      <a:pt x="0" y="71"/>
                    </a:moveTo>
                    <a:lnTo>
                      <a:pt x="166" y="239"/>
                    </a:lnTo>
                    <a:lnTo>
                      <a:pt x="196" y="0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" name="Группа 59"/>
            <p:cNvGrpSpPr/>
            <p:nvPr/>
          </p:nvGrpSpPr>
          <p:grpSpPr>
            <a:xfrm>
              <a:off x="487363" y="1111245"/>
              <a:ext cx="465138" cy="1391765"/>
              <a:chOff x="487363" y="1147763"/>
              <a:chExt cx="465138" cy="1391765"/>
            </a:xfrm>
          </p:grpSpPr>
          <p:sp>
            <p:nvSpPr>
              <p:cNvPr id="96" name="Freeform 26"/>
              <p:cNvSpPr>
                <a:spLocks/>
              </p:cNvSpPr>
              <p:nvPr/>
            </p:nvSpPr>
            <p:spPr bwMode="auto">
              <a:xfrm>
                <a:off x="487363" y="1147763"/>
                <a:ext cx="239713" cy="6207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11"/>
                  </a:cxn>
                  <a:cxn ang="0">
                    <a:pos x="111" y="391"/>
                  </a:cxn>
                  <a:cxn ang="0">
                    <a:pos x="151" y="380"/>
                  </a:cxn>
                  <a:cxn ang="0">
                    <a:pos x="41" y="0"/>
                  </a:cxn>
                </a:cxnLst>
                <a:rect l="0" t="0" r="r" b="b"/>
                <a:pathLst>
                  <a:path w="151" h="391">
                    <a:moveTo>
                      <a:pt x="41" y="0"/>
                    </a:moveTo>
                    <a:lnTo>
                      <a:pt x="0" y="11"/>
                    </a:lnTo>
                    <a:lnTo>
                      <a:pt x="111" y="391"/>
                    </a:lnTo>
                    <a:lnTo>
                      <a:pt x="151" y="38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7" name="Freeform 27"/>
              <p:cNvSpPr>
                <a:spLocks/>
              </p:cNvSpPr>
              <p:nvPr/>
            </p:nvSpPr>
            <p:spPr bwMode="auto">
              <a:xfrm>
                <a:off x="719138" y="1918815"/>
                <a:ext cx="233363" cy="620713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0" y="11"/>
                  </a:cxn>
                  <a:cxn ang="0">
                    <a:pos x="106" y="391"/>
                  </a:cxn>
                  <a:cxn ang="0">
                    <a:pos x="147" y="380"/>
                  </a:cxn>
                  <a:cxn ang="0">
                    <a:pos x="41" y="0"/>
                  </a:cxn>
                </a:cxnLst>
                <a:rect l="0" t="0" r="r" b="b"/>
                <a:pathLst>
                  <a:path w="147" h="391">
                    <a:moveTo>
                      <a:pt x="41" y="0"/>
                    </a:moveTo>
                    <a:lnTo>
                      <a:pt x="0" y="11"/>
                    </a:lnTo>
                    <a:lnTo>
                      <a:pt x="106" y="391"/>
                    </a:lnTo>
                    <a:lnTo>
                      <a:pt x="147" y="380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78" name="Line 28"/>
            <p:cNvSpPr>
              <a:spLocks noChangeShapeType="1"/>
            </p:cNvSpPr>
            <p:nvPr/>
          </p:nvSpPr>
          <p:spPr bwMode="auto">
            <a:xfrm flipV="1">
              <a:off x="27751" y="1265233"/>
              <a:ext cx="1824038" cy="7683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29"/>
            <p:cNvSpPr>
              <a:spLocks noChangeShapeType="1"/>
            </p:cNvSpPr>
            <p:nvPr/>
          </p:nvSpPr>
          <p:spPr bwMode="auto">
            <a:xfrm flipV="1">
              <a:off x="1863724" y="825495"/>
              <a:ext cx="1404000" cy="439738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Line 30"/>
            <p:cNvSpPr>
              <a:spLocks noChangeShapeType="1"/>
            </p:cNvSpPr>
            <p:nvPr/>
          </p:nvSpPr>
          <p:spPr bwMode="auto">
            <a:xfrm flipV="1">
              <a:off x="103127" y="1527582"/>
              <a:ext cx="1824038" cy="57785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Line 31"/>
            <p:cNvSpPr>
              <a:spLocks noChangeShapeType="1"/>
            </p:cNvSpPr>
            <p:nvPr/>
          </p:nvSpPr>
          <p:spPr bwMode="auto">
            <a:xfrm flipV="1">
              <a:off x="1921407" y="1490658"/>
              <a:ext cx="1152000" cy="42863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4" name="Group 36"/>
            <p:cNvGrpSpPr>
              <a:grpSpLocks/>
            </p:cNvGrpSpPr>
            <p:nvPr/>
          </p:nvGrpSpPr>
          <p:grpSpPr bwMode="auto">
            <a:xfrm>
              <a:off x="4414844" y="395282"/>
              <a:ext cx="679451" cy="2319338"/>
              <a:chOff x="2781" y="272"/>
              <a:chExt cx="428" cy="1461"/>
            </a:xfrm>
          </p:grpSpPr>
          <p:sp>
            <p:nvSpPr>
              <p:cNvPr id="93" name="Line 33"/>
              <p:cNvSpPr>
                <a:spLocks noChangeShapeType="1"/>
              </p:cNvSpPr>
              <p:nvPr/>
            </p:nvSpPr>
            <p:spPr bwMode="auto">
              <a:xfrm flipH="1">
                <a:off x="2872" y="446"/>
                <a:ext cx="247" cy="1113"/>
              </a:xfrm>
              <a:prstGeom prst="line">
                <a:avLst/>
              </a:prstGeom>
              <a:noFill/>
              <a:ln w="20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4" name="Freeform 34"/>
              <p:cNvSpPr>
                <a:spLocks/>
              </p:cNvSpPr>
              <p:nvPr/>
            </p:nvSpPr>
            <p:spPr bwMode="auto">
              <a:xfrm>
                <a:off x="3033" y="272"/>
                <a:ext cx="176" cy="206"/>
              </a:xfrm>
              <a:custGeom>
                <a:avLst/>
                <a:gdLst/>
                <a:ahLst/>
                <a:cxnLst>
                  <a:cxn ang="0">
                    <a:pos x="176" y="206"/>
                  </a:cxn>
                  <a:cxn ang="0">
                    <a:pos x="126" y="0"/>
                  </a:cxn>
                  <a:cxn ang="0">
                    <a:pos x="0" y="163"/>
                  </a:cxn>
                  <a:cxn ang="0">
                    <a:pos x="176" y="206"/>
                  </a:cxn>
                </a:cxnLst>
                <a:rect l="0" t="0" r="r" b="b"/>
                <a:pathLst>
                  <a:path w="176" h="206">
                    <a:moveTo>
                      <a:pt x="176" y="206"/>
                    </a:moveTo>
                    <a:lnTo>
                      <a:pt x="126" y="0"/>
                    </a:lnTo>
                    <a:lnTo>
                      <a:pt x="0" y="163"/>
                    </a:lnTo>
                    <a:lnTo>
                      <a:pt x="176" y="206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5" name="Freeform 35"/>
              <p:cNvSpPr>
                <a:spLocks/>
              </p:cNvSpPr>
              <p:nvPr/>
            </p:nvSpPr>
            <p:spPr bwMode="auto">
              <a:xfrm>
                <a:off x="2781" y="1527"/>
                <a:ext cx="176" cy="2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0" y="206"/>
                  </a:cxn>
                  <a:cxn ang="0">
                    <a:pos x="176" y="43"/>
                  </a:cxn>
                  <a:cxn ang="0">
                    <a:pos x="0" y="0"/>
                  </a:cxn>
                </a:cxnLst>
                <a:rect l="0" t="0" r="r" b="b"/>
                <a:pathLst>
                  <a:path w="176" h="206">
                    <a:moveTo>
                      <a:pt x="0" y="0"/>
                    </a:moveTo>
                    <a:lnTo>
                      <a:pt x="50" y="206"/>
                    </a:lnTo>
                    <a:lnTo>
                      <a:pt x="176" y="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3" name="Line 37"/>
            <p:cNvSpPr>
              <a:spLocks noChangeShapeType="1"/>
            </p:cNvSpPr>
            <p:nvPr/>
          </p:nvSpPr>
          <p:spPr bwMode="auto">
            <a:xfrm>
              <a:off x="3279776" y="825495"/>
              <a:ext cx="463550" cy="952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Line 38"/>
            <p:cNvSpPr>
              <a:spLocks noChangeShapeType="1"/>
            </p:cNvSpPr>
            <p:nvPr/>
          </p:nvSpPr>
          <p:spPr bwMode="auto">
            <a:xfrm>
              <a:off x="3783014" y="835020"/>
              <a:ext cx="1055688" cy="2667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39"/>
            <p:cNvSpPr>
              <a:spLocks noChangeShapeType="1"/>
            </p:cNvSpPr>
            <p:nvPr/>
          </p:nvSpPr>
          <p:spPr bwMode="auto">
            <a:xfrm>
              <a:off x="4894264" y="1119183"/>
              <a:ext cx="1344613" cy="6032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6" name="Line 41"/>
            <p:cNvSpPr>
              <a:spLocks noChangeShapeType="1"/>
            </p:cNvSpPr>
            <p:nvPr/>
          </p:nvSpPr>
          <p:spPr bwMode="auto">
            <a:xfrm>
              <a:off x="4803011" y="1418808"/>
              <a:ext cx="1404000" cy="94773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7" name="Line 42"/>
            <p:cNvSpPr>
              <a:spLocks noChangeShapeType="1"/>
            </p:cNvSpPr>
            <p:nvPr/>
          </p:nvSpPr>
          <p:spPr bwMode="auto">
            <a:xfrm>
              <a:off x="4646613" y="2008182"/>
              <a:ext cx="1631950" cy="36988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8" name="Line 44"/>
            <p:cNvSpPr>
              <a:spLocks noChangeShapeType="1"/>
            </p:cNvSpPr>
            <p:nvPr/>
          </p:nvSpPr>
          <p:spPr bwMode="auto">
            <a:xfrm>
              <a:off x="4014788" y="1576382"/>
              <a:ext cx="671513" cy="2063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9" name="Line 45"/>
            <p:cNvSpPr>
              <a:spLocks noChangeShapeType="1"/>
            </p:cNvSpPr>
            <p:nvPr/>
          </p:nvSpPr>
          <p:spPr bwMode="auto">
            <a:xfrm flipV="1">
              <a:off x="4718051" y="1757357"/>
              <a:ext cx="1560513" cy="428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13"/>
            <p:cNvSpPr>
              <a:spLocks noChangeShapeType="1"/>
            </p:cNvSpPr>
            <p:nvPr/>
          </p:nvSpPr>
          <p:spPr bwMode="auto">
            <a:xfrm rot="-60000">
              <a:off x="3071802" y="1493529"/>
              <a:ext cx="1000132" cy="28575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1" name="Line 14"/>
            <p:cNvSpPr>
              <a:spLocks noChangeShapeType="1"/>
            </p:cNvSpPr>
            <p:nvPr/>
          </p:nvSpPr>
          <p:spPr bwMode="auto">
            <a:xfrm rot="-480000">
              <a:off x="3286117" y="808839"/>
              <a:ext cx="500066" cy="21431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2" name="Rectangle 22"/>
            <p:cNvSpPr>
              <a:spLocks noChangeArrowheads="1"/>
            </p:cNvSpPr>
            <p:nvPr/>
          </p:nvSpPr>
          <p:spPr bwMode="auto">
            <a:xfrm rot="11362471">
              <a:off x="6092161" y="1644239"/>
              <a:ext cx="529371" cy="810755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</p:grpSp>
      <p:sp>
        <p:nvSpPr>
          <p:cNvPr id="65" name="Прямоугольник 64">
            <a:hlinkClick r:id="rId8" action="ppaction://hlinkfile"/>
          </p:cNvPr>
          <p:cNvSpPr/>
          <p:nvPr/>
        </p:nvSpPr>
        <p:spPr>
          <a:xfrm>
            <a:off x="0" y="6488668"/>
            <a:ext cx="2425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БНП (видео №1,2)</a:t>
            </a:r>
            <a:endParaRPr lang="ru-RU" dirty="0"/>
          </a:p>
        </p:txBody>
      </p:sp>
      <p:sp>
        <p:nvSpPr>
          <p:cNvPr id="66" name="Прямоугольник 65">
            <a:hlinkClick r:id="rId9" action="ppaction://hlinkfile"/>
          </p:cNvPr>
          <p:cNvSpPr/>
          <p:nvPr/>
        </p:nvSpPr>
        <p:spPr>
          <a:xfrm>
            <a:off x="8554824" y="6488668"/>
            <a:ext cx="617477" cy="3693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ФвК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69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-3.33333E-6 L 0.37795 -0.00879 " pathEditMode="relative" rAng="0" ptsTypes="AA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61111E-6 4.07407E-6 L 0.37795 -0.00926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900" y="-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96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0" dur="4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1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1" dur="4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4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1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2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1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6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1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2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9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1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0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2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6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2011E3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7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3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4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4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0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1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2" dur="4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6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0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build="p" animBg="1"/>
      <p:bldP spid="3" grpId="0" build="p" animBg="1"/>
      <p:bldP spid="10" grpId="0" animBg="1"/>
      <p:bldP spid="11" grpId="0" animBg="1"/>
      <p:bldP spid="11" grpId="1" animBg="1"/>
      <p:bldP spid="12" grpId="0" animBg="1"/>
      <p:bldP spid="12" grpId="1" animBg="1"/>
      <p:bldP spid="31" grpId="0" animBg="1"/>
      <p:bldP spid="35" grpId="0" animBg="1"/>
      <p:bldP spid="35" grpId="1" animBg="1"/>
      <p:bldP spid="36" grpId="0" animBg="1"/>
      <p:bldP spid="3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араллелограмм 112"/>
          <p:cNvSpPr/>
          <p:nvPr/>
        </p:nvSpPr>
        <p:spPr>
          <a:xfrm rot="5400000">
            <a:off x="6871896" y="3477254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араллелограмм 111"/>
          <p:cNvSpPr/>
          <p:nvPr/>
        </p:nvSpPr>
        <p:spPr>
          <a:xfrm rot="5400000">
            <a:off x="6630888" y="3254314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араллелограмм 107"/>
          <p:cNvSpPr/>
          <p:nvPr/>
        </p:nvSpPr>
        <p:spPr>
          <a:xfrm rot="5400000">
            <a:off x="5243826" y="3261230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60"/>
          <p:cNvSpPr>
            <a:spLocks noChangeArrowheads="1"/>
          </p:cNvSpPr>
          <p:nvPr/>
        </p:nvSpPr>
        <p:spPr bwMode="auto">
          <a:xfrm>
            <a:off x="3930019" y="1785926"/>
            <a:ext cx="3356625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поляризованный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араллелограмм 41"/>
          <p:cNvSpPr/>
          <p:nvPr/>
        </p:nvSpPr>
        <p:spPr>
          <a:xfrm rot="5400000">
            <a:off x="6618951" y="838038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rot="5400000">
            <a:off x="4948385" y="918040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5"/>
          <p:cNvSpPr/>
          <p:nvPr/>
        </p:nvSpPr>
        <p:spPr>
          <a:xfrm rot="5400000">
            <a:off x="2948121" y="838038"/>
            <a:ext cx="1348757" cy="244138"/>
          </a:xfrm>
          <a:prstGeom prst="parallelogram">
            <a:avLst>
              <a:gd name="adj" fmla="val 95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4"/>
          <p:cNvGrpSpPr/>
          <p:nvPr/>
        </p:nvGrpSpPr>
        <p:grpSpPr>
          <a:xfrm>
            <a:off x="2285984" y="357166"/>
            <a:ext cx="1428760" cy="1428760"/>
            <a:chOff x="941940" y="1551099"/>
            <a:chExt cx="1005396" cy="1033922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9480000">
              <a:off x="947204" y="205825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rot="6900000">
              <a:off x="930739" y="205037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rot="1380000">
              <a:off x="941940" y="2079035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4080000">
              <a:off x="930386" y="208416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2700000">
              <a:off x="925634" y="2067855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8100000">
              <a:off x="942452" y="2057094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963222" y="2071678"/>
              <a:ext cx="972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rot="5400000">
              <a:off x="929456" y="2070884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86863" y="857232"/>
            <a:ext cx="373527" cy="333377"/>
            <a:chOff x="9377" y="1900"/>
            <a:chExt cx="496" cy="507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rot="19221798" flipV="1">
              <a:off x="9412" y="1923"/>
              <a:ext cx="414" cy="4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9377" y="1900"/>
              <a:ext cx="496" cy="484"/>
              <a:chOff x="9377" y="1900"/>
              <a:chExt cx="496" cy="484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rot="2960152" flipV="1">
                <a:off x="9424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V="1">
                <a:off x="9424" y="1900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rot="16200000" flipV="1">
                <a:off x="9412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523712" y="1066237"/>
            <a:ext cx="6948000" cy="1225"/>
            <a:chOff x="4718" y="5683131"/>
            <a:chExt cx="1854" cy="97433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V="1">
              <a:off x="4718" y="5683131"/>
              <a:ext cx="1854" cy="19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4994" y="568511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6105" y="5780564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Параллелограмм 26"/>
          <p:cNvSpPr/>
          <p:nvPr/>
        </p:nvSpPr>
        <p:spPr>
          <a:xfrm rot="5400000">
            <a:off x="3189129" y="1073369"/>
            <a:ext cx="1348757" cy="244138"/>
          </a:xfrm>
          <a:prstGeom prst="parallelogram">
            <a:avLst>
              <a:gd name="adj" fmla="val 95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2860499" y="1131348"/>
            <a:ext cx="1728000" cy="225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араллелограмм 37"/>
          <p:cNvSpPr/>
          <p:nvPr/>
        </p:nvSpPr>
        <p:spPr>
          <a:xfrm rot="5400000">
            <a:off x="5189393" y="1140980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араллелограмм 42"/>
          <p:cNvSpPr/>
          <p:nvPr/>
        </p:nvSpPr>
        <p:spPr>
          <a:xfrm rot="5400000">
            <a:off x="6859959" y="1074158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140000" flipH="1">
            <a:off x="7139468" y="815997"/>
            <a:ext cx="500066" cy="50006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60"/>
          <p:cNvSpPr>
            <a:spLocks noChangeArrowheads="1"/>
          </p:cNvSpPr>
          <p:nvPr/>
        </p:nvSpPr>
        <p:spPr bwMode="auto">
          <a:xfrm rot="20608242">
            <a:off x="285720" y="1428736"/>
            <a:ext cx="2852256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естественный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auto">
          <a:xfrm>
            <a:off x="7817627" y="642918"/>
            <a:ext cx="118352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света</a:t>
            </a:r>
            <a:endParaRPr kumimoji="0" lang="ru-RU" sz="32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араллелограмм 48"/>
          <p:cNvSpPr/>
          <p:nvPr/>
        </p:nvSpPr>
        <p:spPr>
          <a:xfrm rot="5400000">
            <a:off x="2842578" y="3169126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51"/>
          <p:cNvGrpSpPr/>
          <p:nvPr/>
        </p:nvGrpSpPr>
        <p:grpSpPr>
          <a:xfrm>
            <a:off x="2199121" y="2718383"/>
            <a:ext cx="1428760" cy="1428760"/>
            <a:chOff x="941940" y="1551099"/>
            <a:chExt cx="1005396" cy="1033922"/>
          </a:xfrm>
        </p:grpSpPr>
        <p:cxnSp>
          <p:nvCxnSpPr>
            <p:cNvPr id="53" name="Прямая со стрелкой 52"/>
            <p:cNvCxnSpPr/>
            <p:nvPr/>
          </p:nvCxnSpPr>
          <p:spPr>
            <a:xfrm rot="9480000">
              <a:off x="947204" y="205825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rot="6900000">
              <a:off x="930739" y="205037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rot="1380000">
              <a:off x="941940" y="2079035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4080000">
              <a:off x="930386" y="208416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rot="2700000">
              <a:off x="925634" y="2067855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rot="8100000">
              <a:off x="942452" y="2057094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963222" y="2071678"/>
              <a:ext cx="972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rot="5400000">
              <a:off x="929456" y="2070884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"/>
          <p:cNvGrpSpPr>
            <a:grpSpLocks/>
          </p:cNvGrpSpPr>
          <p:nvPr/>
        </p:nvGrpSpPr>
        <p:grpSpPr bwMode="auto">
          <a:xfrm>
            <a:off x="0" y="3218449"/>
            <a:ext cx="373527" cy="333377"/>
            <a:chOff x="9377" y="1900"/>
            <a:chExt cx="496" cy="507"/>
          </a:xfrm>
        </p:grpSpPr>
        <p:sp>
          <p:nvSpPr>
            <p:cNvPr id="62" name="Line 3"/>
            <p:cNvSpPr>
              <a:spLocks noChangeShapeType="1"/>
            </p:cNvSpPr>
            <p:nvPr/>
          </p:nvSpPr>
          <p:spPr bwMode="auto">
            <a:xfrm rot="19221798" flipV="1">
              <a:off x="9412" y="1923"/>
              <a:ext cx="414" cy="4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6" name="Group 4"/>
            <p:cNvGrpSpPr>
              <a:grpSpLocks/>
            </p:cNvGrpSpPr>
            <p:nvPr/>
          </p:nvGrpSpPr>
          <p:grpSpPr bwMode="auto">
            <a:xfrm>
              <a:off x="9377" y="1900"/>
              <a:ext cx="496" cy="484"/>
              <a:chOff x="9377" y="1900"/>
              <a:chExt cx="496" cy="484"/>
            </a:xfrm>
          </p:grpSpPr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 rot="2960152" flipV="1">
                <a:off x="9424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6"/>
              <p:cNvSpPr>
                <a:spLocks noChangeShapeType="1"/>
              </p:cNvSpPr>
              <p:nvPr/>
            </p:nvSpPr>
            <p:spPr bwMode="auto">
              <a:xfrm flipV="1">
                <a:off x="9424" y="1900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Line 7"/>
              <p:cNvSpPr>
                <a:spLocks noChangeShapeType="1"/>
              </p:cNvSpPr>
              <p:nvPr/>
            </p:nvSpPr>
            <p:spPr bwMode="auto">
              <a:xfrm rot="16200000" flipV="1">
                <a:off x="9412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18" name="Group 9"/>
          <p:cNvGrpSpPr>
            <a:grpSpLocks/>
          </p:cNvGrpSpPr>
          <p:nvPr/>
        </p:nvGrpSpPr>
        <p:grpSpPr bwMode="auto">
          <a:xfrm>
            <a:off x="436849" y="3427454"/>
            <a:ext cx="6948000" cy="1225"/>
            <a:chOff x="4718" y="5683131"/>
            <a:chExt cx="1854" cy="97433"/>
          </a:xfrm>
        </p:grpSpPr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V="1">
              <a:off x="4718" y="5683131"/>
              <a:ext cx="1854" cy="19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4994" y="568511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>
              <a:off x="6105" y="5780564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72" name="Прямая со стрелкой 71"/>
          <p:cNvCxnSpPr/>
          <p:nvPr/>
        </p:nvCxnSpPr>
        <p:spPr>
          <a:xfrm flipH="1" flipV="1">
            <a:off x="3347864" y="3068960"/>
            <a:ext cx="648072" cy="7920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араллелограмм 73"/>
          <p:cNvSpPr/>
          <p:nvPr/>
        </p:nvSpPr>
        <p:spPr>
          <a:xfrm rot="5400000">
            <a:off x="3083586" y="3405246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Rectangle 60"/>
          <p:cNvSpPr>
            <a:spLocks noChangeArrowheads="1"/>
          </p:cNvSpPr>
          <p:nvPr/>
        </p:nvSpPr>
        <p:spPr bwMode="auto">
          <a:xfrm>
            <a:off x="7715272" y="2932697"/>
            <a:ext cx="118352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света</a:t>
            </a:r>
            <a:endParaRPr kumimoji="0" lang="ru-RU" sz="32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3"/>
          <p:cNvGrpSpPr>
            <a:grpSpLocks/>
          </p:cNvGrpSpPr>
          <p:nvPr/>
        </p:nvGrpSpPr>
        <p:grpSpPr bwMode="auto">
          <a:xfrm>
            <a:off x="642905" y="4214818"/>
            <a:ext cx="8001061" cy="2401588"/>
            <a:chOff x="5040" y="2458"/>
            <a:chExt cx="3054" cy="1127"/>
          </a:xfrm>
        </p:grpSpPr>
        <p:sp>
          <p:nvSpPr>
            <p:cNvPr id="78" name="Line 4"/>
            <p:cNvSpPr>
              <a:spLocks noChangeShapeType="1"/>
            </p:cNvSpPr>
            <p:nvPr/>
          </p:nvSpPr>
          <p:spPr bwMode="auto">
            <a:xfrm flipV="1">
              <a:off x="5494" y="2458"/>
              <a:ext cx="0" cy="71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5"/>
            <p:cNvSpPr>
              <a:spLocks noChangeShapeType="1"/>
            </p:cNvSpPr>
            <p:nvPr/>
          </p:nvSpPr>
          <p:spPr bwMode="auto">
            <a:xfrm flipH="1">
              <a:off x="5040" y="3171"/>
              <a:ext cx="460" cy="41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Line 6"/>
            <p:cNvSpPr>
              <a:spLocks noChangeShapeType="1"/>
            </p:cNvSpPr>
            <p:nvPr/>
          </p:nvSpPr>
          <p:spPr bwMode="auto">
            <a:xfrm>
              <a:off x="5484" y="3171"/>
              <a:ext cx="261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1" name="Line 12"/>
          <p:cNvSpPr>
            <a:spLocks noChangeShapeType="1"/>
          </p:cNvSpPr>
          <p:nvPr/>
        </p:nvSpPr>
        <p:spPr bwMode="auto">
          <a:xfrm flipH="1">
            <a:off x="1760404" y="5759972"/>
            <a:ext cx="739894" cy="91233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 flipV="1">
            <a:off x="2527708" y="4476088"/>
            <a:ext cx="45719" cy="12838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14"/>
          <p:cNvSpPr>
            <a:spLocks noChangeShapeType="1"/>
          </p:cNvSpPr>
          <p:nvPr/>
        </p:nvSpPr>
        <p:spPr bwMode="auto">
          <a:xfrm flipH="1">
            <a:off x="4230576" y="4920483"/>
            <a:ext cx="1000132" cy="78581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 flipV="1">
            <a:off x="4222006" y="5728667"/>
            <a:ext cx="0" cy="12052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8" name="Группа 37"/>
          <p:cNvGrpSpPr/>
          <p:nvPr/>
        </p:nvGrpSpPr>
        <p:grpSpPr>
          <a:xfrm>
            <a:off x="1840672" y="4476088"/>
            <a:ext cx="6874732" cy="2535755"/>
            <a:chOff x="1840672" y="3357562"/>
            <a:chExt cx="6634904" cy="2535755"/>
          </a:xfrm>
        </p:grpSpPr>
        <p:grpSp>
          <p:nvGrpSpPr>
            <p:cNvPr id="29" name="Group 7"/>
            <p:cNvGrpSpPr>
              <a:grpSpLocks/>
            </p:cNvGrpSpPr>
            <p:nvPr/>
          </p:nvGrpSpPr>
          <p:grpSpPr bwMode="auto">
            <a:xfrm flipV="1">
              <a:off x="1840672" y="3368935"/>
              <a:ext cx="3348757" cy="2488955"/>
              <a:chOff x="860" y="3368"/>
              <a:chExt cx="1405" cy="1170"/>
            </a:xfrm>
          </p:grpSpPr>
          <p:sp>
            <p:nvSpPr>
              <p:cNvPr id="90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 flipV="1">
                <a:off x="860" y="3960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0" name="Group 7"/>
            <p:cNvGrpSpPr>
              <a:grpSpLocks/>
            </p:cNvGrpSpPr>
            <p:nvPr/>
          </p:nvGrpSpPr>
          <p:grpSpPr bwMode="auto">
            <a:xfrm flipV="1">
              <a:off x="5143504" y="3357558"/>
              <a:ext cx="3332073" cy="2535756"/>
              <a:chOff x="867" y="3368"/>
              <a:chExt cx="1398" cy="1192"/>
            </a:xfrm>
          </p:grpSpPr>
          <p:sp>
            <p:nvSpPr>
              <p:cNvPr id="88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357158" y="604772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572528" y="5761972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1" name="Группа 38"/>
          <p:cNvGrpSpPr/>
          <p:nvPr/>
        </p:nvGrpSpPr>
        <p:grpSpPr>
          <a:xfrm>
            <a:off x="1624463" y="4797265"/>
            <a:ext cx="7256779" cy="1818905"/>
            <a:chOff x="1624463" y="3714752"/>
            <a:chExt cx="7256779" cy="1818905"/>
          </a:xfrm>
        </p:grpSpPr>
        <p:grpSp>
          <p:nvGrpSpPr>
            <p:cNvPr id="32" name="Группа 33"/>
            <p:cNvGrpSpPr/>
            <p:nvPr/>
          </p:nvGrpSpPr>
          <p:grpSpPr>
            <a:xfrm>
              <a:off x="1624463" y="3762653"/>
              <a:ext cx="3809176" cy="1771004"/>
              <a:chOff x="1561399" y="3762653"/>
              <a:chExt cx="3809176" cy="1771004"/>
            </a:xfrm>
          </p:grpSpPr>
          <p:sp>
            <p:nvSpPr>
              <p:cNvPr id="99" name="Freeform 10"/>
              <p:cNvSpPr>
                <a:spLocks/>
              </p:cNvSpPr>
              <p:nvPr/>
            </p:nvSpPr>
            <p:spPr bwMode="auto">
              <a:xfrm>
                <a:off x="1561399" y="4610141"/>
                <a:ext cx="1933929" cy="923516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1"/>
              <p:cNvSpPr>
                <a:spLocks/>
              </p:cNvSpPr>
              <p:nvPr/>
            </p:nvSpPr>
            <p:spPr bwMode="auto">
              <a:xfrm flipH="1" flipV="1">
                <a:off x="3319284" y="3762653"/>
                <a:ext cx="2051291" cy="892210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33" name="Группа 34"/>
            <p:cNvGrpSpPr/>
            <p:nvPr/>
          </p:nvGrpSpPr>
          <p:grpSpPr>
            <a:xfrm>
              <a:off x="5072066" y="3714752"/>
              <a:ext cx="3809176" cy="1771004"/>
              <a:chOff x="1561399" y="3762653"/>
              <a:chExt cx="3809176" cy="1771004"/>
            </a:xfrm>
          </p:grpSpPr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1561399" y="4610141"/>
                <a:ext cx="1933929" cy="923516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 flipH="1" flipV="1">
                <a:off x="3319284" y="3762653"/>
                <a:ext cx="2051291" cy="892210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1" name="Line 13"/>
          <p:cNvSpPr>
            <a:spLocks noChangeShapeType="1"/>
          </p:cNvSpPr>
          <p:nvPr/>
        </p:nvSpPr>
        <p:spPr bwMode="auto">
          <a:xfrm flipV="1">
            <a:off x="6000760" y="4476088"/>
            <a:ext cx="45719" cy="12838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Line 12"/>
          <p:cNvSpPr>
            <a:spLocks noChangeShapeType="1"/>
          </p:cNvSpPr>
          <p:nvPr/>
        </p:nvSpPr>
        <p:spPr bwMode="auto">
          <a:xfrm flipH="1">
            <a:off x="5286380" y="5690534"/>
            <a:ext cx="739894" cy="91233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" name="Line 14"/>
          <p:cNvSpPr>
            <a:spLocks noChangeShapeType="1"/>
          </p:cNvSpPr>
          <p:nvPr/>
        </p:nvSpPr>
        <p:spPr bwMode="auto">
          <a:xfrm flipH="1">
            <a:off x="7715272" y="4976154"/>
            <a:ext cx="928694" cy="78581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Line 15"/>
          <p:cNvSpPr>
            <a:spLocks noChangeShapeType="1"/>
          </p:cNvSpPr>
          <p:nvPr/>
        </p:nvSpPr>
        <p:spPr bwMode="auto">
          <a:xfrm flipV="1">
            <a:off x="7731038" y="5761972"/>
            <a:ext cx="0" cy="12052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4500562" y="5934670"/>
            <a:ext cx="398359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продольные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357158" y="5934670"/>
            <a:ext cx="3950505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поперечные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7" name="Прямоугольник 106">
            <a:hlinkClick r:id="rId9" action="ppaction://hlinkfile"/>
          </p:cNvPr>
          <p:cNvSpPr/>
          <p:nvPr/>
        </p:nvSpPr>
        <p:spPr>
          <a:xfrm>
            <a:off x="0" y="0"/>
            <a:ext cx="257173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6 мин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араллелограмм 108"/>
          <p:cNvSpPr/>
          <p:nvPr/>
        </p:nvSpPr>
        <p:spPr>
          <a:xfrm rot="5400000">
            <a:off x="5484834" y="3497350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rot="16140000" flipH="1">
            <a:off x="3369606" y="3190006"/>
            <a:ext cx="500066" cy="50006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16140000" flipH="1">
            <a:off x="5783046" y="3217302"/>
            <a:ext cx="500066" cy="50006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9983 -0.000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9983 -0.0009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2" grpId="0" animBg="1"/>
      <p:bldP spid="108" grpId="0" animBg="1"/>
      <p:bldP spid="47" grpId="0" animBg="1"/>
      <p:bldP spid="42" grpId="0" animBg="1"/>
      <p:bldP spid="37" grpId="0" animBg="1"/>
      <p:bldP spid="26" grpId="0" animBg="1"/>
      <p:bldP spid="27" grpId="0" animBg="1"/>
      <p:bldP spid="38" grpId="0" animBg="1"/>
      <p:bldP spid="43" grpId="0" animBg="1"/>
      <p:bldP spid="46" grpId="0" animBg="1"/>
      <p:bldP spid="48" grpId="0" animBg="1"/>
      <p:bldP spid="49" grpId="0" animBg="1"/>
      <p:bldP spid="74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92" grpId="0"/>
      <p:bldP spid="93" grpId="0"/>
      <p:bldP spid="101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06" grpId="0" animBg="1"/>
      <p:bldP spid="10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Line 43"/>
          <p:cNvSpPr>
            <a:spLocks noChangeShapeType="1"/>
          </p:cNvSpPr>
          <p:nvPr/>
        </p:nvSpPr>
        <p:spPr bwMode="auto">
          <a:xfrm>
            <a:off x="6725773" y="3929066"/>
            <a:ext cx="223837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82" name="Rectangle 58"/>
          <p:cNvSpPr>
            <a:spLocks noChangeArrowheads="1"/>
          </p:cNvSpPr>
          <p:nvPr/>
        </p:nvSpPr>
        <p:spPr bwMode="auto">
          <a:xfrm rot="5400000">
            <a:off x="6403583" y="2811863"/>
            <a:ext cx="14320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b=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…мм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84" name="Rectangle 60"/>
          <p:cNvSpPr>
            <a:spLocks noChangeArrowheads="1"/>
          </p:cNvSpPr>
          <p:nvPr/>
        </p:nvSpPr>
        <p:spPr bwMode="auto">
          <a:xfrm>
            <a:off x="0" y="637401"/>
            <a:ext cx="1858201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                                          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85" name="Rectangle 61"/>
          <p:cNvSpPr>
            <a:spLocks noChangeArrowheads="1"/>
          </p:cNvSpPr>
          <p:nvPr/>
        </p:nvSpPr>
        <p:spPr bwMode="auto">
          <a:xfrm>
            <a:off x="4214810" y="419166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L=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142844" y="3457906"/>
            <a:ext cx="681597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800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4783321" y="3334408"/>
            <a:ext cx="50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99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99"/>
                </a:solidFill>
                <a:latin typeface="Times New Roman" pitchFamily="18" charset="0"/>
                <a:ea typeface="Times New Roman" pitchFamily="18" charset="0"/>
                <a:sym typeface="Symbol" pitchFamily="18" charset="2"/>
              </a:rPr>
              <a:t></a:t>
            </a:r>
            <a:endParaRPr lang="ru-RU" sz="1600" dirty="0" smtClean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2571736" y="2701349"/>
            <a:ext cx="412292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42844" y="2285992"/>
            <a:ext cx="8450950" cy="2714644"/>
            <a:chOff x="142844" y="1500174"/>
            <a:chExt cx="8450950" cy="2714644"/>
          </a:xfrm>
        </p:grpSpPr>
        <p:grpSp>
          <p:nvGrpSpPr>
            <p:cNvPr id="3" name="Группа 25"/>
            <p:cNvGrpSpPr/>
            <p:nvPr/>
          </p:nvGrpSpPr>
          <p:grpSpPr>
            <a:xfrm>
              <a:off x="142844" y="1500174"/>
              <a:ext cx="8450950" cy="2714644"/>
              <a:chOff x="1030288" y="5762625"/>
              <a:chExt cx="3996268" cy="1095375"/>
            </a:xfrm>
          </p:grpSpPr>
          <p:grpSp>
            <p:nvGrpSpPr>
              <p:cNvPr id="4" name="Group 2"/>
              <p:cNvGrpSpPr>
                <a:grpSpLocks/>
              </p:cNvGrpSpPr>
              <p:nvPr/>
            </p:nvGrpSpPr>
            <p:grpSpPr bwMode="auto">
              <a:xfrm>
                <a:off x="1030288" y="5948363"/>
                <a:ext cx="891289" cy="846137"/>
                <a:chOff x="0" y="0"/>
                <a:chExt cx="18872" cy="20000"/>
              </a:xfrm>
            </p:grpSpPr>
            <p:sp>
              <p:nvSpPr>
                <p:cNvPr id="1027" name="Oval 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7905" cy="20000"/>
                </a:xfrm>
                <a:prstGeom prst="ellipse">
                  <a:avLst/>
                </a:prstGeom>
                <a:noFill/>
                <a:ln w="28575">
                  <a:solidFill>
                    <a:srgbClr val="0000FF"/>
                  </a:solidFill>
                  <a:prstDash val="sysDot"/>
                  <a:round/>
                  <a:headEnd type="triangle"/>
                  <a:tailEnd type="arrow" w="lg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28" name="Oval 4"/>
                <p:cNvSpPr>
                  <a:spLocks noChangeArrowheads="1"/>
                </p:cNvSpPr>
                <p:nvPr/>
              </p:nvSpPr>
              <p:spPr bwMode="auto">
                <a:xfrm>
                  <a:off x="16280" y="6122"/>
                  <a:ext cx="2592" cy="7937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 type="triangle"/>
                  <a:tailEnd type="arrow" w="lg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2124075" y="5762625"/>
                <a:ext cx="39688" cy="539750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 type="triangle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2132013" y="6467475"/>
                <a:ext cx="36512" cy="390525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 type="triangle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4473575" y="5783263"/>
                <a:ext cx="26988" cy="64293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  <a:miter lim="800000"/>
                <a:headEnd type="triangle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Line 11"/>
              <p:cNvSpPr>
                <a:spLocks noChangeShapeType="1"/>
              </p:cNvSpPr>
              <p:nvPr/>
            </p:nvSpPr>
            <p:spPr bwMode="auto">
              <a:xfrm flipV="1">
                <a:off x="1103313" y="5770563"/>
                <a:ext cx="3335337" cy="77470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lg" len="lg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Line 12"/>
              <p:cNvSpPr>
                <a:spLocks noChangeShapeType="1"/>
              </p:cNvSpPr>
              <p:nvPr/>
            </p:nvSpPr>
            <p:spPr bwMode="auto">
              <a:xfrm flipH="1">
                <a:off x="4482050" y="5838825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0D0D0D"/>
                </a:solidFill>
                <a:prstDash val="sysDot"/>
                <a:round/>
                <a:headEnd type="triangle" w="sm" len="sm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4611192" y="5835650"/>
                <a:ext cx="1625" cy="573088"/>
                <a:chOff x="-3008523" y="0"/>
                <a:chExt cx="20488" cy="20000"/>
              </a:xfrm>
            </p:grpSpPr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-3008034" y="0"/>
                  <a:ext cx="19999" cy="19468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triangle" w="sm" len="sm"/>
                  <a:tailEnd type="arrow" w="lg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auto">
                <a:xfrm>
                  <a:off x="-3008523" y="14745"/>
                  <a:ext cx="20003" cy="5255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triangle" w="sm" len="sm"/>
                  <a:tailEnd type="arrow" w="lg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127250" y="6757516"/>
                <a:ext cx="2320925" cy="3648"/>
                <a:chOff x="0" y="10808"/>
                <a:chExt cx="20000" cy="9192"/>
              </a:xfrm>
            </p:grpSpPr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auto">
                <a:xfrm>
                  <a:off x="153" y="18333"/>
                  <a:ext cx="19847" cy="1667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triangle" w="sm" len="sm"/>
                  <a:tailEnd type="arrow" w="lg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0" y="10808"/>
                  <a:ext cx="1532" cy="1667"/>
                </a:xfrm>
                <a:prstGeom prst="line">
                  <a:avLst/>
                </a:prstGeom>
                <a:noFill/>
                <a:ln w="28575">
                  <a:solidFill>
                    <a:srgbClr val="0D0D0D"/>
                  </a:solidFill>
                  <a:round/>
                  <a:headEnd type="triangle" w="sm" len="sm"/>
                  <a:tailEnd type="arrow" w="lg" len="lg"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sp>
            <p:nvSpPr>
              <p:cNvPr id="1043" name="Line 19"/>
              <p:cNvSpPr>
                <a:spLocks noChangeShapeType="1"/>
              </p:cNvSpPr>
              <p:nvPr/>
            </p:nvSpPr>
            <p:spPr bwMode="auto">
              <a:xfrm flipH="1">
                <a:off x="4491569" y="6413500"/>
                <a:ext cx="534987" cy="0"/>
              </a:xfrm>
              <a:prstGeom prst="line">
                <a:avLst/>
              </a:prstGeom>
              <a:noFill/>
              <a:ln w="28575">
                <a:solidFill>
                  <a:srgbClr val="0D0D0D"/>
                </a:solidFill>
                <a:prstDash val="sysDot"/>
                <a:round/>
                <a:headEnd type="triangle" w="sm" len="sm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Arc 20"/>
              <p:cNvSpPr>
                <a:spLocks/>
              </p:cNvSpPr>
              <p:nvPr/>
            </p:nvSpPr>
            <p:spPr bwMode="auto">
              <a:xfrm rot="1137022">
                <a:off x="3122347" y="6214386"/>
                <a:ext cx="123825" cy="2143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Line 21"/>
              <p:cNvSpPr>
                <a:spLocks noChangeShapeType="1"/>
              </p:cNvSpPr>
              <p:nvPr/>
            </p:nvSpPr>
            <p:spPr bwMode="auto">
              <a:xfrm flipV="1">
                <a:off x="1868488" y="5897563"/>
                <a:ext cx="2590800" cy="5921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sm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Oval 22"/>
              <p:cNvSpPr>
                <a:spLocks noChangeArrowheads="1"/>
              </p:cNvSpPr>
              <p:nvPr/>
            </p:nvSpPr>
            <p:spPr bwMode="auto">
              <a:xfrm>
                <a:off x="4032250" y="6281738"/>
                <a:ext cx="315913" cy="315912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4103688" y="6610350"/>
                <a:ext cx="193675" cy="13335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 type="triangle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Line 24"/>
              <p:cNvSpPr>
                <a:spLocks noChangeShapeType="1"/>
              </p:cNvSpPr>
              <p:nvPr/>
            </p:nvSpPr>
            <p:spPr bwMode="auto">
              <a:xfrm rot="60000" flipH="1">
                <a:off x="3362123" y="5938220"/>
                <a:ext cx="355600" cy="9207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sm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Line 25"/>
              <p:cNvSpPr>
                <a:spLocks noChangeShapeType="1"/>
              </p:cNvSpPr>
              <p:nvPr/>
            </p:nvSpPr>
            <p:spPr bwMode="auto">
              <a:xfrm rot="60000" flipH="1">
                <a:off x="3422650" y="6050263"/>
                <a:ext cx="355600" cy="9207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sm" len="sm"/>
                <a:tailEnd type="arrow" w="lg" len="lg"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68" name="Line 44"/>
            <p:cNvSpPr>
              <a:spLocks noChangeShapeType="1"/>
            </p:cNvSpPr>
            <p:nvPr/>
          </p:nvSpPr>
          <p:spPr bwMode="auto">
            <a:xfrm>
              <a:off x="2500298" y="3143248"/>
              <a:ext cx="4896000" cy="1588"/>
            </a:xfrm>
            <a:prstGeom prst="line">
              <a:avLst/>
            </a:prstGeom>
            <a:noFill/>
            <a:ln w="38100">
              <a:solidFill>
                <a:srgbClr val="0D0D0D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Line 21"/>
            <p:cNvSpPr>
              <a:spLocks noChangeShapeType="1"/>
            </p:cNvSpPr>
            <p:nvPr/>
          </p:nvSpPr>
          <p:spPr bwMode="auto">
            <a:xfrm flipH="1">
              <a:off x="214282" y="3307390"/>
              <a:ext cx="1714512" cy="1930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 type="none" w="sm" len="sm"/>
              <a:tailEnd type="arrow" w="lg" len="lg"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8" name="Rectangle 56"/>
          <p:cNvSpPr>
            <a:spLocks noChangeArrowheads="1"/>
          </p:cNvSpPr>
          <p:nvPr/>
        </p:nvSpPr>
        <p:spPr bwMode="auto">
          <a:xfrm>
            <a:off x="0" y="521003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Вывод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7" name="Группа 46"/>
          <p:cNvGrpSpPr/>
          <p:nvPr/>
        </p:nvGrpSpPr>
        <p:grpSpPr>
          <a:xfrm>
            <a:off x="7929586" y="2357430"/>
            <a:ext cx="473198" cy="3286148"/>
            <a:chOff x="4457216" y="753556"/>
            <a:chExt cx="473198" cy="3662129"/>
          </a:xfrm>
        </p:grpSpPr>
        <p:sp>
          <p:nvSpPr>
            <p:cNvPr id="43" name="Rectangle 12"/>
            <p:cNvSpPr>
              <a:spLocks noChangeArrowheads="1"/>
            </p:cNvSpPr>
            <p:nvPr/>
          </p:nvSpPr>
          <p:spPr bwMode="auto">
            <a:xfrm>
              <a:off x="4471257" y="753556"/>
              <a:ext cx="457933" cy="366212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44" name="Rectangle 19"/>
            <p:cNvSpPr>
              <a:spLocks noChangeArrowheads="1"/>
            </p:cNvSpPr>
            <p:nvPr/>
          </p:nvSpPr>
          <p:spPr bwMode="auto">
            <a:xfrm>
              <a:off x="4476298" y="3480790"/>
              <a:ext cx="454116" cy="730213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45" name="Rectangle 20"/>
            <p:cNvSpPr>
              <a:spLocks noChangeArrowheads="1"/>
            </p:cNvSpPr>
            <p:nvPr/>
          </p:nvSpPr>
          <p:spPr bwMode="auto">
            <a:xfrm>
              <a:off x="4461033" y="2767174"/>
              <a:ext cx="454116" cy="453617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21001">
                  <a:srgbClr val="0819FB"/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46" name="Rectangle 21"/>
            <p:cNvSpPr>
              <a:spLocks noChangeArrowheads="1"/>
            </p:cNvSpPr>
            <p:nvPr/>
          </p:nvSpPr>
          <p:spPr bwMode="auto">
            <a:xfrm>
              <a:off x="4461033" y="1749301"/>
              <a:ext cx="454116" cy="448084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  <p:sp>
          <p:nvSpPr>
            <p:cNvPr id="47" name="Rectangle 22"/>
            <p:cNvSpPr>
              <a:spLocks noChangeArrowheads="1"/>
            </p:cNvSpPr>
            <p:nvPr/>
          </p:nvSpPr>
          <p:spPr bwMode="auto">
            <a:xfrm rot="10800000">
              <a:off x="4457216" y="781214"/>
              <a:ext cx="457933" cy="730213"/>
            </a:xfrm>
            <a:prstGeom prst="rect">
              <a:avLst/>
            </a:prstGeom>
            <a:gradFill rotWithShape="0">
              <a:gsLst>
                <a:gs pos="0">
                  <a:srgbClr val="A603AB"/>
                </a:gs>
                <a:gs pos="12000">
                  <a:srgbClr val="E81766"/>
                </a:gs>
                <a:gs pos="27000">
                  <a:srgbClr val="EE3F17"/>
                </a:gs>
                <a:gs pos="48000">
                  <a:srgbClr val="FFFF00"/>
                </a:gs>
                <a:gs pos="64999">
                  <a:srgbClr val="1A8D48"/>
                </a:gs>
                <a:gs pos="78999">
                  <a:srgbClr val="0819FB"/>
                </a:gs>
                <a:gs pos="100000">
                  <a:srgbClr val="A603AB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7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7" grpId="0" animBg="1"/>
      <p:bldP spid="1082" grpId="0"/>
      <p:bldP spid="1085" grpId="0"/>
      <p:bldP spid="65" grpId="0" animBg="1"/>
      <p:bldP spid="66" grpId="0"/>
      <p:bldP spid="67" grpId="0" animBg="1"/>
      <p:bldP spid="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/>
          <a:srcRect l="15820" t="17578" r="21484" b="71436"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-23177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81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lum contrast="40000"/>
          </a:blip>
          <a:srcRect l="14063" t="23437" b="7812"/>
          <a:stretch>
            <a:fillRect/>
          </a:stretch>
        </p:blipFill>
        <p:spPr bwMode="auto">
          <a:xfrm>
            <a:off x="2000232" y="1357298"/>
            <a:ext cx="71437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143372" y="1643050"/>
            <a:ext cx="10715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388" y="3286124"/>
            <a:ext cx="107157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+0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,36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5820" t="8056" r="21484" b="80958"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-23177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lum contrast="40000"/>
          </a:blip>
          <a:srcRect l="14063" t="23437" b="7812"/>
          <a:stretch>
            <a:fillRect/>
          </a:stretch>
        </p:blipFill>
        <p:spPr bwMode="auto">
          <a:xfrm>
            <a:off x="2000232" y="1357298"/>
            <a:ext cx="714376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5820" t="19042" r="21484" b="69971"/>
          <a:stretch>
            <a:fillRect/>
          </a:stretch>
        </p:blipFill>
        <p:spPr bwMode="auto">
          <a:xfrm>
            <a:off x="0" y="-72"/>
            <a:ext cx="9144000" cy="1428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-23177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83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12891" t="23438" r="2734" b="7812"/>
          <a:stretch>
            <a:fillRect/>
          </a:stretch>
        </p:blipFill>
        <p:spPr bwMode="auto">
          <a:xfrm>
            <a:off x="4000464" y="1500174"/>
            <a:ext cx="514353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357166"/>
            <a:ext cx="6715172" cy="364333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lnSpc>
                <a:spcPts val="4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ru-RU" sz="40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№22</a:t>
            </a:r>
          </a:p>
          <a:p>
            <a:pPr algn="ctr">
              <a:lnSpc>
                <a:spcPts val="4000"/>
              </a:lnSpc>
              <a:spcBef>
                <a:spcPts val="600"/>
              </a:spcBef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§§ 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73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</a:t>
            </a: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9662" y="-21433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500"/>
                            </p:stCondLst>
                            <p:childTnLst>
                              <p:par>
                                <p:cTn id="6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5820" t="30029" r="21484" b="58985"/>
          <a:stretch>
            <a:fillRect/>
          </a:stretch>
        </p:blipFill>
        <p:spPr bwMode="auto">
          <a:xfrm>
            <a:off x="32" y="-24"/>
            <a:ext cx="914400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-23177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84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 l="12891" t="23438" r="2734" b="7812"/>
          <a:stretch>
            <a:fillRect/>
          </a:stretch>
        </p:blipFill>
        <p:spPr bwMode="auto">
          <a:xfrm>
            <a:off x="3299073" y="1643050"/>
            <a:ext cx="5844927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10000" contrast="30000"/>
          </a:blip>
          <a:srcRect l="15820" t="41015" r="21484" b="47998"/>
          <a:stretch>
            <a:fillRect/>
          </a:stretch>
        </p:blipFill>
        <p:spPr bwMode="auto">
          <a:xfrm>
            <a:off x="0" y="0"/>
            <a:ext cx="9144000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-32" y="-23177"/>
            <a:ext cx="50006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85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 l="25391" t="23437" r="13672" b="37500"/>
          <a:stretch>
            <a:fillRect/>
          </a:stretch>
        </p:blipFill>
        <p:spPr bwMode="auto">
          <a:xfrm>
            <a:off x="0" y="1428736"/>
            <a:ext cx="371477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l="14063" t="23437" b="36591"/>
          <a:stretch>
            <a:fillRect/>
          </a:stretch>
        </p:blipFill>
        <p:spPr bwMode="auto">
          <a:xfrm>
            <a:off x="4000496" y="1428736"/>
            <a:ext cx="51197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1" name="Rectangle 113"/>
          <p:cNvSpPr>
            <a:spLocks noChangeArrowheads="1"/>
          </p:cNvSpPr>
          <p:nvPr/>
        </p:nvSpPr>
        <p:spPr bwMode="auto">
          <a:xfrm>
            <a:off x="0" y="2691466"/>
            <a:ext cx="1214446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Т№10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16"/>
          <p:cNvGrpSpPr/>
          <p:nvPr/>
        </p:nvGrpSpPr>
        <p:grpSpPr>
          <a:xfrm>
            <a:off x="142844" y="3529132"/>
            <a:ext cx="2571768" cy="900000"/>
            <a:chOff x="230048" y="1385992"/>
            <a:chExt cx="2381594" cy="900000"/>
          </a:xfrm>
        </p:grpSpPr>
        <p:sp>
          <p:nvSpPr>
            <p:cNvPr id="2072" name="Line 24"/>
            <p:cNvSpPr>
              <a:spLocks noChangeShapeType="1"/>
            </p:cNvSpPr>
            <p:nvPr/>
          </p:nvSpPr>
          <p:spPr bwMode="auto">
            <a:xfrm>
              <a:off x="230048" y="1385992"/>
              <a:ext cx="0" cy="900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Line 23"/>
            <p:cNvSpPr>
              <a:spLocks noChangeShapeType="1"/>
            </p:cNvSpPr>
            <p:nvPr/>
          </p:nvSpPr>
          <p:spPr bwMode="auto">
            <a:xfrm flipH="1">
              <a:off x="2611642" y="1385992"/>
              <a:ext cx="0" cy="90000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2844" y="3571747"/>
            <a:ext cx="2932103" cy="1286013"/>
            <a:chOff x="1578" y="4015"/>
            <a:chExt cx="1960" cy="1074"/>
          </a:xfrm>
        </p:grpSpPr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1578" y="4228"/>
              <a:ext cx="1719" cy="861"/>
              <a:chOff x="1578" y="4228"/>
              <a:chExt cx="1719" cy="861"/>
            </a:xfrm>
          </p:grpSpPr>
          <p:sp>
            <p:nvSpPr>
              <p:cNvPr id="2070" name="Oval 22"/>
              <p:cNvSpPr>
                <a:spLocks noChangeArrowheads="1"/>
              </p:cNvSpPr>
              <p:nvPr/>
            </p:nvSpPr>
            <p:spPr bwMode="auto">
              <a:xfrm>
                <a:off x="1578" y="4626"/>
                <a:ext cx="141" cy="141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701" y="4228"/>
                <a:ext cx="1596" cy="861"/>
                <a:chOff x="1701" y="4228"/>
                <a:chExt cx="1596" cy="861"/>
              </a:xfrm>
            </p:grpSpPr>
            <p:sp>
              <p:nvSpPr>
                <p:cNvPr id="2069" name="Oval 21"/>
                <p:cNvSpPr>
                  <a:spLocks noChangeArrowheads="1"/>
                </p:cNvSpPr>
                <p:nvPr/>
              </p:nvSpPr>
              <p:spPr bwMode="auto">
                <a:xfrm>
                  <a:off x="2344" y="4610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8" name="Oval 20"/>
                <p:cNvSpPr>
                  <a:spLocks noChangeArrowheads="1"/>
                </p:cNvSpPr>
                <p:nvPr/>
              </p:nvSpPr>
              <p:spPr bwMode="auto">
                <a:xfrm>
                  <a:off x="3156" y="4611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7" name="Oval 19"/>
                <p:cNvSpPr>
                  <a:spLocks noChangeArrowheads="1"/>
                </p:cNvSpPr>
                <p:nvPr/>
              </p:nvSpPr>
              <p:spPr bwMode="auto">
                <a:xfrm>
                  <a:off x="2743" y="4948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Oval 18"/>
                <p:cNvSpPr>
                  <a:spLocks noChangeArrowheads="1"/>
                </p:cNvSpPr>
                <p:nvPr/>
              </p:nvSpPr>
              <p:spPr bwMode="auto">
                <a:xfrm>
                  <a:off x="1946" y="4228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5" name="Oval 17"/>
                <p:cNvSpPr>
                  <a:spLocks noChangeArrowheads="1"/>
                </p:cNvSpPr>
                <p:nvPr/>
              </p:nvSpPr>
              <p:spPr bwMode="auto">
                <a:xfrm>
                  <a:off x="1701" y="4350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4" name="Oval 16"/>
                <p:cNvSpPr>
                  <a:spLocks noChangeArrowheads="1"/>
                </p:cNvSpPr>
                <p:nvPr/>
              </p:nvSpPr>
              <p:spPr bwMode="auto">
                <a:xfrm>
                  <a:off x="2222" y="4366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Oval 15"/>
                <p:cNvSpPr>
                  <a:spLocks noChangeArrowheads="1"/>
                </p:cNvSpPr>
                <p:nvPr/>
              </p:nvSpPr>
              <p:spPr bwMode="auto">
                <a:xfrm>
                  <a:off x="2482" y="4840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2" name="Oval 14"/>
                <p:cNvSpPr>
                  <a:spLocks noChangeArrowheads="1"/>
                </p:cNvSpPr>
                <p:nvPr/>
              </p:nvSpPr>
              <p:spPr bwMode="auto">
                <a:xfrm>
                  <a:off x="3002" y="4871"/>
                  <a:ext cx="141" cy="141"/>
                </a:xfrm>
                <a:prstGeom prst="ellipse">
                  <a:avLst/>
                </a:prstGeom>
                <a:solidFill>
                  <a:srgbClr val="0000FF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1578" y="4015"/>
              <a:ext cx="1960" cy="980"/>
              <a:chOff x="1578" y="4060"/>
              <a:chExt cx="1960" cy="980"/>
            </a:xfrm>
          </p:grpSpPr>
          <p:sp>
            <p:nvSpPr>
              <p:cNvPr id="2059" name="Line 11"/>
              <p:cNvSpPr>
                <a:spLocks noChangeShapeType="1"/>
              </p:cNvSpPr>
              <p:nvPr/>
            </p:nvSpPr>
            <p:spPr bwMode="auto">
              <a:xfrm>
                <a:off x="1624" y="4718"/>
                <a:ext cx="1914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8" name="Line 10"/>
              <p:cNvSpPr>
                <a:spLocks noChangeShapeType="1"/>
              </p:cNvSpPr>
              <p:nvPr/>
            </p:nvSpPr>
            <p:spPr bwMode="auto">
              <a:xfrm>
                <a:off x="1639" y="4703"/>
                <a:ext cx="0" cy="3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7" name="Line 9"/>
              <p:cNvSpPr>
                <a:spLocks noChangeShapeType="1"/>
              </p:cNvSpPr>
              <p:nvPr/>
            </p:nvSpPr>
            <p:spPr bwMode="auto">
              <a:xfrm>
                <a:off x="3233" y="4703"/>
                <a:ext cx="0" cy="337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6" name="Line 8"/>
              <p:cNvSpPr>
                <a:spLocks noChangeShapeType="1"/>
              </p:cNvSpPr>
              <p:nvPr/>
            </p:nvSpPr>
            <p:spPr bwMode="auto">
              <a:xfrm>
                <a:off x="2424" y="4348"/>
                <a:ext cx="0" cy="337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55" name="Line 7"/>
              <p:cNvSpPr>
                <a:spLocks noChangeShapeType="1"/>
              </p:cNvSpPr>
              <p:nvPr/>
            </p:nvSpPr>
            <p:spPr bwMode="auto">
              <a:xfrm flipV="1">
                <a:off x="1578" y="4060"/>
                <a:ext cx="1719" cy="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stealth" w="lg" len="lg"/>
                <a:tailEnd type="triangle" w="lg" len="lg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6572264" y="4929198"/>
            <a:ext cx="2285984" cy="785818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v T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6715140" y="5929330"/>
            <a:ext cx="2000264" cy="857256"/>
          </a:xfrm>
          <a:prstGeom prst="wedgeRoundRectCallout">
            <a:avLst>
              <a:gd name="adj1" fmla="val 30656"/>
              <a:gd name="adj2" fmla="val -72274"/>
              <a:gd name="adj3" fmla="val 16667"/>
            </a:avLst>
          </a:prstGeom>
          <a:solidFill>
            <a:srgbClr val="92D05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 =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</a:t>
            </a:r>
          </a:p>
        </p:txBody>
      </p:sp>
      <p:grpSp>
        <p:nvGrpSpPr>
          <p:cNvPr id="9" name="Group 32"/>
          <p:cNvGrpSpPr>
            <a:grpSpLocks/>
          </p:cNvGrpSpPr>
          <p:nvPr/>
        </p:nvGrpSpPr>
        <p:grpSpPr bwMode="auto">
          <a:xfrm>
            <a:off x="142844" y="5092257"/>
            <a:ext cx="3071834" cy="1765766"/>
            <a:chOff x="1241" y="6465"/>
            <a:chExt cx="2040" cy="781"/>
          </a:xfrm>
        </p:grpSpPr>
        <p:grpSp>
          <p:nvGrpSpPr>
            <p:cNvPr id="10" name="Group 39"/>
            <p:cNvGrpSpPr>
              <a:grpSpLocks/>
            </p:cNvGrpSpPr>
            <p:nvPr/>
          </p:nvGrpSpPr>
          <p:grpSpPr bwMode="auto">
            <a:xfrm>
              <a:off x="1447" y="6541"/>
              <a:ext cx="1834" cy="275"/>
              <a:chOff x="1447" y="6586"/>
              <a:chExt cx="1834" cy="275"/>
            </a:xfrm>
          </p:grpSpPr>
          <p:grpSp>
            <p:nvGrpSpPr>
              <p:cNvPr id="11" name="Group 91"/>
              <p:cNvGrpSpPr>
                <a:grpSpLocks/>
              </p:cNvGrpSpPr>
              <p:nvPr/>
            </p:nvGrpSpPr>
            <p:grpSpPr bwMode="auto">
              <a:xfrm>
                <a:off x="1447" y="6586"/>
                <a:ext cx="592" cy="229"/>
                <a:chOff x="8905" y="7356"/>
                <a:chExt cx="887" cy="229"/>
              </a:xfrm>
            </p:grpSpPr>
            <p:grpSp>
              <p:nvGrpSpPr>
                <p:cNvPr id="12" name="Group 104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155" name="Line 10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54" name="Line 10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53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3" name="Group 100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51" name="Line 10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50" name="Line 10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9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4" name="Group 96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47" name="Line 9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6" name="Line 9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5" name="Group 92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143" name="Line 9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2" name="Line 9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41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16" name="Group 74"/>
              <p:cNvGrpSpPr>
                <a:grpSpLocks/>
              </p:cNvGrpSpPr>
              <p:nvPr/>
            </p:nvGrpSpPr>
            <p:grpSpPr bwMode="auto">
              <a:xfrm>
                <a:off x="1999" y="6587"/>
                <a:ext cx="393" cy="259"/>
                <a:chOff x="8905" y="7356"/>
                <a:chExt cx="887" cy="229"/>
              </a:xfrm>
            </p:grpSpPr>
            <p:grpSp>
              <p:nvGrpSpPr>
                <p:cNvPr id="17" name="Group 87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138" name="Line 9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37" name="Line 8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36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8" name="Group 83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34" name="Line 8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33" name="Line 8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32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19" name="Group 79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30" name="Line 8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9" name="Line 8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8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0" name="Group 75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126" name="Line 7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5" name="Line 7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4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1" name="Group 57"/>
              <p:cNvGrpSpPr>
                <a:grpSpLocks/>
              </p:cNvGrpSpPr>
              <p:nvPr/>
            </p:nvGrpSpPr>
            <p:grpSpPr bwMode="auto">
              <a:xfrm>
                <a:off x="2351" y="6602"/>
                <a:ext cx="592" cy="229"/>
                <a:chOff x="8905" y="7356"/>
                <a:chExt cx="887" cy="229"/>
              </a:xfrm>
            </p:grpSpPr>
            <p:grpSp>
              <p:nvGrpSpPr>
                <p:cNvPr id="22" name="Group 70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121" name="Line 7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20" name="Line 7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9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3" name="Group 66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17" name="Line 6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6" name="Line 6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5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4" name="Group 62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13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2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11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5" name="Group 58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109" name="Line 6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8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7" name="Line 59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grpSp>
            <p:nvGrpSpPr>
              <p:cNvPr id="26" name="Group 40"/>
              <p:cNvGrpSpPr>
                <a:grpSpLocks/>
              </p:cNvGrpSpPr>
              <p:nvPr/>
            </p:nvGrpSpPr>
            <p:grpSpPr bwMode="auto">
              <a:xfrm>
                <a:off x="2888" y="6602"/>
                <a:ext cx="393" cy="259"/>
                <a:chOff x="8905" y="7356"/>
                <a:chExt cx="887" cy="229"/>
              </a:xfrm>
            </p:grpSpPr>
            <p:grpSp>
              <p:nvGrpSpPr>
                <p:cNvPr id="27" name="Group 53"/>
                <p:cNvGrpSpPr>
                  <a:grpSpLocks/>
                </p:cNvGrpSpPr>
                <p:nvPr/>
              </p:nvGrpSpPr>
              <p:grpSpPr bwMode="auto">
                <a:xfrm>
                  <a:off x="8905" y="7356"/>
                  <a:ext cx="299" cy="213"/>
                  <a:chOff x="8905" y="7356"/>
                  <a:chExt cx="299" cy="213"/>
                </a:xfrm>
              </p:grpSpPr>
              <p:sp>
                <p:nvSpPr>
                  <p:cNvPr id="2104" name="Line 5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3" name="Line 5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102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49"/>
                <p:cNvGrpSpPr>
                  <a:grpSpLocks/>
                </p:cNvGrpSpPr>
                <p:nvPr/>
              </p:nvGrpSpPr>
              <p:grpSpPr bwMode="auto">
                <a:xfrm>
                  <a:off x="9095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100" name="Line 5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9" name="Line 51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8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45"/>
                <p:cNvGrpSpPr>
                  <a:grpSpLocks/>
                </p:cNvGrpSpPr>
                <p:nvPr/>
              </p:nvGrpSpPr>
              <p:grpSpPr bwMode="auto">
                <a:xfrm>
                  <a:off x="9297" y="7367"/>
                  <a:ext cx="299" cy="213"/>
                  <a:chOff x="8905" y="7356"/>
                  <a:chExt cx="299" cy="213"/>
                </a:xfrm>
              </p:grpSpPr>
              <p:sp>
                <p:nvSpPr>
                  <p:cNvPr id="2096" name="Line 4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5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4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41"/>
                <p:cNvGrpSpPr>
                  <a:grpSpLocks/>
                </p:cNvGrpSpPr>
                <p:nvPr/>
              </p:nvGrpSpPr>
              <p:grpSpPr bwMode="auto">
                <a:xfrm>
                  <a:off x="9493" y="7372"/>
                  <a:ext cx="299" cy="213"/>
                  <a:chOff x="8905" y="7356"/>
                  <a:chExt cx="299" cy="213"/>
                </a:xfrm>
              </p:grpSpPr>
              <p:sp>
                <p:nvSpPr>
                  <p:cNvPr id="2092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8905" y="7356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1" name="Line 4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9100" y="7368"/>
                    <a:ext cx="104" cy="201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209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9020" y="7356"/>
                    <a:ext cx="75" cy="207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</p:grpSp>
        <p:sp>
          <p:nvSpPr>
            <p:cNvPr id="2086" name="Line 38"/>
            <p:cNvSpPr>
              <a:spLocks noChangeShapeType="1"/>
            </p:cNvSpPr>
            <p:nvPr/>
          </p:nvSpPr>
          <p:spPr bwMode="auto">
            <a:xfrm>
              <a:off x="2191" y="6694"/>
              <a:ext cx="0" cy="5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3095" y="6694"/>
              <a:ext cx="0" cy="55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4" name="Line 36"/>
            <p:cNvSpPr>
              <a:spLocks noChangeShapeType="1"/>
            </p:cNvSpPr>
            <p:nvPr/>
          </p:nvSpPr>
          <p:spPr bwMode="auto">
            <a:xfrm>
              <a:off x="2191" y="7109"/>
              <a:ext cx="888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3" name="Line 35"/>
            <p:cNvSpPr>
              <a:spLocks noChangeShapeType="1"/>
            </p:cNvSpPr>
            <p:nvPr/>
          </p:nvSpPr>
          <p:spPr bwMode="auto">
            <a:xfrm>
              <a:off x="1241" y="6679"/>
              <a:ext cx="659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2" name="Line 34"/>
            <p:cNvSpPr>
              <a:spLocks noChangeShapeType="1"/>
            </p:cNvSpPr>
            <p:nvPr/>
          </p:nvSpPr>
          <p:spPr bwMode="auto">
            <a:xfrm>
              <a:off x="1593" y="6465"/>
              <a:ext cx="506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1" name="Line 33"/>
            <p:cNvSpPr>
              <a:spLocks noChangeShapeType="1"/>
            </p:cNvSpPr>
            <p:nvPr/>
          </p:nvSpPr>
          <p:spPr bwMode="auto">
            <a:xfrm>
              <a:off x="2098" y="6519"/>
              <a:ext cx="291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58" name="Rectangle 110"/>
          <p:cNvSpPr>
            <a:spLocks noChangeArrowheads="1"/>
          </p:cNvSpPr>
          <p:nvPr/>
        </p:nvSpPr>
        <p:spPr bwMode="auto">
          <a:xfrm>
            <a:off x="0" y="43934"/>
            <a:ext cx="52149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162" name="Rectangle 114"/>
          <p:cNvSpPr>
            <a:spLocks noChangeArrowheads="1"/>
          </p:cNvSpPr>
          <p:nvPr/>
        </p:nvSpPr>
        <p:spPr bwMode="auto">
          <a:xfrm>
            <a:off x="3143240" y="3357562"/>
            <a:ext cx="592932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ДЛИНА ВОЛНЫ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… между точками,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… в одинаковых  фазах. 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8" name="Text Box 4"/>
          <p:cNvSpPr txBox="1">
            <a:spLocks noChangeArrowheads="1"/>
          </p:cNvSpPr>
          <p:nvPr/>
        </p:nvSpPr>
        <p:spPr bwMode="auto">
          <a:xfrm>
            <a:off x="1500166" y="3357562"/>
            <a:ext cx="500066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2" name="Text Box 4"/>
          <p:cNvSpPr txBox="1">
            <a:spLocks noChangeArrowheads="1"/>
          </p:cNvSpPr>
          <p:nvPr/>
        </p:nvSpPr>
        <p:spPr bwMode="auto">
          <a:xfrm>
            <a:off x="2040138" y="6049024"/>
            <a:ext cx="500066" cy="714380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24" name="Прямоугольник 123"/>
          <p:cNvSpPr/>
          <p:nvPr/>
        </p:nvSpPr>
        <p:spPr>
          <a:xfrm>
            <a:off x="3071802" y="4241077"/>
            <a:ext cx="2428860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поперечная 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b="1" dirty="0" err="1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пов</a:t>
            </a:r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Прямоугольник 124"/>
          <p:cNvSpPr/>
          <p:nvPr/>
        </p:nvSpPr>
        <p:spPr>
          <a:xfrm>
            <a:off x="3500430" y="5955589"/>
            <a:ext cx="2428860" cy="830997"/>
          </a:xfrm>
          <a:prstGeom prst="rec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 smtClean="0">
                <a:latin typeface="Times New Roman" pitchFamily="18" charset="0"/>
                <a:cs typeface="Times New Roman" pitchFamily="18" charset="0"/>
              </a:rPr>
              <a:t>продольная 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Г, Ж, 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WordArt 4"/>
          <p:cNvSpPr>
            <a:spLocks noChangeArrowheads="1" noChangeShapeType="1" noTextEdit="1"/>
          </p:cNvSpPr>
          <p:nvPr/>
        </p:nvSpPr>
        <p:spPr bwMode="gray">
          <a:xfrm>
            <a:off x="642910" y="0"/>
            <a:ext cx="7992888" cy="1071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Свет-это волна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WordArt 4"/>
          <p:cNvSpPr>
            <a:spLocks noChangeArrowheads="1" noChangeShapeType="1" noTextEdit="1"/>
          </p:cNvSpPr>
          <p:nvPr/>
        </p:nvSpPr>
        <p:spPr bwMode="gray">
          <a:xfrm>
            <a:off x="571472" y="1214422"/>
            <a:ext cx="7992888" cy="1071570"/>
          </a:xfrm>
          <a:prstGeom prst="rect">
            <a:avLst/>
          </a:prstGeom>
          <a:solidFill>
            <a:schemeClr val="bg2"/>
          </a:solidFill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365D21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продольная </a:t>
            </a: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или</a:t>
            </a:r>
            <a:r>
              <a:rPr lang="ru-RU" sz="6000" b="1" kern="10" dirty="0" smtClean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8100" dir="18900000" algn="bl" rotWithShape="0">
                    <a:srgbClr val="000000">
                      <a:alpha val="39998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поперечная??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Rectangle 113"/>
          <p:cNvSpPr>
            <a:spLocks noChangeArrowheads="1"/>
          </p:cNvSpPr>
          <p:nvPr/>
        </p:nvSpPr>
        <p:spPr bwMode="auto">
          <a:xfrm>
            <a:off x="2285984" y="2834342"/>
            <a:ext cx="6786610" cy="523220"/>
          </a:xfrm>
          <a:prstGeom prst="rect">
            <a:avLst/>
          </a:prstGeom>
          <a:solidFill>
            <a:schemeClr val="bg2">
              <a:lumMod val="9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ВОЛНА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=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распространение колебаний.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1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74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5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6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6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7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8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62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9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0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1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2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3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4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6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87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9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0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127"/>
                                        </p:tgtEl>
                                      </p:cBhvr>
                                      <p:by x="100000" y="2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1" grpId="0" animBg="1"/>
      <p:bldP spid="2052" grpId="0" animBg="1"/>
      <p:bldP spid="2051" grpId="0" animBg="1"/>
      <p:bldP spid="2162" grpId="0" build="allAtOnce" animBg="1"/>
      <p:bldP spid="2162" grpId="1" build="p" animBg="1"/>
      <p:bldP spid="118" grpId="0" animBg="1"/>
      <p:bldP spid="122" grpId="0" animBg="1"/>
      <p:bldP spid="124" grpId="0" animBg="1"/>
      <p:bldP spid="125" grpId="0" animBg="1"/>
      <p:bldP spid="126" grpId="0" animBg="1"/>
      <p:bldP spid="127" grpId="0" animBg="1"/>
      <p:bldP spid="127" grpId="1" animBg="1"/>
      <p:bldP spid="1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WordArt 4"/>
          <p:cNvSpPr>
            <a:spLocks noChangeArrowheads="1" noChangeShapeType="1" noTextEdit="1"/>
          </p:cNvSpPr>
          <p:nvPr/>
        </p:nvSpPr>
        <p:spPr bwMode="gray">
          <a:xfrm>
            <a:off x="0" y="1214422"/>
            <a:ext cx="8358246" cy="857256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волновые </a:t>
            </a:r>
            <a:r>
              <a:rPr lang="ru-RU" sz="6000" b="1" cap="all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свойства</a:t>
            </a:r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47864" y="6273225"/>
            <a:ext cx="579613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физика, </a:t>
            </a: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стр.36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239802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11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7173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№22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WordArt 4"/>
          <p:cNvSpPr>
            <a:spLocks noChangeArrowheads="1" noChangeShapeType="1" noTextEdit="1"/>
          </p:cNvSpPr>
          <p:nvPr/>
        </p:nvSpPr>
        <p:spPr bwMode="gray">
          <a:xfrm>
            <a:off x="3143240" y="4286256"/>
            <a:ext cx="5286412" cy="107157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света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 rot="20811879">
            <a:off x="120825" y="2210458"/>
            <a:ext cx="8370579" cy="2027081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cap="all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поляризация 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>
            <a:hlinkClick r:id="rId4" action="ppaction://hlinkfile"/>
          </p:cNvPr>
          <p:cNvSpPr/>
          <p:nvPr/>
        </p:nvSpPr>
        <p:spPr>
          <a:xfrm>
            <a:off x="0" y="6273225"/>
            <a:ext cx="2857488" cy="5847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Фильм 13 мин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Параллелограмм 112"/>
          <p:cNvSpPr/>
          <p:nvPr/>
        </p:nvSpPr>
        <p:spPr>
          <a:xfrm rot="5400000">
            <a:off x="6871896" y="3477254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" name="Параллелограмм 111"/>
          <p:cNvSpPr/>
          <p:nvPr/>
        </p:nvSpPr>
        <p:spPr>
          <a:xfrm rot="5400000">
            <a:off x="6630888" y="3254314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Параллелограмм 107"/>
          <p:cNvSpPr/>
          <p:nvPr/>
        </p:nvSpPr>
        <p:spPr>
          <a:xfrm rot="5400000">
            <a:off x="5243826" y="3261230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Rectangle 60"/>
          <p:cNvSpPr>
            <a:spLocks noChangeArrowheads="1"/>
          </p:cNvSpPr>
          <p:nvPr/>
        </p:nvSpPr>
        <p:spPr bwMode="auto">
          <a:xfrm>
            <a:off x="3930019" y="1785926"/>
            <a:ext cx="3356625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поляризованный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араллелограмм 41"/>
          <p:cNvSpPr/>
          <p:nvPr/>
        </p:nvSpPr>
        <p:spPr>
          <a:xfrm rot="5400000">
            <a:off x="6618951" y="838038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араллелограмм 36"/>
          <p:cNvSpPr/>
          <p:nvPr/>
        </p:nvSpPr>
        <p:spPr>
          <a:xfrm rot="5400000">
            <a:off x="4948385" y="918040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араллелограмм 25"/>
          <p:cNvSpPr/>
          <p:nvPr/>
        </p:nvSpPr>
        <p:spPr>
          <a:xfrm rot="5400000">
            <a:off x="2948121" y="838038"/>
            <a:ext cx="1348757" cy="244138"/>
          </a:xfrm>
          <a:prstGeom prst="parallelogram">
            <a:avLst>
              <a:gd name="adj" fmla="val 95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2285984" y="357166"/>
            <a:ext cx="1428760" cy="1428760"/>
            <a:chOff x="941940" y="1551099"/>
            <a:chExt cx="1005396" cy="1033922"/>
          </a:xfrm>
        </p:grpSpPr>
        <p:cxnSp>
          <p:nvCxnSpPr>
            <p:cNvPr id="5" name="Прямая со стрелкой 4"/>
            <p:cNvCxnSpPr/>
            <p:nvPr/>
          </p:nvCxnSpPr>
          <p:spPr>
            <a:xfrm rot="9480000">
              <a:off x="947204" y="205825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/>
            <p:cNvCxnSpPr/>
            <p:nvPr/>
          </p:nvCxnSpPr>
          <p:spPr>
            <a:xfrm rot="6900000">
              <a:off x="930739" y="205037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 стрелкой 6"/>
            <p:cNvCxnSpPr/>
            <p:nvPr/>
          </p:nvCxnSpPr>
          <p:spPr>
            <a:xfrm rot="1380000">
              <a:off x="941940" y="2079035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/>
            <p:cNvCxnSpPr/>
            <p:nvPr/>
          </p:nvCxnSpPr>
          <p:spPr>
            <a:xfrm rot="4080000">
              <a:off x="930386" y="208416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2700000">
              <a:off x="925634" y="2067855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/>
            <p:cNvCxnSpPr/>
            <p:nvPr/>
          </p:nvCxnSpPr>
          <p:spPr>
            <a:xfrm rot="8100000">
              <a:off x="942452" y="2057094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>
              <a:off x="963222" y="2071678"/>
              <a:ext cx="972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/>
            <p:cNvCxnSpPr/>
            <p:nvPr/>
          </p:nvCxnSpPr>
          <p:spPr>
            <a:xfrm rot="5400000">
              <a:off x="929456" y="2070884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2"/>
          <p:cNvGrpSpPr>
            <a:grpSpLocks/>
          </p:cNvGrpSpPr>
          <p:nvPr/>
        </p:nvGrpSpPr>
        <p:grpSpPr bwMode="auto">
          <a:xfrm>
            <a:off x="86863" y="857232"/>
            <a:ext cx="373527" cy="333377"/>
            <a:chOff x="9377" y="1900"/>
            <a:chExt cx="496" cy="507"/>
          </a:xfrm>
        </p:grpSpPr>
        <p:sp>
          <p:nvSpPr>
            <p:cNvPr id="17" name="Line 3"/>
            <p:cNvSpPr>
              <a:spLocks noChangeShapeType="1"/>
            </p:cNvSpPr>
            <p:nvPr/>
          </p:nvSpPr>
          <p:spPr bwMode="auto">
            <a:xfrm rot="19221798" flipV="1">
              <a:off x="9412" y="1923"/>
              <a:ext cx="414" cy="4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" name="Group 4"/>
            <p:cNvGrpSpPr>
              <a:grpSpLocks/>
            </p:cNvGrpSpPr>
            <p:nvPr/>
          </p:nvGrpSpPr>
          <p:grpSpPr bwMode="auto">
            <a:xfrm>
              <a:off x="9377" y="1900"/>
              <a:ext cx="496" cy="484"/>
              <a:chOff x="9377" y="1900"/>
              <a:chExt cx="496" cy="484"/>
            </a:xfrm>
          </p:grpSpPr>
          <p:sp>
            <p:nvSpPr>
              <p:cNvPr id="19" name="Line 5"/>
              <p:cNvSpPr>
                <a:spLocks noChangeShapeType="1"/>
              </p:cNvSpPr>
              <p:nvPr/>
            </p:nvSpPr>
            <p:spPr bwMode="auto">
              <a:xfrm rot="2960152" flipV="1">
                <a:off x="9424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6"/>
              <p:cNvSpPr>
                <a:spLocks noChangeShapeType="1"/>
              </p:cNvSpPr>
              <p:nvPr/>
            </p:nvSpPr>
            <p:spPr bwMode="auto">
              <a:xfrm flipV="1">
                <a:off x="9424" y="1900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Line 7"/>
              <p:cNvSpPr>
                <a:spLocks noChangeShapeType="1"/>
              </p:cNvSpPr>
              <p:nvPr/>
            </p:nvSpPr>
            <p:spPr bwMode="auto">
              <a:xfrm rot="16200000" flipV="1">
                <a:off x="9412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2" name="Group 9"/>
          <p:cNvGrpSpPr>
            <a:grpSpLocks/>
          </p:cNvGrpSpPr>
          <p:nvPr/>
        </p:nvGrpSpPr>
        <p:grpSpPr bwMode="auto">
          <a:xfrm>
            <a:off x="523712" y="1066237"/>
            <a:ext cx="6948000" cy="1225"/>
            <a:chOff x="4718" y="5683131"/>
            <a:chExt cx="1854" cy="97433"/>
          </a:xfrm>
        </p:grpSpPr>
        <p:sp>
          <p:nvSpPr>
            <p:cNvPr id="23" name="Line 10"/>
            <p:cNvSpPr>
              <a:spLocks noChangeShapeType="1"/>
            </p:cNvSpPr>
            <p:nvPr/>
          </p:nvSpPr>
          <p:spPr bwMode="auto">
            <a:xfrm flipV="1">
              <a:off x="4718" y="5683131"/>
              <a:ext cx="1854" cy="19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11"/>
            <p:cNvSpPr>
              <a:spLocks noChangeShapeType="1"/>
            </p:cNvSpPr>
            <p:nvPr/>
          </p:nvSpPr>
          <p:spPr bwMode="auto">
            <a:xfrm>
              <a:off x="4994" y="568511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12"/>
            <p:cNvSpPr>
              <a:spLocks noChangeShapeType="1"/>
            </p:cNvSpPr>
            <p:nvPr/>
          </p:nvSpPr>
          <p:spPr bwMode="auto">
            <a:xfrm>
              <a:off x="6105" y="5780564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" name="Параллелограмм 26"/>
          <p:cNvSpPr/>
          <p:nvPr/>
        </p:nvSpPr>
        <p:spPr>
          <a:xfrm rot="5400000">
            <a:off x="3189129" y="1073369"/>
            <a:ext cx="1348757" cy="244138"/>
          </a:xfrm>
          <a:prstGeom prst="parallelogram">
            <a:avLst>
              <a:gd name="adj" fmla="val 956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 rot="5400000">
            <a:off x="2860499" y="1131348"/>
            <a:ext cx="1728000" cy="2257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араллелограмм 37"/>
          <p:cNvSpPr/>
          <p:nvPr/>
        </p:nvSpPr>
        <p:spPr>
          <a:xfrm rot="5400000">
            <a:off x="5189393" y="1140980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араллелограмм 42"/>
          <p:cNvSpPr/>
          <p:nvPr/>
        </p:nvSpPr>
        <p:spPr>
          <a:xfrm rot="5400000">
            <a:off x="6859959" y="1074158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rot="16140000" flipH="1">
            <a:off x="7139468" y="815997"/>
            <a:ext cx="500066" cy="50006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60"/>
          <p:cNvSpPr>
            <a:spLocks noChangeArrowheads="1"/>
          </p:cNvSpPr>
          <p:nvPr/>
        </p:nvSpPr>
        <p:spPr bwMode="auto">
          <a:xfrm rot="20608242">
            <a:off x="285720" y="1428736"/>
            <a:ext cx="2852256" cy="10772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естественный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свет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60"/>
          <p:cNvSpPr>
            <a:spLocks noChangeArrowheads="1"/>
          </p:cNvSpPr>
          <p:nvPr/>
        </p:nvSpPr>
        <p:spPr bwMode="auto">
          <a:xfrm>
            <a:off x="7817627" y="642918"/>
            <a:ext cx="118352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света</a:t>
            </a:r>
            <a:endParaRPr kumimoji="0" lang="ru-RU" sz="32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араллелограмм 48"/>
          <p:cNvSpPr/>
          <p:nvPr/>
        </p:nvSpPr>
        <p:spPr>
          <a:xfrm rot="5400000">
            <a:off x="2842578" y="3169126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2" name="Группа 51"/>
          <p:cNvGrpSpPr/>
          <p:nvPr/>
        </p:nvGrpSpPr>
        <p:grpSpPr>
          <a:xfrm>
            <a:off x="2199121" y="2718383"/>
            <a:ext cx="1428760" cy="1428760"/>
            <a:chOff x="941940" y="1551099"/>
            <a:chExt cx="1005396" cy="1033922"/>
          </a:xfrm>
        </p:grpSpPr>
        <p:cxnSp>
          <p:nvCxnSpPr>
            <p:cNvPr id="53" name="Прямая со стрелкой 52"/>
            <p:cNvCxnSpPr/>
            <p:nvPr/>
          </p:nvCxnSpPr>
          <p:spPr>
            <a:xfrm rot="9480000">
              <a:off x="947204" y="205825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/>
            <p:cNvCxnSpPr/>
            <p:nvPr/>
          </p:nvCxnSpPr>
          <p:spPr>
            <a:xfrm rot="6900000">
              <a:off x="930739" y="205037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/>
            <p:cNvCxnSpPr/>
            <p:nvPr/>
          </p:nvCxnSpPr>
          <p:spPr>
            <a:xfrm rot="1380000">
              <a:off x="941940" y="2079035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/>
            <p:cNvCxnSpPr/>
            <p:nvPr/>
          </p:nvCxnSpPr>
          <p:spPr>
            <a:xfrm rot="4080000">
              <a:off x="930386" y="2084161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/>
            <p:cNvCxnSpPr/>
            <p:nvPr/>
          </p:nvCxnSpPr>
          <p:spPr>
            <a:xfrm rot="2700000">
              <a:off x="925634" y="2067855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Прямая со стрелкой 57"/>
            <p:cNvCxnSpPr/>
            <p:nvPr/>
          </p:nvCxnSpPr>
          <p:spPr>
            <a:xfrm rot="8100000">
              <a:off x="942452" y="2057094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>
              <a:off x="963222" y="2071678"/>
              <a:ext cx="972000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/>
            <p:cNvCxnSpPr/>
            <p:nvPr/>
          </p:nvCxnSpPr>
          <p:spPr>
            <a:xfrm rot="5400000">
              <a:off x="929456" y="2070884"/>
              <a:ext cx="1000132" cy="1588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2"/>
          <p:cNvGrpSpPr>
            <a:grpSpLocks/>
          </p:cNvGrpSpPr>
          <p:nvPr/>
        </p:nvGrpSpPr>
        <p:grpSpPr bwMode="auto">
          <a:xfrm>
            <a:off x="0" y="3218449"/>
            <a:ext cx="373527" cy="333377"/>
            <a:chOff x="9377" y="1900"/>
            <a:chExt cx="496" cy="507"/>
          </a:xfrm>
        </p:grpSpPr>
        <p:sp>
          <p:nvSpPr>
            <p:cNvPr id="62" name="Line 3"/>
            <p:cNvSpPr>
              <a:spLocks noChangeShapeType="1"/>
            </p:cNvSpPr>
            <p:nvPr/>
          </p:nvSpPr>
          <p:spPr bwMode="auto">
            <a:xfrm rot="19221798" flipV="1">
              <a:off x="9412" y="1923"/>
              <a:ext cx="414" cy="4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63" name="Group 4"/>
            <p:cNvGrpSpPr>
              <a:grpSpLocks/>
            </p:cNvGrpSpPr>
            <p:nvPr/>
          </p:nvGrpSpPr>
          <p:grpSpPr bwMode="auto">
            <a:xfrm>
              <a:off x="9377" y="1900"/>
              <a:ext cx="496" cy="484"/>
              <a:chOff x="9377" y="1900"/>
              <a:chExt cx="496" cy="484"/>
            </a:xfrm>
          </p:grpSpPr>
          <p:sp>
            <p:nvSpPr>
              <p:cNvPr id="64" name="Line 5"/>
              <p:cNvSpPr>
                <a:spLocks noChangeShapeType="1"/>
              </p:cNvSpPr>
              <p:nvPr/>
            </p:nvSpPr>
            <p:spPr bwMode="auto">
              <a:xfrm rot="2960152" flipV="1">
                <a:off x="9424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5" name="Line 6"/>
              <p:cNvSpPr>
                <a:spLocks noChangeShapeType="1"/>
              </p:cNvSpPr>
              <p:nvPr/>
            </p:nvSpPr>
            <p:spPr bwMode="auto">
              <a:xfrm flipV="1">
                <a:off x="9424" y="1900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6" name="Line 7"/>
              <p:cNvSpPr>
                <a:spLocks noChangeShapeType="1"/>
              </p:cNvSpPr>
              <p:nvPr/>
            </p:nvSpPr>
            <p:spPr bwMode="auto">
              <a:xfrm rot="16200000" flipV="1">
                <a:off x="9412" y="1912"/>
                <a:ext cx="414" cy="48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67" name="Group 9"/>
          <p:cNvGrpSpPr>
            <a:grpSpLocks/>
          </p:cNvGrpSpPr>
          <p:nvPr/>
        </p:nvGrpSpPr>
        <p:grpSpPr bwMode="auto">
          <a:xfrm>
            <a:off x="436849" y="3427454"/>
            <a:ext cx="6948000" cy="1225"/>
            <a:chOff x="4718" y="5683131"/>
            <a:chExt cx="1854" cy="97433"/>
          </a:xfrm>
        </p:grpSpPr>
        <p:sp>
          <p:nvSpPr>
            <p:cNvPr id="68" name="Line 10"/>
            <p:cNvSpPr>
              <a:spLocks noChangeShapeType="1"/>
            </p:cNvSpPr>
            <p:nvPr/>
          </p:nvSpPr>
          <p:spPr bwMode="auto">
            <a:xfrm flipV="1">
              <a:off x="4718" y="5683131"/>
              <a:ext cx="1854" cy="19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Line 11"/>
            <p:cNvSpPr>
              <a:spLocks noChangeShapeType="1"/>
            </p:cNvSpPr>
            <p:nvPr/>
          </p:nvSpPr>
          <p:spPr bwMode="auto">
            <a:xfrm>
              <a:off x="4994" y="5685115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0" name="Line 12"/>
            <p:cNvSpPr>
              <a:spLocks noChangeShapeType="1"/>
            </p:cNvSpPr>
            <p:nvPr/>
          </p:nvSpPr>
          <p:spPr bwMode="auto">
            <a:xfrm>
              <a:off x="6105" y="5780564"/>
              <a:ext cx="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cxnSp>
        <p:nvCxnSpPr>
          <p:cNvPr id="72" name="Прямая со стрелкой 71"/>
          <p:cNvCxnSpPr/>
          <p:nvPr/>
        </p:nvCxnSpPr>
        <p:spPr>
          <a:xfrm flipH="1" flipV="1">
            <a:off x="3347864" y="3068960"/>
            <a:ext cx="648072" cy="792088"/>
          </a:xfrm>
          <a:prstGeom prst="straightConnector1">
            <a:avLst/>
          </a:prstGeom>
          <a:ln w="5715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араллелограмм 73"/>
          <p:cNvSpPr/>
          <p:nvPr/>
        </p:nvSpPr>
        <p:spPr>
          <a:xfrm rot="5400000">
            <a:off x="3083586" y="3405246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Rectangle 60"/>
          <p:cNvSpPr>
            <a:spLocks noChangeArrowheads="1"/>
          </p:cNvSpPr>
          <p:nvPr/>
        </p:nvSpPr>
        <p:spPr bwMode="auto">
          <a:xfrm>
            <a:off x="7715272" y="2932697"/>
            <a:ext cx="1183529" cy="107721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нет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света</a:t>
            </a:r>
            <a:endParaRPr kumimoji="0" lang="ru-RU" sz="3200" b="0" i="0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7" name="Group 3"/>
          <p:cNvGrpSpPr>
            <a:grpSpLocks/>
          </p:cNvGrpSpPr>
          <p:nvPr/>
        </p:nvGrpSpPr>
        <p:grpSpPr bwMode="auto">
          <a:xfrm>
            <a:off x="642905" y="4214818"/>
            <a:ext cx="8001061" cy="2401588"/>
            <a:chOff x="5040" y="2458"/>
            <a:chExt cx="3054" cy="1127"/>
          </a:xfrm>
        </p:grpSpPr>
        <p:sp>
          <p:nvSpPr>
            <p:cNvPr id="78" name="Line 4"/>
            <p:cNvSpPr>
              <a:spLocks noChangeShapeType="1"/>
            </p:cNvSpPr>
            <p:nvPr/>
          </p:nvSpPr>
          <p:spPr bwMode="auto">
            <a:xfrm flipV="1">
              <a:off x="5494" y="2458"/>
              <a:ext cx="0" cy="71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5"/>
            <p:cNvSpPr>
              <a:spLocks noChangeShapeType="1"/>
            </p:cNvSpPr>
            <p:nvPr/>
          </p:nvSpPr>
          <p:spPr bwMode="auto">
            <a:xfrm flipH="1">
              <a:off x="5040" y="3171"/>
              <a:ext cx="460" cy="41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Line 6"/>
            <p:cNvSpPr>
              <a:spLocks noChangeShapeType="1"/>
            </p:cNvSpPr>
            <p:nvPr/>
          </p:nvSpPr>
          <p:spPr bwMode="auto">
            <a:xfrm>
              <a:off x="5484" y="3171"/>
              <a:ext cx="261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1" name="Line 12"/>
          <p:cNvSpPr>
            <a:spLocks noChangeShapeType="1"/>
          </p:cNvSpPr>
          <p:nvPr/>
        </p:nvSpPr>
        <p:spPr bwMode="auto">
          <a:xfrm flipH="1">
            <a:off x="1760404" y="5759972"/>
            <a:ext cx="739894" cy="91233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13"/>
          <p:cNvSpPr>
            <a:spLocks noChangeShapeType="1"/>
          </p:cNvSpPr>
          <p:nvPr/>
        </p:nvSpPr>
        <p:spPr bwMode="auto">
          <a:xfrm flipV="1">
            <a:off x="2527708" y="4476088"/>
            <a:ext cx="45719" cy="12838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Line 14"/>
          <p:cNvSpPr>
            <a:spLocks noChangeShapeType="1"/>
          </p:cNvSpPr>
          <p:nvPr/>
        </p:nvSpPr>
        <p:spPr bwMode="auto">
          <a:xfrm flipH="1">
            <a:off x="4230576" y="4920483"/>
            <a:ext cx="1000132" cy="78581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Line 15"/>
          <p:cNvSpPr>
            <a:spLocks noChangeShapeType="1"/>
          </p:cNvSpPr>
          <p:nvPr/>
        </p:nvSpPr>
        <p:spPr bwMode="auto">
          <a:xfrm flipV="1">
            <a:off x="4222006" y="5728667"/>
            <a:ext cx="0" cy="12052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5" name="Группа 37"/>
          <p:cNvGrpSpPr/>
          <p:nvPr/>
        </p:nvGrpSpPr>
        <p:grpSpPr>
          <a:xfrm>
            <a:off x="1840672" y="4476088"/>
            <a:ext cx="6874732" cy="2535755"/>
            <a:chOff x="1840672" y="3357562"/>
            <a:chExt cx="6634904" cy="2535755"/>
          </a:xfrm>
        </p:grpSpPr>
        <p:grpSp>
          <p:nvGrpSpPr>
            <p:cNvPr id="86" name="Group 7"/>
            <p:cNvGrpSpPr>
              <a:grpSpLocks/>
            </p:cNvGrpSpPr>
            <p:nvPr/>
          </p:nvGrpSpPr>
          <p:grpSpPr bwMode="auto">
            <a:xfrm flipV="1">
              <a:off x="1840672" y="3368935"/>
              <a:ext cx="3348757" cy="2488955"/>
              <a:chOff x="860" y="3368"/>
              <a:chExt cx="1405" cy="1170"/>
            </a:xfrm>
          </p:grpSpPr>
          <p:sp>
            <p:nvSpPr>
              <p:cNvPr id="90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1" name="Freeform 9"/>
              <p:cNvSpPr>
                <a:spLocks/>
              </p:cNvSpPr>
              <p:nvPr/>
            </p:nvSpPr>
            <p:spPr bwMode="auto">
              <a:xfrm flipV="1">
                <a:off x="860" y="3960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87" name="Group 7"/>
            <p:cNvGrpSpPr>
              <a:grpSpLocks/>
            </p:cNvGrpSpPr>
            <p:nvPr/>
          </p:nvGrpSpPr>
          <p:grpSpPr bwMode="auto">
            <a:xfrm flipV="1">
              <a:off x="5143504" y="3357558"/>
              <a:ext cx="3332073" cy="2535756"/>
              <a:chOff x="867" y="3368"/>
              <a:chExt cx="1398" cy="1192"/>
            </a:xfrm>
          </p:grpSpPr>
          <p:sp>
            <p:nvSpPr>
              <p:cNvPr id="88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9" name="Freeform 9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92" name="Прямоугольник 91"/>
          <p:cNvSpPr/>
          <p:nvPr/>
        </p:nvSpPr>
        <p:spPr>
          <a:xfrm>
            <a:off x="357158" y="6047724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8572528" y="5761972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4" name="Группа 38"/>
          <p:cNvGrpSpPr/>
          <p:nvPr/>
        </p:nvGrpSpPr>
        <p:grpSpPr>
          <a:xfrm>
            <a:off x="1624463" y="4797265"/>
            <a:ext cx="7256779" cy="1818905"/>
            <a:chOff x="1624463" y="3714752"/>
            <a:chExt cx="7256779" cy="1818905"/>
          </a:xfrm>
        </p:grpSpPr>
        <p:grpSp>
          <p:nvGrpSpPr>
            <p:cNvPr id="95" name="Группа 33"/>
            <p:cNvGrpSpPr/>
            <p:nvPr/>
          </p:nvGrpSpPr>
          <p:grpSpPr>
            <a:xfrm>
              <a:off x="1624463" y="3762653"/>
              <a:ext cx="3809176" cy="1771004"/>
              <a:chOff x="1561399" y="3762653"/>
              <a:chExt cx="3809176" cy="1771004"/>
            </a:xfrm>
          </p:grpSpPr>
          <p:sp>
            <p:nvSpPr>
              <p:cNvPr id="99" name="Freeform 10"/>
              <p:cNvSpPr>
                <a:spLocks/>
              </p:cNvSpPr>
              <p:nvPr/>
            </p:nvSpPr>
            <p:spPr bwMode="auto">
              <a:xfrm>
                <a:off x="1561399" y="4610141"/>
                <a:ext cx="1933929" cy="923516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11"/>
              <p:cNvSpPr>
                <a:spLocks/>
              </p:cNvSpPr>
              <p:nvPr/>
            </p:nvSpPr>
            <p:spPr bwMode="auto">
              <a:xfrm flipH="1" flipV="1">
                <a:off x="3319284" y="3762653"/>
                <a:ext cx="2051291" cy="892210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96" name="Группа 34"/>
            <p:cNvGrpSpPr/>
            <p:nvPr/>
          </p:nvGrpSpPr>
          <p:grpSpPr>
            <a:xfrm>
              <a:off x="5072066" y="3714752"/>
              <a:ext cx="3809176" cy="1771004"/>
              <a:chOff x="1561399" y="3762653"/>
              <a:chExt cx="3809176" cy="1771004"/>
            </a:xfrm>
          </p:grpSpPr>
          <p:sp>
            <p:nvSpPr>
              <p:cNvPr id="97" name="Freeform 10"/>
              <p:cNvSpPr>
                <a:spLocks/>
              </p:cNvSpPr>
              <p:nvPr/>
            </p:nvSpPr>
            <p:spPr bwMode="auto">
              <a:xfrm>
                <a:off x="1561399" y="4610141"/>
                <a:ext cx="1933929" cy="923516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8" name="Freeform 11"/>
              <p:cNvSpPr>
                <a:spLocks/>
              </p:cNvSpPr>
              <p:nvPr/>
            </p:nvSpPr>
            <p:spPr bwMode="auto">
              <a:xfrm flipH="1" flipV="1">
                <a:off x="3319284" y="3762653"/>
                <a:ext cx="2051291" cy="892210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1" name="Line 13"/>
          <p:cNvSpPr>
            <a:spLocks noChangeShapeType="1"/>
          </p:cNvSpPr>
          <p:nvPr/>
        </p:nvSpPr>
        <p:spPr bwMode="auto">
          <a:xfrm flipV="1">
            <a:off x="6000760" y="4476088"/>
            <a:ext cx="45719" cy="12838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Line 12"/>
          <p:cNvSpPr>
            <a:spLocks noChangeShapeType="1"/>
          </p:cNvSpPr>
          <p:nvPr/>
        </p:nvSpPr>
        <p:spPr bwMode="auto">
          <a:xfrm flipH="1">
            <a:off x="5286380" y="5690534"/>
            <a:ext cx="739894" cy="91233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" name="Line 14"/>
          <p:cNvSpPr>
            <a:spLocks noChangeShapeType="1"/>
          </p:cNvSpPr>
          <p:nvPr/>
        </p:nvSpPr>
        <p:spPr bwMode="auto">
          <a:xfrm flipH="1">
            <a:off x="7715272" y="4976154"/>
            <a:ext cx="928694" cy="78581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" name="Line 15"/>
          <p:cNvSpPr>
            <a:spLocks noChangeShapeType="1"/>
          </p:cNvSpPr>
          <p:nvPr/>
        </p:nvSpPr>
        <p:spPr bwMode="auto">
          <a:xfrm flipV="1">
            <a:off x="7731038" y="5761972"/>
            <a:ext cx="0" cy="12052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Rectangle 1"/>
          <p:cNvSpPr>
            <a:spLocks noChangeArrowheads="1"/>
          </p:cNvSpPr>
          <p:nvPr/>
        </p:nvSpPr>
        <p:spPr bwMode="auto">
          <a:xfrm>
            <a:off x="4500562" y="5934670"/>
            <a:ext cx="398359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продольные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6" name="Rectangle 1"/>
          <p:cNvSpPr>
            <a:spLocks noChangeArrowheads="1"/>
          </p:cNvSpPr>
          <p:nvPr/>
        </p:nvSpPr>
        <p:spPr bwMode="auto">
          <a:xfrm>
            <a:off x="357158" y="5934670"/>
            <a:ext cx="3950505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поперечные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7" name="Прямоугольник 106">
            <a:hlinkClick r:id="rId9" action="ppaction://hlinkfile"/>
          </p:cNvPr>
          <p:cNvSpPr/>
          <p:nvPr/>
        </p:nvSpPr>
        <p:spPr>
          <a:xfrm>
            <a:off x="0" y="0"/>
            <a:ext cx="2571736" cy="40011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6 мин</a:t>
            </a:r>
            <a:endParaRPr lang="ru-RU" sz="2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Параллелограмм 108"/>
          <p:cNvSpPr/>
          <p:nvPr/>
        </p:nvSpPr>
        <p:spPr>
          <a:xfrm rot="5400000">
            <a:off x="5484834" y="3497350"/>
            <a:ext cx="1348757" cy="244138"/>
          </a:xfrm>
          <a:prstGeom prst="parallelogram">
            <a:avLst>
              <a:gd name="adj" fmla="val 95668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 rot="16140000" flipH="1">
            <a:off x="3369606" y="3190006"/>
            <a:ext cx="500066" cy="50006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единительная линия 110"/>
          <p:cNvCxnSpPr/>
          <p:nvPr/>
        </p:nvCxnSpPr>
        <p:spPr>
          <a:xfrm rot="16140000" flipH="1">
            <a:off x="5783046" y="3217302"/>
            <a:ext cx="500066" cy="500066"/>
          </a:xfrm>
          <a:prstGeom prst="line">
            <a:avLst/>
          </a:prstGeom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9983 -0.00093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500"/>
                            </p:stCondLst>
                            <p:childTnLst>
                              <p:par>
                                <p:cTn id="10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1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39983 -0.00093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2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0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000"/>
                            </p:stCondLst>
                            <p:childTnLst>
                              <p:par>
                                <p:cTn id="1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4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3000"/>
                            </p:stCondLst>
                            <p:childTnLst>
                              <p:par>
                                <p:cTn id="1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 animBg="1"/>
      <p:bldP spid="112" grpId="0" animBg="1"/>
      <p:bldP spid="108" grpId="0" animBg="1"/>
      <p:bldP spid="47" grpId="0" animBg="1"/>
      <p:bldP spid="42" grpId="0" animBg="1"/>
      <p:bldP spid="37" grpId="0" animBg="1"/>
      <p:bldP spid="26" grpId="0" animBg="1"/>
      <p:bldP spid="27" grpId="0" animBg="1"/>
      <p:bldP spid="38" grpId="0" animBg="1"/>
      <p:bldP spid="43" grpId="0" animBg="1"/>
      <p:bldP spid="46" grpId="0" animBg="1"/>
      <p:bldP spid="48" grpId="0" animBg="1"/>
      <p:bldP spid="49" grpId="0" animBg="1"/>
      <p:bldP spid="74" grpId="0" animBg="1"/>
      <p:bldP spid="76" grpId="0" animBg="1"/>
      <p:bldP spid="81" grpId="0" animBg="1"/>
      <p:bldP spid="82" grpId="0" animBg="1"/>
      <p:bldP spid="83" grpId="0" animBg="1"/>
      <p:bldP spid="84" grpId="0" animBg="1"/>
      <p:bldP spid="92" grpId="0"/>
      <p:bldP spid="93" grpId="0"/>
      <p:bldP spid="101" grpId="0" animBg="1"/>
      <p:bldP spid="102" grpId="0" animBg="1"/>
      <p:bldP spid="103" grpId="0" animBg="1"/>
      <p:bldP spid="104" grpId="0" animBg="1"/>
      <p:bldP spid="105" grpId="0" animBg="1"/>
      <p:bldP spid="105" grpId="1" animBg="1"/>
      <p:bldP spid="106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85720" y="488673"/>
            <a:ext cx="3071834" cy="1011500"/>
            <a:chOff x="14869" y="8885"/>
            <a:chExt cx="1357" cy="522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4869" y="8885"/>
              <a:ext cx="498" cy="522"/>
              <a:chOff x="14088" y="6493"/>
              <a:chExt cx="1234" cy="1210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2053" name="Freeform 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4" name="Freeform 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2056" name="Freeform 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57" name="Freeform 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2059" name="Freeform 1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0" name="Freeform 1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2062" name="Freeform 1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3" name="Freeform 1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2065" name="Freeform 17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66" name="Freeform 18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15728" y="9007"/>
              <a:ext cx="498" cy="277"/>
              <a:chOff x="14088" y="6493"/>
              <a:chExt cx="1234" cy="1210"/>
            </a:xfrm>
          </p:grpSpPr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14088" y="6511"/>
                <a:ext cx="249" cy="1192"/>
                <a:chOff x="867" y="3368"/>
                <a:chExt cx="1398" cy="1192"/>
              </a:xfrm>
            </p:grpSpPr>
            <p:sp>
              <p:nvSpPr>
                <p:cNvPr id="2070" name="Freeform 22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" name="Freeform 23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1" name="Group 24"/>
              <p:cNvGrpSpPr>
                <a:grpSpLocks/>
              </p:cNvGrpSpPr>
              <p:nvPr/>
            </p:nvGrpSpPr>
            <p:grpSpPr bwMode="auto">
              <a:xfrm>
                <a:off x="14336" y="6505"/>
                <a:ext cx="249" cy="1192"/>
                <a:chOff x="867" y="3368"/>
                <a:chExt cx="1398" cy="1192"/>
              </a:xfrm>
            </p:grpSpPr>
            <p:sp>
              <p:nvSpPr>
                <p:cNvPr id="2073" name="Freeform 25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" name="Freeform 26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2" name="Group 27"/>
              <p:cNvGrpSpPr>
                <a:grpSpLocks/>
              </p:cNvGrpSpPr>
              <p:nvPr/>
            </p:nvGrpSpPr>
            <p:grpSpPr bwMode="auto">
              <a:xfrm>
                <a:off x="14578" y="6499"/>
                <a:ext cx="249" cy="1192"/>
                <a:chOff x="867" y="3368"/>
                <a:chExt cx="1398" cy="1192"/>
              </a:xfrm>
            </p:grpSpPr>
            <p:sp>
              <p:nvSpPr>
                <p:cNvPr id="2076" name="Freeform 28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7" name="Freeform 29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3" name="Group 30"/>
              <p:cNvGrpSpPr>
                <a:grpSpLocks/>
              </p:cNvGrpSpPr>
              <p:nvPr/>
            </p:nvGrpSpPr>
            <p:grpSpPr bwMode="auto">
              <a:xfrm>
                <a:off x="14825" y="6493"/>
                <a:ext cx="249" cy="1192"/>
                <a:chOff x="867" y="3368"/>
                <a:chExt cx="1398" cy="1192"/>
              </a:xfrm>
            </p:grpSpPr>
            <p:sp>
              <p:nvSpPr>
                <p:cNvPr id="2079" name="Freeform 31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0" name="Freeform 32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  <p:grpSp>
            <p:nvGrpSpPr>
              <p:cNvPr id="14" name="Group 33"/>
              <p:cNvGrpSpPr>
                <a:grpSpLocks/>
              </p:cNvGrpSpPr>
              <p:nvPr/>
            </p:nvGrpSpPr>
            <p:grpSpPr bwMode="auto">
              <a:xfrm>
                <a:off x="15073" y="6493"/>
                <a:ext cx="249" cy="1192"/>
                <a:chOff x="867" y="3368"/>
                <a:chExt cx="1398" cy="1192"/>
              </a:xfrm>
            </p:grpSpPr>
            <p:sp>
              <p:nvSpPr>
                <p:cNvPr id="2082" name="Freeform 34"/>
                <p:cNvSpPr>
                  <a:spLocks/>
                </p:cNvSpPr>
                <p:nvPr/>
              </p:nvSpPr>
              <p:spPr bwMode="auto">
                <a:xfrm>
                  <a:off x="1523" y="3368"/>
                  <a:ext cx="742" cy="635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83" name="Freeform 35"/>
                <p:cNvSpPr>
                  <a:spLocks/>
                </p:cNvSpPr>
                <p:nvPr/>
              </p:nvSpPr>
              <p:spPr bwMode="auto">
                <a:xfrm flipV="1">
                  <a:off x="867" y="3982"/>
                  <a:ext cx="657" cy="578"/>
                </a:xfrm>
                <a:custGeom>
                  <a:avLst/>
                  <a:gdLst/>
                  <a:ahLst/>
                  <a:cxnLst>
                    <a:cxn ang="0">
                      <a:pos x="0" y="283"/>
                    </a:cxn>
                    <a:cxn ang="0">
                      <a:pos x="144" y="1"/>
                    </a:cxn>
                    <a:cxn ang="0">
                      <a:pos x="306" y="289"/>
                    </a:cxn>
                  </a:cxnLst>
                  <a:rect l="0" t="0" r="r" b="b"/>
                  <a:pathLst>
                    <a:path w="306" h="289">
                      <a:moveTo>
                        <a:pt x="0" y="283"/>
                      </a:moveTo>
                      <a:cubicBezTo>
                        <a:pt x="46" y="141"/>
                        <a:pt x="93" y="0"/>
                        <a:pt x="144" y="1"/>
                      </a:cubicBezTo>
                      <a:cubicBezTo>
                        <a:pt x="195" y="2"/>
                        <a:pt x="279" y="243"/>
                        <a:pt x="306" y="289"/>
                      </a:cubicBezTo>
                    </a:path>
                  </a:pathLst>
                </a:custGeom>
                <a:noFill/>
                <a:ln w="19050" cmpd="sng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36" name="Rectangle 19"/>
          <p:cNvSpPr>
            <a:spLocks noChangeArrowheads="1"/>
          </p:cNvSpPr>
          <p:nvPr/>
        </p:nvSpPr>
        <p:spPr bwMode="auto">
          <a:xfrm>
            <a:off x="1408513" y="428604"/>
            <a:ext cx="762865" cy="1069632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Rectangle 60"/>
          <p:cNvSpPr>
            <a:spLocks noChangeArrowheads="1"/>
          </p:cNvSpPr>
          <p:nvPr/>
        </p:nvSpPr>
        <p:spPr bwMode="auto">
          <a:xfrm>
            <a:off x="3428992" y="500042"/>
            <a:ext cx="571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ru-RU" sz="3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Поглощаются</a:t>
            </a:r>
            <a:r>
              <a:rPr kumimoji="0" lang="ru-RU" sz="3200" b="0" i="0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диэлектриком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36"/>
          <p:cNvGrpSpPr>
            <a:grpSpLocks/>
          </p:cNvGrpSpPr>
          <p:nvPr/>
        </p:nvGrpSpPr>
        <p:grpSpPr bwMode="auto">
          <a:xfrm rot="5400000">
            <a:off x="1050164" y="869992"/>
            <a:ext cx="1105700" cy="2508941"/>
            <a:chOff x="14586" y="9329"/>
            <a:chExt cx="718" cy="599"/>
          </a:xfrm>
        </p:grpSpPr>
        <p:sp>
          <p:nvSpPr>
            <p:cNvPr id="2085" name="Line 37"/>
            <p:cNvSpPr>
              <a:spLocks noChangeShapeType="1"/>
            </p:cNvSpPr>
            <p:nvPr/>
          </p:nvSpPr>
          <p:spPr bwMode="auto">
            <a:xfrm>
              <a:off x="14600" y="9329"/>
              <a:ext cx="704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Line 39"/>
            <p:cNvSpPr>
              <a:spLocks noChangeShapeType="1"/>
            </p:cNvSpPr>
            <p:nvPr/>
          </p:nvSpPr>
          <p:spPr bwMode="auto">
            <a:xfrm>
              <a:off x="14599" y="9622"/>
              <a:ext cx="65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Line 40"/>
            <p:cNvSpPr>
              <a:spLocks noChangeShapeType="1"/>
            </p:cNvSpPr>
            <p:nvPr/>
          </p:nvSpPr>
          <p:spPr bwMode="auto">
            <a:xfrm flipV="1">
              <a:off x="14586" y="9621"/>
              <a:ext cx="704" cy="30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3" name="Line 38"/>
          <p:cNvSpPr>
            <a:spLocks noChangeShapeType="1"/>
          </p:cNvSpPr>
          <p:nvPr/>
        </p:nvSpPr>
        <p:spPr bwMode="auto">
          <a:xfrm rot="5400000">
            <a:off x="1569510" y="1371963"/>
            <a:ext cx="0" cy="256758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AutoShape 42"/>
          <p:cNvSpPr>
            <a:spLocks noChangeArrowheads="1"/>
          </p:cNvSpPr>
          <p:nvPr/>
        </p:nvSpPr>
        <p:spPr bwMode="auto">
          <a:xfrm>
            <a:off x="5522647" y="1071546"/>
            <a:ext cx="1115989" cy="150019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6" name="Group 43"/>
          <p:cNvGrpSpPr>
            <a:grpSpLocks/>
          </p:cNvGrpSpPr>
          <p:nvPr/>
        </p:nvGrpSpPr>
        <p:grpSpPr bwMode="auto">
          <a:xfrm>
            <a:off x="4857752" y="1742489"/>
            <a:ext cx="2286016" cy="577966"/>
            <a:chOff x="15388" y="9582"/>
            <a:chExt cx="973" cy="230"/>
          </a:xfrm>
        </p:grpSpPr>
        <p:sp>
          <p:nvSpPr>
            <p:cNvPr id="2092" name="Line 44"/>
            <p:cNvSpPr>
              <a:spLocks noChangeShapeType="1"/>
            </p:cNvSpPr>
            <p:nvPr/>
          </p:nvSpPr>
          <p:spPr bwMode="auto">
            <a:xfrm flipV="1">
              <a:off x="15388" y="9582"/>
              <a:ext cx="414" cy="23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Line 45"/>
            <p:cNvSpPr>
              <a:spLocks noChangeShapeType="1"/>
            </p:cNvSpPr>
            <p:nvPr/>
          </p:nvSpPr>
          <p:spPr bwMode="auto">
            <a:xfrm>
              <a:off x="15809" y="9590"/>
              <a:ext cx="215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Line 46"/>
            <p:cNvSpPr>
              <a:spLocks noChangeShapeType="1"/>
            </p:cNvSpPr>
            <p:nvPr/>
          </p:nvSpPr>
          <p:spPr bwMode="auto">
            <a:xfrm>
              <a:off x="16024" y="9605"/>
              <a:ext cx="337" cy="18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1" name="Rectangle 60"/>
          <p:cNvSpPr>
            <a:spLocks noChangeArrowheads="1"/>
          </p:cNvSpPr>
          <p:nvPr/>
        </p:nvSpPr>
        <p:spPr bwMode="auto">
          <a:xfrm>
            <a:off x="214282" y="2786058"/>
            <a:ext cx="256788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.отражаются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проводников</a:t>
            </a:r>
          </a:p>
        </p:txBody>
      </p:sp>
      <p:sp>
        <p:nvSpPr>
          <p:cNvPr id="52" name="Rectangle 60"/>
          <p:cNvSpPr>
            <a:spLocks noChangeArrowheads="1"/>
          </p:cNvSpPr>
          <p:nvPr/>
        </p:nvSpPr>
        <p:spPr bwMode="auto">
          <a:xfrm>
            <a:off x="4857752" y="2428868"/>
            <a:ext cx="28384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.преломляются</a:t>
            </a:r>
          </a:p>
        </p:txBody>
      </p:sp>
      <p:sp>
        <p:nvSpPr>
          <p:cNvPr id="2095" name="Line 47"/>
          <p:cNvSpPr>
            <a:spLocks noChangeShapeType="1"/>
          </p:cNvSpPr>
          <p:nvPr/>
        </p:nvSpPr>
        <p:spPr bwMode="auto">
          <a:xfrm>
            <a:off x="4915104" y="3000372"/>
            <a:ext cx="2456137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7" name="Group 50"/>
          <p:cNvGrpSpPr>
            <a:grpSpLocks/>
          </p:cNvGrpSpPr>
          <p:nvPr/>
        </p:nvGrpSpPr>
        <p:grpSpPr bwMode="auto">
          <a:xfrm>
            <a:off x="4829639" y="3011985"/>
            <a:ext cx="2411725" cy="466365"/>
            <a:chOff x="15273" y="10049"/>
            <a:chExt cx="902" cy="184"/>
          </a:xfrm>
        </p:grpSpPr>
        <p:sp>
          <p:nvSpPr>
            <p:cNvPr id="2099" name="Line 51"/>
            <p:cNvSpPr>
              <a:spLocks noChangeShapeType="1"/>
            </p:cNvSpPr>
            <p:nvPr/>
          </p:nvSpPr>
          <p:spPr bwMode="auto">
            <a:xfrm>
              <a:off x="15273" y="10049"/>
              <a:ext cx="467" cy="184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0" name="Line 52"/>
            <p:cNvSpPr>
              <a:spLocks noChangeShapeType="1"/>
            </p:cNvSpPr>
            <p:nvPr/>
          </p:nvSpPr>
          <p:spPr bwMode="auto">
            <a:xfrm flipV="1">
              <a:off x="15746" y="10057"/>
              <a:ext cx="429" cy="176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4728004" y="3714752"/>
            <a:ext cx="3201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.интерферериуют</a:t>
            </a:r>
          </a:p>
        </p:txBody>
      </p:sp>
      <p:grpSp>
        <p:nvGrpSpPr>
          <p:cNvPr id="18" name="Группа 62"/>
          <p:cNvGrpSpPr/>
          <p:nvPr/>
        </p:nvGrpSpPr>
        <p:grpSpPr>
          <a:xfrm>
            <a:off x="4728036" y="3536646"/>
            <a:ext cx="2786050" cy="78572"/>
            <a:chOff x="4572032" y="4036712"/>
            <a:chExt cx="2786050" cy="78572"/>
          </a:xfrm>
        </p:grpSpPr>
        <p:sp>
          <p:nvSpPr>
            <p:cNvPr id="61" name="Line 49"/>
            <p:cNvSpPr>
              <a:spLocks noChangeShapeType="1"/>
            </p:cNvSpPr>
            <p:nvPr/>
          </p:nvSpPr>
          <p:spPr bwMode="auto">
            <a:xfrm>
              <a:off x="4572032" y="4036712"/>
              <a:ext cx="2786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53"/>
            <p:cNvSpPr>
              <a:spLocks noChangeShapeType="1"/>
            </p:cNvSpPr>
            <p:nvPr/>
          </p:nvSpPr>
          <p:spPr bwMode="auto">
            <a:xfrm>
              <a:off x="4572032" y="4115284"/>
              <a:ext cx="278605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9" name="Group 54"/>
          <p:cNvGrpSpPr>
            <a:grpSpLocks/>
          </p:cNvGrpSpPr>
          <p:nvPr/>
        </p:nvGrpSpPr>
        <p:grpSpPr bwMode="auto">
          <a:xfrm>
            <a:off x="500034" y="4643446"/>
            <a:ext cx="3881591" cy="571504"/>
            <a:chOff x="15148" y="10589"/>
            <a:chExt cx="1343" cy="141"/>
          </a:xfrm>
        </p:grpSpPr>
        <p:sp>
          <p:nvSpPr>
            <p:cNvPr id="2103" name="Line 55"/>
            <p:cNvSpPr>
              <a:spLocks noChangeShapeType="1"/>
            </p:cNvSpPr>
            <p:nvPr/>
          </p:nvSpPr>
          <p:spPr bwMode="auto">
            <a:xfrm>
              <a:off x="15148" y="10596"/>
              <a:ext cx="51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4" name="Line 56"/>
            <p:cNvSpPr>
              <a:spLocks noChangeShapeType="1"/>
            </p:cNvSpPr>
            <p:nvPr/>
          </p:nvSpPr>
          <p:spPr bwMode="auto">
            <a:xfrm>
              <a:off x="15978" y="10593"/>
              <a:ext cx="513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Arc 57"/>
            <p:cNvSpPr>
              <a:spLocks/>
            </p:cNvSpPr>
            <p:nvPr/>
          </p:nvSpPr>
          <p:spPr bwMode="auto">
            <a:xfrm flipV="1">
              <a:off x="15649" y="10589"/>
              <a:ext cx="338" cy="141"/>
            </a:xfrm>
            <a:custGeom>
              <a:avLst/>
              <a:gdLst>
                <a:gd name="G0" fmla="+- 21556 0 0"/>
                <a:gd name="G1" fmla="+- 21600 0 0"/>
                <a:gd name="G2" fmla="+- 21600 0 0"/>
                <a:gd name="T0" fmla="*/ 0 w 43156"/>
                <a:gd name="T1" fmla="*/ 20220 h 21600"/>
                <a:gd name="T2" fmla="*/ 43156 w 43156"/>
                <a:gd name="T3" fmla="*/ 21600 h 21600"/>
                <a:gd name="T4" fmla="*/ 21556 w 43156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156" h="21600" fill="none" extrusionOk="0">
                  <a:moveTo>
                    <a:pt x="0" y="20220"/>
                  </a:moveTo>
                  <a:cubicBezTo>
                    <a:pt x="728" y="8849"/>
                    <a:pt x="10162" y="-1"/>
                    <a:pt x="21556" y="0"/>
                  </a:cubicBezTo>
                  <a:cubicBezTo>
                    <a:pt x="33485" y="0"/>
                    <a:pt x="43156" y="9670"/>
                    <a:pt x="43156" y="21600"/>
                  </a:cubicBezTo>
                </a:path>
                <a:path w="43156" h="21600" stroke="0" extrusionOk="0">
                  <a:moveTo>
                    <a:pt x="0" y="20220"/>
                  </a:moveTo>
                  <a:cubicBezTo>
                    <a:pt x="728" y="8849"/>
                    <a:pt x="10162" y="-1"/>
                    <a:pt x="21556" y="0"/>
                  </a:cubicBezTo>
                  <a:cubicBezTo>
                    <a:pt x="33485" y="0"/>
                    <a:pt x="43156" y="9670"/>
                    <a:pt x="43156" y="21600"/>
                  </a:cubicBezTo>
                  <a:lnTo>
                    <a:pt x="21556" y="21600"/>
                  </a:lnTo>
                  <a:close/>
                </a:path>
              </a:pathLst>
            </a:custGeom>
            <a:noFill/>
            <a:ln w="5715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8" name="Овал 67"/>
          <p:cNvSpPr/>
          <p:nvPr/>
        </p:nvSpPr>
        <p:spPr>
          <a:xfrm>
            <a:off x="2143108" y="4429132"/>
            <a:ext cx="642942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Rectangle 60"/>
          <p:cNvSpPr>
            <a:spLocks noChangeArrowheads="1"/>
          </p:cNvSpPr>
          <p:nvPr/>
        </p:nvSpPr>
        <p:spPr bwMode="auto">
          <a:xfrm>
            <a:off x="428596" y="5214950"/>
            <a:ext cx="275120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дифрагируют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58"/>
          <p:cNvGrpSpPr>
            <a:grpSpLocks/>
          </p:cNvGrpSpPr>
          <p:nvPr/>
        </p:nvGrpSpPr>
        <p:grpSpPr bwMode="auto">
          <a:xfrm>
            <a:off x="7286644" y="4500570"/>
            <a:ext cx="1368915" cy="1053049"/>
            <a:chOff x="13917" y="10150"/>
            <a:chExt cx="514" cy="398"/>
          </a:xfrm>
        </p:grpSpPr>
        <p:sp>
          <p:nvSpPr>
            <p:cNvPr id="2107" name="Line 59"/>
            <p:cNvSpPr>
              <a:spLocks noChangeShapeType="1"/>
            </p:cNvSpPr>
            <p:nvPr/>
          </p:nvSpPr>
          <p:spPr bwMode="auto">
            <a:xfrm>
              <a:off x="13917" y="10348"/>
              <a:ext cx="514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Line 60"/>
            <p:cNvSpPr>
              <a:spLocks noChangeShapeType="1"/>
            </p:cNvSpPr>
            <p:nvPr/>
          </p:nvSpPr>
          <p:spPr bwMode="auto">
            <a:xfrm>
              <a:off x="13956" y="10150"/>
              <a:ext cx="7" cy="3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1" name="Группа 81"/>
          <p:cNvGrpSpPr/>
          <p:nvPr/>
        </p:nvGrpSpPr>
        <p:grpSpPr>
          <a:xfrm>
            <a:off x="6021596" y="4429132"/>
            <a:ext cx="1265048" cy="1214446"/>
            <a:chOff x="6021596" y="4857760"/>
            <a:chExt cx="1265048" cy="1214446"/>
          </a:xfrm>
        </p:grpSpPr>
        <p:sp>
          <p:nvSpPr>
            <p:cNvPr id="78" name="Oval 62"/>
            <p:cNvSpPr>
              <a:spLocks noChangeArrowheads="1"/>
            </p:cNvSpPr>
            <p:nvPr/>
          </p:nvSpPr>
          <p:spPr bwMode="auto">
            <a:xfrm>
              <a:off x="6021596" y="4857760"/>
              <a:ext cx="1265048" cy="1214446"/>
            </a:xfrm>
            <a:prstGeom prst="ellips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9" name="Line 63"/>
            <p:cNvSpPr>
              <a:spLocks noChangeShapeType="1"/>
            </p:cNvSpPr>
            <p:nvPr/>
          </p:nvSpPr>
          <p:spPr bwMode="auto">
            <a:xfrm>
              <a:off x="6082851" y="5180554"/>
              <a:ext cx="112123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0" name="Line 64"/>
            <p:cNvSpPr>
              <a:spLocks noChangeShapeType="1"/>
            </p:cNvSpPr>
            <p:nvPr/>
          </p:nvSpPr>
          <p:spPr bwMode="auto">
            <a:xfrm>
              <a:off x="6104157" y="5770579"/>
              <a:ext cx="1121232" cy="0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1" name="Line 65"/>
            <p:cNvSpPr>
              <a:spLocks noChangeShapeType="1"/>
            </p:cNvSpPr>
            <p:nvPr/>
          </p:nvSpPr>
          <p:spPr bwMode="auto">
            <a:xfrm flipV="1">
              <a:off x="6082851" y="5423972"/>
              <a:ext cx="1203793" cy="2116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3" name="Rectangle 60"/>
          <p:cNvSpPr>
            <a:spLocks noChangeArrowheads="1"/>
          </p:cNvSpPr>
          <p:nvPr/>
        </p:nvSpPr>
        <p:spPr bwMode="auto">
          <a:xfrm>
            <a:off x="6031994" y="5643578"/>
            <a:ext cx="311200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.поляризованная</a:t>
            </a:r>
          </a:p>
        </p:txBody>
      </p:sp>
      <p:sp>
        <p:nvSpPr>
          <p:cNvPr id="72" name="Rectangle 1"/>
          <p:cNvSpPr>
            <a:spLocks noChangeArrowheads="1"/>
          </p:cNvSpPr>
          <p:nvPr/>
        </p:nvSpPr>
        <p:spPr bwMode="auto">
          <a:xfrm>
            <a:off x="6562219" y="6273225"/>
            <a:ext cx="2438937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продольные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3" name="Rectangle 1"/>
          <p:cNvSpPr>
            <a:spLocks noChangeArrowheads="1"/>
          </p:cNvSpPr>
          <p:nvPr/>
        </p:nvSpPr>
        <p:spPr bwMode="auto">
          <a:xfrm>
            <a:off x="6205029" y="6286520"/>
            <a:ext cx="2418675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поперечные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4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4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4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4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4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4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4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8" dur="4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9" dur="4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4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43" grpId="0" animBg="1"/>
      <p:bldP spid="50" grpId="0" animBg="1"/>
      <p:bldP spid="51" grpId="0"/>
      <p:bldP spid="52" grpId="0"/>
      <p:bldP spid="2095" grpId="0" animBg="1"/>
      <p:bldP spid="60" grpId="0"/>
      <p:bldP spid="68" grpId="0" animBg="1"/>
      <p:bldP spid="69" grpId="0"/>
      <p:bldP spid="83" grpId="0"/>
      <p:bldP spid="72" grpId="0" animBg="1"/>
      <p:bldP spid="72" grpId="1" animBg="1"/>
      <p:bldP spid="7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0"/>
            <a:ext cx="42380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колебания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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928802"/>
            <a:ext cx="16033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</a:t>
            </a: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0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14282" y="1000108"/>
            <a:ext cx="24833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а = 0 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0" y="0"/>
            <a:ext cx="869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952742" y="0"/>
            <a:ext cx="319125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Э.М.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волна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428992" y="928670"/>
            <a:ext cx="351634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тащатся…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220655" y="1857364"/>
            <a:ext cx="406585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отрываются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571736" y="928670"/>
            <a:ext cx="869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00166" y="1857364"/>
            <a:ext cx="869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84023" y="2571744"/>
            <a:ext cx="10310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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786578" y="2571744"/>
            <a:ext cx="10919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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6000760" y="2428868"/>
            <a:ext cx="8691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sym typeface="Symbol" pitchFamily="18" charset="2"/>
              </a:rPr>
              <a:t>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42905" y="3132305"/>
            <a:ext cx="8001061" cy="2401588"/>
            <a:chOff x="5040" y="2458"/>
            <a:chExt cx="3054" cy="1127"/>
          </a:xfrm>
        </p:grpSpPr>
        <p:sp>
          <p:nvSpPr>
            <p:cNvPr id="13316" name="Line 4"/>
            <p:cNvSpPr>
              <a:spLocks noChangeShapeType="1"/>
            </p:cNvSpPr>
            <p:nvPr/>
          </p:nvSpPr>
          <p:spPr bwMode="auto">
            <a:xfrm flipV="1">
              <a:off x="5494" y="2458"/>
              <a:ext cx="0" cy="71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>
              <a:off x="5040" y="3171"/>
              <a:ext cx="460" cy="414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>
              <a:off x="5484" y="3171"/>
              <a:ext cx="2610" cy="0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324" name="Line 12"/>
          <p:cNvSpPr>
            <a:spLocks noChangeShapeType="1"/>
          </p:cNvSpPr>
          <p:nvPr/>
        </p:nvSpPr>
        <p:spPr bwMode="auto">
          <a:xfrm flipH="1">
            <a:off x="1760404" y="4677459"/>
            <a:ext cx="739894" cy="91233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2527708" y="3393575"/>
            <a:ext cx="45719" cy="12838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6" name="Line 14"/>
          <p:cNvSpPr>
            <a:spLocks noChangeShapeType="1"/>
          </p:cNvSpPr>
          <p:nvPr/>
        </p:nvSpPr>
        <p:spPr bwMode="auto">
          <a:xfrm flipH="1">
            <a:off x="4230576" y="3837970"/>
            <a:ext cx="1000132" cy="78581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27" name="Line 15"/>
          <p:cNvSpPr>
            <a:spLocks noChangeShapeType="1"/>
          </p:cNvSpPr>
          <p:nvPr/>
        </p:nvSpPr>
        <p:spPr bwMode="auto">
          <a:xfrm flipV="1">
            <a:off x="4222006" y="4646154"/>
            <a:ext cx="0" cy="12052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37"/>
          <p:cNvGrpSpPr/>
          <p:nvPr/>
        </p:nvGrpSpPr>
        <p:grpSpPr>
          <a:xfrm>
            <a:off x="1840672" y="3393575"/>
            <a:ext cx="6874732" cy="2535755"/>
            <a:chOff x="1840672" y="3357562"/>
            <a:chExt cx="6634904" cy="2535755"/>
          </a:xfrm>
        </p:grpSpPr>
        <p:grpSp>
          <p:nvGrpSpPr>
            <p:cNvPr id="15" name="Group 7"/>
            <p:cNvGrpSpPr>
              <a:grpSpLocks/>
            </p:cNvGrpSpPr>
            <p:nvPr/>
          </p:nvGrpSpPr>
          <p:grpSpPr bwMode="auto">
            <a:xfrm flipV="1">
              <a:off x="1840672" y="3368935"/>
              <a:ext cx="3348756" cy="2488955"/>
              <a:chOff x="860" y="3368"/>
              <a:chExt cx="1405" cy="1170"/>
            </a:xfrm>
          </p:grpSpPr>
          <p:sp>
            <p:nvSpPr>
              <p:cNvPr id="13320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1" name="Freeform 9"/>
              <p:cNvSpPr>
                <a:spLocks/>
              </p:cNvSpPr>
              <p:nvPr/>
            </p:nvSpPr>
            <p:spPr bwMode="auto">
              <a:xfrm flipV="1">
                <a:off x="860" y="3960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6" name="Group 7"/>
            <p:cNvGrpSpPr>
              <a:grpSpLocks/>
            </p:cNvGrpSpPr>
            <p:nvPr/>
          </p:nvGrpSpPr>
          <p:grpSpPr bwMode="auto">
            <a:xfrm flipV="1">
              <a:off x="5143504" y="3357562"/>
              <a:ext cx="3332072" cy="2535755"/>
              <a:chOff x="867" y="3368"/>
              <a:chExt cx="1398" cy="1192"/>
            </a:xfrm>
          </p:grpSpPr>
          <p:sp>
            <p:nvSpPr>
              <p:cNvPr id="29" name="Freeform 8"/>
              <p:cNvSpPr>
                <a:spLocks/>
              </p:cNvSpPr>
              <p:nvPr/>
            </p:nvSpPr>
            <p:spPr bwMode="auto">
              <a:xfrm>
                <a:off x="1523" y="3368"/>
                <a:ext cx="742" cy="635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Freeform 9"/>
              <p:cNvSpPr>
                <a:spLocks/>
              </p:cNvSpPr>
              <p:nvPr/>
            </p:nvSpPr>
            <p:spPr bwMode="auto">
              <a:xfrm flipV="1">
                <a:off x="867" y="3982"/>
                <a:ext cx="657" cy="578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44" y="1"/>
                  </a:cxn>
                  <a:cxn ang="0">
                    <a:pos x="306" y="289"/>
                  </a:cxn>
                </a:cxnLst>
                <a:rect l="0" t="0" r="r" b="b"/>
                <a:pathLst>
                  <a:path w="306" h="289">
                    <a:moveTo>
                      <a:pt x="0" y="283"/>
                    </a:moveTo>
                    <a:cubicBezTo>
                      <a:pt x="46" y="141"/>
                      <a:pt x="93" y="0"/>
                      <a:pt x="144" y="1"/>
                    </a:cubicBezTo>
                    <a:cubicBezTo>
                      <a:pt x="195" y="2"/>
                      <a:pt x="279" y="243"/>
                      <a:pt x="306" y="289"/>
                    </a:cubicBezTo>
                  </a:path>
                </a:pathLst>
              </a:custGeom>
              <a:noFill/>
              <a:ln w="57150" cmpd="sng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31" name="Прямоугольник 30"/>
          <p:cNvSpPr/>
          <p:nvPr/>
        </p:nvSpPr>
        <p:spPr>
          <a:xfrm>
            <a:off x="1857356" y="2714620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57158" y="4965211"/>
            <a:ext cx="4587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endParaRPr lang="ru-RU" sz="3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8572528" y="4679459"/>
            <a:ext cx="3674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Группа 38"/>
          <p:cNvGrpSpPr/>
          <p:nvPr/>
        </p:nvGrpSpPr>
        <p:grpSpPr>
          <a:xfrm>
            <a:off x="1624463" y="3714752"/>
            <a:ext cx="7256779" cy="1818905"/>
            <a:chOff x="1624463" y="3714752"/>
            <a:chExt cx="7256779" cy="1818905"/>
          </a:xfrm>
        </p:grpSpPr>
        <p:grpSp>
          <p:nvGrpSpPr>
            <p:cNvPr id="18" name="Группа 33"/>
            <p:cNvGrpSpPr/>
            <p:nvPr/>
          </p:nvGrpSpPr>
          <p:grpSpPr>
            <a:xfrm>
              <a:off x="1624463" y="3762653"/>
              <a:ext cx="3809176" cy="1771004"/>
              <a:chOff x="1561399" y="3762653"/>
              <a:chExt cx="3809176" cy="1771004"/>
            </a:xfrm>
          </p:grpSpPr>
          <p:sp>
            <p:nvSpPr>
              <p:cNvPr id="13322" name="Freeform 10"/>
              <p:cNvSpPr>
                <a:spLocks/>
              </p:cNvSpPr>
              <p:nvPr/>
            </p:nvSpPr>
            <p:spPr bwMode="auto">
              <a:xfrm>
                <a:off x="1561399" y="4610141"/>
                <a:ext cx="1933929" cy="923516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auto">
              <a:xfrm flipH="1" flipV="1">
                <a:off x="3319284" y="3762653"/>
                <a:ext cx="2051291" cy="892210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9" name="Группа 34"/>
            <p:cNvGrpSpPr/>
            <p:nvPr/>
          </p:nvGrpSpPr>
          <p:grpSpPr>
            <a:xfrm>
              <a:off x="5072066" y="3714752"/>
              <a:ext cx="3809176" cy="1771004"/>
              <a:chOff x="1561399" y="3762653"/>
              <a:chExt cx="3809176" cy="1771004"/>
            </a:xfrm>
          </p:grpSpPr>
          <p:sp>
            <p:nvSpPr>
              <p:cNvPr id="36" name="Freeform 10"/>
              <p:cNvSpPr>
                <a:spLocks/>
              </p:cNvSpPr>
              <p:nvPr/>
            </p:nvSpPr>
            <p:spPr bwMode="auto">
              <a:xfrm>
                <a:off x="1561399" y="4610141"/>
                <a:ext cx="1933929" cy="923516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Freeform 11"/>
              <p:cNvSpPr>
                <a:spLocks/>
              </p:cNvSpPr>
              <p:nvPr/>
            </p:nvSpPr>
            <p:spPr bwMode="auto">
              <a:xfrm flipH="1" flipV="1">
                <a:off x="3319284" y="3762653"/>
                <a:ext cx="2051291" cy="892210"/>
              </a:xfrm>
              <a:custGeom>
                <a:avLst/>
                <a:gdLst/>
                <a:ahLst/>
                <a:cxnLst>
                  <a:cxn ang="0">
                    <a:pos x="69" y="31"/>
                  </a:cxn>
                  <a:cxn ang="0">
                    <a:pos x="115" y="429"/>
                  </a:cxn>
                  <a:cxn ang="0">
                    <a:pos x="758" y="0"/>
                  </a:cxn>
                </a:cxnLst>
                <a:rect l="0" t="0" r="r" b="b"/>
                <a:pathLst>
                  <a:path w="758" h="434">
                    <a:moveTo>
                      <a:pt x="69" y="31"/>
                    </a:moveTo>
                    <a:cubicBezTo>
                      <a:pt x="34" y="232"/>
                      <a:pt x="0" y="434"/>
                      <a:pt x="115" y="429"/>
                    </a:cubicBezTo>
                    <a:cubicBezTo>
                      <a:pt x="230" y="424"/>
                      <a:pt x="643" y="77"/>
                      <a:pt x="758" y="0"/>
                    </a:cubicBezTo>
                  </a:path>
                </a:pathLst>
              </a:custGeom>
              <a:noFill/>
              <a:ln w="57150" cmpd="sng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0" name="Line 13"/>
          <p:cNvSpPr>
            <a:spLocks noChangeShapeType="1"/>
          </p:cNvSpPr>
          <p:nvPr/>
        </p:nvSpPr>
        <p:spPr bwMode="auto">
          <a:xfrm flipV="1">
            <a:off x="6000760" y="3393575"/>
            <a:ext cx="45719" cy="128388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H="1">
            <a:off x="5286380" y="4608021"/>
            <a:ext cx="739894" cy="912335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Line 14"/>
          <p:cNvSpPr>
            <a:spLocks noChangeShapeType="1"/>
          </p:cNvSpPr>
          <p:nvPr/>
        </p:nvSpPr>
        <p:spPr bwMode="auto">
          <a:xfrm flipH="1">
            <a:off x="7715272" y="3893641"/>
            <a:ext cx="928694" cy="785818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Line 15"/>
          <p:cNvSpPr>
            <a:spLocks noChangeShapeType="1"/>
          </p:cNvSpPr>
          <p:nvPr/>
        </p:nvSpPr>
        <p:spPr bwMode="auto">
          <a:xfrm flipV="1">
            <a:off x="7731038" y="4679459"/>
            <a:ext cx="0" cy="120526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triangle" w="med" len="med"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Rectangle 1"/>
          <p:cNvSpPr>
            <a:spLocks noChangeArrowheads="1"/>
          </p:cNvSpPr>
          <p:nvPr/>
        </p:nvSpPr>
        <p:spPr bwMode="auto">
          <a:xfrm>
            <a:off x="4500562" y="5934670"/>
            <a:ext cx="398359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продольные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5" name="Rectangle 1"/>
          <p:cNvSpPr>
            <a:spLocks noChangeArrowheads="1"/>
          </p:cNvSpPr>
          <p:nvPr/>
        </p:nvSpPr>
        <p:spPr bwMode="auto">
          <a:xfrm>
            <a:off x="357158" y="5934670"/>
            <a:ext cx="3950505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поперечные</a:t>
            </a:r>
            <a:endParaRPr kumimoji="0" lang="ru-RU" sz="5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3000"/>
                            </p:stCondLst>
                            <p:childTnLst>
                              <p:par>
                                <p:cTn id="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10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10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1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1" grpId="1"/>
      <p:bldP spid="12" grpId="0"/>
      <p:bldP spid="12" grpId="1"/>
      <p:bldP spid="13" grpId="0"/>
      <p:bldP spid="13324" grpId="0" animBg="1"/>
      <p:bldP spid="13325" grpId="0" animBg="1"/>
      <p:bldP spid="13326" grpId="0" animBg="1"/>
      <p:bldP spid="13327" grpId="0" animBg="1"/>
      <p:bldP spid="31" grpId="0"/>
      <p:bldP spid="32" grpId="0"/>
      <p:bldP spid="33" grpId="0"/>
      <p:bldP spid="40" grpId="0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857628"/>
          <a:ext cx="9001156" cy="2926080"/>
        </p:xfrm>
        <a:graphic>
          <a:graphicData uri="http://schemas.openxmlformats.org/drawingml/2006/table">
            <a:tbl>
              <a:tblPr/>
              <a:tblGrid>
                <a:gridCol w="7960666"/>
                <a:gridCol w="1040490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1. Консультация по теме 22.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2400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 :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 доказать </a:t>
                      </a:r>
                      <a:r>
                        <a:rPr lang="ru-RU" sz="2400" b="1" dirty="0" err="1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поперечность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световых волн;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i="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- доказать волновую природу света.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3. Оформить  ПРЗ № 1,2 (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стр.130)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стр.223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4. Упр. №6 ( 1,2,3,4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.)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упр.№10 №1,2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4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10м</a:t>
                      </a:r>
                      <a:endParaRPr lang="ru-RU" sz="2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20м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Д.З. </a:t>
                      </a:r>
                      <a:r>
                        <a:rPr lang="ru-RU" sz="2400" dirty="0" smtClean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к 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зач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по </a:t>
                      </a:r>
                      <a:r>
                        <a:rPr lang="ru-RU" sz="2400" b="1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ГО    </a:t>
                      </a:r>
                      <a:r>
                        <a:rPr lang="ru-RU" sz="2400" smtClean="0">
                          <a:latin typeface="Times New Roman"/>
                          <a:ea typeface="Times New Roman"/>
                        </a:rPr>
                        <a:t>гр.6 </a:t>
                      </a: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(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47065"/>
            <a:ext cx="9144000" cy="2477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\ З.Т.22 \  ЭЛЕКТРОМАГНИТНАЯ ПРИРОДА СВЕТА.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Закрепить знания по теме  22.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Обобщить знания по разделу волновые свойства света, его электромагнитная природа света.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-32" y="2428868"/>
          <a:ext cx="9144000" cy="3805262"/>
        </p:xfrm>
        <a:graphic>
          <a:graphicData uri="http://schemas.openxmlformats.org/drawingml/2006/table">
            <a:tbl>
              <a:tblPr/>
              <a:tblGrid>
                <a:gridCol w="3815572"/>
                <a:gridCol w="595530"/>
                <a:gridCol w="4732898"/>
              </a:tblGrid>
              <a:tr h="34593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1. Консультация по теме 21.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2. </a:t>
                      </a:r>
                      <a:r>
                        <a:rPr lang="ru-RU" sz="2000" dirty="0" err="1">
                          <a:latin typeface="Times New Roman"/>
                          <a:ea typeface="Times New Roman"/>
                        </a:rPr>
                        <a:t>Аудиализация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- условия наблюдения дифракции света;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- дифракционная решетка и ее исп.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3. Планирование лаб. Работы.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4. Выполнение.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5. Камеральные работы.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 smtClean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5м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15м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10м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 ЗАРИСОВАТЬ КАРТИНКУ И ПОСТРОИТЬ ХОД ЛУЧЕЙ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2000" b="1" baseline="0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наблюдение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дифракции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света через платок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</a:rPr>
                        <a:t>2. наблюдение 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дифракции света через отверстие </a:t>
                      </a:r>
                      <a:r>
                        <a:rPr lang="ru-RU" sz="2000" b="1" dirty="0">
                          <a:solidFill>
                            <a:srgbClr val="006600"/>
                          </a:solidFill>
                          <a:latin typeface="Times New Roman"/>
                          <a:ea typeface="Times New Roman"/>
                        </a:rPr>
                        <a:t>штангенциркуля</a:t>
                      </a:r>
                      <a:r>
                        <a:rPr lang="ru-RU" sz="2000" b="1" dirty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2000" dirty="0">
                          <a:latin typeface="Times New Roman"/>
                          <a:ea typeface="Times New Roman"/>
                        </a:rPr>
                        <a:t> (Оценка длины волны красного цвета</a:t>
                      </a:r>
                      <a:r>
                        <a:rPr lang="ru-RU" sz="2000" dirty="0" smtClean="0">
                          <a:latin typeface="Times New Roman"/>
                          <a:ea typeface="Times New Roman"/>
                        </a:rPr>
                        <a:t>.)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3. Наблюдение интерференции света.(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две стеклянные пластинки</a:t>
                      </a:r>
                      <a:r>
                        <a:rPr lang="ru-RU" sz="2000" b="1" baseline="0" dirty="0" smtClean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</a:rPr>
                        <a:t>)</a:t>
                      </a:r>
                    </a:p>
                    <a:p>
                      <a:pPr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2000" b="1" baseline="0" dirty="0" smtClean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</a:rPr>
                        <a:t>4.Наблюдение дисперсии  света через стеклянную призму.</a:t>
                      </a:r>
                      <a:endParaRPr lang="ru-RU" sz="2000" b="1" dirty="0">
                        <a:solidFill>
                          <a:srgbClr val="C0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459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Д.З.   гр.3 (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Times New Roman"/>
                        </a:rPr>
                        <a:t>50м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-142900"/>
            <a:ext cx="91440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 - 15   (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III o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) \1у14н\  №53.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hangingPunct="0"/>
            <a:r>
              <a:rPr kumimoji="0" lang="ru-RU" sz="16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ТЕМА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\З.Т21\ЛР4\ 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НАБЛЮДЕНИЕ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ИНТЕРФЕРЕНЦИИ,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ДИФРАКЦИИ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дисперсии СВЕТА»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ЦЕЛИ:      1. Убедиться в волновой природе света.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Закрепить знания по теме 21.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Развивать 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аудиальные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навыки.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Развивать практические навыки.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ТИП УРОКА: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ВИД УРОКА: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5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ДЕМОНСТРАЦИИ:</a:t>
            </a:r>
            <a:endParaRPr kumimoji="0" lang="ru-RU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 УРОКА: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8084</TotalTime>
  <Words>910</Words>
  <Application>Microsoft Office PowerPoint</Application>
  <PresentationFormat>Экран (4:3)</PresentationFormat>
  <Paragraphs>234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Трек</vt:lpstr>
      <vt:lpstr>Слайд 1</vt:lpstr>
      <vt:lpstr>Домашнее задание.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1105</cp:revision>
  <dcterms:created xsi:type="dcterms:W3CDTF">2009-11-04T14:29:22Z</dcterms:created>
  <dcterms:modified xsi:type="dcterms:W3CDTF">2019-01-29T11:15:30Z</dcterms:modified>
</cp:coreProperties>
</file>