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sldIdLst>
    <p:sldId id="402" r:id="rId2"/>
    <p:sldId id="403" r:id="rId3"/>
    <p:sldId id="412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11" r:id="rId12"/>
    <p:sldId id="408" r:id="rId13"/>
    <p:sldId id="407" r:id="rId14"/>
    <p:sldId id="409" r:id="rId15"/>
    <p:sldId id="410" r:id="rId16"/>
    <p:sldId id="413" r:id="rId17"/>
    <p:sldId id="421" r:id="rId18"/>
    <p:sldId id="422" r:id="rId19"/>
    <p:sldId id="423" r:id="rId20"/>
    <p:sldId id="424" r:id="rId21"/>
    <p:sldId id="425" r:id="rId22"/>
    <p:sldId id="404" r:id="rId23"/>
    <p:sldId id="355" r:id="rId24"/>
    <p:sldId id="256" r:id="rId25"/>
    <p:sldId id="333" r:id="rId26"/>
    <p:sldId id="318" r:id="rId27"/>
    <p:sldId id="331" r:id="rId28"/>
    <p:sldId id="324" r:id="rId29"/>
    <p:sldId id="321" r:id="rId30"/>
    <p:sldId id="336" r:id="rId31"/>
    <p:sldId id="391" r:id="rId32"/>
    <p:sldId id="392" r:id="rId33"/>
    <p:sldId id="339" r:id="rId34"/>
    <p:sldId id="393" r:id="rId35"/>
    <p:sldId id="337" r:id="rId36"/>
    <p:sldId id="341" r:id="rId37"/>
    <p:sldId id="342" r:id="rId38"/>
    <p:sldId id="343" r:id="rId39"/>
    <p:sldId id="379" r:id="rId40"/>
    <p:sldId id="344" r:id="rId41"/>
    <p:sldId id="378" r:id="rId42"/>
    <p:sldId id="345" r:id="rId43"/>
    <p:sldId id="394" r:id="rId44"/>
    <p:sldId id="346" r:id="rId45"/>
    <p:sldId id="395" r:id="rId46"/>
    <p:sldId id="347" r:id="rId47"/>
    <p:sldId id="369" r:id="rId48"/>
    <p:sldId id="387" r:id="rId49"/>
    <p:sldId id="386" r:id="rId50"/>
    <p:sldId id="374" r:id="rId51"/>
    <p:sldId id="363" r:id="rId52"/>
    <p:sldId id="376" r:id="rId53"/>
    <p:sldId id="377" r:id="rId54"/>
    <p:sldId id="365" r:id="rId55"/>
    <p:sldId id="364" r:id="rId56"/>
    <p:sldId id="353" r:id="rId57"/>
    <p:sldId id="368" r:id="rId58"/>
    <p:sldId id="366" r:id="rId59"/>
    <p:sldId id="367" r:id="rId60"/>
    <p:sldId id="396" r:id="rId61"/>
    <p:sldId id="398" r:id="rId62"/>
    <p:sldId id="399" r:id="rId63"/>
    <p:sldId id="400" r:id="rId64"/>
    <p:sldId id="401" r:id="rId65"/>
    <p:sldId id="371" r:id="rId66"/>
    <p:sldId id="375" r:id="rId67"/>
    <p:sldId id="351" r:id="rId68"/>
    <p:sldId id="348" r:id="rId69"/>
    <p:sldId id="349" r:id="rId70"/>
    <p:sldId id="380" r:id="rId71"/>
    <p:sldId id="357" r:id="rId72"/>
    <p:sldId id="361" r:id="rId73"/>
    <p:sldId id="384" r:id="rId74"/>
    <p:sldId id="358" r:id="rId75"/>
    <p:sldId id="340" r:id="rId76"/>
    <p:sldId id="397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6600"/>
    <a:srgbClr val="339933"/>
    <a:srgbClr val="F9E3A5"/>
    <a:srgbClr val="F90101"/>
    <a:srgbClr val="0033CC"/>
    <a:srgbClr val="8E6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3805" autoAdjust="0"/>
  </p:normalViewPr>
  <p:slideViewPr>
    <p:cSldViewPr>
      <p:cViewPr>
        <p:scale>
          <a:sx n="48" d="100"/>
          <a:sy n="48" d="100"/>
        </p:scale>
        <p:origin x="-1740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8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6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7.png"/><Relationship Id="rId5" Type="http://schemas.openxmlformats.org/officeDocument/2006/relationships/audio" Target="../media/audio9.wav"/><Relationship Id="rId10" Type="http://schemas.openxmlformats.org/officeDocument/2006/relationships/audio" Target="../media/audio10.wav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10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7&#1082;&#1083;/7-3%20&#1060;&#1048;&#1051;&#1068;&#1052;/&#1089;&#1086;&#1086;&#1073;&#1097;&#1072;&#1102;&#1097;&#1080;&#1077;%20&#1089;&#1086;&#1089;&#1091;&#1076;&#1099;.avi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6.wav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26.jpeg"/><Relationship Id="rId5" Type="http://schemas.openxmlformats.org/officeDocument/2006/relationships/audio" Target="../media/audio1.wav"/><Relationship Id="rId10" Type="http://schemas.openxmlformats.org/officeDocument/2006/relationships/image" Target="../media/image25.jpeg"/><Relationship Id="rId4" Type="http://schemas.openxmlformats.org/officeDocument/2006/relationships/audio" Target="../media/audio11.wav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79102" t="22705" r="8007" b="31885"/>
          <a:stretch>
            <a:fillRect/>
          </a:stretch>
        </p:blipFill>
        <p:spPr bwMode="auto">
          <a:xfrm>
            <a:off x="0" y="-1"/>
            <a:ext cx="1857356" cy="523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45703" t="17578" r="6249" b="34814"/>
          <a:stretch>
            <a:fillRect/>
          </a:stretch>
        </p:blipFill>
        <p:spPr bwMode="auto">
          <a:xfrm>
            <a:off x="1844165" y="0"/>
            <a:ext cx="729983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2844" y="4578502"/>
            <a:ext cx="3286148" cy="2279522"/>
            <a:chOff x="9360" y="2592"/>
            <a:chExt cx="864" cy="1296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 flipH="1">
              <a:off x="9360" y="3888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360" y="2592"/>
              <a:ext cx="864" cy="1296"/>
              <a:chOff x="9360" y="2592"/>
              <a:chExt cx="864" cy="1296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9360" y="2880"/>
                <a:ext cx="864" cy="1008"/>
              </a:xfrm>
              <a:prstGeom prst="rect">
                <a:avLst/>
              </a:prstGeom>
              <a:solidFill>
                <a:srgbClr val="0000FF">
                  <a:alpha val="46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9360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0224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Группа 25"/>
          <p:cNvGrpSpPr/>
          <p:nvPr/>
        </p:nvGrpSpPr>
        <p:grpSpPr>
          <a:xfrm>
            <a:off x="206642" y="1643142"/>
            <a:ext cx="1000132" cy="2286016"/>
            <a:chOff x="1357290" y="571480"/>
            <a:chExt cx="1000132" cy="2286016"/>
          </a:xfrm>
        </p:grpSpPr>
        <p:grpSp>
          <p:nvGrpSpPr>
            <p:cNvPr id="6" name="Группа 15"/>
            <p:cNvGrpSpPr/>
            <p:nvPr/>
          </p:nvGrpSpPr>
          <p:grpSpPr>
            <a:xfrm>
              <a:off x="1357290" y="571480"/>
              <a:ext cx="1000132" cy="2286016"/>
              <a:chOff x="2754306" y="1153383"/>
              <a:chExt cx="449790" cy="1704113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00100" y="1925413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-32" y="2214554"/>
            <a:ext cx="714380" cy="461665"/>
            <a:chOff x="3357554" y="2143116"/>
            <a:chExt cx="7143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4"/>
          <p:cNvGrpSpPr/>
          <p:nvPr/>
        </p:nvGrpSpPr>
        <p:grpSpPr>
          <a:xfrm>
            <a:off x="71406" y="4181781"/>
            <a:ext cx="714380" cy="461665"/>
            <a:chOff x="2714612" y="4429132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214933" y="3981291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182701" y="2915082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857488" y="3058539"/>
            <a:ext cx="11430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37"/>
          <p:cNvGrpSpPr/>
          <p:nvPr/>
        </p:nvGrpSpPr>
        <p:grpSpPr>
          <a:xfrm>
            <a:off x="1418095" y="3643313"/>
            <a:ext cx="1000132" cy="2286016"/>
            <a:chOff x="1357290" y="571480"/>
            <a:chExt cx="1000132" cy="2286016"/>
          </a:xfrm>
        </p:grpSpPr>
        <p:grpSp>
          <p:nvGrpSpPr>
            <p:cNvPr id="10" name="Группа 38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4"/>
          <p:cNvGrpSpPr/>
          <p:nvPr/>
        </p:nvGrpSpPr>
        <p:grpSpPr>
          <a:xfrm>
            <a:off x="2000232" y="6286519"/>
            <a:ext cx="714380" cy="461665"/>
            <a:chOff x="2714612" y="4429132"/>
            <a:chExt cx="714380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 стрелкой 45"/>
          <p:cNvCxnSpPr/>
          <p:nvPr/>
        </p:nvCxnSpPr>
        <p:spPr>
          <a:xfrm rot="16200000" flipV="1">
            <a:off x="1426956" y="600272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1595148" y="5168074"/>
            <a:ext cx="648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7"/>
          <p:cNvGrpSpPr/>
          <p:nvPr/>
        </p:nvGrpSpPr>
        <p:grpSpPr>
          <a:xfrm>
            <a:off x="2071670" y="4572007"/>
            <a:ext cx="857256" cy="461665"/>
            <a:chOff x="3357554" y="2143116"/>
            <a:chExt cx="85725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3357554" y="2143116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 стрелкой 49"/>
          <p:cNvCxnSpPr/>
          <p:nvPr/>
        </p:nvCxnSpPr>
        <p:spPr>
          <a:xfrm rot="16200000" flipV="1">
            <a:off x="1664154" y="5244008"/>
            <a:ext cx="50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7"/>
          <p:cNvGrpSpPr/>
          <p:nvPr/>
        </p:nvGrpSpPr>
        <p:grpSpPr>
          <a:xfrm>
            <a:off x="928662" y="4477415"/>
            <a:ext cx="1071570" cy="523220"/>
            <a:chOff x="3214678" y="2143117"/>
            <a:chExt cx="857256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285984" y="364331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86182" y="3058539"/>
            <a:ext cx="14287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43504" y="3058539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15206" y="305853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714612" y="5715016"/>
            <a:ext cx="642938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 . . . . . . . . . . . . . . .. . . . .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 . . . . . . . . . . . . . . .. . . . . . . . . . . </a:t>
            </a:r>
          </a:p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66A06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 . . . . . . . . . . . . . . .. . . . . . . . . . .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-32" y="-46548"/>
            <a:ext cx="557216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8</a:t>
            </a: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640871" y="1117571"/>
            <a:ext cx="75031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динамометр, груз по 1Н, сосуд с водой,  раствор соли.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2071670" y="1928802"/>
            <a:ext cx="3048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10633" y="3146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выталкивающей силы. </a:t>
            </a:r>
            <a:r>
              <a:rPr lang="ru-RU" sz="2800" b="1" dirty="0" smtClean="0">
                <a:latin typeface="Times New Roman"/>
                <a:ea typeface="Times New Roman"/>
              </a:rPr>
              <a:t>От чего зависит  и не зависит  выталкивающая сила?</a:t>
            </a:r>
            <a:endParaRPr lang="ru-RU" sz="2800" i="1" dirty="0">
              <a:solidFill>
                <a:srgbClr val="000000"/>
              </a:solidFill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3286116" y="3786190"/>
            <a:ext cx="52946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2.Опустим тело в солёную воду.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071802" y="4214818"/>
            <a:ext cx="11430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00528" y="4214818"/>
            <a:ext cx="185735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715008" y="4214818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643834" y="4214818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500430" y="2477152"/>
            <a:ext cx="51327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1.Опустим тело в чистую воду.</a:t>
            </a: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3357554" y="4786322"/>
            <a:ext cx="57864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3.Опустим тело на половину…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5033339" y="1928802"/>
            <a:ext cx="396781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0. Равновесие в воздухе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6715140" y="0"/>
            <a:ext cx="242886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стр.23</a:t>
            </a: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14546" y="3630043"/>
            <a:ext cx="11430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14546" y="3571876"/>
            <a:ext cx="11430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786446" y="5143512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643834" y="5143512"/>
            <a:ext cx="150016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786" y="6072206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animBg="1"/>
      <p:bldP spid="55" grpId="0"/>
      <p:bldP spid="58" grpId="0" animBg="1"/>
      <p:bldP spid="59" grpId="0" animBg="1"/>
      <p:bldP spid="60" grpId="0"/>
      <p:bldP spid="3087" grpId="0" animBg="1"/>
      <p:bldP spid="61" grpId="0" animBg="1"/>
      <p:bldP spid="62" grpId="0"/>
      <p:bldP spid="63" grpId="0"/>
      <p:bldP spid="64" grpId="0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 animBg="1"/>
      <p:bldP spid="81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0"/>
            <a:ext cx="408842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ДТЗ.3-Б</a:t>
            </a:r>
            <a:endParaRPr lang="ru-RU" sz="6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13-4,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стр.23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13-5,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стр.24;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13-6,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стр.24;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13-7,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стр.24;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14-1,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стр.25;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14-2,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стр.26;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857620" y="3143248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Льдина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2145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055892" y="3050158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погр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484652" y="3053862"/>
            <a:ext cx="1233492" cy="986130"/>
            <a:chOff x="5857884" y="5567072"/>
            <a:chExt cx="123349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45364" y="556707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43" name="TextBox 42"/>
          <p:cNvSpPr txBox="1"/>
          <p:nvPr/>
        </p:nvSpPr>
        <p:spPr>
          <a:xfrm rot="1203582">
            <a:off x="8223106" y="3243138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1406" y="71414"/>
            <a:ext cx="3500462" cy="5715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13-4,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 24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4429132"/>
            <a:ext cx="55721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 водой 9-я часть льдины!!!</a:t>
            </a:r>
            <a:endParaRPr lang="ru-RU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6357950" y="3357562"/>
            <a:ext cx="510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35" name="Группа 39"/>
          <p:cNvGrpSpPr/>
          <p:nvPr/>
        </p:nvGrpSpPr>
        <p:grpSpPr>
          <a:xfrm>
            <a:off x="6838970" y="3071810"/>
            <a:ext cx="1233492" cy="1071570"/>
            <a:chOff x="5857884" y="5567072"/>
            <a:chExt cx="1233492" cy="1071570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45364" y="5567072"/>
              <a:ext cx="1003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900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19806" y="611542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1000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43" grpId="0"/>
      <p:bldP spid="51" grpId="0" animBg="1"/>
      <p:bldP spid="52" grpId="0" animBg="1"/>
      <p:bldP spid="60" grpId="0" animBg="1"/>
      <p:bldP spid="45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543939"/>
            <a:ext cx="3131840" cy="1384995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2339752" y="1290126"/>
            <a:ext cx="642938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2428868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силу тяжести бетона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9218" y="1857364"/>
            <a:ext cx="684478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5877272"/>
            <a:ext cx="145019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1720" y="3643314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296" y="2977218"/>
            <a:ext cx="651621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8398" y="4040238"/>
            <a:ext cx="273630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3488" y="297721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3500438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302" y="4616302"/>
            <a:ext cx="41764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6710" y="512035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-24"/>
            <a:ext cx="103139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13-5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 l="18059" t="74893" r="10736" b="19149"/>
          <a:stretch>
            <a:fillRect/>
          </a:stretch>
        </p:blipFill>
        <p:spPr bwMode="auto">
          <a:xfrm>
            <a:off x="857224" y="0"/>
            <a:ext cx="810384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286644" y="6469063"/>
            <a:ext cx="185738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13-5,ср.24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33" grpId="0" animBg="1"/>
      <p:bldP spid="28" grpId="0" animBg="1"/>
      <p:bldP spid="29" grpId="0" animBg="1"/>
      <p:bldP spid="34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528638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Масса  камня объемом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Какую силу надо приложить, чтобы удержать камень в воде?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112" y="0"/>
            <a:ext cx="385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6208" y="3558605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1504440"/>
            <a:ext cx="421481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Камень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096639"/>
            <a:ext cx="728664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071678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Т.к  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099" y="4334540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0846" y="3946289"/>
            <a:ext cx="35004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55728" y="3915795"/>
            <a:ext cx="12882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258" y="5986451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4500570"/>
            <a:ext cx="40005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5143512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910136" y="5753116"/>
            <a:ext cx="21621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3058539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3071810"/>
            <a:ext cx="102907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3929066"/>
            <a:ext cx="100013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6334780"/>
            <a:ext cx="100013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429388" y="6286520"/>
            <a:ext cx="2714612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13-6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  <p:grpSp>
        <p:nvGrpSpPr>
          <p:cNvPr id="7" name="Группа 4"/>
          <p:cNvGrpSpPr/>
          <p:nvPr/>
        </p:nvGrpSpPr>
        <p:grpSpPr>
          <a:xfrm>
            <a:off x="1643074" y="6058935"/>
            <a:ext cx="1071538" cy="584775"/>
            <a:chOff x="2714612" y="4429132"/>
            <a:chExt cx="714380" cy="967202"/>
          </a:xfrm>
        </p:grpSpPr>
        <p:sp>
          <p:nvSpPr>
            <p:cNvPr id="34" name="TextBox 33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1857356" y="4334540"/>
            <a:ext cx="1071570" cy="523220"/>
            <a:chOff x="3214678" y="2143117"/>
            <a:chExt cx="857256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7"/>
          <p:cNvGrpSpPr/>
          <p:nvPr/>
        </p:nvGrpSpPr>
        <p:grpSpPr>
          <a:xfrm>
            <a:off x="1785918" y="3691598"/>
            <a:ext cx="1071570" cy="523220"/>
            <a:chOff x="3151817" y="2143117"/>
            <a:chExt cx="942979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3151817" y="2143117"/>
              <a:ext cx="942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2461E-6 L -0.62882 -0.0700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20907E-6 L -0.40642 -0.1949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4.18131E-6 L -0.41337 -0.54533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/>
      <p:bldP spid="22" grpId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8" grpId="1" animBg="1"/>
      <p:bldP spid="21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714200" y="3643314"/>
            <a:ext cx="317109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76,4Н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30Н=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15140" y="3714752"/>
            <a:ext cx="1253768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 rot="182569">
            <a:off x="6616196" y="2889922"/>
            <a:ext cx="1235603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76,4Н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3578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на воздушном шаре объемам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м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поднять груз массой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5,5 кг?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Шар наполнен гелием. Масса   оболочки и приборов равна 3кг.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(Найдите максимальную массу такого груза.)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1147250"/>
            <a:ext cx="557213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Воздушный шар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50" y="0"/>
            <a:ext cx="385762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=5,5кг,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=3кг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гелия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0,18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воздуха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1,3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20028"/>
            <a:ext cx="6215074" cy="523220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8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9701" y="2571744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76,4Н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32" y="5715016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00438"/>
            <a:ext cx="131643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55011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429132"/>
            <a:ext cx="11430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3039726"/>
            <a:ext cx="250033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 rot="616148">
            <a:off x="5749770" y="3844144"/>
            <a:ext cx="192882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714612" y="4214818"/>
            <a:ext cx="369976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14612" y="4844489"/>
            <a:ext cx="41434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3554" y="5500702"/>
            <a:ext cx="428628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4,73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/>
              <a:t>&lt;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5,5 кг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571736" y="6150114"/>
            <a:ext cx="3929058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Лишние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765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7884" y="3214686"/>
            <a:ext cx="23616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(т.к. равновесие)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19896"/>
            <a:ext cx="82153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5720" y="6286520"/>
            <a:ext cx="114300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30Н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43174" y="5500702"/>
            <a:ext cx="1357322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 rot="21006216">
            <a:off x="6269543" y="5957533"/>
            <a:ext cx="2877797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ФотФ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стр.24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14480" y="5635230"/>
            <a:ext cx="1071538" cy="584775"/>
            <a:chOff x="2905120" y="4429132"/>
            <a:chExt cx="714380" cy="967202"/>
          </a:xfrm>
        </p:grpSpPr>
        <p:sp>
          <p:nvSpPr>
            <p:cNvPr id="43" name="TextBox 42"/>
            <p:cNvSpPr txBox="1"/>
            <p:nvPr/>
          </p:nvSpPr>
          <p:spPr>
            <a:xfrm>
              <a:off x="2905120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2952723" y="4605596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7"/>
          <p:cNvGrpSpPr/>
          <p:nvPr/>
        </p:nvGrpSpPr>
        <p:grpSpPr>
          <a:xfrm>
            <a:off x="571472" y="3143248"/>
            <a:ext cx="1071570" cy="523220"/>
            <a:chOff x="3214678" y="2143117"/>
            <a:chExt cx="857256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1857356" y="4763168"/>
            <a:ext cx="714412" cy="523220"/>
            <a:chOff x="3214678" y="2143117"/>
            <a:chExt cx="628680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239D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2923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0" y="2143116"/>
            <a:ext cx="5429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выталкивающую силу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07E-6 L -0.53525 0.0194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2109E-6 L -0.72031 0.19912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9" grpId="1" animBg="1"/>
      <p:bldP spid="27" grpId="0"/>
      <p:bldP spid="27" grpId="1"/>
      <p:bldP spid="3" grpId="0" animBg="1"/>
      <p:bldP spid="3" grpId="1" animBg="1"/>
      <p:bldP spid="6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 animBg="1"/>
      <p:bldP spid="4" grpId="0" build="allAtOnce" animBg="1"/>
      <p:bldP spid="4" grpId="1" build="allAtOnce" animBg="1"/>
      <p:bldP spid="4" grpId="2" build="allAtOnce" animBg="1"/>
      <p:bldP spid="39" grpId="0" animBg="1"/>
      <p:bldP spid="40" grpId="0" animBg="1"/>
      <p:bldP spid="51" grpId="0" build="allAtOnce" animBg="1"/>
      <p:bldP spid="51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0"/>
            <a:ext cx="47456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ДТЗ.3-В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 14-3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2.   14-4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14-5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14-6,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стр.28</a:t>
            </a:r>
            <a:endParaRPr lang="ru-RU" sz="1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441771" y="4286256"/>
            <a:ext cx="487815" cy="53509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10" y="400050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2714620"/>
            <a:ext cx="7075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764704"/>
            <a:ext cx="392392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Корона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1905648"/>
            <a:ext cx="75723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.Зная силу тяжести короны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найду её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73448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574" y="5877272"/>
            <a:ext cx="936104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0232" y="3645024"/>
            <a:ext cx="1368152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18,75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0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501008"/>
            <a:ext cx="5000660" cy="584775"/>
          </a:xfrm>
          <a:prstGeom prst="rect">
            <a:avLst/>
          </a:prstGeom>
          <a:solidFill>
            <a:srgbClr val="66CCFF">
              <a:alpha val="44000"/>
            </a:srgb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 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 l="15016" t="81755" r="10736" b="12260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428728" y="2500306"/>
            <a:ext cx="745802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короны, зная силу Архимеда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0496" y="4334540"/>
            <a:ext cx="8640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3555" y="3536659"/>
            <a:ext cx="1143008" cy="523220"/>
          </a:xfrm>
          <a:prstGeom prst="rect">
            <a:avLst/>
          </a:prstGeom>
          <a:solidFill>
            <a:srgbClr val="66CCFF">
              <a:alpha val="46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62564" y="3548722"/>
            <a:ext cx="3024146" cy="523220"/>
          </a:xfrm>
          <a:prstGeom prst="rect">
            <a:avLst/>
          </a:prstGeom>
          <a:solidFill>
            <a:srgbClr val="66CCFF">
              <a:alpha val="59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3888" y="5157192"/>
            <a:ext cx="465145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35971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2071678"/>
            <a:ext cx="648072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42910" y="264774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29190" y="4595758"/>
            <a:ext cx="2424332" cy="9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51912" y="1892989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500042"/>
            <a:ext cx="178595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у-к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779818">
            <a:off x="6922492" y="739286"/>
            <a:ext cx="2139064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золото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571868" y="857232"/>
            <a:ext cx="27435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14-1,стр.25,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0" y="2000240"/>
            <a:ext cx="1500166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919294" y="4500570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858148" y="457200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71868" y="592933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86710" y="4083629"/>
            <a:ext cx="1071570" cy="9170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357686" y="5786454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29124" y="6263366"/>
            <a:ext cx="121444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066" y="5691862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412291" y="6212804"/>
            <a:ext cx="1088403" cy="2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9580" y="5929330"/>
            <a:ext cx="50405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4786314" y="2285992"/>
            <a:ext cx="3643338" cy="3643338"/>
          </a:xfrm>
          <a:prstGeom prst="straightConnector1">
            <a:avLst/>
          </a:prstGeom>
          <a:ln w="28575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 flipV="1">
            <a:off x="5143504" y="4357694"/>
            <a:ext cx="2857520" cy="20717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1" idx="1"/>
          </p:cNvCxnSpPr>
          <p:nvPr/>
        </p:nvCxnSpPr>
        <p:spPr>
          <a:xfrm rot="10800000" flipV="1">
            <a:off x="5715008" y="4762180"/>
            <a:ext cx="2204286" cy="10242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14942" y="2928934"/>
            <a:ext cx="2357454" cy="523220"/>
          </a:xfrm>
          <a:prstGeom prst="rect">
            <a:avLst/>
          </a:prstGeom>
          <a:solidFill>
            <a:srgbClr val="66CCFF">
              <a:alpha val="49000"/>
            </a:srgb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5929330"/>
            <a:ext cx="20002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16000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3571E-7 L 0.58906 -0.24699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936E-6 L 0.18733 0.07216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3 L -0.00503 0.1579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44" grpId="0" animBg="1"/>
      <p:bldP spid="5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5" grpId="0" animBg="1"/>
      <p:bldP spid="25" grpId="1" animBg="1"/>
      <p:bldP spid="33" grpId="0" animBg="1"/>
      <p:bldP spid="33" grpId="1" animBg="1"/>
      <p:bldP spid="30" grpId="0" animBg="1"/>
      <p:bldP spid="31" grpId="0" animBg="1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45" grpId="0" animBg="1"/>
      <p:bldP spid="51" grpId="0" animBg="1"/>
      <p:bldP spid="47" grpId="0" animBg="1"/>
      <p:bldP spid="47" grpId="1" animBg="1"/>
      <p:bldP spid="54" grpId="0" animBg="1"/>
      <p:bldP spid="54" grpId="1" animBg="1"/>
      <p:bldP spid="57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29" grpId="0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4296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396" y="2357430"/>
            <a:ext cx="1058411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судно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072066" y="6143644"/>
            <a:ext cx="4071966" cy="7143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плавает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357554" y="1373675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171448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500174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4714884"/>
            <a:ext cx="2500298" cy="928694"/>
          </a:xfrm>
          <a:prstGeom prst="wedgeRectCallout">
            <a:avLst>
              <a:gd name="adj1" fmla="val 78519"/>
              <a:gd name="adj2" fmla="val 3296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3857628"/>
            <a:ext cx="1071602" cy="714380"/>
          </a:xfrm>
          <a:prstGeom prst="wedgeRectCallout">
            <a:avLst>
              <a:gd name="adj1" fmla="val 141256"/>
              <a:gd name="adj2" fmla="val 14898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503146" y="2643977"/>
            <a:ext cx="1568126" cy="19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286256"/>
            <a:ext cx="10584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78579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6357934"/>
            <a:ext cx="242889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14-3,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15" grpId="1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773183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2974959"/>
            <a:ext cx="1714512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571868" y="6357934"/>
            <a:ext cx="485778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плавает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1659427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5078568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214554"/>
            <a:ext cx="2571768" cy="714380"/>
          </a:xfrm>
          <a:prstGeom prst="wedgeRectCallout">
            <a:avLst>
              <a:gd name="adj1" fmla="val 83225"/>
              <a:gd name="adj2" fmla="val -4728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78592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642910" y="4714884"/>
            <a:ext cx="1571668" cy="714380"/>
          </a:xfrm>
          <a:prstGeom prst="wedgeRectCallout">
            <a:avLst>
              <a:gd name="adj1" fmla="val 107964"/>
              <a:gd name="adj2" fmla="val 337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429264"/>
            <a:ext cx="4643470" cy="928694"/>
          </a:xfrm>
          <a:prstGeom prst="wedgeRectCallout">
            <a:avLst>
              <a:gd name="adj1" fmla="val -56947"/>
              <a:gd name="adj2" fmla="val -572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179920" y="2320751"/>
            <a:ext cx="221457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50057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30" y="4630175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2500306"/>
            <a:ext cx="142876" cy="500066"/>
          </a:xfrm>
          <a:prstGeom prst="rect">
            <a:avLst/>
          </a:prstGeom>
          <a:solidFill>
            <a:srgbClr val="006600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925090" y="3872074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8"/>
          <p:cNvGrpSpPr/>
          <p:nvPr/>
        </p:nvGrpSpPr>
        <p:grpSpPr>
          <a:xfrm>
            <a:off x="3214678" y="3857628"/>
            <a:ext cx="718466" cy="714380"/>
            <a:chOff x="4429124" y="2285992"/>
            <a:chExt cx="718466" cy="769441"/>
          </a:xfrm>
          <a:solidFill>
            <a:srgbClr val="92D05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718466" cy="769441"/>
            </a:xfrm>
            <a:prstGeom prst="rect">
              <a:avLst/>
            </a:prstGeom>
            <a:grpFill/>
            <a:ln>
              <a:solidFill>
                <a:srgbClr val="0014AC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44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4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ая выноска 32"/>
          <p:cNvSpPr/>
          <p:nvPr/>
        </p:nvSpPr>
        <p:spPr>
          <a:xfrm>
            <a:off x="0" y="1643050"/>
            <a:ext cx="2928926" cy="571504"/>
          </a:xfrm>
          <a:prstGeom prst="wedgeRectCallout">
            <a:avLst>
              <a:gd name="adj1" fmla="val 64724"/>
              <a:gd name="adj2" fmla="val 2044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водоизмещение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2396" y="1071546"/>
            <a:ext cx="1285884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480" y="3357562"/>
            <a:ext cx="1071570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3487167"/>
            <a:ext cx="1272725" cy="584775"/>
          </a:xfrm>
          <a:prstGeom prst="rect">
            <a:avLst/>
          </a:prstGeom>
          <a:solidFill>
            <a:srgbClr val="92D050"/>
          </a:solidFill>
          <a:ln w="254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785794"/>
            <a:ext cx="3929090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6385318"/>
            <a:ext cx="2643206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14-4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1 L -0.00017 0.0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1" grpId="1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24" grpId="0" animBg="1"/>
      <p:bldP spid="24" grpId="1" animBg="1"/>
      <p:bldP spid="33" grpId="0" animBg="1"/>
      <p:bldP spid="34" grpId="0" animBg="1"/>
      <p:bldP spid="34" grpId="1" animBg="1"/>
      <p:bldP spid="34" grpId="2" animBg="1"/>
      <p:bldP spid="35" grpId="0" animBg="1"/>
      <p:bldP spid="41" grpId="0" animBg="1"/>
      <p:bldP spid="41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0"/>
            <a:ext cx="42026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ДТЗ.3-А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10-2,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стр.18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11-6 .стр.20;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12-1. стр.21;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13-1.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стр.22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13-2.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стр.22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13-3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стр.23 (лр8)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2714620"/>
            <a:ext cx="6215074" cy="414338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96677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2129845"/>
            <a:ext cx="1643042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571604" y="6357958"/>
            <a:ext cx="757242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Равномерно поднимем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корь  //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2230931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78605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285749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4572008"/>
            <a:ext cx="1071602" cy="714380"/>
          </a:xfrm>
          <a:prstGeom prst="wedgeRectCallout">
            <a:avLst>
              <a:gd name="adj1" fmla="val 134145"/>
              <a:gd name="adj2" fmla="val 2311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894300" y="3035131"/>
            <a:ext cx="78581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714644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487299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1629779"/>
            <a:ext cx="1214446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3608381" y="2749545"/>
            <a:ext cx="1357322" cy="1588"/>
          </a:xfrm>
          <a:prstGeom prst="straightConnector1">
            <a:avLst/>
          </a:prstGeom>
          <a:ln w="95250">
            <a:solidFill>
              <a:srgbClr val="0066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0958" y="1558341"/>
            <a:ext cx="1643042" cy="584775"/>
          </a:xfrm>
          <a:prstGeom prst="rect">
            <a:avLst/>
          </a:prstGeom>
          <a:solidFill>
            <a:srgbClr val="F9E3A5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44" y="1282471"/>
            <a:ext cx="50720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0,64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4" grpId="0"/>
      <p:bldP spid="25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07804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164305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тело объемом 5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погружении в жидкость действует выталкивающая сила 50 Н. Какая это жидкость?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56339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184555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4285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13351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3108" y="1928802"/>
            <a:ext cx="555632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85729"/>
            <a:ext cx="1005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03716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183421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28926" y="428604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2714620"/>
            <a:ext cx="5942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3429000"/>
            <a:ext cx="392909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429000"/>
            <a:ext cx="214314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292895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14-6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000364" y="4143380"/>
            <a:ext cx="6143636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вероятно это 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9" grpId="0" animBg="1"/>
      <p:bldP spid="23" grpId="0"/>
      <p:bldP spid="1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285776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3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жидкостей и газов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теория/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  создает  давление за счёт …     Что  больше  давление  на пол  или на  стену?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Закон Паскаля.  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т№10)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Закон Архимеда.  Причина выталкивающей силы в том, что ….. . . . . . . . . . . .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Архимедова сила зависит от…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.(т№13)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Опишите   равновесие 14(1,2,3,4)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(стр.28)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Жидкостной  манометр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(вопрос№7)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(т№10)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Металлический  манометр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(т№10)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Давление на глубине больше потому что . 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 сообщающихся сосудах уровни одинаковы, т.к. (т№11)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сообщающихся сосудах разнородные жидкости. Каковы уровни?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 При переходе из моря в реку суда опускаются.  Потому что . . . . . . . . . . . . . . . . . 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Опыт Торричелли 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  Причины уменьшения давления с высотой.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11.Вода поднимается за поршнем, т.к..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Водоизмещение это …     Условия плавания тел.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жидкостей и газов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практика/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л/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 измерить  выталкивающую силу нужно..(т№13) 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Схема гидравлического пресса (т№10)  Как работает гидравлический пресс?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 продемонстрировать давление  на глубине? (т№11)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Чтобы  выставить тела на одинаковом уровне…(т№11)     Водомерное стекло…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Чтобы   продемонстрировать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Чтобы подниматься и опускаться на воздушном шаре…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 оценить массу атмосферы? (S-!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40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40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0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40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40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40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40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40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40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40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40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7483146"/>
              </p:ext>
            </p:extLst>
          </p:nvPr>
        </p:nvGraphicFramePr>
        <p:xfrm>
          <a:off x="0" y="3"/>
          <a:ext cx="9144000" cy="6526000"/>
        </p:xfrm>
        <a:graphic>
          <a:graphicData uri="http://schemas.openxmlformats.org/drawingml/2006/table">
            <a:tbl>
              <a:tblPr/>
              <a:tblGrid>
                <a:gridCol w="785786"/>
                <a:gridCol w="7601086"/>
                <a:gridCol w="757128"/>
              </a:tblGrid>
              <a:tr h="551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- 9 (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Конс3.т12-14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) № 20-2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Обобщение по теме.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ЦЕЛИ:1.Создать условия для обобщения знаний по разделу( т№7,8,9).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 Выделить и повторить основные знания по разделу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Записать вопросы и проговорить ответы на вопросы зачета №1.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обобщающий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эвристическая беседа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</a:rPr>
                        <a:t>Консультация по гр.№4.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Как оформить расчетную задачу.</a:t>
                      </a:r>
                      <a:r>
                        <a:rPr lang="ru-RU" sz="2000" b="1" u="sng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000" b="1" u="sng" dirty="0" smtClean="0">
                          <a:latin typeface="Times New Roman"/>
                          <a:ea typeface="Times New Roman"/>
                        </a:rPr>
                        <a:t>напоминание)</a:t>
                      </a:r>
                      <a:endParaRPr lang="ru-RU" sz="2000" b="0" u="none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краткое </a:t>
                      </a:r>
                      <a:r>
                        <a:rPr lang="ru-RU" sz="28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условие с переводом величин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Рисунок и  явление с законом.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вычисление </a:t>
                      </a:r>
                      <a:r>
                        <a:rPr lang="ru-RU" sz="28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 анализом 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ответа.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полный </a:t>
                      </a:r>
                      <a:r>
                        <a:rPr lang="ru-RU" sz="28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развернутый 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ответ.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упражнения на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преобразование формул силы Архимеда и давления на глубине.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</a:rPr>
                        <a:t>консультация по вопросам  к зачету.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зачет №3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30,31, листок…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35054"/>
            <a:ext cx="48417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тесту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№3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3429000"/>
            <a:ext cx="7858180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жидкостях и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 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20496810">
            <a:off x="-165" y="2166233"/>
            <a:ext cx="66624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Напряженность гравитационного поля Земли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округлите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10 Н/кг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  <p:bldP spid="30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-23"/>
            <a:ext cx="9144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Паскаля гласит, что жидкости и газы передают оказываемое на них давление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направлении действующей силы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дно сосуда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направлении равнодействующей силы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всем направлениям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2207918"/>
            <a:ext cx="9144000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неверное утверждение.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газа создается ударами беспорядочно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движущихся молекул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газ оказывает по всем направлениям одинаковое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масса и температура газа остаются неизменными, то при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уменьшении объема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увеличивается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масса и температура газа остаются неизменными, то при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увеличении объема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 не изменяется.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893844">
            <a:off x="5147971" y="1186660"/>
            <a:ext cx="398455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всем направлениям</a:t>
            </a:r>
            <a:endParaRPr lang="ru-RU" sz="2800" dirty="0"/>
          </a:p>
        </p:txBody>
      </p:sp>
      <p:sp>
        <p:nvSpPr>
          <p:cNvPr id="11" name="Плюс 10"/>
          <p:cNvSpPr/>
          <p:nvPr/>
        </p:nvSpPr>
        <p:spPr>
          <a:xfrm>
            <a:off x="-142908" y="3000372"/>
            <a:ext cx="642942" cy="571504"/>
          </a:xfrm>
          <a:prstGeom prst="mathPlus">
            <a:avLst/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-142908" y="3786190"/>
            <a:ext cx="642942" cy="571504"/>
          </a:xfrm>
          <a:prstGeom prst="mathPlus">
            <a:avLst/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-71470" y="4572008"/>
            <a:ext cx="642942" cy="571504"/>
          </a:xfrm>
          <a:prstGeom prst="mathPlus">
            <a:avLst/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20355" y="5406110"/>
            <a:ext cx="24236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уменьшается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 rot="20591600">
            <a:off x="7285020" y="2230326"/>
            <a:ext cx="689612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г/4 </a:t>
            </a:r>
            <a:endParaRPr lang="ru-RU" sz="3200" dirty="0"/>
          </a:p>
        </p:txBody>
      </p:sp>
      <p:grpSp>
        <p:nvGrpSpPr>
          <p:cNvPr id="19" name="Группа 18"/>
          <p:cNvGrpSpPr/>
          <p:nvPr/>
        </p:nvGrpSpPr>
        <p:grpSpPr>
          <a:xfrm rot="5400000">
            <a:off x="7762612" y="5429264"/>
            <a:ext cx="642942" cy="1643074"/>
            <a:chOff x="3000364" y="785794"/>
            <a:chExt cx="214314" cy="56740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40914" y="5942978"/>
            <a:ext cx="1066030" cy="602934"/>
            <a:chOff x="513682" y="5670874"/>
            <a:chExt cx="1066030" cy="870904"/>
          </a:xfrm>
        </p:grpSpPr>
        <p:grpSp>
          <p:nvGrpSpPr>
            <p:cNvPr id="23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8263680" y="596773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01090" y="6000769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/>
      <p:bldP spid="27" grpId="1"/>
      <p:bldP spid="28" grpId="0"/>
      <p:bldP spid="2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4"/>
            <a:ext cx="9358346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гидростатическое давление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785794"/>
            <a:ext cx="9358346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вес тела при равномерном движении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071678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сила давления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3214686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Формула, ОПРЕДЕЛЯЮЩАЯ  ДАВЛЕНИЕ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4191664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выталкивающая сила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00628" y="5435758"/>
            <a:ext cx="221457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32" y="6088583"/>
            <a:ext cx="2284062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29454" y="6000768"/>
            <a:ext cx="2214578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05834" y="4957869"/>
            <a:ext cx="2208910" cy="1257213"/>
            <a:chOff x="6545689" y="4043346"/>
            <a:chExt cx="1885182" cy="1257213"/>
          </a:xfrm>
          <a:solidFill>
            <a:schemeClr val="bg1"/>
          </a:solidFill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6959012" y="4043346"/>
            <a:ext cx="1471859" cy="1257213"/>
          </p:xfrm>
          <a:graphic>
            <a:graphicData uri="http://schemas.openxmlformats.org/presentationml/2006/ole">
              <p:oleObj spid="_x0000_s1038" name="Формула" r:id="rId9" imgW="457002" imgH="393529" progId="Equation.3">
                <p:embed/>
              </p:oleObj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6545689" y="4391264"/>
              <a:ext cx="48594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8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endParaRPr lang="ru-RU" sz="4000" b="1" dirty="0"/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0532" y="6150138"/>
            <a:ext cx="253879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ρgV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028E-7 L -0.43385 -0.7379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3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3423E-6 L 0.31215 -0.7160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7691 -0.5351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9232E-6 L -0.41024 -0.503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60833 -0.304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1267E-6 L -0.20642 -0.2171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1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1033" grpId="0" animBg="1"/>
      <p:bldP spid="4" grpId="0" animBg="1"/>
      <p:bldP spid="14" grpId="0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1291" y="500042"/>
            <a:ext cx="52727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29132"/>
            <a:ext cx="7215206" cy="12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428868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четырех сосудах различной формы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налита вода, высота уровня воды одинакова.          В каком сосуде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на дно наименьшее?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3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всех одинакова,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каком рисунке вытекание струек воды изображено  верно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21442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70878" y="571480"/>
            <a:ext cx="1857356" cy="19288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9776" y="4674978"/>
            <a:ext cx="6715172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032424" y="453308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4000504"/>
            <a:ext cx="642942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4000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5786454"/>
            <a:ext cx="7143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где сила давления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571501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072074"/>
            <a:ext cx="642942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9" grpId="0"/>
      <p:bldP spid="9" grpId="1"/>
      <p:bldP spid="10" grpId="0" animBg="1"/>
      <p:bldP spid="14" grpId="0"/>
      <p:bldP spid="15" grpId="0" animBg="1"/>
      <p:bldP spid="16" grpId="0"/>
      <p:bldP spid="17" grpId="0"/>
      <p:bldP spid="17" grpId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0" y="2000240"/>
            <a:ext cx="2428860" cy="4857760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488" y="1782728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220" y="17144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488" y="296046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92893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-1215272" y="4142586"/>
            <a:ext cx="3001190" cy="794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7158" y="349964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0412" y="250030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3357554" y="33289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321468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4" y="300037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60" y="2500306"/>
            <a:ext cx="29289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5051834" y="3286124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6314" y="337167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00кг/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2" y="442913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44291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40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26800">
            <a:off x="7419441" y="4175784"/>
            <a:ext cx="9869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40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какой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глубине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воды в реке составляет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кПа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1" indent="-457200" algn="r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8830" y="5643578"/>
            <a:ext cx="171448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-15766" y="5288364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Каково   давление    внутри    жидкости    плотностью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кг/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глубине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см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4800" y="6283131"/>
            <a:ext cx="78581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7752" y="1785926"/>
            <a:ext cx="421484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5272" y="5429264"/>
            <a:ext cx="107160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8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/>
      <p:bldP spid="34817" grpId="0" animBg="1"/>
      <p:bldP spid="31" grpId="0" animBg="1"/>
      <p:bldP spid="32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какой силой давит вода на каждые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поверхности тела человека на глубине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 м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 с точностью до десятых.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150017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714752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2285992"/>
            <a:ext cx="528641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1571612"/>
            <a:ext cx="257173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0,4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3857628"/>
            <a:ext cx="457203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=0,4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3857628"/>
            <a:ext cx="171454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2462" y="2928934"/>
            <a:ext cx="57150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4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68"/>
          <p:cNvGrpSpPr/>
          <p:nvPr/>
        </p:nvGrpSpPr>
        <p:grpSpPr>
          <a:xfrm>
            <a:off x="-1000164" y="1558686"/>
            <a:ext cx="3144860" cy="1656000"/>
            <a:chOff x="928662" y="1571612"/>
            <a:chExt cx="2573356" cy="165600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2673224" y="2398818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28662" y="257174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214282" y="1571612"/>
            <a:ext cx="200026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=10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1000"/>
              </a:lnSpc>
              <a:spcAft>
                <a:spcPts val="1000"/>
              </a:spcAft>
            </a:pPr>
            <a:r>
              <a:rPr kumimoji="0" lang="ru-RU" sz="3200" b="1" i="1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10-2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модуль силы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действующей на большой поршень гидравлического пресса, если: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500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3601" y="1714488"/>
            <a:ext cx="286755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092595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500 Н</a:t>
            </a:r>
            <a:endParaRPr lang="ru-RU" sz="3600" baseline="300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285784" y="2273066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9863" y="2786058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470222" y="3630043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357422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14678" y="32146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643306" y="2786058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696367" y="3587642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3630865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2285984" y="4214818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500562" y="4143380"/>
            <a:ext cx="1964666" cy="1370593"/>
            <a:chOff x="4018873" y="3984738"/>
            <a:chExt cx="1964666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5725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4643438" y="1119830"/>
            <a:ext cx="10021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4214818"/>
            <a:ext cx="118173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71678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15140" y="6201811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8628 0.2881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7309 -0.10509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38" grpId="1" animBg="1"/>
      <p:bldP spid="38" grpId="2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36512" y="-99392"/>
            <a:ext cx="914400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58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5*.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ворот шлюза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Шлюз заполнен водой на глубину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какой силой давит вода на ворота шлюза?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 запишите в МН с точностью до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десятых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19108" y="1214422"/>
            <a:ext cx="2125588" cy="1656000"/>
            <a:chOff x="1762706" y="1655976"/>
            <a:chExt cx="1739310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2673222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772816"/>
            <a:ext cx="221454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500298" y="1500174"/>
            <a:ext cx="3786214" cy="1857388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780959" y="2648405"/>
            <a:ext cx="1440000" cy="794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62" y="221455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788024" y="1500174"/>
            <a:ext cx="500860" cy="5000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16652" y="1240681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ru-RU" sz="4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072198" y="2428868"/>
            <a:ext cx="857257" cy="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2"/>
          <p:cNvGrpSpPr>
            <a:grpSpLocks/>
          </p:cNvGrpSpPr>
          <p:nvPr/>
        </p:nvGrpSpPr>
        <p:grpSpPr bwMode="auto">
          <a:xfrm>
            <a:off x="6853253" y="2078172"/>
            <a:ext cx="790581" cy="707886"/>
            <a:chOff x="5643570" y="500042"/>
            <a:chExt cx="790586" cy="707747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0" y="335756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0057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08" y="3516815"/>
            <a:ext cx="550072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3516204"/>
            <a:ext cx="192879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794" y="4572008"/>
            <a:ext cx="435771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=50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4572008"/>
            <a:ext cx="257176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50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5572140"/>
            <a:ext cx="642942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2330" y="5357826"/>
            <a:ext cx="17859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3159625"/>
            <a:ext cx="1714512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50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5786446" y="2000240"/>
            <a:ext cx="720000" cy="7200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rot="655024">
            <a:off x="5693619" y="1705576"/>
            <a:ext cx="348313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СРЕДНЕЕ ДАВЛЕНИЕ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129 L 0 -0.142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22529" grpId="1" animBg="1"/>
      <p:bldP spid="6" grpId="0" build="p"/>
      <p:bldP spid="7" grpId="0" animBg="1"/>
      <p:bldP spid="9" grpId="0"/>
      <p:bldP spid="16" grpId="0"/>
      <p:bldP spid="17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36512" y="-99392"/>
            <a:ext cx="914400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58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5*.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ворот шлюза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Шлюз заполнен водой на глубину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какой силой давит вода на ворота шлюза?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 запишите в МН с точностью до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десятых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19108" y="1214422"/>
            <a:ext cx="2125588" cy="1656000"/>
            <a:chOff x="1762706" y="1655976"/>
            <a:chExt cx="1739310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2673222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772816"/>
            <a:ext cx="221454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555776" y="1556792"/>
            <a:ext cx="3786214" cy="1857388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780959" y="2648405"/>
            <a:ext cx="1440000" cy="794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62" y="221455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788024" y="1500174"/>
            <a:ext cx="500860" cy="5000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16652" y="1240681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ru-RU" sz="4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072198" y="2428868"/>
            <a:ext cx="857257" cy="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6853253" y="2078172"/>
            <a:ext cx="790581" cy="707886"/>
            <a:chOff x="5643570" y="500042"/>
            <a:chExt cx="790586" cy="707747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0" y="335756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0057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08" y="3516815"/>
            <a:ext cx="550072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3516204"/>
            <a:ext cx="192879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794" y="4572008"/>
            <a:ext cx="435771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=50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4572008"/>
            <a:ext cx="257176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50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5572140"/>
            <a:ext cx="642942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2330" y="5357826"/>
            <a:ext cx="17859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3159625"/>
            <a:ext cx="1714512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50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5786446" y="2000240"/>
            <a:ext cx="720000" cy="7200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rot="655024">
            <a:off x="5693619" y="1705576"/>
            <a:ext cx="348313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СРЕДНЕЕ ДАВЛЕНИЕ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6" grpId="0" build="p"/>
      <p:bldP spid="7" grpId="0" animBg="1"/>
      <p:bldP spid="9" grpId="0"/>
      <p:bldP spid="16" grpId="0"/>
      <p:bldP spid="17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изогнутую стеклянную трубку в одно колено налита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 другое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спирт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какое колено налит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спирт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000108"/>
            <a:ext cx="1785918" cy="238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3357562"/>
            <a:ext cx="9144000" cy="1571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Приведены варианты расположения поверхности жидкости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сообщающихся сосудах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одном из них вода налита до уровня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вариант изображен верно?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46" y="5000636"/>
            <a:ext cx="59293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01916" y="1095686"/>
            <a:ext cx="161449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71470" y="936010"/>
            <a:ext cx="3357586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995109" y="2576967"/>
            <a:ext cx="1440000" cy="794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6116" y="207167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440215" y="2417777"/>
            <a:ext cx="1836000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7818" y="185736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143636" y="1083045"/>
            <a:ext cx="3000396" cy="9171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1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спирт      - 0,8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-214346" y="4429132"/>
            <a:ext cx="35719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ctr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 одинаково)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0444" y="4920824"/>
            <a:ext cx="1643074" cy="171451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2310148"/>
            <a:ext cx="3492495" cy="1200329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сообщающиеся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сосуды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1643050"/>
            <a:ext cx="21431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26622" y="1660304"/>
            <a:ext cx="21431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39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39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39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3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 animBg="1"/>
      <p:bldP spid="11" grpId="0"/>
      <p:bldP spid="39947" grpId="0" uiExpand="1" build="p" animBg="1"/>
      <p:bldP spid="14" grpId="0"/>
      <p:bldP spid="16" grpId="0"/>
      <p:bldP spid="16" grpId="1"/>
      <p:bldP spid="17" grpId="0" animBg="1"/>
      <p:bldP spid="17" grpId="1" animBg="1"/>
      <p:bldP spid="18" grpId="0" build="p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каком сосуде минимальное давление и на сколько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атмосферного?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82" y="1357298"/>
            <a:ext cx="7161514" cy="20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92906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071942"/>
            <a:ext cx="571504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,07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70" y="3334408"/>
            <a:ext cx="2557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ОДИНАКОВО</a:t>
            </a:r>
            <a:endParaRPr lang="ru-RU" sz="2800" dirty="0">
              <a:solidFill>
                <a:srgbClr val="3399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286124"/>
            <a:ext cx="211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Больше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572008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9520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071810"/>
            <a:ext cx="211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меньше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5357826"/>
            <a:ext cx="571504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,05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6072206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6800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4516947"/>
            <a:ext cx="1714544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6072206"/>
            <a:ext cx="14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4643446"/>
            <a:ext cx="235745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302765"/>
            <a:ext cx="1857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4400" dirty="0">
              <a:solidFill>
                <a:srgbClr val="3399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612" y="6072206"/>
            <a:ext cx="235745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62740" y="928670"/>
            <a:ext cx="4738218" cy="428628"/>
          </a:xfrm>
          <a:prstGeom prst="round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30469 -0.43518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03351 -0.66435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allAtOnce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8" grpId="0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785926"/>
            <a:ext cx="1735161" cy="25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89297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левом колене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сообщающихся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сосудов налита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 правом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керосин.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Высота столба керосина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 см.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столба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воды.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Плотность керосина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700 кг/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304861" y="1894959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32" y="1735405"/>
            <a:ext cx="278605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,2м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786050" y="1770607"/>
            <a:ext cx="3571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533225" y="3039347"/>
            <a:ext cx="936000" cy="794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0826" y="257174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924925" y="2883545"/>
            <a:ext cx="1296000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72528" y="2593132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9672" y="3540344"/>
            <a:ext cx="2016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4414" y="4041165"/>
            <a:ext cx="6715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7370" y="421481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066" y="4195318"/>
            <a:ext cx="2037114" cy="50006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44141" y="5143512"/>
            <a:ext cx="2743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5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2571744"/>
            <a:ext cx="877163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3900" y="2571744"/>
            <a:ext cx="21431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540870"/>
            <a:ext cx="21431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79402" y="4214818"/>
            <a:ext cx="32109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  <p:bldP spid="11" grpId="0"/>
      <p:bldP spid="13" grpId="0"/>
      <p:bldP spid="16" grpId="0" build="p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человека из левого сердечного желудочка кровь выталкивается в аорту под давлением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150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Выразите это давление в паскалях.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ртути принять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13600 кг/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eaLnBrk="1" fontAlgn="base" latinLnBrk="0" hangingPunct="1">
              <a:lnSpc>
                <a:spcPct val="113000"/>
              </a:lnSpc>
              <a:spcBef>
                <a:spcPts val="813"/>
              </a:spcBef>
              <a:spcAft>
                <a:spcPts val="1000"/>
              </a:spcAft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714488"/>
            <a:ext cx="2500330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592932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,15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4214818"/>
            <a:ext cx="221457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20,4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0438"/>
            <a:ext cx="592932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500438"/>
            <a:ext cx="2143140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20400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785926"/>
            <a:ext cx="785818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7" grpId="0" animBg="1"/>
      <p:bldP spid="12" grpId="0" animBg="1"/>
      <p:bldP spid="8" grpId="0" animBg="1"/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49247"/>
            <a:ext cx="9144000" cy="1477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8.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цену деления и показания металлического барометра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(рис. 8)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Выразите показания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19000"/>
              </a:lnSpc>
              <a:spcBef>
                <a:spcPts val="97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000108"/>
            <a:ext cx="2500298" cy="323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8926" y="2143116"/>
            <a:ext cx="185738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57298"/>
            <a:ext cx="271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=8,5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68" y="1357298"/>
            <a:ext cx="285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=85000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подножия горы контрольная и подвижная стрелки анероида были совмещены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 9).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Когда турист стал подниматься на гору, то подвижная стрелка отклонилась, как показано на рисунке. На какую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поднялся турист?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1мм.рт.ст -12м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eaLnBrk="1" fontAlgn="base" latinLnBrk="0" hangingPunct="1">
              <a:lnSpc>
                <a:spcPct val="113000"/>
              </a:lnSpc>
              <a:spcBef>
                <a:spcPts val="813"/>
              </a:spcBef>
              <a:spcAft>
                <a:spcPts val="1000"/>
              </a:spcAft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1111" y="1714489"/>
            <a:ext cx="454288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1857364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=760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571744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=746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6" y="3357562"/>
            <a:ext cx="364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12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168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000240"/>
            <a:ext cx="100013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68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99653">
            <a:off x="645106" y="5214950"/>
            <a:ext cx="330821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-12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28" y="2000240"/>
            <a:ext cx="785818" cy="1214446"/>
          </a:xfrm>
          <a:prstGeom prst="round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давление газа в сосуде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(мм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ст.),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наружное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750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ст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манометр наполнен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ртутью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857364"/>
            <a:ext cx="4071934" cy="456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3977273" y="4095165"/>
            <a:ext cx="1476000" cy="794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9204" y="364331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00562" y="4857760"/>
            <a:ext cx="2016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6690" y="3389094"/>
            <a:ext cx="2016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9322" y="3714752"/>
            <a:ext cx="3143272" cy="7694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=80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6058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750-80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3314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670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 рт. ст.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5072074"/>
            <a:ext cx="1214414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670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4572008"/>
            <a:ext cx="211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меньше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1071546"/>
            <a:ext cx="2143140" cy="428628"/>
          </a:xfrm>
          <a:prstGeom prst="round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6" grpId="0"/>
      <p:bldP spid="9" grpId="0" animBg="1"/>
      <p:bldP spid="10" grpId="0"/>
      <p:bldP spid="11" grpId="0"/>
      <p:bldP spid="12" grpId="0" animBg="1"/>
      <p:bldP spid="12" grpId="1" animBg="1"/>
      <p:bldP spid="13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70355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грузоподъемность резиновой лодки  водоизмещением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8000 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ее масса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500 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214282" y="4071942"/>
            <a:ext cx="2714644" cy="114300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0" y="4754399"/>
            <a:ext cx="9144000" cy="2103601"/>
            <a:chOff x="0" y="3143248"/>
            <a:chExt cx="9144000" cy="3032295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3143248"/>
              <a:ext cx="9144000" cy="3000396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175543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497346" y="4585634"/>
            <a:ext cx="2196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1571604" y="5349477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987695" y="5065685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928662" y="2857496"/>
            <a:ext cx="1071570" cy="523220"/>
            <a:chOff x="3214678" y="2143117"/>
            <a:chExt cx="857256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841532" y="3919592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29058" y="2718673"/>
            <a:ext cx="400872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57356" y="3214686"/>
            <a:ext cx="104868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1115026" y="4941381"/>
            <a:ext cx="756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1588352" y="4659212"/>
            <a:ext cx="785818" cy="584775"/>
            <a:chOff x="3214676" y="2143117"/>
            <a:chExt cx="628654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3214676" y="2143117"/>
              <a:ext cx="628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ГР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285984" y="5357826"/>
            <a:ext cx="946093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4572008"/>
            <a:ext cx="946093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4212377"/>
            <a:ext cx="1005403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2127404"/>
            <a:ext cx="1426994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8000 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2127404"/>
            <a:ext cx="1426994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5000 Н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42052" y="3460586"/>
            <a:ext cx="1426994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3000 Н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4857760"/>
            <a:ext cx="38985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00232" y="1643050"/>
            <a:ext cx="4429156" cy="428628"/>
          </a:xfrm>
          <a:prstGeom prst="round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6735E-6 L -0.20174 -0.6179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15" grpId="0" animBg="1"/>
      <p:bldP spid="19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28" grpId="0" animBg="1"/>
      <p:bldP spid="32" grpId="0" animBg="1"/>
      <p:bldP spid="39" grpId="0" animBg="1"/>
      <p:bldP spid="33" grpId="0" animBg="1"/>
      <p:bldP spid="33" grpId="1" animBg="1"/>
      <p:bldP spid="33" grpId="2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167386" y="154915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29322" y="372073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1"/>
          <p:cNvGrpSpPr/>
          <p:nvPr/>
        </p:nvGrpSpPr>
        <p:grpSpPr>
          <a:xfrm>
            <a:off x="6508466" y="2659825"/>
            <a:ext cx="1656000" cy="3060000"/>
            <a:chOff x="936302" y="42532"/>
            <a:chExt cx="1635434" cy="326460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932" y="3107811"/>
            <a:ext cx="5508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5033431" y="4348829"/>
            <a:ext cx="2484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84007" y="3571876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7512446" y="4631958"/>
            <a:ext cx="183600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35640" y="4357694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43570" y="5584203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-24"/>
            <a:ext cx="41433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786446" y="207167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84007" y="1428547"/>
            <a:ext cx="3000396" cy="70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hlinkClick r:id="rId8" action="ppaction://hlinkfile"/>
          </p:cNvPr>
          <p:cNvSpPr txBox="1"/>
          <p:nvPr/>
        </p:nvSpPr>
        <p:spPr>
          <a:xfrm>
            <a:off x="0" y="3429000"/>
            <a:ext cx="5857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левом колене сообщающихся сосудов налита вода, в правом — керосин. Высота столба керосина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см.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Вычислите высоту столба воды.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см с точностью до целых.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Плотность керосина принять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700 кг/м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ообщающиеся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571480"/>
            <a:ext cx="528638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</a:p>
          <a:p>
            <a:pPr algn="ctr" eaLnBrk="0" hangingPunct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700•20см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•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4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1000100" y="2143116"/>
            <a:ext cx="3143272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7•2см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4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596" y="1500174"/>
            <a:ext cx="642942" cy="571504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1500174"/>
            <a:ext cx="285752" cy="571504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1500174"/>
            <a:ext cx="857256" cy="571504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1" grpId="0" animBg="1"/>
      <p:bldP spid="8" grpId="0" animBg="1"/>
      <p:bldP spid="37" grpId="0"/>
      <p:bldP spid="39" grpId="0"/>
      <p:bldP spid="2050" grpId="0" build="p"/>
      <p:bldP spid="42" grpId="0" build="p"/>
      <p:bldP spid="43" grpId="0" animBg="1"/>
      <p:bldP spid="41" grpId="0" build="p"/>
      <p:bldP spid="47" grpId="0" build="p" animBg="1"/>
      <p:bldP spid="48" grpId="0" animBg="1"/>
      <p:bldP spid="49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214282" y="4071942"/>
            <a:ext cx="2714644" cy="114300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4786322"/>
            <a:ext cx="9144000" cy="2103601"/>
            <a:chOff x="0" y="3143248"/>
            <a:chExt cx="9144000" cy="3032295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3143248"/>
              <a:ext cx="9144000" cy="3000396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175543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497346" y="4585634"/>
            <a:ext cx="2196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4"/>
          <p:cNvGrpSpPr/>
          <p:nvPr/>
        </p:nvGrpSpPr>
        <p:grpSpPr>
          <a:xfrm>
            <a:off x="1571604" y="5349477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987695" y="5065685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7"/>
          <p:cNvGrpSpPr/>
          <p:nvPr/>
        </p:nvGrpSpPr>
        <p:grpSpPr>
          <a:xfrm>
            <a:off x="928662" y="2857496"/>
            <a:ext cx="1071570" cy="523220"/>
            <a:chOff x="3214678" y="2143117"/>
            <a:chExt cx="857256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841532" y="3919592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29058" y="2078172"/>
            <a:ext cx="400872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57356" y="3214686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Н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1115026" y="4941381"/>
            <a:ext cx="756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7"/>
          <p:cNvGrpSpPr/>
          <p:nvPr/>
        </p:nvGrpSpPr>
        <p:grpSpPr>
          <a:xfrm>
            <a:off x="1588352" y="4659212"/>
            <a:ext cx="785818" cy="584775"/>
            <a:chOff x="3214676" y="2143117"/>
            <a:chExt cx="628654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3214676" y="2143117"/>
              <a:ext cx="628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ГР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285984" y="5357826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400 Н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4572008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Н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3571876"/>
            <a:ext cx="80021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1486903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1486903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400 Н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42052" y="2820085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Н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грузоподъемность резиновой лодки  водоизмещением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500 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ее масса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9" grpId="0" animBg="1"/>
      <p:bldP spid="29" grpId="1" animBg="1"/>
      <p:bldP spid="30" grpId="0" animBg="1"/>
      <p:bldP spid="36" grpId="0" animBg="1"/>
      <p:bldP spid="37" grpId="0" animBg="1"/>
      <p:bldP spid="38" grpId="0" animBg="1"/>
      <p:bldP spid="38" grpId="1" animBg="1"/>
      <p:bldP spid="28" grpId="0" animBg="1"/>
      <p:bldP spid="32" grpId="0" animBg="1"/>
      <p:bldP spid="39" grpId="0" animBg="1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214282" y="4071942"/>
            <a:ext cx="2714644" cy="114300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0" y="4786322"/>
            <a:ext cx="9144000" cy="2103601"/>
            <a:chOff x="0" y="3143248"/>
            <a:chExt cx="9144000" cy="3032295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3143248"/>
              <a:ext cx="9144000" cy="3000396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175543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497346" y="4585634"/>
            <a:ext cx="2196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1571604" y="5349477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987695" y="5065685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928662" y="2857496"/>
            <a:ext cx="1071570" cy="523220"/>
            <a:chOff x="3214678" y="2143117"/>
            <a:chExt cx="857256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841532" y="3919592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29058" y="2078172"/>
            <a:ext cx="400872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57356" y="3214686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Н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1115026" y="4941381"/>
            <a:ext cx="756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1588352" y="4659212"/>
            <a:ext cx="785818" cy="584775"/>
            <a:chOff x="3214676" y="2143117"/>
            <a:chExt cx="628654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3214676" y="2143117"/>
              <a:ext cx="628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ГР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285984" y="5357826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400 Н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4572008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Н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3571876"/>
            <a:ext cx="80021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1486903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1486903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400 Н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42052" y="2820085"/>
            <a:ext cx="1221809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Н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грузоподъемность резиновой лодки  водоизмещением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50кг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ее масса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9" grpId="0" animBg="1"/>
      <p:bldP spid="29" grpId="1" animBg="1"/>
      <p:bldP spid="30" grpId="0" animBg="1"/>
      <p:bldP spid="36" grpId="0" animBg="1"/>
      <p:bldP spid="37" grpId="0" animBg="1"/>
      <p:bldP spid="38" grpId="0" animBg="1"/>
      <p:bldP spid="38" grpId="1" animBg="1"/>
      <p:bldP spid="28" grpId="0" animBg="1"/>
      <p:bldP spid="32" grpId="0" animBg="1"/>
      <p:bldP spid="39" grpId="0" animBg="1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"/>
          <p:cNvGrpSpPr>
            <a:grpSpLocks/>
          </p:cNvGrpSpPr>
          <p:nvPr/>
        </p:nvGrpSpPr>
        <p:grpSpPr bwMode="auto">
          <a:xfrm>
            <a:off x="142844" y="4078437"/>
            <a:ext cx="3286148" cy="2279522"/>
            <a:chOff x="9360" y="2592"/>
            <a:chExt cx="864" cy="1296"/>
          </a:xfrm>
          <a:solidFill>
            <a:srgbClr val="FFFF00"/>
          </a:solidFill>
        </p:grpSpPr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H="1">
              <a:off x="9360" y="3888"/>
              <a:ext cx="864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9360" y="2592"/>
              <a:ext cx="864" cy="1296"/>
              <a:chOff x="9360" y="2592"/>
              <a:chExt cx="864" cy="1296"/>
            </a:xfrm>
            <a:grpFill/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9360" y="2880"/>
                <a:ext cx="864" cy="10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9360" y="2592"/>
                <a:ext cx="0" cy="12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10224" y="2592"/>
                <a:ext cx="0" cy="12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68240" y="0"/>
            <a:ext cx="928690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цилиндр объемом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0,1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подвесили к динамометру и погрузили в подсолнечное масло. Какую силу будет показывать динамометр в этом случае плотность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подсолнечного масла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940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 меди 8900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Выразите показания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18095" y="3143248"/>
            <a:ext cx="1000132" cy="2286016"/>
            <a:chOff x="1357290" y="571480"/>
            <a:chExt cx="1000132" cy="2286016"/>
          </a:xfrm>
        </p:grpSpPr>
        <p:grpSp>
          <p:nvGrpSpPr>
            <p:cNvPr id="4" name="Группа 38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4"/>
          <p:cNvGrpSpPr/>
          <p:nvPr/>
        </p:nvGrpSpPr>
        <p:grpSpPr>
          <a:xfrm>
            <a:off x="2285984" y="5643578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1426956" y="5502662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2071670" y="4071942"/>
            <a:ext cx="1071570" cy="461665"/>
            <a:chOff x="3357554" y="2143116"/>
            <a:chExt cx="107157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"/>
          <p:cNvGrpSpPr/>
          <p:nvPr/>
        </p:nvGrpSpPr>
        <p:grpSpPr>
          <a:xfrm>
            <a:off x="2428860" y="4477416"/>
            <a:ext cx="1071570" cy="523220"/>
            <a:chOff x="3214678" y="2143117"/>
            <a:chExt cx="857256" cy="523220"/>
          </a:xfrm>
          <a:solidFill>
            <a:schemeClr val="bg1"/>
          </a:solidFill>
        </p:grpSpPr>
        <p:sp>
          <p:nvSpPr>
            <p:cNvPr id="17" name="TextBox 1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 rot="16200000" flipV="1">
            <a:off x="1664154" y="4743943"/>
            <a:ext cx="504000" cy="17253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2000240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2143116"/>
            <a:ext cx="3719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99815" y="2143116"/>
            <a:ext cx="161614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8850" y="5500702"/>
            <a:ext cx="146706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8900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440211" y="2714620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14546" y="3357562"/>
            <a:ext cx="5248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940 кг/м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0,1м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14876" y="4078436"/>
            <a:ext cx="40005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4414" y="3143248"/>
            <a:ext cx="500066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4786322"/>
            <a:ext cx="40005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8900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5572140"/>
            <a:ext cx="16430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7960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5074" y="6211669"/>
            <a:ext cx="11430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1613421" y="4668009"/>
            <a:ext cx="648000" cy="17253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15074" y="6211669"/>
            <a:ext cx="11430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43438" y="3429000"/>
            <a:ext cx="2714644" cy="646331"/>
          </a:xfrm>
          <a:prstGeom prst="rect">
            <a:avLst/>
          </a:prstGeom>
          <a:solidFill>
            <a:srgbClr val="F9E3A5">
              <a:alpha val="87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22044" y="3425611"/>
            <a:ext cx="123623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572396" y="3425611"/>
            <a:ext cx="149912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185E-6 L -0.81024 0.1523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017E-6 L -0.62413 -0.264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-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4" grpId="0"/>
      <p:bldP spid="35" grpId="0" animBg="1"/>
      <p:bldP spid="38" grpId="0" animBg="1"/>
      <p:bldP spid="39" grpId="0" animBg="1"/>
      <p:bldP spid="40" grpId="0"/>
      <p:bldP spid="46" grpId="0" animBg="1"/>
      <p:bldP spid="46" grpId="1" animBg="1"/>
      <p:bldP spid="48" grpId="0" animBg="1"/>
      <p:bldP spid="19" grpId="0" animBg="1"/>
      <p:bldP spid="19" grpId="1" animBg="1"/>
      <p:bldP spid="50" grpId="0" animBg="1"/>
      <p:bldP spid="41" grpId="0" animBg="1"/>
      <p:bldP spid="42" grpId="0" animBg="1"/>
      <p:bldP spid="49" grpId="0" animBg="1"/>
      <p:bldP spid="49" grpId="1" animBg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7622044" y="3425611"/>
            <a:ext cx="123623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42844" y="4078437"/>
            <a:ext cx="3286148" cy="2279522"/>
            <a:chOff x="9360" y="2592"/>
            <a:chExt cx="864" cy="1296"/>
          </a:xfrm>
          <a:solidFill>
            <a:srgbClr val="FFFF00"/>
          </a:solidFill>
        </p:grpSpPr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H="1">
              <a:off x="9360" y="3888"/>
              <a:ext cx="864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9360" y="2592"/>
              <a:ext cx="864" cy="1296"/>
              <a:chOff x="9360" y="2592"/>
              <a:chExt cx="864" cy="1296"/>
            </a:xfrm>
            <a:grpFill/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9360" y="2880"/>
                <a:ext cx="864" cy="10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9360" y="2592"/>
                <a:ext cx="0" cy="12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10224" y="2592"/>
                <a:ext cx="0" cy="12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68240" y="0"/>
            <a:ext cx="928690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Цилиндр объемом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0,1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подвесили к динамометру и погрузили в масло. Какую силу будет показывать динамометр в этом случае плотность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масла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 цилиндра 8000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Выразите показания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"/>
          <p:cNvGrpSpPr/>
          <p:nvPr/>
        </p:nvGrpSpPr>
        <p:grpSpPr>
          <a:xfrm>
            <a:off x="1418095" y="3143248"/>
            <a:ext cx="1000132" cy="2286016"/>
            <a:chOff x="1357290" y="571480"/>
            <a:chExt cx="1000132" cy="2286016"/>
          </a:xfrm>
        </p:grpSpPr>
        <p:grpSp>
          <p:nvGrpSpPr>
            <p:cNvPr id="13" name="Группа 38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Группа 4"/>
          <p:cNvGrpSpPr/>
          <p:nvPr/>
        </p:nvGrpSpPr>
        <p:grpSpPr>
          <a:xfrm>
            <a:off x="2285984" y="5643578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1426956" y="5502662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7"/>
          <p:cNvGrpSpPr/>
          <p:nvPr/>
        </p:nvGrpSpPr>
        <p:grpSpPr>
          <a:xfrm>
            <a:off x="2071670" y="4071942"/>
            <a:ext cx="1071570" cy="461665"/>
            <a:chOff x="3357554" y="2143116"/>
            <a:chExt cx="107157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дин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7"/>
          <p:cNvGrpSpPr/>
          <p:nvPr/>
        </p:nvGrpSpPr>
        <p:grpSpPr>
          <a:xfrm>
            <a:off x="2428860" y="4477416"/>
            <a:ext cx="1071570" cy="523220"/>
            <a:chOff x="3214678" y="2143117"/>
            <a:chExt cx="857256" cy="523220"/>
          </a:xfrm>
          <a:solidFill>
            <a:schemeClr val="bg1"/>
          </a:solidFill>
        </p:grpSpPr>
        <p:sp>
          <p:nvSpPr>
            <p:cNvPr id="17" name="TextBox 1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 rot="16200000" flipV="1">
            <a:off x="1664154" y="4743943"/>
            <a:ext cx="504000" cy="17253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2000240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2143116"/>
            <a:ext cx="3719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99815" y="2143116"/>
            <a:ext cx="161614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8850" y="5500702"/>
            <a:ext cx="146706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440211" y="2714620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14546" y="3357562"/>
            <a:ext cx="5248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 кг/м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0,1м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29520" y="3429000"/>
            <a:ext cx="149912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14876" y="4078436"/>
            <a:ext cx="40005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4414" y="3143248"/>
            <a:ext cx="500066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4786322"/>
            <a:ext cx="40005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8000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5572140"/>
            <a:ext cx="16430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7100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5074" y="6211669"/>
            <a:ext cx="11430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1613421" y="4668009"/>
            <a:ext cx="648000" cy="17253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15074" y="6211669"/>
            <a:ext cx="11430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43438" y="3429000"/>
            <a:ext cx="2714644" cy="646331"/>
          </a:xfrm>
          <a:prstGeom prst="rect">
            <a:avLst/>
          </a:prstGeom>
          <a:solidFill>
            <a:srgbClr val="F9E3A5">
              <a:alpha val="87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185E-6 L -0.81024 0.1523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017E-6 L -0.62413 -0.264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-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2" grpId="0"/>
      <p:bldP spid="30" grpId="0"/>
      <p:bldP spid="34" grpId="0"/>
      <p:bldP spid="35" grpId="0" animBg="1"/>
      <p:bldP spid="38" grpId="0" animBg="1"/>
      <p:bldP spid="39" grpId="0" animBg="1"/>
      <p:bldP spid="40" grpId="0"/>
      <p:bldP spid="45" grpId="0" animBg="1"/>
      <p:bldP spid="46" grpId="0" animBg="1"/>
      <p:bldP spid="46" grpId="1" animBg="1"/>
      <p:bldP spid="48" grpId="0" animBg="1"/>
      <p:bldP spid="19" grpId="0" animBg="1"/>
      <p:bldP spid="19" grpId="1" animBg="1"/>
      <p:bldP spid="50" grpId="0" animBg="1"/>
      <p:bldP spid="41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шариков опущены в воду. На какие шарики действует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выталкивающая сила?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71470" y="3929066"/>
            <a:ext cx="6357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тела погружаются в воду, как показано на рисунке. Какой динамометр покажет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силу?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.У всех одинакова,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373460"/>
            <a:ext cx="2928926" cy="34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736"/>
            <a:ext cx="3714776" cy="26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57686" y="1571612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74508" y="3000372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01024" y="1928802"/>
            <a:ext cx="500066" cy="1428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8148" y="5000636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79242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12*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85723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792684"/>
            <a:ext cx="611898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9803" y="3077141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14414" y="3217791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43372" y="4000504"/>
            <a:ext cx="785818" cy="42862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3953130"/>
            <a:ext cx="785818" cy="42862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9" grpId="0" animBg="1"/>
      <p:bldP spid="39" grpId="1" animBg="1"/>
      <p:bldP spid="18" grpId="0" animBg="1"/>
      <p:bldP spid="41" grpId="0" animBg="1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79242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12*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072462" y="327777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7"/>
          <p:cNvGrpSpPr/>
          <p:nvPr/>
        </p:nvGrpSpPr>
        <p:grpSpPr>
          <a:xfrm>
            <a:off x="8072430" y="85723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611898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748335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7"/>
          <p:cNvGrpSpPr/>
          <p:nvPr/>
        </p:nvGrpSpPr>
        <p:grpSpPr>
          <a:xfrm>
            <a:off x="8215338" y="254859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643314"/>
            <a:ext cx="36433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4286256"/>
            <a:ext cx="60007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16460" y="4341928"/>
            <a:ext cx="203773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79921" y="4338539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16724" y="4357694"/>
            <a:ext cx="9140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2428868"/>
            <a:ext cx="122180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48,8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71414"/>
            <a:ext cx="3646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59468" y="2422989"/>
            <a:ext cx="122180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48,8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9803" y="3077141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14414" y="2425479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43372" y="3190622"/>
            <a:ext cx="785818" cy="42862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42910" y="3143248"/>
            <a:ext cx="785818" cy="42862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4618 -0.1298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6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2153 -0.31504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2" animBg="1"/>
      <p:bldP spid="19" grpId="0" animBg="1"/>
      <p:bldP spid="23" grpId="0"/>
      <p:bldP spid="31" grpId="0" animBg="1"/>
      <p:bldP spid="32" grpId="0" animBg="1"/>
      <p:bldP spid="33" grpId="0" animBg="1"/>
      <p:bldP spid="34" grpId="0"/>
      <p:bldP spid="35" grpId="0" animBg="1"/>
      <p:bldP spid="35" grpId="1" animBg="1"/>
      <p:bldP spid="36" grpId="0" animBg="1"/>
      <p:bldP spid="37" grpId="0"/>
      <p:bldP spid="38" grpId="0" animBg="1"/>
      <p:bldP spid="38" grpId="1" animBg="1"/>
      <p:bldP spid="39" grpId="0" animBg="1"/>
      <p:bldP spid="39" grpId="1" animBg="1"/>
      <p:bldP spid="18" grpId="0" animBg="1"/>
      <p:bldP spid="40" grpId="0" animBg="1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79242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85723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01662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610615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7776" y="304767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748335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254859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6209803" y="3357562"/>
            <a:ext cx="10054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14414" y="2425479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28604"/>
            <a:ext cx="64633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7622 -0.314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9417E-6 L -0.54896 -0.21485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9" grpId="0" animBg="1"/>
      <p:bldP spid="39" grpId="1" animBg="1"/>
      <p:bldP spid="18" grpId="0" animBg="1"/>
      <p:bldP spid="40" grpId="0" animBg="1"/>
      <p:bldP spid="4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2335788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795921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Рассчитайте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выталкивающую силу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действующую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пробковый пояс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массой  480кг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полностью погружаемый в воду?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baseline="30000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85723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75168" y="3058539"/>
            <a:ext cx="1151277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3000372"/>
            <a:ext cx="518282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3071810"/>
            <a:ext cx="1271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748335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254859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4071934" y="3571876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14414" y="2425479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810" y="1714488"/>
            <a:ext cx="646331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584775"/>
            <a:ext cx="153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29058" y="0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6429388" y="571480"/>
            <a:ext cx="1304635" cy="663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00826" y="-71462"/>
            <a:ext cx="106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9586" y="214290"/>
            <a:ext cx="1285884" cy="7078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43768" y="3714752"/>
            <a:ext cx="10390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57833" y="3714752"/>
            <a:ext cx="9861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4,8к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2643182"/>
            <a:ext cx="14147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0259E-6 L -0.39722 -0.2250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346E-6 L 0.08473 -0.2613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6" grpId="0" animBg="1"/>
      <p:bldP spid="16" grpId="1" animBg="1"/>
      <p:bldP spid="19" grpId="0" animBg="1"/>
      <p:bldP spid="23" grpId="0"/>
      <p:bldP spid="39" grpId="0" animBg="1"/>
      <p:bldP spid="39" grpId="1" animBg="1"/>
      <p:bldP spid="18" grpId="0" animBg="1"/>
      <p:bldP spid="40" grpId="0" animBg="1"/>
      <p:bldP spid="40" grpId="1" animBg="1"/>
      <p:bldP spid="29" grpId="0"/>
      <p:bldP spid="30" grpId="0" animBg="1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214678" y="1561495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306" y="2549752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4357686" y="3429001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3509319" y="3343877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0" y="1071546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3636008" y="2136268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85728"/>
            <a:ext cx="30059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6966" y="1000108"/>
            <a:ext cx="378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14351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2700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Архимедова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571744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584775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9058" y="0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3826642" y="2316677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4214778" y="1883656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4429124" y="928670"/>
            <a:ext cx="1928826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=7000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3357562"/>
            <a:ext cx="214314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1857364"/>
            <a:ext cx="1857388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429388" y="571480"/>
            <a:ext cx="1304635" cy="663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500826" y="-71462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14480" y="4286256"/>
            <a:ext cx="291778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9586" y="214290"/>
            <a:ext cx="1285884" cy="7078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4286256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  <p:bldP spid="22" grpId="0"/>
      <p:bldP spid="24" grpId="0"/>
      <p:bldP spid="25" grpId="0"/>
      <p:bldP spid="27" grpId="0" animBg="1"/>
      <p:bldP spid="32" grpId="0" animBg="1"/>
      <p:bldP spid="33" grpId="0" animBg="1"/>
      <p:bldP spid="35" grpId="0" animBg="1"/>
      <p:bldP spid="40" grpId="0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</a:blip>
          <a:srcRect l="16980" t="8533" r="22281" b="82214"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1536682" cy="7985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12-1</a:t>
            </a:r>
            <a:endParaRPr kumimoji="0" lang="ru-RU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214678" y="1561495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306" y="2549752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4357686" y="3429001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3509319" y="3343877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3214678" y="121442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3636008" y="2136268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2844" y="1071546"/>
            <a:ext cx="30059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048392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14351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2,7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Архимедова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571744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1428736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357562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3826642" y="2316677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214778" y="1883656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06569" y="996719"/>
            <a:ext cx="1037463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3357562"/>
            <a:ext cx="157163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1857364"/>
            <a:ext cx="1071570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748707" y="1357298"/>
            <a:ext cx="1304635" cy="663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845751" y="843961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72000" y="1071546"/>
            <a:ext cx="857256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768" y="1500174"/>
            <a:ext cx="1071570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14480" y="4286256"/>
            <a:ext cx="291778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2132" y="857232"/>
            <a:ext cx="2286016" cy="120032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4286256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  <p:bldP spid="22" grpId="0"/>
      <p:bldP spid="24" grpId="0"/>
      <p:bldP spid="25" grpId="0"/>
      <p:bldP spid="27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40" grpId="0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  <p:bldP spid="45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72330" y="1188857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29454" y="1331733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-142900"/>
            <a:ext cx="7858148" cy="192880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</a:t>
            </a: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Какой объём плавающей  льдины находится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 водой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если её общий объём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2109273"/>
            <a:ext cx="2552627" cy="1656000"/>
            <a:chOff x="1762706" y="1655976"/>
            <a:chExt cx="2088745" cy="16560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-110394" y="1857364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общ=10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349081"/>
            <a:ext cx="1071538" cy="651291"/>
            <a:chOff x="2714612" y="4429132"/>
            <a:chExt cx="71438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67775" y="218111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19698"/>
            <a:ext cx="1071570" cy="523220"/>
            <a:chOff x="3214678" y="2143117"/>
            <a:chExt cx="857256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342390" y="919196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00364" y="2500306"/>
            <a:ext cx="273485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00364" y="3149742"/>
            <a:ext cx="46434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en-US" sz="40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50405" y="3286148"/>
            <a:ext cx="285752" cy="571480"/>
          </a:xfrm>
          <a:prstGeom prst="roundRect">
            <a:avLst/>
          </a:prstGeom>
          <a:solidFill>
            <a:srgbClr val="F9E3A5">
              <a:alpha val="49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95984" y="3262398"/>
            <a:ext cx="285752" cy="571480"/>
          </a:xfrm>
          <a:prstGeom prst="roundRect">
            <a:avLst/>
          </a:prstGeom>
          <a:solidFill>
            <a:srgbClr val="F9E3A5">
              <a:alpha val="49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14810" y="4572008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8" y="4572759"/>
            <a:ext cx="571504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9410" y="5262504"/>
            <a:ext cx="671517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водой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1/10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льдины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3071802" y="3864122"/>
            <a:ext cx="442915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900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43570" y="4572008"/>
            <a:ext cx="107157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=9м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1857364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73596" y="4000504"/>
            <a:ext cx="698338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57884" y="4000504"/>
            <a:ext cx="1428760" cy="50006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93642E-7 L 0.2533 -0.46081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2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577" grpId="0" animBg="1"/>
      <p:bldP spid="8" grpId="0" build="p"/>
      <p:bldP spid="19" grpId="0" animBg="1"/>
      <p:bldP spid="20" grpId="0" animBg="1"/>
      <p:bldP spid="21" grpId="0" animBg="1"/>
      <p:bldP spid="22" grpId="0" animBg="1"/>
      <p:bldP spid="35" grpId="0"/>
      <p:bldP spid="36" grpId="0" animBg="1"/>
      <p:bldP spid="36" grpId="1" animBg="1"/>
      <p:bldP spid="37" grpId="0" animBg="1"/>
      <p:bldP spid="40" grpId="0" animBg="1"/>
      <p:bldP spid="27" grpId="0" animBg="1"/>
      <p:bldP spid="26" grpId="0" animBg="1"/>
      <p:bldP spid="26" grpId="1" animBg="1"/>
      <p:bldP spid="29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Радиозонд 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наполнен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водородом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Какого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радиоаппаратуру он может поднять в воздух, если его оболочка  весит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6429356" y="-24"/>
            <a:ext cx="2643174" cy="2714643"/>
            <a:chOff x="8047038" y="1165225"/>
            <a:chExt cx="1096962" cy="127952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929554" y="1928801"/>
            <a:ext cx="714380" cy="461665"/>
            <a:chOff x="2714612" y="4429132"/>
            <a:chExt cx="71438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56278" y="164500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7323477" y="656225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71413"/>
            <a:ext cx="1071570" cy="523220"/>
            <a:chOff x="3214678" y="2143117"/>
            <a:chExt cx="857256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165381" y="6078700"/>
            <a:ext cx="2978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8"/>
          <p:cNvGrpSpPr/>
          <p:nvPr/>
        </p:nvGrpSpPr>
        <p:grpSpPr>
          <a:xfrm>
            <a:off x="285720" y="2344504"/>
            <a:ext cx="2552627" cy="1656000"/>
            <a:chOff x="1762706" y="1655976"/>
            <a:chExt cx="2088745" cy="16560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192880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=0,09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,29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57489" y="2643182"/>
            <a:ext cx="32861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6072166" y="2673959"/>
            <a:ext cx="3000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1,29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×9,8×10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6572200" y="2762904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159757"/>
            <a:ext cx="342902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40" y="4214818"/>
            <a:ext cx="40005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0,09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4250443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0,9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55237" y="4929198"/>
            <a:ext cx="621510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1538" y="3179061"/>
            <a:ext cx="1428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9520" y="4282867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285984" y="4969859"/>
            <a:ext cx="12145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114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6465013" y="2737994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119364" y="5982368"/>
            <a:ext cx="1714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114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5214942" y="6140255"/>
            <a:ext cx="13573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3357562"/>
            <a:ext cx="58579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9232E-6 L 0.00625 -0.38159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148E-6 L -0.47812 0.41929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6327E-6 L 0.30469 0.34458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3201E-6 L -0.20173 0.17483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4884E-6 L 0.55382 0.07909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38298E-7 L -0.47517 -0.35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1" grpId="0"/>
      <p:bldP spid="26" grpId="0" build="p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5" grpId="0" animBg="1"/>
      <p:bldP spid="35" grpId="1" animBg="1"/>
      <p:bldP spid="39" grpId="0" animBg="1"/>
      <p:bldP spid="40" grpId="0" animBg="1"/>
      <p:bldP spid="40" grpId="1" animBg="1"/>
      <p:bldP spid="20" grpId="0" animBg="1"/>
      <p:bldP spid="2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000232" y="2285993"/>
            <a:ext cx="2643174" cy="2714643"/>
            <a:chOff x="8047038" y="1165225"/>
            <a:chExt cx="1096962" cy="127952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3521696" y="3824592"/>
            <a:ext cx="714380" cy="523220"/>
            <a:chOff x="2714612" y="4429132"/>
            <a:chExt cx="71438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2714612" y="44291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2948420" y="3540800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915619" y="2552016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3664572" y="1967204"/>
            <a:ext cx="1071570" cy="523220"/>
            <a:chOff x="3214678" y="2143117"/>
            <a:chExt cx="857256" cy="523220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1928802"/>
            <a:ext cx="32861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572000" y="1996851"/>
            <a:ext cx="32147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1,29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×10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715016"/>
            <a:ext cx="342902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5715016"/>
            <a:ext cx="350046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5754370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0,9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5786" y="5000636"/>
            <a:ext cx="592935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7588438" y="2058407"/>
            <a:ext cx="14127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129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3164222" y="340872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3643274" y="3071810"/>
            <a:ext cx="714412" cy="523220"/>
            <a:chOff x="3214678" y="2143117"/>
            <a:chExt cx="628680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0" y="3786190"/>
            <a:ext cx="335755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обол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4810" y="3786190"/>
            <a:ext cx="235745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86248" y="2928934"/>
            <a:ext cx="57150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429388" y="3786190"/>
            <a:ext cx="107153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19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57422" y="4429132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57752" y="2928934"/>
            <a:ext cx="121444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14*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Радиозонд объемом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наполнен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водородом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радиоаппаратуру он может поднять в воздух, если его оболочка  весит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 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47" grpId="0" animBg="1"/>
      <p:bldP spid="48" grpId="0" animBg="1"/>
      <p:bldP spid="49" grpId="0" animBg="1"/>
      <p:bldP spid="38" grpId="0" animBg="1"/>
      <p:bldP spid="38" grpId="1" animBg="1"/>
      <p:bldP spid="50" grpId="0" animBg="1"/>
      <p:bldP spid="50" grpId="1" animBg="1"/>
      <p:bldP spid="51" grpId="0" animBg="1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Воздушный шар объемом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наполнен водородом. Масса шара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0,6кг.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Какова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 груза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может поднять этот шар?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 запишите в кг с точностью до целых.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noProof="1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noProof="1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000232" y="2285993"/>
            <a:ext cx="2643174" cy="2714643"/>
            <a:chOff x="8047038" y="1165225"/>
            <a:chExt cx="1096962" cy="127952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3521696" y="3824592"/>
            <a:ext cx="714380" cy="523220"/>
            <a:chOff x="2714612" y="4429132"/>
            <a:chExt cx="71438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2714612" y="44291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2948420" y="3540800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915619" y="2552016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3664572" y="1967204"/>
            <a:ext cx="1071570" cy="523220"/>
            <a:chOff x="3214678" y="2143117"/>
            <a:chExt cx="857256" cy="523220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1928802"/>
            <a:ext cx="32861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572000" y="1996851"/>
            <a:ext cx="3000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1,29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×3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715016"/>
            <a:ext cx="342902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5715016"/>
            <a:ext cx="350046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5754370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0,27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5786" y="5000636"/>
            <a:ext cx="592935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7374124" y="2016282"/>
            <a:ext cx="14127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38,7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3164222" y="340872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7"/>
          <p:cNvGrpSpPr/>
          <p:nvPr/>
        </p:nvGrpSpPr>
        <p:grpSpPr>
          <a:xfrm>
            <a:off x="3643274" y="3071810"/>
            <a:ext cx="714412" cy="523220"/>
            <a:chOff x="3214678" y="2143117"/>
            <a:chExt cx="628680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0" y="3786190"/>
            <a:ext cx="335755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обол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4810" y="3786190"/>
            <a:ext cx="335755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0,27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10=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86248" y="2928934"/>
            <a:ext cx="57150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429520" y="3786190"/>
            <a:ext cx="107153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8,7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57422" y="4429132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57752" y="2928934"/>
            <a:ext cx="92869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47" grpId="0" animBg="1"/>
      <p:bldP spid="48" grpId="0" animBg="1"/>
      <p:bldP spid="49" grpId="0" animBg="1"/>
      <p:bldP spid="38" grpId="0" animBg="1"/>
      <p:bldP spid="38" grpId="1" animBg="1"/>
      <p:bldP spid="50" grpId="0" animBg="1"/>
      <p:bldP spid="50" grpId="1" animBg="1"/>
      <p:bldP spid="5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наименьший объём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имеет льдина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способная удержать над водой груз массой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286512" y="5572140"/>
            <a:ext cx="50006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428596" y="2058752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00" y="2232173"/>
            <a:ext cx="1857388" cy="6429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30" y="2500306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7238956" y="3344291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39245" y="3204992"/>
            <a:ext cx="1260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143900" y="1356686"/>
            <a:ext cx="1000100" cy="523220"/>
            <a:chOff x="3214678" y="2143117"/>
            <a:chExt cx="8000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0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413860" y="1936947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3866" y="1517793"/>
            <a:ext cx="285752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807756" y="2851660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86808" y="2514749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357290" y="3506932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1416853" y="4286256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500166" y="507207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928926" y="1428736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6883" y="1460972"/>
            <a:ext cx="142876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28794" y="3643314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143372" y="3571876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29388" y="3607501"/>
            <a:ext cx="285752" cy="571480"/>
          </a:xfrm>
          <a:prstGeom prst="roundRect">
            <a:avLst/>
          </a:prstGeom>
          <a:solidFill>
            <a:srgbClr val="F9E3A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8016218" y="5140123"/>
            <a:ext cx="99257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400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8001024" y="5881642"/>
            <a:ext cx="92869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flipV="1">
            <a:off x="7572396" y="5854503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215074" y="5572140"/>
            <a:ext cx="857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215074" y="5532786"/>
            <a:ext cx="857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2857496"/>
            <a:ext cx="38576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072330" y="5572140"/>
            <a:ext cx="92869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928794" y="4429132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6182" y="4357694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12041" y="5150006"/>
            <a:ext cx="1214446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943522" y="2272721"/>
            <a:ext cx="37001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1000100" y="5786454"/>
            <a:ext cx="471490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(1000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262E-6 L -0.62812 -0.28122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382E-6 L 0.07222 -0.77365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65" grpId="0" animBg="1"/>
      <p:bldP spid="65" grpId="1" animBg="1"/>
      <p:bldP spid="6" grpId="0" build="p"/>
      <p:bldP spid="8" grpId="0" animBg="1"/>
      <p:bldP spid="8" grpId="1" animBg="1"/>
      <p:bldP spid="18" grpId="0" animBg="1"/>
      <p:bldP spid="18" grpId="1" animBg="1"/>
      <p:bldP spid="24" grpId="0" animBg="1"/>
      <p:bldP spid="32" grpId="0" animBg="1"/>
      <p:bldP spid="33" grpId="0" animBg="1"/>
      <p:bldP spid="41" grpId="0" animBg="1"/>
      <p:bldP spid="25" grpId="0" animBg="1"/>
      <p:bldP spid="43" grpId="0" animBg="1"/>
      <p:bldP spid="45" grpId="0" animBg="1"/>
      <p:bldP spid="47" grpId="0" animBg="1"/>
      <p:bldP spid="49" grpId="0" animBg="1"/>
      <p:bldP spid="50" grpId="0" animBg="1"/>
      <p:bldP spid="56" grpId="0" animBg="1"/>
      <p:bldP spid="57" grpId="0" animBg="1"/>
      <p:bldP spid="57" grpId="1" animBg="1"/>
      <p:bldP spid="23" grpId="0" animBg="1"/>
      <p:bldP spid="23" grpId="1" animBg="1"/>
      <p:bldP spid="52" grpId="0" animBg="1"/>
      <p:bldP spid="69" grpId="0" animBg="1"/>
      <p:bldP spid="70" grpId="0" animBg="1"/>
      <p:bldP spid="71" grpId="0" animBg="1"/>
      <p:bldP spid="58" grpId="0" animBg="1"/>
      <p:bldP spid="5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10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модуль силы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действующей на большой поршень гидравлического пресса, если: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500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3601" y="1714488"/>
            <a:ext cx="286755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092595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500 Н</a:t>
            </a:r>
            <a:endParaRPr lang="ru-RU" sz="3600" baseline="300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-285784" y="2273066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9863" y="2786058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470222" y="3630043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357422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14678" y="32146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643306" y="2786058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696367" y="3587642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3630865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2285984" y="4214818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4500562" y="4143380"/>
            <a:ext cx="1964666" cy="1370593"/>
            <a:chOff x="4018873" y="3984738"/>
            <a:chExt cx="1964666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5725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4643438" y="1119830"/>
            <a:ext cx="10021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4214818"/>
            <a:ext cx="118173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71678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8628 0.2881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7309 -0.10509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38" grpId="1" animBg="1"/>
      <p:bldP spid="38" grpId="2" animBg="1"/>
      <p:bldP spid="9" grpId="0" animBg="1"/>
      <p:bldP spid="9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10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поршней гидравлического пресса относятся как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1:100.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какой силой достаточно действовать на малый поршень, чтобы пресс сжимал тело с силой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Ответ  запишите 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5039" y="2000264"/>
            <a:ext cx="286755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449785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285784" y="2558818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9863" y="2786058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470222" y="3630043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357422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14678" y="32146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643306" y="2786058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696367" y="3587642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3630865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2285984" y="4214818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361752" y="4344423"/>
            <a:ext cx="2210512" cy="1370593"/>
            <a:chOff x="3844465" y="3984738"/>
            <a:chExt cx="2210512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3844465" y="3984738"/>
              <a:ext cx="1273444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5000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42942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194395" y="3984738"/>
              <a:ext cx="86058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50600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786578" y="1071546"/>
            <a:ext cx="138852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29124" y="5572140"/>
            <a:ext cx="102944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71678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43412" y="5643578"/>
            <a:ext cx="102944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2674 0.3895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38455 -0.3087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5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9" grpId="0" animBg="1"/>
      <p:bldP spid="9" grpId="1" animBg="1"/>
      <p:bldP spid="39" grpId="0" animBg="1"/>
      <p:bldP spid="39" grpId="1" animBg="1"/>
      <p:bldP spid="39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10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поршней гидравлического пресса относятся как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1:100.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какой силой достаточно действовать на малый поршень, чтобы пресс сжимал тело с силой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Ответ  запишите 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49785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285784" y="2558818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9863" y="2786058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470222" y="3630043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357422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14678" y="32146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643306" y="2786058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696367" y="3587642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3630865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2285984" y="4214818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361752" y="4344423"/>
            <a:ext cx="2210512" cy="1370593"/>
            <a:chOff x="3844465" y="3984738"/>
            <a:chExt cx="2210512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3844465" y="3984738"/>
              <a:ext cx="1273444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5000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42942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194395" y="3984738"/>
              <a:ext cx="86058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50600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786578" y="1071546"/>
            <a:ext cx="138852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29124" y="5572140"/>
            <a:ext cx="102944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71678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5643578"/>
            <a:ext cx="102944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40" name="Group 55"/>
          <p:cNvGrpSpPr>
            <a:grpSpLocks/>
          </p:cNvGrpSpPr>
          <p:nvPr/>
        </p:nvGrpSpPr>
        <p:grpSpPr bwMode="auto">
          <a:xfrm flipH="1">
            <a:off x="5786510" y="1643050"/>
            <a:ext cx="3786150" cy="3071834"/>
            <a:chOff x="5760" y="4608"/>
            <a:chExt cx="2304" cy="1872"/>
          </a:xfrm>
        </p:grpSpPr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43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50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215074" y="3681715"/>
            <a:ext cx="500066" cy="461665"/>
            <a:chOff x="6215074" y="3681715"/>
            <a:chExt cx="500066" cy="461665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215074" y="3681715"/>
              <a:ext cx="500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dirty="0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rot="600000" flipV="1">
              <a:off x="6318976" y="3704434"/>
              <a:ext cx="252000" cy="457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072462" y="3500438"/>
            <a:ext cx="500066" cy="461665"/>
            <a:chOff x="6215074" y="3681715"/>
            <a:chExt cx="500066" cy="461665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215074" y="3681715"/>
              <a:ext cx="500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 rot="540000" flipV="1">
              <a:off x="6272560" y="3715572"/>
              <a:ext cx="324000" cy="457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8215338" y="2395831"/>
            <a:ext cx="656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715008" y="2357430"/>
            <a:ext cx="656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2674 0.38959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0034 -0.287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9" grpId="0" animBg="1"/>
      <p:bldP spid="9" grpId="1" animBg="1"/>
      <p:bldP spid="39" grpId="0" animBg="1"/>
      <p:bldP spid="39" grpId="1" animBg="1"/>
      <p:bldP spid="39" grpId="2" animBg="1"/>
      <p:bldP spid="6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500042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зачету по темам №10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баллов)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Гр5 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547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548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551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552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553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600" b="1" i="1" dirty="0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13-1,стр.22,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1.Как изменится уровень воды в стакане когда кусок  чистого льда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212461" y="178158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05716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85723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Группа 20"/>
          <p:cNvGrpSpPr/>
          <p:nvPr/>
        </p:nvGrpSpPr>
        <p:grpSpPr>
          <a:xfrm>
            <a:off x="4214810" y="1323606"/>
            <a:ext cx="3611194" cy="2391146"/>
            <a:chOff x="4179107" y="1326716"/>
            <a:chExt cx="3611194" cy="2391146"/>
          </a:xfrm>
        </p:grpSpPr>
        <p:grpSp>
          <p:nvGrpSpPr>
            <p:cNvPr id="21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1962494"/>
                <a:ext cx="3571868" cy="1785950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343650"/>
              <a:ext cx="235745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178" y="385762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429132"/>
            <a:ext cx="50006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ru-RU" sz="32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24815" y="167605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322893" y="274954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000760" y="3129977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/>
      <p:bldP spid="10" grpId="0"/>
      <p:bldP spid="11" grpId="0"/>
      <p:bldP spid="13" grpId="0" animBg="1"/>
      <p:bldP spid="24" grpId="0" animBg="1"/>
      <p:bldP spid="25" grpId="0" animBg="1"/>
      <p:bldP spid="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жидкостей и газов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каждому вопросу пример!!!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  создает  давление за счёт …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Что  больше  давление  на пол  или на  стену?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Закон Паскаля-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 . . . . . . . . . . . . . . . . . . . .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т№10)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Закон Архимеда…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.. . . . . . . . . . . . . . . . . . . . . .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Причина выталкивающей силы в том, что 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. . . . . . . . . . . . . . . . . . . . . . . . . . . . . . . . . . . . . . . . . . . .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Архимедова сила зависит от…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.(т№13)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л/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 измерить  выталкивающую силу нужно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(т№13)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Нарисуйте силы для равновесия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(стр.28)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14-2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14-3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14-4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Жидкостной  манометр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(вопрос№7)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(т№10)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Металлический  манометр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т№10)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Схема гидравлического пресса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(т№10)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Как работает гидравлический пресс?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продемонстрировать давление  на глубине?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(т№11)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Давление на глубине больше потому что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сообщающихся сосудах уровни одинаковы, т.к.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(т№11)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сообщающихся сосудах разнородные жидкости. Каковы уровни?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 выставить тела на одинаковом уровне…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(т№11)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Водомерное стекло…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 . . . . . . . . . . . . . . . . . . . . . . . . . . . . . . . . . . 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  продемонстрировать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переходе из моря в реку суда опускаются.  Потому что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 Торричелли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Причины уменьшения давления с высотой…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.а) . .. . . . . . . . . . . б). .. . . . . . . . . . . . в).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.Вода поднимается за поршнем, т.к.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Водоизмещение это …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Условия плавания тел…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подниматься и опускаться на воздушном шаре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 . . . . . . . . . . . . . . . . . . . . . . . . . . . . . . . . . . . 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оценить массу атмосферы? (S-!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3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5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5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35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35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5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35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35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35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35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35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5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35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35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35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35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35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35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35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355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355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355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355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355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355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355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355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6"/>
          <p:cNvGrpSpPr/>
          <p:nvPr/>
        </p:nvGrpSpPr>
        <p:grpSpPr>
          <a:xfrm>
            <a:off x="5929322" y="3571876"/>
            <a:ext cx="2232021" cy="2276422"/>
            <a:chOff x="6500826" y="3142209"/>
            <a:chExt cx="2232021" cy="2276422"/>
          </a:xfrm>
        </p:grpSpPr>
        <p:sp>
          <p:nvSpPr>
            <p:cNvPr id="4097" name="Line 1"/>
            <p:cNvSpPr>
              <a:spLocks noChangeShapeType="1"/>
            </p:cNvSpPr>
            <p:nvPr/>
          </p:nvSpPr>
          <p:spPr bwMode="auto">
            <a:xfrm>
              <a:off x="6500826" y="5418631"/>
              <a:ext cx="22281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52"/>
            <p:cNvGrpSpPr/>
            <p:nvPr/>
          </p:nvGrpSpPr>
          <p:grpSpPr>
            <a:xfrm>
              <a:off x="6504688" y="3142209"/>
              <a:ext cx="2228159" cy="2262028"/>
              <a:chOff x="6504688" y="3195374"/>
              <a:chExt cx="2228159" cy="2262028"/>
            </a:xfrm>
          </p:grpSpPr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6504688" y="4164815"/>
                <a:ext cx="2228159" cy="12925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>
                <a:off x="6504688" y="3195374"/>
                <a:ext cx="0" cy="22620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8732847" y="3195374"/>
                <a:ext cx="0" cy="22620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000892" y="3195841"/>
            <a:ext cx="0" cy="9652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5720" y="214290"/>
            <a:ext cx="3286148" cy="3200416"/>
            <a:chOff x="1440" y="2592"/>
            <a:chExt cx="1440" cy="1440"/>
          </a:xfrm>
          <a:solidFill>
            <a:srgbClr val="66CCFF"/>
          </a:solidFill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440" y="2592"/>
              <a:ext cx="1440" cy="1440"/>
              <a:chOff x="1440" y="2592"/>
              <a:chExt cx="1440" cy="1440"/>
            </a:xfrm>
            <a:grpFill/>
          </p:grpSpPr>
          <p:sp>
            <p:nvSpPr>
              <p:cNvPr id="4137" name="Oval 41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1440" cy="1440"/>
              </a:xfrm>
              <a:prstGeom prst="ellipse">
                <a:avLst/>
              </a:prstGeom>
              <a:grpFill/>
              <a:ln w="38100">
                <a:solidFill>
                  <a:srgbClr val="0033CC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8" name="Oval 42"/>
              <p:cNvSpPr>
                <a:spLocks noChangeArrowheads="1"/>
              </p:cNvSpPr>
              <p:nvPr/>
            </p:nvSpPr>
            <p:spPr bwMode="auto">
              <a:xfrm>
                <a:off x="1872" y="3024"/>
                <a:ext cx="576" cy="5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2160" y="2592"/>
              <a:ext cx="0" cy="43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17" name="Rectangle 1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57224" y="2500306"/>
            <a:ext cx="2239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571480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22"/>
          <p:cNvSpPr>
            <a:spLocks noChangeArrowheads="1"/>
          </p:cNvSpPr>
          <p:nvPr/>
        </p:nvSpPr>
        <p:spPr bwMode="auto">
          <a:xfrm>
            <a:off x="3214678" y="357166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воздуха…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14546" y="785794"/>
            <a:ext cx="4499373" cy="461665"/>
          </a:xfrm>
          <a:prstGeom prst="rect">
            <a:avLst/>
          </a:prstGeom>
          <a:solidFill>
            <a:srgbClr val="66CCFF">
              <a:alpha val="41000"/>
            </a:srgbClr>
          </a:solidFill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атмосферное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давление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55"/>
          <p:cNvGrpSpPr/>
          <p:nvPr/>
        </p:nvGrpSpPr>
        <p:grpSpPr>
          <a:xfrm>
            <a:off x="5968861" y="3005019"/>
            <a:ext cx="2168902" cy="1582269"/>
            <a:chOff x="6500826" y="2465414"/>
            <a:chExt cx="2168902" cy="1582269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6500826" y="2465414"/>
              <a:ext cx="900000" cy="15716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093728" y="2476047"/>
              <a:ext cx="576000" cy="15716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51"/>
          <p:cNvGrpSpPr/>
          <p:nvPr/>
        </p:nvGrpSpPr>
        <p:grpSpPr>
          <a:xfrm>
            <a:off x="6885676" y="1857364"/>
            <a:ext cx="686720" cy="3234954"/>
            <a:chOff x="7395952" y="1554853"/>
            <a:chExt cx="686720" cy="3234954"/>
          </a:xfrm>
        </p:grpSpPr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7406585" y="2413807"/>
              <a:ext cx="668448" cy="2376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7395952" y="1554853"/>
              <a:ext cx="0" cy="32314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8082672" y="1554853"/>
              <a:ext cx="0" cy="32314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50"/>
          <p:cNvGrpSpPr/>
          <p:nvPr/>
        </p:nvGrpSpPr>
        <p:grpSpPr>
          <a:xfrm>
            <a:off x="6911184" y="2225187"/>
            <a:ext cx="648000" cy="2368088"/>
            <a:chOff x="6154743" y="1969372"/>
            <a:chExt cx="676780" cy="1468973"/>
          </a:xfrm>
        </p:grpSpPr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6163794" y="1969372"/>
              <a:ext cx="648000" cy="1138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6154743" y="3115198"/>
              <a:ext cx="676780" cy="323147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7215206" y="3090464"/>
            <a:ext cx="0" cy="9708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2071678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71802" y="2571744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-3413"/>
            <a:ext cx="6215074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оценить массу атмосферы? (S-!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-!)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3344291"/>
            <a:ext cx="39290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·4</a:t>
            </a:r>
            <a:r>
              <a:rPr lang="el-G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1406" y="4000504"/>
            <a:ext cx="592935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.Вода поднимается за поршнем, т.к.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463 L 0.00035 -0.1738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7.40741E-7 L -0.00208 -0.172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0191 0.0724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241" grpId="0"/>
      <p:bldP spid="46" grpId="0"/>
      <p:bldP spid="47" grpId="0" animBg="1"/>
      <p:bldP spid="47" grpId="1" animBg="1"/>
      <p:bldP spid="4100" grpId="0" animBg="1"/>
      <p:bldP spid="4100" grpId="1" animBg="1"/>
      <p:bldP spid="51" grpId="0" animBg="1"/>
      <p:bldP spid="52" grpId="0" animBg="1"/>
      <p:bldP spid="53" grpId="0" animBg="1"/>
      <p:bldP spid="56" grpId="0" animBg="1"/>
      <p:bldP spid="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4296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396" y="2357430"/>
            <a:ext cx="1058411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судно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072066" y="6143644"/>
            <a:ext cx="4071966" cy="7143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плавает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357554" y="1373675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171448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500174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4714884"/>
            <a:ext cx="2500298" cy="928694"/>
          </a:xfrm>
          <a:prstGeom prst="wedgeRectCallout">
            <a:avLst>
              <a:gd name="adj1" fmla="val 78519"/>
              <a:gd name="adj2" fmla="val 3296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3857628"/>
            <a:ext cx="1071602" cy="714380"/>
          </a:xfrm>
          <a:prstGeom prst="wedgeRectCallout">
            <a:avLst>
              <a:gd name="adj1" fmla="val 141256"/>
              <a:gd name="adj2" fmla="val 14898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503146" y="2643977"/>
            <a:ext cx="1568126" cy="19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286256"/>
            <a:ext cx="10584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78579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6357934"/>
            <a:ext cx="242889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14-2,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15" grpId="1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773183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2974959"/>
            <a:ext cx="1714512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571868" y="6357934"/>
            <a:ext cx="485778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плавает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1659427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5078568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214554"/>
            <a:ext cx="2571768" cy="714380"/>
          </a:xfrm>
          <a:prstGeom prst="wedgeRectCallout">
            <a:avLst>
              <a:gd name="adj1" fmla="val 83225"/>
              <a:gd name="adj2" fmla="val -4728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78592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642910" y="4714884"/>
            <a:ext cx="1571668" cy="714380"/>
          </a:xfrm>
          <a:prstGeom prst="wedgeRectCallout">
            <a:avLst>
              <a:gd name="adj1" fmla="val 107964"/>
              <a:gd name="adj2" fmla="val 337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429264"/>
            <a:ext cx="4643470" cy="928694"/>
          </a:xfrm>
          <a:prstGeom prst="wedgeRectCallout">
            <a:avLst>
              <a:gd name="adj1" fmla="val -56947"/>
              <a:gd name="adj2" fmla="val -572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179920" y="2320751"/>
            <a:ext cx="221457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50057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30" y="4630175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2500306"/>
            <a:ext cx="142876" cy="500066"/>
          </a:xfrm>
          <a:prstGeom prst="rect">
            <a:avLst/>
          </a:prstGeom>
          <a:solidFill>
            <a:srgbClr val="006600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925090" y="3872074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8"/>
          <p:cNvGrpSpPr/>
          <p:nvPr/>
        </p:nvGrpSpPr>
        <p:grpSpPr>
          <a:xfrm>
            <a:off x="3214678" y="3857628"/>
            <a:ext cx="718466" cy="714380"/>
            <a:chOff x="4429124" y="2285992"/>
            <a:chExt cx="718466" cy="769441"/>
          </a:xfrm>
          <a:solidFill>
            <a:srgbClr val="92D05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718466" cy="769441"/>
            </a:xfrm>
            <a:prstGeom prst="rect">
              <a:avLst/>
            </a:prstGeom>
            <a:grpFill/>
            <a:ln>
              <a:solidFill>
                <a:srgbClr val="0014AC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44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4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ая выноска 32"/>
          <p:cNvSpPr/>
          <p:nvPr/>
        </p:nvSpPr>
        <p:spPr>
          <a:xfrm>
            <a:off x="0" y="1643050"/>
            <a:ext cx="2928926" cy="571504"/>
          </a:xfrm>
          <a:prstGeom prst="wedgeRectCallout">
            <a:avLst>
              <a:gd name="adj1" fmla="val 64724"/>
              <a:gd name="adj2" fmla="val 2044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водоизмещение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2396" y="1071546"/>
            <a:ext cx="1285884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480" y="3357562"/>
            <a:ext cx="1071570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3487167"/>
            <a:ext cx="1272725" cy="584775"/>
          </a:xfrm>
          <a:prstGeom prst="rect">
            <a:avLst/>
          </a:prstGeom>
          <a:solidFill>
            <a:srgbClr val="92D050"/>
          </a:solidFill>
          <a:ln w="254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785794"/>
            <a:ext cx="3929090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6385318"/>
            <a:ext cx="2643206" cy="500066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14-3,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1 L -0.00017 0.0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1" grpId="1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24" grpId="0" animBg="1"/>
      <p:bldP spid="24" grpId="1" animBg="1"/>
      <p:bldP spid="33" grpId="0" animBg="1"/>
      <p:bldP spid="34" grpId="0" animBg="1"/>
      <p:bldP spid="34" grpId="1" animBg="1"/>
      <p:bldP spid="34" grpId="2" animBg="1"/>
      <p:bldP spid="35" grpId="0" animBg="1"/>
      <p:bldP spid="41" grpId="0" animBg="1"/>
      <p:bldP spid="41" grpId="1" animBg="1"/>
      <p:bldP spid="45" grpId="0" animBg="1"/>
      <p:bldP spid="4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2714620"/>
            <a:ext cx="6215074" cy="414338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96677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2129845"/>
            <a:ext cx="1643042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571604" y="6357958"/>
            <a:ext cx="757242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Равномерно поднимем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корь  //14-4 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2230931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78605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285749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4572008"/>
            <a:ext cx="1071602" cy="714380"/>
          </a:xfrm>
          <a:prstGeom prst="wedgeRectCallout">
            <a:avLst>
              <a:gd name="adj1" fmla="val 134145"/>
              <a:gd name="adj2" fmla="val 2311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894300" y="3035131"/>
            <a:ext cx="78581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714644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487299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1629779"/>
            <a:ext cx="1214446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3608381" y="2749545"/>
            <a:ext cx="1357322" cy="1588"/>
          </a:xfrm>
          <a:prstGeom prst="straightConnector1">
            <a:avLst/>
          </a:prstGeom>
          <a:ln w="95250">
            <a:solidFill>
              <a:srgbClr val="0066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0958" y="1558341"/>
            <a:ext cx="1643042" cy="584775"/>
          </a:xfrm>
          <a:prstGeom prst="rect">
            <a:avLst/>
          </a:prstGeom>
          <a:solidFill>
            <a:srgbClr val="F9E3A5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44" y="1282471"/>
            <a:ext cx="50720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0,64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4" grpId="0"/>
      <p:bldP spid="25" grpId="0" animBg="1"/>
      <p:bldP spid="32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369173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519175" y="1394893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71406" y="1285860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2700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5"/>
            <a:ext cx="1071538" cy="651291"/>
            <a:chOff x="2714612" y="4429132"/>
            <a:chExt cx="71438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366971" y="3151555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7929586" y="100010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486390" y="1991890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00232" y="3183909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786190"/>
            <a:ext cx="5849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3786190"/>
            <a:ext cx="774571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4786346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2,7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величина архимедовой силы?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8104" y="210901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928670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52088" y="0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7677024" y="2172299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72430" y="1691334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6215074" y="3714752"/>
            <a:ext cx="77457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0430" y="16430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=27Н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124" y="1643050"/>
            <a:ext cx="1071570" cy="64633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27Н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5140" y="1656698"/>
            <a:ext cx="1071570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95288" y="2976434"/>
            <a:ext cx="41549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5846E-6 L 0.10087 -0.39269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7457E-6 L 0.25643 0.21318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build="p"/>
      <p:bldP spid="18" grpId="0" animBg="1"/>
      <p:bldP spid="19" grpId="0"/>
      <p:bldP spid="23" grpId="0" animBg="1"/>
      <p:bldP spid="22" grpId="0"/>
      <p:bldP spid="24" grpId="0"/>
      <p:bldP spid="25" grpId="0"/>
      <p:bldP spid="26" grpId="0"/>
      <p:bldP spid="27" grpId="0" animBg="1"/>
      <p:bldP spid="32" grpId="0" animBg="1"/>
      <p:bldP spid="32" grpId="1" animBg="1"/>
      <p:bldP spid="33" grpId="0"/>
      <p:bldP spid="34" grpId="0" animBg="1"/>
      <p:bldP spid="34" grpId="1" animBg="1"/>
      <p:bldP spid="35" grpId="0" animBg="1"/>
      <p:bldP spid="36" grpId="0" animBg="1"/>
      <p:bldP spid="3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Воздушный шар объемом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наполнен водородом. Масса шара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0,6кг.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Какова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 груза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может поднять этот шар?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 запишите в кг с точностью до целых.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noProof="1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noProof="1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6429356" y="-24"/>
            <a:ext cx="2643174" cy="2714643"/>
            <a:chOff x="8047038" y="1165225"/>
            <a:chExt cx="1096962" cy="127952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929554" y="1928801"/>
            <a:ext cx="714380" cy="461665"/>
            <a:chOff x="2714612" y="4429132"/>
            <a:chExt cx="71438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56278" y="164500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7323477" y="656225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71413"/>
            <a:ext cx="1071570" cy="523220"/>
            <a:chOff x="3214678" y="2143117"/>
            <a:chExt cx="857256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1571604" y="6169903"/>
            <a:ext cx="3646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8"/>
          <p:cNvGrpSpPr/>
          <p:nvPr/>
        </p:nvGrpSpPr>
        <p:grpSpPr>
          <a:xfrm>
            <a:off x="285720" y="2344504"/>
            <a:ext cx="2552627" cy="1656000"/>
            <a:chOff x="1762706" y="1655976"/>
            <a:chExt cx="2088745" cy="16560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192880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=0,09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,29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6кг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57489" y="2643182"/>
            <a:ext cx="32861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6072166" y="2673959"/>
            <a:ext cx="3000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1,29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×9,8×3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6572200" y="2762904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159757"/>
            <a:ext cx="342902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40" y="4214818"/>
            <a:ext cx="350046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57950" y="4250443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0,27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71736" y="4929198"/>
            <a:ext cx="657226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3238830"/>
            <a:ext cx="1428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58016" y="4286256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0,3Н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071670" y="4960730"/>
            <a:ext cx="135738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32,7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6500826" y="2747138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119364" y="6185669"/>
            <a:ext cx="1714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32,7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5199176" y="6225575"/>
            <a:ext cx="1428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32,7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3429000"/>
            <a:ext cx="58579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143768" y="6211693"/>
            <a:ext cx="16430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3,27кг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6572264" y="1928802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9232E-6 L 0.00625 -0.38159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1887E-6 L -0.45052 0.4074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3867E-6 L 0.32813 0.34297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62428E-6 L -0.16892 0.17595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4477E-6 L 0.56684 0.08048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0167E-6 L -0.43802 -0.3809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1" grpId="0"/>
      <p:bldP spid="26" grpId="0" build="p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5" grpId="0" animBg="1"/>
      <p:bldP spid="35" grpId="1" animBg="1"/>
      <p:bldP spid="39" grpId="0" animBg="1"/>
      <p:bldP spid="40" grpId="0" animBg="1"/>
      <p:bldP spid="40" grpId="1" animBg="1"/>
      <p:bldP spid="20" grpId="0" animBg="1"/>
      <p:bldP spid="20" grpId="1" animBg="1"/>
      <p:bldP spid="41" grpId="0" animBg="1"/>
      <p:bldP spid="41" grpId="1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Радиозонд объемом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наполнен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водородом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Какого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радиоаппаратуру он может поднять в воздух, если его оболочка  весит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429356" y="-24"/>
            <a:ext cx="2643174" cy="2714643"/>
            <a:chOff x="8047038" y="1165225"/>
            <a:chExt cx="1096962" cy="127952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Группа 4"/>
          <p:cNvGrpSpPr/>
          <p:nvPr/>
        </p:nvGrpSpPr>
        <p:grpSpPr>
          <a:xfrm>
            <a:off x="7929554" y="1928801"/>
            <a:ext cx="714380" cy="461665"/>
            <a:chOff x="2714612" y="4429132"/>
            <a:chExt cx="71438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56278" y="164500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7323477" y="656225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7"/>
          <p:cNvGrpSpPr/>
          <p:nvPr/>
        </p:nvGrpSpPr>
        <p:grpSpPr>
          <a:xfrm>
            <a:off x="8072430" y="71413"/>
            <a:ext cx="1071570" cy="523220"/>
            <a:chOff x="3214678" y="2143117"/>
            <a:chExt cx="857256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165381" y="6078700"/>
            <a:ext cx="2978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68"/>
          <p:cNvGrpSpPr/>
          <p:nvPr/>
        </p:nvGrpSpPr>
        <p:grpSpPr>
          <a:xfrm>
            <a:off x="285720" y="2344504"/>
            <a:ext cx="2552627" cy="1656000"/>
            <a:chOff x="1762706" y="1655976"/>
            <a:chExt cx="2088745" cy="16560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192880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=0,09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,29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57489" y="2643182"/>
            <a:ext cx="32861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6072166" y="2673959"/>
            <a:ext cx="3000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1,29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×9,8×10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6572200" y="2762904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159757"/>
            <a:ext cx="342902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40" y="4214818"/>
            <a:ext cx="400052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0,09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4250443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0,9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55237" y="4929198"/>
            <a:ext cx="621510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1538" y="3179061"/>
            <a:ext cx="1428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9520" y="4282867"/>
            <a:ext cx="12858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285984" y="4969859"/>
            <a:ext cx="12145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114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6465013" y="2737994"/>
            <a:ext cx="10716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129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119364" y="5982368"/>
            <a:ext cx="1714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114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5214942" y="6140255"/>
            <a:ext cx="13573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3357562"/>
            <a:ext cx="58579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9232E-6 L 0.00625 -0.38159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148E-6 L -0.47812 0.41929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6327E-6 L 0.30469 0.34458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3201E-6 L -0.20173 0.17483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4884E-6 L 0.55382 0.07909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38298E-7 L -0.47517 -0.35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1" grpId="0"/>
      <p:bldP spid="26" grpId="0" build="p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5" grpId="0" animBg="1"/>
      <p:bldP spid="35" grpId="1" animBg="1"/>
      <p:bldP spid="39" grpId="0" animBg="1"/>
      <p:bldP spid="40" grpId="0" animBg="1"/>
      <p:bldP spid="40" grpId="1" animBg="1"/>
      <p:bldP spid="20" grpId="0" animBg="1"/>
      <p:bldP spid="20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29454" y="314324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-14290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объем всей льдины, если она плавает, выдаваясь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50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над поверхностью воды?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8"/>
          <p:cNvGrpSpPr/>
          <p:nvPr/>
        </p:nvGrpSpPr>
        <p:grpSpPr>
          <a:xfrm>
            <a:off x="304861" y="2109273"/>
            <a:ext cx="2552627" cy="1656000"/>
            <a:chOff x="1762706" y="1655976"/>
            <a:chExt cx="2088745" cy="16560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-110394" y="1857364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над=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868" y="2000240"/>
            <a:ext cx="273485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57488" y="2721114"/>
            <a:ext cx="46434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92" y="2857520"/>
            <a:ext cx="285752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74571" y="2833770"/>
            <a:ext cx="285752" cy="571480"/>
          </a:xfrm>
          <a:prstGeom prst="roundRect">
            <a:avLst/>
          </a:prstGeom>
          <a:solidFill>
            <a:srgbClr val="F9E3A5">
              <a:alpha val="67000"/>
            </a:srgbClr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928926" y="3429000"/>
            <a:ext cx="4000528" cy="61555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-32" y="4102719"/>
            <a:ext cx="55007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над)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-32" y="4817099"/>
            <a:ext cx="57864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-32" y="5531479"/>
            <a:ext cx="55721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071538" y="6180891"/>
            <a:ext cx="464347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86446" y="4972313"/>
            <a:ext cx="14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6929454" y="4500570"/>
            <a:ext cx="1894301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072330" y="5143512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7000892" y="5214950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57884" y="6000768"/>
            <a:ext cx="14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90504" y="5976830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3174" y="1571612"/>
            <a:ext cx="4714908" cy="461665"/>
          </a:xfrm>
          <a:prstGeom prst="rect">
            <a:avLst/>
          </a:prstGeom>
          <a:solidFill>
            <a:srgbClr val="F9E3A5"/>
          </a:solidFill>
          <a:ln w="57150">
            <a:solidFill>
              <a:srgbClr val="F9010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водой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1/10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льдины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2585384" y="4687588"/>
            <a:ext cx="1785950" cy="357190"/>
          </a:xfrm>
          <a:prstGeom prst="curvedDownArrow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flipV="1">
            <a:off x="2571736" y="5429264"/>
            <a:ext cx="2000264" cy="285752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287208" y="5989081"/>
            <a:ext cx="1282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4561E-6 L 0.07361 -0.4555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577" grpId="0"/>
      <p:bldP spid="8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5" grpId="0"/>
      <p:bldP spid="36" grpId="0"/>
      <p:bldP spid="36" grpId="1"/>
      <p:bldP spid="37" grpId="0" animBg="1"/>
      <p:bldP spid="37" grpId="1" animBg="1"/>
      <p:bldP spid="38" grpId="0" animBg="1"/>
      <p:bldP spid="39" grpId="0" animBg="1"/>
      <p:bldP spid="4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764991" y="4429132"/>
            <a:ext cx="73609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13**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 площадь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имеет льдина толщиной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способная удержать над водой человека массой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80кг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447737" y="2701694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h=0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29454" y="311949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429520" y="2071678"/>
            <a:ext cx="2857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749782" y="3333686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7"/>
          <p:cNvGrpSpPr/>
          <p:nvPr/>
        </p:nvGrpSpPr>
        <p:grpSpPr>
          <a:xfrm>
            <a:off x="8215338" y="3133941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928926" y="1935296"/>
            <a:ext cx="406887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214414" y="4071942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5318" y="4130109"/>
            <a:ext cx="117532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918" y="413207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4942" y="416342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16076" y="4143380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214414" y="4786322"/>
            <a:ext cx="49292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57158" y="5500702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285852" y="616698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06723" y="4900875"/>
            <a:ext cx="1472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7392607" y="5072074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321169" y="5143512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00694" y="5711627"/>
            <a:ext cx="14724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46296" y="5759504"/>
            <a:ext cx="1139148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43372" y="3000372"/>
            <a:ext cx="178595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flipH="1">
            <a:off x="2857488" y="4714884"/>
            <a:ext cx="1714512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57290" y="3286124"/>
            <a:ext cx="92483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778E-6 L 0.4901 0.43085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553" grpId="0"/>
      <p:bldP spid="6" grpId="0" build="p"/>
      <p:bldP spid="8" grpId="0" animBg="1"/>
      <p:bldP spid="8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4" grpId="0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2.Плавает камень во льду. Как изменится уровень воды в стакане когда    лёд 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098490" y="1667614"/>
            <a:ext cx="1296000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60308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772523"/>
            <a:ext cx="302672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6" name="Группа 20"/>
          <p:cNvGrpSpPr/>
          <p:nvPr/>
        </p:nvGrpSpPr>
        <p:grpSpPr>
          <a:xfrm>
            <a:off x="4214810" y="1313244"/>
            <a:ext cx="3611194" cy="2401508"/>
            <a:chOff x="4179107" y="1316354"/>
            <a:chExt cx="3611194" cy="240150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2176808"/>
                <a:ext cx="3571868" cy="1571636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316354"/>
              <a:ext cx="2357454" cy="80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071670" y="2143116"/>
            <a:ext cx="428628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3504" y="3500438"/>
            <a:ext cx="428628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398526" y="2589154"/>
            <a:ext cx="648000" cy="158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28794" y="257174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78" y="3857628"/>
            <a:ext cx="86352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–(М+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429132"/>
            <a:ext cx="50006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5394331" y="282098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5406886" y="1736859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43636" y="314324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1091" y="1171502"/>
            <a:ext cx="19613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13-1,стр.23,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/>
      <p:bldP spid="10" grpId="0"/>
      <p:bldP spid="11" grpId="0"/>
      <p:bldP spid="13" grpId="0" animBg="1"/>
      <p:bldP spid="22" grpId="0" animBg="1"/>
      <p:bldP spid="23" grpId="0" animBg="1"/>
      <p:bldP spid="25" grpId="0"/>
      <p:bldP spid="27" grpId="0" animBg="1"/>
      <p:bldP spid="28" grpId="0" animBg="1"/>
      <p:bldP spid="31" grpId="0"/>
      <p:bldP spid="3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07804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164305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14818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тело объемом 5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погружении в жидкость действует выталкивающая сила 50 Н. Какая это жидкость?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56339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184555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4285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13351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3108" y="1928802"/>
            <a:ext cx="555632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85729"/>
            <a:ext cx="1005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03716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183421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28926" y="428604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2714620"/>
            <a:ext cx="5942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3429000"/>
            <a:ext cx="392909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429000"/>
            <a:ext cx="214314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2357454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стр.18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9" grpId="0" animBg="1"/>
      <p:bldP spid="23" grpId="0"/>
      <p:bldP spid="18" grpId="0" animBg="1"/>
      <p:bldP spid="29" grpId="0" animBg="1"/>
      <p:bldP spid="30" grpId="0" animBg="1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3577567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2857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- 10 (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зачет №3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21-1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Зачетная работа №3.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ЦЕЛИ:1.Создать условия для  экспертизы учащимися своих знаний по разделу №3.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2. Развивать речевые навыки учащихся.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- организовать работу по экспертизе знаний учащихся по разделу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 </a:t>
                      </a:r>
                      <a:r>
                        <a:rPr lang="ru-RU" sz="1800" b="1" i="1" cap="all">
                          <a:latin typeface="Times New Roman"/>
                          <a:ea typeface="Times New Roman"/>
                        </a:rPr>
                        <a:t>контролирующий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</a:t>
                      </a:r>
                      <a:r>
                        <a:rPr lang="ru-RU" sz="1800" i="1" cap="all">
                          <a:latin typeface="Times New Roman"/>
                          <a:ea typeface="Times New Roman"/>
                        </a:rPr>
                        <a:t>:    устный опрос по вопрсам к зачету.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ДЗ. 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гр №5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д.з. гр.№4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устные ответы у доски по вопросам зачета №2.(индивидуально или бригадно)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43м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гр №5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643314"/>
          <a:ext cx="8715372" cy="3169920"/>
        </p:xfrm>
        <a:graphic>
          <a:graphicData uri="http://schemas.openxmlformats.org/drawingml/2006/table">
            <a:tbl>
              <a:tblPr/>
              <a:tblGrid>
                <a:gridCol w="472248"/>
                <a:gridCol w="7521485"/>
                <a:gridCol w="72163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          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- 11 (</a:t>
                      </a:r>
                      <a:r>
                        <a:rPr lang="ru-RU" sz="11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зачет №3 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21-2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Зачетная работа №3.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ЦЕЛИ:1.Создать условия для  экспертизы учащимися своих знаний по разделу №3.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2. Развивать речевые навыки учащихся.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- организовать работу по экспертизе знаний учащихся по разделу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ТИп УРОКА: </a:t>
                      </a:r>
                      <a:r>
                        <a:rPr lang="ru-RU" sz="1600" b="1" i="1" cap="all">
                          <a:latin typeface="Times New Roman"/>
                          <a:ea typeface="Times New Roman"/>
                        </a:rPr>
                        <a:t>контролирующий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ВИД УРО КА</a:t>
                      </a:r>
                      <a:r>
                        <a:rPr lang="ru-RU" sz="1600" i="1" cap="all">
                          <a:latin typeface="Times New Roman"/>
                          <a:ea typeface="Times New Roman"/>
                        </a:rPr>
                        <a:t>:    устный опрос по вопрсам к зачету.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ДЗ.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гр №5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д.з. гр.№4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устные ответы у доски по вопросам зачета №2.(индивидуально или бригадно)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43м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гр №5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 flipH="1">
            <a:off x="4643438" y="785794"/>
            <a:ext cx="4500562" cy="3429024"/>
            <a:chOff x="5760" y="4608"/>
            <a:chExt cx="2304" cy="1872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5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12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5464" t="8952" r="17241" b="4509"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15234" t="13183" r="12695" b="82423"/>
          <a:stretch>
            <a:fillRect/>
          </a:stretch>
        </p:blipFill>
        <p:spPr bwMode="auto">
          <a:xfrm>
            <a:off x="0" y="0"/>
            <a:ext cx="878687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5234" t="49804" r="12695" b="37012"/>
          <a:stretch>
            <a:fillRect/>
          </a:stretch>
        </p:blipFill>
        <p:spPr bwMode="auto">
          <a:xfrm>
            <a:off x="0" y="2428868"/>
            <a:ext cx="8786874" cy="12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8163" t="16845" r="67188" b="79492"/>
          <a:stretch>
            <a:fillRect/>
          </a:stretch>
        </p:blipFill>
        <p:spPr bwMode="auto">
          <a:xfrm>
            <a:off x="142844" y="500042"/>
            <a:ext cx="1785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8164" t="19775" r="69532" b="72168"/>
          <a:stretch>
            <a:fillRect/>
          </a:stretch>
        </p:blipFill>
        <p:spPr bwMode="auto">
          <a:xfrm>
            <a:off x="3214678" y="407338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8750" t="27832" r="70703" b="65576"/>
          <a:stretch>
            <a:fillRect/>
          </a:stretch>
        </p:blipFill>
        <p:spPr bwMode="auto">
          <a:xfrm>
            <a:off x="6572264" y="500042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5234" t="34423" r="12695" b="51661"/>
          <a:stretch>
            <a:fillRect/>
          </a:stretch>
        </p:blipFill>
        <p:spPr bwMode="auto">
          <a:xfrm>
            <a:off x="0" y="1071546"/>
            <a:ext cx="87868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5234" t="62256" r="12695" b="20898"/>
          <a:stretch>
            <a:fillRect/>
          </a:stretch>
        </p:blipFill>
        <p:spPr bwMode="auto">
          <a:xfrm>
            <a:off x="0" y="3571876"/>
            <a:ext cx="87868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5234" t="79834" r="12695" b="6982"/>
          <a:stretch>
            <a:fillRect/>
          </a:stretch>
        </p:blipFill>
        <p:spPr bwMode="auto">
          <a:xfrm>
            <a:off x="-32" y="5429264"/>
            <a:ext cx="87154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428596" y="1500174"/>
            <a:ext cx="4643470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714620"/>
            <a:ext cx="2428892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4286256"/>
            <a:ext cx="5286412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786454"/>
            <a:ext cx="3214710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57356" y="500042"/>
            <a:ext cx="1357322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 тела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21308"/>
            <a:ext cx="1357322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6678" y="568487"/>
            <a:ext cx="1357322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000628" y="5857892"/>
            <a:ext cx="221457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785926"/>
            <a:ext cx="1735161" cy="25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89297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левом колене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сообщающихся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сосудов налита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 правом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керосин.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Высота столба керосина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 см.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столба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воды.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Плотность керосина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700 кг/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304861" y="1894959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32" y="1735405"/>
            <a:ext cx="278605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,2м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786050" y="1770607"/>
            <a:ext cx="3571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533225" y="3039347"/>
            <a:ext cx="936000" cy="794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0826" y="257174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924925" y="2883545"/>
            <a:ext cx="1296000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72528" y="2593132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9672" y="3540344"/>
            <a:ext cx="2016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4414" y="4041165"/>
            <a:ext cx="6715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,2м=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7370" y="421481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80" y="4183286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44141" y="5143512"/>
            <a:ext cx="5570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5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1,4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10=0,14м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16305" y="5143512"/>
            <a:ext cx="1656223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см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3900" y="2571744"/>
            <a:ext cx="21431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540870"/>
            <a:ext cx="214314" cy="50006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A311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uiExpand="1" build="p"/>
      <p:bldP spid="11" grpId="0"/>
      <p:bldP spid="13" grpId="0"/>
      <p:bldP spid="16" grpId="0" build="p"/>
      <p:bldP spid="17" grpId="0" animBg="1"/>
      <p:bldP spid="18" grpId="0" animBg="1"/>
      <p:bldP spid="19" grpId="0"/>
      <p:bldP spid="20" grpId="0" animBg="1"/>
      <p:bldP spid="20" grpId="1" animBg="1"/>
      <p:bldP spid="21" grpId="0" animBg="1"/>
      <p:bldP spid="2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3.Плавает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деревянный брусок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льду. Как изменится уровень воды в стакане когда    лёд 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212461" y="178158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60308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85723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6" name="Группа 20"/>
          <p:cNvGrpSpPr/>
          <p:nvPr/>
        </p:nvGrpSpPr>
        <p:grpSpPr>
          <a:xfrm>
            <a:off x="4214810" y="1054788"/>
            <a:ext cx="3611194" cy="2659964"/>
            <a:chOff x="4179107" y="1057898"/>
            <a:chExt cx="3611194" cy="265996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1891056"/>
                <a:ext cx="3571868" cy="1857388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057898"/>
              <a:ext cx="2357454" cy="80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071670" y="2143116"/>
            <a:ext cx="428628" cy="21431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418623" y="1754027"/>
            <a:ext cx="428628" cy="21431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398526" y="2589154"/>
            <a:ext cx="648000" cy="158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65397" y="257174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5309731" y="2291547"/>
            <a:ext cx="648000" cy="158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394331" y="282098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396253" y="1747492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43636" y="314324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4876" y="2428868"/>
            <a:ext cx="777777" cy="5847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714356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78" y="3857628"/>
            <a:ext cx="86352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–(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429132"/>
            <a:ext cx="60007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13-1,стр.22,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/>
      <p:bldP spid="10" grpId="0"/>
      <p:bldP spid="11" grpId="0"/>
      <p:bldP spid="13" grpId="0" animBg="1"/>
      <p:bldP spid="22" grpId="0" animBg="1"/>
      <p:bldP spid="23" grpId="0" animBg="1"/>
      <p:bldP spid="25" grpId="0"/>
      <p:bldP spid="29" grpId="0"/>
      <p:bldP spid="30" grpId="0" animBg="1"/>
      <p:bldP spid="31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156" y="237602"/>
            <a:ext cx="2286016" cy="421484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857224" y="785794"/>
            <a:ext cx="428628" cy="2282504"/>
            <a:chOff x="1500166" y="1714488"/>
            <a:chExt cx="428628" cy="22825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00166" y="1714488"/>
              <a:ext cx="428628" cy="221457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00166" y="3854116"/>
              <a:ext cx="428628" cy="1428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57224" y="785794"/>
            <a:ext cx="428628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6547" y="2499004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5496" y="284422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642918"/>
            <a:ext cx="266624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8471" y="146174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342900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1429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521495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500298" y="1285860"/>
            <a:ext cx="6643702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AutoNum type="arabicPeriod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 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СТЕКЛА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покоятся!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Значит сила тяжести не изменяется.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1802" y="0"/>
            <a:ext cx="55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Понизим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давление в воде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7224" y="749567"/>
            <a:ext cx="428628" cy="128588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78563" y="1178703"/>
            <a:ext cx="1786744" cy="7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4786322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500298" y="3000372"/>
            <a:ext cx="664370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 выталкивает воду из пипетки,  о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бъём погружённой части увеличивается, значит увеличится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выталкивания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13-2,стр.23,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 animBg="1"/>
      <p:bldP spid="14" grpId="1" animBg="1"/>
      <p:bldP spid="14" grpId="2" animBg="1"/>
      <p:bldP spid="34" grpId="0"/>
      <p:bldP spid="35" grpId="0"/>
      <p:bldP spid="36" grpId="0"/>
      <p:bldP spid="39" grpId="0"/>
      <p:bldP spid="18" grpId="0" animBg="1"/>
      <p:bldP spid="18" grpId="1" animBg="1"/>
      <p:bldP spid="40" grpId="0"/>
      <p:bldP spid="19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6237</TotalTime>
  <Words>7242</Words>
  <Application>Microsoft Office PowerPoint</Application>
  <PresentationFormat>Экран (4:3)</PresentationFormat>
  <Paragraphs>1246</Paragraphs>
  <Slides>76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new_year4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Домашнее задание.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612</cp:revision>
  <dcterms:created xsi:type="dcterms:W3CDTF">2008-12-14T04:17:18Z</dcterms:created>
  <dcterms:modified xsi:type="dcterms:W3CDTF">2020-02-17T15:56:28Z</dcterms:modified>
</cp:coreProperties>
</file>