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51" r:id="rId1"/>
  </p:sldMasterIdLst>
  <p:notesMasterIdLst>
    <p:notesMasterId r:id="rId26"/>
  </p:notesMasterIdLst>
  <p:sldIdLst>
    <p:sldId id="335" r:id="rId2"/>
    <p:sldId id="339" r:id="rId3"/>
    <p:sldId id="316" r:id="rId4"/>
    <p:sldId id="359" r:id="rId5"/>
    <p:sldId id="334" r:id="rId6"/>
    <p:sldId id="360" r:id="rId7"/>
    <p:sldId id="361" r:id="rId8"/>
    <p:sldId id="362" r:id="rId9"/>
    <p:sldId id="376" r:id="rId10"/>
    <p:sldId id="363" r:id="rId11"/>
    <p:sldId id="364" r:id="rId12"/>
    <p:sldId id="365" r:id="rId13"/>
    <p:sldId id="37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36" r:id="rId24"/>
    <p:sldId id="358" r:id="rId25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14AC"/>
    <a:srgbClr val="FF9900"/>
    <a:srgbClr val="FFCCCC"/>
    <a:srgbClr val="33CCFF"/>
    <a:srgbClr val="365D21"/>
    <a:srgbClr val="0066FF"/>
    <a:srgbClr val="FFFF00"/>
    <a:srgbClr val="FFFFFF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64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3951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3071810"/>
          <a:ext cx="9144000" cy="2560320"/>
        </p:xfrm>
        <a:graphic>
          <a:graphicData uri="http://schemas.openxmlformats.org/drawingml/2006/table">
            <a:tbl>
              <a:tblPr/>
              <a:tblGrid>
                <a:gridCol w="8286776"/>
                <a:gridCol w="857224"/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Консультация по задачам гр. 6.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Эвристическая беседа по теме  №32 с демонстрациями и заполнением справочника № 5.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Повторение темы по опорному конспекту с акцентированием сложных мест.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400" b="1" u="none" strike="noStrike" dirty="0">
                          <a:latin typeface="Times New Roman"/>
                          <a:ea typeface="Times New Roman"/>
                        </a:rPr>
                        <a:t>Первичная обратная связь по вопросам стр.209, 212.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Д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$$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86,87,88. Т. 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77624"/>
            <a:ext cx="9144000" cy="298543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- 7  (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) \1у25н\  №97.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\№35 \ .</a:t>
            </a:r>
            <a:endParaRPr kumimoji="0" lang="ru-RU" sz="11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Познакомиться   с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к.ф. « 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6211669"/>
            <a:ext cx="250033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h-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высота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43670" y="6211669"/>
            <a:ext cx="250033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азимут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8203" t="8056" r="10937" b="32617"/>
          <a:stretch>
            <a:fillRect/>
          </a:stretch>
        </p:blipFill>
        <p:spPr bwMode="auto">
          <a:xfrm>
            <a:off x="0" y="0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49556" t="12061" r="14046" b="54590"/>
          <a:stretch>
            <a:fillRect/>
          </a:stretch>
        </p:blipFill>
        <p:spPr bwMode="auto">
          <a:xfrm>
            <a:off x="0" y="-24"/>
            <a:ext cx="9144000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 Вспомните, какие объекты в окружающей местности расположены на таких расстояниях, которые приведены для тел Солнечной системы в описанной выше модели. Какой из них имеет те же размеры, что и модель Солнца (в предлагаемом масштабе)?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 чём состоят особенности астрономии?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Какие координаты светил называются горизонтальными?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Опишите, как координаты Солнца будут меняться в процессе его движения над горизонтом в течение суток.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 своему линейному размеру диаметр Солнца больше диаметра Луны примерно в 400 раз. Почему их угловые диаметры почти равны?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Для чего используется телескоп?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Что считается главной характеристикой телескопа?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Почему при наблюдениях в телескоп светила уходят из поля зрения?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 1 1.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Каково увеличение телескопа, если в качестве его объектива используется линза, оптическая сила которой 0,4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дптр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в качестве окуляра линза с оптической силой 10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дптр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Во сколько раз больше света, чем телескоп-рефрактор (диаметр объектива 60 мм), собирает крупнейший российский телескоп-рефлектор (диаметр зеркала 6 м)?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 2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Подберите линзы, необходимые для изготовления простейшего телескопа-рефрактора. Измерив оптическую силу объектива и окуляра, определите, какое увеличение может обеспечить такой телескоп.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68580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1.Небесная сфера 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Созвездие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область неба в определённых границах, (88 штук).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Телескоп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нужен для  собирания света. Чем больше диаметр, тем слабее звезду можно увидеть.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4.Ось мира -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5. Видимая звёздная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величина …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Эффект Доплера ….</a:t>
            </a:r>
          </a:p>
          <a:p>
            <a:pPr lvl="0"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?№4 стр.18.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своему линейному размеру диаметр Солнца в 400раз больше диаметра Луны. Почему же их угловые диаметры почти равны.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0" y="4148146"/>
            <a:ext cx="1665355" cy="781052"/>
            <a:chOff x="12690" y="2149"/>
            <a:chExt cx="2091" cy="894"/>
          </a:xfrm>
        </p:grpSpPr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12690" y="2402"/>
              <a:ext cx="1537" cy="5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-λ</a:t>
              </a:r>
              <a:r>
                <a:rPr kumimoji="0" lang="ru-RU" sz="1800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лаб</a:t>
              </a:r>
              <a:r>
                <a:rPr kumimoji="0" lang="ru-RU" sz="18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3960" y="2532"/>
              <a:ext cx="472" cy="5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13764" y="2149"/>
              <a:ext cx="987" cy="5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v·λ</a:t>
              </a:r>
              <a:r>
                <a:rPr kumimoji="0" lang="ru-RU" sz="1800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лаб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>
              <a:off x="13859" y="2611"/>
              <a:ext cx="92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4500562" y="4143380"/>
            <a:ext cx="1763395" cy="684214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 animBg="1"/>
      <p:bldP spid="10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lum bright="-10000" contrast="30000"/>
          </a:blip>
          <a:srcRect b="1087"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95524" y="0"/>
            <a:ext cx="34484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0" y="0"/>
            <a:ext cx="1428728" cy="928670"/>
            <a:chOff x="0" y="0"/>
            <a:chExt cx="1428728" cy="928670"/>
          </a:xfrm>
        </p:grpSpPr>
        <p:sp>
          <p:nvSpPr>
            <p:cNvPr id="7" name="Скругленный прямоугольник 6"/>
            <p:cNvSpPr/>
            <p:nvPr/>
          </p:nvSpPr>
          <p:spPr bwMode="auto">
            <a:xfrm>
              <a:off x="0" y="0"/>
              <a:ext cx="1357290" cy="9286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0"/>
              <a:ext cx="1428728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4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Т№1</a:t>
              </a:r>
              <a:endPara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>Летнее небо</a:t>
            </a:r>
            <a:endParaRPr lang="ru-RU" sz="6000" dirty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7179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1"/>
            <a:ext cx="6308725" cy="45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3" name="Текст 2"/>
          <p:cNvSpPr>
            <a:spLocks noGrp="1"/>
          </p:cNvSpPr>
          <p:nvPr>
            <p:ph type="body" idx="2"/>
          </p:nvPr>
        </p:nvSpPr>
        <p:spPr>
          <a:xfrm>
            <a:off x="7616825" y="0"/>
            <a:ext cx="1527175" cy="4983163"/>
          </a:xfrm>
        </p:spPr>
        <p:txBody>
          <a:bodyPr/>
          <a:lstStyle/>
          <a:p>
            <a:r>
              <a:rPr lang="ru-RU" altLang="ru-RU" smtClean="0"/>
              <a:t>     </a:t>
            </a:r>
          </a:p>
        </p:txBody>
      </p:sp>
      <p:pic>
        <p:nvPicPr>
          <p:cNvPr id="10244" name="Picture 2" descr="C:\Documents and Settings\First\Рабочий стол\для астрономии\skymap_summer[1]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988"/>
            <a:ext cx="7786688" cy="6831012"/>
          </a:xfrm>
        </p:spPr>
      </p:pic>
    </p:spTree>
    <p:extLst>
      <p:ext uri="{BB962C8B-B14F-4D97-AF65-F5344CB8AC3E}">
        <p14:creationId xmlns="" xmlns:p14="http://schemas.microsoft.com/office/powerpoint/2010/main" val="32530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>Осеннее небо</a:t>
            </a:r>
            <a:endParaRPr lang="ru-RU" sz="6000" dirty="0"/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20465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1"/>
            <a:ext cx="6308725" cy="45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1" name="Текст 2"/>
          <p:cNvSpPr>
            <a:spLocks noGrp="1"/>
          </p:cNvSpPr>
          <p:nvPr>
            <p:ph type="body" idx="2"/>
          </p:nvPr>
        </p:nvSpPr>
        <p:spPr>
          <a:xfrm>
            <a:off x="6811963" y="274638"/>
            <a:ext cx="1527175" cy="4983162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2292" name="Picture 2" descr="C:\Documents and Settings\First\Рабочий стол\для астрономии\skymap_autumn[1]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>
            <a:lum bright="3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0"/>
            <a:ext cx="7310015" cy="6827838"/>
          </a:xfrm>
        </p:spPr>
      </p:pic>
    </p:spTree>
    <p:extLst>
      <p:ext uri="{BB962C8B-B14F-4D97-AF65-F5344CB8AC3E}">
        <p14:creationId xmlns="" xmlns:p14="http://schemas.microsoft.com/office/powerpoint/2010/main" val="25662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861517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мы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называем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небесным экватором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8"/>
            <a:ext cx="483267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эклиптика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824029"/>
            <a:ext cx="9144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доказывает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истинность</a:t>
            </a:r>
          </a:p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гелиоцентрической</a:t>
            </a:r>
            <a:r>
              <a:rPr lang="ru-RU" sz="3600" b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системы?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265657"/>
            <a:ext cx="9144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параллакс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парсек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 астрономическая единица?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463" y="4653136"/>
            <a:ext cx="9144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Когда мы ближе к солнцу зимой или летом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/>
              <a:t>Околополярная область северного неба</a:t>
            </a:r>
            <a:endParaRPr lang="ru-RU" sz="4800" dirty="0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1"/>
            <a:ext cx="6308725" cy="45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Текст 2"/>
          <p:cNvSpPr>
            <a:spLocks noGrp="1"/>
          </p:cNvSpPr>
          <p:nvPr>
            <p:ph type="body" idx="2"/>
          </p:nvPr>
        </p:nvSpPr>
        <p:spPr>
          <a:xfrm>
            <a:off x="6811963" y="274638"/>
            <a:ext cx="1527175" cy="4983162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4340" name="Picture 3" descr="C:\Documents and Settings\First\Рабочий стол\для астрономии\около полярня область северного неба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>
            <a:lum bright="4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8286776" cy="6894041"/>
          </a:xfrm>
        </p:spPr>
      </p:pic>
    </p:spTree>
    <p:extLst>
      <p:ext uri="{BB962C8B-B14F-4D97-AF65-F5344CB8AC3E}">
        <p14:creationId xmlns="" xmlns:p14="http://schemas.microsoft.com/office/powerpoint/2010/main" val="15455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-28575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Самые, самые созвездия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857250"/>
            <a:ext cx="8358187" cy="6000750"/>
          </a:xfr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Созвездие, имеющее самые большие размеры – Гидра. Его площадь 1303 кв.градуса.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Созвездие, имеющее самые маленькие размеры – Южный Крест. Его площадь 68 кв.градуса.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Созвездие, содержащее самое большое число звезд ярче 2m – Орион. Содержит 5 таких звезд.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Созвездие, содержащее самое большое число звезд ярче 3m – Скорпион. Содержит 12 звезд.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Созвездие, содержащее самое большое число звезд ярче 4m – Большая Медведица – 19 звезд.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Созвездие, содержащее самое большое число звезд ярче 5m – Центавр. Содержит 49 звезд.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Созвездие, содержащее самое большое число звезд ярче 6m – Центавр. Содержит 150 звезд.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Созвездие, в которое входит самая яркая звезда небосвода Сириус – Большой Пес.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Созвездие, которое является самым тусклым – Столовая Гора. В нем нет звезд ярче 5m 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Созвездие, в которое входит самое большое число звезд с собственными именами – Большая Медведица; таких звезд 14 (всего имеют собственные имена 275 звезд): </a:t>
            </a:r>
            <a:r>
              <a:rPr lang="ru-RU" dirty="0" err="1" smtClean="0"/>
              <a:t>Дубхе</a:t>
            </a:r>
            <a:r>
              <a:rPr lang="ru-RU" dirty="0" smtClean="0"/>
              <a:t> (</a:t>
            </a:r>
            <a:r>
              <a:rPr lang="ru-RU" dirty="0" err="1" smtClean="0"/>
              <a:t>a</a:t>
            </a:r>
            <a:r>
              <a:rPr lang="ru-RU" dirty="0" smtClean="0"/>
              <a:t> ), </a:t>
            </a:r>
            <a:r>
              <a:rPr lang="ru-RU" dirty="0" err="1" smtClean="0"/>
              <a:t>Мерак</a:t>
            </a:r>
            <a:r>
              <a:rPr lang="ru-RU" dirty="0" smtClean="0"/>
              <a:t> (</a:t>
            </a:r>
            <a:r>
              <a:rPr lang="ru-RU" dirty="0" err="1" smtClean="0"/>
              <a:t>b</a:t>
            </a:r>
            <a:r>
              <a:rPr lang="ru-RU" dirty="0" smtClean="0"/>
              <a:t> ), </a:t>
            </a:r>
            <a:r>
              <a:rPr lang="ru-RU" dirty="0" err="1" smtClean="0"/>
              <a:t>Фегда</a:t>
            </a:r>
            <a:r>
              <a:rPr lang="ru-RU" dirty="0" smtClean="0"/>
              <a:t> (</a:t>
            </a:r>
            <a:r>
              <a:rPr lang="ru-RU" dirty="0" err="1" smtClean="0"/>
              <a:t>g</a:t>
            </a:r>
            <a:r>
              <a:rPr lang="ru-RU" dirty="0" smtClean="0"/>
              <a:t> ), </a:t>
            </a:r>
            <a:r>
              <a:rPr lang="ru-RU" dirty="0" err="1" smtClean="0"/>
              <a:t>Мегрец</a:t>
            </a:r>
            <a:r>
              <a:rPr lang="ru-RU" dirty="0" smtClean="0"/>
              <a:t> (</a:t>
            </a:r>
            <a:r>
              <a:rPr lang="ru-RU" dirty="0" err="1" smtClean="0"/>
              <a:t>d</a:t>
            </a:r>
            <a:r>
              <a:rPr lang="ru-RU" dirty="0" smtClean="0"/>
              <a:t> ), </a:t>
            </a:r>
            <a:r>
              <a:rPr lang="ru-RU" dirty="0" err="1" smtClean="0"/>
              <a:t>Алиот</a:t>
            </a:r>
            <a:r>
              <a:rPr lang="ru-RU" dirty="0" smtClean="0"/>
              <a:t> (</a:t>
            </a:r>
            <a:r>
              <a:rPr lang="ru-RU" dirty="0" err="1" smtClean="0"/>
              <a:t>e</a:t>
            </a:r>
            <a:r>
              <a:rPr lang="ru-RU" dirty="0" smtClean="0"/>
              <a:t> ), Мицар (V ), </a:t>
            </a:r>
            <a:r>
              <a:rPr lang="ru-RU" dirty="0" err="1" smtClean="0"/>
              <a:t>Алкаид</a:t>
            </a:r>
            <a:r>
              <a:rPr lang="ru-RU" dirty="0" smtClean="0"/>
              <a:t> ( или </a:t>
            </a:r>
            <a:r>
              <a:rPr lang="ru-RU" dirty="0" err="1" smtClean="0"/>
              <a:t>Бенетнаш</a:t>
            </a:r>
            <a:r>
              <a:rPr lang="ru-RU" dirty="0" smtClean="0"/>
              <a:t>) (</a:t>
            </a:r>
            <a:r>
              <a:rPr lang="ru-RU" dirty="0" err="1" smtClean="0"/>
              <a:t>h</a:t>
            </a:r>
            <a:r>
              <a:rPr lang="ru-RU" dirty="0" smtClean="0"/>
              <a:t> ), </a:t>
            </a:r>
            <a:r>
              <a:rPr lang="ru-RU" dirty="0" err="1" smtClean="0"/>
              <a:t>Талита</a:t>
            </a:r>
            <a:r>
              <a:rPr lang="ru-RU" dirty="0" smtClean="0"/>
              <a:t> (</a:t>
            </a:r>
            <a:r>
              <a:rPr lang="ru-RU" dirty="0" err="1" smtClean="0"/>
              <a:t>u</a:t>
            </a:r>
            <a:r>
              <a:rPr lang="ru-RU" dirty="0" smtClean="0"/>
              <a:t> ), </a:t>
            </a:r>
            <a:r>
              <a:rPr lang="ru-RU" dirty="0" err="1" smtClean="0"/>
              <a:t>Танийа</a:t>
            </a:r>
            <a:r>
              <a:rPr lang="ru-RU" dirty="0" smtClean="0"/>
              <a:t> </a:t>
            </a:r>
            <a:r>
              <a:rPr lang="ru-RU" dirty="0" err="1" smtClean="0"/>
              <a:t>Бореалис</a:t>
            </a:r>
            <a:r>
              <a:rPr lang="ru-RU" dirty="0" smtClean="0"/>
              <a:t> (</a:t>
            </a:r>
            <a:r>
              <a:rPr lang="ru-RU" dirty="0" err="1" smtClean="0"/>
              <a:t>i</a:t>
            </a:r>
            <a:r>
              <a:rPr lang="ru-RU" dirty="0" smtClean="0"/>
              <a:t> ), </a:t>
            </a:r>
            <a:r>
              <a:rPr lang="ru-RU" dirty="0" err="1" smtClean="0"/>
              <a:t>Танийа</a:t>
            </a:r>
            <a:r>
              <a:rPr lang="ru-RU" dirty="0" smtClean="0"/>
              <a:t> </a:t>
            </a:r>
            <a:r>
              <a:rPr lang="ru-RU" dirty="0" err="1" smtClean="0"/>
              <a:t>Остралис</a:t>
            </a:r>
            <a:r>
              <a:rPr lang="ru-RU" dirty="0" smtClean="0"/>
              <a:t> (</a:t>
            </a:r>
            <a:r>
              <a:rPr lang="ru-RU" dirty="0" err="1" smtClean="0"/>
              <a:t>k</a:t>
            </a:r>
            <a:r>
              <a:rPr lang="ru-RU" dirty="0" smtClean="0"/>
              <a:t> ), </a:t>
            </a:r>
            <a:r>
              <a:rPr lang="ru-RU" dirty="0" err="1" smtClean="0"/>
              <a:t>Алула</a:t>
            </a:r>
            <a:r>
              <a:rPr lang="ru-RU" dirty="0" smtClean="0"/>
              <a:t> </a:t>
            </a:r>
            <a:r>
              <a:rPr lang="ru-RU" dirty="0" err="1" smtClean="0"/>
              <a:t>Бореалис</a:t>
            </a:r>
            <a:r>
              <a:rPr lang="ru-RU" dirty="0" smtClean="0"/>
              <a:t> (</a:t>
            </a:r>
            <a:r>
              <a:rPr lang="ru-RU" dirty="0" err="1" smtClean="0"/>
              <a:t>l</a:t>
            </a:r>
            <a:r>
              <a:rPr lang="ru-RU" dirty="0" smtClean="0"/>
              <a:t> ), </a:t>
            </a:r>
            <a:r>
              <a:rPr lang="ru-RU" dirty="0" err="1" smtClean="0"/>
              <a:t>Алула</a:t>
            </a:r>
            <a:r>
              <a:rPr lang="ru-RU" dirty="0" smtClean="0"/>
              <a:t> </a:t>
            </a:r>
            <a:r>
              <a:rPr lang="ru-RU" dirty="0" err="1" smtClean="0"/>
              <a:t>Остралис</a:t>
            </a:r>
            <a:r>
              <a:rPr lang="ru-RU" dirty="0" smtClean="0"/>
              <a:t> (</a:t>
            </a:r>
            <a:r>
              <a:rPr lang="ru-RU" dirty="0" err="1" smtClean="0"/>
              <a:t>m</a:t>
            </a:r>
            <a:r>
              <a:rPr lang="ru-RU" dirty="0" smtClean="0"/>
              <a:t> ), </a:t>
            </a:r>
            <a:r>
              <a:rPr lang="ru-RU" dirty="0" err="1" smtClean="0"/>
              <a:t>Муссида</a:t>
            </a:r>
            <a:r>
              <a:rPr lang="ru-RU" dirty="0" smtClean="0"/>
              <a:t> (</a:t>
            </a:r>
            <a:r>
              <a:rPr lang="ru-RU" dirty="0" err="1" smtClean="0"/>
              <a:t>n</a:t>
            </a:r>
            <a:r>
              <a:rPr lang="ru-RU" dirty="0" smtClean="0"/>
              <a:t> ) и </a:t>
            </a:r>
            <a:r>
              <a:rPr lang="ru-RU" dirty="0" err="1" smtClean="0"/>
              <a:t>Алькор</a:t>
            </a:r>
            <a:r>
              <a:rPr lang="ru-RU" dirty="0" smtClean="0"/>
              <a:t> (80).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94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29883" t="41016" r="46093" b="8203"/>
          <a:stretch>
            <a:fillRect/>
          </a:stretch>
        </p:blipFill>
        <p:spPr bwMode="auto">
          <a:xfrm>
            <a:off x="3357554" y="0"/>
            <a:ext cx="5357882" cy="67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-28575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Самые, самые созвездия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857250"/>
            <a:ext cx="8358187" cy="6000750"/>
          </a:xfr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Созвездие, имеющее самые большие размеры – Гидра. Его площадь 1303 кв.градуса.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Созвездие, имеющее самые маленькие размеры – Южный Крест. Его площадь 68 кв.градуса.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Созвездие, содержащее самое большое число звезд ярче 2m – Орион. Содержит 5 таких звезд.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Созвездие, содержащее самое большое число звезд ярче 3m – Скорпион. Содержит 12 звезд.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Созвездие, содержащее самое большое число звезд ярче 4m – Большая Медведица – 19 звезд.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Созвездие, содержащее самое большое число звезд ярче 5m – Центавр. Содержит 49 звезд.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Созвездие, содержащее самое большое число звезд ярче 6m – Центавр. Содержит 150 звезд.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Созвездие, в которое входит самая яркая звезда небосвода Сириус – Большой Пес.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Созвездие, которое является самым тусклым – Столовая Гора. В нем нет звезд ярче 5m 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Созвездие, в которое входит самое большое число звезд с собственными именами – Большая Медведица; таких звезд 14 (всего имеют собственные имена 275 звезд): </a:t>
            </a:r>
            <a:r>
              <a:rPr lang="ru-RU" dirty="0" err="1" smtClean="0"/>
              <a:t>Дубхе</a:t>
            </a:r>
            <a:r>
              <a:rPr lang="ru-RU" dirty="0" smtClean="0"/>
              <a:t> (</a:t>
            </a:r>
            <a:r>
              <a:rPr lang="ru-RU" dirty="0" err="1" smtClean="0"/>
              <a:t>a</a:t>
            </a:r>
            <a:r>
              <a:rPr lang="ru-RU" dirty="0" smtClean="0"/>
              <a:t> ), </a:t>
            </a:r>
            <a:r>
              <a:rPr lang="ru-RU" dirty="0" err="1" smtClean="0"/>
              <a:t>Мерак</a:t>
            </a:r>
            <a:r>
              <a:rPr lang="ru-RU" dirty="0" smtClean="0"/>
              <a:t> (</a:t>
            </a:r>
            <a:r>
              <a:rPr lang="ru-RU" dirty="0" err="1" smtClean="0"/>
              <a:t>b</a:t>
            </a:r>
            <a:r>
              <a:rPr lang="ru-RU" dirty="0" smtClean="0"/>
              <a:t> ), </a:t>
            </a:r>
            <a:r>
              <a:rPr lang="ru-RU" dirty="0" err="1" smtClean="0"/>
              <a:t>Фегда</a:t>
            </a:r>
            <a:r>
              <a:rPr lang="ru-RU" dirty="0" smtClean="0"/>
              <a:t> (</a:t>
            </a:r>
            <a:r>
              <a:rPr lang="ru-RU" dirty="0" err="1" smtClean="0"/>
              <a:t>g</a:t>
            </a:r>
            <a:r>
              <a:rPr lang="ru-RU" dirty="0" smtClean="0"/>
              <a:t> ), </a:t>
            </a:r>
            <a:r>
              <a:rPr lang="ru-RU" dirty="0" err="1" smtClean="0"/>
              <a:t>Мегрец</a:t>
            </a:r>
            <a:r>
              <a:rPr lang="ru-RU" dirty="0" smtClean="0"/>
              <a:t> (</a:t>
            </a:r>
            <a:r>
              <a:rPr lang="ru-RU" dirty="0" err="1" smtClean="0"/>
              <a:t>d</a:t>
            </a:r>
            <a:r>
              <a:rPr lang="ru-RU" dirty="0" smtClean="0"/>
              <a:t> ), </a:t>
            </a:r>
            <a:r>
              <a:rPr lang="ru-RU" dirty="0" err="1" smtClean="0"/>
              <a:t>Алиот</a:t>
            </a:r>
            <a:r>
              <a:rPr lang="ru-RU" dirty="0" smtClean="0"/>
              <a:t> (</a:t>
            </a:r>
            <a:r>
              <a:rPr lang="ru-RU" dirty="0" err="1" smtClean="0"/>
              <a:t>e</a:t>
            </a:r>
            <a:r>
              <a:rPr lang="ru-RU" dirty="0" smtClean="0"/>
              <a:t> ), Мицар (V ), </a:t>
            </a:r>
            <a:r>
              <a:rPr lang="ru-RU" dirty="0" err="1" smtClean="0"/>
              <a:t>Алкаид</a:t>
            </a:r>
            <a:r>
              <a:rPr lang="ru-RU" dirty="0" smtClean="0"/>
              <a:t> ( или </a:t>
            </a:r>
            <a:r>
              <a:rPr lang="ru-RU" dirty="0" err="1" smtClean="0"/>
              <a:t>Бенетнаш</a:t>
            </a:r>
            <a:r>
              <a:rPr lang="ru-RU" dirty="0" smtClean="0"/>
              <a:t>) (</a:t>
            </a:r>
            <a:r>
              <a:rPr lang="ru-RU" dirty="0" err="1" smtClean="0"/>
              <a:t>h</a:t>
            </a:r>
            <a:r>
              <a:rPr lang="ru-RU" dirty="0" smtClean="0"/>
              <a:t> ), </a:t>
            </a:r>
            <a:r>
              <a:rPr lang="ru-RU" dirty="0" err="1" smtClean="0"/>
              <a:t>Талита</a:t>
            </a:r>
            <a:r>
              <a:rPr lang="ru-RU" dirty="0" smtClean="0"/>
              <a:t> (</a:t>
            </a:r>
            <a:r>
              <a:rPr lang="ru-RU" dirty="0" err="1" smtClean="0"/>
              <a:t>u</a:t>
            </a:r>
            <a:r>
              <a:rPr lang="ru-RU" dirty="0" smtClean="0"/>
              <a:t> ), </a:t>
            </a:r>
            <a:r>
              <a:rPr lang="ru-RU" dirty="0" err="1" smtClean="0"/>
              <a:t>Танийа</a:t>
            </a:r>
            <a:r>
              <a:rPr lang="ru-RU" dirty="0" smtClean="0"/>
              <a:t> </a:t>
            </a:r>
            <a:r>
              <a:rPr lang="ru-RU" dirty="0" err="1" smtClean="0"/>
              <a:t>Бореалис</a:t>
            </a:r>
            <a:r>
              <a:rPr lang="ru-RU" dirty="0" smtClean="0"/>
              <a:t> (</a:t>
            </a:r>
            <a:r>
              <a:rPr lang="ru-RU" dirty="0" err="1" smtClean="0"/>
              <a:t>i</a:t>
            </a:r>
            <a:r>
              <a:rPr lang="ru-RU" dirty="0" smtClean="0"/>
              <a:t> ), </a:t>
            </a:r>
            <a:r>
              <a:rPr lang="ru-RU" dirty="0" err="1" smtClean="0"/>
              <a:t>Танийа</a:t>
            </a:r>
            <a:r>
              <a:rPr lang="ru-RU" dirty="0" smtClean="0"/>
              <a:t> </a:t>
            </a:r>
            <a:r>
              <a:rPr lang="ru-RU" dirty="0" err="1" smtClean="0"/>
              <a:t>Остралис</a:t>
            </a:r>
            <a:r>
              <a:rPr lang="ru-RU" dirty="0" smtClean="0"/>
              <a:t> (</a:t>
            </a:r>
            <a:r>
              <a:rPr lang="ru-RU" dirty="0" err="1" smtClean="0"/>
              <a:t>k</a:t>
            </a:r>
            <a:r>
              <a:rPr lang="ru-RU" dirty="0" smtClean="0"/>
              <a:t> ), </a:t>
            </a:r>
            <a:r>
              <a:rPr lang="ru-RU" dirty="0" err="1" smtClean="0"/>
              <a:t>Алула</a:t>
            </a:r>
            <a:r>
              <a:rPr lang="ru-RU" dirty="0" smtClean="0"/>
              <a:t> </a:t>
            </a:r>
            <a:r>
              <a:rPr lang="ru-RU" dirty="0" err="1" smtClean="0"/>
              <a:t>Бореалис</a:t>
            </a:r>
            <a:r>
              <a:rPr lang="ru-RU" dirty="0" smtClean="0"/>
              <a:t> (</a:t>
            </a:r>
            <a:r>
              <a:rPr lang="ru-RU" dirty="0" err="1" smtClean="0"/>
              <a:t>l</a:t>
            </a:r>
            <a:r>
              <a:rPr lang="ru-RU" dirty="0" smtClean="0"/>
              <a:t> ), </a:t>
            </a:r>
            <a:r>
              <a:rPr lang="ru-RU" dirty="0" err="1" smtClean="0"/>
              <a:t>Алула</a:t>
            </a:r>
            <a:r>
              <a:rPr lang="ru-RU" dirty="0" smtClean="0"/>
              <a:t> </a:t>
            </a:r>
            <a:r>
              <a:rPr lang="ru-RU" dirty="0" err="1" smtClean="0"/>
              <a:t>Остралис</a:t>
            </a:r>
            <a:r>
              <a:rPr lang="ru-RU" dirty="0" smtClean="0"/>
              <a:t> (</a:t>
            </a:r>
            <a:r>
              <a:rPr lang="ru-RU" dirty="0" err="1" smtClean="0"/>
              <a:t>m</a:t>
            </a:r>
            <a:r>
              <a:rPr lang="ru-RU" dirty="0" smtClean="0"/>
              <a:t> ), </a:t>
            </a:r>
            <a:r>
              <a:rPr lang="ru-RU" dirty="0" err="1" smtClean="0"/>
              <a:t>Муссида</a:t>
            </a:r>
            <a:r>
              <a:rPr lang="ru-RU" dirty="0" smtClean="0"/>
              <a:t> (</a:t>
            </a:r>
            <a:r>
              <a:rPr lang="ru-RU" dirty="0" err="1" smtClean="0"/>
              <a:t>n</a:t>
            </a:r>
            <a:r>
              <a:rPr lang="ru-RU" dirty="0" smtClean="0"/>
              <a:t> ) и </a:t>
            </a:r>
            <a:r>
              <a:rPr lang="ru-RU" dirty="0" err="1" smtClean="0"/>
              <a:t>Алькор</a:t>
            </a:r>
            <a:r>
              <a:rPr lang="ru-RU" dirty="0" smtClean="0"/>
              <a:t> (80).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94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-7146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357166"/>
            <a:ext cx="6715172" cy="364333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eaLnBrk="1" hangingPunct="1">
              <a:lnSpc>
                <a:spcPts val="4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1</a:t>
            </a:r>
          </a:p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1,2</a:t>
            </a:r>
          </a:p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Гр,  </a:t>
            </a:r>
            <a:r>
              <a:rPr lang="ru-RU" sz="4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бр№</a:t>
            </a:r>
            <a:endParaRPr lang="ru-RU" sz="4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785794"/>
            <a:ext cx="6858016" cy="1143008"/>
          </a:xfrm>
          <a:prstGeom prst="rect">
            <a:avLst/>
          </a:prstGeom>
          <a:solidFill>
            <a:schemeClr val="bg2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44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000" b="1" cap="small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1,2</a:t>
            </a:r>
            <a:endParaRPr lang="ru-RU" sz="6000" b="1" cap="sm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32" y="1"/>
            <a:ext cx="3000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Астрономия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30296" y="0"/>
            <a:ext cx="4513736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№1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§ 1,2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534" y="2521967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 астрономии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665506">
            <a:off x="343254" y="4193132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наблюдения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31250" r="27930" b="54102"/>
          <a:stretch>
            <a:fillRect/>
          </a:stretch>
        </p:blipFill>
        <p:spPr bwMode="auto">
          <a:xfrm>
            <a:off x="0" y="0"/>
            <a:ext cx="9144000" cy="175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9844" t="50045" r="26758" b="14062"/>
          <a:stretch>
            <a:fillRect/>
          </a:stretch>
        </p:blipFill>
        <p:spPr bwMode="auto">
          <a:xfrm>
            <a:off x="2714612" y="2428894"/>
            <a:ext cx="6429388" cy="42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45322" r="26758" b="49955"/>
          <a:stretch>
            <a:fillRect/>
          </a:stretch>
        </p:blipFill>
        <p:spPr bwMode="auto">
          <a:xfrm>
            <a:off x="0" y="1714488"/>
            <a:ext cx="8643966" cy="54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50045" r="60156" b="14062"/>
          <a:stretch>
            <a:fillRect/>
          </a:stretch>
        </p:blipFill>
        <p:spPr bwMode="auto">
          <a:xfrm>
            <a:off x="0" y="2214553"/>
            <a:ext cx="2786050" cy="460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444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1,2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29554" y="0"/>
            <a:ext cx="121444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1538" y="5643578"/>
            <a:ext cx="371477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углы…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 l="7031" t="5859" r="56055" b="47998"/>
          <a:stretch>
            <a:fillRect/>
          </a:stretch>
        </p:blipFill>
        <p:spPr bwMode="auto">
          <a:xfrm>
            <a:off x="0" y="-1"/>
            <a:ext cx="5500694" cy="550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357290" y="5000636"/>
            <a:ext cx="778671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это сфера произвольного радиуса…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40000" contrast="40000"/>
          </a:blip>
          <a:srcRect l="45668" t="8264" r="20076" b="47998"/>
          <a:stretch>
            <a:fillRect/>
          </a:stretch>
        </p:blipFill>
        <p:spPr bwMode="auto">
          <a:xfrm>
            <a:off x="-32" y="-24"/>
            <a:ext cx="6643734" cy="678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 l="9375" t="16113" r="29687" b="15771"/>
          <a:stretch>
            <a:fillRect/>
          </a:stretch>
        </p:blipFill>
        <p:spPr bwMode="auto">
          <a:xfrm>
            <a:off x="0" y="0"/>
            <a:ext cx="7429552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66797" t="16113" r="10937" b="64844"/>
          <a:stretch>
            <a:fillRect/>
          </a:stretch>
        </p:blipFill>
        <p:spPr bwMode="auto">
          <a:xfrm>
            <a:off x="6429388" y="-24"/>
            <a:ext cx="2714676" cy="18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506808" y="2599010"/>
            <a:ext cx="227977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h-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высота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4214818"/>
            <a:ext cx="250033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азимут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0338" y="6082716"/>
            <a:ext cx="207170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z'</a:t>
            </a:r>
            <a:r>
              <a:rPr lang="en-US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надир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1464447" y="1964521"/>
            <a:ext cx="4429156" cy="2786082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1834659" y="1541226"/>
            <a:ext cx="2311773" cy="1461561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939700" y="5690607"/>
            <a:ext cx="385765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южный полюс мира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500034" y="285728"/>
            <a:ext cx="2214578" cy="428628"/>
          </a:xfrm>
          <a:prstGeom prst="roundRect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3428992" y="285728"/>
            <a:ext cx="1285884" cy="428628"/>
          </a:xfrm>
          <a:prstGeom prst="roundRect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grayscl/>
            <a:lum bright="-20000" contrast="30000"/>
          </a:blip>
          <a:srcRect l="30031" t="58789" r="60400" b="22656"/>
          <a:stretch>
            <a:fillRect/>
          </a:stretch>
        </p:blipFill>
        <p:spPr bwMode="auto">
          <a:xfrm>
            <a:off x="0" y="714356"/>
            <a:ext cx="5500694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8906" t="31445" r="33983" b="63672"/>
          <a:stretch>
            <a:fillRect/>
          </a:stretch>
        </p:blipFill>
        <p:spPr bwMode="auto">
          <a:xfrm>
            <a:off x="131700" y="0"/>
            <a:ext cx="904881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1406" y="37624"/>
            <a:ext cx="121444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5064" y="785794"/>
            <a:ext cx="314324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Небесная сфера -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5229200"/>
            <a:ext cx="403244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Ось мира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5929330"/>
            <a:ext cx="428396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Полюс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мира -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479279">
            <a:off x="2411104" y="883607"/>
            <a:ext cx="114300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Зенит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56269">
            <a:off x="2232146" y="6285014"/>
            <a:ext cx="135587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Надир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1190197" y="2387398"/>
            <a:ext cx="3143272" cy="2928958"/>
          </a:xfrm>
          <a:prstGeom prst="straightConnector1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642910" y="3857628"/>
            <a:ext cx="4357718" cy="71438"/>
          </a:xfrm>
          <a:prstGeom prst="straightConnector1">
            <a:avLst/>
          </a:prstGeom>
          <a:ln w="5715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43372" y="1285860"/>
            <a:ext cx="421481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Небесный меридиан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500034" y="1714488"/>
            <a:ext cx="4500594" cy="428628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  <p:bldP spid="8" grpId="0" animBg="1"/>
      <p:bldP spid="10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 w="38100">
          <a:solidFill>
            <a:srgbClr val="0000FF"/>
          </a:solidFill>
          <a:round/>
          <a:headEnd/>
          <a:tailEnd type="triangle" w="med" len="med"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5369</TotalTime>
  <Words>727</Words>
  <Application>Microsoft Office PowerPoint</Application>
  <PresentationFormat>Экран (4:3)</PresentationFormat>
  <Paragraphs>106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Домашнее задание.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Летнее небо</vt:lpstr>
      <vt:lpstr>Слайд 17</vt:lpstr>
      <vt:lpstr>Осеннее небо</vt:lpstr>
      <vt:lpstr>Слайд 19</vt:lpstr>
      <vt:lpstr>Околополярная область северного неба</vt:lpstr>
      <vt:lpstr>Слайд 21</vt:lpstr>
      <vt:lpstr>Самые, самые созвездия:</vt:lpstr>
      <vt:lpstr>Слайд 23</vt:lpstr>
      <vt:lpstr>Самые, самые созвездия: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568</cp:revision>
  <dcterms:created xsi:type="dcterms:W3CDTF">2009-11-04T14:29:22Z</dcterms:created>
  <dcterms:modified xsi:type="dcterms:W3CDTF">2018-02-24T06:20:47Z</dcterms:modified>
</cp:coreProperties>
</file>