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7"/>
  </p:notesMasterIdLst>
  <p:sldIdLst>
    <p:sldId id="320" r:id="rId2"/>
    <p:sldId id="344" r:id="rId3"/>
    <p:sldId id="345" r:id="rId4"/>
    <p:sldId id="346" r:id="rId5"/>
    <p:sldId id="347" r:id="rId6"/>
    <p:sldId id="348" r:id="rId7"/>
    <p:sldId id="316" r:id="rId8"/>
    <p:sldId id="356" r:id="rId9"/>
    <p:sldId id="327" r:id="rId10"/>
    <p:sldId id="328" r:id="rId11"/>
    <p:sldId id="342" r:id="rId12"/>
    <p:sldId id="330" r:id="rId13"/>
    <p:sldId id="334" r:id="rId14"/>
    <p:sldId id="343" r:id="rId15"/>
    <p:sldId id="335" r:id="rId16"/>
    <p:sldId id="336" r:id="rId17"/>
    <p:sldId id="324" r:id="rId18"/>
    <p:sldId id="337" r:id="rId19"/>
    <p:sldId id="338" r:id="rId20"/>
    <p:sldId id="325" r:id="rId21"/>
    <p:sldId id="326" r:id="rId22"/>
    <p:sldId id="339" r:id="rId23"/>
    <p:sldId id="341" r:id="rId24"/>
    <p:sldId id="331" r:id="rId25"/>
    <p:sldId id="340" r:id="rId26"/>
    <p:sldId id="333" r:id="rId27"/>
    <p:sldId id="349" r:id="rId28"/>
    <p:sldId id="350" r:id="rId29"/>
    <p:sldId id="351" r:id="rId30"/>
    <p:sldId id="352" r:id="rId31"/>
    <p:sldId id="355" r:id="rId32"/>
    <p:sldId id="354" r:id="rId33"/>
    <p:sldId id="353" r:id="rId34"/>
    <p:sldId id="321" r:id="rId35"/>
    <p:sldId id="31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4AC"/>
    <a:srgbClr val="006600"/>
    <a:srgbClr val="220FB1"/>
    <a:srgbClr val="66CCFF"/>
    <a:srgbClr val="000000"/>
    <a:srgbClr val="365D21"/>
    <a:srgbClr val="0033CC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13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1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3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7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1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21.png"/><Relationship Id="rId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7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8.wav"/><Relationship Id="rId9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4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428604"/>
            <a:ext cx="4214813" cy="107157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тесту №5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Электрические колебания в колебательном контуре заданы уравнением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=2*10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20t  (Кл).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амплитуда колебаний заряда?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кулонах с точностью до сотых.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3980577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20t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00306"/>
            <a:ext cx="4439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(Кл)=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214686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857628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72008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/6,28=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5357826"/>
            <a:ext cx="19800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0,3с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24"/>
            <a:ext cx="9144000" cy="6858000"/>
            <a:chOff x="0" y="24"/>
            <a:chExt cx="9144000" cy="68580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24"/>
              <a:ext cx="9144000" cy="6858000"/>
              <a:chOff x="4214810" y="0"/>
              <a:chExt cx="9144000" cy="6858000"/>
            </a:xfrm>
          </p:grpSpPr>
          <p:grpSp>
            <p:nvGrpSpPr>
              <p:cNvPr id="12" name="Группа 13"/>
              <p:cNvGrpSpPr/>
              <p:nvPr/>
            </p:nvGrpSpPr>
            <p:grpSpPr>
              <a:xfrm>
                <a:off x="4214810" y="0"/>
                <a:ext cx="9144000" cy="6858000"/>
                <a:chOff x="0" y="-3429000"/>
                <a:chExt cx="9144000" cy="6858000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0" y="-3429000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5" name="Group 52"/>
                <p:cNvGrpSpPr>
                  <a:grpSpLocks/>
                </p:cNvGrpSpPr>
                <p:nvPr/>
              </p:nvGrpSpPr>
              <p:grpSpPr bwMode="auto">
                <a:xfrm>
                  <a:off x="5929286" y="1571618"/>
                  <a:ext cx="3214709" cy="1128718"/>
                  <a:chOff x="6247" y="4708"/>
                  <a:chExt cx="1691" cy="766"/>
                </a:xfrm>
              </p:grpSpPr>
              <p:sp>
                <p:nvSpPr>
                  <p:cNvPr id="19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" y="4857"/>
                    <a:ext cx="76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47" y="4708"/>
                    <a:chExt cx="1691" cy="766"/>
                  </a:xfrm>
                </p:grpSpPr>
                <p:grpSp>
                  <p:nvGrpSpPr>
                    <p:cNvPr id="21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3" y="4816"/>
                      <a:ext cx="726" cy="530"/>
                      <a:chOff x="7269" y="3433"/>
                      <a:chExt cx="726" cy="530"/>
                    </a:xfrm>
                  </p:grpSpPr>
                  <p:sp>
                    <p:nvSpPr>
                      <p:cNvPr id="29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9" y="3675"/>
                        <a:ext cx="35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04" y="3444"/>
                        <a:ext cx="80" cy="5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1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4" y="3433"/>
                        <a:ext cx="6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2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35" y="4708"/>
                      <a:chExt cx="1691" cy="766"/>
                    </a:xfrm>
                  </p:grpSpPr>
                  <p:sp>
                    <p:nvSpPr>
                      <p:cNvPr id="23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86" y="4813"/>
                        <a:ext cx="657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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4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9" y="4708"/>
                        <a:ext cx="672" cy="766"/>
                        <a:chOff x="9757" y="3167"/>
                        <a:chExt cx="681" cy="662"/>
                      </a:xfrm>
                    </p:grpSpPr>
                    <p:sp>
                      <p:nvSpPr>
                        <p:cNvPr id="26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7" y="3461"/>
                          <a:ext cx="680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k </a:t>
                          </a:r>
                          <a:endParaRPr kumimoji="0" lang="ru-RU" sz="5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7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8" y="3167"/>
                          <a:ext cx="680" cy="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8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57" y="3537"/>
                          <a:ext cx="53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5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5" y="4771"/>
                        <a:ext cx="1691" cy="691"/>
                      </a:xfrm>
                      <a:prstGeom prst="foldedCorner">
                        <a:avLst>
                          <a:gd name="adj" fmla="val 12500"/>
                        </a:avLst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6" name="Группа 131"/>
                <p:cNvGrpSpPr/>
                <p:nvPr/>
              </p:nvGrpSpPr>
              <p:grpSpPr>
                <a:xfrm>
                  <a:off x="2357422" y="1857364"/>
                  <a:ext cx="2882520" cy="769441"/>
                  <a:chOff x="5572132" y="1071546"/>
                  <a:chExt cx="2882520" cy="769441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7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572132" y="1071546"/>
                    <a:ext cx="2882520" cy="769441"/>
                  </a:xfrm>
                  <a:prstGeom prst="rect">
                    <a:avLst/>
                  </a:prstGeom>
                  <a:grpFill/>
                  <a:ln w="38100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eaLnBrk="0" hangingPunct="0"/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T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=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2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r>
                      <a:rPr lang="en-US" sz="4400" b="1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>
                    <a:off x="7415232" y="1124306"/>
                    <a:ext cx="707035" cy="232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9858380" y="2000216"/>
                <a:ext cx="1785950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4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500694" y="2854107"/>
              <a:ext cx="2714644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 колебаний математического маятника равен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0,5 с.  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  равна циклическая частота колебаний маятника?     </a:t>
            </a: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рад/с   с точностью до десятых.</a:t>
            </a:r>
            <a:endParaRPr kumimoji="0" lang="ru-RU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428868"/>
            <a:ext cx="19800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0,5с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428868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2Гц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71810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04" y="3143248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рад/с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24"/>
            <a:chExt cx="9144000" cy="6858000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24"/>
              <a:ext cx="9144000" cy="6858000"/>
              <a:chOff x="4214810" y="0"/>
              <a:chExt cx="9144000" cy="6858000"/>
            </a:xfrm>
          </p:grpSpPr>
          <p:grpSp>
            <p:nvGrpSpPr>
              <p:cNvPr id="8" name="Группа 13"/>
              <p:cNvGrpSpPr/>
              <p:nvPr/>
            </p:nvGrpSpPr>
            <p:grpSpPr>
              <a:xfrm>
                <a:off x="4214810" y="0"/>
                <a:ext cx="9144000" cy="6858000"/>
                <a:chOff x="0" y="-3429000"/>
                <a:chExt cx="9144000" cy="6858000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-3429000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" name="Group 52"/>
                <p:cNvGrpSpPr>
                  <a:grpSpLocks/>
                </p:cNvGrpSpPr>
                <p:nvPr/>
              </p:nvGrpSpPr>
              <p:grpSpPr bwMode="auto">
                <a:xfrm>
                  <a:off x="5929286" y="1571618"/>
                  <a:ext cx="3214709" cy="1128718"/>
                  <a:chOff x="6247" y="4708"/>
                  <a:chExt cx="1691" cy="766"/>
                </a:xfrm>
              </p:grpSpPr>
              <p:sp>
                <p:nvSpPr>
                  <p:cNvPr id="1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" y="4857"/>
                    <a:ext cx="76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3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47" y="4708"/>
                    <a:chExt cx="1691" cy="766"/>
                  </a:xfrm>
                </p:grpSpPr>
                <p:grpSp>
                  <p:nvGrpSpPr>
                    <p:cNvPr id="14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3" y="4816"/>
                      <a:ext cx="726" cy="530"/>
                      <a:chOff x="7269" y="3433"/>
                      <a:chExt cx="726" cy="530"/>
                    </a:xfrm>
                  </p:grpSpPr>
                  <p:sp>
                    <p:nvSpPr>
                      <p:cNvPr id="27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9" y="3675"/>
                        <a:ext cx="35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8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04" y="3444"/>
                        <a:ext cx="80" cy="5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4" y="3433"/>
                        <a:ext cx="6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8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35" y="4708"/>
                      <a:chExt cx="1691" cy="766"/>
                    </a:xfrm>
                  </p:grpSpPr>
                  <p:sp>
                    <p:nvSpPr>
                      <p:cNvPr id="21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86" y="4813"/>
                        <a:ext cx="657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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9" y="4708"/>
                        <a:ext cx="672" cy="766"/>
                        <a:chOff x="9757" y="3167"/>
                        <a:chExt cx="681" cy="662"/>
                      </a:xfrm>
                    </p:grpSpPr>
                    <p:sp>
                      <p:nvSpPr>
                        <p:cNvPr id="24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7" y="3461"/>
                          <a:ext cx="680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k </a:t>
                          </a:r>
                          <a:endParaRPr kumimoji="0" lang="ru-RU" sz="5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5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8" y="3167"/>
                          <a:ext cx="680" cy="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6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57" y="3537"/>
                          <a:ext cx="53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3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5" y="4771"/>
                        <a:ext cx="1691" cy="691"/>
                      </a:xfrm>
                      <a:prstGeom prst="foldedCorner">
                        <a:avLst>
                          <a:gd name="adj" fmla="val 12500"/>
                        </a:avLst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" name="Группа 131"/>
                <p:cNvGrpSpPr/>
                <p:nvPr/>
              </p:nvGrpSpPr>
              <p:grpSpPr>
                <a:xfrm>
                  <a:off x="2357422" y="1857364"/>
                  <a:ext cx="2882520" cy="769441"/>
                  <a:chOff x="5572132" y="1071546"/>
                  <a:chExt cx="2882520" cy="769441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5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572132" y="1071546"/>
                    <a:ext cx="2882520" cy="769441"/>
                  </a:xfrm>
                  <a:prstGeom prst="rect">
                    <a:avLst/>
                  </a:prstGeom>
                  <a:grpFill/>
                  <a:ln w="38100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eaLnBrk="0" hangingPunct="0"/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T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=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2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r>
                      <a:rPr lang="en-US" sz="4400" b="1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7415232" y="1124306"/>
                    <a:ext cx="707035" cy="232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9858380" y="2000216"/>
                <a:ext cx="1785950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4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500694" y="2854107"/>
              <a:ext cx="2714644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500098" y="6494"/>
            <a:ext cx="978700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71550" marR="17463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колебаниях вдоль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координата тела изменяется по закону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х=4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2t (м).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амплитуда колебаний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pPr marL="971550" marR="17463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десятых.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63858"/>
            <a:ext cx="3892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 (м).</a:t>
            </a:r>
            <a:endParaRPr lang="ru-RU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29407" y="2538332"/>
            <a:ext cx="2629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cos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21468" y="3593238"/>
            <a:ext cx="30877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sin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30907" y="2584732"/>
            <a:ext cx="989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57356" y="3656302"/>
            <a:ext cx="861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435626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рад/с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870352"/>
            <a:ext cx="244009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4(м).</a:t>
            </a:r>
            <a:endParaRPr lang="ru-RU" sz="4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17121" y="2578238"/>
            <a:ext cx="2212465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8м/с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43570" y="3569098"/>
            <a:ext cx="3071834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16,0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м/с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578238"/>
            <a:ext cx="167545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721246"/>
            <a:ext cx="1598515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6858000"/>
            <a:chOff x="0" y="24"/>
            <a:chExt cx="9144000" cy="6858000"/>
          </a:xfrm>
        </p:grpSpPr>
        <p:grpSp>
          <p:nvGrpSpPr>
            <p:cNvPr id="15" name="Группа 10"/>
            <p:cNvGrpSpPr/>
            <p:nvPr/>
          </p:nvGrpSpPr>
          <p:grpSpPr>
            <a:xfrm>
              <a:off x="0" y="24"/>
              <a:ext cx="9144000" cy="6858000"/>
              <a:chOff x="4214810" y="0"/>
              <a:chExt cx="9144000" cy="6858000"/>
            </a:xfrm>
          </p:grpSpPr>
          <p:grpSp>
            <p:nvGrpSpPr>
              <p:cNvPr id="17" name="Группа 13"/>
              <p:cNvGrpSpPr/>
              <p:nvPr/>
            </p:nvGrpSpPr>
            <p:grpSpPr>
              <a:xfrm>
                <a:off x="4214810" y="0"/>
                <a:ext cx="9144000" cy="6858000"/>
                <a:chOff x="0" y="-3429000"/>
                <a:chExt cx="9144000" cy="6858000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0" y="-3429000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0" name="Group 52"/>
                <p:cNvGrpSpPr>
                  <a:grpSpLocks/>
                </p:cNvGrpSpPr>
                <p:nvPr/>
              </p:nvGrpSpPr>
              <p:grpSpPr bwMode="auto">
                <a:xfrm>
                  <a:off x="5929286" y="1571618"/>
                  <a:ext cx="3214709" cy="1128718"/>
                  <a:chOff x="6247" y="4708"/>
                  <a:chExt cx="1691" cy="766"/>
                </a:xfrm>
              </p:grpSpPr>
              <p:sp>
                <p:nvSpPr>
                  <p:cNvPr id="2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" y="4857"/>
                    <a:ext cx="76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5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47" y="4708"/>
                    <a:chExt cx="1691" cy="766"/>
                  </a:xfrm>
                </p:grpSpPr>
                <p:grpSp>
                  <p:nvGrpSpPr>
                    <p:cNvPr id="26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3" y="4816"/>
                      <a:ext cx="726" cy="530"/>
                      <a:chOff x="7269" y="3433"/>
                      <a:chExt cx="726" cy="530"/>
                    </a:xfrm>
                  </p:grpSpPr>
                  <p:sp>
                    <p:nvSpPr>
                      <p:cNvPr id="34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9" y="3675"/>
                        <a:ext cx="35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5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04" y="3444"/>
                        <a:ext cx="80" cy="5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6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4" y="3433"/>
                        <a:ext cx="6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7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35" y="4708"/>
                      <a:chExt cx="1691" cy="766"/>
                    </a:xfrm>
                  </p:grpSpPr>
                  <p:sp>
                    <p:nvSpPr>
                      <p:cNvPr id="28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86" y="4813"/>
                        <a:ext cx="657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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9" y="4708"/>
                        <a:ext cx="672" cy="766"/>
                        <a:chOff x="9757" y="3167"/>
                        <a:chExt cx="681" cy="662"/>
                      </a:xfrm>
                    </p:grpSpPr>
                    <p:sp>
                      <p:nvSpPr>
                        <p:cNvPr id="31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7" y="3461"/>
                          <a:ext cx="680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k </a:t>
                          </a:r>
                          <a:endParaRPr kumimoji="0" lang="ru-RU" sz="5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2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8" y="3167"/>
                          <a:ext cx="680" cy="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3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57" y="3537"/>
                          <a:ext cx="53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0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5" y="4771"/>
                        <a:ext cx="1691" cy="691"/>
                      </a:xfrm>
                      <a:prstGeom prst="foldedCorner">
                        <a:avLst>
                          <a:gd name="adj" fmla="val 12500"/>
                        </a:avLst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" name="Группа 131"/>
                <p:cNvGrpSpPr/>
                <p:nvPr/>
              </p:nvGrpSpPr>
              <p:grpSpPr>
                <a:xfrm>
                  <a:off x="2357422" y="1857364"/>
                  <a:ext cx="2882520" cy="769441"/>
                  <a:chOff x="5572132" y="1071546"/>
                  <a:chExt cx="2882520" cy="769441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2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572132" y="1071546"/>
                    <a:ext cx="2882520" cy="769441"/>
                  </a:xfrm>
                  <a:prstGeom prst="rect">
                    <a:avLst/>
                  </a:prstGeom>
                  <a:grpFill/>
                  <a:ln w="38100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eaLnBrk="0" hangingPunct="0"/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T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=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2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r>
                      <a:rPr lang="en-US" sz="4400" b="1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7415232" y="1124306"/>
                    <a:ext cx="707035" cy="232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" name="Прямоугольник 17"/>
              <p:cNvSpPr/>
              <p:nvPr/>
            </p:nvSpPr>
            <p:spPr>
              <a:xfrm>
                <a:off x="10858512" y="2714620"/>
                <a:ext cx="1785950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4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357950" y="3500462"/>
              <a:ext cx="2714644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1113" lvl="0" indent="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Груз массой  1кг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подвешенный на пружине, совершает гармонические колебания с циклической частотой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8рад/с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циклическая частота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ώ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колебаний груза массой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16кг   на  той же пружине?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формулу и  найдите ответ.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06" y="2492326"/>
            <a:ext cx="28664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97262" y="2564904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57752" y="2563764"/>
            <a:ext cx="2480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42607" y="2636912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86776" y="1285860"/>
            <a:ext cx="60785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4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928926" y="2420888"/>
            <a:ext cx="1564827" cy="1000129"/>
            <a:chOff x="292529" y="5357829"/>
            <a:chExt cx="1564827" cy="1000129"/>
          </a:xfrm>
        </p:grpSpPr>
        <p:sp>
          <p:nvSpPr>
            <p:cNvPr id="33794" name="Text Box 2"/>
            <p:cNvSpPr txBox="1">
              <a:spLocks noChangeArrowheads="1"/>
            </p:cNvSpPr>
            <p:nvPr/>
          </p:nvSpPr>
          <p:spPr bwMode="auto">
            <a:xfrm>
              <a:off x="292529" y="5531252"/>
              <a:ext cx="1047031" cy="67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 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95" name="Text Box 3"/>
            <p:cNvSpPr txBox="1">
              <a:spLocks noChangeArrowheads="1"/>
            </p:cNvSpPr>
            <p:nvPr/>
          </p:nvSpPr>
          <p:spPr bwMode="auto">
            <a:xfrm>
              <a:off x="958823" y="5357829"/>
              <a:ext cx="612781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928666" y="5781694"/>
              <a:ext cx="928690" cy="576264"/>
              <a:chOff x="6572" y="3741"/>
              <a:chExt cx="926" cy="630"/>
            </a:xfrm>
          </p:grpSpPr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6572" y="3741"/>
                <a:ext cx="926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T</a:t>
                </a: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6728" y="3836"/>
                <a:ext cx="57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5" grpId="0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1113" lvl="0" indent="0" algn="l" defTabSz="914400" rtl="0" eaLnBrk="1" fontAlgn="base" latinLnBrk="0" hangingPunct="1">
              <a:lnSpc>
                <a:spcPct val="100000"/>
              </a:lnSpc>
              <a:spcBef>
                <a:spcPts val="5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Груз массой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подвешенный на пружине, совершает гармонические колебания с циклической частотой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ώ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циклическая частота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ώ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колебаний груза массой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16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на  той же пружине?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формулу и выберите ответ.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06" y="2928934"/>
            <a:ext cx="28664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97262" y="3000372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57752" y="3000372"/>
            <a:ext cx="2480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42607" y="3071810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20711895">
            <a:off x="4964581" y="3759744"/>
            <a:ext cx="3790718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. </a:t>
            </a:r>
            <a:r>
              <a:rPr lang="ru-RU" sz="4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44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44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/4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1285860"/>
            <a:ext cx="60785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4400" dirty="0"/>
          </a:p>
        </p:txBody>
      </p:sp>
      <p:grpSp>
        <p:nvGrpSpPr>
          <p:cNvPr id="2" name="Группа 13"/>
          <p:cNvGrpSpPr/>
          <p:nvPr/>
        </p:nvGrpSpPr>
        <p:grpSpPr>
          <a:xfrm>
            <a:off x="2928926" y="2857496"/>
            <a:ext cx="1564827" cy="1000129"/>
            <a:chOff x="292529" y="5357829"/>
            <a:chExt cx="1564827" cy="1000129"/>
          </a:xfrm>
        </p:grpSpPr>
        <p:sp>
          <p:nvSpPr>
            <p:cNvPr id="33794" name="Text Box 2"/>
            <p:cNvSpPr txBox="1">
              <a:spLocks noChangeArrowheads="1"/>
            </p:cNvSpPr>
            <p:nvPr/>
          </p:nvSpPr>
          <p:spPr bwMode="auto">
            <a:xfrm>
              <a:off x="292529" y="5531252"/>
              <a:ext cx="1047031" cy="67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 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95" name="Text Box 3"/>
            <p:cNvSpPr txBox="1">
              <a:spLocks noChangeArrowheads="1"/>
            </p:cNvSpPr>
            <p:nvPr/>
          </p:nvSpPr>
          <p:spPr bwMode="auto">
            <a:xfrm>
              <a:off x="958823" y="5357829"/>
              <a:ext cx="612781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928666" y="5781694"/>
              <a:ext cx="928690" cy="576264"/>
              <a:chOff x="6572" y="3741"/>
              <a:chExt cx="926" cy="630"/>
            </a:xfrm>
          </p:grpSpPr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6572" y="3741"/>
                <a:ext cx="926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T</a:t>
                </a:r>
                <a:endParaRPr kumimoji="0" lang="ru-RU" sz="4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98" name="Line 6"/>
              <p:cNvSpPr>
                <a:spLocks noChangeShapeType="1"/>
              </p:cNvSpPr>
              <p:nvPr/>
            </p:nvSpPr>
            <p:spPr bwMode="auto">
              <a:xfrm>
                <a:off x="6728" y="3836"/>
                <a:ext cx="57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0" y="2214554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R="11113" lvl="0">
              <a:spcBef>
                <a:spcPts val="588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.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=ώ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Б.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=ώ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В.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=ώ 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=2ώ 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ώ 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4ώ </a:t>
            </a:r>
            <a:r>
              <a:rPr lang="ru-RU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pSp>
        <p:nvGrpSpPr>
          <p:cNvPr id="10" name="Группа 15"/>
          <p:cNvGrpSpPr/>
          <p:nvPr/>
        </p:nvGrpSpPr>
        <p:grpSpPr>
          <a:xfrm>
            <a:off x="0" y="0"/>
            <a:ext cx="9144000" cy="6858000"/>
            <a:chOff x="0" y="24"/>
            <a:chExt cx="9144000" cy="68580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24"/>
              <a:ext cx="9144000" cy="6858000"/>
              <a:chOff x="4214810" y="0"/>
              <a:chExt cx="9144000" cy="6858000"/>
            </a:xfrm>
          </p:grpSpPr>
          <p:grpSp>
            <p:nvGrpSpPr>
              <p:cNvPr id="12" name="Группа 13"/>
              <p:cNvGrpSpPr/>
              <p:nvPr/>
            </p:nvGrpSpPr>
            <p:grpSpPr>
              <a:xfrm>
                <a:off x="4214810" y="0"/>
                <a:ext cx="9144000" cy="6858000"/>
                <a:chOff x="0" y="-3429000"/>
                <a:chExt cx="9144000" cy="6858000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0" y="-3429000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3" name="Group 52"/>
                <p:cNvGrpSpPr>
                  <a:grpSpLocks/>
                </p:cNvGrpSpPr>
                <p:nvPr/>
              </p:nvGrpSpPr>
              <p:grpSpPr bwMode="auto">
                <a:xfrm>
                  <a:off x="5929286" y="1571618"/>
                  <a:ext cx="3214709" cy="1128718"/>
                  <a:chOff x="6247" y="4708"/>
                  <a:chExt cx="1691" cy="766"/>
                </a:xfrm>
              </p:grpSpPr>
              <p:sp>
                <p:nvSpPr>
                  <p:cNvPr id="26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" y="4857"/>
                    <a:ext cx="76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47" y="4708"/>
                    <a:chExt cx="1691" cy="766"/>
                  </a:xfrm>
                </p:grpSpPr>
                <p:grpSp>
                  <p:nvGrpSpPr>
                    <p:cNvPr id="16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3" y="4816"/>
                      <a:ext cx="726" cy="530"/>
                      <a:chOff x="7269" y="3433"/>
                      <a:chExt cx="726" cy="530"/>
                    </a:xfrm>
                  </p:grpSpPr>
                  <p:sp>
                    <p:nvSpPr>
                      <p:cNvPr id="36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9" y="3675"/>
                        <a:ext cx="35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7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04" y="3444"/>
                        <a:ext cx="80" cy="5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8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4" y="3433"/>
                        <a:ext cx="6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7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35" y="4708"/>
                      <a:chExt cx="1691" cy="766"/>
                    </a:xfrm>
                  </p:grpSpPr>
                  <p:sp>
                    <p:nvSpPr>
                      <p:cNvPr id="30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86" y="4813"/>
                        <a:ext cx="657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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9" y="4708"/>
                        <a:ext cx="672" cy="766"/>
                        <a:chOff x="9757" y="3167"/>
                        <a:chExt cx="681" cy="662"/>
                      </a:xfrm>
                    </p:grpSpPr>
                    <p:sp>
                      <p:nvSpPr>
                        <p:cNvPr id="33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7" y="3461"/>
                          <a:ext cx="680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k </a:t>
                          </a:r>
                          <a:endParaRPr kumimoji="0" lang="ru-RU" sz="5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4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8" y="3167"/>
                          <a:ext cx="680" cy="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5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57" y="3537"/>
                          <a:ext cx="53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2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5" y="4771"/>
                        <a:ext cx="1691" cy="691"/>
                      </a:xfrm>
                      <a:prstGeom prst="foldedCorner">
                        <a:avLst>
                          <a:gd name="adj" fmla="val 12500"/>
                        </a:avLst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" name="Группа 131"/>
                <p:cNvGrpSpPr/>
                <p:nvPr/>
              </p:nvGrpSpPr>
              <p:grpSpPr>
                <a:xfrm>
                  <a:off x="2357422" y="1857364"/>
                  <a:ext cx="2882520" cy="769441"/>
                  <a:chOff x="5572132" y="1071546"/>
                  <a:chExt cx="2882520" cy="769441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4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572132" y="1071546"/>
                    <a:ext cx="2882520" cy="769441"/>
                  </a:xfrm>
                  <a:prstGeom prst="rect">
                    <a:avLst/>
                  </a:prstGeom>
                  <a:grpFill/>
                  <a:ln w="38100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eaLnBrk="0" hangingPunct="0"/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T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=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2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r>
                      <a:rPr lang="en-US" sz="4400" b="1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7415232" y="1124306"/>
                    <a:ext cx="707035" cy="232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4286216" y="3643314"/>
                <a:ext cx="1785950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4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1406" y="4500594"/>
              <a:ext cx="2714644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5" grpId="0"/>
      <p:bldP spid="7" grpId="0" animBg="1"/>
      <p:bldP spid="8" grpId="0" animBg="1"/>
      <p:bldP spid="8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9050" lvl="0" indent="0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изменится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колебаний математического маятника, если  его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16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раза?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формулу и выберите ответ.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1785926"/>
            <a:ext cx="2882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2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00232" y="1857364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786058"/>
            <a:ext cx="2208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728" y="2857496"/>
            <a:ext cx="707035" cy="2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41174" y="2714620"/>
            <a:ext cx="4941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Уменьши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  в 4 раза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714488"/>
            <a:ext cx="474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Увеличится в 4 раза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429652" y="2786058"/>
            <a:ext cx="50006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714752"/>
            <a:ext cx="9144000" cy="9287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 изменится.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Увеличится в 2 раза.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Увеличится в 4 раза.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2 раза.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4 раза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24"/>
            <a:chExt cx="9144000" cy="6858000"/>
          </a:xfrm>
        </p:grpSpPr>
        <p:grpSp>
          <p:nvGrpSpPr>
            <p:cNvPr id="12" name="Группа 10"/>
            <p:cNvGrpSpPr/>
            <p:nvPr/>
          </p:nvGrpSpPr>
          <p:grpSpPr>
            <a:xfrm>
              <a:off x="0" y="24"/>
              <a:ext cx="9144000" cy="6858000"/>
              <a:chOff x="4214810" y="0"/>
              <a:chExt cx="9144000" cy="6858000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4214810" y="0"/>
                <a:ext cx="9144000" cy="6858000"/>
                <a:chOff x="0" y="-3429000"/>
                <a:chExt cx="9144000" cy="6858000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0" y="-3429000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7" name="Group 52"/>
                <p:cNvGrpSpPr>
                  <a:grpSpLocks/>
                </p:cNvGrpSpPr>
                <p:nvPr/>
              </p:nvGrpSpPr>
              <p:grpSpPr bwMode="auto">
                <a:xfrm>
                  <a:off x="5929286" y="1571618"/>
                  <a:ext cx="3214709" cy="1128718"/>
                  <a:chOff x="6247" y="4708"/>
                  <a:chExt cx="1691" cy="766"/>
                </a:xfrm>
              </p:grpSpPr>
              <p:sp>
                <p:nvSpPr>
                  <p:cNvPr id="2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" y="4857"/>
                    <a:ext cx="76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47" y="4708"/>
                    <a:chExt cx="1691" cy="766"/>
                  </a:xfrm>
                </p:grpSpPr>
                <p:grpSp>
                  <p:nvGrpSpPr>
                    <p:cNvPr id="23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3" y="4816"/>
                      <a:ext cx="726" cy="530"/>
                      <a:chOff x="7269" y="3433"/>
                      <a:chExt cx="726" cy="530"/>
                    </a:xfrm>
                  </p:grpSpPr>
                  <p:sp>
                    <p:nvSpPr>
                      <p:cNvPr id="31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9" y="3675"/>
                        <a:ext cx="35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2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04" y="3444"/>
                        <a:ext cx="80" cy="5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3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4" y="3433"/>
                        <a:ext cx="6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4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35" y="4708"/>
                      <a:chExt cx="1691" cy="766"/>
                    </a:xfrm>
                  </p:grpSpPr>
                  <p:sp>
                    <p:nvSpPr>
                      <p:cNvPr id="25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86" y="4813"/>
                        <a:ext cx="657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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6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9" y="4708"/>
                        <a:ext cx="672" cy="766"/>
                        <a:chOff x="9757" y="3167"/>
                        <a:chExt cx="681" cy="662"/>
                      </a:xfrm>
                    </p:grpSpPr>
                    <p:sp>
                      <p:nvSpPr>
                        <p:cNvPr id="28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7" y="3461"/>
                          <a:ext cx="680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k </a:t>
                          </a:r>
                          <a:endParaRPr kumimoji="0" lang="ru-RU" sz="5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9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8" y="3167"/>
                          <a:ext cx="680" cy="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57" y="3537"/>
                          <a:ext cx="53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27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5" y="4771"/>
                        <a:ext cx="1691" cy="691"/>
                      </a:xfrm>
                      <a:prstGeom prst="foldedCorner">
                        <a:avLst>
                          <a:gd name="adj" fmla="val 12500"/>
                        </a:avLst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" name="Группа 131"/>
                <p:cNvGrpSpPr/>
                <p:nvPr/>
              </p:nvGrpSpPr>
              <p:grpSpPr>
                <a:xfrm>
                  <a:off x="2357422" y="1857364"/>
                  <a:ext cx="2882520" cy="769441"/>
                  <a:chOff x="5572132" y="1071546"/>
                  <a:chExt cx="2882520" cy="769441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9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572132" y="1071546"/>
                    <a:ext cx="2882520" cy="769441"/>
                  </a:xfrm>
                  <a:prstGeom prst="rect">
                    <a:avLst/>
                  </a:prstGeom>
                  <a:grpFill/>
                  <a:ln w="38100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eaLnBrk="0" hangingPunct="0"/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T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=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2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r>
                      <a:rPr lang="en-US" sz="4400" b="1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7415232" y="1124306"/>
                    <a:ext cx="707035" cy="232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Прямоугольник 14"/>
              <p:cNvSpPr/>
              <p:nvPr/>
            </p:nvSpPr>
            <p:spPr>
              <a:xfrm>
                <a:off x="4286216" y="3643314"/>
                <a:ext cx="1785950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4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1406" y="4500594"/>
              <a:ext cx="2714644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  <p:bldP spid="5" grpId="0"/>
      <p:bldP spid="7" grpId="0"/>
      <p:bldP spid="8" grpId="0"/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285784" y="0"/>
            <a:ext cx="942978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На рисунке  представлен профиль волны в определенный момент времени. Чему равна разность фаз колебаний в точках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0 и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714884"/>
            <a:ext cx="9144000" cy="10715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рисунке  представлен профиль волны в определенный момент времени. Чему равна амплитуда колебаний точек волны?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сантиметрах.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857232"/>
            <a:ext cx="26068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/2=1,6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571744"/>
            <a:ext cx="178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=4м</a:t>
            </a:r>
            <a:endParaRPr lang="ru-RU" sz="4400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4572000" y="1000108"/>
            <a:ext cx="3922862" cy="3500462"/>
            <a:chOff x="5221138" y="1037042"/>
            <a:chExt cx="3922862" cy="3071834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5221138" y="1037042"/>
              <a:ext cx="3922862" cy="3071834"/>
              <a:chOff x="5221138" y="1000108"/>
              <a:chExt cx="3922862" cy="3071834"/>
            </a:xfrm>
          </p:grpSpPr>
          <p:grpSp>
            <p:nvGrpSpPr>
              <p:cNvPr id="4" name="Группа 8"/>
              <p:cNvGrpSpPr/>
              <p:nvPr/>
            </p:nvGrpSpPr>
            <p:grpSpPr>
              <a:xfrm>
                <a:off x="5357818" y="1000108"/>
                <a:ext cx="3786182" cy="3071834"/>
                <a:chOff x="5357818" y="1000108"/>
                <a:chExt cx="3786182" cy="2643206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357818" y="1000108"/>
                  <a:ext cx="3786182" cy="2571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Прямоугольник 7"/>
                <p:cNvSpPr/>
                <p:nvPr/>
              </p:nvSpPr>
              <p:spPr>
                <a:xfrm>
                  <a:off x="6858016" y="3143248"/>
                  <a:ext cx="928694" cy="5000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5221138" y="1391802"/>
                <a:ext cx="571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0,4</a:t>
                </a:r>
                <a:endParaRPr lang="ru-RU" dirty="0"/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643570" y="1643050"/>
              <a:ext cx="2714644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3214686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algn="l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рисунке  представлен профиль волны в определенный момент времени. Чему равна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 длина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волны?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метрах.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5500702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Xm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=4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ru-RU" sz="4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9144000" cy="6858000"/>
            <a:chOff x="0" y="24"/>
            <a:chExt cx="9144000" cy="6858000"/>
          </a:xfrm>
        </p:grpSpPr>
        <p:grpSp>
          <p:nvGrpSpPr>
            <p:cNvPr id="17" name="Группа 10"/>
            <p:cNvGrpSpPr/>
            <p:nvPr/>
          </p:nvGrpSpPr>
          <p:grpSpPr>
            <a:xfrm>
              <a:off x="0" y="24"/>
              <a:ext cx="9144000" cy="6858000"/>
              <a:chOff x="4214810" y="0"/>
              <a:chExt cx="9144000" cy="6858000"/>
            </a:xfrm>
          </p:grpSpPr>
          <p:grpSp>
            <p:nvGrpSpPr>
              <p:cNvPr id="19" name="Группа 13"/>
              <p:cNvGrpSpPr/>
              <p:nvPr/>
            </p:nvGrpSpPr>
            <p:grpSpPr>
              <a:xfrm>
                <a:off x="4214810" y="0"/>
                <a:ext cx="9144000" cy="6858000"/>
                <a:chOff x="0" y="-3429000"/>
                <a:chExt cx="9144000" cy="6858000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0" y="-3429000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2" name="Group 52"/>
                <p:cNvGrpSpPr>
                  <a:grpSpLocks/>
                </p:cNvGrpSpPr>
                <p:nvPr/>
              </p:nvGrpSpPr>
              <p:grpSpPr bwMode="auto">
                <a:xfrm>
                  <a:off x="5929286" y="1571618"/>
                  <a:ext cx="3214709" cy="1128718"/>
                  <a:chOff x="6247" y="4708"/>
                  <a:chExt cx="1691" cy="766"/>
                </a:xfrm>
              </p:grpSpPr>
              <p:sp>
                <p:nvSpPr>
                  <p:cNvPr id="26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" y="4857"/>
                    <a:ext cx="76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27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47" y="4708"/>
                    <a:chExt cx="1691" cy="766"/>
                  </a:xfrm>
                </p:grpSpPr>
                <p:grpSp>
                  <p:nvGrpSpPr>
                    <p:cNvPr id="28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3" y="4816"/>
                      <a:ext cx="726" cy="530"/>
                      <a:chOff x="7269" y="3433"/>
                      <a:chExt cx="726" cy="530"/>
                    </a:xfrm>
                  </p:grpSpPr>
                  <p:sp>
                    <p:nvSpPr>
                      <p:cNvPr id="36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9" y="3675"/>
                        <a:ext cx="35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7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04" y="3444"/>
                        <a:ext cx="80" cy="5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8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4" y="3433"/>
                        <a:ext cx="6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35" y="4708"/>
                      <a:chExt cx="1691" cy="766"/>
                    </a:xfrm>
                  </p:grpSpPr>
                  <p:sp>
                    <p:nvSpPr>
                      <p:cNvPr id="30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86" y="4813"/>
                        <a:ext cx="657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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3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9" y="4708"/>
                        <a:ext cx="672" cy="766"/>
                        <a:chOff x="9757" y="3167"/>
                        <a:chExt cx="681" cy="662"/>
                      </a:xfrm>
                    </p:grpSpPr>
                    <p:sp>
                      <p:nvSpPr>
                        <p:cNvPr id="33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7" y="3461"/>
                          <a:ext cx="680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k </a:t>
                          </a:r>
                          <a:endParaRPr kumimoji="0" lang="ru-RU" sz="5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4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8" y="3167"/>
                          <a:ext cx="680" cy="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5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57" y="3537"/>
                          <a:ext cx="53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2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5" y="4771"/>
                        <a:ext cx="1691" cy="691"/>
                      </a:xfrm>
                      <a:prstGeom prst="foldedCorner">
                        <a:avLst>
                          <a:gd name="adj" fmla="val 12500"/>
                        </a:avLst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" name="Группа 131"/>
                <p:cNvGrpSpPr/>
                <p:nvPr/>
              </p:nvGrpSpPr>
              <p:grpSpPr>
                <a:xfrm>
                  <a:off x="2357422" y="1857364"/>
                  <a:ext cx="2882520" cy="769441"/>
                  <a:chOff x="5572132" y="1071546"/>
                  <a:chExt cx="2882520" cy="769441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4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572132" y="1071546"/>
                    <a:ext cx="2882520" cy="769441"/>
                  </a:xfrm>
                  <a:prstGeom prst="rect">
                    <a:avLst/>
                  </a:prstGeom>
                  <a:grpFill/>
                  <a:ln w="38100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eaLnBrk="0" hangingPunct="0"/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T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=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2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r>
                      <a:rPr lang="en-US" sz="4400" b="1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7415232" y="1124306"/>
                    <a:ext cx="707035" cy="232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Прямоугольник 19"/>
              <p:cNvSpPr/>
              <p:nvPr/>
            </p:nvSpPr>
            <p:spPr>
              <a:xfrm>
                <a:off x="4214810" y="1571612"/>
                <a:ext cx="1785950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4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0" y="2428892"/>
              <a:ext cx="2714644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6" grpId="0"/>
      <p:bldP spid="7" grpId="0"/>
      <p:bldP spid="205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" y="0"/>
            <a:ext cx="9143999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из перечисленных ниже волн являются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поперечными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волны на поверхности воды,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звуковые волны в газах,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радиоволны,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ультразвуковые волны в жидкостях? 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" y="1142984"/>
            <a:ext cx="9143999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1-е.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 и 3.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и 4.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1, 2, 3 и 4.</a:t>
            </a: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42844" y="2071678"/>
            <a:ext cx="2500330" cy="1214446"/>
            <a:chOff x="1639" y="5407"/>
            <a:chExt cx="1670" cy="858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672" y="5516"/>
              <a:ext cx="1637" cy="702"/>
              <a:chOff x="1672" y="5516"/>
              <a:chExt cx="1637" cy="702"/>
            </a:xfrm>
          </p:grpSpPr>
          <p:sp>
            <p:nvSpPr>
              <p:cNvPr id="9" name="Arc 31"/>
              <p:cNvSpPr>
                <a:spLocks/>
              </p:cNvSpPr>
              <p:nvPr/>
            </p:nvSpPr>
            <p:spPr bwMode="auto">
              <a:xfrm>
                <a:off x="1672" y="5516"/>
                <a:ext cx="826" cy="3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Arc 30"/>
              <p:cNvSpPr>
                <a:spLocks/>
              </p:cNvSpPr>
              <p:nvPr/>
            </p:nvSpPr>
            <p:spPr bwMode="auto">
              <a:xfrm flipV="1">
                <a:off x="2483" y="5835"/>
                <a:ext cx="826" cy="38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600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54" y="5883"/>
              <a:ext cx="50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1639" y="5407"/>
              <a:ext cx="0" cy="8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2612" y="5508"/>
              <a:ext cx="29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214678" y="2357430"/>
            <a:ext cx="285752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поперечная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142844" y="3357562"/>
            <a:ext cx="3071834" cy="2000900"/>
            <a:chOff x="1241" y="6361"/>
            <a:chExt cx="2040" cy="885"/>
          </a:xfrm>
        </p:grpSpPr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1457" y="6540"/>
              <a:ext cx="1813" cy="274"/>
              <a:chOff x="1457" y="6585"/>
              <a:chExt cx="1813" cy="274"/>
            </a:xfrm>
          </p:grpSpPr>
          <p:grpSp>
            <p:nvGrpSpPr>
              <p:cNvPr id="20" name="Group 91"/>
              <p:cNvGrpSpPr>
                <a:grpSpLocks/>
              </p:cNvGrpSpPr>
              <p:nvPr/>
            </p:nvGrpSpPr>
            <p:grpSpPr bwMode="auto">
              <a:xfrm>
                <a:off x="1457" y="6586"/>
                <a:ext cx="593" cy="229"/>
                <a:chOff x="8905" y="7356"/>
                <a:chExt cx="887" cy="229"/>
              </a:xfrm>
            </p:grpSpPr>
            <p:grpSp>
              <p:nvGrpSpPr>
                <p:cNvPr id="72" name="Group 104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85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" name="Group 100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82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3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4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" name="Group 96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79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5" name="Group 92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" name="Group 74"/>
              <p:cNvGrpSpPr>
                <a:grpSpLocks/>
              </p:cNvGrpSpPr>
              <p:nvPr/>
            </p:nvGrpSpPr>
            <p:grpSpPr bwMode="auto">
              <a:xfrm>
                <a:off x="1989" y="6585"/>
                <a:ext cx="392" cy="259"/>
                <a:chOff x="8905" y="7356"/>
                <a:chExt cx="887" cy="229"/>
              </a:xfrm>
            </p:grpSpPr>
            <p:grpSp>
              <p:nvGrpSpPr>
                <p:cNvPr id="56" name="Group 87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69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0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7" name="Group 83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66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7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" name="Group 79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63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4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" name="Group 7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60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" name="Group 57"/>
              <p:cNvGrpSpPr>
                <a:grpSpLocks/>
              </p:cNvGrpSpPr>
              <p:nvPr/>
            </p:nvGrpSpPr>
            <p:grpSpPr bwMode="auto">
              <a:xfrm>
                <a:off x="2361" y="6602"/>
                <a:ext cx="593" cy="229"/>
                <a:chOff x="8905" y="7356"/>
                <a:chExt cx="887" cy="229"/>
              </a:xfrm>
            </p:grpSpPr>
            <p:grpSp>
              <p:nvGrpSpPr>
                <p:cNvPr id="40" name="Group 70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53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Group 66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50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Group 62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47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" name="Group 58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44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3" name="Group 40"/>
              <p:cNvGrpSpPr>
                <a:grpSpLocks/>
              </p:cNvGrpSpPr>
              <p:nvPr/>
            </p:nvGrpSpPr>
            <p:grpSpPr bwMode="auto">
              <a:xfrm>
                <a:off x="2878" y="6600"/>
                <a:ext cx="392" cy="259"/>
                <a:chOff x="8905" y="7356"/>
                <a:chExt cx="887" cy="229"/>
              </a:xfrm>
            </p:grpSpPr>
            <p:grpSp>
              <p:nvGrpSpPr>
                <p:cNvPr id="24" name="Group 5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37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49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34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45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31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2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41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8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2191" y="6694"/>
              <a:ext cx="0" cy="5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3095" y="6694"/>
              <a:ext cx="0" cy="5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2191" y="7109"/>
              <a:ext cx="8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1241" y="6679"/>
              <a:ext cx="65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1593" y="6465"/>
              <a:ext cx="50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2098" y="6361"/>
              <a:ext cx="29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3643306" y="3786190"/>
            <a:ext cx="285752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atin typeface="Times New Roman" pitchFamily="18" charset="0"/>
                <a:cs typeface="Times New Roman" pitchFamily="18" charset="0"/>
              </a:rPr>
              <a:t>пРОДОЛЬНая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20838314">
            <a:off x="7000892" y="2500306"/>
            <a:ext cx="170110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и 3. </a:t>
            </a:r>
            <a:endParaRPr lang="ru-RU" sz="3200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0" y="0"/>
            <a:ext cx="9144000" cy="6858000"/>
            <a:chOff x="0" y="24"/>
            <a:chExt cx="9144000" cy="6858000"/>
          </a:xfrm>
        </p:grpSpPr>
        <p:grpSp>
          <p:nvGrpSpPr>
            <p:cNvPr id="91" name="Группа 10"/>
            <p:cNvGrpSpPr/>
            <p:nvPr/>
          </p:nvGrpSpPr>
          <p:grpSpPr>
            <a:xfrm>
              <a:off x="0" y="24"/>
              <a:ext cx="9144000" cy="6858000"/>
              <a:chOff x="4214810" y="0"/>
              <a:chExt cx="9144000" cy="6858000"/>
            </a:xfrm>
          </p:grpSpPr>
          <p:grpSp>
            <p:nvGrpSpPr>
              <p:cNvPr id="93" name="Группа 13"/>
              <p:cNvGrpSpPr/>
              <p:nvPr/>
            </p:nvGrpSpPr>
            <p:grpSpPr>
              <a:xfrm>
                <a:off x="4214810" y="0"/>
                <a:ext cx="9144000" cy="6858000"/>
                <a:chOff x="0" y="-3429000"/>
                <a:chExt cx="9144000" cy="6858000"/>
              </a:xfrm>
            </p:grpSpPr>
            <p:sp>
              <p:nvSpPr>
                <p:cNvPr id="95" name="Прямоугольник 94"/>
                <p:cNvSpPr/>
                <p:nvPr/>
              </p:nvSpPr>
              <p:spPr>
                <a:xfrm>
                  <a:off x="0" y="-3429000"/>
                  <a:ext cx="9144000" cy="6858000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96" name="Group 52"/>
                <p:cNvGrpSpPr>
                  <a:grpSpLocks/>
                </p:cNvGrpSpPr>
                <p:nvPr/>
              </p:nvGrpSpPr>
              <p:grpSpPr bwMode="auto">
                <a:xfrm>
                  <a:off x="5929286" y="1571618"/>
                  <a:ext cx="3214709" cy="1128718"/>
                  <a:chOff x="6247" y="4708"/>
                  <a:chExt cx="1691" cy="766"/>
                </a:xfrm>
              </p:grpSpPr>
              <p:sp>
                <p:nvSpPr>
                  <p:cNvPr id="10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" y="4857"/>
                    <a:ext cx="760" cy="4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4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5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1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47" y="4708"/>
                    <a:chExt cx="1691" cy="766"/>
                  </a:xfrm>
                </p:grpSpPr>
                <p:grpSp>
                  <p:nvGrpSpPr>
                    <p:cNvPr id="102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33" y="4816"/>
                      <a:ext cx="726" cy="530"/>
                      <a:chOff x="7269" y="3433"/>
                      <a:chExt cx="726" cy="530"/>
                    </a:xfrm>
                  </p:grpSpPr>
                  <p:sp>
                    <p:nvSpPr>
                      <p:cNvPr id="110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69" y="3675"/>
                        <a:ext cx="35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1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304" y="3444"/>
                        <a:ext cx="80" cy="5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12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384" y="3433"/>
                        <a:ext cx="611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3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35" y="4708"/>
                      <a:chExt cx="1691" cy="766"/>
                    </a:xfrm>
                  </p:grpSpPr>
                  <p:sp>
                    <p:nvSpPr>
                      <p:cNvPr id="104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86" y="4813"/>
                        <a:ext cx="657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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05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9" y="4708"/>
                        <a:ext cx="672" cy="766"/>
                        <a:chOff x="9757" y="3167"/>
                        <a:chExt cx="681" cy="662"/>
                      </a:xfrm>
                    </p:grpSpPr>
                    <p:sp>
                      <p:nvSpPr>
                        <p:cNvPr id="107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7" y="3461"/>
                          <a:ext cx="680" cy="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k </a:t>
                          </a:r>
                          <a:endParaRPr kumimoji="0" lang="ru-RU" sz="5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08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8" y="3167"/>
                          <a:ext cx="680" cy="4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09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757" y="3537"/>
                          <a:ext cx="53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06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5" y="4771"/>
                        <a:ext cx="1691" cy="691"/>
                      </a:xfrm>
                      <a:prstGeom prst="foldedCorner">
                        <a:avLst>
                          <a:gd name="adj" fmla="val 12500"/>
                        </a:avLst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7" name="Группа 131"/>
                <p:cNvGrpSpPr/>
                <p:nvPr/>
              </p:nvGrpSpPr>
              <p:grpSpPr>
                <a:xfrm>
                  <a:off x="2357422" y="1857364"/>
                  <a:ext cx="2882520" cy="769441"/>
                  <a:chOff x="5572132" y="1071546"/>
                  <a:chExt cx="2882520" cy="769441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98" name="Rectangle 1"/>
                  <p:cNvSpPr>
                    <a:spLocks noChangeArrowheads="1"/>
                  </p:cNvSpPr>
                  <p:nvPr/>
                </p:nvSpPr>
                <p:spPr bwMode="auto">
                  <a:xfrm>
                    <a:off x="5572132" y="1071546"/>
                    <a:ext cx="2882520" cy="769441"/>
                  </a:xfrm>
                  <a:prstGeom prst="rect">
                    <a:avLst/>
                  </a:prstGeom>
                  <a:grpFill/>
                  <a:ln w="38100">
                    <a:solidFill>
                      <a:srgbClr val="0033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eaLnBrk="0" hangingPunct="0"/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T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= </a:t>
                    </a:r>
                    <a:r>
                      <a: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2</a:t>
                    </a:r>
                    <a:r>
                      <a: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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400" b="1" dirty="0" smtClean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r>
                      <a:rPr lang="en-US" sz="4400" b="1" dirty="0" smtClean="0">
                        <a:latin typeface="Times New Roman" pitchFamily="18" charset="0"/>
                        <a:cs typeface="Times New Roman" pitchFamily="18" charset="0"/>
                      </a:rPr>
                      <a:t>/</a:t>
                    </a:r>
                    <a:r>
                      <a: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</a:t>
                    </a:r>
                    <a:endPara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cxnSp>
                <p:nvCxnSpPr>
                  <p:cNvPr id="99" name="Прямая соединительная линия 98"/>
                  <p:cNvCxnSpPr/>
                  <p:nvPr/>
                </p:nvCxnSpPr>
                <p:spPr>
                  <a:xfrm>
                    <a:off x="7415232" y="1124306"/>
                    <a:ext cx="707035" cy="2325"/>
                  </a:xfrm>
                  <a:prstGeom prst="line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4" name="Прямоугольник 93"/>
              <p:cNvSpPr/>
              <p:nvPr/>
            </p:nvSpPr>
            <p:spPr>
              <a:xfrm>
                <a:off x="11287140" y="3143248"/>
                <a:ext cx="1785950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4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429356" y="4214842"/>
              <a:ext cx="2714644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" grpId="0" animBg="1"/>
      <p:bldP spid="11" grpId="0" animBg="1"/>
      <p:bldP spid="88" grpId="0" animBg="1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-357222" y="0"/>
            <a:ext cx="95012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 определяется громкость звука при неизменной частоте колебаний?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Амплитудой колебаний.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Фазой колебаний.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Длиной волны.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Скоростью распространения звуковой волны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Среди ответов А—Г нет правильного.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2780928"/>
            <a:ext cx="9144000" cy="2000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При переходе звуковой волны из одной среды в другую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длина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звуковой волны увеличилась в 2 раза. Как при этом изменилась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высота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звука?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Увеличилась в 4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Увеличилась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Уменьшилась в 2 раза.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Уменьшилась в 4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Не изменилась.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4714884"/>
            <a:ext cx="9144000" cy="2143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высота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звука, если при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неизменной частоте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звуковых колебаний 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амплитуда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увеличится в 2 раза?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Увеличится в 4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Увеличится в 2 раза.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Уменьшится в 2 раза.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Уменьшится в 4 раза.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Д.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Останется неизменной.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8261" y="1214422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36551">
            <a:off x="672599" y="1878012"/>
            <a:ext cx="237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Гц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кГц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04056">
            <a:off x="66693" y="1627449"/>
            <a:ext cx="1371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</a:rPr>
              <a:t>ЗВУК</a:t>
            </a:r>
            <a:endParaRPr lang="ru-RU" sz="3600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413600">
            <a:off x="2407242" y="1893988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340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436551">
            <a:off x="3755708" y="2026332"/>
            <a:ext cx="1978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17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-17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7929554" y="1163200"/>
            <a:ext cx="1214446" cy="2265800"/>
            <a:chOff x="7929554" y="1163199"/>
            <a:chExt cx="1214446" cy="22658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8049725" y="1216908"/>
              <a:ext cx="1122793" cy="1015375"/>
              <a:chOff x="14088" y="6493"/>
              <a:chExt cx="1234" cy="121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41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39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37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35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 rot="5400000">
              <a:off x="8095262" y="2601164"/>
              <a:ext cx="1122793" cy="532878"/>
              <a:chOff x="14088" y="6493"/>
              <a:chExt cx="1234" cy="1210"/>
            </a:xfrm>
          </p:grpSpPr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27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30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22" name="Freeform 3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3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33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20" name="Freeform 3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3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7929554" y="2285992"/>
              <a:ext cx="121444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0" y="0"/>
            <a:ext cx="9144000" cy="6858000"/>
            <a:chOff x="0" y="2500306"/>
            <a:chExt cx="9144000" cy="6858000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0" y="2500306"/>
              <a:ext cx="9144000" cy="6858000"/>
              <a:chOff x="0" y="2500330"/>
              <a:chExt cx="9144000" cy="6858000"/>
            </a:xfrm>
          </p:grpSpPr>
          <p:grpSp>
            <p:nvGrpSpPr>
              <p:cNvPr id="70" name="Группа 10"/>
              <p:cNvGrpSpPr/>
              <p:nvPr/>
            </p:nvGrpSpPr>
            <p:grpSpPr>
              <a:xfrm>
                <a:off x="0" y="2500330"/>
                <a:ext cx="9144000" cy="6858000"/>
                <a:chOff x="4214810" y="2500306"/>
                <a:chExt cx="9144000" cy="6858000"/>
              </a:xfrm>
            </p:grpSpPr>
            <p:grpSp>
              <p:nvGrpSpPr>
                <p:cNvPr id="72" name="Группа 13"/>
                <p:cNvGrpSpPr/>
                <p:nvPr/>
              </p:nvGrpSpPr>
              <p:grpSpPr>
                <a:xfrm>
                  <a:off x="4214810" y="2500306"/>
                  <a:ext cx="9144000" cy="6858000"/>
                  <a:chOff x="0" y="-928694"/>
                  <a:chExt cx="9144000" cy="6858000"/>
                </a:xfrm>
              </p:grpSpPr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0" y="-928694"/>
                    <a:ext cx="9144000" cy="6858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  <a:alpha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75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5929286" y="1571618"/>
                    <a:ext cx="3214709" cy="1128718"/>
                    <a:chOff x="6247" y="4708"/>
                    <a:chExt cx="1691" cy="766"/>
                  </a:xfrm>
                </p:grpSpPr>
                <p:sp>
                  <p:nvSpPr>
                    <p:cNvPr id="79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7" y="4857"/>
                      <a:ext cx="760" cy="4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80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7" y="4708"/>
                      <a:ext cx="1691" cy="766"/>
                      <a:chOff x="6247" y="4708"/>
                      <a:chExt cx="1691" cy="766"/>
                    </a:xfrm>
                  </p:grpSpPr>
                  <p:grpSp>
                    <p:nvGrpSpPr>
                      <p:cNvPr id="81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33" y="4816"/>
                        <a:ext cx="726" cy="530"/>
                        <a:chOff x="7269" y="3433"/>
                        <a:chExt cx="726" cy="530"/>
                      </a:xfrm>
                    </p:grpSpPr>
                    <p:sp>
                      <p:nvSpPr>
                        <p:cNvPr id="89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69" y="3675"/>
                          <a:ext cx="35" cy="2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0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304" y="3444"/>
                          <a:ext cx="80" cy="51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91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84" y="3433"/>
                          <a:ext cx="611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82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35" y="4708"/>
                        <a:chExt cx="1691" cy="766"/>
                      </a:xfrm>
                    </p:grpSpPr>
                    <p:sp>
                      <p:nvSpPr>
                        <p:cNvPr id="83" name="Text Box 6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86" y="4813"/>
                          <a:ext cx="657" cy="4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4000" b="1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  <a:sym typeface="Symbol" pitchFamily="18" charset="2"/>
                            </a:rPr>
                            <a:t>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4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229" y="4708"/>
                          <a:ext cx="672" cy="766"/>
                          <a:chOff x="9757" y="3167"/>
                          <a:chExt cx="681" cy="662"/>
                        </a:xfrm>
                      </p:grpSpPr>
                      <p:sp>
                        <p:nvSpPr>
                          <p:cNvPr id="86" name="Text Box 6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57" y="3461"/>
                            <a:ext cx="680" cy="36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40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k </a:t>
                            </a:r>
                            <a:endParaRPr kumimoji="0" lang="ru-RU" sz="5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7" name="Text Box 6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58" y="3167"/>
                            <a:ext cx="680" cy="4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m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8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757" y="3537"/>
                            <a:ext cx="530" cy="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85" name="AutoShap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35" y="4771"/>
                          <a:ext cx="1691" cy="691"/>
                        </a:xfrm>
                        <a:prstGeom prst="foldedCorner">
                          <a:avLst>
                            <a:gd name="adj" fmla="val 12500"/>
                          </a:avLst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6" name="Группа 131"/>
                  <p:cNvGrpSpPr/>
                  <p:nvPr/>
                </p:nvGrpSpPr>
                <p:grpSpPr>
                  <a:xfrm>
                    <a:off x="2357422" y="1857364"/>
                    <a:ext cx="2882520" cy="769441"/>
                    <a:chOff x="5572132" y="1071546"/>
                    <a:chExt cx="2882520" cy="769441"/>
                  </a:xfrm>
                  <a:solidFill>
                    <a:schemeClr val="bg1">
                      <a:lumMod val="75000"/>
                    </a:schemeClr>
                  </a:solidFill>
                </p:grpSpPr>
                <p:sp>
                  <p:nvSpPr>
                    <p:cNvPr id="77" name="Rectangle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72132" y="1071546"/>
                      <a:ext cx="2882520" cy="769441"/>
                    </a:xfrm>
                    <a:prstGeom prst="rect">
                      <a:avLst/>
                    </a:prstGeom>
                    <a:grpFill/>
                    <a:ln w="38100">
                      <a:solidFill>
                        <a:srgbClr val="0033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lvl="0" eaLnBrk="0" hangingPunct="0"/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T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 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2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</a:t>
                      </a:r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p:txBody>
                </p:sp>
                <p:cxnSp>
                  <p:nvCxnSpPr>
                    <p:cNvPr id="78" name="Прямая соединительная линия 77"/>
                    <p:cNvCxnSpPr/>
                    <p:nvPr/>
                  </p:nvCxnSpPr>
                  <p:spPr>
                    <a:xfrm>
                      <a:off x="7415232" y="1124306"/>
                      <a:ext cx="707035" cy="2325"/>
                    </a:xfrm>
                    <a:prstGeom prst="line">
                      <a:avLst/>
                    </a:prstGeom>
                    <a:grp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3" name="Прямоугольник 72"/>
                <p:cNvSpPr/>
                <p:nvPr/>
              </p:nvSpPr>
              <p:spPr>
                <a:xfrm>
                  <a:off x="4286216" y="3643314"/>
                  <a:ext cx="1785950" cy="707886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4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4000" b="1" cap="all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4000" b="1" cap="all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</a:t>
                  </a:r>
                  <a:r>
                    <a:rPr lang="en-US" sz="40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</a:t>
                  </a:r>
                  <a:endParaRPr lang="ru-RU" sz="4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71406" y="4500594"/>
                <a:ext cx="2714644" cy="64633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600" b="1" baseline="-25000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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" name="Прямоугольник 91"/>
            <p:cNvSpPr/>
            <p:nvPr/>
          </p:nvSpPr>
          <p:spPr>
            <a:xfrm>
              <a:off x="6215074" y="3000372"/>
              <a:ext cx="203132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Скругленный прямоугольник 93"/>
          <p:cNvSpPr/>
          <p:nvPr/>
        </p:nvSpPr>
        <p:spPr>
          <a:xfrm>
            <a:off x="1907704" y="404664"/>
            <a:ext cx="3672408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683568" y="4293096"/>
            <a:ext cx="2592288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0" y="6387852"/>
            <a:ext cx="3635896" cy="4701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animBg="1"/>
      <p:bldP spid="1030" grpId="0" animBg="1"/>
      <p:bldP spid="6" grpId="0"/>
      <p:bldP spid="8" grpId="0"/>
      <p:bldP spid="9" grpId="0"/>
      <p:bldP spid="10" grpId="0"/>
      <p:bldP spid="11" grpId="0"/>
      <p:bldP spid="94" grpId="0" animBg="1"/>
      <p:bldP spid="95" grpId="0" animBg="1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286908" cy="1000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143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Длина волны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1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, скорость ее распространения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5 м/с.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Чему равен период колебаний?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секундах.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500098" y="2857500"/>
            <a:ext cx="9644098" cy="114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Длина волны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40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скорость ее распространения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10 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Чему равна частота колебаний источника волн?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 Ответ введите в герцах.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420" y="928670"/>
            <a:ext cx="2100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8064" y="928670"/>
            <a:ext cx="2214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=0.2c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3643314"/>
            <a:ext cx="2100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3648678"/>
            <a:ext cx="1694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=4c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43636" y="3786190"/>
            <a:ext cx="30718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0.25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Гц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0" y="0"/>
            <a:ext cx="9144000" cy="6858000"/>
            <a:chOff x="0" y="2571744"/>
            <a:chExt cx="9144000" cy="6858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0" y="2571744"/>
              <a:ext cx="9144000" cy="6858000"/>
              <a:chOff x="0" y="2500306"/>
              <a:chExt cx="9144000" cy="6858000"/>
            </a:xfrm>
          </p:grpSpPr>
          <p:grpSp>
            <p:nvGrpSpPr>
              <p:cNvPr id="37" name="Группа 68"/>
              <p:cNvGrpSpPr/>
              <p:nvPr/>
            </p:nvGrpSpPr>
            <p:grpSpPr>
              <a:xfrm>
                <a:off x="0" y="2500306"/>
                <a:ext cx="9144000" cy="6858000"/>
                <a:chOff x="0" y="2500330"/>
                <a:chExt cx="9144000" cy="6858000"/>
              </a:xfrm>
            </p:grpSpPr>
            <p:grpSp>
              <p:nvGrpSpPr>
                <p:cNvPr id="39" name="Группа 10"/>
                <p:cNvGrpSpPr/>
                <p:nvPr/>
              </p:nvGrpSpPr>
              <p:grpSpPr>
                <a:xfrm>
                  <a:off x="0" y="2500330"/>
                  <a:ext cx="9144000" cy="6858000"/>
                  <a:chOff x="4214810" y="2500306"/>
                  <a:chExt cx="9144000" cy="6858000"/>
                </a:xfrm>
              </p:grpSpPr>
              <p:grpSp>
                <p:nvGrpSpPr>
                  <p:cNvPr id="41" name="Группа 13"/>
                  <p:cNvGrpSpPr/>
                  <p:nvPr/>
                </p:nvGrpSpPr>
                <p:grpSpPr>
                  <a:xfrm>
                    <a:off x="4214810" y="2500306"/>
                    <a:ext cx="9144000" cy="6858000"/>
                    <a:chOff x="0" y="-928694"/>
                    <a:chExt cx="9144000" cy="6858000"/>
                  </a:xfrm>
                </p:grpSpPr>
                <p:sp>
                  <p:nvSpPr>
                    <p:cNvPr id="43" name="Прямоугольник 42"/>
                    <p:cNvSpPr/>
                    <p:nvPr/>
                  </p:nvSpPr>
                  <p:spPr>
                    <a:xfrm>
                      <a:off x="0" y="-928694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44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48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9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50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58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9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60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1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52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53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55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6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7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4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5" name="Группа 131"/>
                    <p:cNvGrpSpPr/>
                    <p:nvPr/>
                  </p:nvGrpSpPr>
                  <p:grpSpPr>
                    <a:xfrm>
                      <a:off x="1643042" y="1143008"/>
                      <a:ext cx="2882520" cy="769441"/>
                      <a:chOff x="4857752" y="35719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46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57752" y="35719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47" name="Прямая соединительная линия 46"/>
                      <p:cNvCxnSpPr/>
                      <p:nvPr/>
                    </p:nvCxnSpPr>
                    <p:spPr>
                      <a:xfrm>
                        <a:off x="6659468" y="468534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2" name="Прямоугольник 41"/>
                  <p:cNvSpPr/>
                  <p:nvPr/>
                </p:nvSpPr>
                <p:spPr>
                  <a:xfrm>
                    <a:off x="11287140" y="3571876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6429356" y="4357718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Прямоугольник 37"/>
              <p:cNvSpPr/>
              <p:nvPr/>
            </p:nvSpPr>
            <p:spPr>
              <a:xfrm>
                <a:off x="3071802" y="7858156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Прямоугольник 60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4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25717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12,5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4908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скорость волны …..м/с.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10800000">
            <a:off x="5580111" y="1556791"/>
            <a:ext cx="4032448" cy="1512167"/>
            <a:chOff x="14066" y="6453"/>
            <a:chExt cx="1225" cy="120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9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30" name="Прямая со стрелкой 29"/>
          <p:cNvCxnSpPr/>
          <p:nvPr/>
        </p:nvCxnSpPr>
        <p:spPr>
          <a:xfrm>
            <a:off x="6156176" y="1556792"/>
            <a:ext cx="792088" cy="0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300192" y="1779656"/>
            <a:ext cx="576064" cy="857256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627784" y="1124744"/>
            <a:ext cx="2285984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0" y="2636912"/>
            <a:ext cx="5400600" cy="648072"/>
          </a:xfrm>
          <a:prstGeom prst="wedgeRoundRectCallout">
            <a:avLst>
              <a:gd name="adj1" fmla="val -15242"/>
              <a:gd name="adj2" fmla="val -50033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/12,5с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….м/с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 l="18182" t="23701" r="10132" b="68892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32" grpId="0" animBg="1"/>
      <p:bldP spid="33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каком расстоянии от наблюдателя находится гроза, если гром он услышал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10 секунды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после   молнии?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километрах  с точностью до десятых.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363791"/>
            <a:ext cx="1580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331 м/с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649543"/>
            <a:ext cx="176041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935295"/>
            <a:ext cx="2536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300 000 км/с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721114"/>
            <a:ext cx="385765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331 м/с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с 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721113"/>
            <a:ext cx="192882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3,31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81737">
            <a:off x="7880677" y="1567875"/>
            <a:ext cx="928694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10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12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14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16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19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23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4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25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33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4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5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6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27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8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30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1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9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" name="Группа 131"/>
                    <p:cNvGrpSpPr/>
                    <p:nvPr/>
                  </p:nvGrpSpPr>
                  <p:grpSpPr>
                    <a:xfrm>
                      <a:off x="6000760" y="3286148"/>
                      <a:ext cx="2882520" cy="769441"/>
                      <a:chOff x="9215470" y="250033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21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5470" y="250033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22" name="Прямая соединительная линия 21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7" name="Прямоугольник 16"/>
                  <p:cNvSpPr/>
                  <p:nvPr/>
                </p:nvSpPr>
                <p:spPr>
                  <a:xfrm>
                    <a:off x="4214810" y="6215082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1857356" y="6215106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3" grpId="0"/>
      <p:bldP spid="3" grpId="1"/>
      <p:bldP spid="4" grpId="0" animBg="1"/>
      <p:bldP spid="5" grpId="0"/>
      <p:bldP spid="6" grpId="0" animBg="1"/>
      <p:bldP spid="7" grpId="0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12.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Математический маятник, отклоняясь от положения равновесия, поднимается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шарик маятника проходит положение равновесия?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в м/с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572132" y="2500306"/>
            <a:ext cx="3143272" cy="2286016"/>
            <a:chOff x="9102" y="2144"/>
            <a:chExt cx="2856" cy="2298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0098" y="2144"/>
              <a:ext cx="491" cy="47"/>
              <a:chOff x="9957" y="2144"/>
              <a:chExt cx="491" cy="47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9957" y="2191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9973" y="2144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0221" y="4243"/>
              <a:ext cx="245" cy="1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9102" y="2221"/>
              <a:ext cx="1226" cy="1946"/>
              <a:chOff x="8946" y="2221"/>
              <a:chExt cx="1226" cy="1946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rot="20685604" flipH="1">
              <a:off x="10073" y="2258"/>
              <a:ext cx="540" cy="2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Group 13"/>
            <p:cNvGrpSpPr>
              <a:grpSpLocks/>
            </p:cNvGrpSpPr>
            <p:nvPr/>
          </p:nvGrpSpPr>
          <p:grpSpPr bwMode="auto">
            <a:xfrm rot="-3857792">
              <a:off x="10372" y="2231"/>
              <a:ext cx="1226" cy="1946"/>
              <a:chOff x="8946" y="2221"/>
              <a:chExt cx="1226" cy="1946"/>
            </a:xfrm>
          </p:grpSpPr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Arc 16"/>
            <p:cNvSpPr>
              <a:spLocks/>
            </p:cNvSpPr>
            <p:nvPr/>
          </p:nvSpPr>
          <p:spPr bwMode="auto">
            <a:xfrm flipV="1">
              <a:off x="9179" y="3864"/>
              <a:ext cx="2405" cy="5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9 w 43200"/>
                <a:gd name="T1" fmla="*/ 25296 h 25296"/>
                <a:gd name="T2" fmla="*/ 43200 w 43200"/>
                <a:gd name="T3" fmla="*/ 21600 h 25296"/>
                <a:gd name="T4" fmla="*/ 21600 w 43200"/>
                <a:gd name="T5" fmla="*/ 21600 h 2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5296" fill="none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296" stroke="0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rc 17"/>
            <p:cNvSpPr>
              <a:spLocks/>
            </p:cNvSpPr>
            <p:nvPr/>
          </p:nvSpPr>
          <p:spPr bwMode="auto">
            <a:xfrm rot="-1681111" flipH="1" flipV="1">
              <a:off x="10117" y="2574"/>
              <a:ext cx="169" cy="2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6500521" y="4734867"/>
            <a:ext cx="1214751" cy="1286421"/>
            <a:chOff x="9757" y="3014"/>
            <a:chExt cx="445" cy="917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143372" y="3935560"/>
            <a:ext cx="142872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2564904"/>
            <a:ext cx="169168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691680" y="2204864"/>
            <a:ext cx="1214751" cy="1286421"/>
            <a:chOff x="9757" y="3014"/>
            <a:chExt cx="445" cy="917"/>
          </a:xfrm>
          <a:solidFill>
            <a:schemeClr val="bg1"/>
          </a:solidFill>
        </p:grpSpPr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0" y="3645024"/>
            <a:ext cx="169168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82874" y="3606924"/>
            <a:ext cx="148892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99792" y="3573016"/>
            <a:ext cx="100811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4581128"/>
            <a:ext cx="13316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15616" y="4581128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23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25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27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29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2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36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37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38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46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40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1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43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4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3" name="Группа 131"/>
                    <p:cNvGrpSpPr/>
                    <p:nvPr/>
                  </p:nvGrpSpPr>
                  <p:grpSpPr>
                    <a:xfrm>
                      <a:off x="0" y="1428760"/>
                      <a:ext cx="8493745" cy="1931151"/>
                      <a:chOff x="3214710" y="642942"/>
                      <a:chExt cx="8493745" cy="193115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34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4710" y="642942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35" name="Прямая соединительная линия 34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4214810" y="5715016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0" y="6858048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1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12.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груза, колеблющегося на невесомой пружине с жесткостью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 Н/м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амплитуда колебаний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2см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скорость в момент прохождения положения равновесия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0,5 м/с.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целых.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2353" y="3500438"/>
            <a:ext cx="1134986" cy="1214150"/>
            <a:chOff x="9757" y="3119"/>
            <a:chExt cx="544" cy="814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758" y="3119"/>
              <a:ext cx="54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0300" y="3429000"/>
            <a:ext cx="1214751" cy="1286421"/>
            <a:chOff x="9757" y="3014"/>
            <a:chExt cx="445" cy="917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9460" y="381348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282" y="2357430"/>
            <a:ext cx="3929090" cy="1201743"/>
            <a:chOff x="1087" y="2097"/>
            <a:chExt cx="1641" cy="542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1829" y="2338"/>
              <a:ext cx="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2243" y="2109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869" y="2097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640" y="2098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576" y="2247"/>
              <a:ext cx="152" cy="16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1844" y="2604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2244" y="2580"/>
              <a:ext cx="3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2270" y="2344"/>
              <a:ext cx="3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087" y="2178"/>
              <a:ext cx="868" cy="368"/>
              <a:chOff x="1087" y="2178"/>
              <a:chExt cx="868" cy="368"/>
            </a:xfrm>
          </p:grpSpPr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802" y="2260"/>
                <a:ext cx="153" cy="16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151" y="2236"/>
                <a:ext cx="638" cy="229"/>
                <a:chOff x="8905" y="7356"/>
                <a:chExt cx="887" cy="229"/>
              </a:xfrm>
            </p:grpSpPr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357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358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591" name="Line 39"/>
              <p:cNvSpPr>
                <a:spLocks noChangeShapeType="1"/>
              </p:cNvSpPr>
              <p:nvPr/>
            </p:nvSpPr>
            <p:spPr bwMode="auto">
              <a:xfrm>
                <a:off x="1124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2" name="Line 40"/>
              <p:cNvSpPr>
                <a:spLocks noChangeShapeType="1"/>
              </p:cNvSpPr>
              <p:nvPr/>
            </p:nvSpPr>
            <p:spPr bwMode="auto">
              <a:xfrm>
                <a:off x="1087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4787634" y="2285992"/>
            <a:ext cx="1926988" cy="1214150"/>
            <a:chOff x="9708" y="3119"/>
            <a:chExt cx="667" cy="814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9708" y="3119"/>
              <a:ext cx="66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0,02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786586" y="2214554"/>
            <a:ext cx="1785275" cy="1286421"/>
            <a:chOff x="9757" y="3014"/>
            <a:chExt cx="654" cy="917"/>
          </a:xfrm>
        </p:grpSpPr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65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42370" y="25853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643438" y="3453711"/>
            <a:ext cx="1926988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0,02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88" y="350100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786578" y="3429000"/>
            <a:ext cx="1782545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523626" y="4077072"/>
            <a:ext cx="928694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143504" y="4096653"/>
            <a:ext cx="1571636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0,0256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 rot="1174541">
            <a:off x="8344067" y="1030027"/>
            <a:ext cx="714380" cy="633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"/>
          <p:cNvSpPr txBox="1">
            <a:spLocks noChangeArrowheads="1"/>
          </p:cNvSpPr>
          <p:nvPr/>
        </p:nvSpPr>
        <p:spPr bwMode="auto">
          <a:xfrm>
            <a:off x="0" y="4786346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Математический маятник, отклоняясь от положения равновесия, поднимается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шарик маятника проходит положение равновесия?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4348" y="3786190"/>
            <a:ext cx="142872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64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66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68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70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72" name="Прямоугольник 71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73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77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78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79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87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8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9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0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81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82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84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4" name="Группа 131"/>
                    <p:cNvGrpSpPr/>
                    <p:nvPr/>
                  </p:nvGrpSpPr>
                  <p:grpSpPr>
                    <a:xfrm>
                      <a:off x="6000760" y="3286148"/>
                      <a:ext cx="2882520" cy="769441"/>
                      <a:chOff x="9215470" y="250033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75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5470" y="250033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76" name="Прямая соединительная линия 75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4214810" y="6215082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1857356" y="6215106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7" name="Прямоугольник 66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11" grpId="0"/>
      <p:bldP spid="50" grpId="0"/>
      <p:bldP spid="53" grpId="0"/>
      <p:bldP spid="55" grpId="0"/>
      <p:bldP spid="58" grpId="0"/>
      <p:bldP spid="60" grpId="0"/>
      <p:bldP spid="61" grpId="0"/>
      <p:bldP spid="62" grpId="0" animBg="1"/>
      <p:bldP spid="57" grpId="0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43078" y="3429000"/>
            <a:ext cx="1214751" cy="1286421"/>
            <a:chOff x="9757" y="3014"/>
            <a:chExt cx="445" cy="917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14480" y="381348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7" name="Text Box 1"/>
          <p:cNvSpPr txBox="1">
            <a:spLocks noChangeArrowheads="1"/>
          </p:cNvSpPr>
          <p:nvPr/>
        </p:nvSpPr>
        <p:spPr bwMode="auto">
          <a:xfrm>
            <a:off x="-32" y="1428736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Математический маятник, отклоняясь от положения равновесия, поднимается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шарик маятника проходит положение равновесия?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7126" y="3786190"/>
            <a:ext cx="142872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571868" y="3500438"/>
            <a:ext cx="121444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Group 7"/>
          <p:cNvGrpSpPr>
            <a:grpSpLocks/>
          </p:cNvGrpSpPr>
          <p:nvPr/>
        </p:nvGrpSpPr>
        <p:grpSpPr bwMode="auto">
          <a:xfrm>
            <a:off x="4714571" y="3214149"/>
            <a:ext cx="1042775" cy="1286421"/>
            <a:chOff x="9757" y="3014"/>
            <a:chExt cx="382" cy="917"/>
          </a:xfrm>
        </p:grpSpPr>
        <p:sp>
          <p:nvSpPr>
            <p:cNvPr id="92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33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6000760" y="3429000"/>
            <a:ext cx="142876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7358082" y="3500438"/>
            <a:ext cx="925395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0" y="4857760"/>
            <a:ext cx="285748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2·9,8·0,1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2786050" y="4929198"/>
            <a:ext cx="925395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9"/>
          <p:cNvSpPr txBox="1">
            <a:spLocks noChangeArrowheads="1"/>
          </p:cNvSpPr>
          <p:nvPr/>
        </p:nvSpPr>
        <p:spPr bwMode="auto">
          <a:xfrm>
            <a:off x="4429124" y="4786322"/>
            <a:ext cx="925395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214942" y="4786322"/>
            <a:ext cx="1285884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=1,4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" grpId="0"/>
      <p:bldP spid="59" grpId="0" animBg="1"/>
      <p:bldP spid="90" grpId="0" animBg="1"/>
      <p:bldP spid="95" grpId="0" animBg="1"/>
      <p:bldP spid="98" grpId="0"/>
      <p:bldP spid="100" grpId="0" animBg="1"/>
      <p:bldP spid="101" grpId="0"/>
      <p:bldP spid="102" grpId="0"/>
      <p:bldP spid="103" grpId="0" animBg="1"/>
      <p:bldP spid="1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-357222" y="0"/>
            <a:ext cx="9501222" cy="185736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13.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речку переброшен мост. Когда тепловоз стоит на нём неподвижно, он прогибается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0,1 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поезда, идущего по мосту, он начнет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раскачиваться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Длина рельса от стыка до стыка принять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10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98477" y="1785926"/>
            <a:ext cx="213016" cy="1714512"/>
            <a:chOff x="3938" y="2954"/>
            <a:chExt cx="179" cy="729"/>
          </a:xfrm>
        </p:grpSpPr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3938" y="3229"/>
              <a:ext cx="179" cy="1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>
              <a:off x="4026" y="3323"/>
              <a:ext cx="0" cy="36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 flipV="1">
              <a:off x="4025" y="2954"/>
              <a:ext cx="0" cy="36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357290" y="1857364"/>
            <a:ext cx="2470548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0472" y="1571612"/>
            <a:ext cx="4942122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Гука)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072066" y="2500306"/>
            <a:ext cx="2866490" cy="769441"/>
            <a:chOff x="71406" y="2928934"/>
            <a:chExt cx="2866490" cy="769441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71406" y="2928934"/>
              <a:ext cx="286649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/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k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897262" y="3000372"/>
              <a:ext cx="707035" cy="23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 rot="20714847">
            <a:off x="63063" y="4471755"/>
            <a:ext cx="2117608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T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2643182"/>
            <a:ext cx="2750368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199071" y="3357562"/>
            <a:ext cx="3087705" cy="769441"/>
            <a:chOff x="71406" y="2928934"/>
            <a:chExt cx="3087705" cy="769441"/>
          </a:xfrm>
          <a:solidFill>
            <a:srgbClr val="FFFF00"/>
          </a:solidFill>
        </p:grpSpPr>
        <p:sp>
          <p:nvSpPr>
            <p:cNvPr id="21" name="Rectangle 1"/>
            <p:cNvSpPr>
              <a:spLocks noChangeArrowheads="1"/>
            </p:cNvSpPr>
            <p:nvPr/>
          </p:nvSpPr>
          <p:spPr bwMode="auto">
            <a:xfrm>
              <a:off x="71406" y="2928934"/>
              <a:ext cx="3087705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2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/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g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897261" y="3000372"/>
              <a:ext cx="1116000" cy="2325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285852" y="3429000"/>
            <a:ext cx="2735044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8728" y="5007130"/>
            <a:ext cx="328614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10м =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0,628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975923" y="4214818"/>
            <a:ext cx="3889206" cy="769441"/>
            <a:chOff x="71406" y="2928934"/>
            <a:chExt cx="3889206" cy="769441"/>
          </a:xfrm>
          <a:solidFill>
            <a:schemeClr val="bg2"/>
          </a:solidFill>
        </p:grpSpPr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71406" y="2928934"/>
              <a:ext cx="3889206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6,28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0,1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/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9,8</a:t>
              </a: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312992" y="3000372"/>
              <a:ext cx="1473190" cy="1588"/>
            </a:xfrm>
            <a:prstGeom prst="line">
              <a:avLst/>
            </a:prstGeom>
            <a:grpFill/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6905013" y="4214818"/>
            <a:ext cx="2167581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0,628с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714876" y="5000636"/>
            <a:ext cx="2000264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=16м/с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43702" y="5000636"/>
            <a:ext cx="250033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=57км/ч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1857356" y="3000372"/>
            <a:ext cx="5072098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25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27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29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31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33" name="Прямоугольник 32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4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38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39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40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48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9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0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42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3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45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6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4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5" name="Группа 131"/>
                    <p:cNvGrpSpPr/>
                    <p:nvPr/>
                  </p:nvGrpSpPr>
                  <p:grpSpPr>
                    <a:xfrm>
                      <a:off x="6000760" y="3286148"/>
                      <a:ext cx="2882520" cy="769441"/>
                      <a:chOff x="9215470" y="250033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36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5470" y="250033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37" name="Прямая соединительная линия 36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4214810" y="6215082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1857356" y="6215106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" name="Прямоугольник 27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13" grpId="0" animBg="1"/>
      <p:bldP spid="14" grpId="0" animBg="1"/>
      <p:bldP spid="18" grpId="0" animBg="1"/>
      <p:bldP spid="18" grpId="1" animBg="1"/>
      <p:bldP spid="19" grpId="0" animBg="1"/>
      <p:bldP spid="23" grpId="0" animBg="1"/>
      <p:bldP spid="51" grpId="0" animBg="1"/>
      <p:bldP spid="58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-24"/>
            <a:ext cx="9144000" cy="228601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2541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  колебаниях   нитяного маятника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значение  кинетической энергии  равно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равно максимальное значение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общей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механической  энергии маятника?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Дж  с точностью до целых.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72132" y="1857364"/>
            <a:ext cx="3143272" cy="2286016"/>
            <a:chOff x="9102" y="2144"/>
            <a:chExt cx="2856" cy="229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098" y="2144"/>
              <a:ext cx="491" cy="47"/>
              <a:chOff x="9957" y="2144"/>
              <a:chExt cx="491" cy="47"/>
            </a:xfrm>
          </p:grpSpPr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9957" y="2191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9973" y="2144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10221" y="4243"/>
              <a:ext cx="245" cy="1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102" y="2221"/>
              <a:ext cx="1226" cy="1946"/>
              <a:chOff x="8946" y="2221"/>
              <a:chExt cx="1226" cy="1946"/>
            </a:xfrm>
          </p:grpSpPr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Oval 11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rot="20685604" flipH="1">
              <a:off x="10073" y="2258"/>
              <a:ext cx="540" cy="2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-3857792">
              <a:off x="10372" y="2231"/>
              <a:ext cx="1226" cy="1946"/>
              <a:chOff x="8946" y="2221"/>
              <a:chExt cx="1226" cy="1946"/>
            </a:xfrm>
          </p:grpSpPr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Oval 15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92" name="Arc 16"/>
            <p:cNvSpPr>
              <a:spLocks/>
            </p:cNvSpPr>
            <p:nvPr/>
          </p:nvSpPr>
          <p:spPr bwMode="auto">
            <a:xfrm flipV="1">
              <a:off x="9179" y="3864"/>
              <a:ext cx="2405" cy="5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9 w 43200"/>
                <a:gd name="T1" fmla="*/ 25296 h 25296"/>
                <a:gd name="T2" fmla="*/ 43200 w 43200"/>
                <a:gd name="T3" fmla="*/ 21600 h 25296"/>
                <a:gd name="T4" fmla="*/ 21600 w 43200"/>
                <a:gd name="T5" fmla="*/ 21600 h 2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5296" fill="none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296" stroke="0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3" name="Arc 17"/>
            <p:cNvSpPr>
              <a:spLocks/>
            </p:cNvSpPr>
            <p:nvPr/>
          </p:nvSpPr>
          <p:spPr bwMode="auto">
            <a:xfrm rot="-1681111" flipH="1" flipV="1">
              <a:off x="10117" y="2574"/>
              <a:ext cx="169" cy="2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303348" y="3214686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855692" y="1714488"/>
            <a:ext cx="164500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Дж.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4572032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2541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гармонических   колебаниях   маятника  максимальное значение  кинетической энергии  равно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50 Дж,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максимальное значение  потенциальной энергии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50 Дж.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Каково значение   полной энергии  системы, когда кинетическая энергия   приняла значение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 Дж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Дж  с точностью до 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097250">
            <a:off x="1185596" y="3833284"/>
            <a:ext cx="167866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Дж 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17634" y="2653993"/>
            <a:ext cx="107157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54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зсэ</a:t>
            </a:r>
            <a:endParaRPr lang="ru-RU" sz="54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097250">
            <a:off x="1230243" y="3833285"/>
            <a:ext cx="167866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Дж </a:t>
            </a:r>
            <a:endParaRPr lang="ru-RU" sz="40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24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26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28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30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32" name="Прямоугольник 31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3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39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0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41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49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0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43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44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46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7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8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6" name="Группа 131"/>
                    <p:cNvGrpSpPr/>
                    <p:nvPr/>
                  </p:nvGrpSpPr>
                  <p:grpSpPr>
                    <a:xfrm>
                      <a:off x="6000760" y="3286148"/>
                      <a:ext cx="2882520" cy="769441"/>
                      <a:chOff x="9215470" y="250033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37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5470" y="250033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38" name="Прямая соединительная линия 37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4214810" y="6215082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1857356" y="6215106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Прямоугольник 26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4783E-7 L 0.22604 0.14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4 0.14593 L 0.3835 -0.0427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34" grpId="0"/>
      <p:bldP spid="34" grpId="1"/>
      <p:bldP spid="34" grpId="2"/>
      <p:bldP spid="35" grpId="0" animBg="1"/>
      <p:bldP spid="19" grpId="0"/>
      <p:bldP spid="20" grpId="0" animBg="1"/>
      <p:bldP spid="21" grpId="0" animBg="1"/>
      <p:bldP spid="21" grpId="1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6988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15.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из перечисленных ниже колебаний являются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вынужденными: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1,5.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3, 4.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2, 3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  Д.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2,3,4,5.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— колебания   математического   маятника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— колебания поршня в цилиндре автомобильного двигателя,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3 —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колебания силы тока в индукционном генераторе,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4 — колебания силы тока во включенной  лампочке,                                                                    5 —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колебания силы  тока в  моторе пылесоса.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 rot="20625480">
            <a:off x="3478880" y="972947"/>
            <a:ext cx="246093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2,3,4,5.</a:t>
            </a:r>
            <a:endParaRPr lang="ru-RU" sz="4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6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8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10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12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15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19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0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21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29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0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1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23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4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26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7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8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6" name="Группа 131"/>
                    <p:cNvGrpSpPr/>
                    <p:nvPr/>
                  </p:nvGrpSpPr>
                  <p:grpSpPr>
                    <a:xfrm>
                      <a:off x="6000760" y="3286148"/>
                      <a:ext cx="2882520" cy="769441"/>
                      <a:chOff x="9215470" y="250033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17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5470" y="250033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18" name="Прямая соединительная линия 17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4214810" y="6215082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857356" y="6215106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1285860"/>
            <a:ext cx="3958670" cy="3071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зависимости модуля скорости от времени, представленному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4,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определите ускорение прямолинейно движущегося тела в момент времени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2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  занесите в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81097" y="1214292"/>
            <a:ext cx="1943236" cy="13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8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357158" y="1077909"/>
            <a:ext cx="2069945" cy="10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752445" y="2006597"/>
            <a:ext cx="1257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538325" y="2071678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966891" y="3106822"/>
            <a:ext cx="1943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8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285720" y="2643182"/>
            <a:ext cx="15953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81007" y="3643314"/>
            <a:ext cx="125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395255" y="3714752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500570"/>
            <a:ext cx="4214842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072330" y="4857760"/>
            <a:ext cx="207167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а=3м/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35729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0" y="6150114"/>
            <a:ext cx="1763688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315830" y="2600753"/>
            <a:ext cx="1389413" cy="1068779"/>
          </a:xfrm>
          <a:custGeom>
            <a:avLst/>
            <a:gdLst>
              <a:gd name="connsiteX0" fmla="*/ 0 w 1389413"/>
              <a:gd name="connsiteY0" fmla="*/ 356260 h 1068779"/>
              <a:gd name="connsiteX1" fmla="*/ 1389413 w 1389413"/>
              <a:gd name="connsiteY1" fmla="*/ 0 h 1068779"/>
              <a:gd name="connsiteX2" fmla="*/ 1365662 w 1389413"/>
              <a:gd name="connsiteY2" fmla="*/ 1068779 h 1068779"/>
              <a:gd name="connsiteX3" fmla="*/ 11875 w 1389413"/>
              <a:gd name="connsiteY3" fmla="*/ 1068779 h 1068779"/>
              <a:gd name="connsiteX4" fmla="*/ 0 w 1389413"/>
              <a:gd name="connsiteY4" fmla="*/ 356260 h 10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413" h="1068779">
                <a:moveTo>
                  <a:pt x="0" y="356260"/>
                </a:moveTo>
                <a:lnTo>
                  <a:pt x="1389413" y="0"/>
                </a:lnTo>
                <a:lnTo>
                  <a:pt x="1365662" y="1068779"/>
                </a:lnTo>
                <a:lnTo>
                  <a:pt x="11875" y="1068779"/>
                </a:lnTo>
                <a:lnTo>
                  <a:pt x="0" y="3562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500694" y="2786058"/>
            <a:ext cx="857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219363" y="5162719"/>
            <a:ext cx="1278541" cy="1221897"/>
          </a:xfrm>
          <a:custGeom>
            <a:avLst/>
            <a:gdLst>
              <a:gd name="connsiteX0" fmla="*/ 0 w 1278541"/>
              <a:gd name="connsiteY0" fmla="*/ 809203 h 1221897"/>
              <a:gd name="connsiteX1" fmla="*/ 1262357 w 1278541"/>
              <a:gd name="connsiteY1" fmla="*/ 0 h 1221897"/>
              <a:gd name="connsiteX2" fmla="*/ 1278541 w 1278541"/>
              <a:gd name="connsiteY2" fmla="*/ 1197621 h 1221897"/>
              <a:gd name="connsiteX3" fmla="*/ 16184 w 1278541"/>
              <a:gd name="connsiteY3" fmla="*/ 1221897 h 1221897"/>
              <a:gd name="connsiteX4" fmla="*/ 0 w 1278541"/>
              <a:gd name="connsiteY4" fmla="*/ 809203 h 1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541" h="1221897">
                <a:moveTo>
                  <a:pt x="0" y="809203"/>
                </a:moveTo>
                <a:lnTo>
                  <a:pt x="1262357" y="0"/>
                </a:lnTo>
                <a:lnTo>
                  <a:pt x="1278541" y="1197621"/>
                </a:lnTo>
                <a:lnTo>
                  <a:pt x="16184" y="1221897"/>
                </a:lnTo>
                <a:lnTo>
                  <a:pt x="0" y="80920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51920" y="557214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5354968" y="5715016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12м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6" grpId="0"/>
      <p:bldP spid="7" grpId="0"/>
      <p:bldP spid="8" grpId="0"/>
      <p:bldP spid="10" grpId="0"/>
      <p:bldP spid="11" grpId="0"/>
      <p:bldP spid="12" grpId="0"/>
      <p:bldP spid="14" grpId="0" animBg="1"/>
      <p:bldP spid="17" grpId="0"/>
      <p:bldP spid="19" grpId="0" animBg="1"/>
      <p:bldP spid="20" grpId="0" animBg="1"/>
      <p:bldP spid="18" grpId="0"/>
      <p:bldP spid="22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396536" cy="25717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Автомобиль движется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 и прямолинейно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скоростью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Какое направление   имеет   равнодействующая сил, приложенных к автомобилю?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53975" lvl="0" indent="0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 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2668" y="1500174"/>
            <a:ext cx="31099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05"/>
          <p:cNvSpPr>
            <a:spLocks noChangeArrowheads="1"/>
          </p:cNvSpPr>
          <p:nvPr/>
        </p:nvSpPr>
        <p:spPr bwMode="auto">
          <a:xfrm>
            <a:off x="1857356" y="3429000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9E3A5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auto">
          <a:xfrm>
            <a:off x="2928926" y="3214686"/>
            <a:ext cx="3143272" cy="10715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57158" y="3143248"/>
            <a:ext cx="1428760" cy="1285884"/>
            <a:chOff x="500034" y="1857364"/>
            <a:chExt cx="1428760" cy="1285884"/>
          </a:xfrm>
          <a:solidFill>
            <a:srgbClr val="F9E3A5"/>
          </a:solidFill>
        </p:grpSpPr>
        <p:sp>
          <p:nvSpPr>
            <p:cNvPr id="8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107"/>
          <p:cNvSpPr>
            <a:spLocks noChangeArrowheads="1"/>
          </p:cNvSpPr>
          <p:nvPr/>
        </p:nvSpPr>
        <p:spPr bwMode="auto">
          <a:xfrm rot="10800000" flipV="1">
            <a:off x="7000892" y="3357562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6273249"/>
            <a:ext cx="316208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6182" y="2000240"/>
            <a:ext cx="1500198" cy="642942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5" grpId="0" animBg="1"/>
      <p:bldP spid="6" grpId="0" build="p" animBg="1"/>
      <p:bldP spid="6" grpId="1" build="allAtOnce" animBg="1"/>
      <p:bldP spid="11" grpId="0" animBg="1"/>
      <p:bldP spid="11" grpId="1" animBg="1"/>
      <p:bldP spid="13" grpId="0" build="p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898709" y="5487431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42908" y="0"/>
            <a:ext cx="928690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25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представлены направления векторов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ускорения 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мяча. Какое из представленных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направлении имеет вектор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равнодействующей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всех сил, приложенных к мячу?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785926"/>
            <a:ext cx="2384624" cy="24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475840"/>
            <a:ext cx="2803538" cy="261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1"/>
          <p:cNvGrpSpPr/>
          <p:nvPr/>
        </p:nvGrpSpPr>
        <p:grpSpPr>
          <a:xfrm>
            <a:off x="428596" y="4447760"/>
            <a:ext cx="7355193" cy="2195950"/>
            <a:chOff x="428596" y="4447760"/>
            <a:chExt cx="7355193" cy="2195950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878740" y="3179916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2807340" y="293176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878740" y="1517883"/>
            <a:ext cx="1069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52596" y="6300609"/>
            <a:ext cx="293522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№ 6, стр. 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-63830" y="476672"/>
            <a:ext cx="3143272" cy="17086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Складываем одноимённые величины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"/>
          <p:cNvGrpSpPr/>
          <p:nvPr/>
        </p:nvGrpSpPr>
        <p:grpSpPr>
          <a:xfrm>
            <a:off x="2434340" y="2204864"/>
            <a:ext cx="625492" cy="707886"/>
            <a:chOff x="1411669" y="2465780"/>
            <a:chExt cx="625492" cy="7078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rot="10800000">
            <a:off x="5873804" y="282978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8709"/>
              <a:gd name="adj2" fmla="val 12970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29256" y="1142984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074" grpId="0"/>
      <p:bldP spid="33" grpId="0" animBg="1"/>
      <p:bldP spid="35" grpId="0"/>
      <p:bldP spid="35" grpId="1"/>
      <p:bldP spid="36" grpId="0" build="p"/>
      <p:bldP spid="36" grpId="1" build="allAtOnce" animBg="1"/>
      <p:bldP spid="37" grpId="0" animBg="1"/>
      <p:bldP spid="38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792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=23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60000"/>
          </a:blip>
          <a:srcRect l="18182" t="46294" r="10132" b="38670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скорость волны …..м/с.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699792" y="2276872"/>
            <a:ext cx="2000264" cy="648072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2677" y="3222189"/>
            <a:ext cx="632567" cy="854883"/>
            <a:chOff x="9658" y="3130"/>
            <a:chExt cx="670" cy="466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67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59832" y="3357210"/>
            <a:ext cx="960357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 rot="10800000">
            <a:off x="5580111" y="1556791"/>
            <a:ext cx="4032448" cy="1512167"/>
            <a:chOff x="14066" y="6453"/>
            <a:chExt cx="1225" cy="1200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9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30" name="Прямая со стрелкой 29"/>
          <p:cNvCxnSpPr/>
          <p:nvPr/>
        </p:nvCxnSpPr>
        <p:spPr>
          <a:xfrm>
            <a:off x="6156176" y="1556792"/>
            <a:ext cx="792088" cy="0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300192" y="1779656"/>
            <a:ext cx="576064" cy="857256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627784" y="1412776"/>
            <a:ext cx="2285984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499992" y="3356992"/>
            <a:ext cx="2520280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=23/60c=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….Гц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4572000" y="4149080"/>
            <a:ext cx="4572000" cy="648072"/>
          </a:xfrm>
          <a:prstGeom prst="wedgeRoundRectCallout">
            <a:avLst>
              <a:gd name="adj1" fmla="val -15242"/>
              <a:gd name="adj2" fmla="val -50033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8м∙…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….м/с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12" grpId="0"/>
      <p:bldP spid="32" grpId="0" animBg="1"/>
      <p:bldP spid="33" grpId="0" animBg="1"/>
      <p:bldP spid="34" grpId="0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85784" y="0"/>
            <a:ext cx="942978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Каким будет ускорение  тела массой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 кг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действием силы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Н?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м/с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285720" y="1124744"/>
            <a:ext cx="1755750" cy="1297167"/>
            <a:chOff x="428596" y="4447760"/>
            <a:chExt cx="1755750" cy="1297167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2214546" y="1071546"/>
            <a:ext cx="1785950" cy="1278640"/>
            <a:chOff x="428596" y="4447760"/>
            <a:chExt cx="1785950" cy="1278640"/>
          </a:xfrm>
        </p:grpSpPr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9685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4Н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9910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8кг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857752" y="1357298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643834" y="1428736"/>
            <a:ext cx="1000132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6273225"/>
            <a:ext cx="3428992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№6,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7826"/>
              <a:gd name="adj2" fmla="val -18691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5209 C 3.05556E-6 0.22038 0.11354 0.3044 0.20607 0.3044 L 0.41215 0.3044 " pathEditMode="relative" rAng="0" ptsTypes="FfFF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52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8" grpId="0"/>
      <p:bldP spid="22" grpId="0" animBg="1"/>
      <p:bldP spid="22" grpId="1" animBg="1"/>
      <p:bldP spid="17" grpId="0" build="allAtOnce" animBg="1"/>
      <p:bldP spid="17" grpId="1" build="p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4"/>
            <a:ext cx="9358346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По какой формуле вычисляется  давление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785794"/>
            <a:ext cx="9358346" cy="892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вес тела при равномерном движении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071678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сила давления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3214686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Формула, ОПРЕДЕЛЯЮЩАЯ  ДАВЛЕНИЕ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4191664"/>
            <a:ext cx="91440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формуле вычисляется выталкивающая сила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00628" y="5435758"/>
            <a:ext cx="221457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32" y="6088583"/>
            <a:ext cx="2284062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929454" y="6000768"/>
            <a:ext cx="2214578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505834" y="4957869"/>
            <a:ext cx="2208910" cy="1257213"/>
            <a:chOff x="6545689" y="4043346"/>
            <a:chExt cx="1885182" cy="1257213"/>
          </a:xfrm>
          <a:solidFill>
            <a:schemeClr val="bg1"/>
          </a:solidFill>
        </p:grpSpPr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6959012" y="4043346"/>
            <a:ext cx="1471859" cy="1257213"/>
          </p:xfrm>
          <a:graphic>
            <a:graphicData uri="http://schemas.openxmlformats.org/presentationml/2006/ole">
              <p:oleObj spid="_x0000_s1026" name="Формула" r:id="rId9" imgW="457002" imgH="393529" progId="Equation.3">
                <p:embed/>
              </p:oleObj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6545689" y="4391264"/>
              <a:ext cx="48594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8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</a:t>
              </a:r>
              <a:endParaRPr lang="ru-RU" sz="4000" b="1" dirty="0"/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90532" y="6150138"/>
            <a:ext cx="253879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ρgV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028E-7 L -0.43385 -0.7379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3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3423E-6 L 0.31215 -0.7160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3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7691 -0.5351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2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9232E-6 L -0.41024 -0.5039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60833 -0.304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0" y="-1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1267E-6 L -0.20642 -0.2171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1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1033" grpId="0" animBg="1"/>
      <p:bldP spid="4" grpId="0" animBg="1"/>
      <p:bldP spid="14" grpId="0" animBg="1"/>
      <p:bldP spid="13" grpId="0" animBg="1"/>
      <p:bldP spid="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18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человека из левого сердечного желудочка кровь выталкивается в аорту под давлением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150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ст..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Выразите это давление в паскалях.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 ртути принять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13600 кг/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-457200" eaLnBrk="1" fontAlgn="base" latinLnBrk="0" hangingPunct="1">
              <a:lnSpc>
                <a:spcPct val="113000"/>
              </a:lnSpc>
              <a:spcBef>
                <a:spcPts val="813"/>
              </a:spcBef>
              <a:spcAft>
                <a:spcPts val="1000"/>
              </a:spcAft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714488"/>
            <a:ext cx="2500330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592932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,15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4214818"/>
            <a:ext cx="221457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20,4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0438"/>
            <a:ext cx="592932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500438"/>
            <a:ext cx="2143140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20400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785926"/>
            <a:ext cx="785818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7" grpId="0" animBg="1"/>
      <p:bldP spid="12" grpId="0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Пять шариков опущены в воду. На какие шарики действует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выталкивающая сила?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71470" y="3929066"/>
            <a:ext cx="63579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Два тела погружаются в воду, как показано на рисунке. Какой динамометр покажет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силу?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11.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.2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.У всех одинакова,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373460"/>
            <a:ext cx="2928926" cy="34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736"/>
            <a:ext cx="3714776" cy="26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357686" y="1571612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74508" y="3000372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001024" y="1928802"/>
            <a:ext cx="500066" cy="1428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8148" y="5000636"/>
            <a:ext cx="785818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1280.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период колебаний м.м. если его перенести из воздуха в воду или вязкое масло?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период колебаний м.м. если под шариком поставить магнит?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будет траектория движения шарика, если нить пережечь в момент прохождения положения равновесия?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разница в колебаниях одинаковых полых шариков с песком и водой, если их отклонили на одинаковый угол?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С водой остановится быстрее, т.к.  начальная энергия у него меньше и часть энергии уйдет на трение в слоях воды.)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1284.  Как будут идти маятниковые часы на полюсе и на экваторе?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1287.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исправит отстающие часы?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1288. Как изменится период колебаний качелей, если вместо одного человека сядет двое?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24"/>
            <a:ext cx="9144000" cy="6858000"/>
            <a:chOff x="0" y="2571768"/>
            <a:chExt cx="9144000" cy="6858000"/>
          </a:xfrm>
        </p:grpSpPr>
        <p:grpSp>
          <p:nvGrpSpPr>
            <p:cNvPr id="4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6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8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10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12" name="Прямоугольник 11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13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17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8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19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27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8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9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21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2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24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6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4" name="Группа 131"/>
                    <p:cNvGrpSpPr/>
                    <p:nvPr/>
                  </p:nvGrpSpPr>
                  <p:grpSpPr>
                    <a:xfrm>
                      <a:off x="6000760" y="3286148"/>
                      <a:ext cx="2882520" cy="769441"/>
                      <a:chOff x="9215470" y="250033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15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5470" y="250033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16" name="Прямая соединительная линия 15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" name="Прямоугольник 10"/>
                  <p:cNvSpPr/>
                  <p:nvPr/>
                </p:nvSpPr>
                <p:spPr>
                  <a:xfrm>
                    <a:off x="4214810" y="6215082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1857356" y="6215106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" name="Прямоугольник 6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428604"/>
            <a:ext cx="4214813" cy="100013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Тест №5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2339752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=340м/с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l="18182" t="61150" r="10132" b="26721"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 rot="10800000">
            <a:off x="3840337" y="1052736"/>
            <a:ext cx="2319740" cy="144016"/>
            <a:chOff x="14066" y="6453"/>
            <a:chExt cx="1225" cy="120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15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 rot="10800000">
            <a:off x="6140692" y="1007622"/>
            <a:ext cx="2319740" cy="144016"/>
            <a:chOff x="14066" y="6453"/>
            <a:chExt cx="1225" cy="1200"/>
          </a:xfrm>
        </p:grpSpPr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0" y="3140968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 света 300000км/с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поэтому свет от молнии придёт почти мгновенно, а звук двигается медленней и за 6 с пройдёт ….км.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2816"/>
            <a:ext cx="2987824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взд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=340м/с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стал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=5500м/с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18182" t="71971" r="10132" b="19157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7947" t="19293" r="18977" b="69882"/>
          <a:stretch>
            <a:fillRect/>
          </a:stretch>
        </p:blipFill>
        <p:spPr bwMode="auto">
          <a:xfrm>
            <a:off x="0" y="764704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 rot="10800000">
            <a:off x="3203848" y="1628800"/>
            <a:ext cx="2319740" cy="144016"/>
            <a:chOff x="14066" y="6453"/>
            <a:chExt cx="1225" cy="1200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22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 rot="10800000">
            <a:off x="3203848" y="2132856"/>
            <a:ext cx="2319740" cy="144016"/>
            <a:chOff x="14066" y="6453"/>
            <a:chExt cx="1225" cy="1200"/>
          </a:xfrm>
        </p:grpSpPr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92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90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88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84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4" name="Прямоугольник 93"/>
          <p:cNvSpPr/>
          <p:nvPr/>
        </p:nvSpPr>
        <p:spPr>
          <a:xfrm>
            <a:off x="3131840" y="2060848"/>
            <a:ext cx="4896544" cy="43204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 rot="10800000">
            <a:off x="5504203" y="1583686"/>
            <a:ext cx="2319740" cy="144016"/>
            <a:chOff x="14066" y="6453"/>
            <a:chExt cx="1225" cy="1200"/>
          </a:xfrm>
        </p:grpSpPr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107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105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103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01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1" name="Group 19"/>
          <p:cNvGrpSpPr>
            <a:grpSpLocks/>
          </p:cNvGrpSpPr>
          <p:nvPr/>
        </p:nvGrpSpPr>
        <p:grpSpPr bwMode="auto">
          <a:xfrm rot="10800000">
            <a:off x="5508104" y="2132856"/>
            <a:ext cx="2319740" cy="144016"/>
            <a:chOff x="14066" y="6453"/>
            <a:chExt cx="1225" cy="1200"/>
          </a:xfrm>
        </p:grpSpPr>
        <p:grpSp>
          <p:nvGrpSpPr>
            <p:cNvPr id="9216" name="Group 20"/>
            <p:cNvGrpSpPr>
              <a:grpSpLocks/>
            </p:cNvGrpSpPr>
            <p:nvPr/>
          </p:nvGrpSpPr>
          <p:grpSpPr bwMode="auto">
            <a:xfrm>
              <a:off x="14066" y="6465"/>
              <a:ext cx="249" cy="1188"/>
              <a:chOff x="745" y="3322"/>
              <a:chExt cx="1406" cy="1188"/>
            </a:xfrm>
          </p:grpSpPr>
          <p:sp>
            <p:nvSpPr>
              <p:cNvPr id="125" name="Freeform 21"/>
              <p:cNvSpPr>
                <a:spLocks/>
              </p:cNvSpPr>
              <p:nvPr/>
            </p:nvSpPr>
            <p:spPr bwMode="auto">
              <a:xfrm>
                <a:off x="1405" y="3322"/>
                <a:ext cx="746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2"/>
              <p:cNvSpPr>
                <a:spLocks/>
              </p:cNvSpPr>
              <p:nvPr/>
            </p:nvSpPr>
            <p:spPr bwMode="auto">
              <a:xfrm flipV="1">
                <a:off x="745" y="3934"/>
                <a:ext cx="661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17" name="Group 23"/>
            <p:cNvGrpSpPr>
              <a:grpSpLocks/>
            </p:cNvGrpSpPr>
            <p:nvPr/>
          </p:nvGrpSpPr>
          <p:grpSpPr bwMode="auto">
            <a:xfrm>
              <a:off x="14314" y="6453"/>
              <a:ext cx="249" cy="1194"/>
              <a:chOff x="749" y="3316"/>
              <a:chExt cx="1390" cy="1194"/>
            </a:xfrm>
          </p:grpSpPr>
          <p:sp>
            <p:nvSpPr>
              <p:cNvPr id="123" name="Freeform 24"/>
              <p:cNvSpPr>
                <a:spLocks/>
              </p:cNvSpPr>
              <p:nvPr/>
            </p:nvSpPr>
            <p:spPr bwMode="auto">
              <a:xfrm>
                <a:off x="1401" y="3316"/>
                <a:ext cx="738" cy="63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5"/>
              <p:cNvSpPr>
                <a:spLocks/>
              </p:cNvSpPr>
              <p:nvPr/>
            </p:nvSpPr>
            <p:spPr bwMode="auto">
              <a:xfrm flipV="1">
                <a:off x="749" y="3934"/>
                <a:ext cx="654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18" name="Group 26"/>
            <p:cNvGrpSpPr>
              <a:grpSpLocks/>
            </p:cNvGrpSpPr>
            <p:nvPr/>
          </p:nvGrpSpPr>
          <p:grpSpPr bwMode="auto">
            <a:xfrm>
              <a:off x="14557" y="6454"/>
              <a:ext cx="249" cy="1181"/>
              <a:chOff x="746" y="3323"/>
              <a:chExt cx="1398" cy="1181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1399" y="3323"/>
                <a:ext cx="745" cy="633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 flipV="1">
                <a:off x="746" y="3928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19" name="Group 29"/>
            <p:cNvGrpSpPr>
              <a:grpSpLocks/>
            </p:cNvGrpSpPr>
            <p:nvPr/>
          </p:nvGrpSpPr>
          <p:grpSpPr bwMode="auto">
            <a:xfrm>
              <a:off x="14802" y="6456"/>
              <a:ext cx="249" cy="1180"/>
              <a:chOff x="744" y="3331"/>
              <a:chExt cx="1404" cy="1180"/>
            </a:xfrm>
          </p:grpSpPr>
          <p:sp>
            <p:nvSpPr>
              <p:cNvPr id="119" name="Freeform 30"/>
              <p:cNvSpPr>
                <a:spLocks/>
              </p:cNvSpPr>
              <p:nvPr/>
            </p:nvSpPr>
            <p:spPr bwMode="auto">
              <a:xfrm>
                <a:off x="1403" y="3331"/>
                <a:ext cx="745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31"/>
              <p:cNvSpPr>
                <a:spLocks/>
              </p:cNvSpPr>
              <p:nvPr/>
            </p:nvSpPr>
            <p:spPr bwMode="auto">
              <a:xfrm flipV="1">
                <a:off x="744" y="3935"/>
                <a:ext cx="659" cy="576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22" name="Group 32"/>
            <p:cNvGrpSpPr>
              <a:grpSpLocks/>
            </p:cNvGrpSpPr>
            <p:nvPr/>
          </p:nvGrpSpPr>
          <p:grpSpPr bwMode="auto">
            <a:xfrm>
              <a:off x="15051" y="6461"/>
              <a:ext cx="240" cy="1185"/>
              <a:chOff x="739" y="3336"/>
              <a:chExt cx="1343" cy="1185"/>
            </a:xfrm>
          </p:grpSpPr>
          <p:sp>
            <p:nvSpPr>
              <p:cNvPr id="117" name="Freeform 33"/>
              <p:cNvSpPr>
                <a:spLocks/>
              </p:cNvSpPr>
              <p:nvPr/>
            </p:nvSpPr>
            <p:spPr bwMode="auto">
              <a:xfrm>
                <a:off x="1342" y="3336"/>
                <a:ext cx="740" cy="63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34"/>
              <p:cNvSpPr>
                <a:spLocks/>
              </p:cNvSpPr>
              <p:nvPr/>
            </p:nvSpPr>
            <p:spPr bwMode="auto">
              <a:xfrm flipV="1">
                <a:off x="739" y="3944"/>
                <a:ext cx="655" cy="577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pic>
        <p:nvPicPr>
          <p:cNvPr id="127" name="Picture 8"/>
          <p:cNvPicPr>
            <a:picLocks noChangeAspect="1" noChangeArrowheads="1"/>
          </p:cNvPicPr>
          <p:nvPr/>
        </p:nvPicPr>
        <p:blipFill>
          <a:blip r:embed="rId5" cstate="print"/>
          <a:srcRect l="20995" t="44632" r="34982" b="31624"/>
          <a:stretch>
            <a:fillRect/>
          </a:stretch>
        </p:blipFill>
        <p:spPr bwMode="auto">
          <a:xfrm>
            <a:off x="3059832" y="2564904"/>
            <a:ext cx="15113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127"/>
          <p:cNvSpPr txBox="1"/>
          <p:nvPr/>
        </p:nvSpPr>
        <p:spPr>
          <a:xfrm>
            <a:off x="0" y="4509120"/>
            <a:ext cx="91440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 рельсам звук придет быстрее, чем по воздуху на …с, т.к. взаимодействие между молекулами твёрдого тела больше, чем в газах.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621644" y="663079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V="1">
            <a:off x="708110" y="901238"/>
            <a:ext cx="5940000" cy="74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789886" y="66307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946709" y="674952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109574" y="663077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270828" y="66307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428728" y="66196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590654" y="66196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766868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52607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2133583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309796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509823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719374" y="65720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24163" y="657206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119427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290879" y="652443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452805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3643306" y="647681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819520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000496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17194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35292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514850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71011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876802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5067303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H="1">
            <a:off x="785786" y="71414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6400813" y="80939"/>
            <a:ext cx="19050" cy="2484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5276855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5500694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71500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886459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6072198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251297" y="64291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</a:t>
            </a: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3428992" y="0"/>
            <a:ext cx="19050" cy="16430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 flipV="1">
            <a:off x="642910" y="1595425"/>
            <a:ext cx="5940000" cy="748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785786" y="1727759"/>
            <a:ext cx="5652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1714480" y="1857364"/>
            <a:ext cx="571504" cy="46425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285984" y="1857364"/>
            <a:ext cx="4938747" cy="49530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расстояние… в один.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858016" y="332656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l-GR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ύ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7092280" y="1268760"/>
            <a:ext cx="2000264" cy="857256"/>
          </a:xfrm>
          <a:prstGeom prst="wedgeRoundRectCallout">
            <a:avLst>
              <a:gd name="adj1" fmla="val -5677"/>
              <a:gd name="adj2" fmla="val -66632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 l="7672" t="74041" r="20461" b="12784"/>
          <a:stretch>
            <a:fillRect/>
          </a:stretch>
        </p:blipFill>
        <p:spPr bwMode="auto">
          <a:xfrm>
            <a:off x="0" y="4797152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0" y="2500306"/>
            <a:ext cx="2339752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=0,33м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=3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064605" y="2524563"/>
            <a:ext cx="632567" cy="854883"/>
            <a:chOff x="9658" y="3130"/>
            <a:chExt cx="670" cy="466"/>
          </a:xfrm>
        </p:grpSpPr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53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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67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Line 5"/>
            <p:cNvSpPr>
              <a:spLocks noChangeShapeType="1"/>
            </p:cNvSpPr>
            <p:nvPr/>
          </p:nvSpPr>
          <p:spPr bwMode="auto">
            <a:xfrm>
              <a:off x="9820" y="3387"/>
              <a:ext cx="284" cy="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2411760" y="2659584"/>
            <a:ext cx="960357" cy="6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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3779912" y="2708920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6660232" y="2852936"/>
            <a:ext cx="1728192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Гц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148063" y="2708920"/>
            <a:ext cx="1368044" cy="854883"/>
            <a:chOff x="9658" y="3130"/>
            <a:chExt cx="1449" cy="466"/>
          </a:xfrm>
        </p:grpSpPr>
        <p:sp>
          <p:nvSpPr>
            <p:cNvPr id="67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112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144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м/с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5"/>
            <p:cNvSpPr>
              <a:spLocks noChangeShapeType="1"/>
            </p:cNvSpPr>
            <p:nvPr/>
          </p:nvSpPr>
          <p:spPr bwMode="auto">
            <a:xfrm>
              <a:off x="9811" y="3366"/>
              <a:ext cx="1068" cy="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3779912" y="3789040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076056" y="3861048"/>
            <a:ext cx="1368044" cy="854883"/>
            <a:chOff x="9658" y="3130"/>
            <a:chExt cx="1449" cy="466"/>
          </a:xfrm>
        </p:grpSpPr>
        <p:sp>
          <p:nvSpPr>
            <p:cNvPr id="72" name="Text Box 3"/>
            <p:cNvSpPr txBox="1">
              <a:spLocks noChangeArrowheads="1"/>
            </p:cNvSpPr>
            <p:nvPr/>
          </p:nvSpPr>
          <p:spPr bwMode="auto">
            <a:xfrm>
              <a:off x="9757" y="3362"/>
              <a:ext cx="127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0.33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9658" y="3130"/>
              <a:ext cx="144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м/с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5"/>
            <p:cNvSpPr>
              <a:spLocks noChangeShapeType="1"/>
            </p:cNvSpPr>
            <p:nvPr/>
          </p:nvSpPr>
          <p:spPr bwMode="auto">
            <a:xfrm>
              <a:off x="9811" y="3366"/>
              <a:ext cx="1068" cy="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6516216" y="3933056"/>
            <a:ext cx="1728192" cy="64633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Гц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5445224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минимальная частота человеческого голоса …Гц, а максимальная  …Гц.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785786" cy="523220"/>
          </a:xfrm>
          <a:prstGeom prst="rect">
            <a:avLst/>
          </a:prstGeom>
          <a:solidFill>
            <a:schemeClr val="bg1"/>
          </a:solidFill>
          <a:ln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xmlns="" val="16836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2" presetClass="path" presetSubtype="0" repeatCount="indefinite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2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path" presetSubtype="0" repeatCount="indefinite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2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2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2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7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2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9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2" presetClass="path" presetSubtype="0" repeatCount="indefinite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9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2" presetClass="path" presetSubtype="0" repeatCount="indefinite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0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2" presetClass="path" presetSubtype="0" repeatCount="indefinite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2" presetClass="path" presetSubtype="0" repeatCount="indefinite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2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2" presetClass="path" presetSubtype="0" repeatCount="indefinite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2" presetClass="path" presetSubtype="0" repeatCount="indefinite" accel="50000" decel="5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2" presetClass="path" presetSubtype="0" repeatCount="indefinite" accel="50000" de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2" presetClass="path" presetSubtype="0" repeatCount="indefinite" accel="50000" decel="5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5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2" presetClass="path" presetSubtype="0" repeatCount="indefinite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2" presetClass="path" presetSubtype="0" repeatCount="indefinite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2" presetClass="path" presetSubtype="0" repeatCount="indefinite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8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2" presetClass="path" presetSubtype="0" repeatCount="indefinite" accel="50000" decel="5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8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2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1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2" presetClass="path" presetSubtype="0" repeatCount="indefinite" accel="50000" decel="5000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0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2" presetClass="path" presetSubtype="0" repeatCount="indefinite" accel="50000" de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12" presetClass="path" presetSubtype="0" repeatCount="indefinite" accel="50000" decel="5000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1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12" presetClass="path" presetSubtype="0" repeatCount="indefinite" accel="50000" decel="5000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2" presetClass="path" presetSubtype="0" repeatCount="indefinite" accel="50000" decel="5000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00191 0.09644 C -0.00121 0.07285 -0.00329 0.03701 -0.00329 -0.00277 C -0.00329 -0.04255 -0.00121 -0.0784 0.00191 -0.10245 C 0.00504 -0.0784 0.00643 -0.04255 0.00643 -0.00277 C 0.00643 0.03701 0.00504 0.07285 0.00191 0.09644 Z " pathEditMode="relative" rAng="16200000" ptsTypes="fffff">
                                      <p:cBhvr>
                                        <p:cTn id="23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3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4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0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1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3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3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3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3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3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3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1" dur="3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2" dur="3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3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4" grpId="0"/>
      <p:bldP spid="4" grpId="1"/>
      <p:bldP spid="12" grpId="0"/>
      <p:bldP spid="12" grpId="1"/>
      <p:bldP spid="13" grpId="0"/>
      <p:bldP spid="13" grpId="1"/>
      <p:bldP spid="14" grpId="0"/>
      <p:bldP spid="14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33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8" grpId="0" build="p" animBg="1"/>
      <p:bldP spid="63" grpId="0"/>
      <p:bldP spid="64" grpId="0"/>
      <p:bldP spid="65" grpId="0" animBg="1"/>
      <p:bldP spid="70" grpId="0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285720" y="1357298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колебания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357554" y="2500306"/>
            <a:ext cx="571504" cy="7143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63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по разделу №5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428604"/>
            <a:ext cx="389619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№20-22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500034" y="328612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ВОЛНЫ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32" y="6273225"/>
            <a:ext cx="25717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Стр.52,53,54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Зачёт по теме «Колебания и волны»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стр.43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1.Колебания  Причины затухания свободных колебаний.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2.Амплитуда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Период. Частота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энергии от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амплитуды и частоты.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зависит период колебаний пружинного маятника?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зависит период колебаний математического маятника?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Уравнение  гармонических  колебаний. Фаза колебаний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Условия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свободных колебаний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Резонанс, его условия и причины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существования волны.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Особенности волнового движения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Длина волны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длины волны, частоты и скорости волны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Поперечные . и продольные волны,  особенности их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распространения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 его громкость и высота. 12.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ультразвука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ДТЗ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стр38,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21-1,2,3,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стр.26 СР-5,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22-1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,стр.41,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лр8, лр10,а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1. На рисунке1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 график зависимости от времени координаты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тела, совершающего гармонические колебания вдоль оси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Ох.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период колебаний тела?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введите в секундах.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4971" y="1142984"/>
            <a:ext cx="47190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2" y="1714488"/>
            <a:ext cx="15568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4с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428868"/>
            <a:ext cx="30718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0,25Гц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71810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" y="4221312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6,28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0,25=1,6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рад/с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834606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величины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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21495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=20см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572264" y="1357298"/>
            <a:ext cx="28575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961474"/>
            <a:ext cx="4461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х=0,2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соs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(м).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10045" y="5385410"/>
            <a:ext cx="4126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х=х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соs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(м).</a:t>
            </a:r>
            <a:endParaRPr lang="ru-RU" sz="40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24"/>
            <a:ext cx="9144000" cy="6858000"/>
            <a:chOff x="4214810" y="0"/>
            <a:chExt cx="9144000" cy="68580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214810" y="0"/>
              <a:ext cx="9144000" cy="6858000"/>
              <a:chOff x="0" y="-3429000"/>
              <a:chExt cx="9144000" cy="685800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0" y="-3429000"/>
                <a:ext cx="9144000" cy="6858000"/>
              </a:xfrm>
              <a:prstGeom prst="rect">
                <a:avLst/>
              </a:prstGeom>
              <a:solidFill>
                <a:schemeClr val="bg1">
                  <a:lumMod val="65000"/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5929286" y="1571618"/>
                <a:ext cx="3214709" cy="1128718"/>
                <a:chOff x="6247" y="4708"/>
                <a:chExt cx="1691" cy="766"/>
              </a:xfrm>
            </p:grpSpPr>
            <p:sp>
              <p:nvSpPr>
                <p:cNvPr id="2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6247" y="4857"/>
                  <a:ext cx="760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1" name="Group 54"/>
                <p:cNvGrpSpPr>
                  <a:grpSpLocks/>
                </p:cNvGrpSpPr>
                <p:nvPr/>
              </p:nvGrpSpPr>
              <p:grpSpPr bwMode="auto">
                <a:xfrm>
                  <a:off x="6247" y="4708"/>
                  <a:ext cx="1691" cy="766"/>
                  <a:chOff x="6247" y="4708"/>
                  <a:chExt cx="1691" cy="766"/>
                </a:xfrm>
              </p:grpSpPr>
              <p:grpSp>
                <p:nvGrpSpPr>
                  <p:cNvPr id="2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7133" y="4816"/>
                    <a:ext cx="726" cy="530"/>
                    <a:chOff x="7269" y="3433"/>
                    <a:chExt cx="726" cy="530"/>
                  </a:xfrm>
                </p:grpSpPr>
                <p:sp>
                  <p:nvSpPr>
                    <p:cNvPr id="3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69" y="3675"/>
                      <a:ext cx="35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304" y="3444"/>
                      <a:ext cx="80" cy="5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84" y="3433"/>
                      <a:ext cx="61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6247" y="4708"/>
                    <a:ext cx="1691" cy="766"/>
                    <a:chOff x="6235" y="4708"/>
                    <a:chExt cx="1691" cy="766"/>
                  </a:xfrm>
                </p:grpSpPr>
                <p:sp>
                  <p:nvSpPr>
                    <p:cNvPr id="24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86" y="4813"/>
                      <a:ext cx="657" cy="4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5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29" y="4708"/>
                      <a:ext cx="672" cy="766"/>
                      <a:chOff x="9757" y="3167"/>
                      <a:chExt cx="681" cy="662"/>
                    </a:xfrm>
                  </p:grpSpPr>
                  <p:sp>
                    <p:nvSpPr>
                      <p:cNvPr id="27" name="Text Box 6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57" y="3461"/>
                        <a:ext cx="680" cy="3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k 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8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58" y="3167"/>
                        <a:ext cx="680" cy="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m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29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57" y="3537"/>
                        <a:ext cx="53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6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35" y="4771"/>
                      <a:ext cx="1691" cy="691"/>
                    </a:xfrm>
                    <a:prstGeom prst="foldedCorner">
                      <a:avLst>
                        <a:gd name="adj" fmla="val 12500"/>
                      </a:avLst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7" name="Группа 131"/>
              <p:cNvGrpSpPr/>
              <p:nvPr/>
            </p:nvGrpSpPr>
            <p:grpSpPr>
              <a:xfrm>
                <a:off x="2357422" y="1857364"/>
                <a:ext cx="2882520" cy="769441"/>
                <a:chOff x="5572132" y="1071546"/>
                <a:chExt cx="2882520" cy="769441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8" name="Rectangle 1"/>
                <p:cNvSpPr>
                  <a:spLocks noChangeArrowheads="1"/>
                </p:cNvSpPr>
                <p:nvPr/>
              </p:nvSpPr>
              <p:spPr bwMode="auto">
                <a:xfrm>
                  <a:off x="5572132" y="1071546"/>
                  <a:ext cx="2882520" cy="769441"/>
                </a:xfrm>
                <a:prstGeom prst="rect">
                  <a:avLst/>
                </a:prstGeom>
                <a:grpFill/>
                <a:ln w="38100">
                  <a:solidFill>
                    <a:srgbClr val="0033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eaLnBrk="0" hangingPunct="0"/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T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= </a:t>
                  </a:r>
                  <a:r>
                    <a:rPr kumimoji="0" lang="ru-RU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2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</a:t>
                  </a:r>
                  <a:r>
                    <a:rPr lang="en-US" sz="4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b="1" dirty="0" smtClean="0">
                      <a:solidFill>
                        <a:srgbClr val="003300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r>
                    <a:rPr lang="en-US" sz="4400" b="1" dirty="0" smtClean="0">
                      <a:latin typeface="Times New Roman" pitchFamily="18" charset="0"/>
                      <a:cs typeface="Times New Roman" pitchFamily="18" charset="0"/>
                    </a:rPr>
                    <a:t>/</a:t>
                  </a:r>
                  <a:r>
                    <a:rPr lang="en-US" sz="4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7415232" y="1124306"/>
                  <a:ext cx="707035" cy="2325"/>
                </a:xfrm>
                <a:prstGeom prst="line">
                  <a:avLst/>
                </a:pr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4547828" y="3066406"/>
              <a:ext cx="22145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</a:t>
              </a: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3849</TotalTime>
  <Words>2954</Words>
  <Application>Microsoft Office PowerPoint</Application>
  <PresentationFormat>Экран (4:3)</PresentationFormat>
  <Paragraphs>494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Трек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434</cp:revision>
  <dcterms:created xsi:type="dcterms:W3CDTF">2009-11-04T14:29:22Z</dcterms:created>
  <dcterms:modified xsi:type="dcterms:W3CDTF">2020-04-20T05:41:28Z</dcterms:modified>
</cp:coreProperties>
</file>