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85" r:id="rId3"/>
    <p:sldId id="269" r:id="rId4"/>
    <p:sldId id="261" r:id="rId5"/>
    <p:sldId id="264" r:id="rId6"/>
    <p:sldId id="267" r:id="rId7"/>
    <p:sldId id="273" r:id="rId8"/>
    <p:sldId id="276" r:id="rId9"/>
    <p:sldId id="278" r:id="rId10"/>
    <p:sldId id="280" r:id="rId11"/>
    <p:sldId id="282" r:id="rId12"/>
    <p:sldId id="288" r:id="rId13"/>
    <p:sldId id="28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4E88-84AB-4853-A6D8-C92AA0AC4BCC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6788-195F-4CC8-A5A8-44B2331CE0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342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C97C93-7A05-4282-9F05-993DBA7F5AC4}" type="slidenum">
              <a:rPr lang="ru-RU"/>
              <a:pPr/>
              <a:t>11</a:t>
            </a:fld>
            <a:endParaRPr lang="ru-RU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?  200 м  756 мм   720 мм</a:t>
            </a:r>
          </a:p>
        </p:txBody>
      </p:sp>
    </p:spTree>
    <p:extLst>
      <p:ext uri="{BB962C8B-B14F-4D97-AF65-F5344CB8AC3E}">
        <p14:creationId xmlns:p14="http://schemas.microsoft.com/office/powerpoint/2010/main" val="121629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A89C2C-26C4-455E-8410-A1D879C63144}" type="slidenum">
              <a:rPr lang="ru-RU"/>
              <a:pPr/>
              <a:t>12</a:t>
            </a:fld>
            <a:endParaRPr 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?  200 м  756 мм   720 мм</a:t>
            </a:r>
          </a:p>
        </p:txBody>
      </p:sp>
    </p:spTree>
    <p:extLst>
      <p:ext uri="{BB962C8B-B14F-4D97-AF65-F5344CB8AC3E}">
        <p14:creationId xmlns:p14="http://schemas.microsoft.com/office/powerpoint/2010/main" val="3136039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A89C2C-26C4-455E-8410-A1D879C63144}" type="slidenum">
              <a:rPr lang="ru-RU"/>
              <a:pPr/>
              <a:t>13</a:t>
            </a:fld>
            <a:endParaRPr 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?  200 м  756 мм   720 мм</a:t>
            </a:r>
          </a:p>
        </p:txBody>
      </p:sp>
    </p:spTree>
    <p:extLst>
      <p:ext uri="{BB962C8B-B14F-4D97-AF65-F5344CB8AC3E}">
        <p14:creationId xmlns:p14="http://schemas.microsoft.com/office/powerpoint/2010/main" val="159403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2F89F5-1BF0-45ED-8039-18E2C7CE18FD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A5F0B5-CEA7-43CC-BE4D-28DC91F38E1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ss-fizika.ru/7_class/7_davlatm/07.j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ihtiandry.by.ru/images/7.jpg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deoru.ru/UserFiles/Image/Zdorovie/RST07360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Атмосферное   давление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76700"/>
            <a:ext cx="8569647" cy="2654300"/>
          </a:xfrm>
        </p:spPr>
        <p:txBody>
          <a:bodyPr/>
          <a:lstStyle/>
          <a:p>
            <a:pPr algn="just" eaLnBrk="1" hangingPunct="1">
              <a:buNone/>
            </a:pPr>
            <a:r>
              <a:rPr lang="ru-RU" b="1" i="1" dirty="0" smtClean="0">
                <a:solidFill>
                  <a:srgbClr val="F5FA1A"/>
                </a:solidFill>
              </a:rPr>
              <a:t>    Первые воздухоплаватели обнаружили, что при подъеме вверх становится трудно дышать. То же самое происходит и при подъеме в горы. Почему это происходит?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Line 4"/>
          <p:cNvSpPr>
            <a:spLocks noChangeShapeType="1"/>
          </p:cNvSpPr>
          <p:nvPr/>
        </p:nvSpPr>
        <p:spPr bwMode="auto">
          <a:xfrm>
            <a:off x="755650" y="3284538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755650" y="3284538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Freeform 9"/>
          <p:cNvSpPr>
            <a:spLocks/>
          </p:cNvSpPr>
          <p:nvPr/>
        </p:nvSpPr>
        <p:spPr bwMode="auto">
          <a:xfrm>
            <a:off x="827088" y="1196975"/>
            <a:ext cx="6696075" cy="2532063"/>
          </a:xfrm>
          <a:custGeom>
            <a:avLst/>
            <a:gdLst>
              <a:gd name="T0" fmla="*/ 0 w 3019"/>
              <a:gd name="T1" fmla="*/ 1595 h 1595"/>
              <a:gd name="T2" fmla="*/ 106 w 3019"/>
              <a:gd name="T3" fmla="*/ 1579 h 1595"/>
              <a:gd name="T4" fmla="*/ 218 w 3019"/>
              <a:gd name="T5" fmla="*/ 1545 h 1595"/>
              <a:gd name="T6" fmla="*/ 335 w 3019"/>
              <a:gd name="T7" fmla="*/ 1495 h 1595"/>
              <a:gd name="T8" fmla="*/ 358 w 3019"/>
              <a:gd name="T9" fmla="*/ 1478 h 1595"/>
              <a:gd name="T10" fmla="*/ 402 w 3019"/>
              <a:gd name="T11" fmla="*/ 1456 h 1595"/>
              <a:gd name="T12" fmla="*/ 447 w 3019"/>
              <a:gd name="T13" fmla="*/ 1428 h 1595"/>
              <a:gd name="T14" fmla="*/ 587 w 3019"/>
              <a:gd name="T15" fmla="*/ 1327 h 1595"/>
              <a:gd name="T16" fmla="*/ 620 w 3019"/>
              <a:gd name="T17" fmla="*/ 1277 h 1595"/>
              <a:gd name="T18" fmla="*/ 665 w 3019"/>
              <a:gd name="T19" fmla="*/ 1193 h 1595"/>
              <a:gd name="T20" fmla="*/ 710 w 3019"/>
              <a:gd name="T21" fmla="*/ 1148 h 1595"/>
              <a:gd name="T22" fmla="*/ 755 w 3019"/>
              <a:gd name="T23" fmla="*/ 1092 h 1595"/>
              <a:gd name="T24" fmla="*/ 799 w 3019"/>
              <a:gd name="T25" fmla="*/ 1042 h 1595"/>
              <a:gd name="T26" fmla="*/ 827 w 3019"/>
              <a:gd name="T27" fmla="*/ 1019 h 1595"/>
              <a:gd name="T28" fmla="*/ 838 w 3019"/>
              <a:gd name="T29" fmla="*/ 1003 h 1595"/>
              <a:gd name="T30" fmla="*/ 872 w 3019"/>
              <a:gd name="T31" fmla="*/ 980 h 1595"/>
              <a:gd name="T32" fmla="*/ 1319 w 3019"/>
              <a:gd name="T33" fmla="*/ 924 h 1595"/>
              <a:gd name="T34" fmla="*/ 1375 w 3019"/>
              <a:gd name="T35" fmla="*/ 891 h 1595"/>
              <a:gd name="T36" fmla="*/ 1565 w 3019"/>
              <a:gd name="T37" fmla="*/ 701 h 1595"/>
              <a:gd name="T38" fmla="*/ 1616 w 3019"/>
              <a:gd name="T39" fmla="*/ 667 h 1595"/>
              <a:gd name="T40" fmla="*/ 1666 w 3019"/>
              <a:gd name="T41" fmla="*/ 628 h 1595"/>
              <a:gd name="T42" fmla="*/ 1750 w 3019"/>
              <a:gd name="T43" fmla="*/ 550 h 1595"/>
              <a:gd name="T44" fmla="*/ 1851 w 3019"/>
              <a:gd name="T45" fmla="*/ 387 h 1595"/>
              <a:gd name="T46" fmla="*/ 1907 w 3019"/>
              <a:gd name="T47" fmla="*/ 270 h 1595"/>
              <a:gd name="T48" fmla="*/ 1951 w 3019"/>
              <a:gd name="T49" fmla="*/ 181 h 1595"/>
              <a:gd name="T50" fmla="*/ 2007 w 3019"/>
              <a:gd name="T51" fmla="*/ 97 h 1595"/>
              <a:gd name="T52" fmla="*/ 2052 w 3019"/>
              <a:gd name="T53" fmla="*/ 41 h 1595"/>
              <a:gd name="T54" fmla="*/ 2141 w 3019"/>
              <a:gd name="T55" fmla="*/ 2 h 1595"/>
              <a:gd name="T56" fmla="*/ 2259 w 3019"/>
              <a:gd name="T57" fmla="*/ 7 h 1595"/>
              <a:gd name="T58" fmla="*/ 2343 w 3019"/>
              <a:gd name="T59" fmla="*/ 41 h 1595"/>
              <a:gd name="T60" fmla="*/ 2466 w 3019"/>
              <a:gd name="T61" fmla="*/ 136 h 1595"/>
              <a:gd name="T62" fmla="*/ 2533 w 3019"/>
              <a:gd name="T63" fmla="*/ 203 h 1595"/>
              <a:gd name="T64" fmla="*/ 2566 w 3019"/>
              <a:gd name="T65" fmla="*/ 225 h 1595"/>
              <a:gd name="T66" fmla="*/ 2611 w 3019"/>
              <a:gd name="T67" fmla="*/ 276 h 1595"/>
              <a:gd name="T68" fmla="*/ 2650 w 3019"/>
              <a:gd name="T69" fmla="*/ 332 h 1595"/>
              <a:gd name="T70" fmla="*/ 2768 w 3019"/>
              <a:gd name="T71" fmla="*/ 482 h 1595"/>
              <a:gd name="T72" fmla="*/ 2818 w 3019"/>
              <a:gd name="T73" fmla="*/ 555 h 1595"/>
              <a:gd name="T74" fmla="*/ 2852 w 3019"/>
              <a:gd name="T75" fmla="*/ 600 h 1595"/>
              <a:gd name="T76" fmla="*/ 2868 w 3019"/>
              <a:gd name="T77" fmla="*/ 667 h 1595"/>
              <a:gd name="T78" fmla="*/ 2930 w 3019"/>
              <a:gd name="T79" fmla="*/ 745 h 1595"/>
              <a:gd name="T80" fmla="*/ 2964 w 3019"/>
              <a:gd name="T81" fmla="*/ 790 h 1595"/>
              <a:gd name="T82" fmla="*/ 2997 w 3019"/>
              <a:gd name="T83" fmla="*/ 852 h 1595"/>
              <a:gd name="T84" fmla="*/ 3019 w 3019"/>
              <a:gd name="T85" fmla="*/ 924 h 1595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19"/>
              <a:gd name="T130" fmla="*/ 0 h 1595"/>
              <a:gd name="T131" fmla="*/ 3019 w 3019"/>
              <a:gd name="T132" fmla="*/ 1595 h 1595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19" h="1595">
                <a:moveTo>
                  <a:pt x="0" y="1595"/>
                </a:moveTo>
                <a:cubicBezTo>
                  <a:pt x="36" y="1590"/>
                  <a:pt x="70" y="1583"/>
                  <a:pt x="106" y="1579"/>
                </a:cubicBezTo>
                <a:cubicBezTo>
                  <a:pt x="143" y="1566"/>
                  <a:pt x="182" y="1561"/>
                  <a:pt x="218" y="1545"/>
                </a:cubicBezTo>
                <a:cubicBezTo>
                  <a:pt x="257" y="1528"/>
                  <a:pt x="294" y="1507"/>
                  <a:pt x="335" y="1495"/>
                </a:cubicBezTo>
                <a:cubicBezTo>
                  <a:pt x="343" y="1489"/>
                  <a:pt x="350" y="1483"/>
                  <a:pt x="358" y="1478"/>
                </a:cubicBezTo>
                <a:cubicBezTo>
                  <a:pt x="372" y="1470"/>
                  <a:pt x="402" y="1456"/>
                  <a:pt x="402" y="1456"/>
                </a:cubicBezTo>
                <a:cubicBezTo>
                  <a:pt x="416" y="1441"/>
                  <a:pt x="427" y="1434"/>
                  <a:pt x="447" y="1428"/>
                </a:cubicBezTo>
                <a:cubicBezTo>
                  <a:pt x="496" y="1395"/>
                  <a:pt x="538" y="1359"/>
                  <a:pt x="587" y="1327"/>
                </a:cubicBezTo>
                <a:cubicBezTo>
                  <a:pt x="598" y="1310"/>
                  <a:pt x="613" y="1296"/>
                  <a:pt x="620" y="1277"/>
                </a:cubicBezTo>
                <a:cubicBezTo>
                  <a:pt x="630" y="1250"/>
                  <a:pt x="641" y="1211"/>
                  <a:pt x="665" y="1193"/>
                </a:cubicBezTo>
                <a:cubicBezTo>
                  <a:pt x="685" y="1178"/>
                  <a:pt x="697" y="1169"/>
                  <a:pt x="710" y="1148"/>
                </a:cubicBezTo>
                <a:cubicBezTo>
                  <a:pt x="718" y="1122"/>
                  <a:pt x="739" y="1113"/>
                  <a:pt x="755" y="1092"/>
                </a:cubicBezTo>
                <a:cubicBezTo>
                  <a:pt x="792" y="1043"/>
                  <a:pt x="759" y="1071"/>
                  <a:pt x="799" y="1042"/>
                </a:cubicBezTo>
                <a:cubicBezTo>
                  <a:pt x="828" y="997"/>
                  <a:pt x="790" y="1048"/>
                  <a:pt x="827" y="1019"/>
                </a:cubicBezTo>
                <a:cubicBezTo>
                  <a:pt x="832" y="1015"/>
                  <a:pt x="833" y="1007"/>
                  <a:pt x="838" y="1003"/>
                </a:cubicBezTo>
                <a:cubicBezTo>
                  <a:pt x="848" y="994"/>
                  <a:pt x="861" y="988"/>
                  <a:pt x="872" y="980"/>
                </a:cubicBezTo>
                <a:cubicBezTo>
                  <a:pt x="1017" y="884"/>
                  <a:pt x="1096" y="928"/>
                  <a:pt x="1319" y="924"/>
                </a:cubicBezTo>
                <a:cubicBezTo>
                  <a:pt x="1333" y="912"/>
                  <a:pt x="1358" y="896"/>
                  <a:pt x="1375" y="891"/>
                </a:cubicBezTo>
                <a:cubicBezTo>
                  <a:pt x="1409" y="795"/>
                  <a:pt x="1486" y="758"/>
                  <a:pt x="1565" y="701"/>
                </a:cubicBezTo>
                <a:cubicBezTo>
                  <a:pt x="1584" y="687"/>
                  <a:pt x="1593" y="675"/>
                  <a:pt x="1616" y="667"/>
                </a:cubicBezTo>
                <a:cubicBezTo>
                  <a:pt x="1634" y="644"/>
                  <a:pt x="1643" y="643"/>
                  <a:pt x="1666" y="628"/>
                </a:cubicBezTo>
                <a:cubicBezTo>
                  <a:pt x="1685" y="599"/>
                  <a:pt x="1724" y="575"/>
                  <a:pt x="1750" y="550"/>
                </a:cubicBezTo>
                <a:cubicBezTo>
                  <a:pt x="1797" y="504"/>
                  <a:pt x="1814" y="439"/>
                  <a:pt x="1851" y="387"/>
                </a:cubicBezTo>
                <a:cubicBezTo>
                  <a:pt x="1859" y="353"/>
                  <a:pt x="1881" y="293"/>
                  <a:pt x="1907" y="270"/>
                </a:cubicBezTo>
                <a:cubicBezTo>
                  <a:pt x="1914" y="241"/>
                  <a:pt x="1934" y="206"/>
                  <a:pt x="1951" y="181"/>
                </a:cubicBezTo>
                <a:cubicBezTo>
                  <a:pt x="1960" y="148"/>
                  <a:pt x="1985" y="123"/>
                  <a:pt x="2007" y="97"/>
                </a:cubicBezTo>
                <a:cubicBezTo>
                  <a:pt x="2021" y="81"/>
                  <a:pt x="2035" y="55"/>
                  <a:pt x="2052" y="41"/>
                </a:cubicBezTo>
                <a:cubicBezTo>
                  <a:pt x="2077" y="21"/>
                  <a:pt x="2111" y="11"/>
                  <a:pt x="2141" y="2"/>
                </a:cubicBezTo>
                <a:cubicBezTo>
                  <a:pt x="2180" y="4"/>
                  <a:pt x="2220" y="0"/>
                  <a:pt x="2259" y="7"/>
                </a:cubicBezTo>
                <a:cubicBezTo>
                  <a:pt x="2276" y="10"/>
                  <a:pt x="2321" y="35"/>
                  <a:pt x="2343" y="41"/>
                </a:cubicBezTo>
                <a:cubicBezTo>
                  <a:pt x="2387" y="70"/>
                  <a:pt x="2422" y="107"/>
                  <a:pt x="2466" y="136"/>
                </a:cubicBezTo>
                <a:cubicBezTo>
                  <a:pt x="2483" y="163"/>
                  <a:pt x="2507" y="184"/>
                  <a:pt x="2533" y="203"/>
                </a:cubicBezTo>
                <a:cubicBezTo>
                  <a:pt x="2544" y="211"/>
                  <a:pt x="2566" y="225"/>
                  <a:pt x="2566" y="225"/>
                </a:cubicBezTo>
                <a:cubicBezTo>
                  <a:pt x="2587" y="255"/>
                  <a:pt x="2573" y="237"/>
                  <a:pt x="2611" y="276"/>
                </a:cubicBezTo>
                <a:cubicBezTo>
                  <a:pt x="2611" y="276"/>
                  <a:pt x="2646" y="326"/>
                  <a:pt x="2650" y="332"/>
                </a:cubicBezTo>
                <a:cubicBezTo>
                  <a:pt x="2686" y="383"/>
                  <a:pt x="2730" y="433"/>
                  <a:pt x="2768" y="482"/>
                </a:cubicBezTo>
                <a:cubicBezTo>
                  <a:pt x="2786" y="505"/>
                  <a:pt x="2801" y="532"/>
                  <a:pt x="2818" y="555"/>
                </a:cubicBezTo>
                <a:cubicBezTo>
                  <a:pt x="2829" y="570"/>
                  <a:pt x="2852" y="600"/>
                  <a:pt x="2852" y="600"/>
                </a:cubicBezTo>
                <a:cubicBezTo>
                  <a:pt x="2858" y="622"/>
                  <a:pt x="2857" y="647"/>
                  <a:pt x="2868" y="667"/>
                </a:cubicBezTo>
                <a:cubicBezTo>
                  <a:pt x="2885" y="698"/>
                  <a:pt x="2909" y="718"/>
                  <a:pt x="2930" y="745"/>
                </a:cubicBezTo>
                <a:cubicBezTo>
                  <a:pt x="2973" y="800"/>
                  <a:pt x="2935" y="763"/>
                  <a:pt x="2964" y="790"/>
                </a:cubicBezTo>
                <a:cubicBezTo>
                  <a:pt x="2970" y="812"/>
                  <a:pt x="2982" y="835"/>
                  <a:pt x="2997" y="852"/>
                </a:cubicBezTo>
                <a:cubicBezTo>
                  <a:pt x="3006" y="876"/>
                  <a:pt x="3008" y="900"/>
                  <a:pt x="3019" y="9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10"/>
          <p:cNvSpPr>
            <a:spLocks noChangeShapeType="1"/>
          </p:cNvSpPr>
          <p:nvPr/>
        </p:nvSpPr>
        <p:spPr bwMode="auto">
          <a:xfrm>
            <a:off x="971550" y="37163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11"/>
          <p:cNvSpPr>
            <a:spLocks noChangeShapeType="1"/>
          </p:cNvSpPr>
          <p:nvPr/>
        </p:nvSpPr>
        <p:spPr bwMode="auto">
          <a:xfrm>
            <a:off x="900113" y="33575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12"/>
          <p:cNvSpPr>
            <a:spLocks noChangeShapeType="1"/>
          </p:cNvSpPr>
          <p:nvPr/>
        </p:nvSpPr>
        <p:spPr bwMode="auto">
          <a:xfrm>
            <a:off x="1619250" y="34290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13"/>
          <p:cNvSpPr>
            <a:spLocks noChangeShapeType="1"/>
          </p:cNvSpPr>
          <p:nvPr/>
        </p:nvSpPr>
        <p:spPr bwMode="auto">
          <a:xfrm>
            <a:off x="82708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Line 14"/>
          <p:cNvSpPr>
            <a:spLocks noChangeShapeType="1"/>
          </p:cNvSpPr>
          <p:nvPr/>
        </p:nvSpPr>
        <p:spPr bwMode="auto">
          <a:xfrm>
            <a:off x="1116013" y="35734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Line 15"/>
          <p:cNvSpPr>
            <a:spLocks noChangeShapeType="1"/>
          </p:cNvSpPr>
          <p:nvPr/>
        </p:nvSpPr>
        <p:spPr bwMode="auto">
          <a:xfrm>
            <a:off x="1403350" y="3500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6"/>
          <p:cNvSpPr>
            <a:spLocks noChangeShapeType="1"/>
          </p:cNvSpPr>
          <p:nvPr/>
        </p:nvSpPr>
        <p:spPr bwMode="auto">
          <a:xfrm>
            <a:off x="1258888" y="371633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Line 17"/>
          <p:cNvSpPr>
            <a:spLocks noChangeShapeType="1"/>
          </p:cNvSpPr>
          <p:nvPr/>
        </p:nvSpPr>
        <p:spPr bwMode="auto">
          <a:xfrm>
            <a:off x="1187450" y="34290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8" name="Line 18"/>
          <p:cNvSpPr>
            <a:spLocks noChangeShapeType="1"/>
          </p:cNvSpPr>
          <p:nvPr/>
        </p:nvSpPr>
        <p:spPr bwMode="auto">
          <a:xfrm>
            <a:off x="3348038" y="4941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9" name="Rectangle 23"/>
          <p:cNvSpPr>
            <a:spLocks noChangeArrowheads="1"/>
          </p:cNvSpPr>
          <p:nvPr/>
        </p:nvSpPr>
        <p:spPr bwMode="auto">
          <a:xfrm>
            <a:off x="7380288" y="23495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100 м</a:t>
            </a:r>
          </a:p>
        </p:txBody>
      </p:sp>
      <p:sp>
        <p:nvSpPr>
          <p:cNvPr id="16400" name="Rectangle 24"/>
          <p:cNvSpPr>
            <a:spLocks noChangeArrowheads="1"/>
          </p:cNvSpPr>
          <p:nvPr/>
        </p:nvSpPr>
        <p:spPr bwMode="auto">
          <a:xfrm>
            <a:off x="827088" y="2781300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760 мм</a:t>
            </a:r>
          </a:p>
        </p:txBody>
      </p:sp>
      <p:sp>
        <p:nvSpPr>
          <p:cNvPr id="16401" name="Text Box 31"/>
          <p:cNvSpPr txBox="1">
            <a:spLocks noChangeArrowheads="1"/>
          </p:cNvSpPr>
          <p:nvPr/>
        </p:nvSpPr>
        <p:spPr bwMode="auto">
          <a:xfrm>
            <a:off x="7667625" y="29241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3333FF"/>
                </a:solidFill>
              </a:rPr>
              <a:t>0 м</a:t>
            </a:r>
          </a:p>
        </p:txBody>
      </p:sp>
      <p:sp>
        <p:nvSpPr>
          <p:cNvPr id="16402" name="Rectangle 32"/>
          <p:cNvSpPr>
            <a:spLocks noChangeArrowheads="1"/>
          </p:cNvSpPr>
          <p:nvPr/>
        </p:nvSpPr>
        <p:spPr bwMode="auto">
          <a:xfrm>
            <a:off x="7380288" y="1628775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200 м</a:t>
            </a:r>
          </a:p>
        </p:txBody>
      </p:sp>
      <p:sp>
        <p:nvSpPr>
          <p:cNvPr id="16403" name="Rectangle 34"/>
          <p:cNvSpPr>
            <a:spLocks noChangeArrowheads="1"/>
          </p:cNvSpPr>
          <p:nvPr/>
        </p:nvSpPr>
        <p:spPr bwMode="auto">
          <a:xfrm>
            <a:off x="2627313" y="2276475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750 мм</a:t>
            </a:r>
          </a:p>
        </p:txBody>
      </p:sp>
      <p:sp>
        <p:nvSpPr>
          <p:cNvPr id="16404" name="Line 35"/>
          <p:cNvSpPr>
            <a:spLocks noChangeShapeType="1"/>
          </p:cNvSpPr>
          <p:nvPr/>
        </p:nvSpPr>
        <p:spPr bwMode="auto">
          <a:xfrm>
            <a:off x="8604250" y="476250"/>
            <a:ext cx="0" cy="2881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5" name="Line 36"/>
          <p:cNvSpPr>
            <a:spLocks noChangeShapeType="1"/>
          </p:cNvSpPr>
          <p:nvPr/>
        </p:nvSpPr>
        <p:spPr bwMode="auto">
          <a:xfrm flipH="1">
            <a:off x="8459788" y="1268413"/>
            <a:ext cx="142875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6" name="Line 37"/>
          <p:cNvSpPr>
            <a:spLocks noChangeShapeType="1"/>
          </p:cNvSpPr>
          <p:nvPr/>
        </p:nvSpPr>
        <p:spPr bwMode="auto">
          <a:xfrm flipH="1">
            <a:off x="8459788" y="2636838"/>
            <a:ext cx="142875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7" name="Line 38"/>
          <p:cNvSpPr>
            <a:spLocks noChangeShapeType="1"/>
          </p:cNvSpPr>
          <p:nvPr/>
        </p:nvSpPr>
        <p:spPr bwMode="auto">
          <a:xfrm flipH="1">
            <a:off x="8459788" y="1916113"/>
            <a:ext cx="142875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8" name="Rectangle 39"/>
          <p:cNvSpPr>
            <a:spLocks noChangeArrowheads="1"/>
          </p:cNvSpPr>
          <p:nvPr/>
        </p:nvSpPr>
        <p:spPr bwMode="auto">
          <a:xfrm>
            <a:off x="7451725" y="90805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300 м</a:t>
            </a:r>
          </a:p>
        </p:txBody>
      </p:sp>
      <p:sp>
        <p:nvSpPr>
          <p:cNvPr id="16409" name="Rectangle 41"/>
          <p:cNvSpPr>
            <a:spLocks noChangeArrowheads="1"/>
          </p:cNvSpPr>
          <p:nvPr/>
        </p:nvSpPr>
        <p:spPr bwMode="auto">
          <a:xfrm>
            <a:off x="3635375" y="1557338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740 мм</a:t>
            </a:r>
          </a:p>
        </p:txBody>
      </p:sp>
      <p:sp>
        <p:nvSpPr>
          <p:cNvPr id="16410" name="Rectangle 42"/>
          <p:cNvSpPr>
            <a:spLocks noChangeArrowheads="1"/>
          </p:cNvSpPr>
          <p:nvPr/>
        </p:nvSpPr>
        <p:spPr bwMode="auto">
          <a:xfrm>
            <a:off x="4427538" y="692150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730 мм</a:t>
            </a:r>
          </a:p>
        </p:txBody>
      </p:sp>
      <p:sp>
        <p:nvSpPr>
          <p:cNvPr id="38955" name="Text Box 43"/>
          <p:cNvSpPr txBox="1">
            <a:spLocks noChangeArrowheads="1"/>
          </p:cNvSpPr>
          <p:nvPr/>
        </p:nvSpPr>
        <p:spPr bwMode="auto">
          <a:xfrm>
            <a:off x="827088" y="3860800"/>
            <a:ext cx="77771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0000"/>
                </a:solidFill>
              </a:rPr>
              <a:t>Какую закономерность в изменении атмосферного давления вы заметили</a:t>
            </a:r>
            <a:r>
              <a:rPr lang="ru-RU" sz="2800" b="1" i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539750" y="5876925"/>
            <a:ext cx="1655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0000"/>
                </a:solidFill>
              </a:rPr>
              <a:t>Паскаль </a:t>
            </a:r>
          </a:p>
        </p:txBody>
      </p:sp>
      <p:sp>
        <p:nvSpPr>
          <p:cNvPr id="38957" name="Line 45"/>
          <p:cNvSpPr>
            <a:spLocks noChangeShapeType="1"/>
          </p:cNvSpPr>
          <p:nvPr/>
        </p:nvSpPr>
        <p:spPr bwMode="auto">
          <a:xfrm>
            <a:off x="2195736" y="6165304"/>
            <a:ext cx="36004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2555777" y="5517233"/>
            <a:ext cx="61199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Атмосферное давление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каждые 10 м изменяется на 1мм</a:t>
            </a:r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684213" y="5013325"/>
            <a:ext cx="770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каждые 100 м давление изменилось на 10мм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56" grpId="0"/>
      <p:bldP spid="38958" grpId="0"/>
      <p:bldP spid="389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064127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Задача 1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подножия горы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атмосферное давление равно 756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мм рт. ст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Насколько изменится давление с подъемом на вершину горы на высоту 400 м</a:t>
            </a:r>
            <a:r>
              <a:rPr lang="ru-RU" sz="2800" b="1" dirty="0" smtClean="0"/>
              <a:t>.</a:t>
            </a:r>
            <a:endParaRPr lang="ru-RU" sz="3200" b="1" dirty="0" smtClean="0"/>
          </a:p>
        </p:txBody>
      </p:sp>
      <p:sp>
        <p:nvSpPr>
          <p:cNvPr id="21508" name="Line 12"/>
          <p:cNvSpPr>
            <a:spLocks noChangeShapeType="1"/>
          </p:cNvSpPr>
          <p:nvPr/>
        </p:nvSpPr>
        <p:spPr bwMode="auto">
          <a:xfrm>
            <a:off x="1835696" y="5519430"/>
            <a:ext cx="44656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14"/>
          <p:cNvSpPr>
            <a:spLocks noChangeShapeType="1"/>
          </p:cNvSpPr>
          <p:nvPr/>
        </p:nvSpPr>
        <p:spPr bwMode="auto">
          <a:xfrm>
            <a:off x="6301333" y="4435475"/>
            <a:ext cx="0" cy="106367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Freeform 22"/>
          <p:cNvSpPr>
            <a:spLocks/>
          </p:cNvSpPr>
          <p:nvPr/>
        </p:nvSpPr>
        <p:spPr bwMode="auto">
          <a:xfrm>
            <a:off x="1869033" y="2972252"/>
            <a:ext cx="4432300" cy="2532062"/>
          </a:xfrm>
          <a:custGeom>
            <a:avLst/>
            <a:gdLst>
              <a:gd name="T0" fmla="*/ 0 w 3019"/>
              <a:gd name="T1" fmla="*/ 1595 h 1595"/>
              <a:gd name="T2" fmla="*/ 106 w 3019"/>
              <a:gd name="T3" fmla="*/ 1579 h 1595"/>
              <a:gd name="T4" fmla="*/ 218 w 3019"/>
              <a:gd name="T5" fmla="*/ 1545 h 1595"/>
              <a:gd name="T6" fmla="*/ 335 w 3019"/>
              <a:gd name="T7" fmla="*/ 1495 h 1595"/>
              <a:gd name="T8" fmla="*/ 358 w 3019"/>
              <a:gd name="T9" fmla="*/ 1478 h 1595"/>
              <a:gd name="T10" fmla="*/ 402 w 3019"/>
              <a:gd name="T11" fmla="*/ 1456 h 1595"/>
              <a:gd name="T12" fmla="*/ 447 w 3019"/>
              <a:gd name="T13" fmla="*/ 1428 h 1595"/>
              <a:gd name="T14" fmla="*/ 587 w 3019"/>
              <a:gd name="T15" fmla="*/ 1327 h 1595"/>
              <a:gd name="T16" fmla="*/ 620 w 3019"/>
              <a:gd name="T17" fmla="*/ 1277 h 1595"/>
              <a:gd name="T18" fmla="*/ 665 w 3019"/>
              <a:gd name="T19" fmla="*/ 1193 h 1595"/>
              <a:gd name="T20" fmla="*/ 710 w 3019"/>
              <a:gd name="T21" fmla="*/ 1148 h 1595"/>
              <a:gd name="T22" fmla="*/ 755 w 3019"/>
              <a:gd name="T23" fmla="*/ 1092 h 1595"/>
              <a:gd name="T24" fmla="*/ 799 w 3019"/>
              <a:gd name="T25" fmla="*/ 1042 h 1595"/>
              <a:gd name="T26" fmla="*/ 827 w 3019"/>
              <a:gd name="T27" fmla="*/ 1019 h 1595"/>
              <a:gd name="T28" fmla="*/ 838 w 3019"/>
              <a:gd name="T29" fmla="*/ 1003 h 1595"/>
              <a:gd name="T30" fmla="*/ 872 w 3019"/>
              <a:gd name="T31" fmla="*/ 980 h 1595"/>
              <a:gd name="T32" fmla="*/ 1319 w 3019"/>
              <a:gd name="T33" fmla="*/ 924 h 1595"/>
              <a:gd name="T34" fmla="*/ 1375 w 3019"/>
              <a:gd name="T35" fmla="*/ 891 h 1595"/>
              <a:gd name="T36" fmla="*/ 1565 w 3019"/>
              <a:gd name="T37" fmla="*/ 701 h 1595"/>
              <a:gd name="T38" fmla="*/ 1616 w 3019"/>
              <a:gd name="T39" fmla="*/ 667 h 1595"/>
              <a:gd name="T40" fmla="*/ 1666 w 3019"/>
              <a:gd name="T41" fmla="*/ 628 h 1595"/>
              <a:gd name="T42" fmla="*/ 1750 w 3019"/>
              <a:gd name="T43" fmla="*/ 550 h 1595"/>
              <a:gd name="T44" fmla="*/ 1851 w 3019"/>
              <a:gd name="T45" fmla="*/ 387 h 1595"/>
              <a:gd name="T46" fmla="*/ 1907 w 3019"/>
              <a:gd name="T47" fmla="*/ 270 h 1595"/>
              <a:gd name="T48" fmla="*/ 1951 w 3019"/>
              <a:gd name="T49" fmla="*/ 181 h 1595"/>
              <a:gd name="T50" fmla="*/ 2007 w 3019"/>
              <a:gd name="T51" fmla="*/ 97 h 1595"/>
              <a:gd name="T52" fmla="*/ 2052 w 3019"/>
              <a:gd name="T53" fmla="*/ 41 h 1595"/>
              <a:gd name="T54" fmla="*/ 2141 w 3019"/>
              <a:gd name="T55" fmla="*/ 2 h 1595"/>
              <a:gd name="T56" fmla="*/ 2259 w 3019"/>
              <a:gd name="T57" fmla="*/ 7 h 1595"/>
              <a:gd name="T58" fmla="*/ 2343 w 3019"/>
              <a:gd name="T59" fmla="*/ 41 h 1595"/>
              <a:gd name="T60" fmla="*/ 2466 w 3019"/>
              <a:gd name="T61" fmla="*/ 136 h 1595"/>
              <a:gd name="T62" fmla="*/ 2533 w 3019"/>
              <a:gd name="T63" fmla="*/ 203 h 1595"/>
              <a:gd name="T64" fmla="*/ 2566 w 3019"/>
              <a:gd name="T65" fmla="*/ 225 h 1595"/>
              <a:gd name="T66" fmla="*/ 2611 w 3019"/>
              <a:gd name="T67" fmla="*/ 276 h 1595"/>
              <a:gd name="T68" fmla="*/ 2650 w 3019"/>
              <a:gd name="T69" fmla="*/ 332 h 1595"/>
              <a:gd name="T70" fmla="*/ 2768 w 3019"/>
              <a:gd name="T71" fmla="*/ 482 h 1595"/>
              <a:gd name="T72" fmla="*/ 2818 w 3019"/>
              <a:gd name="T73" fmla="*/ 555 h 1595"/>
              <a:gd name="T74" fmla="*/ 2852 w 3019"/>
              <a:gd name="T75" fmla="*/ 600 h 1595"/>
              <a:gd name="T76" fmla="*/ 2868 w 3019"/>
              <a:gd name="T77" fmla="*/ 667 h 1595"/>
              <a:gd name="T78" fmla="*/ 2930 w 3019"/>
              <a:gd name="T79" fmla="*/ 745 h 1595"/>
              <a:gd name="T80" fmla="*/ 2964 w 3019"/>
              <a:gd name="T81" fmla="*/ 790 h 1595"/>
              <a:gd name="T82" fmla="*/ 2997 w 3019"/>
              <a:gd name="T83" fmla="*/ 852 h 1595"/>
              <a:gd name="T84" fmla="*/ 3019 w 3019"/>
              <a:gd name="T85" fmla="*/ 924 h 1595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19"/>
              <a:gd name="T130" fmla="*/ 0 h 1595"/>
              <a:gd name="T131" fmla="*/ 3019 w 3019"/>
              <a:gd name="T132" fmla="*/ 1595 h 1595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19" h="1595">
                <a:moveTo>
                  <a:pt x="0" y="1595"/>
                </a:moveTo>
                <a:cubicBezTo>
                  <a:pt x="36" y="1590"/>
                  <a:pt x="70" y="1583"/>
                  <a:pt x="106" y="1579"/>
                </a:cubicBezTo>
                <a:cubicBezTo>
                  <a:pt x="143" y="1566"/>
                  <a:pt x="182" y="1561"/>
                  <a:pt x="218" y="1545"/>
                </a:cubicBezTo>
                <a:cubicBezTo>
                  <a:pt x="257" y="1528"/>
                  <a:pt x="294" y="1507"/>
                  <a:pt x="335" y="1495"/>
                </a:cubicBezTo>
                <a:cubicBezTo>
                  <a:pt x="343" y="1489"/>
                  <a:pt x="350" y="1483"/>
                  <a:pt x="358" y="1478"/>
                </a:cubicBezTo>
                <a:cubicBezTo>
                  <a:pt x="372" y="1470"/>
                  <a:pt x="402" y="1456"/>
                  <a:pt x="402" y="1456"/>
                </a:cubicBezTo>
                <a:cubicBezTo>
                  <a:pt x="416" y="1441"/>
                  <a:pt x="427" y="1434"/>
                  <a:pt x="447" y="1428"/>
                </a:cubicBezTo>
                <a:cubicBezTo>
                  <a:pt x="496" y="1395"/>
                  <a:pt x="538" y="1359"/>
                  <a:pt x="587" y="1327"/>
                </a:cubicBezTo>
                <a:cubicBezTo>
                  <a:pt x="598" y="1310"/>
                  <a:pt x="613" y="1296"/>
                  <a:pt x="620" y="1277"/>
                </a:cubicBezTo>
                <a:cubicBezTo>
                  <a:pt x="630" y="1250"/>
                  <a:pt x="641" y="1211"/>
                  <a:pt x="665" y="1193"/>
                </a:cubicBezTo>
                <a:cubicBezTo>
                  <a:pt x="685" y="1178"/>
                  <a:pt x="697" y="1169"/>
                  <a:pt x="710" y="1148"/>
                </a:cubicBezTo>
                <a:cubicBezTo>
                  <a:pt x="718" y="1122"/>
                  <a:pt x="739" y="1113"/>
                  <a:pt x="755" y="1092"/>
                </a:cubicBezTo>
                <a:cubicBezTo>
                  <a:pt x="792" y="1043"/>
                  <a:pt x="759" y="1071"/>
                  <a:pt x="799" y="1042"/>
                </a:cubicBezTo>
                <a:cubicBezTo>
                  <a:pt x="828" y="997"/>
                  <a:pt x="790" y="1048"/>
                  <a:pt x="827" y="1019"/>
                </a:cubicBezTo>
                <a:cubicBezTo>
                  <a:pt x="832" y="1015"/>
                  <a:pt x="833" y="1007"/>
                  <a:pt x="838" y="1003"/>
                </a:cubicBezTo>
                <a:cubicBezTo>
                  <a:pt x="848" y="994"/>
                  <a:pt x="861" y="988"/>
                  <a:pt x="872" y="980"/>
                </a:cubicBezTo>
                <a:cubicBezTo>
                  <a:pt x="1017" y="884"/>
                  <a:pt x="1096" y="928"/>
                  <a:pt x="1319" y="924"/>
                </a:cubicBezTo>
                <a:cubicBezTo>
                  <a:pt x="1333" y="912"/>
                  <a:pt x="1358" y="896"/>
                  <a:pt x="1375" y="891"/>
                </a:cubicBezTo>
                <a:cubicBezTo>
                  <a:pt x="1409" y="795"/>
                  <a:pt x="1486" y="758"/>
                  <a:pt x="1565" y="701"/>
                </a:cubicBezTo>
                <a:cubicBezTo>
                  <a:pt x="1584" y="687"/>
                  <a:pt x="1593" y="675"/>
                  <a:pt x="1616" y="667"/>
                </a:cubicBezTo>
                <a:cubicBezTo>
                  <a:pt x="1634" y="644"/>
                  <a:pt x="1643" y="643"/>
                  <a:pt x="1666" y="628"/>
                </a:cubicBezTo>
                <a:cubicBezTo>
                  <a:pt x="1685" y="599"/>
                  <a:pt x="1724" y="575"/>
                  <a:pt x="1750" y="550"/>
                </a:cubicBezTo>
                <a:cubicBezTo>
                  <a:pt x="1797" y="504"/>
                  <a:pt x="1814" y="439"/>
                  <a:pt x="1851" y="387"/>
                </a:cubicBezTo>
                <a:cubicBezTo>
                  <a:pt x="1859" y="353"/>
                  <a:pt x="1881" y="293"/>
                  <a:pt x="1907" y="270"/>
                </a:cubicBezTo>
                <a:cubicBezTo>
                  <a:pt x="1914" y="241"/>
                  <a:pt x="1934" y="206"/>
                  <a:pt x="1951" y="181"/>
                </a:cubicBezTo>
                <a:cubicBezTo>
                  <a:pt x="1960" y="148"/>
                  <a:pt x="1985" y="123"/>
                  <a:pt x="2007" y="97"/>
                </a:cubicBezTo>
                <a:cubicBezTo>
                  <a:pt x="2021" y="81"/>
                  <a:pt x="2035" y="55"/>
                  <a:pt x="2052" y="41"/>
                </a:cubicBezTo>
                <a:cubicBezTo>
                  <a:pt x="2077" y="21"/>
                  <a:pt x="2111" y="11"/>
                  <a:pt x="2141" y="2"/>
                </a:cubicBezTo>
                <a:cubicBezTo>
                  <a:pt x="2180" y="4"/>
                  <a:pt x="2220" y="0"/>
                  <a:pt x="2259" y="7"/>
                </a:cubicBezTo>
                <a:cubicBezTo>
                  <a:pt x="2276" y="10"/>
                  <a:pt x="2321" y="35"/>
                  <a:pt x="2343" y="41"/>
                </a:cubicBezTo>
                <a:cubicBezTo>
                  <a:pt x="2387" y="70"/>
                  <a:pt x="2422" y="107"/>
                  <a:pt x="2466" y="136"/>
                </a:cubicBezTo>
                <a:cubicBezTo>
                  <a:pt x="2483" y="163"/>
                  <a:pt x="2507" y="184"/>
                  <a:pt x="2533" y="203"/>
                </a:cubicBezTo>
                <a:cubicBezTo>
                  <a:pt x="2544" y="211"/>
                  <a:pt x="2566" y="225"/>
                  <a:pt x="2566" y="225"/>
                </a:cubicBezTo>
                <a:cubicBezTo>
                  <a:pt x="2587" y="255"/>
                  <a:pt x="2573" y="237"/>
                  <a:pt x="2611" y="276"/>
                </a:cubicBezTo>
                <a:cubicBezTo>
                  <a:pt x="2611" y="276"/>
                  <a:pt x="2646" y="326"/>
                  <a:pt x="2650" y="332"/>
                </a:cubicBezTo>
                <a:cubicBezTo>
                  <a:pt x="2686" y="383"/>
                  <a:pt x="2730" y="433"/>
                  <a:pt x="2768" y="482"/>
                </a:cubicBezTo>
                <a:cubicBezTo>
                  <a:pt x="2786" y="505"/>
                  <a:pt x="2801" y="532"/>
                  <a:pt x="2818" y="555"/>
                </a:cubicBezTo>
                <a:cubicBezTo>
                  <a:pt x="2829" y="570"/>
                  <a:pt x="2852" y="600"/>
                  <a:pt x="2852" y="600"/>
                </a:cubicBezTo>
                <a:cubicBezTo>
                  <a:pt x="2858" y="622"/>
                  <a:pt x="2857" y="647"/>
                  <a:pt x="2868" y="667"/>
                </a:cubicBezTo>
                <a:cubicBezTo>
                  <a:pt x="2885" y="698"/>
                  <a:pt x="2909" y="718"/>
                  <a:pt x="2930" y="745"/>
                </a:cubicBezTo>
                <a:cubicBezTo>
                  <a:pt x="2973" y="800"/>
                  <a:pt x="2935" y="763"/>
                  <a:pt x="2964" y="790"/>
                </a:cubicBezTo>
                <a:cubicBezTo>
                  <a:pt x="2970" y="812"/>
                  <a:pt x="2982" y="835"/>
                  <a:pt x="2997" y="852"/>
                </a:cubicBezTo>
                <a:cubicBezTo>
                  <a:pt x="3006" y="876"/>
                  <a:pt x="3008" y="900"/>
                  <a:pt x="3019" y="9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1" name="Line 38"/>
          <p:cNvSpPr>
            <a:spLocks noChangeShapeType="1"/>
          </p:cNvSpPr>
          <p:nvPr/>
        </p:nvSpPr>
        <p:spPr bwMode="auto">
          <a:xfrm>
            <a:off x="3348038" y="4941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3" name="Line 42"/>
          <p:cNvSpPr>
            <a:spLocks noChangeShapeType="1"/>
          </p:cNvSpPr>
          <p:nvPr/>
        </p:nvSpPr>
        <p:spPr bwMode="auto">
          <a:xfrm flipV="1">
            <a:off x="5076056" y="2983932"/>
            <a:ext cx="0" cy="24850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4" name="Rectangle 43"/>
          <p:cNvSpPr>
            <a:spLocks noChangeArrowheads="1"/>
          </p:cNvSpPr>
          <p:nvPr/>
        </p:nvSpPr>
        <p:spPr bwMode="auto">
          <a:xfrm>
            <a:off x="4891112" y="2526733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21525" name="Rectangle 44"/>
          <p:cNvSpPr>
            <a:spLocks noChangeArrowheads="1"/>
          </p:cNvSpPr>
          <p:nvPr/>
        </p:nvSpPr>
        <p:spPr bwMode="auto">
          <a:xfrm>
            <a:off x="3779838" y="4435475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endParaRPr lang="ru-RU" sz="2400" b="1" dirty="0">
              <a:solidFill>
                <a:srgbClr val="FF3300"/>
              </a:solidFill>
            </a:endParaRPr>
          </a:p>
        </p:txBody>
      </p:sp>
      <p:sp>
        <p:nvSpPr>
          <p:cNvPr id="21526" name="Rectangle 45"/>
          <p:cNvSpPr>
            <a:spLocks noChangeArrowheads="1"/>
          </p:cNvSpPr>
          <p:nvPr/>
        </p:nvSpPr>
        <p:spPr bwMode="auto">
          <a:xfrm>
            <a:off x="5078166" y="4200258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 smtClean="0">
                <a:solidFill>
                  <a:srgbClr val="3333FF"/>
                </a:solidFill>
              </a:rPr>
              <a:t>400 </a:t>
            </a:r>
            <a:r>
              <a:rPr lang="ru-RU" sz="2400" b="1" dirty="0">
                <a:solidFill>
                  <a:srgbClr val="3333FF"/>
                </a:solidFill>
              </a:rPr>
              <a:t>м</a:t>
            </a:r>
          </a:p>
        </p:txBody>
      </p:sp>
      <p:sp>
        <p:nvSpPr>
          <p:cNvPr id="21527" name="Rectangle 46"/>
          <p:cNvSpPr>
            <a:spLocks noChangeArrowheads="1"/>
          </p:cNvSpPr>
          <p:nvPr/>
        </p:nvSpPr>
        <p:spPr bwMode="auto">
          <a:xfrm>
            <a:off x="1098716" y="4983211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>
                <a:solidFill>
                  <a:srgbClr val="3333FF"/>
                </a:solidFill>
              </a:rPr>
              <a:t>756 мм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26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064127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подножия горы на высоте 200 м над уровнем моря АД равно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755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мм рт. ст. На вершине оно составляет                    720 мм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ст. Определите относительную и абсолютную высоту горы</a:t>
            </a:r>
            <a:r>
              <a:rPr lang="ru-RU" sz="2800" b="1" dirty="0" smtClean="0"/>
              <a:t>.</a:t>
            </a:r>
            <a:endParaRPr lang="ru-RU" sz="3200" b="1" dirty="0" smtClean="0"/>
          </a:p>
        </p:txBody>
      </p:sp>
      <p:sp>
        <p:nvSpPr>
          <p:cNvPr id="21508" name="Line 12"/>
          <p:cNvSpPr>
            <a:spLocks noChangeShapeType="1"/>
          </p:cNvSpPr>
          <p:nvPr/>
        </p:nvSpPr>
        <p:spPr bwMode="auto">
          <a:xfrm>
            <a:off x="611188" y="5516563"/>
            <a:ext cx="44656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9" name="Line 13"/>
          <p:cNvSpPr>
            <a:spLocks noChangeShapeType="1"/>
          </p:cNvSpPr>
          <p:nvPr/>
        </p:nvSpPr>
        <p:spPr bwMode="auto">
          <a:xfrm>
            <a:off x="539750" y="5516563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14"/>
          <p:cNvSpPr>
            <a:spLocks noChangeShapeType="1"/>
          </p:cNvSpPr>
          <p:nvPr/>
        </p:nvSpPr>
        <p:spPr bwMode="auto">
          <a:xfrm>
            <a:off x="5003800" y="4941888"/>
            <a:ext cx="0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15"/>
          <p:cNvSpPr>
            <a:spLocks noChangeShapeType="1"/>
          </p:cNvSpPr>
          <p:nvPr/>
        </p:nvSpPr>
        <p:spPr bwMode="auto">
          <a:xfrm flipV="1">
            <a:off x="2268538" y="4941888"/>
            <a:ext cx="0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16"/>
          <p:cNvSpPr>
            <a:spLocks noChangeShapeType="1"/>
          </p:cNvSpPr>
          <p:nvPr/>
        </p:nvSpPr>
        <p:spPr bwMode="auto">
          <a:xfrm>
            <a:off x="2268538" y="4941888"/>
            <a:ext cx="273526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Freeform 22"/>
          <p:cNvSpPr>
            <a:spLocks/>
          </p:cNvSpPr>
          <p:nvPr/>
        </p:nvSpPr>
        <p:spPr bwMode="auto">
          <a:xfrm>
            <a:off x="539750" y="3500438"/>
            <a:ext cx="4432300" cy="2532062"/>
          </a:xfrm>
          <a:custGeom>
            <a:avLst/>
            <a:gdLst>
              <a:gd name="T0" fmla="*/ 0 w 3019"/>
              <a:gd name="T1" fmla="*/ 1595 h 1595"/>
              <a:gd name="T2" fmla="*/ 106 w 3019"/>
              <a:gd name="T3" fmla="*/ 1579 h 1595"/>
              <a:gd name="T4" fmla="*/ 218 w 3019"/>
              <a:gd name="T5" fmla="*/ 1545 h 1595"/>
              <a:gd name="T6" fmla="*/ 335 w 3019"/>
              <a:gd name="T7" fmla="*/ 1495 h 1595"/>
              <a:gd name="T8" fmla="*/ 358 w 3019"/>
              <a:gd name="T9" fmla="*/ 1478 h 1595"/>
              <a:gd name="T10" fmla="*/ 402 w 3019"/>
              <a:gd name="T11" fmla="*/ 1456 h 1595"/>
              <a:gd name="T12" fmla="*/ 447 w 3019"/>
              <a:gd name="T13" fmla="*/ 1428 h 1595"/>
              <a:gd name="T14" fmla="*/ 587 w 3019"/>
              <a:gd name="T15" fmla="*/ 1327 h 1595"/>
              <a:gd name="T16" fmla="*/ 620 w 3019"/>
              <a:gd name="T17" fmla="*/ 1277 h 1595"/>
              <a:gd name="T18" fmla="*/ 665 w 3019"/>
              <a:gd name="T19" fmla="*/ 1193 h 1595"/>
              <a:gd name="T20" fmla="*/ 710 w 3019"/>
              <a:gd name="T21" fmla="*/ 1148 h 1595"/>
              <a:gd name="T22" fmla="*/ 755 w 3019"/>
              <a:gd name="T23" fmla="*/ 1092 h 1595"/>
              <a:gd name="T24" fmla="*/ 799 w 3019"/>
              <a:gd name="T25" fmla="*/ 1042 h 1595"/>
              <a:gd name="T26" fmla="*/ 827 w 3019"/>
              <a:gd name="T27" fmla="*/ 1019 h 1595"/>
              <a:gd name="T28" fmla="*/ 838 w 3019"/>
              <a:gd name="T29" fmla="*/ 1003 h 1595"/>
              <a:gd name="T30" fmla="*/ 872 w 3019"/>
              <a:gd name="T31" fmla="*/ 980 h 1595"/>
              <a:gd name="T32" fmla="*/ 1319 w 3019"/>
              <a:gd name="T33" fmla="*/ 924 h 1595"/>
              <a:gd name="T34" fmla="*/ 1375 w 3019"/>
              <a:gd name="T35" fmla="*/ 891 h 1595"/>
              <a:gd name="T36" fmla="*/ 1565 w 3019"/>
              <a:gd name="T37" fmla="*/ 701 h 1595"/>
              <a:gd name="T38" fmla="*/ 1616 w 3019"/>
              <a:gd name="T39" fmla="*/ 667 h 1595"/>
              <a:gd name="T40" fmla="*/ 1666 w 3019"/>
              <a:gd name="T41" fmla="*/ 628 h 1595"/>
              <a:gd name="T42" fmla="*/ 1750 w 3019"/>
              <a:gd name="T43" fmla="*/ 550 h 1595"/>
              <a:gd name="T44" fmla="*/ 1851 w 3019"/>
              <a:gd name="T45" fmla="*/ 387 h 1595"/>
              <a:gd name="T46" fmla="*/ 1907 w 3019"/>
              <a:gd name="T47" fmla="*/ 270 h 1595"/>
              <a:gd name="T48" fmla="*/ 1951 w 3019"/>
              <a:gd name="T49" fmla="*/ 181 h 1595"/>
              <a:gd name="T50" fmla="*/ 2007 w 3019"/>
              <a:gd name="T51" fmla="*/ 97 h 1595"/>
              <a:gd name="T52" fmla="*/ 2052 w 3019"/>
              <a:gd name="T53" fmla="*/ 41 h 1595"/>
              <a:gd name="T54" fmla="*/ 2141 w 3019"/>
              <a:gd name="T55" fmla="*/ 2 h 1595"/>
              <a:gd name="T56" fmla="*/ 2259 w 3019"/>
              <a:gd name="T57" fmla="*/ 7 h 1595"/>
              <a:gd name="T58" fmla="*/ 2343 w 3019"/>
              <a:gd name="T59" fmla="*/ 41 h 1595"/>
              <a:gd name="T60" fmla="*/ 2466 w 3019"/>
              <a:gd name="T61" fmla="*/ 136 h 1595"/>
              <a:gd name="T62" fmla="*/ 2533 w 3019"/>
              <a:gd name="T63" fmla="*/ 203 h 1595"/>
              <a:gd name="T64" fmla="*/ 2566 w 3019"/>
              <a:gd name="T65" fmla="*/ 225 h 1595"/>
              <a:gd name="T66" fmla="*/ 2611 w 3019"/>
              <a:gd name="T67" fmla="*/ 276 h 1595"/>
              <a:gd name="T68" fmla="*/ 2650 w 3019"/>
              <a:gd name="T69" fmla="*/ 332 h 1595"/>
              <a:gd name="T70" fmla="*/ 2768 w 3019"/>
              <a:gd name="T71" fmla="*/ 482 h 1595"/>
              <a:gd name="T72" fmla="*/ 2818 w 3019"/>
              <a:gd name="T73" fmla="*/ 555 h 1595"/>
              <a:gd name="T74" fmla="*/ 2852 w 3019"/>
              <a:gd name="T75" fmla="*/ 600 h 1595"/>
              <a:gd name="T76" fmla="*/ 2868 w 3019"/>
              <a:gd name="T77" fmla="*/ 667 h 1595"/>
              <a:gd name="T78" fmla="*/ 2930 w 3019"/>
              <a:gd name="T79" fmla="*/ 745 h 1595"/>
              <a:gd name="T80" fmla="*/ 2964 w 3019"/>
              <a:gd name="T81" fmla="*/ 790 h 1595"/>
              <a:gd name="T82" fmla="*/ 2997 w 3019"/>
              <a:gd name="T83" fmla="*/ 852 h 1595"/>
              <a:gd name="T84" fmla="*/ 3019 w 3019"/>
              <a:gd name="T85" fmla="*/ 924 h 1595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19"/>
              <a:gd name="T130" fmla="*/ 0 h 1595"/>
              <a:gd name="T131" fmla="*/ 3019 w 3019"/>
              <a:gd name="T132" fmla="*/ 1595 h 1595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19" h="1595">
                <a:moveTo>
                  <a:pt x="0" y="1595"/>
                </a:moveTo>
                <a:cubicBezTo>
                  <a:pt x="36" y="1590"/>
                  <a:pt x="70" y="1583"/>
                  <a:pt x="106" y="1579"/>
                </a:cubicBezTo>
                <a:cubicBezTo>
                  <a:pt x="143" y="1566"/>
                  <a:pt x="182" y="1561"/>
                  <a:pt x="218" y="1545"/>
                </a:cubicBezTo>
                <a:cubicBezTo>
                  <a:pt x="257" y="1528"/>
                  <a:pt x="294" y="1507"/>
                  <a:pt x="335" y="1495"/>
                </a:cubicBezTo>
                <a:cubicBezTo>
                  <a:pt x="343" y="1489"/>
                  <a:pt x="350" y="1483"/>
                  <a:pt x="358" y="1478"/>
                </a:cubicBezTo>
                <a:cubicBezTo>
                  <a:pt x="372" y="1470"/>
                  <a:pt x="402" y="1456"/>
                  <a:pt x="402" y="1456"/>
                </a:cubicBezTo>
                <a:cubicBezTo>
                  <a:pt x="416" y="1441"/>
                  <a:pt x="427" y="1434"/>
                  <a:pt x="447" y="1428"/>
                </a:cubicBezTo>
                <a:cubicBezTo>
                  <a:pt x="496" y="1395"/>
                  <a:pt x="538" y="1359"/>
                  <a:pt x="587" y="1327"/>
                </a:cubicBezTo>
                <a:cubicBezTo>
                  <a:pt x="598" y="1310"/>
                  <a:pt x="613" y="1296"/>
                  <a:pt x="620" y="1277"/>
                </a:cubicBezTo>
                <a:cubicBezTo>
                  <a:pt x="630" y="1250"/>
                  <a:pt x="641" y="1211"/>
                  <a:pt x="665" y="1193"/>
                </a:cubicBezTo>
                <a:cubicBezTo>
                  <a:pt x="685" y="1178"/>
                  <a:pt x="697" y="1169"/>
                  <a:pt x="710" y="1148"/>
                </a:cubicBezTo>
                <a:cubicBezTo>
                  <a:pt x="718" y="1122"/>
                  <a:pt x="739" y="1113"/>
                  <a:pt x="755" y="1092"/>
                </a:cubicBezTo>
                <a:cubicBezTo>
                  <a:pt x="792" y="1043"/>
                  <a:pt x="759" y="1071"/>
                  <a:pt x="799" y="1042"/>
                </a:cubicBezTo>
                <a:cubicBezTo>
                  <a:pt x="828" y="997"/>
                  <a:pt x="790" y="1048"/>
                  <a:pt x="827" y="1019"/>
                </a:cubicBezTo>
                <a:cubicBezTo>
                  <a:pt x="832" y="1015"/>
                  <a:pt x="833" y="1007"/>
                  <a:pt x="838" y="1003"/>
                </a:cubicBezTo>
                <a:cubicBezTo>
                  <a:pt x="848" y="994"/>
                  <a:pt x="861" y="988"/>
                  <a:pt x="872" y="980"/>
                </a:cubicBezTo>
                <a:cubicBezTo>
                  <a:pt x="1017" y="884"/>
                  <a:pt x="1096" y="928"/>
                  <a:pt x="1319" y="924"/>
                </a:cubicBezTo>
                <a:cubicBezTo>
                  <a:pt x="1333" y="912"/>
                  <a:pt x="1358" y="896"/>
                  <a:pt x="1375" y="891"/>
                </a:cubicBezTo>
                <a:cubicBezTo>
                  <a:pt x="1409" y="795"/>
                  <a:pt x="1486" y="758"/>
                  <a:pt x="1565" y="701"/>
                </a:cubicBezTo>
                <a:cubicBezTo>
                  <a:pt x="1584" y="687"/>
                  <a:pt x="1593" y="675"/>
                  <a:pt x="1616" y="667"/>
                </a:cubicBezTo>
                <a:cubicBezTo>
                  <a:pt x="1634" y="644"/>
                  <a:pt x="1643" y="643"/>
                  <a:pt x="1666" y="628"/>
                </a:cubicBezTo>
                <a:cubicBezTo>
                  <a:pt x="1685" y="599"/>
                  <a:pt x="1724" y="575"/>
                  <a:pt x="1750" y="550"/>
                </a:cubicBezTo>
                <a:cubicBezTo>
                  <a:pt x="1797" y="504"/>
                  <a:pt x="1814" y="439"/>
                  <a:pt x="1851" y="387"/>
                </a:cubicBezTo>
                <a:cubicBezTo>
                  <a:pt x="1859" y="353"/>
                  <a:pt x="1881" y="293"/>
                  <a:pt x="1907" y="270"/>
                </a:cubicBezTo>
                <a:cubicBezTo>
                  <a:pt x="1914" y="241"/>
                  <a:pt x="1934" y="206"/>
                  <a:pt x="1951" y="181"/>
                </a:cubicBezTo>
                <a:cubicBezTo>
                  <a:pt x="1960" y="148"/>
                  <a:pt x="1985" y="123"/>
                  <a:pt x="2007" y="97"/>
                </a:cubicBezTo>
                <a:cubicBezTo>
                  <a:pt x="2021" y="81"/>
                  <a:pt x="2035" y="55"/>
                  <a:pt x="2052" y="41"/>
                </a:cubicBezTo>
                <a:cubicBezTo>
                  <a:pt x="2077" y="21"/>
                  <a:pt x="2111" y="11"/>
                  <a:pt x="2141" y="2"/>
                </a:cubicBezTo>
                <a:cubicBezTo>
                  <a:pt x="2180" y="4"/>
                  <a:pt x="2220" y="0"/>
                  <a:pt x="2259" y="7"/>
                </a:cubicBezTo>
                <a:cubicBezTo>
                  <a:pt x="2276" y="10"/>
                  <a:pt x="2321" y="35"/>
                  <a:pt x="2343" y="41"/>
                </a:cubicBezTo>
                <a:cubicBezTo>
                  <a:pt x="2387" y="70"/>
                  <a:pt x="2422" y="107"/>
                  <a:pt x="2466" y="136"/>
                </a:cubicBezTo>
                <a:cubicBezTo>
                  <a:pt x="2483" y="163"/>
                  <a:pt x="2507" y="184"/>
                  <a:pt x="2533" y="203"/>
                </a:cubicBezTo>
                <a:cubicBezTo>
                  <a:pt x="2544" y="211"/>
                  <a:pt x="2566" y="225"/>
                  <a:pt x="2566" y="225"/>
                </a:cubicBezTo>
                <a:cubicBezTo>
                  <a:pt x="2587" y="255"/>
                  <a:pt x="2573" y="237"/>
                  <a:pt x="2611" y="276"/>
                </a:cubicBezTo>
                <a:cubicBezTo>
                  <a:pt x="2611" y="276"/>
                  <a:pt x="2646" y="326"/>
                  <a:pt x="2650" y="332"/>
                </a:cubicBezTo>
                <a:cubicBezTo>
                  <a:pt x="2686" y="383"/>
                  <a:pt x="2730" y="433"/>
                  <a:pt x="2768" y="482"/>
                </a:cubicBezTo>
                <a:cubicBezTo>
                  <a:pt x="2786" y="505"/>
                  <a:pt x="2801" y="532"/>
                  <a:pt x="2818" y="555"/>
                </a:cubicBezTo>
                <a:cubicBezTo>
                  <a:pt x="2829" y="570"/>
                  <a:pt x="2852" y="600"/>
                  <a:pt x="2852" y="600"/>
                </a:cubicBezTo>
                <a:cubicBezTo>
                  <a:pt x="2858" y="622"/>
                  <a:pt x="2857" y="647"/>
                  <a:pt x="2868" y="667"/>
                </a:cubicBezTo>
                <a:cubicBezTo>
                  <a:pt x="2885" y="698"/>
                  <a:pt x="2909" y="718"/>
                  <a:pt x="2930" y="745"/>
                </a:cubicBezTo>
                <a:cubicBezTo>
                  <a:pt x="2973" y="800"/>
                  <a:pt x="2935" y="763"/>
                  <a:pt x="2964" y="790"/>
                </a:cubicBezTo>
                <a:cubicBezTo>
                  <a:pt x="2970" y="812"/>
                  <a:pt x="2982" y="835"/>
                  <a:pt x="2997" y="852"/>
                </a:cubicBezTo>
                <a:cubicBezTo>
                  <a:pt x="3006" y="876"/>
                  <a:pt x="3008" y="900"/>
                  <a:pt x="3019" y="9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Line 30"/>
          <p:cNvSpPr>
            <a:spLocks noChangeShapeType="1"/>
          </p:cNvSpPr>
          <p:nvPr/>
        </p:nvSpPr>
        <p:spPr bwMode="auto">
          <a:xfrm>
            <a:off x="827088" y="5661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5" name="Line 32"/>
          <p:cNvSpPr>
            <a:spLocks noChangeShapeType="1"/>
          </p:cNvSpPr>
          <p:nvPr/>
        </p:nvSpPr>
        <p:spPr bwMode="auto">
          <a:xfrm>
            <a:off x="971550" y="55895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Line 33"/>
          <p:cNvSpPr>
            <a:spLocks noChangeShapeType="1"/>
          </p:cNvSpPr>
          <p:nvPr/>
        </p:nvSpPr>
        <p:spPr bwMode="auto">
          <a:xfrm>
            <a:off x="611188" y="573405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7" name="Line 34"/>
          <p:cNvSpPr>
            <a:spLocks noChangeShapeType="1"/>
          </p:cNvSpPr>
          <p:nvPr/>
        </p:nvSpPr>
        <p:spPr bwMode="auto">
          <a:xfrm>
            <a:off x="755650" y="56610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8" name="Line 35"/>
          <p:cNvSpPr>
            <a:spLocks noChangeShapeType="1"/>
          </p:cNvSpPr>
          <p:nvPr/>
        </p:nvSpPr>
        <p:spPr bwMode="auto">
          <a:xfrm>
            <a:off x="684213" y="58054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9" name="Line 36"/>
          <p:cNvSpPr>
            <a:spLocks noChangeShapeType="1"/>
          </p:cNvSpPr>
          <p:nvPr/>
        </p:nvSpPr>
        <p:spPr bwMode="auto">
          <a:xfrm>
            <a:off x="684213" y="5876925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0" name="Line 37"/>
          <p:cNvSpPr>
            <a:spLocks noChangeShapeType="1"/>
          </p:cNvSpPr>
          <p:nvPr/>
        </p:nvSpPr>
        <p:spPr bwMode="auto">
          <a:xfrm>
            <a:off x="827088" y="55895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1" name="Line 38"/>
          <p:cNvSpPr>
            <a:spLocks noChangeShapeType="1"/>
          </p:cNvSpPr>
          <p:nvPr/>
        </p:nvSpPr>
        <p:spPr bwMode="auto">
          <a:xfrm>
            <a:off x="3348038" y="4941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2" name="Line 41"/>
          <p:cNvSpPr>
            <a:spLocks noChangeShapeType="1"/>
          </p:cNvSpPr>
          <p:nvPr/>
        </p:nvSpPr>
        <p:spPr bwMode="auto">
          <a:xfrm flipV="1">
            <a:off x="3563938" y="3500438"/>
            <a:ext cx="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3" name="Line 42"/>
          <p:cNvSpPr>
            <a:spLocks noChangeShapeType="1"/>
          </p:cNvSpPr>
          <p:nvPr/>
        </p:nvSpPr>
        <p:spPr bwMode="auto">
          <a:xfrm flipV="1">
            <a:off x="3708400" y="3500438"/>
            <a:ext cx="0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4" name="Rectangle 43"/>
          <p:cNvSpPr>
            <a:spLocks noChangeArrowheads="1"/>
          </p:cNvSpPr>
          <p:nvPr/>
        </p:nvSpPr>
        <p:spPr bwMode="auto">
          <a:xfrm>
            <a:off x="3203575" y="400367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21525" name="Rectangle 44"/>
          <p:cNvSpPr>
            <a:spLocks noChangeArrowheads="1"/>
          </p:cNvSpPr>
          <p:nvPr/>
        </p:nvSpPr>
        <p:spPr bwMode="auto">
          <a:xfrm>
            <a:off x="3779838" y="4435475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21526" name="Rectangle 45"/>
          <p:cNvSpPr>
            <a:spLocks noChangeArrowheads="1"/>
          </p:cNvSpPr>
          <p:nvPr/>
        </p:nvSpPr>
        <p:spPr bwMode="auto">
          <a:xfrm>
            <a:off x="2268538" y="5011738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200 м</a:t>
            </a:r>
          </a:p>
        </p:txBody>
      </p:sp>
      <p:sp>
        <p:nvSpPr>
          <p:cNvPr id="21527" name="Rectangle 46"/>
          <p:cNvSpPr>
            <a:spLocks noChangeArrowheads="1"/>
          </p:cNvSpPr>
          <p:nvPr/>
        </p:nvSpPr>
        <p:spPr bwMode="auto">
          <a:xfrm>
            <a:off x="1258888" y="4508500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>
                <a:solidFill>
                  <a:srgbClr val="3333FF"/>
                </a:solidFill>
              </a:rPr>
              <a:t>756 мм</a:t>
            </a:r>
          </a:p>
        </p:txBody>
      </p:sp>
      <p:sp>
        <p:nvSpPr>
          <p:cNvPr id="21528" name="Rectangle 47"/>
          <p:cNvSpPr>
            <a:spLocks noChangeArrowheads="1"/>
          </p:cNvSpPr>
          <p:nvPr/>
        </p:nvSpPr>
        <p:spPr bwMode="auto">
          <a:xfrm>
            <a:off x="3276600" y="2995613"/>
            <a:ext cx="122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3333FF"/>
                </a:solidFill>
              </a:rPr>
              <a:t>720 мм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2339752" y="1988840"/>
            <a:ext cx="5294962" cy="4740558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i="1" dirty="0" smtClean="0"/>
              <a:t>Это сила, с которой воздух давит на земную поверхность и все находящиеся на ней предметы</a:t>
            </a:r>
            <a:endParaRPr lang="ru-RU" sz="2800" i="1" dirty="0"/>
          </a:p>
        </p:txBody>
      </p:sp>
      <p:sp>
        <p:nvSpPr>
          <p:cNvPr id="8" name="Цилиндр 7"/>
          <p:cNvSpPr/>
          <p:nvPr/>
        </p:nvSpPr>
        <p:spPr>
          <a:xfrm>
            <a:off x="650683" y="2276872"/>
            <a:ext cx="1500198" cy="321471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8915"/>
            <a:ext cx="8230313" cy="1853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50786E-6 L 0.00174 0.51711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25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Нормальное атмосферное давление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</a:t>
            </a:r>
            <a:endParaRPr lang="ru-RU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dirty="0" smtClean="0"/>
              <a:t>давление </a:t>
            </a:r>
            <a:r>
              <a:rPr lang="ru-RU" dirty="0"/>
              <a:t>воздуха (760 </a:t>
            </a:r>
            <a:r>
              <a:rPr lang="ru-RU" dirty="0" err="1" smtClean="0"/>
              <a:t>мм.рт.ст</a:t>
            </a:r>
            <a:r>
              <a:rPr lang="ru-RU" dirty="0" smtClean="0"/>
              <a:t>.)</a:t>
            </a:r>
            <a:r>
              <a:rPr lang="ru-RU" dirty="0" smtClean="0"/>
              <a:t> </a:t>
            </a:r>
            <a:r>
              <a:rPr lang="ru-RU" dirty="0" smtClean="0"/>
              <a:t>на уровне моря на широте 45° и при температуре 0 °</a:t>
            </a:r>
            <a:r>
              <a:rPr lang="ru-RU" dirty="0" smtClean="0"/>
              <a:t>С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176" y="176784"/>
            <a:ext cx="8229600" cy="1143000"/>
          </a:xfrm>
        </p:spPr>
        <p:txBody>
          <a:bodyPr/>
          <a:lstStyle/>
          <a:p>
            <a:r>
              <a:rPr lang="ru-RU" b="1" dirty="0" smtClean="0"/>
              <a:t>              Опыт Торричелли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5626968" cy="40858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800" dirty="0" smtClean="0"/>
          </a:p>
          <a:p>
            <a:endParaRPr lang="ru-RU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987824" y="1418426"/>
            <a:ext cx="3744416" cy="5119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447088" cy="6264275"/>
          </a:xfrm>
        </p:spPr>
        <p:txBody>
          <a:bodyPr/>
          <a:lstStyle/>
          <a:p>
            <a:pPr marL="0" indent="20638" eaLnBrk="1" hangingPunct="1">
              <a:lnSpc>
                <a:spcPct val="90000"/>
              </a:lnSpc>
              <a:buFontTx/>
              <a:buNone/>
            </a:pPr>
            <a:r>
              <a:rPr lang="ru-RU" sz="6000" dirty="0" smtClean="0"/>
              <a:t> </a:t>
            </a:r>
            <a:endParaRPr lang="ru-RU" sz="6000" dirty="0" smtClean="0"/>
          </a:p>
          <a:p>
            <a:pPr marL="0" indent="20638" eaLnBrk="1" hangingPunct="1">
              <a:lnSpc>
                <a:spcPct val="90000"/>
              </a:lnSpc>
              <a:buFontTx/>
              <a:buNone/>
            </a:pPr>
            <a:endParaRPr lang="ru-RU" sz="6000" dirty="0" smtClean="0"/>
          </a:p>
          <a:p>
            <a:pPr marL="0" indent="20638" eaLnBrk="1" hangingPunct="1">
              <a:lnSpc>
                <a:spcPct val="90000"/>
              </a:lnSpc>
              <a:buFontTx/>
              <a:buNone/>
            </a:pPr>
            <a:endParaRPr lang="ru-RU" sz="6000" b="1" dirty="0" smtClean="0"/>
          </a:p>
          <a:p>
            <a:pPr marL="0" indent="20638" eaLnBrk="1" hangingPunct="1">
              <a:lnSpc>
                <a:spcPct val="80000"/>
              </a:lnSpc>
              <a:buFontTx/>
              <a:buNone/>
            </a:pPr>
            <a:r>
              <a:rPr lang="ru-RU" sz="1800" b="1" dirty="0" smtClean="0"/>
              <a:t>                               </a:t>
            </a:r>
          </a:p>
          <a:p>
            <a:pPr marL="0" indent="20638" eaLnBrk="1" hangingPunct="1">
              <a:lnSpc>
                <a:spcPct val="80000"/>
              </a:lnSpc>
              <a:buFontTx/>
              <a:buNone/>
            </a:pPr>
            <a:r>
              <a:rPr lang="ru-RU" sz="1800" b="1" dirty="0" smtClean="0"/>
              <a:t>                               Первый ртутный барометр был изобретен </a:t>
            </a:r>
          </a:p>
          <a:p>
            <a:pPr marL="0" indent="20638" eaLnBrk="1" hangingPunct="1">
              <a:lnSpc>
                <a:spcPct val="80000"/>
              </a:lnSpc>
              <a:buFontTx/>
              <a:buNone/>
            </a:pPr>
            <a:r>
              <a:rPr lang="ru-RU" sz="1800" b="1" dirty="0" smtClean="0"/>
              <a:t>                               Евангелиста Торричелли в 1644 году.</a:t>
            </a:r>
            <a:r>
              <a:rPr lang="ru-RU" sz="2800" dirty="0" smtClean="0"/>
              <a:t> </a:t>
            </a:r>
          </a:p>
        </p:txBody>
      </p:sp>
      <p:pic>
        <p:nvPicPr>
          <p:cNvPr id="10243" name="Picture 5" descr="clip_image001_0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2162" y="2132856"/>
            <a:ext cx="14255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" descr="Картинка 50 из 12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725" y="2133928"/>
            <a:ext cx="2041525" cy="32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7" descr="Картинка 38 из 12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4445" y="2132856"/>
            <a:ext cx="489585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4797425"/>
            <a:ext cx="7452320" cy="7173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9"/>
          <p:cNvSpPr>
            <a:spLocks/>
          </p:cNvSpPr>
          <p:nvPr/>
        </p:nvSpPr>
        <p:spPr bwMode="auto">
          <a:xfrm>
            <a:off x="611188" y="981075"/>
            <a:ext cx="8510587" cy="5292725"/>
          </a:xfrm>
          <a:custGeom>
            <a:avLst/>
            <a:gdLst>
              <a:gd name="T0" fmla="*/ 0 w 5361"/>
              <a:gd name="T1" fmla="*/ 3334 h 3334"/>
              <a:gd name="T2" fmla="*/ 1588 w 5361"/>
              <a:gd name="T3" fmla="*/ 1837 h 3334"/>
              <a:gd name="T4" fmla="*/ 2858 w 5361"/>
              <a:gd name="T5" fmla="*/ 2064 h 3334"/>
              <a:gd name="T6" fmla="*/ 4990 w 5361"/>
              <a:gd name="T7" fmla="*/ 295 h 3334"/>
              <a:gd name="T8" fmla="*/ 5081 w 5361"/>
              <a:gd name="T9" fmla="*/ 295 h 3334"/>
              <a:gd name="T10" fmla="*/ 5171 w 5361"/>
              <a:gd name="T11" fmla="*/ 113 h 33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61"/>
              <a:gd name="T19" fmla="*/ 0 h 3334"/>
              <a:gd name="T20" fmla="*/ 5361 w 5361"/>
              <a:gd name="T21" fmla="*/ 3334 h 33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61" h="3334">
                <a:moveTo>
                  <a:pt x="0" y="3334"/>
                </a:moveTo>
                <a:cubicBezTo>
                  <a:pt x="556" y="2691"/>
                  <a:pt x="1112" y="2049"/>
                  <a:pt x="1588" y="1837"/>
                </a:cubicBezTo>
                <a:cubicBezTo>
                  <a:pt x="2064" y="1625"/>
                  <a:pt x="2291" y="2321"/>
                  <a:pt x="2858" y="2064"/>
                </a:cubicBezTo>
                <a:cubicBezTo>
                  <a:pt x="3425" y="1807"/>
                  <a:pt x="4619" y="590"/>
                  <a:pt x="4990" y="295"/>
                </a:cubicBezTo>
                <a:cubicBezTo>
                  <a:pt x="5361" y="0"/>
                  <a:pt x="5051" y="325"/>
                  <a:pt x="5081" y="295"/>
                </a:cubicBezTo>
                <a:cubicBezTo>
                  <a:pt x="5111" y="265"/>
                  <a:pt x="5141" y="189"/>
                  <a:pt x="5171" y="113"/>
                </a:cubicBez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AutoShape 18"/>
          <p:cNvSpPr>
            <a:spLocks noChangeArrowheads="1"/>
          </p:cNvSpPr>
          <p:nvPr/>
        </p:nvSpPr>
        <p:spPr bwMode="auto">
          <a:xfrm>
            <a:off x="6948488" y="1773238"/>
            <a:ext cx="1439862" cy="936625"/>
          </a:xfrm>
          <a:custGeom>
            <a:avLst/>
            <a:gdLst>
              <a:gd name="T0" fmla="*/ 1259879 w 21600"/>
              <a:gd name="T1" fmla="*/ 468313 h 21600"/>
              <a:gd name="T2" fmla="*/ 719931 w 21600"/>
              <a:gd name="T3" fmla="*/ 936625 h 21600"/>
              <a:gd name="T4" fmla="*/ 179983 w 21600"/>
              <a:gd name="T5" fmla="*/ 468313 h 21600"/>
              <a:gd name="T6" fmla="*/ 7199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AutoShape 23"/>
          <p:cNvSpPr>
            <a:spLocks noChangeArrowheads="1"/>
          </p:cNvSpPr>
          <p:nvPr/>
        </p:nvSpPr>
        <p:spPr bwMode="auto">
          <a:xfrm>
            <a:off x="7596188" y="-26988"/>
            <a:ext cx="215900" cy="27352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AutoShape 15"/>
          <p:cNvSpPr>
            <a:spLocks noChangeArrowheads="1"/>
          </p:cNvSpPr>
          <p:nvPr/>
        </p:nvSpPr>
        <p:spPr bwMode="auto">
          <a:xfrm>
            <a:off x="2771775" y="1268413"/>
            <a:ext cx="215900" cy="273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AutoShape 4"/>
          <p:cNvSpPr>
            <a:spLocks noChangeArrowheads="1"/>
          </p:cNvSpPr>
          <p:nvPr/>
        </p:nvSpPr>
        <p:spPr bwMode="auto">
          <a:xfrm>
            <a:off x="250825" y="5157788"/>
            <a:ext cx="1439863" cy="936625"/>
          </a:xfrm>
          <a:custGeom>
            <a:avLst/>
            <a:gdLst>
              <a:gd name="T0" fmla="*/ 1259880 w 21600"/>
              <a:gd name="T1" fmla="*/ 468313 h 21600"/>
              <a:gd name="T2" fmla="*/ 719932 w 21600"/>
              <a:gd name="T3" fmla="*/ 936625 h 21600"/>
              <a:gd name="T4" fmla="*/ 179983 w 21600"/>
              <a:gd name="T5" fmla="*/ 468313 h 21600"/>
              <a:gd name="T6" fmla="*/ 719932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34925" y="5949950"/>
            <a:ext cx="5762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/>
              <a:t>А</a:t>
            </a: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>
            <a:off x="827088" y="3357563"/>
            <a:ext cx="215900" cy="273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AutoShape 8"/>
          <p:cNvSpPr>
            <a:spLocks noChangeArrowheads="1"/>
          </p:cNvSpPr>
          <p:nvPr/>
        </p:nvSpPr>
        <p:spPr bwMode="auto">
          <a:xfrm>
            <a:off x="827088" y="4005263"/>
            <a:ext cx="215900" cy="2087562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1692275" y="3573463"/>
            <a:ext cx="7921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/>
              <a:t>Б</a:t>
            </a:r>
          </a:p>
        </p:txBody>
      </p:sp>
      <p:sp>
        <p:nvSpPr>
          <p:cNvPr id="8203" name="AutoShape 13"/>
          <p:cNvSpPr>
            <a:spLocks noChangeArrowheads="1"/>
          </p:cNvSpPr>
          <p:nvPr/>
        </p:nvSpPr>
        <p:spPr bwMode="auto">
          <a:xfrm>
            <a:off x="2124075" y="3068638"/>
            <a:ext cx="1439863" cy="936625"/>
          </a:xfrm>
          <a:custGeom>
            <a:avLst/>
            <a:gdLst>
              <a:gd name="T0" fmla="*/ 1259880 w 21600"/>
              <a:gd name="T1" fmla="*/ 468313 h 21600"/>
              <a:gd name="T2" fmla="*/ 719932 w 21600"/>
              <a:gd name="T3" fmla="*/ 936625 h 21600"/>
              <a:gd name="T4" fmla="*/ 179983 w 21600"/>
              <a:gd name="T5" fmla="*/ 468313 h 21600"/>
              <a:gd name="T6" fmla="*/ 719932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4" name="AutoShape 14"/>
          <p:cNvSpPr>
            <a:spLocks noChangeArrowheads="1"/>
          </p:cNvSpPr>
          <p:nvPr/>
        </p:nvSpPr>
        <p:spPr bwMode="auto">
          <a:xfrm>
            <a:off x="2771775" y="2852738"/>
            <a:ext cx="215900" cy="1150937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AutoShape 19"/>
          <p:cNvSpPr>
            <a:spLocks noChangeArrowheads="1"/>
          </p:cNvSpPr>
          <p:nvPr/>
        </p:nvSpPr>
        <p:spPr bwMode="auto">
          <a:xfrm>
            <a:off x="4427538" y="3573463"/>
            <a:ext cx="1439862" cy="936625"/>
          </a:xfrm>
          <a:custGeom>
            <a:avLst/>
            <a:gdLst>
              <a:gd name="T0" fmla="*/ 1259879 w 21600"/>
              <a:gd name="T1" fmla="*/ 468313 h 21600"/>
              <a:gd name="T2" fmla="*/ 719931 w 21600"/>
              <a:gd name="T3" fmla="*/ 936625 h 21600"/>
              <a:gd name="T4" fmla="*/ 179983 w 21600"/>
              <a:gd name="T5" fmla="*/ 468313 h 21600"/>
              <a:gd name="T6" fmla="*/ 7199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AutoShape 17"/>
          <p:cNvSpPr>
            <a:spLocks noChangeArrowheads="1"/>
          </p:cNvSpPr>
          <p:nvPr/>
        </p:nvSpPr>
        <p:spPr bwMode="auto">
          <a:xfrm>
            <a:off x="5076825" y="1773238"/>
            <a:ext cx="215900" cy="273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AutoShape 21"/>
          <p:cNvSpPr>
            <a:spLocks noChangeArrowheads="1"/>
          </p:cNvSpPr>
          <p:nvPr/>
        </p:nvSpPr>
        <p:spPr bwMode="auto">
          <a:xfrm>
            <a:off x="7596188" y="2276475"/>
            <a:ext cx="215900" cy="433388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AutoShape 22"/>
          <p:cNvSpPr>
            <a:spLocks noChangeArrowheads="1"/>
          </p:cNvSpPr>
          <p:nvPr/>
        </p:nvSpPr>
        <p:spPr bwMode="auto">
          <a:xfrm>
            <a:off x="5076825" y="2997200"/>
            <a:ext cx="215900" cy="15113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AutoShape 24"/>
          <p:cNvSpPr>
            <a:spLocks noChangeArrowheads="1"/>
          </p:cNvSpPr>
          <p:nvPr/>
        </p:nvSpPr>
        <p:spPr bwMode="auto">
          <a:xfrm>
            <a:off x="7164388" y="2349500"/>
            <a:ext cx="576262" cy="360363"/>
          </a:xfrm>
          <a:custGeom>
            <a:avLst/>
            <a:gdLst>
              <a:gd name="T0" fmla="*/ 508898 w 21600"/>
              <a:gd name="T1" fmla="*/ 180182 h 21600"/>
              <a:gd name="T2" fmla="*/ 288131 w 21600"/>
              <a:gd name="T3" fmla="*/ 360363 h 21600"/>
              <a:gd name="T4" fmla="*/ 67364 w 21600"/>
              <a:gd name="T5" fmla="*/ 180182 h 21600"/>
              <a:gd name="T6" fmla="*/ 2881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325 w 21600"/>
              <a:gd name="T13" fmla="*/ 4325 h 21600"/>
              <a:gd name="T14" fmla="*/ 17275 w 21600"/>
              <a:gd name="T15" fmla="*/ 1727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050" y="21600"/>
                </a:lnTo>
                <a:lnTo>
                  <a:pt x="1655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AutoShape 25"/>
          <p:cNvSpPr>
            <a:spLocks noChangeArrowheads="1"/>
          </p:cNvSpPr>
          <p:nvPr/>
        </p:nvSpPr>
        <p:spPr bwMode="auto">
          <a:xfrm>
            <a:off x="7596188" y="2349500"/>
            <a:ext cx="576262" cy="360363"/>
          </a:xfrm>
          <a:custGeom>
            <a:avLst/>
            <a:gdLst>
              <a:gd name="T0" fmla="*/ 508898 w 21600"/>
              <a:gd name="T1" fmla="*/ 180182 h 21600"/>
              <a:gd name="T2" fmla="*/ 288131 w 21600"/>
              <a:gd name="T3" fmla="*/ 360363 h 21600"/>
              <a:gd name="T4" fmla="*/ 67364 w 21600"/>
              <a:gd name="T5" fmla="*/ 180182 h 21600"/>
              <a:gd name="T6" fmla="*/ 2881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325 w 21600"/>
              <a:gd name="T13" fmla="*/ 4325 h 21600"/>
              <a:gd name="T14" fmla="*/ 17275 w 21600"/>
              <a:gd name="T15" fmla="*/ 1727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050" y="21600"/>
                </a:lnTo>
                <a:lnTo>
                  <a:pt x="1655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Text Box 30"/>
          <p:cNvSpPr txBox="1">
            <a:spLocks noChangeArrowheads="1"/>
          </p:cNvSpPr>
          <p:nvPr/>
        </p:nvSpPr>
        <p:spPr bwMode="auto">
          <a:xfrm>
            <a:off x="8316913" y="1916113"/>
            <a:ext cx="792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/>
              <a:t>Д</a:t>
            </a:r>
          </a:p>
        </p:txBody>
      </p:sp>
      <p:sp>
        <p:nvSpPr>
          <p:cNvPr id="8212" name="Text Box 31"/>
          <p:cNvSpPr txBox="1">
            <a:spLocks noChangeArrowheads="1"/>
          </p:cNvSpPr>
          <p:nvPr/>
        </p:nvSpPr>
        <p:spPr bwMode="auto">
          <a:xfrm>
            <a:off x="4284663" y="4437063"/>
            <a:ext cx="792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/>
              <a:t>С</a:t>
            </a:r>
          </a:p>
        </p:txBody>
      </p:sp>
      <p:sp>
        <p:nvSpPr>
          <p:cNvPr id="8213" name="Freeform 32"/>
          <p:cNvSpPr>
            <a:spLocks/>
          </p:cNvSpPr>
          <p:nvPr/>
        </p:nvSpPr>
        <p:spPr bwMode="auto">
          <a:xfrm>
            <a:off x="8820150" y="1268413"/>
            <a:ext cx="288925" cy="215900"/>
          </a:xfrm>
          <a:custGeom>
            <a:avLst/>
            <a:gdLst>
              <a:gd name="T0" fmla="*/ 0 w 182"/>
              <a:gd name="T1" fmla="*/ 0 h 136"/>
              <a:gd name="T2" fmla="*/ 136 w 182"/>
              <a:gd name="T3" fmla="*/ 91 h 136"/>
              <a:gd name="T4" fmla="*/ 182 w 182"/>
              <a:gd name="T5" fmla="*/ 136 h 136"/>
              <a:gd name="T6" fmla="*/ 0 60000 65536"/>
              <a:gd name="T7" fmla="*/ 0 60000 65536"/>
              <a:gd name="T8" fmla="*/ 0 60000 65536"/>
              <a:gd name="T9" fmla="*/ 0 w 182"/>
              <a:gd name="T10" fmla="*/ 0 h 136"/>
              <a:gd name="T11" fmla="*/ 182 w 182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136">
                <a:moveTo>
                  <a:pt x="0" y="0"/>
                </a:moveTo>
                <a:cubicBezTo>
                  <a:pt x="53" y="34"/>
                  <a:pt x="106" y="68"/>
                  <a:pt x="136" y="91"/>
                </a:cubicBezTo>
                <a:cubicBezTo>
                  <a:pt x="166" y="114"/>
                  <a:pt x="174" y="129"/>
                  <a:pt x="182" y="136"/>
                </a:cubicBezTo>
              </a:path>
            </a:pathLst>
          </a:custGeom>
          <a:noFill/>
          <a:ln w="889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1908175" y="5445124"/>
            <a:ext cx="676828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Воздух имеет массу и эта масса оказывает давление на земную поверхность и все предметы, находящиеся на ней.</a:t>
            </a:r>
          </a:p>
        </p:txBody>
      </p:sp>
      <p:sp>
        <p:nvSpPr>
          <p:cNvPr id="8215" name="Rectangle 37"/>
          <p:cNvSpPr>
            <a:spLocks noChangeArrowheads="1"/>
          </p:cNvSpPr>
          <p:nvPr/>
        </p:nvSpPr>
        <p:spPr bwMode="auto">
          <a:xfrm>
            <a:off x="2411413" y="44450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3333FF"/>
                </a:solidFill>
              </a:rPr>
              <a:t>Еванджелиста Торричелли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Определение атмосферного давления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507288" cy="473388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Атмосферное давление измеряется в миллиметрах ртутного столба (мм </a:t>
            </a:r>
            <a:r>
              <a:rPr lang="ru-RU" b="1" dirty="0" err="1" smtClean="0">
                <a:solidFill>
                  <a:srgbClr val="FF0000"/>
                </a:solidFill>
              </a:rPr>
              <a:t>рт</a:t>
            </a:r>
            <a:r>
              <a:rPr lang="ru-RU" b="1" dirty="0" smtClean="0">
                <a:solidFill>
                  <a:srgbClr val="FF0000"/>
                </a:solidFill>
              </a:rPr>
              <a:t>. ст.).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Для его определения пользуются специальным прибором — барометром (от греч. </a:t>
            </a:r>
            <a:r>
              <a:rPr lang="ru-RU" dirty="0" err="1" smtClean="0"/>
              <a:t>baros</a:t>
            </a:r>
            <a:r>
              <a:rPr lang="ru-RU" dirty="0" smtClean="0"/>
              <a:t> — тяжесть, вес и </a:t>
            </a:r>
            <a:r>
              <a:rPr lang="ru-RU" dirty="0" err="1" smtClean="0"/>
              <a:t>metreo</a:t>
            </a:r>
            <a:r>
              <a:rPr lang="ru-RU" dirty="0" smtClean="0"/>
              <a:t> — измеряю). </a:t>
            </a:r>
          </a:p>
          <a:p>
            <a:pPr>
              <a:buNone/>
            </a:pPr>
            <a:r>
              <a:rPr lang="ru-RU" dirty="0" smtClean="0"/>
              <a:t>   Существуют ртутные и </a:t>
            </a:r>
            <a:r>
              <a:rPr lang="ru-RU" dirty="0" err="1" smtClean="0"/>
              <a:t>безжидкостные</a:t>
            </a:r>
            <a:r>
              <a:rPr lang="ru-RU" dirty="0" smtClean="0"/>
              <a:t> барометры.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4525963"/>
          </a:xfrm>
        </p:spPr>
        <p:txBody>
          <a:bodyPr/>
          <a:lstStyle/>
          <a:p>
            <a:pPr eaLnBrk="1" hangingPunct="1"/>
            <a:r>
              <a:rPr lang="ru-RU" sz="2400" b="1" dirty="0" smtClean="0"/>
              <a:t>В  1847 году первый барометр анероид был сконструирован итальянцем Люсьеном </a:t>
            </a:r>
            <a:r>
              <a:rPr lang="ru-RU" sz="2400" b="1" dirty="0" err="1" smtClean="0"/>
              <a:t>Види</a:t>
            </a:r>
            <a:r>
              <a:rPr lang="ru-RU" sz="2400" b="1" dirty="0" smtClean="0"/>
              <a:t>. «Анероид» означает без жидкости. </a:t>
            </a:r>
          </a:p>
        </p:txBody>
      </p:sp>
      <p:pic>
        <p:nvPicPr>
          <p:cNvPr id="13315" name="Picture 5" descr="clip_image002_0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844824"/>
            <a:ext cx="554461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933825"/>
            <a:ext cx="6121400" cy="2663825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Сейчас появились электронные барометры разных размеров и точности. Одни из них работают по принципу обычного анероида, другие используют иной принцип, измеряя давление воздуха на чувствительный кристалл.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</a:pPr>
            <a:endParaRPr lang="ru-RU" sz="2800" dirty="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164388" y="0"/>
            <a:ext cx="16922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ru-RU" sz="2400"/>
              <a:t>                                                                                  </a:t>
            </a:r>
          </a:p>
          <a:p>
            <a:pPr eaLnBrk="0" hangingPunct="0"/>
            <a:r>
              <a:rPr lang="ru-RU" sz="2400"/>
              <a:t>Барограф</a:t>
            </a:r>
          </a:p>
        </p:txBody>
      </p:sp>
      <p:pic>
        <p:nvPicPr>
          <p:cNvPr id="14341" name="Picture 5" descr="clip_image006_000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188913"/>
            <a:ext cx="3995738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Картинка 1 из 12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488" y="0"/>
            <a:ext cx="3046412" cy="340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clip_image008_000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2852936"/>
            <a:ext cx="2584450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372225" y="5734050"/>
            <a:ext cx="2554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Цифровой барометр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</TotalTime>
  <Words>296</Words>
  <Application>Microsoft Office PowerPoint</Application>
  <PresentationFormat>Экран (4:3)</PresentationFormat>
  <Paragraphs>57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Constantia</vt:lpstr>
      <vt:lpstr>Times New Roman</vt:lpstr>
      <vt:lpstr>Wingdings 2</vt:lpstr>
      <vt:lpstr>Поток</vt:lpstr>
      <vt:lpstr>Атмосферное   давление</vt:lpstr>
      <vt:lpstr>Презентация PowerPoint</vt:lpstr>
      <vt:lpstr>Нормальное атмосферное давление</vt:lpstr>
      <vt:lpstr>              Опыт Торричелли</vt:lpstr>
      <vt:lpstr>Презентация PowerPoint</vt:lpstr>
      <vt:lpstr>Презентация PowerPoint</vt:lpstr>
      <vt:lpstr>Определение атмосферного давления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1 У подножия горы атмосферное давление равно 756 мм рт. ст. Насколько изменится давление с подъемом на вершину горы на высоту 400 м.</vt:lpstr>
      <vt:lpstr>Задача 2 У подножия горы на высоте 200 м над уровнем моря АД равно 755 мм рт. ст. На вершине оно составляет                    720 мм рт. ст. Определите относительную и абсолютную высоту горы.</vt:lpstr>
    </vt:vector>
  </TitlesOfParts>
  <Company>Ya Blondinko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Атмосферное   давление</dc:title>
  <dc:creator>User_cab314</dc:creator>
  <cp:lastModifiedBy>Пользователь Windows</cp:lastModifiedBy>
  <cp:revision>5</cp:revision>
  <dcterms:created xsi:type="dcterms:W3CDTF">2015-11-10T14:28:25Z</dcterms:created>
  <dcterms:modified xsi:type="dcterms:W3CDTF">2018-01-14T13:04:47Z</dcterms:modified>
</cp:coreProperties>
</file>