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8"/>
  </p:notesMasterIdLst>
  <p:sldIdLst>
    <p:sldId id="385" r:id="rId2"/>
    <p:sldId id="419" r:id="rId3"/>
    <p:sldId id="372" r:id="rId4"/>
    <p:sldId id="316" r:id="rId5"/>
    <p:sldId id="391" r:id="rId6"/>
    <p:sldId id="418" r:id="rId7"/>
    <p:sldId id="430" r:id="rId8"/>
    <p:sldId id="396" r:id="rId9"/>
    <p:sldId id="392" r:id="rId10"/>
    <p:sldId id="398" r:id="rId11"/>
    <p:sldId id="403" r:id="rId12"/>
    <p:sldId id="394" r:id="rId13"/>
    <p:sldId id="397" r:id="rId14"/>
    <p:sldId id="423" r:id="rId15"/>
    <p:sldId id="412" r:id="rId16"/>
    <p:sldId id="405" r:id="rId17"/>
    <p:sldId id="431" r:id="rId18"/>
    <p:sldId id="432" r:id="rId19"/>
    <p:sldId id="438" r:id="rId20"/>
    <p:sldId id="439" r:id="rId21"/>
    <p:sldId id="433" r:id="rId22"/>
    <p:sldId id="425" r:id="rId23"/>
    <p:sldId id="437" r:id="rId24"/>
    <p:sldId id="420" r:id="rId25"/>
    <p:sldId id="379" r:id="rId26"/>
    <p:sldId id="429" r:id="rId27"/>
    <p:sldId id="421" r:id="rId28"/>
    <p:sldId id="402" r:id="rId29"/>
    <p:sldId id="406" r:id="rId30"/>
    <p:sldId id="426" r:id="rId31"/>
    <p:sldId id="407" r:id="rId32"/>
    <p:sldId id="427" r:id="rId33"/>
    <p:sldId id="411" r:id="rId34"/>
    <p:sldId id="428" r:id="rId35"/>
    <p:sldId id="436" r:id="rId36"/>
    <p:sldId id="409" r:id="rId37"/>
    <p:sldId id="434" r:id="rId38"/>
    <p:sldId id="435" r:id="rId39"/>
    <p:sldId id="410" r:id="rId40"/>
    <p:sldId id="413" r:id="rId41"/>
    <p:sldId id="414" r:id="rId42"/>
    <p:sldId id="416" r:id="rId43"/>
    <p:sldId id="408" r:id="rId44"/>
    <p:sldId id="422" r:id="rId45"/>
    <p:sldId id="400" r:id="rId46"/>
    <p:sldId id="424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0033CC"/>
    <a:srgbClr val="000099"/>
    <a:srgbClr val="66CCFF"/>
    <a:srgbClr val="003300"/>
    <a:srgbClr val="0014AC"/>
    <a:srgbClr val="220FB1"/>
    <a:srgbClr val="000000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115" autoAdjust="0"/>
    <p:restoredTop sz="94660"/>
  </p:normalViewPr>
  <p:slideViewPr>
    <p:cSldViewPr>
      <p:cViewPr>
        <p:scale>
          <a:sx n="57" d="100"/>
          <a:sy n="57" d="100"/>
        </p:scale>
        <p:origin x="-221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12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82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10.wav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9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8.wav"/><Relationship Id="rId7" Type="http://schemas.openxmlformats.org/officeDocument/2006/relationships/audio" Target="../media/audio1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7.png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7.png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7.png"/><Relationship Id="rId5" Type="http://schemas.openxmlformats.org/officeDocument/2006/relationships/audio" Target="../media/audio5.wav"/><Relationship Id="rId10" Type="http://schemas.openxmlformats.org/officeDocument/2006/relationships/image" Target="../media/image16.png"/><Relationship Id="rId4" Type="http://schemas.openxmlformats.org/officeDocument/2006/relationships/audio" Target="../media/audio7.wav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7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7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5.wav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12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6.jpeg"/><Relationship Id="rId5" Type="http://schemas.openxmlformats.org/officeDocument/2006/relationships/audio" Target="../media/audio5.wav"/><Relationship Id="rId10" Type="http://schemas.openxmlformats.org/officeDocument/2006/relationships/image" Target="../media/image5.jpeg"/><Relationship Id="rId4" Type="http://schemas.openxmlformats.org/officeDocument/2006/relationships/audio" Target="../media/audio4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10" Type="http://schemas.openxmlformats.org/officeDocument/2006/relationships/audio" Target="../media/audio6.wav"/><Relationship Id="rId4" Type="http://schemas.openxmlformats.org/officeDocument/2006/relationships/audio" Target="../media/audio3.wav"/><Relationship Id="rId9" Type="http://schemas.openxmlformats.org/officeDocument/2006/relationships/audio" Target="../media/audio12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audio" Target="../media/audio11.wav"/><Relationship Id="rId5" Type="http://schemas.openxmlformats.org/officeDocument/2006/relationships/audio" Target="../media/audio8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10" Type="http://schemas.openxmlformats.org/officeDocument/2006/relationships/audio" Target="../media/audio11.wav"/><Relationship Id="rId4" Type="http://schemas.openxmlformats.org/officeDocument/2006/relationships/audio" Target="../media/audio8.wav"/><Relationship Id="rId9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6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1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4" Type="http://schemas.openxmlformats.org/officeDocument/2006/relationships/audio" Target="../media/audio8.wav"/><Relationship Id="rId9" Type="http://schemas.openxmlformats.org/officeDocument/2006/relationships/audio" Target="../media/audio1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12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6.jpeg"/><Relationship Id="rId5" Type="http://schemas.openxmlformats.org/officeDocument/2006/relationships/audio" Target="../media/audio5.wav"/><Relationship Id="rId10" Type="http://schemas.openxmlformats.org/officeDocument/2006/relationships/image" Target="../media/image5.jpeg"/><Relationship Id="rId4" Type="http://schemas.openxmlformats.org/officeDocument/2006/relationships/audio" Target="../media/audio4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7.wav"/><Relationship Id="rId10" Type="http://schemas.openxmlformats.org/officeDocument/2006/relationships/audio" Target="../media/audio11.wav"/><Relationship Id="rId4" Type="http://schemas.openxmlformats.org/officeDocument/2006/relationships/audio" Target="../media/audio8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9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6.wav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3500438"/>
          <a:ext cx="9144000" cy="3048551"/>
        </p:xfrm>
        <a:graphic>
          <a:graphicData uri="http://schemas.openxmlformats.org/drawingml/2006/table">
            <a:tbl>
              <a:tblPr/>
              <a:tblGrid>
                <a:gridCol w="7883459"/>
                <a:gridCol w="1260541"/>
              </a:tblGrid>
              <a:tr h="2408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Консультация по гр.9.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2.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Постановка проблемы: 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Как проводники и диэлектрики влияют на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поле?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Гипотезу.»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.Эвристическая беседа по теме 11 с  решением поставленной проблемы, выкладкам на доске, демонстрациями и заполнением справочника № 3.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. 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    5.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ПРЗ.1,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2.стр. 122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./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стр. 276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Д.З. т.11 (пар. 39-44) кроме 42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./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91-95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Шахмаев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(26-29)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- 5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  № 34.раздел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/Т11/ НАПРЯЖЕННОСТЬ ЭЛЕКТРИЧЕСКОГО ПОЛЯ.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Изучить понятия «напряженность», «линии напряженности», «суперпозиция полей»; описание поля заряженных шара, плоскости, поля в металлах, полярных и неполярных диэлектриков.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ДОСТИЖЕНИЯ ЦЕЛЕЙ.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 поле заряженных шариков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(султанчики).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 поле двух заряженных пластин.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 в электрическом поле.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Ослабление поля диэлектриками.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1"/>
          <p:cNvSpPr>
            <a:spLocks noChangeArrowheads="1"/>
          </p:cNvSpPr>
          <p:nvPr/>
        </p:nvSpPr>
        <p:spPr bwMode="auto">
          <a:xfrm rot="16200000">
            <a:off x="2250265" y="1821645"/>
            <a:ext cx="1857388" cy="135732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Блок-схема: ИЛИ 40"/>
          <p:cNvSpPr/>
          <p:nvPr/>
        </p:nvSpPr>
        <p:spPr>
          <a:xfrm>
            <a:off x="2500298" y="1714488"/>
            <a:ext cx="428628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2520799" y="2125867"/>
            <a:ext cx="357188" cy="357187"/>
            <a:chOff x="1783" y="8526"/>
            <a:chExt cx="366" cy="388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Блок-схема: ИЛИ 44"/>
          <p:cNvSpPr/>
          <p:nvPr/>
        </p:nvSpPr>
        <p:spPr>
          <a:xfrm>
            <a:off x="2500301" y="2143116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2532862" y="2554495"/>
            <a:ext cx="357188" cy="357187"/>
            <a:chOff x="1783" y="8526"/>
            <a:chExt cx="366" cy="388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0" name="Блок-схема: ИЛИ 69"/>
          <p:cNvSpPr/>
          <p:nvPr/>
        </p:nvSpPr>
        <p:spPr>
          <a:xfrm>
            <a:off x="2500298" y="2643185"/>
            <a:ext cx="428628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Блок-схема: ИЛИ 70"/>
          <p:cNvSpPr/>
          <p:nvPr/>
        </p:nvSpPr>
        <p:spPr>
          <a:xfrm>
            <a:off x="2512361" y="3083685"/>
            <a:ext cx="428628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2" name="Group 2"/>
          <p:cNvGrpSpPr>
            <a:grpSpLocks/>
          </p:cNvGrpSpPr>
          <p:nvPr/>
        </p:nvGrpSpPr>
        <p:grpSpPr bwMode="auto">
          <a:xfrm>
            <a:off x="2544551" y="1697242"/>
            <a:ext cx="357188" cy="357187"/>
            <a:chOff x="1783" y="8526"/>
            <a:chExt cx="366" cy="388"/>
          </a:xfrm>
        </p:grpSpPr>
        <p:sp>
          <p:nvSpPr>
            <p:cNvPr id="7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5" name="Group 2"/>
          <p:cNvGrpSpPr>
            <a:grpSpLocks/>
          </p:cNvGrpSpPr>
          <p:nvPr/>
        </p:nvGrpSpPr>
        <p:grpSpPr bwMode="auto">
          <a:xfrm>
            <a:off x="2532862" y="2983123"/>
            <a:ext cx="357188" cy="357187"/>
            <a:chOff x="1783" y="8526"/>
            <a:chExt cx="366" cy="388"/>
          </a:xfrm>
        </p:grpSpPr>
        <p:sp>
          <p:nvSpPr>
            <p:cNvPr id="76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8" name="Group 3"/>
          <p:cNvGrpSpPr>
            <a:grpSpLocks/>
          </p:cNvGrpSpPr>
          <p:nvPr/>
        </p:nvGrpSpPr>
        <p:grpSpPr bwMode="auto">
          <a:xfrm>
            <a:off x="4286248" y="1142984"/>
            <a:ext cx="357016" cy="428628"/>
            <a:chOff x="846" y="9235"/>
            <a:chExt cx="366" cy="388"/>
          </a:xfrm>
        </p:grpSpPr>
        <p:sp>
          <p:nvSpPr>
            <p:cNvPr id="8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1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7" name="Group 10"/>
          <p:cNvGrpSpPr>
            <a:grpSpLocks/>
          </p:cNvGrpSpPr>
          <p:nvPr/>
        </p:nvGrpSpPr>
        <p:grpSpPr bwMode="auto">
          <a:xfrm>
            <a:off x="1571604" y="1214422"/>
            <a:ext cx="428628" cy="386378"/>
            <a:chOff x="846" y="9235"/>
            <a:chExt cx="366" cy="388"/>
          </a:xfrm>
        </p:grpSpPr>
        <p:sp>
          <p:nvSpPr>
            <p:cNvPr id="101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2214546" y="1357298"/>
            <a:ext cx="114266" cy="2145570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000496" y="1357298"/>
            <a:ext cx="114266" cy="21455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 стрелкой 108"/>
          <p:cNvCxnSpPr/>
          <p:nvPr/>
        </p:nvCxnSpPr>
        <p:spPr>
          <a:xfrm flipV="1">
            <a:off x="2428860" y="1428736"/>
            <a:ext cx="1395565" cy="292"/>
          </a:xfrm>
          <a:prstGeom prst="straightConnector1">
            <a:avLst/>
          </a:prstGeom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Группа 68"/>
          <p:cNvGrpSpPr/>
          <p:nvPr/>
        </p:nvGrpSpPr>
        <p:grpSpPr>
          <a:xfrm>
            <a:off x="3500430" y="785794"/>
            <a:ext cx="714380" cy="646331"/>
            <a:chOff x="6670998" y="421580"/>
            <a:chExt cx="714380" cy="646331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Прямая со стрелкой 113"/>
          <p:cNvCxnSpPr/>
          <p:nvPr/>
        </p:nvCxnSpPr>
        <p:spPr>
          <a:xfrm flipV="1">
            <a:off x="2500298" y="1571612"/>
            <a:ext cx="1395565" cy="292"/>
          </a:xfrm>
          <a:prstGeom prst="straightConnector1">
            <a:avLst/>
          </a:prstGeom>
          <a:ln w="76200">
            <a:solidFill>
              <a:srgbClr val="0066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Группа 68"/>
          <p:cNvGrpSpPr/>
          <p:nvPr/>
        </p:nvGrpSpPr>
        <p:grpSpPr>
          <a:xfrm>
            <a:off x="2071670" y="571480"/>
            <a:ext cx="1285884" cy="646331"/>
            <a:chOff x="5099362" y="278704"/>
            <a:chExt cx="1285884" cy="646331"/>
          </a:xfrm>
        </p:grpSpPr>
        <p:sp>
          <p:nvSpPr>
            <p:cNvPr id="116" name="Line 18"/>
            <p:cNvSpPr>
              <a:spLocks noChangeShapeType="1"/>
            </p:cNvSpPr>
            <p:nvPr/>
          </p:nvSpPr>
          <p:spPr bwMode="auto">
            <a:xfrm>
              <a:off x="5170800" y="35014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099362" y="278704"/>
              <a:ext cx="128588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ме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357422" y="3571876"/>
            <a:ext cx="292892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429124" y="2786058"/>
            <a:ext cx="42148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электрозащита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785918" y="4214818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4214810" y="1571612"/>
            <a:ext cx="3643338" cy="769441"/>
          </a:xfrm>
          <a:prstGeom prst="rect">
            <a:avLst/>
          </a:prstGeom>
          <a:solidFill>
            <a:srgbClr val="92D050">
              <a:alpha val="5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проводнике  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0472E-6 L 0.09723 0.002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0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856E-6 L 0.10156 0.004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20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6235E-6 L 0.10087 0.0050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3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856E-6 L 0.10156 0.0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70" grpId="0" animBg="1"/>
      <p:bldP spid="71" grpId="0" animBg="1"/>
      <p:bldP spid="103" grpId="0" animBg="1"/>
      <p:bldP spid="104" grpId="0" animBg="1"/>
      <p:bldP spid="38914" grpId="0" animBg="1"/>
      <p:bldP spid="38914" grpId="1" animBg="1"/>
      <p:bldP spid="38915" grpId="0"/>
      <p:bldP spid="119" grpId="0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flipH="1" flipV="1">
            <a:off x="4603899" y="896770"/>
            <a:ext cx="2786082" cy="24288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772015" y="2190382"/>
            <a:ext cx="2799985" cy="264996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643570" y="1214422"/>
            <a:ext cx="10810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6485187" y="785795"/>
            <a:ext cx="1302746" cy="1500902"/>
            <a:chOff x="11550" y="3511"/>
            <a:chExt cx="698" cy="853"/>
          </a:xfrm>
        </p:grpSpPr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11550" y="3511"/>
              <a:ext cx="698" cy="853"/>
              <a:chOff x="11026" y="3779"/>
              <a:chExt cx="558" cy="853"/>
            </a:xfrm>
          </p:grpSpPr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572000" y="428604"/>
            <a:ext cx="0" cy="321471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00405" y="3447273"/>
            <a:ext cx="1471595" cy="1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3180803" y="396705"/>
            <a:ext cx="0" cy="32147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138593" y="3531208"/>
            <a:ext cx="428628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3571876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10031" y="253829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3500438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3210031" y="896771"/>
            <a:ext cx="17859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20956" y="750902"/>
            <a:ext cx="143828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1636558" y="322275"/>
            <a:ext cx="1373669" cy="1500902"/>
            <a:chOff x="11559" y="3511"/>
            <a:chExt cx="736" cy="853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" name="Group 14"/>
            <p:cNvGrpSpPr>
              <a:grpSpLocks/>
            </p:cNvGrpSpPr>
            <p:nvPr/>
          </p:nvGrpSpPr>
          <p:grpSpPr bwMode="auto">
            <a:xfrm>
              <a:off x="11559" y="3511"/>
              <a:ext cx="736" cy="853"/>
              <a:chOff x="11026" y="3779"/>
              <a:chExt cx="588" cy="853"/>
            </a:xfrm>
          </p:grpSpPr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55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2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2357422" y="2500306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071670" y="2643181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26" grpId="0" animBg="1"/>
      <p:bldP spid="1031" grpId="0" animBg="1"/>
      <p:bldP spid="1035" grpId="0"/>
      <p:bldP spid="19" grpId="0" animBg="1"/>
      <p:bldP spid="1028" grpId="0" animBg="1"/>
      <p:bldP spid="1029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29" grpId="0" animBg="1"/>
      <p:bldP spid="30" grpId="0"/>
      <p:bldP spid="36" grpId="0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25339"/>
            <a:ext cx="31904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электрики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642918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поль…                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0"/>
            <a:ext cx="2283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(нет </a:t>
            </a:r>
            <a:r>
              <a:rPr lang="ru-RU" sz="2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е )</a:t>
            </a:r>
            <a:endParaRPr lang="ru-RU" sz="2800" dirty="0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 rot="16200000">
            <a:off x="607191" y="1821645"/>
            <a:ext cx="2857520" cy="207170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 rot="19371792">
            <a:off x="1242217" y="1744621"/>
            <a:ext cx="1214446" cy="500066"/>
            <a:chOff x="1643042" y="1357298"/>
            <a:chExt cx="1214446" cy="500066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2000232" y="714356"/>
            <a:ext cx="1214446" cy="500066"/>
            <a:chOff x="1643042" y="1357298"/>
            <a:chExt cx="1214446" cy="500066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2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/>
          <p:cNvGrpSpPr/>
          <p:nvPr/>
        </p:nvGrpSpPr>
        <p:grpSpPr>
          <a:xfrm rot="19148390">
            <a:off x="1785918" y="2428868"/>
            <a:ext cx="1214446" cy="500066"/>
            <a:chOff x="1643042" y="1357298"/>
            <a:chExt cx="1214446" cy="500066"/>
          </a:xfrm>
        </p:grpSpPr>
        <p:grpSp>
          <p:nvGrpSpPr>
            <p:cNvPr id="30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3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3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 rot="13586183">
            <a:off x="992528" y="2719709"/>
            <a:ext cx="1214446" cy="500066"/>
            <a:chOff x="1643042" y="1357298"/>
            <a:chExt cx="1214446" cy="500066"/>
          </a:xfrm>
        </p:grpSpPr>
        <p:grpSp>
          <p:nvGrpSpPr>
            <p:cNvPr id="40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4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4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4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 rot="8734542">
            <a:off x="1785918" y="3429000"/>
            <a:ext cx="1214446" cy="500066"/>
            <a:chOff x="1643042" y="1357298"/>
            <a:chExt cx="1214446" cy="500066"/>
          </a:xfrm>
        </p:grpSpPr>
        <p:grpSp>
          <p:nvGrpSpPr>
            <p:cNvPr id="50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6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57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51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53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Прямоугольник 58"/>
          <p:cNvSpPr/>
          <p:nvPr/>
        </p:nvSpPr>
        <p:spPr>
          <a:xfrm>
            <a:off x="1142976" y="3857628"/>
            <a:ext cx="18181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хаос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 rot="16200000">
            <a:off x="5250661" y="1321579"/>
            <a:ext cx="2857520" cy="207170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 rot="11064048">
            <a:off x="6446784" y="974527"/>
            <a:ext cx="1214446" cy="500066"/>
            <a:chOff x="1643042" y="1357298"/>
            <a:chExt cx="1214446" cy="500066"/>
          </a:xfrm>
        </p:grpSpPr>
        <p:grpSp>
          <p:nvGrpSpPr>
            <p:cNvPr id="62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6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6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 rot="11205595">
            <a:off x="6454598" y="2284291"/>
            <a:ext cx="1214446" cy="500066"/>
            <a:chOff x="1643042" y="1357298"/>
            <a:chExt cx="1214446" cy="500066"/>
          </a:xfrm>
        </p:grpSpPr>
        <p:grpSp>
          <p:nvGrpSpPr>
            <p:cNvPr id="72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7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7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73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7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74" name="Прямая соединительная линия 7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 rot="11072746">
            <a:off x="5661476" y="1690389"/>
            <a:ext cx="1214446" cy="500066"/>
            <a:chOff x="1643042" y="1357298"/>
            <a:chExt cx="1214446" cy="500066"/>
          </a:xfrm>
        </p:grpSpPr>
        <p:grpSp>
          <p:nvGrpSpPr>
            <p:cNvPr id="82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8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8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83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8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84" name="Прямая соединительная линия 8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 rot="10800000">
            <a:off x="5715008" y="3071810"/>
            <a:ext cx="1214446" cy="500066"/>
            <a:chOff x="1643042" y="1357298"/>
            <a:chExt cx="1214446" cy="500066"/>
          </a:xfrm>
        </p:grpSpPr>
        <p:grpSp>
          <p:nvGrpSpPr>
            <p:cNvPr id="92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9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8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3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94" name="Прямая соединительная линия 93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3"/>
          <p:cNvGrpSpPr>
            <a:grpSpLocks/>
          </p:cNvGrpSpPr>
          <p:nvPr/>
        </p:nvGrpSpPr>
        <p:grpSpPr bwMode="auto">
          <a:xfrm>
            <a:off x="4929364" y="1071546"/>
            <a:ext cx="357016" cy="428628"/>
            <a:chOff x="846" y="9235"/>
            <a:chExt cx="366" cy="388"/>
          </a:xfrm>
        </p:grpSpPr>
        <p:sp>
          <p:nvSpPr>
            <p:cNvPr id="102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0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06" name="Group 10"/>
          <p:cNvGrpSpPr>
            <a:grpSpLocks/>
          </p:cNvGrpSpPr>
          <p:nvPr/>
        </p:nvGrpSpPr>
        <p:grpSpPr bwMode="auto">
          <a:xfrm>
            <a:off x="8072462" y="1142984"/>
            <a:ext cx="428628" cy="386378"/>
            <a:chOff x="846" y="9235"/>
            <a:chExt cx="366" cy="388"/>
          </a:xfrm>
        </p:grpSpPr>
        <p:sp>
          <p:nvSpPr>
            <p:cNvPr id="10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9" name="Прямоугольник 108"/>
          <p:cNvSpPr/>
          <p:nvPr/>
        </p:nvSpPr>
        <p:spPr>
          <a:xfrm>
            <a:off x="7858148" y="1000108"/>
            <a:ext cx="142876" cy="2786082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5429256" y="1000108"/>
            <a:ext cx="142876" cy="27860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1" name="Прямая со стрелкой 110"/>
          <p:cNvCxnSpPr/>
          <p:nvPr/>
        </p:nvCxnSpPr>
        <p:spPr>
          <a:xfrm flipV="1">
            <a:off x="6143636" y="785794"/>
            <a:ext cx="1395565" cy="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68"/>
          <p:cNvGrpSpPr/>
          <p:nvPr/>
        </p:nvGrpSpPr>
        <p:grpSpPr>
          <a:xfrm>
            <a:off x="7429520" y="214290"/>
            <a:ext cx="714380" cy="646331"/>
            <a:chOff x="6670998" y="421580"/>
            <a:chExt cx="714380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5" name="Прямая со стрелкой 114"/>
          <p:cNvCxnSpPr/>
          <p:nvPr/>
        </p:nvCxnSpPr>
        <p:spPr>
          <a:xfrm>
            <a:off x="6357950" y="1500174"/>
            <a:ext cx="571504" cy="4544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68"/>
          <p:cNvGrpSpPr/>
          <p:nvPr/>
        </p:nvGrpSpPr>
        <p:grpSpPr>
          <a:xfrm>
            <a:off x="5572132" y="642918"/>
            <a:ext cx="928694" cy="646331"/>
            <a:chOff x="6670998" y="421580"/>
            <a:chExt cx="928694" cy="646331"/>
          </a:xfrm>
          <a:solidFill>
            <a:schemeClr val="bg1"/>
          </a:solidFill>
        </p:grpSpPr>
        <p:sp>
          <p:nvSpPr>
            <p:cNvPr id="11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670998" y="421580"/>
              <a:ext cx="928694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Прямоугольник 119"/>
          <p:cNvSpPr/>
          <p:nvPr/>
        </p:nvSpPr>
        <p:spPr>
          <a:xfrm>
            <a:off x="4929190" y="3786190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357818" y="4500570"/>
            <a:ext cx="291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3714744" y="5429264"/>
            <a:ext cx="2286016" cy="1214470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8" name="Группа 46"/>
          <p:cNvGrpSpPr/>
          <p:nvPr/>
        </p:nvGrpSpPr>
        <p:grpSpPr>
          <a:xfrm>
            <a:off x="3929058" y="5466819"/>
            <a:ext cx="1759664" cy="1000132"/>
            <a:chOff x="4605029" y="4827266"/>
            <a:chExt cx="1759664" cy="1000132"/>
          </a:xfrm>
        </p:grpSpPr>
        <p:sp>
          <p:nvSpPr>
            <p:cNvPr id="130" name="Text Box 32"/>
            <p:cNvSpPr txBox="1">
              <a:spLocks noChangeArrowheads="1"/>
            </p:cNvSpPr>
            <p:nvPr/>
          </p:nvSpPr>
          <p:spPr bwMode="auto">
            <a:xfrm>
              <a:off x="4605029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4714876" y="5947603"/>
            <a:ext cx="9286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786314" y="5357826"/>
            <a:ext cx="10715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"/>
          <p:cNvSpPr>
            <a:spLocks noChangeArrowheads="1"/>
          </p:cNvSpPr>
          <p:nvPr/>
        </p:nvSpPr>
        <p:spPr bwMode="auto">
          <a:xfrm>
            <a:off x="-49819" y="4857760"/>
            <a:ext cx="42646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проницаемость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50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0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786546" y="3770424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"/>
          <p:cNvSpPr>
            <a:spLocks noChangeArrowheads="1"/>
          </p:cNvSpPr>
          <p:nvPr/>
        </p:nvSpPr>
        <p:spPr bwMode="auto">
          <a:xfrm>
            <a:off x="5929322" y="5214950"/>
            <a:ext cx="3488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…меньше,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вакууме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1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4" grpId="0"/>
      <p:bldP spid="6" grpId="0"/>
      <p:bldP spid="18" grpId="0" animBg="1"/>
      <p:bldP spid="59" grpId="0"/>
      <p:bldP spid="60" grpId="0" animBg="1"/>
      <p:bldP spid="109" grpId="0" animBg="1"/>
      <p:bldP spid="110" grpId="0" animBg="1"/>
      <p:bldP spid="120" grpId="0"/>
      <p:bldP spid="121" grpId="0"/>
      <p:bldP spid="122" grpId="0" animBg="1"/>
      <p:bldP spid="122" grpId="1" animBg="1"/>
      <p:bldP spid="134" grpId="0"/>
      <p:bldP spid="135" grpId="0"/>
      <p:bldP spid="136" grpId="0"/>
      <p:bldP spid="126" grpId="0" animBg="1"/>
      <p:bldP spid="127" grpId="0"/>
      <p:bldP spid="127" grpId="1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3286116" y="5368459"/>
            <a:ext cx="2286016" cy="1214470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357950" y="2000240"/>
            <a:ext cx="642942" cy="642942"/>
            <a:chOff x="846" y="9235"/>
            <a:chExt cx="366" cy="388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564624" y="1103445"/>
            <a:ext cx="285752" cy="285777"/>
            <a:chOff x="846" y="9235"/>
            <a:chExt cx="366" cy="388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929364" y="1071546"/>
            <a:ext cx="357016" cy="428628"/>
            <a:chOff x="846" y="9235"/>
            <a:chExt cx="366" cy="388"/>
          </a:xfrm>
        </p:grpSpPr>
        <p:sp>
          <p:nvSpPr>
            <p:cNvPr id="13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8072462" y="1142984"/>
            <a:ext cx="428628" cy="386378"/>
            <a:chOff x="846" y="9235"/>
            <a:chExt cx="366" cy="388"/>
          </a:xfrm>
        </p:grpSpPr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7858148" y="1000108"/>
            <a:ext cx="142876" cy="2786082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1000108"/>
            <a:ext cx="142876" cy="278608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6143636" y="785794"/>
            <a:ext cx="1395565" cy="2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68"/>
          <p:cNvGrpSpPr/>
          <p:nvPr/>
        </p:nvGrpSpPr>
        <p:grpSpPr>
          <a:xfrm>
            <a:off x="7429520" y="214290"/>
            <a:ext cx="714380" cy="646331"/>
            <a:chOff x="6670998" y="421580"/>
            <a:chExt cx="714380" cy="646331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>
            <a:off x="6143636" y="1857364"/>
            <a:ext cx="571504" cy="4544"/>
          </a:xfrm>
          <a:prstGeom prst="straightConnector1">
            <a:avLst/>
          </a:prstGeom>
          <a:ln w="76200">
            <a:solidFill>
              <a:srgbClr val="0066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68"/>
          <p:cNvGrpSpPr/>
          <p:nvPr/>
        </p:nvGrpSpPr>
        <p:grpSpPr>
          <a:xfrm>
            <a:off x="5857884" y="1142984"/>
            <a:ext cx="928694" cy="646331"/>
            <a:chOff x="6670998" y="421580"/>
            <a:chExt cx="928694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98" y="421580"/>
              <a:ext cx="9286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6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ди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929190" y="3741011"/>
            <a:ext cx="214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500570"/>
            <a:ext cx="291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внутр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Группа 46"/>
          <p:cNvGrpSpPr/>
          <p:nvPr/>
        </p:nvGrpSpPr>
        <p:grpSpPr>
          <a:xfrm>
            <a:off x="3296749" y="5466819"/>
            <a:ext cx="1759664" cy="1000132"/>
            <a:chOff x="4605029" y="4827266"/>
            <a:chExt cx="1759664" cy="1000132"/>
          </a:xfrm>
        </p:grpSpPr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4605029" y="4827266"/>
              <a:ext cx="114300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86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225443" y="5939963"/>
            <a:ext cx="9286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4177" y="5339553"/>
            <a:ext cx="10715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0" y="4071942"/>
            <a:ext cx="42646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электрическая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проницаемость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86546" y="3812449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786446" y="5214950"/>
            <a:ext cx="3488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…меньше,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 вакууме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44444E-6 C 0.06892 4.44444E-6 0.125 0.07476 0.125 0.16666 C 0.125 0.25856 0.06892 0.33333 0 0.33333 C -0.06892 0.33333 -0.125 0.25856 -0.125 0.16666 C -0.125 0.07476 -0.06892 4.44444E-6 0 4.44444E-6 Z " pathEditMode="relative" rAng="0" ptsTypes="fffff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4531 0.004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5243 0.003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6806 0.1713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1" grpId="0" animBg="1"/>
      <p:bldP spid="30" grpId="0"/>
      <p:bldP spid="31" grpId="0"/>
      <p:bldP spid="35" grpId="0"/>
      <p:bldP spid="36" grpId="0"/>
      <p:bldP spid="37" grpId="0"/>
      <p:bldP spid="39" grpId="0" animBg="1"/>
      <p:bldP spid="41" grpId="0"/>
      <p:bldP spid="41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215074" y="3929066"/>
          <a:ext cx="1571636" cy="837067"/>
        </p:xfrm>
        <a:graphic>
          <a:graphicData uri="http://schemas.openxmlformats.org/presentationml/2006/ole">
            <p:oleObj spid="_x0000_s22530" name="Формула" r:id="rId8" imgW="850531" imgH="444307" progId="Equation.3">
              <p:embed/>
            </p:oleObj>
          </a:graphicData>
        </a:graphic>
      </p:graphicFrame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6715140" y="5523578"/>
          <a:ext cx="2285984" cy="1120132"/>
        </p:xfrm>
        <a:graphic>
          <a:graphicData uri="http://schemas.openxmlformats.org/presentationml/2006/ole">
            <p:oleObj spid="_x0000_s22529" name="Формула" r:id="rId9" imgW="927100" imgH="457200" progId="Equation.3">
              <p:embed/>
            </p:oleObj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Напряжённость электрического поля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в. ф. в., х-щая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силовое действие электрического  поля, ч. р. силе, действующей 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единичный пробный положительный заряд.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Функциональная зависимость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зависит от: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суперпозиции полей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Действие каждого поля на данный заряд происходит независимо от действия других полей.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Линии напряжённости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силовые линии)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касательные к которым совпадают с напряжённостью в данной точке.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Густота этих линий определяет величину напряжённости.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Напряжённость поля заряженного шара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Напряжённость поля бесконечной плоскости.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 однородно.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786322"/>
            <a:ext cx="9144000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Электрическое поле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из-за перераспределения зарядов отсутствует.     (Электростатическая защита).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Диэлектрическая проницаемость среды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показывает, во сколько раз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вещество ослабляет электрическое поле; это происходит за счёт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переориентации молекул диэлектрика.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7858148" y="142852"/>
            <a:ext cx="784929" cy="928417"/>
            <a:chOff x="3094" y="2594"/>
            <a:chExt cx="303" cy="574"/>
          </a:xfrm>
          <a:noFill/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094" y="2594"/>
              <a:ext cx="303" cy="57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122" y="2638"/>
              <a:ext cx="195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715272" y="723759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500826" y="357166"/>
            <a:ext cx="2116854" cy="1000132"/>
            <a:chOff x="785786" y="5398770"/>
            <a:chExt cx="2116854" cy="1000132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785786" y="5398770"/>
              <a:ext cx="2116854" cy="1000132"/>
              <a:chOff x="4247839" y="4827266"/>
              <a:chExt cx="2116854" cy="1000132"/>
            </a:xfrm>
          </p:grpSpPr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4247839" y="4827266"/>
                <a:ext cx="157163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923575" y="5500702"/>
              <a:ext cx="50515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3428992" y="605172"/>
            <a:ext cx="2656854" cy="1609382"/>
            <a:chOff x="4247839" y="4286256"/>
            <a:chExt cx="2656854" cy="1609382"/>
          </a:xfrm>
        </p:grpSpPr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000496" y="3429000"/>
          <a:ext cx="1190629" cy="769330"/>
        </p:xfrm>
        <a:graphic>
          <a:graphicData uri="http://schemas.openxmlformats.org/presentationml/2006/ole">
            <p:oleObj spid="_x0000_s22534" name="Формула" r:id="rId10" imgW="583947" imgH="406224" progId="Equation.3">
              <p:embed/>
            </p:oleObj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3929058" y="3500438"/>
            <a:ext cx="1285884" cy="714380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143636" y="3929066"/>
            <a:ext cx="1643074" cy="857256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15140" y="5572140"/>
            <a:ext cx="2357454" cy="1143008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000892" y="1428736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1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67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3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  <p:bldP spid="22532" grpId="0" uiExpand="1" build="p"/>
      <p:bldP spid="24" grpId="0"/>
      <p:bldP spid="40" grpId="0" animBg="1"/>
      <p:bldP spid="41" grpId="0" animBg="1"/>
      <p:bldP spid="42" grpId="0" animBg="1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5286380" y="0"/>
            <a:ext cx="2857520" cy="1285860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11-1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2786058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68" y="4071942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642910" y="3500438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214810" y="4086059"/>
            <a:ext cx="428628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4643446"/>
            <a:ext cx="242886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4643446"/>
            <a:ext cx="242889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93652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83"/>
          <p:cNvGrpSpPr/>
          <p:nvPr/>
        </p:nvGrpSpPr>
        <p:grpSpPr>
          <a:xfrm>
            <a:off x="5338247" y="-71462"/>
            <a:ext cx="3091405" cy="1357322"/>
            <a:chOff x="4214810" y="4643446"/>
            <a:chExt cx="3091405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9" name="Прямая со стрелкой 58"/>
          <p:cNvCxnSpPr/>
          <p:nvPr/>
        </p:nvCxnSpPr>
        <p:spPr>
          <a:xfrm flipV="1">
            <a:off x="1104733" y="2282603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8"/>
          <p:cNvGrpSpPr/>
          <p:nvPr/>
        </p:nvGrpSpPr>
        <p:grpSpPr>
          <a:xfrm>
            <a:off x="142844" y="857232"/>
            <a:ext cx="714380" cy="646331"/>
            <a:chOff x="6670998" y="421580"/>
            <a:chExt cx="714380" cy="646331"/>
          </a:xfrm>
        </p:grpSpPr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9" name="Прямая со стрелкой 68"/>
          <p:cNvCxnSpPr/>
          <p:nvPr/>
        </p:nvCxnSpPr>
        <p:spPr>
          <a:xfrm flipV="1">
            <a:off x="1071538" y="178592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1073820" y="131312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642910" y="2857496"/>
            <a:ext cx="3467267" cy="3389"/>
          </a:xfrm>
          <a:prstGeom prst="straightConnector1">
            <a:avLst/>
          </a:prstGeom>
          <a:ln w="38100">
            <a:solidFill>
              <a:srgbClr val="0000FF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4357686" y="1214422"/>
            <a:ext cx="2396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66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  <a:solidFill>
            <a:schemeClr val="bg1"/>
          </a:solidFill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  <a:solidFill>
            <a:schemeClr val="bg1"/>
          </a:solidFill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57409" y="187641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75" name="Group 3"/>
          <p:cNvGrpSpPr>
            <a:grpSpLocks/>
          </p:cNvGrpSpPr>
          <p:nvPr/>
        </p:nvGrpSpPr>
        <p:grpSpPr bwMode="auto">
          <a:xfrm>
            <a:off x="2171683" y="1828789"/>
            <a:ext cx="353124" cy="318231"/>
            <a:chOff x="846" y="9235"/>
            <a:chExt cx="366" cy="388"/>
          </a:xfrm>
        </p:grpSpPr>
        <p:sp>
          <p:nvSpPr>
            <p:cNvPr id="81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2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84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7" name="Прямоугольник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00760" y="6429396"/>
            <a:ext cx="31432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11-1.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стр. 24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4" grpId="0" animBg="1"/>
      <p:bldP spid="6" grpId="0" animBg="1"/>
      <p:bldP spid="1031" grpId="0" animBg="1"/>
      <p:bldP spid="46" grpId="0" animBg="1"/>
      <p:bldP spid="65" grpId="0" animBg="1"/>
      <p:bldP spid="66" grpId="0" animBg="1"/>
      <p:bldP spid="68" grpId="0" animBg="1"/>
      <p:bldP spid="8" grpId="0" animBg="1"/>
      <p:bldP spid="7" grpId="0" animBg="1"/>
      <p:bldP spid="1028" grpId="0" animBg="1"/>
      <p:bldP spid="48" grpId="0" animBg="1"/>
      <p:bldP spid="77" grpId="0"/>
      <p:bldP spid="83" grpId="0" animBg="1"/>
      <p:bldP spid="73" grpId="0"/>
      <p:bldP spid="25" grpId="0" animBg="1"/>
      <p:bldP spid="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/>
          <p:cNvSpPr/>
          <p:nvPr/>
        </p:nvSpPr>
        <p:spPr>
          <a:xfrm>
            <a:off x="6715140" y="3000367"/>
            <a:ext cx="214314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 rot="5400000">
            <a:off x="6812166" y="1531513"/>
            <a:ext cx="2646216" cy="5750"/>
            <a:chOff x="1935" y="7591"/>
            <a:chExt cx="1441" cy="2"/>
          </a:xfrm>
        </p:grpSpPr>
        <p:sp>
          <p:nvSpPr>
            <p:cNvPr id="4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 rot="5400000">
            <a:off x="5927895" y="1605961"/>
            <a:ext cx="2646216" cy="5750"/>
            <a:chOff x="1935" y="7591"/>
            <a:chExt cx="1441" cy="2"/>
          </a:xfrm>
        </p:grpSpPr>
        <p:sp>
          <p:nvSpPr>
            <p:cNvPr id="13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13"/>
            <p:cNvSpPr>
              <a:spLocks noChangeShapeType="1"/>
            </p:cNvSpPr>
            <p:nvPr/>
          </p:nvSpPr>
          <p:spPr bwMode="auto">
            <a:xfrm flipV="1">
              <a:off x="1935" y="7591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Line 4"/>
          <p:cNvSpPr>
            <a:spLocks noChangeShapeType="1"/>
          </p:cNvSpPr>
          <p:nvPr/>
        </p:nvSpPr>
        <p:spPr bwMode="auto">
          <a:xfrm rot="-8340000">
            <a:off x="7412970" y="1779434"/>
            <a:ext cx="589485" cy="787014"/>
          </a:xfrm>
          <a:prstGeom prst="line">
            <a:avLst/>
          </a:prstGeom>
          <a:noFill/>
          <a:ln w="76200">
            <a:solidFill>
              <a:srgbClr val="003300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7715272" y="2395831"/>
            <a:ext cx="642942" cy="461665"/>
            <a:chOff x="8143900" y="3538839"/>
            <a:chExt cx="642942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8143900" y="3538839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8286776" y="3571876"/>
              <a:ext cx="292776" cy="71438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4" name="Содержимое 36"/>
          <p:cNvSpPr txBox="1">
            <a:spLocks/>
          </p:cNvSpPr>
          <p:nvPr/>
        </p:nvSpPr>
        <p:spPr>
          <a:xfrm>
            <a:off x="142844" y="1292354"/>
            <a:ext cx="414112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5" name="Группа 40"/>
          <p:cNvGrpSpPr/>
          <p:nvPr/>
        </p:nvGrpSpPr>
        <p:grpSpPr>
          <a:xfrm>
            <a:off x="0" y="1863858"/>
            <a:ext cx="6300192" cy="584775"/>
            <a:chOff x="-197225" y="2000240"/>
            <a:chExt cx="7951730" cy="584775"/>
          </a:xfrm>
        </p:grpSpPr>
        <p:sp>
          <p:nvSpPr>
            <p:cNvPr id="36" name="TextBox 35"/>
            <p:cNvSpPr txBox="1"/>
            <p:nvPr/>
          </p:nvSpPr>
          <p:spPr>
            <a:xfrm>
              <a:off x="-197225" y="2000240"/>
              <a:ext cx="795173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Потому что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  </a:t>
              </a:r>
              <a:r>
                <a:rPr lang="ru-RU" sz="28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(1з-н Н.)</a:t>
              </a:r>
              <a:r>
                <a:rPr lang="ru-RU" sz="2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8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i="1" dirty="0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2802542" y="207167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3742107" y="2071678"/>
              <a:ext cx="457489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" name="Group 111"/>
          <p:cNvGrpSpPr>
            <a:grpSpLocks/>
          </p:cNvGrpSpPr>
          <p:nvPr/>
        </p:nvGrpSpPr>
        <p:grpSpPr bwMode="auto">
          <a:xfrm rot="5400000">
            <a:off x="7532297" y="1534523"/>
            <a:ext cx="2646216" cy="5750"/>
            <a:chOff x="1935" y="7593"/>
            <a:chExt cx="1441" cy="2"/>
          </a:xfrm>
        </p:grpSpPr>
        <p:sp>
          <p:nvSpPr>
            <p:cNvPr id="4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7786710" y="1428736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7643834" y="139463"/>
            <a:ext cx="714380" cy="646331"/>
            <a:chOff x="7643834" y="139463"/>
            <a:chExt cx="714380" cy="646331"/>
          </a:xfrm>
        </p:grpSpPr>
        <p:grpSp>
          <p:nvGrpSpPr>
            <p:cNvPr id="16" name="Группа 68"/>
            <p:cNvGrpSpPr/>
            <p:nvPr/>
          </p:nvGrpSpPr>
          <p:grpSpPr>
            <a:xfrm>
              <a:off x="7643834" y="139463"/>
              <a:ext cx="714380" cy="646331"/>
              <a:chOff x="6643702" y="493018"/>
              <a:chExt cx="714380" cy="646331"/>
            </a:xfrm>
            <a:solidFill>
              <a:schemeClr val="bg1"/>
            </a:solidFill>
          </p:grpSpPr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6715140" y="564456"/>
                <a:ext cx="457489" cy="0"/>
              </a:xfrm>
              <a:prstGeom prst="line">
                <a:avLst/>
              </a:prstGeom>
              <a:grp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43702" y="493018"/>
                <a:ext cx="714380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э</a:t>
                </a:r>
                <a:endParaRPr lang="ru-RU" sz="3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Line 18"/>
            <p:cNvSpPr>
              <a:spLocks noChangeShapeType="1"/>
            </p:cNvSpPr>
            <p:nvPr/>
          </p:nvSpPr>
          <p:spPr bwMode="auto">
            <a:xfrm>
              <a:off x="7786710" y="214290"/>
              <a:ext cx="34935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Line 4"/>
          <p:cNvSpPr>
            <a:spLocks noChangeShapeType="1"/>
          </p:cNvSpPr>
          <p:nvPr/>
        </p:nvSpPr>
        <p:spPr bwMode="auto">
          <a:xfrm rot="-8340000">
            <a:off x="7384690" y="499536"/>
            <a:ext cx="589485" cy="78701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0" y="2506800"/>
            <a:ext cx="228598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52" name="Группа 68"/>
          <p:cNvGrpSpPr/>
          <p:nvPr/>
        </p:nvGrpSpPr>
        <p:grpSpPr>
          <a:xfrm>
            <a:off x="8429620" y="142852"/>
            <a:ext cx="714380" cy="523220"/>
            <a:chOff x="6572264" y="707332"/>
            <a:chExt cx="714380" cy="523220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630694" y="797820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72264" y="707332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3078304"/>
            <a:ext cx="228598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2357422" y="2841625"/>
            <a:ext cx="1214446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3"/>
          <p:cNvGrpSpPr>
            <a:grpSpLocks/>
          </p:cNvGrpSpPr>
          <p:nvPr/>
        </p:nvGrpSpPr>
        <p:grpSpPr bwMode="auto">
          <a:xfrm>
            <a:off x="3071802" y="2555873"/>
            <a:ext cx="1253319" cy="1230317"/>
            <a:chOff x="11567" y="3511"/>
            <a:chExt cx="749" cy="812"/>
          </a:xfrm>
        </p:grpSpPr>
        <p:sp>
          <p:nvSpPr>
            <p:cNvPr id="58" name="Line 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9" name="Group 5"/>
            <p:cNvGrpSpPr>
              <a:grpSpLocks/>
            </p:cNvGrpSpPr>
            <p:nvPr/>
          </p:nvGrpSpPr>
          <p:grpSpPr bwMode="auto">
            <a:xfrm>
              <a:off x="11595" y="3511"/>
              <a:ext cx="721" cy="812"/>
              <a:chOff x="11055" y="3779"/>
              <a:chExt cx="576" cy="812"/>
            </a:xfrm>
          </p:grpSpPr>
          <p:sp>
            <p:nvSpPr>
              <p:cNvPr id="60" name="Text Box 6"/>
              <p:cNvSpPr txBox="1">
                <a:spLocks noChangeArrowheads="1"/>
              </p:cNvSpPr>
              <p:nvPr/>
            </p:nvSpPr>
            <p:spPr bwMode="auto">
              <a:xfrm>
                <a:off x="11055" y="3779"/>
                <a:ext cx="47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Mg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11142" y="4169"/>
                <a:ext cx="489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kumimoji="0" lang="en-US" sz="36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9" name="Прямоугольник 48"/>
          <p:cNvSpPr/>
          <p:nvPr/>
        </p:nvSpPr>
        <p:spPr>
          <a:xfrm>
            <a:off x="0" y="428604"/>
            <a:ext cx="6786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/>
                <a:ea typeface="Times New Roman"/>
              </a:rPr>
              <a:t>Как в опыте </a:t>
            </a:r>
            <a:r>
              <a:rPr lang="ru-RU" sz="2400" b="1" i="1" dirty="0" err="1" smtClean="0">
                <a:latin typeface="Times New Roman"/>
                <a:ea typeface="Times New Roman"/>
              </a:rPr>
              <a:t>Милликена</a:t>
            </a:r>
            <a:r>
              <a:rPr lang="ru-RU" sz="2400" b="1" i="1" dirty="0" smtClean="0">
                <a:latin typeface="Times New Roman"/>
                <a:ea typeface="Times New Roman"/>
              </a:rPr>
              <a:t>- Иоффе доказано существование элементарного заряда?) 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43108" y="38377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упр.17(1) стр,277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4286248" y="2786058"/>
            <a:ext cx="1214446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3"/>
          <p:cNvGrpSpPr>
            <a:grpSpLocks/>
          </p:cNvGrpSpPr>
          <p:nvPr/>
        </p:nvGrpSpPr>
        <p:grpSpPr bwMode="auto">
          <a:xfrm>
            <a:off x="5295905" y="2484435"/>
            <a:ext cx="1253319" cy="1230317"/>
            <a:chOff x="11567" y="3511"/>
            <a:chExt cx="749" cy="812"/>
          </a:xfrm>
        </p:grpSpPr>
        <p:sp>
          <p:nvSpPr>
            <p:cNvPr id="64" name="Line 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5" name="Group 5"/>
            <p:cNvGrpSpPr>
              <a:grpSpLocks/>
            </p:cNvGrpSpPr>
            <p:nvPr/>
          </p:nvGrpSpPr>
          <p:grpSpPr bwMode="auto">
            <a:xfrm>
              <a:off x="11595" y="3511"/>
              <a:ext cx="721" cy="812"/>
              <a:chOff x="11055" y="3779"/>
              <a:chExt cx="576" cy="812"/>
            </a:xfrm>
          </p:grpSpPr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11055" y="3779"/>
                <a:ext cx="47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Mg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7"/>
              <p:cNvSpPr txBox="1">
                <a:spLocks noChangeArrowheads="1"/>
              </p:cNvSpPr>
              <p:nvPr/>
            </p:nvSpPr>
            <p:spPr bwMode="auto">
              <a:xfrm>
                <a:off x="11142" y="4169"/>
                <a:ext cx="489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6758002" y="3224206"/>
            <a:ext cx="1214446" cy="89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3"/>
          <p:cNvGrpSpPr>
            <a:grpSpLocks/>
          </p:cNvGrpSpPr>
          <p:nvPr/>
        </p:nvGrpSpPr>
        <p:grpSpPr bwMode="auto">
          <a:xfrm>
            <a:off x="7719261" y="2928934"/>
            <a:ext cx="1253319" cy="1068195"/>
            <a:chOff x="11567" y="3511"/>
            <a:chExt cx="749" cy="705"/>
          </a:xfrm>
        </p:grpSpPr>
        <p:sp>
          <p:nvSpPr>
            <p:cNvPr id="70" name="Line 4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1" name="Group 5"/>
            <p:cNvGrpSpPr>
              <a:grpSpLocks/>
            </p:cNvGrpSpPr>
            <p:nvPr/>
          </p:nvGrpSpPr>
          <p:grpSpPr bwMode="auto">
            <a:xfrm>
              <a:off x="11595" y="3511"/>
              <a:ext cx="721" cy="705"/>
              <a:chOff x="11055" y="3779"/>
              <a:chExt cx="576" cy="705"/>
            </a:xfrm>
          </p:grpSpPr>
          <p:sp>
            <p:nvSpPr>
              <p:cNvPr id="72" name="Text Box 6"/>
              <p:cNvSpPr txBox="1">
                <a:spLocks noChangeArrowheads="1"/>
              </p:cNvSpPr>
              <p:nvPr/>
            </p:nvSpPr>
            <p:spPr bwMode="auto">
              <a:xfrm>
                <a:off x="11055" y="3779"/>
                <a:ext cx="47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Mg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11142" y="4062"/>
                <a:ext cx="489" cy="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36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8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6" name="Group 10"/>
          <p:cNvGrpSpPr>
            <a:grpSpLocks/>
          </p:cNvGrpSpPr>
          <p:nvPr/>
        </p:nvGrpSpPr>
        <p:grpSpPr bwMode="auto">
          <a:xfrm>
            <a:off x="7473662" y="1285860"/>
            <a:ext cx="428628" cy="386378"/>
            <a:chOff x="846" y="9235"/>
            <a:chExt cx="366" cy="388"/>
          </a:xfrm>
        </p:grpSpPr>
        <p:sp>
          <p:nvSpPr>
            <p:cNvPr id="77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0"/>
            <a:ext cx="9716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11-2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715008" y="5000636"/>
            <a:ext cx="342899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стр. 24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25" grpId="0" animBg="1"/>
      <p:bldP spid="34" grpId="0" animBg="1"/>
      <p:bldP spid="44" grpId="0"/>
      <p:bldP spid="44" grpId="1"/>
      <p:bldP spid="24" grpId="0" animBg="1"/>
      <p:bldP spid="48" grpId="0" animBg="1"/>
      <p:bldP spid="55" grpId="0" animBg="1"/>
      <p:bldP spid="56" grpId="0"/>
      <p:bldP spid="49" grpId="0"/>
      <p:bldP spid="50" grpId="0"/>
      <p:bldP spid="62" grpId="0"/>
      <p:bldP spid="68" grpId="0"/>
      <p:bldP spid="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576"/>
            <a:ext cx="2643206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14414" y="1500174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142976" y="1500174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-71438" y="3991704"/>
            <a:ext cx="9358346" cy="2677656"/>
          </a:xfrm>
          <a:prstGeom prst="rect">
            <a:avLst/>
          </a:prstGeom>
          <a:solidFill>
            <a:schemeClr val="bg2">
              <a:lumMod val="75000"/>
              <a:alpha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11-3.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Незаряженное тело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диэлектрика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внесено в электрическое поле отрицательного заряда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затем разделено на части М и N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2).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Какими электрическими зарядами обладают части тела М и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разделения?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 и N нейтральны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положительным, N — отрицательным.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отрицательным, N — положительным.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и N — положительными.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и N — отрицательными.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14290"/>
            <a:ext cx="3286116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079489" y="2000240"/>
            <a:ext cx="406451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нейтральны </a:t>
            </a:r>
            <a:endParaRPr lang="ru-RU" sz="3200" dirty="0"/>
          </a:p>
        </p:txBody>
      </p:sp>
      <p:grpSp>
        <p:nvGrpSpPr>
          <p:cNvPr id="3" name="Группа 60"/>
          <p:cNvGrpSpPr/>
          <p:nvPr/>
        </p:nvGrpSpPr>
        <p:grpSpPr>
          <a:xfrm rot="11064048">
            <a:off x="7359348" y="1664031"/>
            <a:ext cx="558967" cy="315227"/>
            <a:chOff x="1643042" y="1357298"/>
            <a:chExt cx="1214446" cy="500066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4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70"/>
          <p:cNvGrpSpPr/>
          <p:nvPr/>
        </p:nvGrpSpPr>
        <p:grpSpPr>
          <a:xfrm rot="11205595">
            <a:off x="8021880" y="746878"/>
            <a:ext cx="569823" cy="292148"/>
            <a:chOff x="1643042" y="1357298"/>
            <a:chExt cx="1214446" cy="500066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5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5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48" name="Прямая соединительная линия 4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80"/>
          <p:cNvGrpSpPr/>
          <p:nvPr/>
        </p:nvGrpSpPr>
        <p:grpSpPr>
          <a:xfrm rot="11072746">
            <a:off x="7437878" y="1453553"/>
            <a:ext cx="635602" cy="236120"/>
            <a:chOff x="1643042" y="1357298"/>
            <a:chExt cx="1214446" cy="50006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6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3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6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5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90"/>
          <p:cNvGrpSpPr/>
          <p:nvPr/>
        </p:nvGrpSpPr>
        <p:grpSpPr>
          <a:xfrm rot="10800000">
            <a:off x="7715273" y="1071546"/>
            <a:ext cx="571503" cy="357189"/>
            <a:chOff x="1643042" y="1357298"/>
            <a:chExt cx="1214446" cy="500066"/>
          </a:xfrm>
        </p:grpSpPr>
        <p:grpSp>
          <p:nvGrpSpPr>
            <p:cNvPr id="16" name="Group 3"/>
            <p:cNvGrpSpPr>
              <a:grpSpLocks/>
            </p:cNvGrpSpPr>
            <p:nvPr/>
          </p:nvGrpSpPr>
          <p:grpSpPr bwMode="auto">
            <a:xfrm>
              <a:off x="1643042" y="1357298"/>
              <a:ext cx="500066" cy="500066"/>
              <a:chOff x="846" y="9235"/>
              <a:chExt cx="366" cy="388"/>
            </a:xfrm>
          </p:grpSpPr>
          <p:sp>
            <p:nvSpPr>
              <p:cNvPr id="71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7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73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4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8" name="Group 10"/>
            <p:cNvGrpSpPr>
              <a:grpSpLocks/>
            </p:cNvGrpSpPr>
            <p:nvPr/>
          </p:nvGrpSpPr>
          <p:grpSpPr bwMode="auto">
            <a:xfrm>
              <a:off x="2357422" y="1396836"/>
              <a:ext cx="500066" cy="460527"/>
              <a:chOff x="846" y="9235"/>
              <a:chExt cx="366" cy="388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143108" y="1618791"/>
              <a:ext cx="21431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Прямоугольник 83"/>
          <p:cNvSpPr/>
          <p:nvPr/>
        </p:nvSpPr>
        <p:spPr>
          <a:xfrm rot="1904454">
            <a:off x="-268547" y="2149955"/>
            <a:ext cx="321471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— положительным, N — отрицательным.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5425999" y="0"/>
            <a:ext cx="236071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</a:t>
            </a:r>
            <a:endParaRPr lang="ru-RU" sz="32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2214546" y="0"/>
            <a:ext cx="217643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проводник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071802" y="4071942"/>
            <a:ext cx="2214578" cy="357190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11290" y="6334780"/>
            <a:ext cx="573271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11-4.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Напряжённость ЭП,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6281E-7 L 0.08003 -0.1329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3" grpId="0" animBg="1"/>
      <p:bldP spid="25" grpId="0" animBg="1"/>
      <p:bldP spid="25" grpId="1" animBg="1"/>
      <p:bldP spid="84" grpId="0" animBg="1"/>
      <p:bldP spid="85" grpId="0" animBg="1"/>
      <p:bldP spid="87" grpId="0" animBg="1"/>
      <p:bldP spid="89" grpId="0" animBg="1"/>
      <p:bldP spid="90" grpId="0" animBg="1"/>
      <p:bldP spid="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32" y="-24"/>
            <a:ext cx="9144032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11-5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Какое направление имеет вектор напряженности в точке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электростатического поля двух одинаковых точечных электрических зарядов, расположенных  относительно точки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как это представлено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рисунке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Д.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забудьте выполнить эскиз.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86"/>
            <a:ext cx="367222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-24"/>
            <a:ext cx="3571868" cy="36889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2987421"/>
            <a:ext cx="3357586" cy="37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rot="-8340000">
            <a:off x="102527" y="4156184"/>
            <a:ext cx="1524988" cy="2294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8429620" y="4929198"/>
            <a:ext cx="714380" cy="646331"/>
            <a:chOff x="6643702" y="350142"/>
            <a:chExt cx="714380" cy="646331"/>
          </a:xfrm>
        </p:grpSpPr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 rot="-11940000" flipH="1">
            <a:off x="1242384" y="3855483"/>
            <a:ext cx="1501550" cy="73064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2214546" y="2857496"/>
            <a:ext cx="714380" cy="646331"/>
            <a:chOff x="6643702" y="493018"/>
            <a:chExt cx="714380" cy="646331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5400000" flipH="1" flipV="1">
            <a:off x="284359" y="3644675"/>
            <a:ext cx="2288738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8"/>
          <p:cNvGrpSpPr/>
          <p:nvPr/>
        </p:nvGrpSpPr>
        <p:grpSpPr>
          <a:xfrm>
            <a:off x="1571604" y="2357430"/>
            <a:ext cx="714380" cy="646331"/>
            <a:chOff x="6670998" y="421580"/>
            <a:chExt cx="714380" cy="646331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rot="5400000">
            <a:off x="178563" y="232171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42976" y="2214554"/>
            <a:ext cx="1571636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4"/>
          <p:cNvSpPr>
            <a:spLocks noChangeShapeType="1"/>
          </p:cNvSpPr>
          <p:nvPr/>
        </p:nvSpPr>
        <p:spPr bwMode="auto">
          <a:xfrm rot="-11940000" flipH="1">
            <a:off x="7334357" y="3951601"/>
            <a:ext cx="708547" cy="33677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7715272" y="3143248"/>
            <a:ext cx="714380" cy="646331"/>
            <a:chOff x="6643702" y="493018"/>
            <a:chExt cx="714380" cy="646331"/>
          </a:xfrm>
        </p:grpSpPr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Line 4"/>
          <p:cNvSpPr>
            <a:spLocks noChangeShapeType="1"/>
          </p:cNvSpPr>
          <p:nvPr/>
        </p:nvSpPr>
        <p:spPr bwMode="auto">
          <a:xfrm rot="-8100000" flipH="1" flipV="1">
            <a:off x="7312165" y="4846388"/>
            <a:ext cx="840068" cy="801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643819" y="3929083"/>
            <a:ext cx="1571637" cy="1428729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7322347" y="3380346"/>
            <a:ext cx="1500198" cy="14287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29520" y="4488378"/>
            <a:ext cx="1116000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68"/>
          <p:cNvGrpSpPr/>
          <p:nvPr/>
        </p:nvGrpSpPr>
        <p:grpSpPr>
          <a:xfrm>
            <a:off x="8429620" y="3714752"/>
            <a:ext cx="714380" cy="646331"/>
            <a:chOff x="6670998" y="421580"/>
            <a:chExt cx="714380" cy="64633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ine 4"/>
          <p:cNvSpPr>
            <a:spLocks noChangeShapeType="1"/>
          </p:cNvSpPr>
          <p:nvPr/>
        </p:nvSpPr>
        <p:spPr bwMode="auto">
          <a:xfrm rot="-8340000" flipH="1" flipV="1">
            <a:off x="4667346" y="1490978"/>
            <a:ext cx="1023753" cy="19768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rot="-11940000" flipV="1">
            <a:off x="3742390" y="1383090"/>
            <a:ext cx="1123152" cy="51992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571868" y="1857364"/>
            <a:ext cx="1428760" cy="135732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452470" y="1676049"/>
            <a:ext cx="1571636" cy="1357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821901" y="2035959"/>
            <a:ext cx="17859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4857752" y="2571744"/>
            <a:ext cx="714380" cy="646331"/>
            <a:chOff x="6670998" y="421580"/>
            <a:chExt cx="714380" cy="646331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8"/>
          <p:cNvGrpSpPr/>
          <p:nvPr/>
        </p:nvGrpSpPr>
        <p:grpSpPr>
          <a:xfrm>
            <a:off x="142844" y="3000372"/>
            <a:ext cx="714380" cy="646331"/>
            <a:chOff x="6643702" y="350142"/>
            <a:chExt cx="714380" cy="646331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1357290" y="4857760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-21813" y="4893479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4643438" y="1214422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178959" y="125014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7126337" y="4267111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6072198" y="4286256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21044" y="6334780"/>
            <a:ext cx="552295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11-5.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Суперпозиция полей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7" grpId="0" animBg="1"/>
      <p:bldP spid="11" grpId="0" animBg="1"/>
      <p:bldP spid="25" grpId="0" animBg="1"/>
      <p:bldP spid="29" grpId="0" animBg="1"/>
      <p:bldP spid="39" grpId="0" animBg="1"/>
      <p:bldP spid="40" grpId="0" animBg="1"/>
      <p:bldP spid="6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-32" y="-24"/>
            <a:ext cx="9144032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Какое направление имеет вектор напряженности в точке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электростатического поля двух одинаковых точечных электрических зарядов, расположенных  относительно точки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так, как это представлено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рисунке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  Д.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забудьте выполнить эскиз.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7586"/>
            <a:ext cx="367222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-24"/>
            <a:ext cx="3571868" cy="368897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6446" y="3058859"/>
            <a:ext cx="3357586" cy="37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rot="-8340000">
            <a:off x="102527" y="4156184"/>
            <a:ext cx="1524988" cy="22947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8"/>
          <p:cNvGrpSpPr/>
          <p:nvPr/>
        </p:nvGrpSpPr>
        <p:grpSpPr>
          <a:xfrm>
            <a:off x="8429620" y="5000636"/>
            <a:ext cx="714380" cy="646331"/>
            <a:chOff x="6643702" y="350142"/>
            <a:chExt cx="714380" cy="646331"/>
          </a:xfrm>
        </p:grpSpPr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 rot="-11940000" flipH="1">
            <a:off x="1242384" y="3855483"/>
            <a:ext cx="1501550" cy="73064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8"/>
          <p:cNvGrpSpPr/>
          <p:nvPr/>
        </p:nvGrpSpPr>
        <p:grpSpPr>
          <a:xfrm>
            <a:off x="2214546" y="2857496"/>
            <a:ext cx="714380" cy="646331"/>
            <a:chOff x="6643702" y="493018"/>
            <a:chExt cx="714380" cy="646331"/>
          </a:xfrm>
        </p:grpSpPr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5400000" flipH="1" flipV="1">
            <a:off x="284359" y="3644675"/>
            <a:ext cx="2288738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8"/>
          <p:cNvGrpSpPr/>
          <p:nvPr/>
        </p:nvGrpSpPr>
        <p:grpSpPr>
          <a:xfrm>
            <a:off x="1571604" y="2357430"/>
            <a:ext cx="714380" cy="646331"/>
            <a:chOff x="6670998" y="421580"/>
            <a:chExt cx="714380" cy="646331"/>
          </a:xfrm>
        </p:grpSpPr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 rot="5400000">
            <a:off x="178563" y="232171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42976" y="2214554"/>
            <a:ext cx="1571636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4"/>
          <p:cNvSpPr>
            <a:spLocks noChangeShapeType="1"/>
          </p:cNvSpPr>
          <p:nvPr/>
        </p:nvSpPr>
        <p:spPr bwMode="auto">
          <a:xfrm rot="-11940000" flipH="1">
            <a:off x="7334357" y="4023039"/>
            <a:ext cx="708547" cy="33677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7715272" y="3214686"/>
            <a:ext cx="714380" cy="646331"/>
            <a:chOff x="6643702" y="493018"/>
            <a:chExt cx="714380" cy="646331"/>
          </a:xfrm>
        </p:grpSpPr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Line 4"/>
          <p:cNvSpPr>
            <a:spLocks noChangeShapeType="1"/>
          </p:cNvSpPr>
          <p:nvPr/>
        </p:nvSpPr>
        <p:spPr bwMode="auto">
          <a:xfrm rot="-8100000" flipH="1" flipV="1">
            <a:off x="7312165" y="4846388"/>
            <a:ext cx="840068" cy="8015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643819" y="4000521"/>
            <a:ext cx="1571637" cy="1428729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7322347" y="3393297"/>
            <a:ext cx="1500198" cy="14287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429520" y="4559816"/>
            <a:ext cx="1116000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68"/>
          <p:cNvGrpSpPr/>
          <p:nvPr/>
        </p:nvGrpSpPr>
        <p:grpSpPr>
          <a:xfrm>
            <a:off x="8429620" y="3714752"/>
            <a:ext cx="714380" cy="646331"/>
            <a:chOff x="6670998" y="421580"/>
            <a:chExt cx="714380" cy="646331"/>
          </a:xfrm>
        </p:grpSpPr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Line 4"/>
          <p:cNvSpPr>
            <a:spLocks noChangeShapeType="1"/>
          </p:cNvSpPr>
          <p:nvPr/>
        </p:nvSpPr>
        <p:spPr bwMode="auto">
          <a:xfrm rot="-8340000" flipH="1" flipV="1">
            <a:off x="4667346" y="1490978"/>
            <a:ext cx="1023753" cy="19768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rot="-11940000" flipV="1">
            <a:off x="3742390" y="1383090"/>
            <a:ext cx="1123152" cy="51992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571868" y="1857364"/>
            <a:ext cx="1428760" cy="135732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4452470" y="1676049"/>
            <a:ext cx="1571636" cy="135735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3821901" y="2035959"/>
            <a:ext cx="17859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4857752" y="2571744"/>
            <a:ext cx="714380" cy="646331"/>
            <a:chOff x="6670998" y="421580"/>
            <a:chExt cx="714380" cy="646331"/>
          </a:xfrm>
        </p:grpSpPr>
        <p:sp>
          <p:nvSpPr>
            <p:cNvPr id="47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8"/>
          <p:cNvGrpSpPr/>
          <p:nvPr/>
        </p:nvGrpSpPr>
        <p:grpSpPr>
          <a:xfrm>
            <a:off x="142844" y="3000372"/>
            <a:ext cx="714380" cy="646331"/>
            <a:chOff x="6643702" y="350142"/>
            <a:chExt cx="714380" cy="646331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 rot="16200000" flipH="1">
            <a:off x="1357290" y="4857760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-21813" y="4893479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4643438" y="1214422"/>
            <a:ext cx="1571636" cy="14287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3178959" y="1250141"/>
            <a:ext cx="1571636" cy="135732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7126337" y="4338549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6072198" y="435769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063922" y="6334780"/>
            <a:ext cx="50800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т№11 Суперпозиция полей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стр.24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7" grpId="0" animBg="1"/>
      <p:bldP spid="11" grpId="0" animBg="1"/>
      <p:bldP spid="25" grpId="0" animBg="1"/>
      <p:bldP spid="29" grpId="0" animBg="1"/>
      <p:bldP spid="39" grpId="0" animBg="1"/>
      <p:bldP spid="40" grpId="0" animBg="1"/>
      <p:bldP spid="6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«Как проводники и диэлектрики влияют на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эл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поле?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/>
                <a:ea typeface="Times New Roman"/>
              </a:rPr>
              <a:t>Как узнали величину  элементарного заряда?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50057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/>
                <a:ea typeface="Times New Roman"/>
              </a:rPr>
              <a:t>Что представлял знаменитый опыт </a:t>
            </a:r>
            <a:r>
              <a:rPr lang="ru-RU" sz="4000" b="1" i="1" dirty="0" err="1" smtClean="0">
                <a:latin typeface="Times New Roman"/>
                <a:ea typeface="Times New Roman"/>
              </a:rPr>
              <a:t>Милликена</a:t>
            </a:r>
            <a:r>
              <a:rPr lang="ru-RU" sz="4000" b="1" i="1" dirty="0" smtClean="0">
                <a:latin typeface="Times New Roman"/>
                <a:ea typeface="Times New Roman"/>
              </a:rPr>
              <a:t>- Иоффе?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3000372"/>
            <a:ext cx="3055645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150114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диагностики,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32" y="-24"/>
            <a:ext cx="9144032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11-6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направление имеет вектор кулоновской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действующей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точечный заряд, помещенный в точку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(см. рис.1)?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3380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2181425"/>
            <a:ext cx="2591372" cy="26763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18" y="2387237"/>
            <a:ext cx="2435912" cy="2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355003" y="4489574"/>
            <a:ext cx="1432276" cy="79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860172" y="3573634"/>
            <a:ext cx="1139492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61627" y="3500438"/>
            <a:ext cx="114142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7000892" y="3500438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131573" y="2711680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810736" y="5463395"/>
            <a:ext cx="49847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8"/>
          <p:cNvGrpSpPr/>
          <p:nvPr/>
        </p:nvGrpSpPr>
        <p:grpSpPr>
          <a:xfrm>
            <a:off x="500034" y="3071810"/>
            <a:ext cx="714380" cy="646331"/>
            <a:chOff x="6670998" y="421580"/>
            <a:chExt cx="714380" cy="646331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68"/>
          <p:cNvGrpSpPr/>
          <p:nvPr/>
        </p:nvGrpSpPr>
        <p:grpSpPr>
          <a:xfrm>
            <a:off x="4071934" y="4286256"/>
            <a:ext cx="714380" cy="646331"/>
            <a:chOff x="6670998" y="564456"/>
            <a:chExt cx="714380" cy="646331"/>
          </a:xfrm>
          <a:solidFill>
            <a:schemeClr val="bg1"/>
          </a:solidFill>
        </p:grpSpPr>
        <p:sp>
          <p:nvSpPr>
            <p:cNvPr id="26" name="TextBox 25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85013" y="63589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68"/>
          <p:cNvGrpSpPr/>
          <p:nvPr/>
        </p:nvGrpSpPr>
        <p:grpSpPr>
          <a:xfrm>
            <a:off x="8429620" y="2714620"/>
            <a:ext cx="714380" cy="646331"/>
            <a:chOff x="6670998" y="421580"/>
            <a:chExt cx="714380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68"/>
          <p:cNvGrpSpPr/>
          <p:nvPr/>
        </p:nvGrpSpPr>
        <p:grpSpPr>
          <a:xfrm>
            <a:off x="6357950" y="2711231"/>
            <a:ext cx="714380" cy="646331"/>
            <a:chOff x="6670998" y="564456"/>
            <a:chExt cx="714380" cy="646331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6824868" y="635868"/>
              <a:ext cx="45748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8"/>
          <p:cNvGrpSpPr/>
          <p:nvPr/>
        </p:nvGrpSpPr>
        <p:grpSpPr>
          <a:xfrm>
            <a:off x="357158" y="5857892"/>
            <a:ext cx="714380" cy="646331"/>
            <a:chOff x="6670998" y="493018"/>
            <a:chExt cx="714380" cy="646331"/>
          </a:xfrm>
          <a:solidFill>
            <a:schemeClr val="bg2"/>
          </a:solidFill>
        </p:grpSpPr>
        <p:sp>
          <p:nvSpPr>
            <p:cNvPr id="38" name="TextBox 37"/>
            <p:cNvSpPr txBox="1"/>
            <p:nvPr/>
          </p:nvSpPr>
          <p:spPr>
            <a:xfrm>
              <a:off x="6670998" y="493018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813874" y="564456"/>
              <a:ext cx="457489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623765" y="4876905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-22670" y="479851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005735" y="2709381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9300" y="2630990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7053185" y="3019517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589679" y="2946349"/>
            <a:ext cx="1488006" cy="14775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68"/>
          <p:cNvGrpSpPr/>
          <p:nvPr/>
        </p:nvGrpSpPr>
        <p:grpSpPr>
          <a:xfrm>
            <a:off x="4572000" y="2214554"/>
            <a:ext cx="714380" cy="646331"/>
            <a:chOff x="6670998" y="421580"/>
            <a:chExt cx="714380" cy="646331"/>
          </a:xfrm>
          <a:solidFill>
            <a:schemeClr val="bg2"/>
          </a:solidFill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2643174" y="500042"/>
            <a:ext cx="2643206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58758" y="6334780"/>
            <a:ext cx="558527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Суперпозиция полей,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48" grpId="0" animBg="1"/>
      <p:bldP spid="49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-32" y="-24"/>
            <a:ext cx="9144032" cy="181588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11-6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направление имеет вектор кулоновской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действующей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отрицательный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точечный заряд, помещенный в точку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(см. рис.1)?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ответов А—Г нет правильного.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143380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2181425"/>
            <a:ext cx="2591372" cy="267633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57918" y="2387237"/>
            <a:ext cx="2435912" cy="2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355003" y="4489574"/>
            <a:ext cx="1432276" cy="79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860172" y="3573634"/>
            <a:ext cx="1139492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61627" y="3500438"/>
            <a:ext cx="114142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7000892" y="3500438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131573" y="2711680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810736" y="5463395"/>
            <a:ext cx="49847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8"/>
          <p:cNvGrpSpPr/>
          <p:nvPr/>
        </p:nvGrpSpPr>
        <p:grpSpPr>
          <a:xfrm>
            <a:off x="500034" y="3071810"/>
            <a:ext cx="714380" cy="646331"/>
            <a:chOff x="6670998" y="421580"/>
            <a:chExt cx="714380" cy="646331"/>
          </a:xfrm>
        </p:grpSpPr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68"/>
          <p:cNvGrpSpPr/>
          <p:nvPr/>
        </p:nvGrpSpPr>
        <p:grpSpPr>
          <a:xfrm>
            <a:off x="4071934" y="4286256"/>
            <a:ext cx="714380" cy="646331"/>
            <a:chOff x="6670998" y="564456"/>
            <a:chExt cx="714380" cy="646331"/>
          </a:xfrm>
          <a:solidFill>
            <a:schemeClr val="bg1"/>
          </a:solidFill>
        </p:grpSpPr>
        <p:sp>
          <p:nvSpPr>
            <p:cNvPr id="26" name="TextBox 25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6785013" y="63589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68"/>
          <p:cNvGrpSpPr/>
          <p:nvPr/>
        </p:nvGrpSpPr>
        <p:grpSpPr>
          <a:xfrm>
            <a:off x="8429620" y="2714620"/>
            <a:ext cx="714380" cy="646331"/>
            <a:chOff x="6670998" y="421580"/>
            <a:chExt cx="714380" cy="646331"/>
          </a:xfrm>
        </p:grpSpPr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68"/>
          <p:cNvGrpSpPr/>
          <p:nvPr/>
        </p:nvGrpSpPr>
        <p:grpSpPr>
          <a:xfrm>
            <a:off x="6357950" y="2711231"/>
            <a:ext cx="714380" cy="646331"/>
            <a:chOff x="6670998" y="564456"/>
            <a:chExt cx="714380" cy="646331"/>
          </a:xfrm>
          <a:solidFill>
            <a:schemeClr val="bg2"/>
          </a:solidFill>
        </p:grpSpPr>
        <p:sp>
          <p:nvSpPr>
            <p:cNvPr id="32" name="TextBox 31"/>
            <p:cNvSpPr txBox="1"/>
            <p:nvPr/>
          </p:nvSpPr>
          <p:spPr>
            <a:xfrm>
              <a:off x="6670998" y="564456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6824868" y="635868"/>
              <a:ext cx="45748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8"/>
          <p:cNvGrpSpPr/>
          <p:nvPr/>
        </p:nvGrpSpPr>
        <p:grpSpPr>
          <a:xfrm>
            <a:off x="357158" y="5857892"/>
            <a:ext cx="714380" cy="646331"/>
            <a:chOff x="6670998" y="493018"/>
            <a:chExt cx="714380" cy="646331"/>
          </a:xfrm>
          <a:solidFill>
            <a:schemeClr val="bg2"/>
          </a:solidFill>
        </p:grpSpPr>
        <p:sp>
          <p:nvSpPr>
            <p:cNvPr id="38" name="TextBox 37"/>
            <p:cNvSpPr txBox="1"/>
            <p:nvPr/>
          </p:nvSpPr>
          <p:spPr>
            <a:xfrm>
              <a:off x="6670998" y="493018"/>
              <a:ext cx="714380" cy="64633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6813874" y="564456"/>
              <a:ext cx="457489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623765" y="4876905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-22670" y="4798514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005735" y="2709381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9300" y="2630990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7053185" y="3019517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6589679" y="2946349"/>
            <a:ext cx="1488006" cy="14775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68"/>
          <p:cNvGrpSpPr/>
          <p:nvPr/>
        </p:nvGrpSpPr>
        <p:grpSpPr>
          <a:xfrm>
            <a:off x="4572000" y="2214554"/>
            <a:ext cx="714380" cy="646331"/>
            <a:chOff x="6670998" y="421580"/>
            <a:chExt cx="714380" cy="646331"/>
          </a:xfrm>
          <a:solidFill>
            <a:schemeClr val="bg2"/>
          </a:solidFill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noFill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Скругленный прямоугольник 47"/>
          <p:cNvSpPr/>
          <p:nvPr/>
        </p:nvSpPr>
        <p:spPr>
          <a:xfrm>
            <a:off x="2643174" y="500042"/>
            <a:ext cx="2643206" cy="428628"/>
          </a:xfrm>
          <a:prstGeom prst="roundRect">
            <a:avLst/>
          </a:prstGeom>
          <a:noFill/>
          <a:ln w="38100">
            <a:solidFill>
              <a:srgbClr val="365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49606" y="6334780"/>
            <a:ext cx="559439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11-6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Суперпозиция полей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48" grpId="0" animBg="1"/>
      <p:bldP spid="49" grpId="0" animBg="1"/>
      <p:bldP spid="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71462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11-7</a:t>
            </a:r>
            <a:r>
              <a:rPr lang="ru-RU" sz="3600" b="1" dirty="0" smtClean="0">
                <a:latin typeface="Times New Roman"/>
                <a:ea typeface="Times New Roman"/>
              </a:rPr>
              <a:t>.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i="1" dirty="0">
                <a:solidFill>
                  <a:srgbClr val="FF0000"/>
                </a:solidFill>
                <a:latin typeface="Times New Roman"/>
                <a:ea typeface="Times New Roman"/>
              </a:rPr>
              <a:t>Почему птицы слетают с провода высокого напряжения, когда включают ток</a:t>
            </a:r>
            <a:r>
              <a:rPr lang="ru-RU" sz="36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ru-RU" sz="36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162466"/>
            <a:ext cx="90430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</a:rPr>
              <a:t>802. </a:t>
            </a:r>
            <a:r>
              <a:rPr lang="ru-RU" sz="3200" b="1" dirty="0">
                <a:latin typeface="Times New Roman"/>
                <a:ea typeface="Times New Roman"/>
              </a:rPr>
              <a:t>Два разноименных заряда. Как направлена напряженность в точках, равноудаленных от зарядов?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( </a:t>
            </a:r>
            <a:r>
              <a:rPr lang="ru-RU" sz="3200" b="1" dirty="0">
                <a:latin typeface="Times New Roman"/>
                <a:ea typeface="Times New Roman"/>
              </a:rPr>
              <a:t>параллельно линии, их соединяющей)</a:t>
            </a:r>
            <a:endParaRPr lang="ru-RU" sz="3600" b="1" dirty="0">
              <a:latin typeface="Times New Roman"/>
              <a:ea typeface="Times New Roman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 b="15043"/>
          <a:stretch>
            <a:fillRect/>
          </a:stretch>
        </p:blipFill>
        <p:spPr bwMode="auto">
          <a:xfrm>
            <a:off x="5786446" y="3630363"/>
            <a:ext cx="3357586" cy="3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8"/>
          <p:cNvGrpSpPr/>
          <p:nvPr/>
        </p:nvGrpSpPr>
        <p:grpSpPr>
          <a:xfrm>
            <a:off x="8429620" y="5572140"/>
            <a:ext cx="714380" cy="646331"/>
            <a:chOff x="6643702" y="350142"/>
            <a:chExt cx="714380" cy="646331"/>
          </a:xfrm>
        </p:grpSpPr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Line 4"/>
          <p:cNvSpPr>
            <a:spLocks noChangeShapeType="1"/>
          </p:cNvSpPr>
          <p:nvPr/>
        </p:nvSpPr>
        <p:spPr bwMode="auto">
          <a:xfrm rot="-11940000" flipH="1">
            <a:off x="7309237" y="4609615"/>
            <a:ext cx="708547" cy="336776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7715272" y="3786190"/>
            <a:ext cx="714380" cy="646331"/>
            <a:chOff x="6643702" y="493018"/>
            <a:chExt cx="714380" cy="646331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rot="5400000">
            <a:off x="7643819" y="4572025"/>
            <a:ext cx="1571637" cy="1428729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7322347" y="4023288"/>
            <a:ext cx="1500198" cy="14287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389328" y="5131320"/>
            <a:ext cx="1116000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7126337" y="4910053"/>
            <a:ext cx="1538488" cy="150019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072198" y="4929198"/>
            <a:ext cx="1571636" cy="142876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2786058"/>
            <a:ext cx="785814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334780"/>
            <a:ext cx="564357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11-7.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Напряжённость ЭП,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стр.24</a:t>
            </a:r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 rot="-11940000" flipH="1" flipV="1">
            <a:off x="7526534" y="5008127"/>
            <a:ext cx="344243" cy="85772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94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8203" t="19043" r="49609" b="39209"/>
          <a:stretch>
            <a:fillRect/>
          </a:stretch>
        </p:blipFill>
        <p:spPr bwMode="auto">
          <a:xfrm>
            <a:off x="0" y="0"/>
            <a:ext cx="614363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8203" t="60791" r="49609" b="5517"/>
          <a:stretch>
            <a:fillRect/>
          </a:stretch>
        </p:blipFill>
        <p:spPr bwMode="auto">
          <a:xfrm>
            <a:off x="3000364" y="2071678"/>
            <a:ext cx="61436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5008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/>
              <a:t>3</a:t>
            </a:r>
            <a:r>
              <a:rPr lang="ru-RU" sz="4800" dirty="0" smtClean="0"/>
              <a:t>/т11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dirty="0" smtClean="0"/>
              <a:t> </a:t>
            </a:r>
            <a:r>
              <a:rPr lang="ru-RU" sz="4800" b="1" dirty="0" smtClean="0"/>
              <a:t>710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718</a:t>
            </a:r>
            <a:r>
              <a:rPr lang="ru-RU" sz="4800" dirty="0" smtClean="0"/>
              <a:t> </a:t>
            </a:r>
            <a:r>
              <a:rPr lang="ru-RU" sz="4800" b="1" dirty="0" smtClean="0"/>
              <a:t>721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724</a:t>
            </a:r>
            <a:r>
              <a:rPr lang="ru-RU" sz="4800" dirty="0" smtClean="0"/>
              <a:t> </a:t>
            </a:r>
            <a:r>
              <a:rPr lang="ru-RU" sz="4800" b="1" dirty="0" smtClean="0"/>
              <a:t>725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649" name="Line 1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0" name="Line 2"/>
          <p:cNvSpPr>
            <a:spLocks noChangeShapeType="1"/>
          </p:cNvSpPr>
          <p:nvPr/>
        </p:nvSpPr>
        <p:spPr bwMode="auto">
          <a:xfrm flipH="1" flipV="1">
            <a:off x="182563" y="2141538"/>
            <a:ext cx="31750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2732044"/>
              </p:ext>
            </p:extLst>
          </p:nvPr>
        </p:nvGraphicFramePr>
        <p:xfrm>
          <a:off x="142844" y="1714488"/>
          <a:ext cx="9144000" cy="4851079"/>
        </p:xfrm>
        <a:graphic>
          <a:graphicData uri="http://schemas.openxmlformats.org/drawingml/2006/table">
            <a:tbl>
              <a:tblPr/>
              <a:tblGrid>
                <a:gridCol w="8429652"/>
                <a:gridCol w="714348"/>
              </a:tblGrid>
              <a:tr h="4643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Консультация по теме №11.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2"/>
                      </a:pPr>
                      <a:r>
                        <a:rPr lang="ru-RU" sz="1200" u="none" strike="noStrike" dirty="0" err="1">
                          <a:latin typeface="Times New Roman"/>
                          <a:ea typeface="Times New Roman"/>
                        </a:rPr>
                        <a:t>СРсУ</a:t>
                      </a: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 пар. 42  стр. </a:t>
                      </a:r>
                      <a:r>
                        <a:rPr lang="ru-RU" sz="1200" u="none" strike="noStrike" dirty="0" smtClean="0">
                          <a:latin typeface="Times New Roman"/>
                          <a:ea typeface="Times New Roman"/>
                        </a:rPr>
                        <a:t>276 </a:t>
                      </a:r>
                    </a:p>
                    <a:p>
                      <a:pPr marL="18288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(Как в опыте </a:t>
                      </a:r>
                      <a:r>
                        <a:rPr lang="ru-RU" sz="1200" b="1" i="1" dirty="0" err="1" smtClean="0">
                          <a:latin typeface="Times New Roman"/>
                          <a:ea typeface="Times New Roman"/>
                        </a:rPr>
                        <a:t>Милликена</a:t>
                      </a:r>
                      <a:r>
                        <a:rPr lang="ru-RU" sz="1200" b="1" i="1" dirty="0" smtClean="0">
                          <a:latin typeface="Times New Roman"/>
                          <a:ea typeface="Times New Roman"/>
                        </a:rPr>
                        <a:t>- Иоффе доказано существование элементарного заряда?)                                    В  </a:t>
                      </a: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marL="18288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2.УПР.17 (1,23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)                      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3.  Р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абота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замкнутому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контуру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                    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контуру равна 0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sym typeface="Symbol"/>
                        </a:rPr>
                        <a:t>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   +           Д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электростатические силы ПОТЕНЦИАЛЬНЫ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(консервативны) работа не зависит от траектории, а только от начального и конечного положения заряда.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None/>
                      </a:pPr>
                      <a:r>
                        <a:rPr lang="ru-RU" sz="1200" u="sng" strike="noStrike" dirty="0" smtClean="0">
                          <a:latin typeface="Times New Roman"/>
                          <a:ea typeface="Times New Roman"/>
                        </a:rPr>
                        <a:t>4. Суперпозиция</a:t>
                      </a:r>
                      <a:r>
                        <a:rPr lang="ru-RU" sz="1200" u="sng" strike="noStrike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1         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 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q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+                                             -                                 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M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А                         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  Е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18288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Е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Е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c</a:t>
                      </a:r>
                      <a:r>
                        <a:rPr lang="en-US" sz="12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= 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2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+ 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- 2E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</a:rPr>
                        <a:t>cos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sym typeface="Symbol"/>
                        </a:rPr>
                        <a:t>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= 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+ 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 = 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en-US" sz="1200" dirty="0">
                          <a:latin typeface="Times New Roman"/>
                          <a:ea typeface="Times New Roman"/>
                        </a:rPr>
                        <a:t>-  E</a:t>
                      </a:r>
                      <a:r>
                        <a:rPr lang="en-US" sz="1200" baseline="-250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1200" u="none" strike="noStrike" dirty="0">
                          <a:latin typeface="Times New Roman"/>
                          <a:ea typeface="Times New Roman"/>
                        </a:rPr>
                        <a:t>Решение типичных задач.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упр. 8 (1)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упр. 8 (2) /поляризация диэлектрика /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упр. 8 (5) Е -? Двух зарядов в третьей  вершине.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Повторение темы 11 по опорному конспекту.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Д.З. т.11( пар. 39 - 44)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7072330" y="2571744"/>
            <a:ext cx="688994" cy="547687"/>
            <a:chOff x="1727181" y="1238239"/>
            <a:chExt cx="688994" cy="547687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1727181" y="1238239"/>
              <a:ext cx="688994" cy="547687"/>
              <a:chOff x="1727181" y="809611"/>
              <a:chExt cx="688994" cy="547687"/>
            </a:xfrm>
          </p:grpSpPr>
          <p:sp>
            <p:nvSpPr>
              <p:cNvPr id="8194" name="Oval 2"/>
              <p:cNvSpPr>
                <a:spLocks noChangeArrowheads="1"/>
              </p:cNvSpPr>
              <p:nvPr/>
            </p:nvSpPr>
            <p:spPr bwMode="auto">
              <a:xfrm>
                <a:off x="1727181" y="1242998"/>
                <a:ext cx="122237" cy="114300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3" name="Arc 1"/>
              <p:cNvSpPr>
                <a:spLocks/>
              </p:cNvSpPr>
              <p:nvPr/>
            </p:nvSpPr>
            <p:spPr bwMode="auto">
              <a:xfrm>
                <a:off x="1844675" y="809611"/>
                <a:ext cx="571500" cy="4429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5" name="Line 3"/>
              <p:cNvSpPr>
                <a:spLocks noChangeShapeType="1"/>
              </p:cNvSpPr>
              <p:nvPr/>
            </p:nvSpPr>
            <p:spPr bwMode="auto">
              <a:xfrm flipH="1">
                <a:off x="1795443" y="809611"/>
                <a:ext cx="47625" cy="4429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6" name="Line 4"/>
              <p:cNvSpPr>
                <a:spLocks noChangeShapeType="1"/>
              </p:cNvSpPr>
              <p:nvPr/>
            </p:nvSpPr>
            <p:spPr bwMode="auto">
              <a:xfrm flipV="1">
                <a:off x="1857356" y="1212836"/>
                <a:ext cx="533400" cy="8413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7" name="Arc 5"/>
              <p:cNvSpPr>
                <a:spLocks/>
              </p:cNvSpPr>
              <p:nvPr/>
            </p:nvSpPr>
            <p:spPr bwMode="auto">
              <a:xfrm>
                <a:off x="1819256" y="1022336"/>
                <a:ext cx="336550" cy="2286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 flipV="1">
                <a:off x="1827193" y="893748"/>
                <a:ext cx="7938" cy="4603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2100243" y="866775"/>
                <a:ext cx="31750" cy="2381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0" name="Line 8"/>
              <p:cNvSpPr>
                <a:spLocks noChangeShapeType="1"/>
              </p:cNvSpPr>
              <p:nvPr/>
            </p:nvSpPr>
            <p:spPr bwMode="auto">
              <a:xfrm flipH="1">
                <a:off x="2316163" y="1225550"/>
                <a:ext cx="39687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2000232" y="1500174"/>
              <a:ext cx="39670" cy="237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286380" y="4357694"/>
            <a:ext cx="2552701" cy="1328739"/>
            <a:chOff x="5286380" y="4357694"/>
            <a:chExt cx="2552701" cy="1328739"/>
          </a:xfrm>
        </p:grpSpPr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5357818" y="4429132"/>
              <a:ext cx="1555750" cy="76200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5286380" y="4357694"/>
              <a:ext cx="2552701" cy="1328739"/>
              <a:chOff x="-30163" y="2314575"/>
              <a:chExt cx="2552701" cy="1328739"/>
            </a:xfrm>
          </p:grpSpPr>
          <p:sp>
            <p:nvSpPr>
              <p:cNvPr id="8202" name="Oval 10"/>
              <p:cNvSpPr>
                <a:spLocks noChangeArrowheads="1"/>
              </p:cNvSpPr>
              <p:nvPr/>
            </p:nvSpPr>
            <p:spPr bwMode="auto">
              <a:xfrm>
                <a:off x="-30163" y="2314575"/>
                <a:ext cx="138113" cy="14605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3" name="Oval 11"/>
              <p:cNvSpPr>
                <a:spLocks noChangeArrowheads="1"/>
              </p:cNvSpPr>
              <p:nvPr/>
            </p:nvSpPr>
            <p:spPr bwMode="auto">
              <a:xfrm>
                <a:off x="1524000" y="2314575"/>
                <a:ext cx="138113" cy="14605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114300" y="2408239"/>
                <a:ext cx="2408238" cy="0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30163" y="2474913"/>
                <a:ext cx="1587" cy="72548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7" name="Line 15"/>
              <p:cNvSpPr>
                <a:spLocks noChangeShapeType="1"/>
              </p:cNvSpPr>
              <p:nvPr/>
            </p:nvSpPr>
            <p:spPr bwMode="auto">
              <a:xfrm>
                <a:off x="30163" y="3170239"/>
                <a:ext cx="1587" cy="46513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8" name="Line 16"/>
              <p:cNvSpPr>
                <a:spLocks noChangeShapeType="1"/>
              </p:cNvSpPr>
              <p:nvPr/>
            </p:nvSpPr>
            <p:spPr bwMode="auto">
              <a:xfrm flipV="1">
                <a:off x="30163" y="3009902"/>
                <a:ext cx="306387" cy="16033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9" name="Line 17"/>
              <p:cNvSpPr>
                <a:spLocks noChangeShapeType="1"/>
              </p:cNvSpPr>
              <p:nvPr/>
            </p:nvSpPr>
            <p:spPr bwMode="auto">
              <a:xfrm>
                <a:off x="350838" y="3032125"/>
                <a:ext cx="0" cy="60166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0" name="Line 18"/>
              <p:cNvSpPr>
                <a:spLocks noChangeShapeType="1"/>
              </p:cNvSpPr>
              <p:nvPr/>
            </p:nvSpPr>
            <p:spPr bwMode="auto">
              <a:xfrm flipV="1">
                <a:off x="15875" y="3184527"/>
                <a:ext cx="944563" cy="45878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1" name="Line 19"/>
              <p:cNvSpPr>
                <a:spLocks noChangeShapeType="1"/>
              </p:cNvSpPr>
              <p:nvPr/>
            </p:nvSpPr>
            <p:spPr bwMode="auto">
              <a:xfrm>
                <a:off x="30163" y="3162302"/>
                <a:ext cx="312737" cy="320675"/>
              </a:xfrm>
              <a:prstGeom prst="line">
                <a:avLst/>
              </a:prstGeom>
              <a:noFill/>
              <a:ln w="12700">
                <a:solidFill>
                  <a:srgbClr val="0D0D0D"/>
                </a:solidFill>
                <a:round/>
                <a:headEnd type="none" w="sm" len="sm"/>
                <a:tailEnd type="arrow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2" name="Line 20"/>
              <p:cNvSpPr>
                <a:spLocks noChangeShapeType="1"/>
              </p:cNvSpPr>
              <p:nvPr/>
            </p:nvSpPr>
            <p:spPr bwMode="auto">
              <a:xfrm>
                <a:off x="396875" y="2414589"/>
                <a:ext cx="304800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arrow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3" name="Line 21"/>
              <p:cNvSpPr>
                <a:spLocks noChangeShapeType="1"/>
              </p:cNvSpPr>
              <p:nvPr/>
            </p:nvSpPr>
            <p:spPr bwMode="auto">
              <a:xfrm>
                <a:off x="403225" y="2428875"/>
                <a:ext cx="153988" cy="1588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arrow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2187575" y="2408239"/>
                <a:ext cx="13017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arrow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5" name="Line 23"/>
              <p:cNvSpPr>
                <a:spLocks noChangeShapeType="1"/>
              </p:cNvSpPr>
              <p:nvPr/>
            </p:nvSpPr>
            <p:spPr bwMode="auto">
              <a:xfrm flipH="1">
                <a:off x="1836738" y="2414588"/>
                <a:ext cx="334962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 type="none" w="sm" len="sm"/>
                <a:tailEnd type="arrow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2163763" y="2406650"/>
            <a:ext cx="15875" cy="23813"/>
          </a:xfrm>
          <a:prstGeom prst="ellipse">
            <a:avLst/>
          </a:prstGeom>
          <a:noFill/>
          <a:ln w="12700">
            <a:solidFill>
              <a:srgbClr val="0D0D0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>
            <a:off x="7938" y="3160713"/>
            <a:ext cx="23812" cy="7937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 flipV="1">
            <a:off x="381000" y="2406650"/>
            <a:ext cx="7938" cy="15875"/>
          </a:xfrm>
          <a:prstGeom prst="line">
            <a:avLst/>
          </a:prstGeom>
          <a:noFill/>
          <a:ln w="12700">
            <a:solidFill>
              <a:srgbClr val="0D0D0D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9233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35.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/Т11*/ ЛИНИИ НАПРЯЖЕННОСТИ.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Закрепить знания по теме 11 и изучить опыт Иоффе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Милликена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ПЕРВИЧНОГО ЗАКРЕПЛЕНИЯ ЗНАНИЙ ПО ТЕМЕ.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4857760"/>
            <a:ext cx="466364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/>
                <a:ea typeface="Times New Roman"/>
              </a:rPr>
              <a:t>4.УПР.17 </a:t>
            </a:r>
            <a:r>
              <a:rPr lang="ru-RU" sz="3200" b="1" dirty="0">
                <a:latin typeface="Times New Roman"/>
                <a:ea typeface="Times New Roman"/>
              </a:rPr>
              <a:t>(1,23</a:t>
            </a:r>
            <a:r>
              <a:rPr lang="ru-RU" sz="3200" b="1" dirty="0" smtClean="0">
                <a:latin typeface="Times New Roman"/>
                <a:ea typeface="Times New Roman"/>
              </a:rPr>
              <a:t>), стр. 276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357430"/>
            <a:ext cx="4509311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3. ПРЗ1,2  </a:t>
            </a:r>
            <a:r>
              <a:rPr lang="ru-RU" sz="4000" b="1" dirty="0">
                <a:solidFill>
                  <a:srgbClr val="000099"/>
                </a:solidFill>
                <a:latin typeface="Times New Roman"/>
                <a:ea typeface="Times New Roman"/>
              </a:rPr>
              <a:t>стр. 276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66"/>
            <a:ext cx="6349367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</a:pP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2. ??? Стр. 260,263,267,269.</a:t>
            </a:r>
            <a:endParaRPr lang="ru-RU" sz="4000" b="1" dirty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67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7092280" cy="184997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№№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872 873 876 878 883 //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т11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4543" y="0"/>
            <a:ext cx="1656184" cy="16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20866714">
            <a:off x="295672" y="1447020"/>
            <a:ext cx="6264205" cy="1632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Напряженность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49280"/>
            <a:ext cx="9144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стр.24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/для диагн.стр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6843" y="0"/>
            <a:ext cx="39617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11б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88279">
            <a:off x="271937" y="371872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428860" y="2357430"/>
            <a:ext cx="6143668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электрического.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1266169">
            <a:off x="656684" y="2700296"/>
            <a:ext cx="6988190" cy="166984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Попробуем применить</a:t>
            </a:r>
          </a:p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изученные законы!!!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упр.17(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 стр,27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643174" y="3071810"/>
            <a:ext cx="513969" cy="524237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909048" y="736301"/>
            <a:ext cx="91316" cy="2315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643570" y="1214422"/>
            <a:ext cx="1081091" cy="76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6494526" y="785793"/>
            <a:ext cx="1319544" cy="1561660"/>
            <a:chOff x="11555" y="3511"/>
            <a:chExt cx="707" cy="906"/>
          </a:xfrm>
        </p:grpSpPr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11555" y="3511"/>
              <a:ext cx="707" cy="906"/>
              <a:chOff x="11026" y="3779"/>
              <a:chExt cx="565" cy="906"/>
            </a:xfrm>
          </p:grpSpPr>
          <p:sp>
            <p:nvSpPr>
              <p:cNvPr id="11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6"/>
              <p:cNvSpPr txBox="1">
                <a:spLocks noChangeArrowheads="1"/>
              </p:cNvSpPr>
              <p:nvPr/>
            </p:nvSpPr>
            <p:spPr bwMode="auto">
              <a:xfrm>
                <a:off x="11094" y="4235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Line 7"/>
          <p:cNvSpPr>
            <a:spLocks noChangeShapeType="1"/>
          </p:cNvSpPr>
          <p:nvPr/>
        </p:nvSpPr>
        <p:spPr bwMode="auto">
          <a:xfrm flipH="1" flipV="1">
            <a:off x="827964" y="1034971"/>
            <a:ext cx="1880016" cy="21066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H="1">
            <a:off x="0" y="3357562"/>
            <a:ext cx="2665802" cy="71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785786" y="3571876"/>
            <a:ext cx="1951454" cy="1857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3143240" y="3357562"/>
            <a:ext cx="233482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3071802" y="1366064"/>
            <a:ext cx="1600211" cy="17771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3110371" y="3539994"/>
            <a:ext cx="1834760" cy="19288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2886748" y="3635999"/>
            <a:ext cx="0" cy="25717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Дуга 20"/>
          <p:cNvSpPr/>
          <p:nvPr/>
        </p:nvSpPr>
        <p:spPr>
          <a:xfrm rot="4133862">
            <a:off x="3292430" y="2084544"/>
            <a:ext cx="2600370" cy="928694"/>
          </a:xfrm>
          <a:prstGeom prst="arc">
            <a:avLst>
              <a:gd name="adj1" fmla="val 11936757"/>
              <a:gd name="adj2" fmla="val 20575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4133862">
            <a:off x="3182508" y="2732780"/>
            <a:ext cx="1050649" cy="493389"/>
          </a:xfrm>
          <a:prstGeom prst="arc">
            <a:avLst>
              <a:gd name="adj1" fmla="val 11936757"/>
              <a:gd name="adj2" fmla="val 2057556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3978550" y="3357562"/>
            <a:ext cx="1236391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rot="-180000" flipV="1">
            <a:off x="3649963" y="1595756"/>
            <a:ext cx="947187" cy="936313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278605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3500430" y="2428868"/>
            <a:ext cx="214314" cy="214314"/>
            <a:chOff x="846" y="9235"/>
            <a:chExt cx="366" cy="388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3143240" y="2000240"/>
            <a:ext cx="6429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286512" y="2000240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&gt;0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29058" y="92867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5143504" y="3429000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286512" y="2571744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3643306" y="3357562"/>
            <a:ext cx="50006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286512" y="3143248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&lt;0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6357950" y="3714752"/>
            <a:ext cx="10001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=0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6357950" y="4357694"/>
            <a:ext cx="1285884" cy="571504"/>
            <a:chOff x="6215074" y="5072074"/>
            <a:chExt cx="1285884" cy="571504"/>
          </a:xfrm>
        </p:grpSpPr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6215074" y="5072074"/>
              <a:ext cx="128588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=0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6572264" y="5357826"/>
              <a:ext cx="214314" cy="2143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3857620" y="4929198"/>
            <a:ext cx="4500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Поля, 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в которых </a:t>
            </a:r>
            <a:r>
              <a:rPr lang="ru-RU" sz="2400" b="1" dirty="0" smtClean="0">
                <a:latin typeface="Times New Roman"/>
              </a:rPr>
              <a:t>работа</a:t>
            </a:r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 по замкнутому контуру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=0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29124" y="5857892"/>
            <a:ext cx="40719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ПОТЕНЦИАЛЬНЫМИ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0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/>
              </a:rPr>
              <a:t>Работа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поля</a:t>
            </a:r>
            <a:r>
              <a:rPr lang="ru-RU" sz="2400" b="1" dirty="0" smtClean="0">
                <a:latin typeface="Times New Roman"/>
              </a:rPr>
              <a:t> по перемещению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заряда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273225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5000628" y="2000240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11288" y="872998"/>
            <a:ext cx="10001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679352" y="857232"/>
            <a:ext cx="217813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F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5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044 L 0.10087 -0.1383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4 -0.15 L 0.14445 -0.08496 C 0.15122 -0.07176 0.16094 -0.05232 0.16615 -0.02848 C 0.17257 -0.00116 0.17761 0.02013 0.17848 0.03657 L 0.18542 0.11551 " pathEditMode="relative" rAng="-1220952" ptsTypes="FffFF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16 0.13148 L 0.0375 0.13148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13148 L 0.00313 0.0043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3802 -0.27685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9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 animBg="1"/>
      <p:bldP spid="43" grpId="1" animBg="1"/>
      <p:bldP spid="43" grpId="2" animBg="1"/>
      <p:bldP spid="44" grpId="0"/>
      <p:bldP spid="49" grpId="0"/>
      <p:bldP spid="50" grpId="0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7236296" cy="201622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/т11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872 873 876 878 883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710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718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721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724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725</a:t>
            </a:r>
            <a:endParaRPr lang="en-U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3" y="-214338"/>
            <a:ext cx="1833448" cy="180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804</a:t>
            </a:r>
            <a:r>
              <a:rPr lang="ru-RU" sz="2800" b="1" dirty="0">
                <a:latin typeface="Times New Roman"/>
                <a:ea typeface="Times New Roman"/>
              </a:rPr>
              <a:t>. </a:t>
            </a:r>
            <a:r>
              <a:rPr lang="ru-RU" sz="2800" i="1" dirty="0">
                <a:solidFill>
                  <a:srgbClr val="FF0000"/>
                </a:solidFill>
                <a:latin typeface="Times New Roman"/>
                <a:ea typeface="Times New Roman"/>
              </a:rPr>
              <a:t>Два одинаковых заряда. Какое равновесие заряда находящегося точно посередине между ними</a:t>
            </a:r>
            <a:r>
              <a:rPr lang="ru-RU" sz="28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00504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805</a:t>
            </a:r>
            <a:r>
              <a:rPr lang="ru-RU" sz="3600" b="1" dirty="0">
                <a:latin typeface="Times New Roman"/>
                <a:ea typeface="Times New Roman"/>
              </a:rPr>
              <a:t>. </a:t>
            </a:r>
            <a:r>
              <a:rPr lang="ru-RU" sz="3200" b="1" dirty="0">
                <a:latin typeface="Times New Roman"/>
                <a:ea typeface="Times New Roman"/>
              </a:rPr>
              <a:t>Вокруг какого провода напряженность поля больше толстого или тонкого</a:t>
            </a:r>
            <a:r>
              <a:rPr lang="ru-RU" sz="3200" b="1" dirty="0" smtClean="0">
                <a:latin typeface="Times New Roman"/>
                <a:ea typeface="Times New Roman"/>
              </a:rPr>
              <a:t>?</a:t>
            </a:r>
            <a:endParaRPr lang="ru-RU" sz="3600" b="1" dirty="0"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80" y="590391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</a:pP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807. Зачем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между пульверизатором и окрашиваемой поверхностью создают эл. поле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07154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7786710" y="1773698"/>
            <a:ext cx="714380" cy="604639"/>
            <a:chOff x="846" y="9235"/>
            <a:chExt cx="366" cy="388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358214" y="123532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71802" y="1702260"/>
            <a:ext cx="714380" cy="604639"/>
            <a:chOff x="846" y="9235"/>
            <a:chExt cx="366" cy="38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3786182" y="2071678"/>
            <a:ext cx="421484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715008" y="1999881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rot="-11760000" flipH="1" flipV="1">
            <a:off x="5965842" y="1860301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6786578" y="1306767"/>
            <a:ext cx="928694" cy="646331"/>
            <a:chOff x="6643702" y="493018"/>
            <a:chExt cx="928694" cy="646331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Line 4"/>
          <p:cNvSpPr>
            <a:spLocks noChangeShapeType="1"/>
          </p:cNvSpPr>
          <p:nvPr/>
        </p:nvSpPr>
        <p:spPr bwMode="auto">
          <a:xfrm rot="-11760000" flipH="1" flipV="1">
            <a:off x="4608522" y="185301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68"/>
          <p:cNvGrpSpPr/>
          <p:nvPr/>
        </p:nvGrpSpPr>
        <p:grpSpPr>
          <a:xfrm>
            <a:off x="4286248" y="1214422"/>
            <a:ext cx="928694" cy="646331"/>
            <a:chOff x="6643702" y="350142"/>
            <a:chExt cx="928694" cy="646331"/>
          </a:xfrm>
        </p:grpSpPr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071802" y="271462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7786710" y="3399230"/>
            <a:ext cx="714380" cy="604639"/>
            <a:chOff x="846" y="9235"/>
            <a:chExt cx="366" cy="388"/>
          </a:xfrm>
        </p:grpSpPr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8358214" y="2860861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3071802" y="3327792"/>
            <a:ext cx="714380" cy="604639"/>
            <a:chOff x="846" y="9235"/>
            <a:chExt cx="366" cy="388"/>
          </a:xfrm>
        </p:grpSpPr>
        <p:sp>
          <p:nvSpPr>
            <p:cNvPr id="32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3657304"/>
            <a:ext cx="421484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715008" y="3578521"/>
            <a:ext cx="214314" cy="214314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rot="-11760000" flipH="1" flipV="1">
            <a:off x="5965842" y="3462781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7" name="Группа 68"/>
          <p:cNvGrpSpPr/>
          <p:nvPr/>
        </p:nvGrpSpPr>
        <p:grpSpPr>
          <a:xfrm>
            <a:off x="6786578" y="2932299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Line 4"/>
          <p:cNvSpPr>
            <a:spLocks noChangeShapeType="1"/>
          </p:cNvSpPr>
          <p:nvPr/>
        </p:nvSpPr>
        <p:spPr bwMode="auto">
          <a:xfrm rot="-11760000" flipH="1" flipV="1">
            <a:off x="4608522" y="3478551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" name="Группа 68"/>
          <p:cNvGrpSpPr/>
          <p:nvPr/>
        </p:nvGrpSpPr>
        <p:grpSpPr>
          <a:xfrm>
            <a:off x="4286248" y="2839954"/>
            <a:ext cx="928694" cy="646331"/>
            <a:chOff x="6643702" y="350142"/>
            <a:chExt cx="928694" cy="646331"/>
          </a:xfrm>
        </p:grpSpPr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987112" y="4286256"/>
            <a:ext cx="2656854" cy="1609382"/>
            <a:chOff x="4247839" y="4286256"/>
            <a:chExt cx="2656854" cy="1609382"/>
          </a:xfrm>
        </p:grpSpPr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4977958" y="4608584"/>
            <a:ext cx="1571636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42942" y="1752889"/>
            <a:ext cx="242886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неустойчивое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2976" y="3429000"/>
            <a:ext cx="19287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устойчивое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4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393 L 0.03663 -8.09249E-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3 -8.09249E-7 L 0.23073 0.003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16 L 0.03056 0.0011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  <p:bldP spid="10" grpId="0"/>
      <p:bldP spid="17" grpId="0" animBg="1"/>
      <p:bldP spid="17" grpId="1" animBg="1"/>
      <p:bldP spid="17" grpId="2" animBg="1"/>
      <p:bldP spid="18" grpId="0" animBg="1"/>
      <p:bldP spid="18" grpId="1" animBg="1"/>
      <p:bldP spid="22" grpId="0" animBg="1"/>
      <p:bldP spid="22" grpId="1" animBg="1"/>
      <p:bldP spid="26" grpId="0"/>
      <p:bldP spid="30" grpId="0"/>
      <p:bldP spid="35" grpId="0" animBg="1"/>
      <p:bldP spid="35" grpId="1" animBg="1"/>
      <p:bldP spid="36" grpId="0" animBg="1"/>
      <p:bldP spid="36" grpId="1" animBg="1"/>
      <p:bldP spid="40" grpId="0" animBg="1"/>
      <p:bldP spid="49" grpId="0" animBg="1"/>
      <p:bldP spid="5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</a:rPr>
              <a:t>800. В каком случае напряженность поля в точке, лежащей на половине расстояния между двумя зарядами больше: когда они одноименны или разноименные</a:t>
            </a:r>
            <a:r>
              <a:rPr lang="ru-RU" sz="3200" b="1" dirty="0" smtClean="0">
                <a:latin typeface="Times New Roman"/>
                <a:ea typeface="Times New Roman"/>
              </a:rPr>
              <a:t>?</a:t>
            </a:r>
            <a:endParaRPr lang="ru-RU" sz="3200" b="1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>
                <a:latin typeface="Times New Roman"/>
                <a:ea typeface="Times New Roman"/>
              </a:rPr>
              <a:t>800. В каком случае напряженность поля в точке, лежащей на половине расстояния между двумя зарядами больше: когда они одноименны или разноименные?</a:t>
            </a:r>
          </a:p>
          <a:p>
            <a:pPr>
              <a:spcAft>
                <a:spcPts val="0"/>
              </a:spcAft>
            </a:pPr>
            <a:endParaRPr lang="ru-RU" sz="40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4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8895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34290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напряженность поля в точке, лежащей между зарядами больше. Когда они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одноимённы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56"/>
          <p:cNvGrpSpPr/>
          <p:nvPr/>
        </p:nvGrpSpPr>
        <p:grpSpPr>
          <a:xfrm>
            <a:off x="214282" y="5000636"/>
            <a:ext cx="3429024" cy="830997"/>
            <a:chOff x="857224" y="4786322"/>
            <a:chExt cx="3429024" cy="830997"/>
          </a:xfrm>
          <a:solidFill>
            <a:schemeClr val="bg2">
              <a:lumMod val="90000"/>
            </a:schemeClr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285984" y="42860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68"/>
          <p:cNvGrpSpPr/>
          <p:nvPr/>
        </p:nvGrpSpPr>
        <p:grpSpPr>
          <a:xfrm>
            <a:off x="3214678" y="1103445"/>
            <a:ext cx="928694" cy="646331"/>
            <a:chOff x="6643702" y="350142"/>
            <a:chExt cx="928694" cy="646331"/>
          </a:xfrm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6390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4572000" y="299376"/>
            <a:ext cx="714380" cy="646331"/>
            <a:chOff x="6670998" y="387888"/>
            <a:chExt cx="714380" cy="646331"/>
          </a:xfrm>
          <a:solidFill>
            <a:schemeClr val="bg2">
              <a:lumMod val="90000"/>
            </a:schemeClr>
          </a:solidFill>
        </p:grpSpPr>
        <p:sp>
          <p:nvSpPr>
            <p:cNvPr id="79" name="TextBox 78"/>
            <p:cNvSpPr txBox="1"/>
            <p:nvPr/>
          </p:nvSpPr>
          <p:spPr>
            <a:xfrm>
              <a:off x="6670998" y="387888"/>
              <a:ext cx="7143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10"/>
          <p:cNvGrpSpPr>
            <a:grpSpLocks/>
          </p:cNvGrpSpPr>
          <p:nvPr/>
        </p:nvGrpSpPr>
        <p:grpSpPr bwMode="auto">
          <a:xfrm>
            <a:off x="7786710" y="2488078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358214" y="194970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roup 10"/>
          <p:cNvGrpSpPr>
            <a:grpSpLocks/>
          </p:cNvGrpSpPr>
          <p:nvPr/>
        </p:nvGrpSpPr>
        <p:grpSpPr bwMode="auto">
          <a:xfrm>
            <a:off x="3071802" y="2416640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2428860" y="214311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2746152"/>
            <a:ext cx="421484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2714261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3570" y="214311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rot="-11760000" flipH="1" flipV="1">
            <a:off x="5965842" y="2574681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" name="Группа 68"/>
          <p:cNvGrpSpPr/>
          <p:nvPr/>
        </p:nvGrpSpPr>
        <p:grpSpPr>
          <a:xfrm>
            <a:off x="6786578" y="2021147"/>
            <a:ext cx="928694" cy="646331"/>
            <a:chOff x="6643702" y="493018"/>
            <a:chExt cx="928694" cy="646331"/>
          </a:xfrm>
        </p:grpSpPr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Line 4"/>
          <p:cNvSpPr>
            <a:spLocks noChangeShapeType="1"/>
          </p:cNvSpPr>
          <p:nvPr/>
        </p:nvSpPr>
        <p:spPr bwMode="auto">
          <a:xfrm rot="-11760000" flipH="1" flipV="1">
            <a:off x="4608522" y="256739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7" name="Группа 68"/>
          <p:cNvGrpSpPr/>
          <p:nvPr/>
        </p:nvGrpSpPr>
        <p:grpSpPr>
          <a:xfrm>
            <a:off x="4286248" y="1928802"/>
            <a:ext cx="928694" cy="646331"/>
            <a:chOff x="6643702" y="350142"/>
            <a:chExt cx="928694" cy="646331"/>
          </a:xfrm>
        </p:grpSpPr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Группа 68"/>
          <p:cNvGrpSpPr/>
          <p:nvPr/>
        </p:nvGrpSpPr>
        <p:grpSpPr>
          <a:xfrm>
            <a:off x="5429256" y="2928934"/>
            <a:ext cx="714380" cy="646331"/>
            <a:chOff x="6599560" y="350142"/>
            <a:chExt cx="714380" cy="646331"/>
          </a:xfrm>
          <a:solidFill>
            <a:schemeClr val="bg2">
              <a:lumMod val="90000"/>
            </a:schemeClr>
          </a:solidFill>
        </p:grpSpPr>
        <p:sp>
          <p:nvSpPr>
            <p:cNvPr id="112" name="TextBox 111"/>
            <p:cNvSpPr txBox="1"/>
            <p:nvPr/>
          </p:nvSpPr>
          <p:spPr>
            <a:xfrm>
              <a:off x="6599560" y="350142"/>
              <a:ext cx="71438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Line 18"/>
            <p:cNvSpPr>
              <a:spLocks noChangeShapeType="1"/>
            </p:cNvSpPr>
            <p:nvPr/>
          </p:nvSpPr>
          <p:spPr bwMode="auto">
            <a:xfrm flipV="1">
              <a:off x="6715141" y="421580"/>
              <a:ext cx="455924" cy="7024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 flipV="1">
            <a:off x="642910" y="1785926"/>
            <a:ext cx="800105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715108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000496" y="4143380"/>
            <a:ext cx="3000396" cy="1323630"/>
            <a:chOff x="2500298" y="2676874"/>
            <a:chExt cx="2610177" cy="160938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500298" y="3068535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6177328" y="5357826"/>
            <a:ext cx="2639138" cy="1252192"/>
            <a:chOff x="2387650" y="2676874"/>
            <a:chExt cx="2722825" cy="1609382"/>
          </a:xfrm>
        </p:grpSpPr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2387650" y="3095096"/>
              <a:ext cx="157163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1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2" grpId="0"/>
      <p:bldP spid="62" grpId="0" animBg="1"/>
      <p:bldP spid="66" grpId="0"/>
      <p:bldP spid="67" grpId="0" animBg="1"/>
      <p:bldP spid="71" grpId="0" animBg="1"/>
      <p:bldP spid="83" grpId="0"/>
      <p:bldP spid="94" grpId="0"/>
      <p:bldP spid="100" grpId="0" animBg="1"/>
      <p:bldP spid="101" grpId="0"/>
      <p:bldP spid="102" grpId="0" animBg="1"/>
      <p:bldP spid="1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802</a:t>
            </a:r>
            <a:r>
              <a:rPr lang="ru-RU" sz="2000" b="1" dirty="0">
                <a:latin typeface="Times New Roman"/>
                <a:ea typeface="Times New Roman"/>
              </a:rPr>
              <a:t>. </a:t>
            </a:r>
            <a:r>
              <a:rPr lang="ru-RU" b="1" dirty="0">
                <a:latin typeface="Times New Roman"/>
                <a:ea typeface="Times New Roman"/>
              </a:rPr>
              <a:t>Два разноименных заряда. Как направлена напряженность в точках, равноудаленных от зарядов? ( параллельно линии, их соединяющей)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804.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</a:rPr>
              <a:t>Два одинаковых заряда. Какое равновесие заряда находящегося точно посередине между ними</a:t>
            </a:r>
            <a:r>
              <a:rPr lang="ru-RU" sz="20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016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801</a:t>
            </a:r>
            <a:r>
              <a:rPr lang="ru-RU" sz="2000" b="1" dirty="0">
                <a:latin typeface="Times New Roman"/>
                <a:ea typeface="Times New Roman"/>
              </a:rPr>
              <a:t>.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</a:rPr>
              <a:t>Почему птицы слетают с провода высокого напряжения, когда включают ток?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802. </a:t>
            </a:r>
            <a:r>
              <a:rPr lang="ru-RU" b="1" dirty="0">
                <a:latin typeface="Times New Roman"/>
                <a:ea typeface="Times New Roman"/>
              </a:rPr>
              <a:t>Два разноименных заряда. Как направлена напряженность в точках, равноудаленных от зарядов? ( параллельно линии, их соединяющей)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804. </a:t>
            </a:r>
            <a:r>
              <a:rPr lang="ru-RU" sz="2000" i="1" dirty="0">
                <a:solidFill>
                  <a:srgbClr val="FF0000"/>
                </a:solidFill>
                <a:latin typeface="Times New Roman"/>
                <a:ea typeface="Times New Roman"/>
              </a:rPr>
              <a:t>Два одинаковых заряда. Какое равновесие заряда находящегося точно посередине между ними?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805. </a:t>
            </a:r>
            <a:r>
              <a:rPr lang="ru-RU" b="1" dirty="0">
                <a:latin typeface="Times New Roman"/>
                <a:ea typeface="Times New Roman"/>
              </a:rPr>
              <a:t>Вокруг какого провода напряженность поля больше толстого или тонкого?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807"/>
            </a:pP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</a:rPr>
              <a:t>Зачем между пульверизатором и окрашиваемой поверхностью создают эл. поле?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</a:rPr>
              <a:t>Докажите, что такое поле не электростатическое! ( А = 0  по замкнутому </a:t>
            </a:r>
            <a:r>
              <a:rPr lang="ru-RU" sz="2000" b="1" dirty="0" err="1">
                <a:latin typeface="Times New Roman"/>
                <a:ea typeface="Times New Roman"/>
              </a:rPr>
              <a:t>конт</a:t>
            </a:r>
            <a:r>
              <a:rPr lang="ru-RU" sz="2000" b="1" dirty="0">
                <a:latin typeface="Times New Roman"/>
                <a:ea typeface="Times New Roman"/>
              </a:rPr>
              <a:t>.)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214546" y="3933056"/>
            <a:ext cx="3509582" cy="2520280"/>
            <a:chOff x="2214546" y="5024576"/>
            <a:chExt cx="2000264" cy="142876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214546" y="5024576"/>
              <a:ext cx="2000264" cy="1428760"/>
            </a:xfrm>
            <a:prstGeom prst="rect">
              <a:avLst/>
            </a:prstGeom>
            <a:solidFill>
              <a:schemeClr val="accent1">
                <a:alpha val="7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2500298" y="5181132"/>
              <a:ext cx="1289050" cy="1014413"/>
              <a:chOff x="5844" y="8826"/>
              <a:chExt cx="2029" cy="1597"/>
            </a:xfrm>
          </p:grpSpPr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>
                <a:off x="5844" y="8826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6468" y="8862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6948" y="8862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5"/>
              <p:cNvSpPr>
                <a:spLocks noChangeShapeType="1"/>
              </p:cNvSpPr>
              <p:nvPr/>
            </p:nvSpPr>
            <p:spPr bwMode="auto">
              <a:xfrm>
                <a:off x="7284" y="8874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Line 4"/>
              <p:cNvSpPr>
                <a:spLocks noChangeShapeType="1"/>
              </p:cNvSpPr>
              <p:nvPr/>
            </p:nvSpPr>
            <p:spPr bwMode="auto">
              <a:xfrm>
                <a:off x="7464" y="8862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Line 3"/>
              <p:cNvSpPr>
                <a:spLocks noChangeShapeType="1"/>
              </p:cNvSpPr>
              <p:nvPr/>
            </p:nvSpPr>
            <p:spPr bwMode="auto">
              <a:xfrm>
                <a:off x="7680" y="8862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Line 2"/>
              <p:cNvSpPr>
                <a:spLocks noChangeShapeType="1"/>
              </p:cNvSpPr>
              <p:nvPr/>
            </p:nvSpPr>
            <p:spPr bwMode="auto">
              <a:xfrm>
                <a:off x="7872" y="8862"/>
                <a:ext cx="1" cy="154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2642356" y="5381766"/>
              <a:ext cx="1071570" cy="714380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59016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>
            <a:endCxn id="27" idx="7"/>
          </p:cNvCxnSpPr>
          <p:nvPr/>
        </p:nvCxnSpPr>
        <p:spPr>
          <a:xfrm rot="10800000" flipV="1">
            <a:off x="468648" y="1214422"/>
            <a:ext cx="4857784" cy="1817336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-785056" y="2357430"/>
            <a:ext cx="2428892" cy="15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50030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300037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5100000" flipH="1">
            <a:off x="-181503" y="3876738"/>
            <a:ext cx="1250314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642910" y="4429132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760000" flipH="1">
            <a:off x="403011" y="2804105"/>
            <a:ext cx="1268971" cy="5518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68"/>
          <p:cNvGrpSpPr/>
          <p:nvPr/>
        </p:nvGrpSpPr>
        <p:grpSpPr>
          <a:xfrm>
            <a:off x="1285852" y="1785926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357158" y="3571876"/>
            <a:ext cx="2214578" cy="92869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929456" y="3285330"/>
            <a:ext cx="1428760" cy="158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28596" y="3143248"/>
            <a:ext cx="1214446" cy="78581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68"/>
          <p:cNvGrpSpPr/>
          <p:nvPr/>
        </p:nvGrpSpPr>
        <p:grpSpPr>
          <a:xfrm>
            <a:off x="1714480" y="4000504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571604" y="-14290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71770" y="5221420"/>
            <a:ext cx="607223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33" name="Группа 56"/>
          <p:cNvGrpSpPr/>
          <p:nvPr/>
        </p:nvGrpSpPr>
        <p:grpSpPr>
          <a:xfrm>
            <a:off x="5143504" y="4429132"/>
            <a:ext cx="3429024" cy="830997"/>
            <a:chOff x="857224" y="4786322"/>
            <a:chExt cx="3429024" cy="830997"/>
          </a:xfrm>
          <a:solidFill>
            <a:schemeClr val="bg2">
              <a:lumMod val="90000"/>
            </a:schemeClr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Равнобедренный треугольник 58"/>
          <p:cNvSpPr/>
          <p:nvPr/>
        </p:nvSpPr>
        <p:spPr>
          <a:xfrm rot="12520366">
            <a:off x="393152" y="4185909"/>
            <a:ext cx="356638" cy="241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571736" y="114298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8" name="Группа 68"/>
          <p:cNvGrpSpPr/>
          <p:nvPr/>
        </p:nvGrpSpPr>
        <p:grpSpPr>
          <a:xfrm>
            <a:off x="3428992" y="1142984"/>
            <a:ext cx="928694" cy="646331"/>
            <a:chOff x="6643702" y="350142"/>
            <a:chExt cx="928694" cy="646331"/>
          </a:xfrm>
          <a:solidFill>
            <a:schemeClr val="bg1"/>
          </a:solidFill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2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7154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Овал 79"/>
          <p:cNvSpPr/>
          <p:nvPr/>
        </p:nvSpPr>
        <p:spPr>
          <a:xfrm>
            <a:off x="7929586" y="100010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786710" y="609881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429256" y="1071546"/>
            <a:ext cx="3714744" cy="7143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ine 4"/>
          <p:cNvSpPr>
            <a:spLocks noChangeShapeType="1"/>
          </p:cNvSpPr>
          <p:nvPr/>
        </p:nvSpPr>
        <p:spPr bwMode="auto">
          <a:xfrm rot="-8340000" flipH="1">
            <a:off x="8048623" y="947103"/>
            <a:ext cx="476306" cy="32319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68"/>
          <p:cNvGrpSpPr/>
          <p:nvPr/>
        </p:nvGrpSpPr>
        <p:grpSpPr>
          <a:xfrm>
            <a:off x="8215306" y="285728"/>
            <a:ext cx="928694" cy="646331"/>
            <a:chOff x="6643702" y="350142"/>
            <a:chExt cx="928694" cy="646331"/>
          </a:xfrm>
        </p:grpSpPr>
        <p:sp>
          <p:nvSpPr>
            <p:cNvPr id="86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Line 4"/>
          <p:cNvSpPr>
            <a:spLocks noChangeShapeType="1"/>
          </p:cNvSpPr>
          <p:nvPr/>
        </p:nvSpPr>
        <p:spPr bwMode="auto">
          <a:xfrm rot="-11940000">
            <a:off x="7138505" y="891739"/>
            <a:ext cx="856841" cy="41927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9" name="Группа 68"/>
          <p:cNvGrpSpPr/>
          <p:nvPr/>
        </p:nvGrpSpPr>
        <p:grpSpPr>
          <a:xfrm>
            <a:off x="6786578" y="285728"/>
            <a:ext cx="928694" cy="646331"/>
            <a:chOff x="6643702" y="493018"/>
            <a:chExt cx="928694" cy="646331"/>
          </a:xfrm>
        </p:grpSpPr>
        <p:sp>
          <p:nvSpPr>
            <p:cNvPr id="90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2" name="Прямая со стрелкой 91"/>
          <p:cNvCxnSpPr/>
          <p:nvPr/>
        </p:nvCxnSpPr>
        <p:spPr>
          <a:xfrm rot="10800000">
            <a:off x="7511591" y="1111085"/>
            <a:ext cx="500066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68"/>
          <p:cNvGrpSpPr/>
          <p:nvPr/>
        </p:nvGrpSpPr>
        <p:grpSpPr>
          <a:xfrm>
            <a:off x="7715272" y="1285860"/>
            <a:ext cx="714380" cy="646331"/>
            <a:chOff x="6670998" y="421580"/>
            <a:chExt cx="714380" cy="646331"/>
          </a:xfrm>
        </p:grpSpPr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0" y="6273225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ДЗ-СР-3,стр.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3643306" y="1643050"/>
            <a:ext cx="3101458" cy="1609382"/>
            <a:chOff x="2500298" y="2676874"/>
            <a:chExt cx="2610177" cy="1609382"/>
          </a:xfrm>
        </p:grpSpPr>
        <p:sp>
          <p:nvSpPr>
            <p:cNvPr id="10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399764" y="2643182"/>
            <a:ext cx="3101458" cy="1609382"/>
            <a:chOff x="2500298" y="2676874"/>
            <a:chExt cx="2610177" cy="1609382"/>
          </a:xfrm>
        </p:grpSpPr>
        <p:sp>
          <p:nvSpPr>
            <p:cNvPr id="107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2500298" y="3217884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ts val="7500"/>
              </a:lnSpc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000"/>
              </a:lnSpc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59" grpId="0" animBg="1"/>
      <p:bldP spid="62" grpId="0" animBg="1"/>
      <p:bldP spid="66" grpId="0"/>
      <p:bldP spid="67" grpId="0" animBg="1"/>
      <p:bldP spid="71" grpId="0" animBg="1"/>
      <p:bldP spid="80" grpId="0" animBg="1"/>
      <p:bldP spid="81" grpId="0"/>
      <p:bldP spid="84" grpId="0" animBg="1"/>
      <p:bldP spid="88" grpId="0" animBg="1"/>
      <p:bldP spid="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6"/>
          <p:cNvGrpSpPr/>
          <p:nvPr/>
        </p:nvGrpSpPr>
        <p:grpSpPr>
          <a:xfrm>
            <a:off x="0" y="2285992"/>
            <a:ext cx="3143240" cy="830997"/>
            <a:chOff x="857224" y="4714884"/>
            <a:chExt cx="3214710" cy="830997"/>
          </a:xfrm>
          <a:solidFill>
            <a:srgbClr val="FFFF00"/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857224" y="4714884"/>
              <a:ext cx="3214710" cy="830997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0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grp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285984" y="42860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14678" y="1103445"/>
            <a:ext cx="928694" cy="584775"/>
            <a:chOff x="6643702" y="350142"/>
            <a:chExt cx="928694" cy="584775"/>
          </a:xfrm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6390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786710" y="2467171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358214" y="192880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3071802" y="2428868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3094758" y="1714488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2729900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269335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857884" y="278605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rot="-11760000" flipH="1" flipV="1">
            <a:off x="5965842" y="2553774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6786578" y="2000240"/>
            <a:ext cx="928694" cy="646331"/>
            <a:chOff x="6643702" y="493018"/>
            <a:chExt cx="928694" cy="646331"/>
          </a:xfrm>
        </p:grpSpPr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Line 4"/>
          <p:cNvSpPr>
            <a:spLocks noChangeShapeType="1"/>
          </p:cNvSpPr>
          <p:nvPr/>
        </p:nvSpPr>
        <p:spPr bwMode="auto">
          <a:xfrm rot="-11760000" flipH="1" flipV="1">
            <a:off x="4608522" y="256739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68"/>
          <p:cNvGrpSpPr/>
          <p:nvPr/>
        </p:nvGrpSpPr>
        <p:grpSpPr>
          <a:xfrm>
            <a:off x="4286248" y="1928802"/>
            <a:ext cx="928694" cy="646331"/>
            <a:chOff x="6643702" y="350142"/>
            <a:chExt cx="928694" cy="646331"/>
          </a:xfrm>
        </p:grpSpPr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68"/>
          <p:cNvGrpSpPr/>
          <p:nvPr/>
        </p:nvGrpSpPr>
        <p:grpSpPr>
          <a:xfrm>
            <a:off x="5500694" y="1925413"/>
            <a:ext cx="714380" cy="646331"/>
            <a:chOff x="6670998" y="421580"/>
            <a:chExt cx="714380" cy="646331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 flipV="1">
            <a:off x="642910" y="1643050"/>
            <a:ext cx="800105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63"/>
          <p:cNvGrpSpPr/>
          <p:nvPr/>
        </p:nvGrpSpPr>
        <p:grpSpPr>
          <a:xfrm>
            <a:off x="6072198" y="2714620"/>
            <a:ext cx="3000396" cy="1323630"/>
            <a:chOff x="2500298" y="2676874"/>
            <a:chExt cx="2610177" cy="160938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500298" y="3068535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89"/>
          <p:cNvGrpSpPr/>
          <p:nvPr/>
        </p:nvGrpSpPr>
        <p:grpSpPr>
          <a:xfrm>
            <a:off x="3004432" y="2786058"/>
            <a:ext cx="2639138" cy="1323630"/>
            <a:chOff x="2387650" y="2585058"/>
            <a:chExt cx="2722825" cy="1701198"/>
          </a:xfrm>
        </p:grpSpPr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2387650" y="3095096"/>
              <a:ext cx="157163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3681683" y="2585058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2" name="Группа 89"/>
          <p:cNvGrpSpPr/>
          <p:nvPr/>
        </p:nvGrpSpPr>
        <p:grpSpPr>
          <a:xfrm>
            <a:off x="258160" y="3929065"/>
            <a:ext cx="1262943" cy="1243995"/>
            <a:chOff x="3681683" y="2585058"/>
            <a:chExt cx="1302992" cy="1598848"/>
          </a:xfrm>
        </p:grpSpPr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3710116" y="3503218"/>
              <a:ext cx="1274559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3681683" y="2585058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8" name="Группа 63"/>
          <p:cNvGrpSpPr/>
          <p:nvPr/>
        </p:nvGrpSpPr>
        <p:grpSpPr>
          <a:xfrm>
            <a:off x="1214414" y="3857628"/>
            <a:ext cx="1785953" cy="1357322"/>
            <a:chOff x="3370356" y="2590015"/>
            <a:chExt cx="1553681" cy="1650347"/>
          </a:xfrm>
        </p:grpSpPr>
        <p:sp>
          <p:nvSpPr>
            <p:cNvPr id="90" name="Text Box 31"/>
            <p:cNvSpPr txBox="1">
              <a:spLocks noChangeArrowheads="1"/>
            </p:cNvSpPr>
            <p:nvPr/>
          </p:nvSpPr>
          <p:spPr bwMode="auto">
            <a:xfrm>
              <a:off x="3778138" y="3559674"/>
              <a:ext cx="1145899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3370356" y="3240229"/>
              <a:ext cx="43503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Text Box 30"/>
            <p:cNvSpPr txBox="1">
              <a:spLocks noChangeArrowheads="1"/>
            </p:cNvSpPr>
            <p:nvPr/>
          </p:nvSpPr>
          <p:spPr bwMode="auto">
            <a:xfrm>
              <a:off x="3681685" y="2590015"/>
              <a:ext cx="993763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0" y="5842361"/>
            <a:ext cx="9143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Два тела с зарядами 8·10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–9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 и 2·10</a:t>
            </a:r>
            <a:r>
              <a:rPr lang="ru-RU" sz="2000" b="1" baseline="30000" dirty="0" smtClean="0">
                <a:latin typeface="Times New Roman" pitchFamily="18" charset="0"/>
                <a:cs typeface="Times New Roman" pitchFamily="18" charset="0"/>
              </a:rPr>
              <a:t>–9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 находятся на расстоянии 12 см друг от друга. В какой точке на линии, соединяющей эти тела, надо поместить заряженное тело, чтобы оно оказалось в равновесии?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14282" y="4286256"/>
            <a:ext cx="500066" cy="500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1544308" y="4272608"/>
            <a:ext cx="500066" cy="5000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214282" y="4929198"/>
            <a:ext cx="50006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585252" y="4888254"/>
            <a:ext cx="500066" cy="50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89"/>
          <p:cNvGrpSpPr/>
          <p:nvPr/>
        </p:nvGrpSpPr>
        <p:grpSpPr>
          <a:xfrm>
            <a:off x="3286117" y="4357694"/>
            <a:ext cx="1246330" cy="1243995"/>
            <a:chOff x="3681683" y="2585058"/>
            <a:chExt cx="1285852" cy="1598848"/>
          </a:xfrm>
        </p:grpSpPr>
        <p:sp>
          <p:nvSpPr>
            <p:cNvPr id="119" name="Text Box 31"/>
            <p:cNvSpPr txBox="1">
              <a:spLocks noChangeArrowheads="1"/>
            </p:cNvSpPr>
            <p:nvPr/>
          </p:nvSpPr>
          <p:spPr bwMode="auto">
            <a:xfrm>
              <a:off x="3710116" y="3503218"/>
              <a:ext cx="100341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 Box 30"/>
            <p:cNvSpPr txBox="1">
              <a:spLocks noChangeArrowheads="1"/>
            </p:cNvSpPr>
            <p:nvPr/>
          </p:nvSpPr>
          <p:spPr bwMode="auto">
            <a:xfrm>
              <a:off x="3681683" y="2585058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2" name="Группа 63"/>
          <p:cNvGrpSpPr/>
          <p:nvPr/>
        </p:nvGrpSpPr>
        <p:grpSpPr>
          <a:xfrm>
            <a:off x="4078329" y="4316750"/>
            <a:ext cx="1380349" cy="1384618"/>
            <a:chOff x="3370356" y="2590014"/>
            <a:chExt cx="1200828" cy="1683535"/>
          </a:xfrm>
        </p:grpSpPr>
        <p:sp>
          <p:nvSpPr>
            <p:cNvPr id="123" name="Text Box 31"/>
            <p:cNvSpPr txBox="1">
              <a:spLocks noChangeArrowheads="1"/>
            </p:cNvSpPr>
            <p:nvPr/>
          </p:nvSpPr>
          <p:spPr bwMode="auto">
            <a:xfrm>
              <a:off x="3778139" y="3592862"/>
              <a:ext cx="581008" cy="680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3370356" y="3240229"/>
              <a:ext cx="43503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30"/>
            <p:cNvSpPr txBox="1">
              <a:spLocks noChangeArrowheads="1"/>
            </p:cNvSpPr>
            <p:nvPr/>
          </p:nvSpPr>
          <p:spPr bwMode="auto">
            <a:xfrm>
              <a:off x="3681686" y="2590014"/>
              <a:ext cx="55316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Группа 89"/>
          <p:cNvGrpSpPr/>
          <p:nvPr/>
        </p:nvGrpSpPr>
        <p:grpSpPr>
          <a:xfrm>
            <a:off x="6072198" y="4357694"/>
            <a:ext cx="1246330" cy="1243995"/>
            <a:chOff x="3681683" y="2585058"/>
            <a:chExt cx="1285852" cy="1598848"/>
          </a:xfrm>
        </p:grpSpPr>
        <p:sp>
          <p:nvSpPr>
            <p:cNvPr id="128" name="Text Box 31"/>
            <p:cNvSpPr txBox="1">
              <a:spLocks noChangeArrowheads="1"/>
            </p:cNvSpPr>
            <p:nvPr/>
          </p:nvSpPr>
          <p:spPr bwMode="auto">
            <a:xfrm>
              <a:off x="3710116" y="3503218"/>
              <a:ext cx="100341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30"/>
            <p:cNvSpPr txBox="1">
              <a:spLocks noChangeArrowheads="1"/>
            </p:cNvSpPr>
            <p:nvPr/>
          </p:nvSpPr>
          <p:spPr bwMode="auto">
            <a:xfrm>
              <a:off x="3681683" y="2585058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44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" name="Группа 63"/>
          <p:cNvGrpSpPr/>
          <p:nvPr/>
        </p:nvGrpSpPr>
        <p:grpSpPr>
          <a:xfrm>
            <a:off x="6912603" y="4821022"/>
            <a:ext cx="1016984" cy="853050"/>
            <a:chOff x="3370356" y="3203151"/>
            <a:chExt cx="884721" cy="1037210"/>
          </a:xfrm>
        </p:grpSpPr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3370356" y="3240229"/>
              <a:ext cx="43503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30"/>
            <p:cNvSpPr txBox="1">
              <a:spLocks noChangeArrowheads="1"/>
            </p:cNvSpPr>
            <p:nvPr/>
          </p:nvSpPr>
          <p:spPr bwMode="auto">
            <a:xfrm>
              <a:off x="3701910" y="3203151"/>
              <a:ext cx="553167" cy="100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143604" y="0"/>
            <a:ext cx="300039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ДЗ,СР-3, стр.17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2" grpId="0" animBg="1"/>
      <p:bldP spid="66" grpId="0"/>
      <p:bldP spid="67" grpId="0" animBg="1"/>
      <p:bldP spid="71" grpId="0" animBg="1"/>
      <p:bldP spid="83" grpId="0"/>
      <p:bldP spid="94" grpId="0"/>
      <p:bldP spid="100" grpId="0" animBg="1"/>
      <p:bldP spid="101" grpId="0"/>
      <p:bldP spid="102" grpId="0" animBg="1"/>
      <p:bldP spid="106" grpId="0" animBg="1"/>
      <p:bldP spid="107" grpId="0"/>
      <p:bldP spid="110" grpId="0" animBg="1"/>
      <p:bldP spid="113" grpId="0" animBg="1"/>
      <p:bldP spid="116" grpId="0" animBg="1"/>
      <p:bldP spid="117" grpId="0" animBg="1"/>
      <p:bldP spid="1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521495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438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Два точечных 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Разноимённыеенных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заряда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2•10</a:t>
            </a:r>
            <a:r>
              <a:rPr lang="ru-RU" sz="2800" b="1" baseline="30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 находятся на концах гипотенузы длиной 5 см. Определить напряженность поля в точке, находящейся на расстоянии 4 см от первого и 3 см от второго заряда.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1899754">
            <a:off x="2163109" y="4775177"/>
            <a:ext cx="729282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954531">
            <a:off x="1703231" y="3848179"/>
            <a:ext cx="699911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995174" y="1118817"/>
            <a:ext cx="6552000" cy="309600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428660" y="2000240"/>
            <a:ext cx="3500462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538" y="378619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928794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6540000" flipH="1">
            <a:off x="1709057" y="4731811"/>
            <a:ext cx="1044000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1643042" y="4714884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580000" flipH="1">
            <a:off x="1977542" y="3884233"/>
            <a:ext cx="995300" cy="151657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3500430" y="2786058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388776" y="4143380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500298" y="4071942"/>
            <a:ext cx="1428762" cy="71438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071670" y="4217540"/>
            <a:ext cx="1285884" cy="497344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68"/>
          <p:cNvGrpSpPr/>
          <p:nvPr/>
        </p:nvGrpSpPr>
        <p:grpSpPr>
          <a:xfrm>
            <a:off x="4214810" y="3500438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7686" y="4643446"/>
            <a:ext cx="3066394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" name="Группа 56"/>
          <p:cNvGrpSpPr/>
          <p:nvPr/>
        </p:nvGrpSpPr>
        <p:grpSpPr>
          <a:xfrm>
            <a:off x="5786446" y="385762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358082" y="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919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64"/>
          <p:cNvGrpSpPr/>
          <p:nvPr/>
        </p:nvGrpSpPr>
        <p:grpSpPr>
          <a:xfrm>
            <a:off x="3929058" y="1527766"/>
            <a:ext cx="2281713" cy="1258292"/>
            <a:chOff x="5532357" y="897837"/>
            <a:chExt cx="2281713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00013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20169855">
            <a:off x="5291893" y="2527729"/>
            <a:ext cx="96625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3886064">
            <a:off x="482331" y="2634624"/>
            <a:ext cx="98374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285852" y="928670"/>
            <a:ext cx="514353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2*3*4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3" name="Группа 64"/>
          <p:cNvGrpSpPr/>
          <p:nvPr/>
        </p:nvGrpSpPr>
        <p:grpSpPr>
          <a:xfrm>
            <a:off x="0" y="5214950"/>
            <a:ext cx="2231296" cy="1074768"/>
            <a:chOff x="5532357" y="1010219"/>
            <a:chExt cx="2231296" cy="1074768"/>
          </a:xfrm>
          <a:solidFill>
            <a:schemeClr val="bg1">
              <a:lumMod val="85000"/>
            </a:schemeClr>
          </a:solidFill>
        </p:grpSpPr>
        <p:sp>
          <p:nvSpPr>
            <p:cNvPr id="91" name="Text Box 11"/>
            <p:cNvSpPr txBox="1">
              <a:spLocks noChangeArrowheads="1"/>
            </p:cNvSpPr>
            <p:nvPr/>
          </p:nvSpPr>
          <p:spPr bwMode="auto">
            <a:xfrm>
              <a:off x="5532357" y="1214422"/>
              <a:ext cx="1081091" cy="7697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ru-RU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12"/>
            <p:cNvGrpSpPr>
              <a:grpSpLocks/>
            </p:cNvGrpSpPr>
            <p:nvPr/>
          </p:nvGrpSpPr>
          <p:grpSpPr bwMode="auto">
            <a:xfrm>
              <a:off x="6460908" y="1010219"/>
              <a:ext cx="1302745" cy="1074768"/>
              <a:chOff x="11537" y="6276289"/>
              <a:chExt cx="698" cy="1074768"/>
            </a:xfrm>
            <a:grpFill/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11537" y="6276289"/>
                <a:ext cx="698" cy="1074768"/>
                <a:chOff x="11016" y="6276557"/>
                <a:chExt cx="558" cy="1074768"/>
              </a:xfrm>
              <a:grpFill/>
            </p:grpSpPr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16" y="6276557"/>
                  <a:ext cx="55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7" y="6851259"/>
                  <a:ext cx="497" cy="50006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11567" y="6806849"/>
                <a:ext cx="628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Text Box 32"/>
          <p:cNvSpPr txBox="1">
            <a:spLocks noChangeArrowheads="1"/>
          </p:cNvSpPr>
          <p:nvPr/>
        </p:nvSpPr>
        <p:spPr bwMode="auto">
          <a:xfrm rot="20590175">
            <a:off x="7919920" y="1947740"/>
            <a:ext cx="1239262" cy="57214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b="1" dirty="0" smtClean="0"/>
              <a:t>кВ/м </a:t>
            </a:r>
          </a:p>
        </p:txBody>
      </p:sp>
      <p:grpSp>
        <p:nvGrpSpPr>
          <p:cNvPr id="30" name="Группа 63"/>
          <p:cNvGrpSpPr/>
          <p:nvPr/>
        </p:nvGrpSpPr>
        <p:grpSpPr>
          <a:xfrm>
            <a:off x="6064586" y="1690573"/>
            <a:ext cx="2235843" cy="1098683"/>
            <a:chOff x="2380057" y="3187573"/>
            <a:chExt cx="1881677" cy="1098683"/>
          </a:xfrm>
          <a:solidFill>
            <a:schemeClr val="bg2">
              <a:lumMod val="90000"/>
            </a:schemeClr>
          </a:solidFill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2380058" y="3309183"/>
              <a:ext cx="420853" cy="61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0,04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4404308" y="5572140"/>
            <a:ext cx="1239262" cy="57214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smtClean="0"/>
              <a:t>кВ/м </a:t>
            </a:r>
          </a:p>
        </p:txBody>
      </p:sp>
      <p:grpSp>
        <p:nvGrpSpPr>
          <p:cNvPr id="31" name="Группа 63"/>
          <p:cNvGrpSpPr/>
          <p:nvPr/>
        </p:nvGrpSpPr>
        <p:grpSpPr>
          <a:xfrm>
            <a:off x="2143108" y="5286388"/>
            <a:ext cx="2378719" cy="1098683"/>
            <a:chOff x="2259813" y="3187573"/>
            <a:chExt cx="2001921" cy="1098683"/>
          </a:xfrm>
          <a:solidFill>
            <a:schemeClr val="bg2">
              <a:lumMod val="90000"/>
            </a:schemeClr>
          </a:solidFill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2259813" y="3309183"/>
              <a:ext cx="420853" cy="6126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0"/>
            <p:cNvSpPr txBox="1">
              <a:spLocks noChangeArrowheads="1"/>
            </p:cNvSpPr>
            <p:nvPr/>
          </p:nvSpPr>
          <p:spPr bwMode="auto">
            <a:xfrm>
              <a:off x="2680668" y="3187573"/>
              <a:ext cx="1581066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3000"/>
                </a:lnSpc>
                <a:spcAft>
                  <a:spcPts val="1000"/>
                </a:spcAft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="1" baseline="30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•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2•10</a:t>
              </a:r>
              <a:r>
                <a:rPr lang="ru-RU" sz="2400" b="1" baseline="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-10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2800911" y="3605568"/>
              <a:ext cx="84422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0,03</a:t>
              </a:r>
              <a:r>
                <a:rPr lang="en-US" sz="3600" b="1" baseline="30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2680667" y="3708905"/>
              <a:ext cx="1242195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6" name="Rectangle 1"/>
          <p:cNvSpPr>
            <a:spLocks noChangeArrowheads="1"/>
          </p:cNvSpPr>
          <p:nvPr/>
        </p:nvSpPr>
        <p:spPr bwMode="auto">
          <a:xfrm>
            <a:off x="7408620" y="4649940"/>
            <a:ext cx="1592536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4786314" y="0"/>
            <a:ext cx="2571768" cy="500042"/>
          </a:xfrm>
          <a:prstGeom prst="rect">
            <a:avLst/>
          </a:prstGeom>
          <a:solidFill>
            <a:srgbClr val="FFFF00"/>
          </a:solidFill>
          <a:ln w="158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ДЗ,СР-3, стр.15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9" grpId="0" animBg="1"/>
      <p:bldP spid="72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69" grpId="0" animBg="1"/>
      <p:bldP spid="70" grpId="0" animBg="1"/>
      <p:bldP spid="71" grpId="0" animBg="1"/>
      <p:bldP spid="73" grpId="0" animBg="1"/>
      <p:bldP spid="67" grpId="0" animBg="1"/>
      <p:bldP spid="78" grpId="0" animBg="1"/>
      <p:bldP spid="8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2844" y="639529"/>
            <a:ext cx="428628" cy="5034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5"/>
            <a:ext cx="428628" cy="428628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142873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43174" y="207167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2794445" y="2387123"/>
            <a:ext cx="1174735" cy="1730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68"/>
          <p:cNvGrpSpPr/>
          <p:nvPr/>
        </p:nvGrpSpPr>
        <p:grpSpPr>
          <a:xfrm>
            <a:off x="3286116" y="2786058"/>
            <a:ext cx="928694" cy="646331"/>
            <a:chOff x="6643702" y="350142"/>
            <a:chExt cx="928694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880000" flipH="1">
            <a:off x="2763837" y="1889534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86116" y="928670"/>
            <a:ext cx="928694" cy="646331"/>
            <a:chOff x="6643702" y="493018"/>
            <a:chExt cx="928694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2428860" y="1047287"/>
            <a:ext cx="2969042" cy="1285884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119" idx="1"/>
          </p:cNvCxnSpPr>
          <p:nvPr/>
        </p:nvCxnSpPr>
        <p:spPr>
          <a:xfrm>
            <a:off x="5643570" y="3071810"/>
            <a:ext cx="2107824" cy="76980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68"/>
          <p:cNvGrpSpPr/>
          <p:nvPr/>
        </p:nvGrpSpPr>
        <p:grpSpPr>
          <a:xfrm>
            <a:off x="7119628" y="3857628"/>
            <a:ext cx="714380" cy="646331"/>
            <a:chOff x="6646858" y="350142"/>
            <a:chExt cx="714380" cy="646331"/>
          </a:xfrm>
        </p:grpSpPr>
        <p:sp>
          <p:nvSpPr>
            <p:cNvPr id="51" name="TextBox 50"/>
            <p:cNvSpPr txBox="1"/>
            <p:nvPr/>
          </p:nvSpPr>
          <p:spPr>
            <a:xfrm>
              <a:off x="6646858" y="350142"/>
              <a:ext cx="71438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42436" y="421580"/>
              <a:ext cx="430193" cy="7024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785786" y="0"/>
            <a:ext cx="4649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571472" y="891257"/>
            <a:ext cx="4714908" cy="10885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2857488" y="371475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71472" y="1000108"/>
            <a:ext cx="3071834" cy="164307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Группа 68"/>
          <p:cNvGrpSpPr/>
          <p:nvPr/>
        </p:nvGrpSpPr>
        <p:grpSpPr>
          <a:xfrm>
            <a:off x="1785918" y="2714620"/>
            <a:ext cx="928694" cy="646331"/>
            <a:chOff x="6643702" y="493018"/>
            <a:chExt cx="928694" cy="646331"/>
          </a:xfrm>
        </p:grpSpPr>
        <p:sp>
          <p:nvSpPr>
            <p:cNvPr id="11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500298" y="4516947"/>
            <a:ext cx="4357718" cy="769441"/>
            <a:chOff x="785786" y="4643446"/>
            <a:chExt cx="4500594" cy="769441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2" name="Группа 56"/>
            <p:cNvGrpSpPr/>
            <p:nvPr/>
          </p:nvGrpSpPr>
          <p:grpSpPr>
            <a:xfrm>
              <a:off x="785786" y="4643446"/>
              <a:ext cx="4500594" cy="769441"/>
              <a:chOff x="857224" y="4786322"/>
              <a:chExt cx="3429024" cy="769441"/>
            </a:xfrm>
            <a:grpFill/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857224" y="4786322"/>
                <a:ext cx="3429024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44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400" b="1" baseline="-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E</a:t>
                </a:r>
                <a:r>
                  <a:rPr lang="ru-RU" sz="4400" b="1" baseline="-30000" dirty="0" smtClean="0">
                    <a:solidFill>
                      <a:srgbClr val="0066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400" b="1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Е</a:t>
                </a:r>
                <a:r>
                  <a:rPr lang="en-US" sz="4400" b="1" baseline="-30000" dirty="0" smtClean="0">
                    <a:solidFill>
                      <a:srgbClr val="C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baseline="-30000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                  </a:t>
                </a:r>
                <a:r>
                  <a:rPr lang="en-US" sz="4400" b="1" baseline="-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endParaRPr lang="ru-RU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>
                <a:off x="3328693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C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>
                <a:off x="1673658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Line 18"/>
              <p:cNvSpPr>
                <a:spLocks noChangeShapeType="1"/>
              </p:cNvSpPr>
              <p:nvPr/>
            </p:nvSpPr>
            <p:spPr bwMode="auto">
              <a:xfrm>
                <a:off x="928662" y="4786322"/>
                <a:ext cx="457489" cy="0"/>
              </a:xfrm>
              <a:prstGeom prst="line">
                <a:avLst/>
              </a:prstGeom>
              <a:grpFill/>
              <a:ln w="762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Line 18"/>
            <p:cNvSpPr>
              <a:spLocks noChangeShapeType="1"/>
            </p:cNvSpPr>
            <p:nvPr/>
          </p:nvSpPr>
          <p:spPr bwMode="auto">
            <a:xfrm>
              <a:off x="2828538" y="4643446"/>
              <a:ext cx="600454" cy="0"/>
            </a:xfrm>
            <a:prstGeom prst="line">
              <a:avLst/>
            </a:prstGeom>
            <a:grp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7" name="Line 4"/>
          <p:cNvSpPr>
            <a:spLocks noChangeShapeType="1"/>
          </p:cNvSpPr>
          <p:nvPr/>
        </p:nvSpPr>
        <p:spPr bwMode="auto">
          <a:xfrm rot="-11880000" flipH="1">
            <a:off x="5617446" y="2768215"/>
            <a:ext cx="1276837" cy="3315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8" name="Line 4"/>
          <p:cNvSpPr>
            <a:spLocks noChangeShapeType="1"/>
          </p:cNvSpPr>
          <p:nvPr/>
        </p:nvSpPr>
        <p:spPr bwMode="auto">
          <a:xfrm rot="-8340000" flipH="1">
            <a:off x="6699276" y="2721551"/>
            <a:ext cx="1174735" cy="17307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 rot="-12060000" flipV="1">
            <a:off x="7615297" y="3107302"/>
            <a:ext cx="327591" cy="69882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1" name="Группа 68"/>
          <p:cNvGrpSpPr/>
          <p:nvPr/>
        </p:nvGrpSpPr>
        <p:grpSpPr>
          <a:xfrm>
            <a:off x="6429388" y="1857364"/>
            <a:ext cx="928694" cy="646331"/>
            <a:chOff x="6643702" y="493018"/>
            <a:chExt cx="928694" cy="646331"/>
          </a:xfrm>
        </p:grpSpPr>
        <p:sp>
          <p:nvSpPr>
            <p:cNvPr id="122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4" name="Группа 68"/>
          <p:cNvGrpSpPr/>
          <p:nvPr/>
        </p:nvGrpSpPr>
        <p:grpSpPr>
          <a:xfrm>
            <a:off x="7858148" y="2428868"/>
            <a:ext cx="928694" cy="646331"/>
            <a:chOff x="6643702" y="350142"/>
            <a:chExt cx="928694" cy="646331"/>
          </a:xfrm>
        </p:grpSpPr>
        <p:sp>
          <p:nvSpPr>
            <p:cNvPr id="12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baseline="-25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" name="Группа 68"/>
          <p:cNvGrpSpPr/>
          <p:nvPr/>
        </p:nvGrpSpPr>
        <p:grpSpPr>
          <a:xfrm>
            <a:off x="7858148" y="3429000"/>
            <a:ext cx="928694" cy="646331"/>
            <a:chOff x="6643702" y="493018"/>
            <a:chExt cx="928694" cy="646331"/>
          </a:xfrm>
        </p:grpSpPr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6715108" y="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№7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\919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71406" y="5214950"/>
            <a:ext cx="3101457" cy="1609382"/>
            <a:chOff x="2500299" y="2676874"/>
            <a:chExt cx="2610176" cy="1609382"/>
          </a:xfrm>
          <a:solidFill>
            <a:schemeClr val="bg2">
              <a:lumMod val="90000"/>
            </a:schemeClr>
          </a:solidFill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82806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3470807" y="5248642"/>
            <a:ext cx="3101457" cy="1609382"/>
            <a:chOff x="2500299" y="2676874"/>
            <a:chExt cx="2610176" cy="1609382"/>
          </a:xfrm>
          <a:solidFill>
            <a:schemeClr val="bg1">
              <a:lumMod val="85000"/>
            </a:schemeClr>
          </a:solidFill>
        </p:grpSpPr>
        <p:sp>
          <p:nvSpPr>
            <p:cNvPr id="7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399765" y="5072074"/>
            <a:ext cx="3101457" cy="1609382"/>
            <a:chOff x="2500299" y="2676874"/>
            <a:chExt cx="2610176" cy="1609382"/>
          </a:xfrm>
        </p:grpSpPr>
        <p:sp>
          <p:nvSpPr>
            <p:cNvPr id="80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22684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4" name="Прямоугольник 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10"/>
          <p:cNvGrpSpPr>
            <a:grpSpLocks/>
          </p:cNvGrpSpPr>
          <p:nvPr/>
        </p:nvGrpSpPr>
        <p:grpSpPr bwMode="auto">
          <a:xfrm>
            <a:off x="2571736" y="3571876"/>
            <a:ext cx="428628" cy="428628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Line 4"/>
          <p:cNvSpPr>
            <a:spLocks noChangeShapeType="1"/>
          </p:cNvSpPr>
          <p:nvPr/>
        </p:nvSpPr>
        <p:spPr bwMode="auto">
          <a:xfrm rot="-12060000" flipV="1">
            <a:off x="2590497" y="2281822"/>
            <a:ext cx="327591" cy="698824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0163 L -0.3125 -0.13149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6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24149 -0.1094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5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02" grpId="0"/>
      <p:bldP spid="117" grpId="0" animBg="1"/>
      <p:bldP spid="118" grpId="0" animBg="1"/>
      <p:bldP spid="119" grpId="0" animBg="1"/>
      <p:bldP spid="74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20311672">
            <a:off x="37421" y="1640743"/>
            <a:ext cx="6264205" cy="1632413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Напряженность 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6177498"/>
            <a:ext cx="66602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стр.23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5913" y="0"/>
            <a:ext cx="3263649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№11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88279">
            <a:off x="343374" y="4290232"/>
            <a:ext cx="6988190" cy="1669848"/>
          </a:xfrm>
          <a:prstGeom prst="rect">
            <a:avLst/>
          </a:prstGeom>
          <a:solidFill>
            <a:srgbClr val="92D05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786050" y="2571744"/>
            <a:ext cx="6143668" cy="178595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электрического.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flipH="1" flipV="1">
            <a:off x="4603899" y="896770"/>
            <a:ext cx="2786082" cy="242889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772015" y="2190382"/>
            <a:ext cx="2799985" cy="2649961"/>
          </a:xfrm>
          <a:prstGeom prst="ellipse">
            <a:avLst/>
          </a:prstGeom>
          <a:solidFill>
            <a:schemeClr val="bg2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 flipV="1">
            <a:off x="1785918" y="1357297"/>
            <a:ext cx="623064" cy="10508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643570" y="1214422"/>
            <a:ext cx="10810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85187" y="785795"/>
            <a:ext cx="1302746" cy="1500902"/>
            <a:chOff x="11550" y="3511"/>
            <a:chExt cx="698" cy="853"/>
          </a:xfrm>
        </p:grpSpPr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1550" y="3511"/>
              <a:ext cx="698" cy="853"/>
              <a:chOff x="11026" y="3779"/>
              <a:chExt cx="558" cy="853"/>
            </a:xfrm>
          </p:grpSpPr>
          <p:sp>
            <p:nvSpPr>
              <p:cNvPr id="1039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40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49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Line 4"/>
          <p:cNvSpPr>
            <a:spLocks noChangeShapeType="1"/>
          </p:cNvSpPr>
          <p:nvPr/>
        </p:nvSpPr>
        <p:spPr bwMode="auto">
          <a:xfrm flipH="1" flipV="1">
            <a:off x="4571999" y="428604"/>
            <a:ext cx="45719" cy="585791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100405" y="3447273"/>
            <a:ext cx="1471595" cy="14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3180803" y="396705"/>
            <a:ext cx="0" cy="321471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138593" y="3531208"/>
            <a:ext cx="428628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58082" y="3571876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3200" dirty="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3210031" y="253829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 flipV="1">
            <a:off x="785786" y="2214553"/>
            <a:ext cx="1094198" cy="6920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571472" y="3478102"/>
            <a:ext cx="1165636" cy="223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 flipH="1">
            <a:off x="928662" y="4143380"/>
            <a:ext cx="1022760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 flipH="1">
            <a:off x="2357422" y="4786322"/>
            <a:ext cx="379818" cy="11430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857356" y="3500438"/>
            <a:ext cx="29289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3210031" y="896771"/>
            <a:ext cx="178595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20956" y="750902"/>
            <a:ext cx="143828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636558" y="322275"/>
            <a:ext cx="1373669" cy="1500902"/>
            <a:chOff x="11559" y="3511"/>
            <a:chExt cx="736" cy="853"/>
          </a:xfrm>
        </p:grpSpPr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1559" y="3511"/>
              <a:ext cx="736" cy="853"/>
              <a:chOff x="11026" y="3779"/>
              <a:chExt cx="588" cy="853"/>
            </a:xfrm>
          </p:grpSpPr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779"/>
                <a:ext cx="55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55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32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ш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Прямоугольник 35"/>
          <p:cNvSpPr/>
          <p:nvPr/>
        </p:nvSpPr>
        <p:spPr>
          <a:xfrm>
            <a:off x="2357422" y="2500306"/>
            <a:ext cx="646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800" dirty="0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H="1" flipV="1">
            <a:off x="2071670" y="2643181"/>
            <a:ext cx="980254" cy="9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rc 6"/>
          <p:cNvSpPr>
            <a:spLocks/>
          </p:cNvSpPr>
          <p:nvPr/>
        </p:nvSpPr>
        <p:spPr bwMode="auto">
          <a:xfrm rot="10800000" flipV="1">
            <a:off x="4653894" y="3786190"/>
            <a:ext cx="2704188" cy="242889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7572364" y="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911 </a:t>
            </a:r>
            <a:r>
              <a:rPr lang="ru-RU" dirty="0" err="1" smtClean="0"/>
              <a:t>Демкович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animBg="1"/>
      <p:bldP spid="1026" grpId="0" animBg="1"/>
      <p:bldP spid="1031" grpId="0" animBg="1"/>
      <p:bldP spid="1035" grpId="0"/>
      <p:bldP spid="19" grpId="0" animBg="1"/>
      <p:bldP spid="1028" grpId="0" animBg="1"/>
      <p:bldP spid="1029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8" grpId="1"/>
      <p:bldP spid="29" grpId="0" animBg="1"/>
      <p:bldP spid="30" grpId="0"/>
      <p:bldP spid="36" grpId="0"/>
      <p:bldP spid="37" grpId="0" animBg="1"/>
      <p:bldP spid="33" grpId="0" animBg="1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406" y="63952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86380" y="785794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21429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34290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напряженность поля в точке, лежащей между зарядами больше. Когда они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одноимённы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мённы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6"/>
          <p:cNvGrpSpPr/>
          <p:nvPr/>
        </p:nvGrpSpPr>
        <p:grpSpPr>
          <a:xfrm>
            <a:off x="0" y="5786454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Овал 61"/>
          <p:cNvSpPr/>
          <p:nvPr/>
        </p:nvSpPr>
        <p:spPr>
          <a:xfrm>
            <a:off x="2714612" y="92867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stCxn id="7" idx="6"/>
            <a:endCxn id="14" idx="2"/>
          </p:cNvCxnSpPr>
          <p:nvPr/>
        </p:nvCxnSpPr>
        <p:spPr>
          <a:xfrm>
            <a:off x="785786" y="1021407"/>
            <a:ext cx="4500594" cy="66707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2285984" y="42860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Line 4"/>
          <p:cNvSpPr>
            <a:spLocks noChangeShapeType="1"/>
          </p:cNvSpPr>
          <p:nvPr/>
        </p:nvSpPr>
        <p:spPr bwMode="auto">
          <a:xfrm rot="-8280000" flipH="1">
            <a:off x="2966418" y="711629"/>
            <a:ext cx="853710" cy="6512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68"/>
          <p:cNvGrpSpPr/>
          <p:nvPr/>
        </p:nvGrpSpPr>
        <p:grpSpPr>
          <a:xfrm>
            <a:off x="3214678" y="1103445"/>
            <a:ext cx="928694" cy="646331"/>
            <a:chOff x="6643702" y="350142"/>
            <a:chExt cx="928694" cy="646331"/>
          </a:xfrm>
        </p:grpSpPr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Line 4"/>
          <p:cNvSpPr>
            <a:spLocks noChangeShapeType="1"/>
          </p:cNvSpPr>
          <p:nvPr/>
        </p:nvSpPr>
        <p:spPr bwMode="auto">
          <a:xfrm rot="-11760000" flipH="1" flipV="1">
            <a:off x="2913704" y="842973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68"/>
          <p:cNvGrpSpPr/>
          <p:nvPr/>
        </p:nvGrpSpPr>
        <p:grpSpPr>
          <a:xfrm>
            <a:off x="3500430" y="214290"/>
            <a:ext cx="928694" cy="646331"/>
            <a:chOff x="6643702" y="493018"/>
            <a:chExt cx="928694" cy="646331"/>
          </a:xfrm>
        </p:grpSpPr>
        <p:sp>
          <p:nvSpPr>
            <p:cNvPr id="73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5" name="Прямая со стрелкой 74"/>
          <p:cNvCxnSpPr/>
          <p:nvPr/>
        </p:nvCxnSpPr>
        <p:spPr>
          <a:xfrm>
            <a:off x="2857488" y="1063906"/>
            <a:ext cx="2214578" cy="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68"/>
          <p:cNvGrpSpPr/>
          <p:nvPr/>
        </p:nvGrpSpPr>
        <p:grpSpPr>
          <a:xfrm>
            <a:off x="4572000" y="428604"/>
            <a:ext cx="714380" cy="646331"/>
            <a:chOff x="6670998" y="421580"/>
            <a:chExt cx="714380" cy="646331"/>
          </a:xfrm>
        </p:grpSpPr>
        <p:sp>
          <p:nvSpPr>
            <p:cNvPr id="7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7786710" y="2467171"/>
            <a:ext cx="714380" cy="604639"/>
            <a:chOff x="846" y="9235"/>
            <a:chExt cx="366" cy="388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8358214" y="1928802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3071802" y="2428868"/>
            <a:ext cx="714380" cy="604639"/>
            <a:chOff x="846" y="9235"/>
            <a:chExt cx="366" cy="388"/>
          </a:xfrm>
        </p:grpSpPr>
        <p:sp>
          <p:nvSpPr>
            <p:cNvPr id="89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2428860" y="2143116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3786182" y="2729900"/>
            <a:ext cx="4178147" cy="60119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>
            <a:off x="5715008" y="269335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643570" y="214311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Line 4"/>
          <p:cNvSpPr>
            <a:spLocks noChangeShapeType="1"/>
          </p:cNvSpPr>
          <p:nvPr/>
        </p:nvSpPr>
        <p:spPr bwMode="auto">
          <a:xfrm rot="-11760000" flipH="1" flipV="1">
            <a:off x="5965842" y="2553774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68"/>
          <p:cNvGrpSpPr/>
          <p:nvPr/>
        </p:nvGrpSpPr>
        <p:grpSpPr>
          <a:xfrm>
            <a:off x="6786578" y="2000240"/>
            <a:ext cx="928694" cy="646331"/>
            <a:chOff x="6643702" y="493018"/>
            <a:chExt cx="928694" cy="646331"/>
          </a:xfrm>
        </p:grpSpPr>
        <p:sp>
          <p:nvSpPr>
            <p:cNvPr id="104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643702" y="493018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6" name="Line 4"/>
          <p:cNvSpPr>
            <a:spLocks noChangeShapeType="1"/>
          </p:cNvSpPr>
          <p:nvPr/>
        </p:nvSpPr>
        <p:spPr bwMode="auto">
          <a:xfrm rot="-11760000" flipH="1" flipV="1">
            <a:off x="4608522" y="2567399"/>
            <a:ext cx="1119980" cy="422394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 w="lg" len="lg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68"/>
          <p:cNvGrpSpPr/>
          <p:nvPr/>
        </p:nvGrpSpPr>
        <p:grpSpPr>
          <a:xfrm>
            <a:off x="4286248" y="1928802"/>
            <a:ext cx="928694" cy="646331"/>
            <a:chOff x="6643702" y="350142"/>
            <a:chExt cx="928694" cy="646331"/>
          </a:xfrm>
        </p:grpSpPr>
        <p:sp>
          <p:nvSpPr>
            <p:cNvPr id="108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43702" y="350142"/>
              <a:ext cx="9286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2А</a:t>
              </a:r>
              <a:endPara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68"/>
          <p:cNvGrpSpPr/>
          <p:nvPr/>
        </p:nvGrpSpPr>
        <p:grpSpPr>
          <a:xfrm>
            <a:off x="5500694" y="3000372"/>
            <a:ext cx="714380" cy="646331"/>
            <a:chOff x="6670998" y="421580"/>
            <a:chExt cx="714380" cy="646331"/>
          </a:xfrm>
        </p:grpSpPr>
        <p:sp>
          <p:nvSpPr>
            <p:cNvPr id="111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14" name="Прямая соединительная линия 113"/>
          <p:cNvCxnSpPr/>
          <p:nvPr/>
        </p:nvCxnSpPr>
        <p:spPr>
          <a:xfrm flipV="1">
            <a:off x="642910" y="1785926"/>
            <a:ext cx="8001056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715108" y="0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№6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918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63"/>
          <p:cNvGrpSpPr/>
          <p:nvPr/>
        </p:nvGrpSpPr>
        <p:grpSpPr>
          <a:xfrm>
            <a:off x="3428992" y="4357694"/>
            <a:ext cx="3000396" cy="1323630"/>
            <a:chOff x="2500298" y="2676874"/>
            <a:chExt cx="2610177" cy="1609382"/>
          </a:xfrm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2500298" y="3068535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89"/>
          <p:cNvGrpSpPr/>
          <p:nvPr/>
        </p:nvGrpSpPr>
        <p:grpSpPr>
          <a:xfrm>
            <a:off x="6215074" y="4429132"/>
            <a:ext cx="2639138" cy="1252192"/>
            <a:chOff x="2387650" y="2676874"/>
            <a:chExt cx="2722825" cy="1609382"/>
          </a:xfrm>
        </p:grpSpPr>
        <p:sp>
          <p:nvSpPr>
            <p:cNvPr id="91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2387650" y="3095096"/>
              <a:ext cx="157163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9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2" grpId="0"/>
      <p:bldP spid="62" grpId="0" animBg="1"/>
      <p:bldP spid="66" grpId="0"/>
      <p:bldP spid="67" grpId="0" animBg="1"/>
      <p:bldP spid="71" grpId="0" animBg="1"/>
      <p:bldP spid="83" grpId="0"/>
      <p:bldP spid="94" grpId="0"/>
      <p:bldP spid="100" grpId="0" animBg="1"/>
      <p:bldP spid="101" grpId="0"/>
      <p:bldP spid="102" grpId="0" animBg="1"/>
      <p:bldP spid="106" grpId="0" animBg="1"/>
      <p:bldP spid="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3071802" y="1000108"/>
            <a:ext cx="5540778" cy="278608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034" y="1142984"/>
            <a:ext cx="5072098" cy="371477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3571876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71868" y="335756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3660802" y="3917814"/>
            <a:ext cx="1250314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68"/>
          <p:cNvGrpSpPr/>
          <p:nvPr/>
        </p:nvGrpSpPr>
        <p:grpSpPr>
          <a:xfrm>
            <a:off x="4071934" y="4286256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940000" flipH="1">
            <a:off x="3753521" y="2946615"/>
            <a:ext cx="1796921" cy="10006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68"/>
          <p:cNvGrpSpPr/>
          <p:nvPr/>
        </p:nvGrpSpPr>
        <p:grpSpPr>
          <a:xfrm>
            <a:off x="4714876" y="2000240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4714876" y="3286124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44770" y="2299640"/>
            <a:ext cx="1670370" cy="127223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801840" y="3429000"/>
            <a:ext cx="2770426" cy="7416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68"/>
          <p:cNvGrpSpPr/>
          <p:nvPr/>
        </p:nvGrpSpPr>
        <p:grpSpPr>
          <a:xfrm>
            <a:off x="6528122" y="2857496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429264"/>
            <a:ext cx="9358346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Группа 56"/>
          <p:cNvGrpSpPr/>
          <p:nvPr/>
        </p:nvGrpSpPr>
        <p:grpSpPr>
          <a:xfrm>
            <a:off x="214282" y="457200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Равнобедренный треугольник 58"/>
          <p:cNvSpPr/>
          <p:nvPr/>
        </p:nvSpPr>
        <p:spPr>
          <a:xfrm rot="11122841">
            <a:off x="4184499" y="3873969"/>
            <a:ext cx="129600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000760" y="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919 </a:t>
            </a:r>
            <a:r>
              <a:rPr lang="ru-RU" dirty="0" err="1" smtClean="0"/>
              <a:t>Демк</a:t>
            </a:r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6643702" y="3385154"/>
            <a:ext cx="2170500" cy="1258292"/>
            <a:chOff x="5643570" y="897837"/>
            <a:chExt cx="2170500" cy="1258292"/>
          </a:xfrm>
        </p:grpSpPr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5643570" y="1214422"/>
              <a:ext cx="1081091" cy="76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Group 12"/>
            <p:cNvGrpSpPr>
              <a:grpSpLocks/>
            </p:cNvGrpSpPr>
            <p:nvPr/>
          </p:nvGrpSpPr>
          <p:grpSpPr bwMode="auto">
            <a:xfrm>
              <a:off x="6494526" y="897837"/>
              <a:ext cx="1319544" cy="1258292"/>
              <a:chOff x="11555" y="3576"/>
              <a:chExt cx="707" cy="730"/>
            </a:xfrm>
          </p:grpSpPr>
          <p:sp>
            <p:nvSpPr>
              <p:cNvPr id="61" name="Line 13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2" name="Group 14"/>
              <p:cNvGrpSpPr>
                <a:grpSpLocks/>
              </p:cNvGrpSpPr>
              <p:nvPr/>
            </p:nvGrpSpPr>
            <p:grpSpPr bwMode="auto">
              <a:xfrm>
                <a:off x="11555" y="3576"/>
                <a:ext cx="707" cy="730"/>
                <a:chOff x="11026" y="3844"/>
                <a:chExt cx="565" cy="730"/>
              </a:xfrm>
            </p:grpSpPr>
            <p:sp>
              <p:nvSpPr>
                <p:cNvPr id="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6" y="3844"/>
                  <a:ext cx="558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kumimoji="0" lang="en-US" sz="32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q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94" y="4124"/>
                  <a:ext cx="497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7356" y="185736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9856656">
            <a:off x="6700292" y="1721537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122841">
            <a:off x="3043948" y="3043390"/>
            <a:ext cx="129600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428728" y="1078040"/>
            <a:ext cx="564360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2*8*8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643702" y="3500438"/>
            <a:ext cx="1928826" cy="114300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 animBg="1"/>
      <p:bldP spid="59" grpId="0" animBg="1"/>
      <p:bldP spid="69" grpId="0"/>
      <p:bldP spid="70" grpId="0"/>
      <p:bldP spid="71" grpId="0"/>
      <p:bldP spid="72" grpId="0" animBg="1"/>
      <p:bldP spid="73" grpId="0" animBg="1"/>
      <p:bldP spid="67" grpId="0" animBg="1"/>
      <p:bldP spid="6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750" y="185252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3000372"/>
            <a:ext cx="7286644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Заряд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покоится!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68" y="4369172"/>
            <a:ext cx="4379732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=Р·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357422" y="1976342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0"/>
          <p:cNvGrpSpPr/>
          <p:nvPr/>
        </p:nvGrpSpPr>
        <p:grpSpPr>
          <a:xfrm>
            <a:off x="642910" y="3714752"/>
            <a:ext cx="6572296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+Р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913913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480986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23928" y="359834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1571604" y="199227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62"/>
          <p:cNvGrpSpPr/>
          <p:nvPr/>
        </p:nvGrpSpPr>
        <p:grpSpPr>
          <a:xfrm>
            <a:off x="7692316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69"/>
          <p:cNvGrpSpPr/>
          <p:nvPr/>
        </p:nvGrpSpPr>
        <p:grpSpPr>
          <a:xfrm>
            <a:off x="8143900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Mg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2" name="Группа 58"/>
          <p:cNvGrpSpPr/>
          <p:nvPr/>
        </p:nvGrpSpPr>
        <p:grpSpPr>
          <a:xfrm>
            <a:off x="2958906" y="1214422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57"/>
          <p:cNvGrpSpPr/>
          <p:nvPr/>
        </p:nvGrpSpPr>
        <p:grpSpPr>
          <a:xfrm>
            <a:off x="2489762" y="2382956"/>
            <a:ext cx="724916" cy="461665"/>
            <a:chOff x="7847612" y="1319352"/>
            <a:chExt cx="724916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72234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7773842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16320000">
            <a:off x="3699587" y="288119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rot="-5160000" flipV="1">
            <a:off x="5547320" y="1217604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68"/>
          <p:cNvGrpSpPr/>
          <p:nvPr/>
        </p:nvGrpSpPr>
        <p:grpSpPr>
          <a:xfrm>
            <a:off x="1285852" y="1413746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0254" y="5605632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=Р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02201">
            <a:off x="4959882" y="5363845"/>
            <a:ext cx="44333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11746" y="4482870"/>
            <a:ext cx="37147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7429520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7858147" y="1643049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1"/>
          <p:cNvGrpSpPr/>
          <p:nvPr/>
        </p:nvGrpSpPr>
        <p:grpSpPr>
          <a:xfrm>
            <a:off x="6917976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Э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Овал 24"/>
          <p:cNvSpPr/>
          <p:nvPr/>
        </p:nvSpPr>
        <p:spPr>
          <a:xfrm>
            <a:off x="2285984" y="192880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8" name="Овал 57"/>
          <p:cNvSpPr/>
          <p:nvPr/>
        </p:nvSpPr>
        <p:spPr>
          <a:xfrm>
            <a:off x="5643570" y="1986592"/>
            <a:ext cx="214314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4036215" y="307799"/>
            <a:ext cx="1857388" cy="1643074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397224" y="148083"/>
            <a:ext cx="1836464" cy="1826002"/>
          </a:xfrm>
          <a:prstGeom prst="line">
            <a:avLst/>
          </a:prstGeom>
          <a:ln w="28575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3058948" y="1285066"/>
            <a:ext cx="2143140" cy="1588"/>
          </a:xfrm>
          <a:prstGeom prst="line">
            <a:avLst/>
          </a:prstGeom>
          <a:ln w="28575">
            <a:solidFill>
              <a:srgbClr val="00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734788" y="159698"/>
            <a:ext cx="78581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2000232" y="1357298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715008" y="1500174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5742304" y="2085326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4"/>
          <p:cNvSpPr>
            <a:spLocks noChangeShapeType="1"/>
          </p:cNvSpPr>
          <p:nvPr/>
        </p:nvSpPr>
        <p:spPr bwMode="auto">
          <a:xfrm flipH="1" flipV="1">
            <a:off x="5779194" y="2044382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4"/>
          <p:cNvSpPr>
            <a:spLocks noChangeShapeType="1"/>
          </p:cNvSpPr>
          <p:nvPr/>
        </p:nvSpPr>
        <p:spPr bwMode="auto">
          <a:xfrm flipV="1">
            <a:off x="2793302" y="1192375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Группа 83"/>
          <p:cNvGrpSpPr/>
          <p:nvPr/>
        </p:nvGrpSpPr>
        <p:grpSpPr>
          <a:xfrm>
            <a:off x="5338247" y="-71462"/>
            <a:ext cx="3091405" cy="1357322"/>
            <a:chOff x="4214810" y="4643446"/>
            <a:chExt cx="3091405" cy="1357322"/>
          </a:xfrm>
        </p:grpSpPr>
        <p:sp>
          <p:nvSpPr>
            <p:cNvPr id="85" name="Text Box 31"/>
            <p:cNvSpPr txBox="1">
              <a:spLocks noChangeArrowheads="1"/>
            </p:cNvSpPr>
            <p:nvPr/>
          </p:nvSpPr>
          <p:spPr bwMode="auto">
            <a:xfrm>
              <a:off x="5385114" y="5200446"/>
              <a:ext cx="1643074" cy="53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30"/>
            <p:cNvSpPr txBox="1">
              <a:spLocks noChangeArrowheads="1"/>
            </p:cNvSpPr>
            <p:nvPr/>
          </p:nvSpPr>
          <p:spPr bwMode="auto">
            <a:xfrm>
              <a:off x="5357818" y="4643446"/>
              <a:ext cx="1948397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Line 28"/>
            <p:cNvSpPr>
              <a:spLocks noChangeShapeType="1"/>
            </p:cNvSpPr>
            <p:nvPr/>
          </p:nvSpPr>
          <p:spPr bwMode="auto">
            <a:xfrm>
              <a:off x="5500694" y="5357826"/>
              <a:ext cx="1131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0" name="Прямая со стрелкой 89"/>
          <p:cNvCxnSpPr>
            <a:stCxn id="25" idx="6"/>
          </p:cNvCxnSpPr>
          <p:nvPr/>
        </p:nvCxnSpPr>
        <p:spPr>
          <a:xfrm>
            <a:off x="2500298" y="2000240"/>
            <a:ext cx="31432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428992" y="1500174"/>
            <a:ext cx="343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-32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31" grpId="0" animBg="1"/>
      <p:bldP spid="46" grpId="0" animBg="1"/>
      <p:bldP spid="65" grpId="0" animBg="1"/>
      <p:bldP spid="66" grpId="0" animBg="1"/>
      <p:bldP spid="20" grpId="0" animBg="1"/>
      <p:bldP spid="68" grpId="0" animBg="1"/>
      <p:bldP spid="8" grpId="0" animBg="1"/>
      <p:bldP spid="7" grpId="0" animBg="1"/>
      <p:bldP spid="1028" grpId="0" animBg="1"/>
      <p:bldP spid="48" grpId="0" animBg="1"/>
      <p:bldP spid="25" grpId="0" animBg="1"/>
      <p:bldP spid="58" grpId="0" animBg="1"/>
      <p:bldP spid="79" grpId="0" animBg="1"/>
      <p:bldP spid="79" grpId="1" animBg="1"/>
      <p:bldP spid="80" grpId="0" animBg="1"/>
      <p:bldP spid="83" grpId="0" animBg="1"/>
      <p:bldP spid="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642918"/>
            <a:ext cx="6500858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-9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/>
              <a:t>гр4</a:t>
            </a:r>
            <a:r>
              <a:rPr lang="ru-RU" sz="4800" dirty="0" smtClean="0"/>
              <a:t>/т11 </a:t>
            </a: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/>
              <a:t>726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728</a:t>
            </a:r>
            <a:r>
              <a:rPr lang="ru-RU" sz="4800" dirty="0" smtClean="0"/>
              <a:t> </a:t>
            </a:r>
            <a:r>
              <a:rPr lang="ru-RU" sz="4800" b="1" dirty="0" smtClean="0"/>
              <a:t>729</a:t>
            </a:r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730</a:t>
            </a:r>
            <a:r>
              <a:rPr lang="ru-RU" sz="4800" dirty="0" smtClean="0"/>
              <a:t> </a:t>
            </a:r>
            <a:r>
              <a:rPr lang="ru-RU" sz="4800" b="1" dirty="0" smtClean="0"/>
              <a:t>731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85784" y="-214338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8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9171323"/>
              </p:ext>
            </p:extLst>
          </p:nvPr>
        </p:nvGraphicFramePr>
        <p:xfrm>
          <a:off x="0" y="1500174"/>
          <a:ext cx="9144000" cy="5212080"/>
        </p:xfrm>
        <a:graphic>
          <a:graphicData uri="http://schemas.openxmlformats.org/drawingml/2006/table">
            <a:tbl>
              <a:tblPr/>
              <a:tblGrid>
                <a:gridCol w="4023342"/>
                <a:gridCol w="620096"/>
                <a:gridCol w="450056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№ 10. (бр.5)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.Консультация по теме 11.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6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Напряженность, линии напряженности.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</a:rPr>
                        <a:t>Виды полей. Поле в проводниках и диэлектриках.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800" b="1" i="0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Применение знаний темы для решения задач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Каков вид поля?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викторина.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u="sng" dirty="0">
                          <a:latin typeface="Times New Roman"/>
                          <a:ea typeface="Times New Roman"/>
                        </a:rPr>
                        <a:t>викторина.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800. В каком случае напряженность поля в точке, лежащей на половине расстояния между двумя зарядами больше: когда они одноименны или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разноименные?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801.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Почему птицы слетают с провода высокого напряжения, когда включают ток?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802.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Два разноименных заряда. Как направлена напряженность в точках, равноудаленных от зарядов? ( параллельно линии, их соединяющей)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804. </a:t>
                      </a:r>
                      <a:r>
                        <a:rPr lang="ru-RU" sz="16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Два одинаковых заряда. Какое равновесие заряда находящегося точно посередине между ними?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805.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Вокруг какого провода напряженность поля больше толстого или тонкого?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807"/>
                      </a:pPr>
                      <a:r>
                        <a:rPr lang="ru-RU" sz="1600" i="0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Зачем между пульверизатором и окрашиваемой поверхностью создают </a:t>
                      </a:r>
                      <a:r>
                        <a:rPr lang="ru-RU" sz="1600" i="0" u="none" strike="noStrik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1600" i="0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поле?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Докажите, что такое поле не электростатическое! ( А = 0  по замкнутому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</a:rPr>
                        <a:t>конт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Д.З. гр. 10 (подготовиться к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кр2)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214546" y="5024576"/>
            <a:ext cx="2000264" cy="1428760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4429132"/>
            <a:ext cx="2000264" cy="1643074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285852" y="4857760"/>
            <a:ext cx="0" cy="100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421774" y="5244640"/>
            <a:ext cx="107950" cy="100012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1985" name="Group 1"/>
          <p:cNvGrpSpPr>
            <a:grpSpLocks/>
          </p:cNvGrpSpPr>
          <p:nvPr/>
        </p:nvGrpSpPr>
        <p:grpSpPr bwMode="auto">
          <a:xfrm>
            <a:off x="2500298" y="5181132"/>
            <a:ext cx="1289050" cy="1014413"/>
            <a:chOff x="5844" y="8826"/>
            <a:chExt cx="2029" cy="1597"/>
          </a:xfrm>
        </p:grpSpPr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5844" y="8826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6468" y="8862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6948" y="8862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89" name="Line 5"/>
            <p:cNvSpPr>
              <a:spLocks noChangeShapeType="1"/>
            </p:cNvSpPr>
            <p:nvPr/>
          </p:nvSpPr>
          <p:spPr bwMode="auto">
            <a:xfrm>
              <a:off x="7284" y="8874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88" name="Line 4"/>
            <p:cNvSpPr>
              <a:spLocks noChangeShapeType="1"/>
            </p:cNvSpPr>
            <p:nvPr/>
          </p:nvSpPr>
          <p:spPr bwMode="auto">
            <a:xfrm>
              <a:off x="7464" y="8862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>
              <a:off x="7680" y="8862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986" name="Line 2"/>
            <p:cNvSpPr>
              <a:spLocks noChangeShapeType="1"/>
            </p:cNvSpPr>
            <p:nvPr/>
          </p:nvSpPr>
          <p:spPr bwMode="auto">
            <a:xfrm>
              <a:off x="7872" y="8862"/>
              <a:ext cx="1" cy="154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-76944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- 7 (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эл.ст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№ 36.раздел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/ЗТ11/ ЭЛЕКТРИЧЕСКОЕ ПОЛЕ В ПРОВОДНИКАХ 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ДИЭЛЕКТРИКАХ.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по теме 11.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ПО ТЕМЕ 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42356" y="5381766"/>
            <a:ext cx="1071570" cy="71438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428860" y="5072074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3572050" y="5054442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571868" y="600076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28860" y="600076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8" y="3933056"/>
            <a:ext cx="2915816" cy="2139150"/>
          </a:xfrm>
          <a:prstGeom prst="rect">
            <a:avLst/>
          </a:prstGeom>
          <a:solidFill>
            <a:schemeClr val="accent3">
              <a:lumMod val="60000"/>
              <a:lumOff val="4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7744" y="4553424"/>
            <a:ext cx="0" cy="131233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493782" y="5214444"/>
            <a:ext cx="157360" cy="13020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1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642910" y="5000636"/>
            <a:ext cx="2643206" cy="1571636"/>
          </a:xfrm>
          <a:prstGeom prst="roundRect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13946" y="3065414"/>
            <a:ext cx="2643206" cy="1214446"/>
          </a:xfrm>
          <a:prstGeom prst="roundRect">
            <a:avLst/>
          </a:prstGeom>
          <a:solidFill>
            <a:srgbClr val="92D05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54818" y="428604"/>
            <a:ext cx="1214446" cy="1357322"/>
          </a:xfrm>
          <a:prstGeom prst="roundRect">
            <a:avLst/>
          </a:prstGeom>
          <a:solidFill>
            <a:srgbClr val="66CCFF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06" y="-208974"/>
            <a:ext cx="8421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силовая </a:t>
            </a:r>
            <a:r>
              <a:rPr lang="ru-RU" sz="4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х-ка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данной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точки поля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4876" y="1928802"/>
            <a:ext cx="714380" cy="1714512"/>
            <a:chOff x="1664" y="4813"/>
            <a:chExt cx="366" cy="871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8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10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15008" y="2428868"/>
            <a:ext cx="857256" cy="785818"/>
            <a:chOff x="1071538" y="0"/>
            <a:chExt cx="857256" cy="785818"/>
          </a:xfrm>
        </p:grpSpPr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1071538" y="0"/>
              <a:ext cx="857256" cy="78581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 flipV="1">
              <a:off x="1173470" y="74612"/>
              <a:ext cx="35719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5214942" y="1500174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71406" y="1928802"/>
            <a:ext cx="1143008" cy="2357454"/>
            <a:chOff x="1664" y="4813"/>
            <a:chExt cx="366" cy="871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142984"/>
            <a:ext cx="1147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/>
          <p:cNvSpPr>
            <a:spLocks/>
          </p:cNvSpPr>
          <p:nvPr/>
        </p:nvSpPr>
        <p:spPr bwMode="auto">
          <a:xfrm rot="16200000">
            <a:off x="2428860" y="-785842"/>
            <a:ext cx="928694" cy="4357718"/>
          </a:xfrm>
          <a:prstGeom prst="rightBrace">
            <a:avLst>
              <a:gd name="adj1" fmla="val 55357"/>
              <a:gd name="adj2" fmla="val 53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57752" y="1071546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715008" y="285728"/>
            <a:ext cx="3214678" cy="1500198"/>
            <a:chOff x="4214810" y="4500570"/>
            <a:chExt cx="3214678" cy="1500198"/>
          </a:xfrm>
        </p:grpSpPr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4214810" y="500063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5429256" y="4500570"/>
              <a:ext cx="2000232" cy="71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36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428860" y="428604"/>
            <a:ext cx="531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429256" y="2285992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5786446" y="3143525"/>
            <a:ext cx="2999829" cy="928417"/>
            <a:chOff x="3094" y="2594"/>
            <a:chExt cx="1158" cy="574"/>
          </a:xfrm>
        </p:grpSpPr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3094" y="2594"/>
              <a:ext cx="1158" cy="5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48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3122" y="2638"/>
              <a:ext cx="19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3569" y="2655"/>
              <a:ext cx="19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00298" y="2676874"/>
            <a:ext cx="2656854" cy="1609382"/>
            <a:chOff x="4247839" y="4286256"/>
            <a:chExt cx="2656854" cy="1609382"/>
          </a:xfrm>
        </p:grpSpPr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214942" y="5214950"/>
              <a:ext cx="1643074" cy="68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4247839" y="4827266"/>
              <a:ext cx="1571636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30"/>
            <p:cNvSpPr txBox="1">
              <a:spLocks noChangeArrowheads="1"/>
            </p:cNvSpPr>
            <p:nvPr/>
          </p:nvSpPr>
          <p:spPr bwMode="auto">
            <a:xfrm>
              <a:off x="5429224" y="4286256"/>
              <a:ext cx="128585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7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/>
          </p:nvSpPr>
          <p:spPr bwMode="auto">
            <a:xfrm>
              <a:off x="5500693" y="5357826"/>
              <a:ext cx="1404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176284" y="4425743"/>
            <a:ext cx="4610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НАПРЯЖЕННОСТЬ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2285984" y="5072351"/>
            <a:ext cx="784929" cy="928417"/>
            <a:chOff x="3094" y="2594"/>
            <a:chExt cx="303" cy="574"/>
          </a:xfrm>
          <a:noFill/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094" y="2594"/>
              <a:ext cx="303" cy="57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3122" y="2638"/>
              <a:ext cx="195" cy="0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000232" y="585450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85786" y="5398770"/>
            <a:ext cx="2116854" cy="1000132"/>
            <a:chOff x="785786" y="5398770"/>
            <a:chExt cx="2116854" cy="100013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785786" y="5398770"/>
              <a:ext cx="2116854" cy="1000132"/>
              <a:chOff x="4247839" y="4827266"/>
              <a:chExt cx="2116854" cy="1000132"/>
            </a:xfrm>
          </p:grpSpPr>
          <p:sp>
            <p:nvSpPr>
              <p:cNvPr id="49" name="Text Box 32"/>
              <p:cNvSpPr txBox="1">
                <a:spLocks noChangeArrowheads="1"/>
              </p:cNvSpPr>
              <p:nvPr/>
            </p:nvSpPr>
            <p:spPr bwMode="auto">
              <a:xfrm>
                <a:off x="4247839" y="4827266"/>
                <a:ext cx="1571636" cy="1000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5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4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Line 28"/>
              <p:cNvSpPr>
                <a:spLocks noChangeShapeType="1"/>
              </p:cNvSpPr>
              <p:nvPr/>
            </p:nvSpPr>
            <p:spPr bwMode="auto">
              <a:xfrm>
                <a:off x="5500693" y="5357826"/>
                <a:ext cx="864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923575" y="5500702"/>
              <a:ext cx="50515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" name="Group 9"/>
          <p:cNvGrpSpPr>
            <a:grpSpLocks/>
          </p:cNvGrpSpPr>
          <p:nvPr/>
        </p:nvGrpSpPr>
        <p:grpSpPr bwMode="auto">
          <a:xfrm>
            <a:off x="3622492" y="5143512"/>
            <a:ext cx="1445212" cy="1308023"/>
            <a:chOff x="11410" y="3511"/>
            <a:chExt cx="1142" cy="827"/>
          </a:xfrm>
        </p:grpSpPr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4" name="Group 11"/>
            <p:cNvGrpSpPr>
              <a:grpSpLocks/>
            </p:cNvGrpSpPr>
            <p:nvPr/>
          </p:nvGrpSpPr>
          <p:grpSpPr bwMode="auto">
            <a:xfrm>
              <a:off x="11410" y="3511"/>
              <a:ext cx="1142" cy="827"/>
              <a:chOff x="10914" y="3779"/>
              <a:chExt cx="913" cy="827"/>
            </a:xfrm>
          </p:grpSpPr>
          <p:sp>
            <p:nvSpPr>
              <p:cNvPr id="65" name="Text Box 12"/>
              <p:cNvSpPr txBox="1">
                <a:spLocks noChangeArrowheads="1"/>
              </p:cNvSpPr>
              <p:nvPr/>
            </p:nvSpPr>
            <p:spPr bwMode="auto">
              <a:xfrm>
                <a:off x="10963" y="3779"/>
                <a:ext cx="8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0914" y="4156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4000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Кл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Двойные круглые скобки 66"/>
          <p:cNvSpPr/>
          <p:nvPr/>
        </p:nvSpPr>
        <p:spPr>
          <a:xfrm>
            <a:off x="3714744" y="5286388"/>
            <a:ext cx="1143008" cy="1071570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0" y="0"/>
            <a:ext cx="9144000" cy="6858000"/>
            <a:chOff x="32" y="0"/>
            <a:chExt cx="9144000" cy="685800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2" y="0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3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1000"/>
                </a:spcAft>
              </a:pPr>
              <a:r>
                <a:rPr lang="en-US" sz="9600" b="1" dirty="0" smtClean="0">
                  <a:solidFill>
                    <a:srgbClr val="66CC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4000" b="1" dirty="0" smtClean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7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u="sng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6072198" y="4214818"/>
              <a:ext cx="2214578" cy="1000132"/>
            </a:xfrm>
            <a:prstGeom prst="roundRect">
              <a:avLst/>
            </a:prstGeom>
            <a:solidFill>
              <a:srgbClr val="92D050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286512" y="4357694"/>
              <a:ext cx="22145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= </a:t>
              </a:r>
              <a:r>
                <a:rPr lang="en-US" sz="44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 bwMode="auto">
            <a:xfrm>
              <a:off x="6286512" y="4357694"/>
              <a:ext cx="428625" cy="1588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 bwMode="auto">
            <a:xfrm>
              <a:off x="7643834" y="4572008"/>
              <a:ext cx="428625" cy="158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0" grpId="0" animBg="1"/>
      <p:bldP spid="60" grpId="1" animBg="1"/>
      <p:bldP spid="36" grpId="0" animBg="1"/>
      <p:bldP spid="3" grpId="0"/>
      <p:bldP spid="3" grpId="1"/>
      <p:bldP spid="16" grpId="0"/>
      <p:bldP spid="28" grpId="0"/>
      <p:bldP spid="1026" grpId="0" animBg="1"/>
      <p:bldP spid="29" grpId="0"/>
      <p:bldP spid="35" grpId="0"/>
      <p:bldP spid="46" grpId="0"/>
      <p:bldP spid="57" grpId="0"/>
      <p:bldP spid="57" grpId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3071802" y="1000108"/>
            <a:ext cx="5540778" cy="2786082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00034" y="1142984"/>
            <a:ext cx="5072098" cy="371477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286776" y="710967"/>
            <a:ext cx="714380" cy="1357322"/>
            <a:chOff x="1664" y="4813"/>
            <a:chExt cx="366" cy="871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937" y="9443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3571876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71868" y="335756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3660802" y="3883291"/>
            <a:ext cx="1250314" cy="38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4071934" y="4286256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940000" flipH="1">
            <a:off x="3690461" y="2967635"/>
            <a:ext cx="1796921" cy="10006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4714876" y="1996851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4714876" y="3286124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044770" y="2299640"/>
            <a:ext cx="1670370" cy="127223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3770310" y="3429000"/>
            <a:ext cx="2770426" cy="7416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6528122" y="2857496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857760"/>
            <a:ext cx="93583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2Е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40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56"/>
          <p:cNvGrpSpPr/>
          <p:nvPr/>
        </p:nvGrpSpPr>
        <p:grpSpPr>
          <a:xfrm>
            <a:off x="214282" y="4214818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Равнобедренный треугольник 58"/>
          <p:cNvSpPr/>
          <p:nvPr/>
        </p:nvSpPr>
        <p:spPr>
          <a:xfrm rot="11122841">
            <a:off x="4184499" y="3873969"/>
            <a:ext cx="129600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6000760" y="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919 </a:t>
            </a:r>
            <a:r>
              <a:rPr lang="ru-RU" dirty="0" err="1" smtClean="0"/>
              <a:t>Демк</a:t>
            </a:r>
            <a:endParaRPr lang="ru-RU" dirty="0"/>
          </a:p>
        </p:txBody>
      </p: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678609" cy="1369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57356" y="185736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9856656">
            <a:off x="6700292" y="1721537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1122841">
            <a:off x="3057596" y="3016094"/>
            <a:ext cx="1296000" cy="40829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428728" y="100010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2*8*8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cos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71406" y="5214950"/>
            <a:ext cx="3101457" cy="1609382"/>
            <a:chOff x="2500299" y="2676874"/>
            <a:chExt cx="2610176" cy="1609382"/>
          </a:xfrm>
          <a:noFill/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467401" y="3605568"/>
              <a:ext cx="1643074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 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82806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1285852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3500430" y="5609886"/>
            <a:ext cx="2809586" cy="1071570"/>
            <a:chOff x="2525229" y="2714620"/>
            <a:chExt cx="2364538" cy="1071570"/>
          </a:xfrm>
          <a:noFill/>
        </p:grpSpPr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3787791" y="3105502"/>
              <a:ext cx="110197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2525229" y="2714620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3681683" y="2748312"/>
              <a:ext cx="1068060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753152" y="3248378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/>
      <p:bldP spid="59" grpId="0" animBg="1"/>
      <p:bldP spid="69" grpId="0"/>
      <p:bldP spid="70" grpId="0"/>
      <p:bldP spid="71" grpId="0"/>
      <p:bldP spid="72" grpId="0" animBg="1"/>
      <p:bldP spid="73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Равнобедренный треугольник 58"/>
          <p:cNvSpPr/>
          <p:nvPr/>
        </p:nvSpPr>
        <p:spPr>
          <a:xfrm rot="9320540" flipV="1">
            <a:off x="2848230" y="5166758"/>
            <a:ext cx="397512" cy="428628"/>
          </a:xfrm>
          <a:prstGeom prst="triangle">
            <a:avLst>
              <a:gd name="adj" fmla="val 9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 rot="14329735" flipV="1">
            <a:off x="2606759" y="4009771"/>
            <a:ext cx="397512" cy="428628"/>
          </a:xfrm>
          <a:prstGeom prst="triangle">
            <a:avLst>
              <a:gd name="adj" fmla="val 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2428860" y="1000108"/>
            <a:ext cx="6183720" cy="3714776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321503" y="1964521"/>
            <a:ext cx="4786346" cy="314327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639529"/>
            <a:ext cx="714380" cy="1714512"/>
            <a:chOff x="1664" y="4813"/>
            <a:chExt cx="366" cy="8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7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9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6804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86050" y="3571876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606905" y="438004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 flipV="1">
            <a:off x="2484047" y="4738039"/>
            <a:ext cx="1103693" cy="45662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8"/>
          <p:cNvGrpSpPr/>
          <p:nvPr/>
        </p:nvGrpSpPr>
        <p:grpSpPr>
          <a:xfrm>
            <a:off x="3428992" y="5143512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Line 4"/>
          <p:cNvSpPr>
            <a:spLocks noChangeShapeType="1"/>
          </p:cNvSpPr>
          <p:nvPr/>
        </p:nvSpPr>
        <p:spPr bwMode="auto">
          <a:xfrm rot="-11940000" flipV="1">
            <a:off x="1138935" y="4835346"/>
            <a:ext cx="1627760" cy="191279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68"/>
          <p:cNvGrpSpPr/>
          <p:nvPr/>
        </p:nvGrpSpPr>
        <p:grpSpPr>
          <a:xfrm>
            <a:off x="357158" y="4643446"/>
            <a:ext cx="714380" cy="646331"/>
            <a:chOff x="6643702" y="493018"/>
            <a:chExt cx="714380" cy="646331"/>
          </a:xfrm>
        </p:grpSpPr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6687844" y="602202"/>
              <a:ext cx="457489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43702" y="493018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36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0" name="Прямая соединительная линия 39"/>
          <p:cNvCxnSpPr/>
          <p:nvPr/>
        </p:nvCxnSpPr>
        <p:spPr>
          <a:xfrm rot="10800000" flipV="1">
            <a:off x="1142976" y="5500702"/>
            <a:ext cx="2183224" cy="1071570"/>
          </a:xfrm>
          <a:prstGeom prst="line">
            <a:avLst/>
          </a:prstGeom>
          <a:ln w="285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892943" y="5464983"/>
            <a:ext cx="1285884" cy="78581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370651" y="4884243"/>
            <a:ext cx="1746106" cy="91557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68"/>
          <p:cNvGrpSpPr/>
          <p:nvPr/>
        </p:nvGrpSpPr>
        <p:grpSpPr>
          <a:xfrm>
            <a:off x="785786" y="5857892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93484" y="0"/>
            <a:ext cx="31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Суперпозиция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00100" y="1071546"/>
            <a:ext cx="3571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0" name="Группа 56"/>
          <p:cNvGrpSpPr/>
          <p:nvPr/>
        </p:nvGrpSpPr>
        <p:grpSpPr>
          <a:xfrm>
            <a:off x="1857356" y="6027003"/>
            <a:ext cx="3429024" cy="830997"/>
            <a:chOff x="857224" y="4786322"/>
            <a:chExt cx="3429024" cy="83099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857224" y="4786322"/>
              <a:ext cx="34290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</a:t>
              </a:r>
              <a:r>
                <a:rPr lang="en-US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+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 </a:t>
              </a:r>
              <a:r>
                <a:rPr lang="en-US" sz="48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en-US" sz="4800" b="1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</a:t>
              </a:r>
              <a:r>
                <a:rPr lang="en-US" sz="4800" b="1" baseline="-30000" dirty="0" smtClean="0">
                  <a:solidFill>
                    <a:srgbClr val="0066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</a:t>
              </a:r>
              <a:r>
                <a:rPr lang="en-US" sz="4800" b="1" baseline="-300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                                         </a:t>
              </a:r>
              <a:r>
                <a:rPr lang="en-US" sz="4800" b="1" baseline="-300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>
              <a:off x="3328693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2071670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928662" y="4786322"/>
              <a:ext cx="45748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143504" y="0"/>
            <a:ext cx="2357454" cy="584775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11-3,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стр.23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единительная линия 65"/>
          <p:cNvCxnSpPr>
            <a:stCxn id="7" idx="6"/>
            <a:endCxn id="15" idx="0"/>
          </p:cNvCxnSpPr>
          <p:nvPr/>
        </p:nvCxnSpPr>
        <p:spPr>
          <a:xfrm>
            <a:off x="785786" y="1021407"/>
            <a:ext cx="7535733" cy="17085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714744" y="42860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3181511">
            <a:off x="679792" y="277575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19856656">
            <a:off x="4716356" y="2301470"/>
            <a:ext cx="109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 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61"/>
          <p:cNvGrpSpPr/>
          <p:nvPr/>
        </p:nvGrpSpPr>
        <p:grpSpPr>
          <a:xfrm>
            <a:off x="5286380" y="2428868"/>
            <a:ext cx="2571769" cy="1609382"/>
            <a:chOff x="2500299" y="2676874"/>
            <a:chExt cx="2164392" cy="1609382"/>
          </a:xfrm>
          <a:noFill/>
        </p:grpSpPr>
        <p:sp>
          <p:nvSpPr>
            <p:cNvPr id="65" name="Text Box 31"/>
            <p:cNvSpPr txBox="1">
              <a:spLocks noChangeArrowheads="1"/>
            </p:cNvSpPr>
            <p:nvPr/>
          </p:nvSpPr>
          <p:spPr bwMode="auto">
            <a:xfrm>
              <a:off x="3707889" y="3605568"/>
              <a:ext cx="956801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2500299" y="3217884"/>
              <a:ext cx="1382806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30"/>
            <p:cNvSpPr txBox="1">
              <a:spLocks noChangeArrowheads="1"/>
            </p:cNvSpPr>
            <p:nvPr/>
          </p:nvSpPr>
          <p:spPr bwMode="auto">
            <a:xfrm>
              <a:off x="3681683" y="2676874"/>
              <a:ext cx="983008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60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28"/>
            <p:cNvSpPr>
              <a:spLocks noChangeShapeType="1"/>
            </p:cNvSpPr>
            <p:nvPr/>
          </p:nvSpPr>
          <p:spPr bwMode="auto">
            <a:xfrm>
              <a:off x="3753152" y="3748444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74"/>
          <p:cNvGrpSpPr/>
          <p:nvPr/>
        </p:nvGrpSpPr>
        <p:grpSpPr>
          <a:xfrm>
            <a:off x="4071934" y="4143380"/>
            <a:ext cx="2809586" cy="1071570"/>
            <a:chOff x="2525229" y="2714620"/>
            <a:chExt cx="2364538" cy="1071570"/>
          </a:xfrm>
          <a:noFill/>
        </p:grpSpPr>
        <p:sp>
          <p:nvSpPr>
            <p:cNvPr id="76" name="Text Box 31"/>
            <p:cNvSpPr txBox="1">
              <a:spLocks noChangeArrowheads="1"/>
            </p:cNvSpPr>
            <p:nvPr/>
          </p:nvSpPr>
          <p:spPr bwMode="auto">
            <a:xfrm>
              <a:off x="3787791" y="3105502"/>
              <a:ext cx="1101976" cy="6806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600" b="1" i="0" u="none" strike="noStrike" cap="none" normalizeH="0" baseline="3000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2525229" y="2714620"/>
              <a:ext cx="1347615" cy="10001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3681683" y="2748312"/>
              <a:ext cx="1068060" cy="5000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36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753152" y="3248378"/>
              <a:ext cx="818032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2"/>
          <p:cNvGrpSpPr>
            <a:grpSpLocks/>
          </p:cNvGrpSpPr>
          <p:nvPr/>
        </p:nvGrpSpPr>
        <p:grpSpPr bwMode="auto">
          <a:xfrm>
            <a:off x="8429620" y="500042"/>
            <a:ext cx="714380" cy="1714512"/>
            <a:chOff x="1664" y="4813"/>
            <a:chExt cx="366" cy="871"/>
          </a:xfrm>
        </p:grpSpPr>
        <p:grpSp>
          <p:nvGrpSpPr>
            <p:cNvPr id="62" name="Group 3"/>
            <p:cNvGrpSpPr>
              <a:grpSpLocks/>
            </p:cNvGrpSpPr>
            <p:nvPr/>
          </p:nvGrpSpPr>
          <p:grpSpPr bwMode="auto">
            <a:xfrm>
              <a:off x="1664" y="4813"/>
              <a:ext cx="366" cy="388"/>
              <a:chOff x="846" y="9235"/>
              <a:chExt cx="366" cy="388"/>
            </a:xfrm>
          </p:grpSpPr>
          <p:sp>
            <p:nvSpPr>
              <p:cNvPr id="64" name="Oval 4"/>
              <p:cNvSpPr>
                <a:spLocks noChangeArrowheads="1"/>
              </p:cNvSpPr>
              <p:nvPr/>
            </p:nvSpPr>
            <p:spPr bwMode="auto">
              <a:xfrm>
                <a:off x="846" y="9235"/>
                <a:ext cx="366" cy="388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5" name="Group 5"/>
              <p:cNvGrpSpPr>
                <a:grpSpLocks/>
              </p:cNvGrpSpPr>
              <p:nvPr/>
            </p:nvGrpSpPr>
            <p:grpSpPr bwMode="auto">
              <a:xfrm>
                <a:off x="937" y="9337"/>
                <a:ext cx="207" cy="207"/>
                <a:chOff x="7108" y="3188"/>
                <a:chExt cx="207" cy="207"/>
              </a:xfrm>
            </p:grpSpPr>
            <p:sp>
              <p:nvSpPr>
                <p:cNvPr id="80" name="Line 6"/>
                <p:cNvSpPr>
                  <a:spLocks noChangeShapeType="1"/>
                </p:cNvSpPr>
                <p:nvPr/>
              </p:nvSpPr>
              <p:spPr bwMode="auto">
                <a:xfrm>
                  <a:off x="7108" y="3294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7108" y="3292"/>
                  <a:ext cx="207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1854" y="5194"/>
              <a:ext cx="0" cy="49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5268678" y="6334780"/>
            <a:ext cx="387535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11-3.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Напряжённость ЭП,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5" grpId="0" animBg="1"/>
      <p:bldP spid="16" grpId="0"/>
      <p:bldP spid="17" grpId="0"/>
      <p:bldP spid="26" grpId="0"/>
      <p:bldP spid="27" grpId="0" animBg="1"/>
      <p:bldP spid="32" grpId="0" animBg="1"/>
      <p:bldP spid="36" grpId="0" animBg="1"/>
      <p:bldP spid="52" grpId="0"/>
      <p:bldP spid="16385" grpId="0"/>
      <p:bldP spid="69" grpId="0"/>
      <p:bldP spid="70" grpId="0"/>
      <p:bldP spid="71" grpId="0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1406" y="599099"/>
            <a:ext cx="714380" cy="763755"/>
            <a:chOff x="846" y="9235"/>
            <a:chExt cx="366" cy="388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286776" y="670537"/>
            <a:ext cx="714380" cy="604639"/>
            <a:chOff x="846" y="9235"/>
            <a:chExt cx="366" cy="388"/>
          </a:xfrm>
        </p:grpSpPr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0" y="2761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59197" y="27619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1643050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пробн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3500438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68"/>
          <p:cNvGrpSpPr/>
          <p:nvPr/>
        </p:nvGrpSpPr>
        <p:grpSpPr>
          <a:xfrm>
            <a:off x="8501090" y="1785926"/>
            <a:ext cx="714380" cy="646331"/>
            <a:chOff x="6643702" y="350142"/>
            <a:chExt cx="714380" cy="646331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68"/>
          <p:cNvGrpSpPr/>
          <p:nvPr/>
        </p:nvGrpSpPr>
        <p:grpSpPr>
          <a:xfrm>
            <a:off x="6572264" y="3711363"/>
            <a:ext cx="714380" cy="646331"/>
            <a:chOff x="6670998" y="421580"/>
            <a:chExt cx="714380" cy="646331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70998" y="42158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en-US" sz="36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714348" y="142852"/>
            <a:ext cx="7715304" cy="1357322"/>
            <a:chOff x="714348" y="142852"/>
            <a:chExt cx="7715304" cy="1357322"/>
          </a:xfrm>
        </p:grpSpPr>
        <p:sp>
          <p:nvSpPr>
            <p:cNvPr id="57" name="Дуга 56"/>
            <p:cNvSpPr/>
            <p:nvPr/>
          </p:nvSpPr>
          <p:spPr>
            <a:xfrm>
              <a:off x="714348" y="142852"/>
              <a:ext cx="7715304" cy="1357322"/>
            </a:xfrm>
            <a:prstGeom prst="arc">
              <a:avLst>
                <a:gd name="adj1" fmla="val 10781463"/>
                <a:gd name="adj2" fmla="val 0"/>
              </a:avLst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4429124" y="142852"/>
              <a:ext cx="357190" cy="1588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Группа 64"/>
          <p:cNvGrpSpPr/>
          <p:nvPr/>
        </p:nvGrpSpPr>
        <p:grpSpPr>
          <a:xfrm>
            <a:off x="785786" y="972857"/>
            <a:ext cx="7500990" cy="12507"/>
            <a:chOff x="785786" y="1013287"/>
            <a:chExt cx="7500990" cy="12507"/>
          </a:xfrm>
        </p:grpSpPr>
        <p:cxnSp>
          <p:nvCxnSpPr>
            <p:cNvPr id="61" name="Прямая соединительная линия 60"/>
            <p:cNvCxnSpPr>
              <a:stCxn id="7" idx="6"/>
              <a:endCxn id="14" idx="2"/>
            </p:cNvCxnSpPr>
            <p:nvPr/>
          </p:nvCxnSpPr>
          <p:spPr>
            <a:xfrm flipV="1">
              <a:off x="785786" y="1013287"/>
              <a:ext cx="7500990" cy="8120"/>
            </a:xfrm>
            <a:prstGeom prst="line">
              <a:avLst/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/>
            <p:nvPr/>
          </p:nvCxnSpPr>
          <p:spPr>
            <a:xfrm>
              <a:off x="5002340" y="1024206"/>
              <a:ext cx="357190" cy="1588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486386" y="-2071726"/>
            <a:ext cx="8215370" cy="5500726"/>
            <a:chOff x="486386" y="-2071726"/>
            <a:chExt cx="8215370" cy="5500726"/>
          </a:xfrm>
        </p:grpSpPr>
        <p:sp>
          <p:nvSpPr>
            <p:cNvPr id="58" name="Дуга 57"/>
            <p:cNvSpPr/>
            <p:nvPr/>
          </p:nvSpPr>
          <p:spPr>
            <a:xfrm flipV="1">
              <a:off x="486386" y="-2071726"/>
              <a:ext cx="8215370" cy="5500726"/>
            </a:xfrm>
            <a:prstGeom prst="arc">
              <a:avLst>
                <a:gd name="adj1" fmla="val 11191249"/>
                <a:gd name="adj2" fmla="val 21117084"/>
              </a:avLst>
            </a:prstGeom>
            <a:ln w="381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rot="-1740000">
              <a:off x="7143768" y="2756964"/>
              <a:ext cx="357190" cy="1588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rot="1980000">
              <a:off x="1621035" y="2670482"/>
              <a:ext cx="357190" cy="1588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Прямая со стрелкой 46"/>
          <p:cNvCxnSpPr/>
          <p:nvPr/>
        </p:nvCxnSpPr>
        <p:spPr>
          <a:xfrm flipV="1">
            <a:off x="4497364" y="3401704"/>
            <a:ext cx="1908000" cy="74160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7643834" y="2214554"/>
            <a:ext cx="353124" cy="318231"/>
            <a:chOff x="846" y="9235"/>
            <a:chExt cx="366" cy="388"/>
          </a:xfrm>
        </p:grpSpPr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9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23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2" name="Line 4"/>
          <p:cNvSpPr>
            <a:spLocks noChangeShapeType="1"/>
          </p:cNvSpPr>
          <p:nvPr/>
        </p:nvSpPr>
        <p:spPr bwMode="auto">
          <a:xfrm rot="-8340000" flipH="1">
            <a:off x="8245487" y="1365486"/>
            <a:ext cx="170894" cy="11101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Group 3"/>
          <p:cNvGrpSpPr>
            <a:grpSpLocks/>
          </p:cNvGrpSpPr>
          <p:nvPr/>
        </p:nvGrpSpPr>
        <p:grpSpPr bwMode="auto">
          <a:xfrm>
            <a:off x="4000496" y="816802"/>
            <a:ext cx="353124" cy="318231"/>
            <a:chOff x="846" y="9235"/>
            <a:chExt cx="366" cy="388"/>
          </a:xfrm>
        </p:grpSpPr>
        <p:sp>
          <p:nvSpPr>
            <p:cNvPr id="71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2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5" name="Line 4"/>
          <p:cNvSpPr>
            <a:spLocks noChangeShapeType="1"/>
          </p:cNvSpPr>
          <p:nvPr/>
        </p:nvSpPr>
        <p:spPr bwMode="auto">
          <a:xfrm rot="-8340000" flipH="1">
            <a:off x="4370341" y="704880"/>
            <a:ext cx="760508" cy="5407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6" name="Group 3"/>
          <p:cNvGrpSpPr>
            <a:grpSpLocks/>
          </p:cNvGrpSpPr>
          <p:nvPr/>
        </p:nvGrpSpPr>
        <p:grpSpPr bwMode="auto">
          <a:xfrm>
            <a:off x="785786" y="1785926"/>
            <a:ext cx="353124" cy="318231"/>
            <a:chOff x="846" y="9235"/>
            <a:chExt cx="366" cy="388"/>
          </a:xfrm>
        </p:grpSpPr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8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1" name="Line 4"/>
          <p:cNvSpPr>
            <a:spLocks noChangeShapeType="1"/>
          </p:cNvSpPr>
          <p:nvPr/>
        </p:nvSpPr>
        <p:spPr bwMode="auto">
          <a:xfrm rot="-8340000" flipH="1" flipV="1">
            <a:off x="895816" y="2290831"/>
            <a:ext cx="834110" cy="22148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071670" y="1571612"/>
            <a:ext cx="45253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напряженности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282" y="2928934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Фарадей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85786" y="285728"/>
            <a:ext cx="30718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гуще </a:t>
            </a:r>
            <a:endParaRPr lang="en-US" sz="4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пересек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3"/>
          <p:cNvGrpSpPr>
            <a:grpSpLocks/>
          </p:cNvGrpSpPr>
          <p:nvPr/>
        </p:nvGrpSpPr>
        <p:grpSpPr bwMode="auto">
          <a:xfrm>
            <a:off x="1714480" y="4072219"/>
            <a:ext cx="2999829" cy="928417"/>
            <a:chOff x="3094" y="2594"/>
            <a:chExt cx="1158" cy="574"/>
          </a:xfrm>
        </p:grpSpPr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3094" y="2594"/>
              <a:ext cx="1158" cy="57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E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8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4800" b="1" i="0" u="none" strike="noStrike" cap="none" normalizeH="0" baseline="-25000" dirty="0" err="1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пр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3122" y="2638"/>
              <a:ext cx="19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6"/>
            <p:cNvSpPr>
              <a:spLocks noChangeShapeType="1"/>
            </p:cNvSpPr>
            <p:nvPr/>
          </p:nvSpPr>
          <p:spPr bwMode="auto">
            <a:xfrm>
              <a:off x="3569" y="2655"/>
              <a:ext cx="19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10"/>
          <p:cNvGrpSpPr>
            <a:grpSpLocks/>
          </p:cNvGrpSpPr>
          <p:nvPr/>
        </p:nvGrpSpPr>
        <p:grpSpPr bwMode="auto">
          <a:xfrm>
            <a:off x="4429124" y="3214686"/>
            <a:ext cx="357190" cy="357190"/>
            <a:chOff x="846" y="9235"/>
            <a:chExt cx="366" cy="388"/>
          </a:xfrm>
          <a:solidFill>
            <a:schemeClr val="bg1"/>
          </a:solidFill>
        </p:grpSpPr>
        <p:sp>
          <p:nvSpPr>
            <p:cNvPr id="60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" name="Line 4"/>
          <p:cNvSpPr>
            <a:spLocks noChangeShapeType="1"/>
          </p:cNvSpPr>
          <p:nvPr/>
        </p:nvSpPr>
        <p:spPr bwMode="auto">
          <a:xfrm rot="-8340000" flipV="1">
            <a:off x="3725011" y="3237049"/>
            <a:ext cx="693847" cy="50849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68"/>
          <p:cNvGrpSpPr/>
          <p:nvPr/>
        </p:nvGrpSpPr>
        <p:grpSpPr>
          <a:xfrm>
            <a:off x="3214678" y="3286124"/>
            <a:ext cx="714380" cy="646331"/>
            <a:chOff x="6643702" y="350142"/>
            <a:chExt cx="714380" cy="646331"/>
          </a:xfrm>
        </p:grpSpPr>
        <p:sp>
          <p:nvSpPr>
            <p:cNvPr id="86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43702" y="35014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26" grpId="0"/>
      <p:bldP spid="32" grpId="0" animBg="1"/>
      <p:bldP spid="75" grpId="0" animBg="1"/>
      <p:bldP spid="81" grpId="0" animBg="1"/>
      <p:bldP spid="35841" grpId="0"/>
      <p:bldP spid="82" grpId="0"/>
      <p:bldP spid="83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4071934" y="1000108"/>
            <a:ext cx="1437882" cy="2185162"/>
            <a:chOff x="2719" y="7396"/>
            <a:chExt cx="783" cy="760"/>
          </a:xfrm>
        </p:grpSpPr>
        <p:sp>
          <p:nvSpPr>
            <p:cNvPr id="37" name="Line 122"/>
            <p:cNvSpPr>
              <a:spLocks noChangeShapeType="1"/>
            </p:cNvSpPr>
            <p:nvPr/>
          </p:nvSpPr>
          <p:spPr bwMode="auto">
            <a:xfrm flipH="1">
              <a:off x="2719" y="7396"/>
              <a:ext cx="78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21"/>
            <p:cNvSpPr>
              <a:spLocks noChangeShapeType="1"/>
            </p:cNvSpPr>
            <p:nvPr/>
          </p:nvSpPr>
          <p:spPr bwMode="auto">
            <a:xfrm flipH="1">
              <a:off x="2719" y="7776"/>
              <a:ext cx="64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20"/>
            <p:cNvSpPr>
              <a:spLocks noChangeShapeType="1"/>
            </p:cNvSpPr>
            <p:nvPr/>
          </p:nvSpPr>
          <p:spPr bwMode="auto">
            <a:xfrm flipH="1">
              <a:off x="2742" y="8156"/>
              <a:ext cx="726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899154" y="1512560"/>
            <a:ext cx="1439718" cy="2216790"/>
            <a:chOff x="1129" y="7369"/>
            <a:chExt cx="784" cy="771"/>
          </a:xfrm>
        </p:grpSpPr>
        <p:sp>
          <p:nvSpPr>
            <p:cNvPr id="34" name="Line 118"/>
            <p:cNvSpPr>
              <a:spLocks noChangeShapeType="1"/>
            </p:cNvSpPr>
            <p:nvPr/>
          </p:nvSpPr>
          <p:spPr bwMode="auto">
            <a:xfrm flipH="1">
              <a:off x="1175" y="8140"/>
              <a:ext cx="72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117"/>
            <p:cNvSpPr>
              <a:spLocks noChangeShapeType="1"/>
            </p:cNvSpPr>
            <p:nvPr/>
          </p:nvSpPr>
          <p:spPr bwMode="auto">
            <a:xfrm flipH="1" flipV="1">
              <a:off x="1164" y="7761"/>
              <a:ext cx="749" cy="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116"/>
            <p:cNvSpPr>
              <a:spLocks noChangeShapeType="1"/>
            </p:cNvSpPr>
            <p:nvPr/>
          </p:nvSpPr>
          <p:spPr bwMode="auto">
            <a:xfrm flipH="1">
              <a:off x="1129" y="7369"/>
              <a:ext cx="78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2497288" y="1494424"/>
            <a:ext cx="2646216" cy="5750"/>
            <a:chOff x="1935" y="7593"/>
            <a:chExt cx="1441" cy="2"/>
          </a:xfrm>
        </p:grpSpPr>
        <p:sp>
          <p:nvSpPr>
            <p:cNvPr id="3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94"/>
          <p:cNvGrpSpPr>
            <a:grpSpLocks/>
          </p:cNvGrpSpPr>
          <p:nvPr/>
        </p:nvGrpSpPr>
        <p:grpSpPr bwMode="auto">
          <a:xfrm rot="10800000" flipH="1">
            <a:off x="1249847" y="1000108"/>
            <a:ext cx="2646216" cy="2875"/>
            <a:chOff x="1935" y="7592"/>
            <a:chExt cx="1441" cy="1"/>
          </a:xfrm>
        </p:grpSpPr>
        <p:sp>
          <p:nvSpPr>
            <p:cNvPr id="16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571604" y="0"/>
            <a:ext cx="714380" cy="763755"/>
            <a:chOff x="846" y="9235"/>
            <a:chExt cx="366" cy="388"/>
          </a:xfrm>
        </p:grpSpPr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4" name="Group 5"/>
            <p:cNvGrpSpPr>
              <a:grpSpLocks/>
            </p:cNvGrpSpPr>
            <p:nvPr/>
          </p:nvGrpSpPr>
          <p:grpSpPr bwMode="auto">
            <a:xfrm>
              <a:off x="937" y="9337"/>
              <a:ext cx="207" cy="207"/>
              <a:chOff x="7108" y="3188"/>
              <a:chExt cx="207" cy="207"/>
            </a:xfrm>
          </p:grpSpPr>
          <p:sp>
            <p:nvSpPr>
              <p:cNvPr id="45" name="Line 6"/>
              <p:cNvSpPr>
                <a:spLocks noChangeShapeType="1"/>
              </p:cNvSpPr>
              <p:nvPr/>
            </p:nvSpPr>
            <p:spPr bwMode="auto">
              <a:xfrm>
                <a:off x="7108" y="3294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rot="-5400000">
                <a:off x="7108" y="3292"/>
                <a:ext cx="20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7" name="Group 10"/>
          <p:cNvGrpSpPr>
            <a:grpSpLocks/>
          </p:cNvGrpSpPr>
          <p:nvPr/>
        </p:nvGrpSpPr>
        <p:grpSpPr bwMode="auto">
          <a:xfrm>
            <a:off x="4000496" y="0"/>
            <a:ext cx="714380" cy="604639"/>
            <a:chOff x="846" y="9235"/>
            <a:chExt cx="366" cy="388"/>
          </a:xfrm>
        </p:grpSpPr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846" y="9235"/>
              <a:ext cx="366" cy="388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937" y="9443"/>
              <a:ext cx="207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Group 111"/>
          <p:cNvGrpSpPr>
            <a:grpSpLocks/>
          </p:cNvGrpSpPr>
          <p:nvPr/>
        </p:nvGrpSpPr>
        <p:grpSpPr bwMode="auto">
          <a:xfrm>
            <a:off x="2500298" y="2643182"/>
            <a:ext cx="2646216" cy="5750"/>
            <a:chOff x="1935" y="7593"/>
            <a:chExt cx="1441" cy="2"/>
          </a:xfrm>
        </p:grpSpPr>
        <p:sp>
          <p:nvSpPr>
            <p:cNvPr id="51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4" name="Group 111"/>
          <p:cNvGrpSpPr>
            <a:grpSpLocks/>
          </p:cNvGrpSpPr>
          <p:nvPr/>
        </p:nvGrpSpPr>
        <p:grpSpPr bwMode="auto">
          <a:xfrm>
            <a:off x="2500298" y="3714752"/>
            <a:ext cx="2646216" cy="5750"/>
            <a:chOff x="1935" y="7593"/>
            <a:chExt cx="1441" cy="2"/>
          </a:xfrm>
        </p:grpSpPr>
        <p:sp>
          <p:nvSpPr>
            <p:cNvPr id="55" name="Line 114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flipV="1">
              <a:off x="1935" y="7595"/>
              <a:ext cx="1441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112"/>
            <p:cNvSpPr>
              <a:spLocks noChangeShapeType="1"/>
            </p:cNvSpPr>
            <p:nvPr/>
          </p:nvSpPr>
          <p:spPr bwMode="auto">
            <a:xfrm flipH="1" flipV="1">
              <a:off x="2707" y="7593"/>
              <a:ext cx="47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Group 94"/>
          <p:cNvGrpSpPr>
            <a:grpSpLocks/>
          </p:cNvGrpSpPr>
          <p:nvPr/>
        </p:nvGrpSpPr>
        <p:grpSpPr bwMode="auto">
          <a:xfrm rot="10800000" flipH="1">
            <a:off x="1214414" y="2068802"/>
            <a:ext cx="2646216" cy="2875"/>
            <a:chOff x="1935" y="7592"/>
            <a:chExt cx="1441" cy="1"/>
          </a:xfrm>
        </p:grpSpPr>
        <p:sp>
          <p:nvSpPr>
            <p:cNvPr id="59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94"/>
          <p:cNvGrpSpPr>
            <a:grpSpLocks/>
          </p:cNvGrpSpPr>
          <p:nvPr/>
        </p:nvGrpSpPr>
        <p:grpSpPr bwMode="auto">
          <a:xfrm rot="10800000" flipH="1">
            <a:off x="1250227" y="3188060"/>
            <a:ext cx="2646216" cy="2875"/>
            <a:chOff x="1935" y="7592"/>
            <a:chExt cx="1441" cy="1"/>
          </a:xfrm>
        </p:grpSpPr>
        <p:sp>
          <p:nvSpPr>
            <p:cNvPr id="63" name="Line 97"/>
            <p:cNvSpPr>
              <a:spLocks noChangeShapeType="1"/>
            </p:cNvSpPr>
            <p:nvPr/>
          </p:nvSpPr>
          <p:spPr bwMode="auto">
            <a:xfrm flipH="1" flipV="1">
              <a:off x="2004" y="7593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Line 96"/>
            <p:cNvSpPr>
              <a:spLocks noChangeShapeType="1"/>
            </p:cNvSpPr>
            <p:nvPr/>
          </p:nvSpPr>
          <p:spPr bwMode="auto">
            <a:xfrm flipV="1">
              <a:off x="1935" y="7592"/>
              <a:ext cx="1441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95"/>
            <p:cNvSpPr>
              <a:spLocks noChangeShapeType="1"/>
            </p:cNvSpPr>
            <p:nvPr/>
          </p:nvSpPr>
          <p:spPr bwMode="auto">
            <a:xfrm flipH="1" flipV="1">
              <a:off x="2707" y="7592"/>
              <a:ext cx="473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4107747" y="845357"/>
            <a:ext cx="1428760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92849" y="857232"/>
            <a:ext cx="1428760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29058" y="640488"/>
            <a:ext cx="142876" cy="3357586"/>
          </a:xfrm>
          <a:prstGeom prst="rect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929190" y="499036"/>
            <a:ext cx="1659601" cy="10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358129" y="-11195"/>
            <a:ext cx="2307933" cy="2012461"/>
            <a:chOff x="11683" y="3393"/>
            <a:chExt cx="1116" cy="899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1752" y="3844"/>
              <a:ext cx="8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7412" name="Group 4"/>
            <p:cNvGrpSpPr>
              <a:grpSpLocks/>
            </p:cNvGrpSpPr>
            <p:nvPr/>
          </p:nvGrpSpPr>
          <p:grpSpPr bwMode="auto">
            <a:xfrm>
              <a:off x="11683" y="3393"/>
              <a:ext cx="1116" cy="899"/>
              <a:chOff x="11118" y="3661"/>
              <a:chExt cx="891" cy="899"/>
            </a:xfrm>
          </p:grpSpPr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11146" y="3661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11118" y="4110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3" name="Text Box 1"/>
          <p:cNvSpPr txBox="1">
            <a:spLocks noChangeArrowheads="1"/>
          </p:cNvSpPr>
          <p:nvPr/>
        </p:nvSpPr>
        <p:spPr bwMode="auto">
          <a:xfrm>
            <a:off x="5000449" y="2581909"/>
            <a:ext cx="1659601" cy="10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пл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Group 2"/>
          <p:cNvGrpSpPr>
            <a:grpSpLocks/>
          </p:cNvGrpSpPr>
          <p:nvPr/>
        </p:nvGrpSpPr>
        <p:grpSpPr bwMode="auto">
          <a:xfrm>
            <a:off x="6429388" y="2071678"/>
            <a:ext cx="2307933" cy="2012461"/>
            <a:chOff x="11683" y="3393"/>
            <a:chExt cx="1116" cy="899"/>
          </a:xfrm>
        </p:grpSpPr>
        <p:sp>
          <p:nvSpPr>
            <p:cNvPr id="75" name="Line 3"/>
            <p:cNvSpPr>
              <a:spLocks noChangeShapeType="1"/>
            </p:cNvSpPr>
            <p:nvPr/>
          </p:nvSpPr>
          <p:spPr bwMode="auto">
            <a:xfrm>
              <a:off x="11752" y="3844"/>
              <a:ext cx="80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6" name="Group 4"/>
            <p:cNvGrpSpPr>
              <a:grpSpLocks/>
            </p:cNvGrpSpPr>
            <p:nvPr/>
          </p:nvGrpSpPr>
          <p:grpSpPr bwMode="auto">
            <a:xfrm>
              <a:off x="11683" y="3393"/>
              <a:ext cx="1116" cy="899"/>
              <a:chOff x="11118" y="3661"/>
              <a:chExt cx="891" cy="899"/>
            </a:xfrm>
          </p:grpSpPr>
          <p:sp>
            <p:nvSpPr>
              <p:cNvPr id="77" name="Text Box 5"/>
              <p:cNvSpPr txBox="1">
                <a:spLocks noChangeArrowheads="1"/>
              </p:cNvSpPr>
              <p:nvPr/>
            </p:nvSpPr>
            <p:spPr bwMode="auto">
              <a:xfrm>
                <a:off x="11146" y="3661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en-US" sz="5400" b="1" i="0" u="none" strike="noStrike" cap="none" normalizeH="0" baseline="0" dirty="0" err="1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sz="54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пл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11118" y="4110"/>
                <a:ext cx="86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r>
                  <a:rPr kumimoji="0" lang="en-US" sz="5400" b="1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72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2333672" y="642918"/>
            <a:ext cx="142876" cy="33575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785918" y="414338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US" sz="48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7200" b="1" u="sng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</a:t>
            </a:r>
            <a:r>
              <a: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7200" b="1" baseline="-25000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9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 rot="19913047">
            <a:off x="-146574" y="1924847"/>
            <a:ext cx="288910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однородное</a:t>
            </a:r>
            <a:r>
              <a:rPr lang="en-US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40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41" grpId="0" animBg="1"/>
      <p:bldP spid="17409" grpId="0"/>
      <p:bldP spid="73" grpId="0"/>
      <p:bldP spid="40" grpId="0" animBg="1"/>
      <p:bldP spid="79" grpId="0"/>
      <p:bldP spid="68" grpId="0" animBg="1"/>
      <p:bldP spid="6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10081</TotalTime>
  <Words>2943</Words>
  <Application>Microsoft Office PowerPoint</Application>
  <PresentationFormat>Экран (4:3)</PresentationFormat>
  <Paragraphs>698</Paragraphs>
  <Slides>46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Трек</vt:lpstr>
      <vt:lpstr>Формула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Домашнее задание.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Домашнее задание.</vt:lpstr>
      <vt:lpstr>Слайд 45</vt:lpstr>
      <vt:lpstr>Слайд 46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1209</cp:revision>
  <dcterms:created xsi:type="dcterms:W3CDTF">2009-11-04T14:29:22Z</dcterms:created>
  <dcterms:modified xsi:type="dcterms:W3CDTF">2021-01-20T16:45:10Z</dcterms:modified>
</cp:coreProperties>
</file>