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8"/>
  </p:notesMasterIdLst>
  <p:sldIdLst>
    <p:sldId id="385" r:id="rId2"/>
    <p:sldId id="419" r:id="rId3"/>
    <p:sldId id="372" r:id="rId4"/>
    <p:sldId id="316" r:id="rId5"/>
    <p:sldId id="391" r:id="rId6"/>
    <p:sldId id="418" r:id="rId7"/>
    <p:sldId id="430" r:id="rId8"/>
    <p:sldId id="396" r:id="rId9"/>
    <p:sldId id="392" r:id="rId10"/>
    <p:sldId id="398" r:id="rId11"/>
    <p:sldId id="403" r:id="rId12"/>
    <p:sldId id="394" r:id="rId13"/>
    <p:sldId id="397" r:id="rId14"/>
    <p:sldId id="423" r:id="rId15"/>
    <p:sldId id="412" r:id="rId16"/>
    <p:sldId id="405" r:id="rId17"/>
    <p:sldId id="431" r:id="rId18"/>
    <p:sldId id="432" r:id="rId19"/>
    <p:sldId id="438" r:id="rId20"/>
    <p:sldId id="439" r:id="rId21"/>
    <p:sldId id="433" r:id="rId22"/>
    <p:sldId id="425" r:id="rId23"/>
    <p:sldId id="437" r:id="rId24"/>
    <p:sldId id="420" r:id="rId25"/>
    <p:sldId id="379" r:id="rId26"/>
    <p:sldId id="429" r:id="rId27"/>
    <p:sldId id="421" r:id="rId28"/>
    <p:sldId id="402" r:id="rId29"/>
    <p:sldId id="406" r:id="rId30"/>
    <p:sldId id="426" r:id="rId31"/>
    <p:sldId id="407" r:id="rId32"/>
    <p:sldId id="427" r:id="rId33"/>
    <p:sldId id="411" r:id="rId34"/>
    <p:sldId id="428" r:id="rId35"/>
    <p:sldId id="436" r:id="rId36"/>
    <p:sldId id="409" r:id="rId37"/>
    <p:sldId id="434" r:id="rId38"/>
    <p:sldId id="435" r:id="rId39"/>
    <p:sldId id="410" r:id="rId40"/>
    <p:sldId id="413" r:id="rId41"/>
    <p:sldId id="414" r:id="rId42"/>
    <p:sldId id="416" r:id="rId43"/>
    <p:sldId id="408" r:id="rId44"/>
    <p:sldId id="422" r:id="rId45"/>
    <p:sldId id="400" r:id="rId46"/>
    <p:sldId id="424" r:id="rId4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6600"/>
    <a:srgbClr val="0033CC"/>
    <a:srgbClr val="000099"/>
    <a:srgbClr val="66CCFF"/>
    <a:srgbClr val="003300"/>
    <a:srgbClr val="0014AC"/>
    <a:srgbClr val="220FB1"/>
    <a:srgbClr val="000000"/>
    <a:srgbClr val="365D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1115" autoAdjust="0"/>
    <p:restoredTop sz="94660"/>
  </p:normalViewPr>
  <p:slideViewPr>
    <p:cSldViewPr>
      <p:cViewPr>
        <p:scale>
          <a:sx n="57" d="100"/>
          <a:sy n="57" d="100"/>
        </p:scale>
        <p:origin x="-2214" y="-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1" d="100"/>
        <a:sy n="91" d="100"/>
      </p:scale>
      <p:origin x="0" y="120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482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7.wav"/><Relationship Id="rId7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3.wav"/><Relationship Id="rId10" Type="http://schemas.openxmlformats.org/officeDocument/2006/relationships/audio" Target="../media/audio6.wav"/><Relationship Id="rId4" Type="http://schemas.openxmlformats.org/officeDocument/2006/relationships/audio" Target="../media/audio5.wav"/><Relationship Id="rId9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7.wav"/><Relationship Id="rId9" Type="http://schemas.openxmlformats.org/officeDocument/2006/relationships/audio" Target="../media/audio1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10" Type="http://schemas.openxmlformats.org/officeDocument/2006/relationships/oleObject" Target="../embeddings/oleObject3.bin"/><Relationship Id="rId4" Type="http://schemas.openxmlformats.org/officeDocument/2006/relationships/audio" Target="../media/audio10.wav"/><Relationship Id="rId9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8.wav"/><Relationship Id="rId9" Type="http://schemas.openxmlformats.org/officeDocument/2006/relationships/audio" Target="../media/audio1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8.wav"/><Relationship Id="rId7" Type="http://schemas.openxmlformats.org/officeDocument/2006/relationships/audio" Target="../media/audio1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8.wav"/><Relationship Id="rId7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17.png"/><Relationship Id="rId5" Type="http://schemas.openxmlformats.org/officeDocument/2006/relationships/audio" Target="../media/audio5.wav"/><Relationship Id="rId10" Type="http://schemas.openxmlformats.org/officeDocument/2006/relationships/image" Target="../media/image16.png"/><Relationship Id="rId4" Type="http://schemas.openxmlformats.org/officeDocument/2006/relationships/audio" Target="../media/audio3.wav"/><Relationship Id="rId9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8.wav"/><Relationship Id="rId7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17.png"/><Relationship Id="rId5" Type="http://schemas.openxmlformats.org/officeDocument/2006/relationships/audio" Target="../media/audio5.wav"/><Relationship Id="rId10" Type="http://schemas.openxmlformats.org/officeDocument/2006/relationships/image" Target="../media/image16.png"/><Relationship Id="rId4" Type="http://schemas.openxmlformats.org/officeDocument/2006/relationships/audio" Target="../media/audio3.wav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7.png"/><Relationship Id="rId5" Type="http://schemas.openxmlformats.org/officeDocument/2006/relationships/audio" Target="../media/audio5.wav"/><Relationship Id="rId10" Type="http://schemas.openxmlformats.org/officeDocument/2006/relationships/image" Target="../media/image16.png"/><Relationship Id="rId4" Type="http://schemas.openxmlformats.org/officeDocument/2006/relationships/audio" Target="../media/audio7.wav"/><Relationship Id="rId9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7.wav"/><Relationship Id="rId7" Type="http://schemas.openxmlformats.org/officeDocument/2006/relationships/audio" Target="../media/audio1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17.png"/><Relationship Id="rId5" Type="http://schemas.openxmlformats.org/officeDocument/2006/relationships/audio" Target="../media/audio2.wav"/><Relationship Id="rId10" Type="http://schemas.openxmlformats.org/officeDocument/2006/relationships/image" Target="../media/image16.png"/><Relationship Id="rId4" Type="http://schemas.openxmlformats.org/officeDocument/2006/relationships/audio" Target="../media/audio5.wav"/><Relationship Id="rId9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10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3.wav"/><Relationship Id="rId7" Type="http://schemas.openxmlformats.org/officeDocument/2006/relationships/audio" Target="../media/audio11.wav"/><Relationship Id="rId12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6.jpeg"/><Relationship Id="rId5" Type="http://schemas.openxmlformats.org/officeDocument/2006/relationships/audio" Target="../media/audio5.wav"/><Relationship Id="rId10" Type="http://schemas.openxmlformats.org/officeDocument/2006/relationships/image" Target="../media/image5.jpeg"/><Relationship Id="rId4" Type="http://schemas.openxmlformats.org/officeDocument/2006/relationships/audio" Target="../media/audio4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audio" Target="../media/audio6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audio" Target="../media/audio10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10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10" Type="http://schemas.openxmlformats.org/officeDocument/2006/relationships/audio" Target="../media/audio6.wav"/><Relationship Id="rId4" Type="http://schemas.openxmlformats.org/officeDocument/2006/relationships/audio" Target="../media/audio3.wav"/><Relationship Id="rId9" Type="http://schemas.openxmlformats.org/officeDocument/2006/relationships/audio" Target="../media/audio12.wav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9.wav"/><Relationship Id="rId7" Type="http://schemas.openxmlformats.org/officeDocument/2006/relationships/audio" Target="../media/audio10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audio" Target="../media/audio11.wav"/><Relationship Id="rId5" Type="http://schemas.openxmlformats.org/officeDocument/2006/relationships/audio" Target="../media/audio8.wav"/><Relationship Id="rId10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3.wav"/><Relationship Id="rId7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9.wav"/><Relationship Id="rId10" Type="http://schemas.openxmlformats.org/officeDocument/2006/relationships/audio" Target="../media/audio11.wav"/><Relationship Id="rId4" Type="http://schemas.openxmlformats.org/officeDocument/2006/relationships/audio" Target="../media/audio8.wav"/><Relationship Id="rId9" Type="http://schemas.openxmlformats.org/officeDocument/2006/relationships/audio" Target="../media/audio6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audio" Target="../media/audio6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1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1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7.wav"/><Relationship Id="rId4" Type="http://schemas.openxmlformats.org/officeDocument/2006/relationships/audio" Target="../media/audio8.wav"/><Relationship Id="rId9" Type="http://schemas.openxmlformats.org/officeDocument/2006/relationships/audio" Target="../media/audio1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3.wav"/><Relationship Id="rId7" Type="http://schemas.openxmlformats.org/officeDocument/2006/relationships/audio" Target="../media/audio11.wav"/><Relationship Id="rId12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6.jpeg"/><Relationship Id="rId5" Type="http://schemas.openxmlformats.org/officeDocument/2006/relationships/audio" Target="../media/audio5.wav"/><Relationship Id="rId10" Type="http://schemas.openxmlformats.org/officeDocument/2006/relationships/image" Target="../media/image5.jpeg"/><Relationship Id="rId4" Type="http://schemas.openxmlformats.org/officeDocument/2006/relationships/audio" Target="../media/audio4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5.wav"/><Relationship Id="rId9" Type="http://schemas.openxmlformats.org/officeDocument/2006/relationships/audio" Target="../media/audio9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7.wav"/><Relationship Id="rId10" Type="http://schemas.openxmlformats.org/officeDocument/2006/relationships/audio" Target="../media/audio11.wav"/><Relationship Id="rId4" Type="http://schemas.openxmlformats.org/officeDocument/2006/relationships/audio" Target="../media/audio8.wav"/><Relationship Id="rId9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2.wav"/><Relationship Id="rId4" Type="http://schemas.openxmlformats.org/officeDocument/2006/relationships/audio" Target="../media/audio7.wav"/><Relationship Id="rId9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3.wav"/><Relationship Id="rId9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6.wav"/><Relationship Id="rId10" Type="http://schemas.openxmlformats.org/officeDocument/2006/relationships/audio" Target="../media/audio11.wav"/><Relationship Id="rId4" Type="http://schemas.openxmlformats.org/officeDocument/2006/relationships/audio" Target="../media/audio5.wav"/><Relationship Id="rId9" Type="http://schemas.openxmlformats.org/officeDocument/2006/relationships/audio" Target="../media/audio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3500438"/>
          <a:ext cx="9144000" cy="3048551"/>
        </p:xfrm>
        <a:graphic>
          <a:graphicData uri="http://schemas.openxmlformats.org/drawingml/2006/table">
            <a:tbl>
              <a:tblPr/>
              <a:tblGrid>
                <a:gridCol w="7883459"/>
                <a:gridCol w="1260541"/>
              </a:tblGrid>
              <a:tr h="24084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    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Консультация по гр.9.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    2. 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Постановка проблемы:  </a:t>
                      </a: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Как проводники и диэлектрики влияют на </a:t>
                      </a:r>
                      <a:r>
                        <a:rPr lang="ru-RU" sz="20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эл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поле?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Гипотезу.»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.Эвристическая беседа по теме 11 с  решением поставленной проблемы, выкладкам на доске, демонстрациями и заполнением справочника № 3.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. Повторение материала темы по опорному конспекту и акцентуацией сложных моментов.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     5.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ПРЗ.1,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2.стр. 122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./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стр. 276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25м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Д.З. т.11 (пар. 39-44) кроме 42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./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91-95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Шахмаев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(26-29)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-71462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- 5 (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эл.ст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  № 34.раздел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5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/Т11/ НАПРЯЖЕННОСТЬ ЭЛЕКТРИЧЕСКОГО ПОЛЯ.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Изучить понятия «напряженность», «линии напряженности», «суперпозиция полей»; описание поля заряженных шара, плоскости, поля в металлах, полярных и неполярных диэлектриков.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ДОСТИЖЕНИЯ ЦЕЛЕЙ.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 поле заряженных шариков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(султанчики).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 поле двух заряженных пластин.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Проводники в электрическом поле.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Ослабление поля диэлектриками.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11"/>
          <p:cNvSpPr>
            <a:spLocks noChangeArrowheads="1"/>
          </p:cNvSpPr>
          <p:nvPr/>
        </p:nvSpPr>
        <p:spPr bwMode="auto">
          <a:xfrm rot="16200000">
            <a:off x="2250265" y="1821645"/>
            <a:ext cx="1857388" cy="1357322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Блок-схема: ИЛИ 40"/>
          <p:cNvSpPr/>
          <p:nvPr/>
        </p:nvSpPr>
        <p:spPr>
          <a:xfrm>
            <a:off x="2500298" y="1714488"/>
            <a:ext cx="428628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2520799" y="2125867"/>
            <a:ext cx="357188" cy="357187"/>
            <a:chOff x="1783" y="8526"/>
            <a:chExt cx="366" cy="388"/>
          </a:xfrm>
        </p:grpSpPr>
        <p:sp>
          <p:nvSpPr>
            <p:cNvPr id="4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" name="Блок-схема: ИЛИ 44"/>
          <p:cNvSpPr/>
          <p:nvPr/>
        </p:nvSpPr>
        <p:spPr>
          <a:xfrm>
            <a:off x="2500301" y="2143116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2532862" y="2554495"/>
            <a:ext cx="357188" cy="357187"/>
            <a:chOff x="1783" y="8526"/>
            <a:chExt cx="366" cy="388"/>
          </a:xfrm>
        </p:grpSpPr>
        <p:sp>
          <p:nvSpPr>
            <p:cNvPr id="4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0" name="Блок-схема: ИЛИ 69"/>
          <p:cNvSpPr/>
          <p:nvPr/>
        </p:nvSpPr>
        <p:spPr>
          <a:xfrm>
            <a:off x="2500298" y="2643185"/>
            <a:ext cx="428628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" name="Блок-схема: ИЛИ 70"/>
          <p:cNvSpPr/>
          <p:nvPr/>
        </p:nvSpPr>
        <p:spPr>
          <a:xfrm>
            <a:off x="2512361" y="3083685"/>
            <a:ext cx="428628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72" name="Group 2"/>
          <p:cNvGrpSpPr>
            <a:grpSpLocks/>
          </p:cNvGrpSpPr>
          <p:nvPr/>
        </p:nvGrpSpPr>
        <p:grpSpPr bwMode="auto">
          <a:xfrm>
            <a:off x="2544551" y="1697242"/>
            <a:ext cx="357188" cy="357187"/>
            <a:chOff x="1783" y="8526"/>
            <a:chExt cx="366" cy="388"/>
          </a:xfrm>
        </p:grpSpPr>
        <p:sp>
          <p:nvSpPr>
            <p:cNvPr id="7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" name="Group 2"/>
          <p:cNvGrpSpPr>
            <a:grpSpLocks/>
          </p:cNvGrpSpPr>
          <p:nvPr/>
        </p:nvGrpSpPr>
        <p:grpSpPr bwMode="auto">
          <a:xfrm>
            <a:off x="2532862" y="2983123"/>
            <a:ext cx="357188" cy="357187"/>
            <a:chOff x="1783" y="8526"/>
            <a:chExt cx="366" cy="388"/>
          </a:xfrm>
        </p:grpSpPr>
        <p:sp>
          <p:nvSpPr>
            <p:cNvPr id="7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8" name="Group 3"/>
          <p:cNvGrpSpPr>
            <a:grpSpLocks/>
          </p:cNvGrpSpPr>
          <p:nvPr/>
        </p:nvGrpSpPr>
        <p:grpSpPr bwMode="auto">
          <a:xfrm>
            <a:off x="4286248" y="1142984"/>
            <a:ext cx="357016" cy="428628"/>
            <a:chOff x="846" y="9235"/>
            <a:chExt cx="366" cy="388"/>
          </a:xfrm>
        </p:grpSpPr>
        <p:sp>
          <p:nvSpPr>
            <p:cNvPr id="8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8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1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4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97" name="Group 10"/>
          <p:cNvGrpSpPr>
            <a:grpSpLocks/>
          </p:cNvGrpSpPr>
          <p:nvPr/>
        </p:nvGrpSpPr>
        <p:grpSpPr bwMode="auto">
          <a:xfrm>
            <a:off x="1571604" y="1214422"/>
            <a:ext cx="428628" cy="386378"/>
            <a:chOff x="846" y="9235"/>
            <a:chExt cx="366" cy="388"/>
          </a:xfrm>
        </p:grpSpPr>
        <p:sp>
          <p:nvSpPr>
            <p:cNvPr id="101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" name="Прямоугольник 102"/>
          <p:cNvSpPr/>
          <p:nvPr/>
        </p:nvSpPr>
        <p:spPr>
          <a:xfrm>
            <a:off x="2214546" y="1357298"/>
            <a:ext cx="114266" cy="2145570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ик 103"/>
          <p:cNvSpPr/>
          <p:nvPr/>
        </p:nvSpPr>
        <p:spPr>
          <a:xfrm>
            <a:off x="4000496" y="1357298"/>
            <a:ext cx="114266" cy="214557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9" name="Прямая со стрелкой 108"/>
          <p:cNvCxnSpPr/>
          <p:nvPr/>
        </p:nvCxnSpPr>
        <p:spPr>
          <a:xfrm flipV="1">
            <a:off x="2428860" y="1428736"/>
            <a:ext cx="1395565" cy="292"/>
          </a:xfrm>
          <a:prstGeom prst="straightConnector1">
            <a:avLst/>
          </a:prstGeom>
          <a:ln w="7620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0" name="Группа 68"/>
          <p:cNvGrpSpPr/>
          <p:nvPr/>
        </p:nvGrpSpPr>
        <p:grpSpPr>
          <a:xfrm>
            <a:off x="3500430" y="785794"/>
            <a:ext cx="714380" cy="646331"/>
            <a:chOff x="6670998" y="421580"/>
            <a:chExt cx="714380" cy="646331"/>
          </a:xfrm>
        </p:grpSpPr>
        <p:sp>
          <p:nvSpPr>
            <p:cNvPr id="111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4" name="Прямая со стрелкой 113"/>
          <p:cNvCxnSpPr/>
          <p:nvPr/>
        </p:nvCxnSpPr>
        <p:spPr>
          <a:xfrm flipV="1">
            <a:off x="2500298" y="1571612"/>
            <a:ext cx="1395565" cy="292"/>
          </a:xfrm>
          <a:prstGeom prst="straightConnector1">
            <a:avLst/>
          </a:prstGeom>
          <a:ln w="76200">
            <a:solidFill>
              <a:srgbClr val="00660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Группа 68"/>
          <p:cNvGrpSpPr/>
          <p:nvPr/>
        </p:nvGrpSpPr>
        <p:grpSpPr>
          <a:xfrm>
            <a:off x="2071670" y="571480"/>
            <a:ext cx="1285884" cy="646331"/>
            <a:chOff x="5099362" y="278704"/>
            <a:chExt cx="1285884" cy="646331"/>
          </a:xfrm>
        </p:grpSpPr>
        <p:sp>
          <p:nvSpPr>
            <p:cNvPr id="116" name="Line 18"/>
            <p:cNvSpPr>
              <a:spLocks noChangeShapeType="1"/>
            </p:cNvSpPr>
            <p:nvPr/>
          </p:nvSpPr>
          <p:spPr bwMode="auto">
            <a:xfrm>
              <a:off x="5170800" y="35014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5099362" y="278704"/>
              <a:ext cx="12858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6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ме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2357422" y="3571876"/>
            <a:ext cx="2928926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4429124" y="2786058"/>
            <a:ext cx="421484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электрозащита 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1785918" y="4214818"/>
            <a:ext cx="4357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</a:t>
            </a:r>
            <a:r>
              <a:rPr lang="en-US" sz="4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en-US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3"/>
          <p:cNvSpPr>
            <a:spLocks noChangeArrowheads="1"/>
          </p:cNvSpPr>
          <p:nvPr/>
        </p:nvSpPr>
        <p:spPr bwMode="auto">
          <a:xfrm>
            <a:off x="4214810" y="1571612"/>
            <a:ext cx="3643338" cy="769441"/>
          </a:xfrm>
          <a:prstGeom prst="rect">
            <a:avLst/>
          </a:prstGeom>
          <a:solidFill>
            <a:srgbClr val="92D050">
              <a:alpha val="5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проводнике  </a:t>
            </a:r>
            <a:endParaRPr kumimoji="0" lang="ru-RU" sz="6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0472E-6 L 0.09723 0.0020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0" y="100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62856E-6 L 0.10156 0.0044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20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66235E-6 L 0.10087 0.00508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300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62856E-6 L 0.10156 0.0044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389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5" grpId="0" animBg="1"/>
      <p:bldP spid="70" grpId="0" animBg="1"/>
      <p:bldP spid="71" grpId="0" animBg="1"/>
      <p:bldP spid="103" grpId="0" animBg="1"/>
      <p:bldP spid="104" grpId="0" animBg="1"/>
      <p:bldP spid="38914" grpId="0" animBg="1"/>
      <p:bldP spid="38914" grpId="1" animBg="1"/>
      <p:bldP spid="38915" grpId="0"/>
      <p:bldP spid="119" grpId="0"/>
      <p:bldP spid="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30" name="Arc 6"/>
          <p:cNvSpPr>
            <a:spLocks/>
          </p:cNvSpPr>
          <p:nvPr/>
        </p:nvSpPr>
        <p:spPr bwMode="auto">
          <a:xfrm flipH="1" flipV="1">
            <a:off x="4603899" y="896770"/>
            <a:ext cx="2786082" cy="242889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1772015" y="2190382"/>
            <a:ext cx="2799985" cy="2649961"/>
          </a:xfrm>
          <a:prstGeom prst="ellipse">
            <a:avLst/>
          </a:prstGeom>
          <a:solidFill>
            <a:schemeClr val="bg2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 flipV="1">
            <a:off x="1785918" y="1357297"/>
            <a:ext cx="623064" cy="105088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5643570" y="1214422"/>
            <a:ext cx="108109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6" name="Group 12"/>
          <p:cNvGrpSpPr>
            <a:grpSpLocks/>
          </p:cNvGrpSpPr>
          <p:nvPr/>
        </p:nvGrpSpPr>
        <p:grpSpPr bwMode="auto">
          <a:xfrm>
            <a:off x="6485187" y="785795"/>
            <a:ext cx="1302746" cy="1500902"/>
            <a:chOff x="11550" y="3511"/>
            <a:chExt cx="698" cy="853"/>
          </a:xfrm>
        </p:grpSpPr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38" name="Group 14"/>
            <p:cNvGrpSpPr>
              <a:grpSpLocks/>
            </p:cNvGrpSpPr>
            <p:nvPr/>
          </p:nvGrpSpPr>
          <p:grpSpPr bwMode="auto">
            <a:xfrm>
              <a:off x="11550" y="3511"/>
              <a:ext cx="698" cy="853"/>
              <a:chOff x="11026" y="3779"/>
              <a:chExt cx="558" cy="853"/>
            </a:xfrm>
          </p:grpSpPr>
          <p:sp>
            <p:nvSpPr>
              <p:cNvPr id="1039" name="Text Box 15"/>
              <p:cNvSpPr txBox="1">
                <a:spLocks noChangeArrowheads="1"/>
              </p:cNvSpPr>
              <p:nvPr/>
            </p:nvSpPr>
            <p:spPr bwMode="auto">
              <a:xfrm>
                <a:off x="11026" y="3779"/>
                <a:ext cx="55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ш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0" name="Text Box 16"/>
              <p:cNvSpPr txBox="1">
                <a:spLocks noChangeArrowheads="1"/>
              </p:cNvSpPr>
              <p:nvPr/>
            </p:nvSpPr>
            <p:spPr bwMode="auto">
              <a:xfrm>
                <a:off x="11060" y="4182"/>
                <a:ext cx="49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9" name="Line 4"/>
          <p:cNvSpPr>
            <a:spLocks noChangeShapeType="1"/>
          </p:cNvSpPr>
          <p:nvPr/>
        </p:nvSpPr>
        <p:spPr bwMode="auto">
          <a:xfrm flipV="1">
            <a:off x="4572000" y="428604"/>
            <a:ext cx="0" cy="321471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100405" y="3447273"/>
            <a:ext cx="1471595" cy="149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Line 4"/>
          <p:cNvSpPr>
            <a:spLocks noChangeShapeType="1"/>
          </p:cNvSpPr>
          <p:nvPr/>
        </p:nvSpPr>
        <p:spPr bwMode="auto">
          <a:xfrm flipV="1">
            <a:off x="3180803" y="396705"/>
            <a:ext cx="0" cy="321471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3138593" y="3531208"/>
            <a:ext cx="428628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358082" y="3571876"/>
            <a:ext cx="36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/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3210031" y="253829"/>
            <a:ext cx="64294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 flipH="1" flipV="1">
            <a:off x="785786" y="2214553"/>
            <a:ext cx="1094198" cy="6920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H="1">
            <a:off x="571472" y="3478102"/>
            <a:ext cx="1165636" cy="2233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 flipH="1">
            <a:off x="928662" y="4143380"/>
            <a:ext cx="1022760" cy="71438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7"/>
          <p:cNvSpPr>
            <a:spLocks noChangeShapeType="1"/>
          </p:cNvSpPr>
          <p:nvPr/>
        </p:nvSpPr>
        <p:spPr bwMode="auto">
          <a:xfrm flipH="1">
            <a:off x="2357422" y="4786322"/>
            <a:ext cx="379818" cy="114300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1857356" y="3500438"/>
            <a:ext cx="29289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Line 4"/>
          <p:cNvSpPr>
            <a:spLocks noChangeShapeType="1"/>
          </p:cNvSpPr>
          <p:nvPr/>
        </p:nvSpPr>
        <p:spPr bwMode="auto">
          <a:xfrm flipV="1">
            <a:off x="3210031" y="896771"/>
            <a:ext cx="1785950" cy="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420956" y="750902"/>
            <a:ext cx="143828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Group 12"/>
          <p:cNvGrpSpPr>
            <a:grpSpLocks/>
          </p:cNvGrpSpPr>
          <p:nvPr/>
        </p:nvGrpSpPr>
        <p:grpSpPr bwMode="auto">
          <a:xfrm>
            <a:off x="1636558" y="322275"/>
            <a:ext cx="1373669" cy="1500902"/>
            <a:chOff x="11559" y="3511"/>
            <a:chExt cx="736" cy="853"/>
          </a:xfrm>
        </p:grpSpPr>
        <p:sp>
          <p:nvSpPr>
            <p:cNvPr id="32" name="Line 13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3" name="Group 14"/>
            <p:cNvGrpSpPr>
              <a:grpSpLocks/>
            </p:cNvGrpSpPr>
            <p:nvPr/>
          </p:nvGrpSpPr>
          <p:grpSpPr bwMode="auto">
            <a:xfrm>
              <a:off x="11559" y="3511"/>
              <a:ext cx="736" cy="853"/>
              <a:chOff x="11026" y="3779"/>
              <a:chExt cx="588" cy="853"/>
            </a:xfrm>
          </p:grpSpPr>
          <p:sp>
            <p:nvSpPr>
              <p:cNvPr id="34" name="Text Box 15"/>
              <p:cNvSpPr txBox="1">
                <a:spLocks noChangeArrowheads="1"/>
              </p:cNvSpPr>
              <p:nvPr/>
            </p:nvSpPr>
            <p:spPr bwMode="auto">
              <a:xfrm>
                <a:off x="11026" y="3779"/>
                <a:ext cx="55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ш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 Box 16"/>
              <p:cNvSpPr txBox="1">
                <a:spLocks noChangeArrowheads="1"/>
              </p:cNvSpPr>
              <p:nvPr/>
            </p:nvSpPr>
            <p:spPr bwMode="auto">
              <a:xfrm>
                <a:off x="11060" y="4182"/>
                <a:ext cx="55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2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ш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6" name="Прямоугольник 35"/>
          <p:cNvSpPr/>
          <p:nvPr/>
        </p:nvSpPr>
        <p:spPr>
          <a:xfrm>
            <a:off x="2357422" y="2500306"/>
            <a:ext cx="646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2800" dirty="0"/>
          </a:p>
        </p:txBody>
      </p:sp>
      <p:sp>
        <p:nvSpPr>
          <p:cNvPr id="37" name="Line 7"/>
          <p:cNvSpPr>
            <a:spLocks noChangeShapeType="1"/>
          </p:cNvSpPr>
          <p:nvPr/>
        </p:nvSpPr>
        <p:spPr bwMode="auto">
          <a:xfrm flipH="1" flipV="1">
            <a:off x="2071670" y="2643181"/>
            <a:ext cx="980254" cy="9080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6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1026" grpId="0" animBg="1"/>
      <p:bldP spid="1031" grpId="0" animBg="1"/>
      <p:bldP spid="1035" grpId="0"/>
      <p:bldP spid="19" grpId="0" animBg="1"/>
      <p:bldP spid="1028" grpId="0" animBg="1"/>
      <p:bldP spid="1029" grpId="0" animBg="1"/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28" grpId="0"/>
      <p:bldP spid="28" grpId="1"/>
      <p:bldP spid="29" grpId="0" animBg="1"/>
      <p:bldP spid="30" grpId="0"/>
      <p:bldP spid="36" grpId="0"/>
      <p:bldP spid="37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-125339"/>
            <a:ext cx="319048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электрики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7554" y="642918"/>
            <a:ext cx="21431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поль…                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86116" y="0"/>
            <a:ext cx="22837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(нет 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е )</a:t>
            </a:r>
            <a:endParaRPr lang="ru-RU" sz="2800" dirty="0"/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 rot="16200000">
            <a:off x="607191" y="1821645"/>
            <a:ext cx="2857520" cy="2071702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 rot="19371792">
            <a:off x="1242217" y="1744621"/>
            <a:ext cx="1214446" cy="500066"/>
            <a:chOff x="1643042" y="1357298"/>
            <a:chExt cx="1214446" cy="500066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8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9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10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2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13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6" name="Прямая соединительная линия 15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>
            <a:off x="2000232" y="714356"/>
            <a:ext cx="1214446" cy="500066"/>
            <a:chOff x="1643042" y="1357298"/>
            <a:chExt cx="1214446" cy="500066"/>
          </a:xfrm>
        </p:grpSpPr>
        <p:grpSp>
          <p:nvGrpSpPr>
            <p:cNvPr id="20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25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6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27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21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23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22" name="Прямая соединительная линия 21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Группа 28"/>
          <p:cNvGrpSpPr/>
          <p:nvPr/>
        </p:nvGrpSpPr>
        <p:grpSpPr>
          <a:xfrm rot="19148390">
            <a:off x="1785918" y="2428868"/>
            <a:ext cx="1214446" cy="500066"/>
            <a:chOff x="1643042" y="1357298"/>
            <a:chExt cx="1214446" cy="500066"/>
          </a:xfrm>
        </p:grpSpPr>
        <p:grpSp>
          <p:nvGrpSpPr>
            <p:cNvPr id="30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35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6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37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8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31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33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32" name="Прямая соединительная линия 31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Группа 38"/>
          <p:cNvGrpSpPr/>
          <p:nvPr/>
        </p:nvGrpSpPr>
        <p:grpSpPr>
          <a:xfrm rot="13586183">
            <a:off x="992528" y="2719709"/>
            <a:ext cx="1214446" cy="500066"/>
            <a:chOff x="1643042" y="1357298"/>
            <a:chExt cx="1214446" cy="500066"/>
          </a:xfrm>
        </p:grpSpPr>
        <p:grpSp>
          <p:nvGrpSpPr>
            <p:cNvPr id="40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45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6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47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8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41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43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42" name="Прямая соединительная линия 41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Группа 48"/>
          <p:cNvGrpSpPr/>
          <p:nvPr/>
        </p:nvGrpSpPr>
        <p:grpSpPr>
          <a:xfrm rot="8734542">
            <a:off x="1785918" y="3429000"/>
            <a:ext cx="1214446" cy="500066"/>
            <a:chOff x="1643042" y="1357298"/>
            <a:chExt cx="1214446" cy="500066"/>
          </a:xfrm>
        </p:grpSpPr>
        <p:grpSp>
          <p:nvGrpSpPr>
            <p:cNvPr id="50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55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6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57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8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51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53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52" name="Прямая соединительная линия 51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Прямоугольник 58"/>
          <p:cNvSpPr/>
          <p:nvPr/>
        </p:nvSpPr>
        <p:spPr>
          <a:xfrm>
            <a:off x="1142976" y="3857628"/>
            <a:ext cx="181819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хаос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Rectangle 11"/>
          <p:cNvSpPr>
            <a:spLocks noChangeArrowheads="1"/>
          </p:cNvSpPr>
          <p:nvPr/>
        </p:nvSpPr>
        <p:spPr bwMode="auto">
          <a:xfrm rot="16200000">
            <a:off x="5250661" y="1321579"/>
            <a:ext cx="2857520" cy="2071702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1" name="Группа 60"/>
          <p:cNvGrpSpPr/>
          <p:nvPr/>
        </p:nvGrpSpPr>
        <p:grpSpPr>
          <a:xfrm rot="11064048">
            <a:off x="6446784" y="974527"/>
            <a:ext cx="1214446" cy="500066"/>
            <a:chOff x="1643042" y="1357298"/>
            <a:chExt cx="1214446" cy="500066"/>
          </a:xfrm>
        </p:grpSpPr>
        <p:grpSp>
          <p:nvGrpSpPr>
            <p:cNvPr id="62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6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68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6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63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65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64" name="Прямая соединительная линия 63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Группа 70"/>
          <p:cNvGrpSpPr/>
          <p:nvPr/>
        </p:nvGrpSpPr>
        <p:grpSpPr>
          <a:xfrm rot="11205595">
            <a:off x="6454598" y="2284291"/>
            <a:ext cx="1214446" cy="500066"/>
            <a:chOff x="1643042" y="1357298"/>
            <a:chExt cx="1214446" cy="500066"/>
          </a:xfrm>
        </p:grpSpPr>
        <p:grpSp>
          <p:nvGrpSpPr>
            <p:cNvPr id="72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7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78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7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73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75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6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74" name="Прямая соединительная линия 73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Группа 80"/>
          <p:cNvGrpSpPr/>
          <p:nvPr/>
        </p:nvGrpSpPr>
        <p:grpSpPr>
          <a:xfrm rot="11072746">
            <a:off x="5661476" y="1690389"/>
            <a:ext cx="1214446" cy="500066"/>
            <a:chOff x="1643042" y="1357298"/>
            <a:chExt cx="1214446" cy="500066"/>
          </a:xfrm>
        </p:grpSpPr>
        <p:grpSp>
          <p:nvGrpSpPr>
            <p:cNvPr id="82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8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8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8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83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85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6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84" name="Прямая соединительная линия 83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Группа 90"/>
          <p:cNvGrpSpPr/>
          <p:nvPr/>
        </p:nvGrpSpPr>
        <p:grpSpPr>
          <a:xfrm rot="10800000">
            <a:off x="5715008" y="3071810"/>
            <a:ext cx="1214446" cy="500066"/>
            <a:chOff x="1643042" y="1357298"/>
            <a:chExt cx="1214446" cy="500066"/>
          </a:xfrm>
        </p:grpSpPr>
        <p:grpSp>
          <p:nvGrpSpPr>
            <p:cNvPr id="92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9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98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9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93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95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6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94" name="Прямая соединительная линия 93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oup 3"/>
          <p:cNvGrpSpPr>
            <a:grpSpLocks/>
          </p:cNvGrpSpPr>
          <p:nvPr/>
        </p:nvGrpSpPr>
        <p:grpSpPr bwMode="auto">
          <a:xfrm>
            <a:off x="4929364" y="1071546"/>
            <a:ext cx="357016" cy="428628"/>
            <a:chOff x="846" y="9235"/>
            <a:chExt cx="366" cy="388"/>
          </a:xfrm>
        </p:grpSpPr>
        <p:sp>
          <p:nvSpPr>
            <p:cNvPr id="102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104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06" name="Group 10"/>
          <p:cNvGrpSpPr>
            <a:grpSpLocks/>
          </p:cNvGrpSpPr>
          <p:nvPr/>
        </p:nvGrpSpPr>
        <p:grpSpPr bwMode="auto">
          <a:xfrm>
            <a:off x="8072462" y="1142984"/>
            <a:ext cx="428628" cy="386378"/>
            <a:chOff x="846" y="9235"/>
            <a:chExt cx="366" cy="388"/>
          </a:xfrm>
        </p:grpSpPr>
        <p:sp>
          <p:nvSpPr>
            <p:cNvPr id="107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9" name="Прямоугольник 108"/>
          <p:cNvSpPr/>
          <p:nvPr/>
        </p:nvSpPr>
        <p:spPr>
          <a:xfrm>
            <a:off x="7858148" y="1000108"/>
            <a:ext cx="142876" cy="2786082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Прямоугольник 109"/>
          <p:cNvSpPr/>
          <p:nvPr/>
        </p:nvSpPr>
        <p:spPr>
          <a:xfrm>
            <a:off x="5429256" y="1000108"/>
            <a:ext cx="142876" cy="278608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1" name="Прямая со стрелкой 110"/>
          <p:cNvCxnSpPr/>
          <p:nvPr/>
        </p:nvCxnSpPr>
        <p:spPr>
          <a:xfrm flipV="1">
            <a:off x="6143636" y="785794"/>
            <a:ext cx="1395565" cy="29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Группа 68"/>
          <p:cNvGrpSpPr/>
          <p:nvPr/>
        </p:nvGrpSpPr>
        <p:grpSpPr>
          <a:xfrm>
            <a:off x="7429520" y="214290"/>
            <a:ext cx="714380" cy="646331"/>
            <a:chOff x="6670998" y="421580"/>
            <a:chExt cx="714380" cy="646331"/>
          </a:xfrm>
        </p:grpSpPr>
        <p:sp>
          <p:nvSpPr>
            <p:cNvPr id="113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5" name="Прямая со стрелкой 114"/>
          <p:cNvCxnSpPr/>
          <p:nvPr/>
        </p:nvCxnSpPr>
        <p:spPr>
          <a:xfrm>
            <a:off x="6357950" y="1500174"/>
            <a:ext cx="571504" cy="4544"/>
          </a:xfrm>
          <a:prstGeom prst="straightConnector1">
            <a:avLst/>
          </a:prstGeom>
          <a:ln w="76200">
            <a:solidFill>
              <a:srgbClr val="0066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" name="Группа 68"/>
          <p:cNvGrpSpPr/>
          <p:nvPr/>
        </p:nvGrpSpPr>
        <p:grpSpPr>
          <a:xfrm>
            <a:off x="5572132" y="642918"/>
            <a:ext cx="928694" cy="646331"/>
            <a:chOff x="6670998" y="421580"/>
            <a:chExt cx="928694" cy="646331"/>
          </a:xfrm>
          <a:solidFill>
            <a:schemeClr val="bg1"/>
          </a:solidFill>
        </p:grpSpPr>
        <p:sp>
          <p:nvSpPr>
            <p:cNvPr id="117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grp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670998" y="421580"/>
              <a:ext cx="928694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ди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0" name="Прямоугольник 119"/>
          <p:cNvSpPr/>
          <p:nvPr/>
        </p:nvSpPr>
        <p:spPr>
          <a:xfrm>
            <a:off x="4929190" y="3786190"/>
            <a:ext cx="23574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ди</a:t>
            </a:r>
            <a:r>
              <a:rPr lang="en-US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en-US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5357818" y="4500570"/>
            <a:ext cx="29119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внешн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внутр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Скругленный прямоугольник 121"/>
          <p:cNvSpPr/>
          <p:nvPr/>
        </p:nvSpPr>
        <p:spPr>
          <a:xfrm>
            <a:off x="3714744" y="5429264"/>
            <a:ext cx="2286016" cy="1214470"/>
          </a:xfrm>
          <a:prstGeom prst="roundRect">
            <a:avLst/>
          </a:prstGeom>
          <a:solidFill>
            <a:srgbClr val="FFFF00">
              <a:alpha val="6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8" name="Группа 46"/>
          <p:cNvGrpSpPr/>
          <p:nvPr/>
        </p:nvGrpSpPr>
        <p:grpSpPr>
          <a:xfrm>
            <a:off x="3929058" y="5466819"/>
            <a:ext cx="1759664" cy="1000132"/>
            <a:chOff x="4605029" y="4827266"/>
            <a:chExt cx="1759664" cy="1000132"/>
          </a:xfrm>
        </p:grpSpPr>
        <p:sp>
          <p:nvSpPr>
            <p:cNvPr id="130" name="Text Box 32"/>
            <p:cNvSpPr txBox="1">
              <a:spLocks noChangeArrowheads="1"/>
            </p:cNvSpPr>
            <p:nvPr/>
          </p:nvSpPr>
          <p:spPr bwMode="auto">
            <a:xfrm>
              <a:off x="4605029" y="4827266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86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4" name="TextBox 133"/>
          <p:cNvSpPr txBox="1"/>
          <p:nvPr/>
        </p:nvSpPr>
        <p:spPr>
          <a:xfrm>
            <a:off x="4714876" y="5947603"/>
            <a:ext cx="92869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4786314" y="5357826"/>
            <a:ext cx="107157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Rectangle 1"/>
          <p:cNvSpPr>
            <a:spLocks noChangeArrowheads="1"/>
          </p:cNvSpPr>
          <p:nvPr/>
        </p:nvSpPr>
        <p:spPr bwMode="auto">
          <a:xfrm>
            <a:off x="-49819" y="4857760"/>
            <a:ext cx="426462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электрическая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проницаемость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5000"/>
              </a:lnSpc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60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8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6786546" y="3770424"/>
            <a:ext cx="23574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</a:t>
            </a:r>
            <a:r>
              <a:rPr lang="en-US" sz="4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en-US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Rectangle 1"/>
          <p:cNvSpPr>
            <a:spLocks noChangeArrowheads="1"/>
          </p:cNvSpPr>
          <p:nvPr/>
        </p:nvSpPr>
        <p:spPr bwMode="auto">
          <a:xfrm>
            <a:off x="5929322" y="5214950"/>
            <a:ext cx="34889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…меньше,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в вакууме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8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12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5" dur="2000" fill="hold"/>
                                        <p:tgtEl>
                                          <p:spTgt spid="12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000"/>
                            </p:stCondLst>
                            <p:childTnLst>
                              <p:par>
                                <p:cTn id="197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9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  <p:bldP spid="4" grpId="0"/>
      <p:bldP spid="6" grpId="0"/>
      <p:bldP spid="18" grpId="0" animBg="1"/>
      <p:bldP spid="59" grpId="0"/>
      <p:bldP spid="60" grpId="0" animBg="1"/>
      <p:bldP spid="109" grpId="0" animBg="1"/>
      <p:bldP spid="110" grpId="0" animBg="1"/>
      <p:bldP spid="120" grpId="0"/>
      <p:bldP spid="121" grpId="0"/>
      <p:bldP spid="122" grpId="0" animBg="1"/>
      <p:bldP spid="122" grpId="1" animBg="1"/>
      <p:bldP spid="134" grpId="0"/>
      <p:bldP spid="135" grpId="0"/>
      <p:bldP spid="136" grpId="0"/>
      <p:bldP spid="126" grpId="0" animBg="1"/>
      <p:bldP spid="127" grpId="0"/>
      <p:bldP spid="127" grpId="1"/>
      <p:bldP spid="1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Скругленный прямоугольник 37"/>
          <p:cNvSpPr/>
          <p:nvPr/>
        </p:nvSpPr>
        <p:spPr>
          <a:xfrm>
            <a:off x="3286116" y="5368459"/>
            <a:ext cx="2286016" cy="1214470"/>
          </a:xfrm>
          <a:prstGeom prst="roundRect">
            <a:avLst/>
          </a:prstGeom>
          <a:solidFill>
            <a:srgbClr val="FFFF00">
              <a:alpha val="6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6357950" y="2000240"/>
            <a:ext cx="642942" cy="642942"/>
            <a:chOff x="846" y="9235"/>
            <a:chExt cx="366" cy="388"/>
          </a:xfrm>
        </p:grpSpPr>
        <p:sp>
          <p:nvSpPr>
            <p:cNvPr id="4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7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6564624" y="1103445"/>
            <a:ext cx="285752" cy="285777"/>
            <a:chOff x="846" y="9235"/>
            <a:chExt cx="366" cy="388"/>
          </a:xfrm>
        </p:grpSpPr>
        <p:sp>
          <p:nvSpPr>
            <p:cNvPr id="10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4929364" y="1071546"/>
            <a:ext cx="357016" cy="428628"/>
            <a:chOff x="846" y="9235"/>
            <a:chExt cx="366" cy="388"/>
          </a:xfrm>
        </p:grpSpPr>
        <p:sp>
          <p:nvSpPr>
            <p:cNvPr id="13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15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7" name="Group 10"/>
          <p:cNvGrpSpPr>
            <a:grpSpLocks/>
          </p:cNvGrpSpPr>
          <p:nvPr/>
        </p:nvGrpSpPr>
        <p:grpSpPr bwMode="auto">
          <a:xfrm>
            <a:off x="8072462" y="1142984"/>
            <a:ext cx="428628" cy="386378"/>
            <a:chOff x="846" y="9235"/>
            <a:chExt cx="366" cy="388"/>
          </a:xfrm>
        </p:grpSpPr>
        <p:sp>
          <p:nvSpPr>
            <p:cNvPr id="18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7858148" y="1000108"/>
            <a:ext cx="142876" cy="2786082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429256" y="1000108"/>
            <a:ext cx="142876" cy="278608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 flipV="1">
            <a:off x="6143636" y="785794"/>
            <a:ext cx="1395565" cy="29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68"/>
          <p:cNvGrpSpPr/>
          <p:nvPr/>
        </p:nvGrpSpPr>
        <p:grpSpPr>
          <a:xfrm>
            <a:off x="7429520" y="214290"/>
            <a:ext cx="714380" cy="646331"/>
            <a:chOff x="6670998" y="421580"/>
            <a:chExt cx="714380" cy="646331"/>
          </a:xfrm>
        </p:grpSpPr>
        <p:sp>
          <p:nvSpPr>
            <p:cNvPr id="2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6" name="Прямая со стрелкой 25"/>
          <p:cNvCxnSpPr/>
          <p:nvPr/>
        </p:nvCxnSpPr>
        <p:spPr>
          <a:xfrm>
            <a:off x="6143636" y="1857364"/>
            <a:ext cx="571504" cy="4544"/>
          </a:xfrm>
          <a:prstGeom prst="straightConnector1">
            <a:avLst/>
          </a:prstGeom>
          <a:ln w="76200">
            <a:solidFill>
              <a:srgbClr val="0066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Группа 68"/>
          <p:cNvGrpSpPr/>
          <p:nvPr/>
        </p:nvGrpSpPr>
        <p:grpSpPr>
          <a:xfrm>
            <a:off x="5857884" y="1142984"/>
            <a:ext cx="928694" cy="646331"/>
            <a:chOff x="6670998" y="421580"/>
            <a:chExt cx="928694" cy="646331"/>
          </a:xfrm>
        </p:grpSpPr>
        <p:sp>
          <p:nvSpPr>
            <p:cNvPr id="2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670998" y="421580"/>
              <a:ext cx="92869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ди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4929190" y="3741011"/>
            <a:ext cx="21431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ди</a:t>
            </a:r>
            <a:r>
              <a:rPr lang="en-US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en-US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357818" y="4500570"/>
            <a:ext cx="29119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внешн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внутр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Группа 46"/>
          <p:cNvGrpSpPr/>
          <p:nvPr/>
        </p:nvGrpSpPr>
        <p:grpSpPr>
          <a:xfrm>
            <a:off x="3296749" y="5466819"/>
            <a:ext cx="1759664" cy="1000132"/>
            <a:chOff x="4605029" y="4827266"/>
            <a:chExt cx="1759664" cy="1000132"/>
          </a:xfrm>
        </p:grpSpPr>
        <p:sp>
          <p:nvSpPr>
            <p:cNvPr id="33" name="Text Box 32"/>
            <p:cNvSpPr txBox="1">
              <a:spLocks noChangeArrowheads="1"/>
            </p:cNvSpPr>
            <p:nvPr/>
          </p:nvSpPr>
          <p:spPr bwMode="auto">
            <a:xfrm>
              <a:off x="4605029" y="4827266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86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4225443" y="5939963"/>
            <a:ext cx="92869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04177" y="5339553"/>
            <a:ext cx="107157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0" y="4071942"/>
            <a:ext cx="426462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электрическая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проницаемость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786546" y="3812449"/>
            <a:ext cx="23574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</a:t>
            </a:r>
            <a:r>
              <a:rPr lang="en-US" sz="4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en-US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5786446" y="5214950"/>
            <a:ext cx="34889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…меньше,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в вакууме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4.44444E-6 C 0.06892 4.44444E-6 0.125 0.07476 0.125 0.16666 C 0.125 0.25856 0.06892 0.33333 0 0.33333 C -0.06892 0.33333 -0.125 0.25856 -0.125 0.16666 C -0.125 0.07476 -0.06892 4.44444E-6 0 4.44444E-6 Z " pathEditMode="relative" rAng="0" ptsTypes="fffff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0.04531 0.0041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2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-0.05243 0.0032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-0.06806 0.1713 " pathEditMode="relative" rAng="0" ptsTypes="AA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" y="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000"/>
                            </p:stCondLst>
                            <p:childTnLst>
                              <p:par>
                                <p:cTn id="10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20" grpId="0" animBg="1"/>
      <p:bldP spid="21" grpId="0" animBg="1"/>
      <p:bldP spid="30" grpId="0"/>
      <p:bldP spid="31" grpId="0"/>
      <p:bldP spid="35" grpId="0"/>
      <p:bldP spid="36" grpId="0"/>
      <p:bldP spid="37" grpId="0"/>
      <p:bldP spid="39" grpId="0" animBg="1"/>
      <p:bldP spid="41" grpId="0"/>
      <p:bldP spid="41" grpId="1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6215074" y="3929066"/>
          <a:ext cx="1571636" cy="837067"/>
        </p:xfrm>
        <a:graphic>
          <a:graphicData uri="http://schemas.openxmlformats.org/presentationml/2006/ole">
            <p:oleObj spid="_x0000_s22530" name="Формула" r:id="rId8" imgW="850531" imgH="444307" progId="Equation.3">
              <p:embed/>
            </p:oleObj>
          </a:graphicData>
        </a:graphic>
      </p:graphicFrame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6715140" y="5523578"/>
          <a:ext cx="2285984" cy="1120132"/>
        </p:xfrm>
        <a:graphic>
          <a:graphicData uri="http://schemas.openxmlformats.org/presentationml/2006/ole">
            <p:oleObj spid="_x0000_s22529" name="Формула" r:id="rId9" imgW="927100" imgH="457200" progId="Equation.3">
              <p:embed/>
            </p:oleObj>
          </a:graphicData>
        </a:graphic>
      </p:graphicFrame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0"/>
            <a:ext cx="9144000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Напряжённость электрического поля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в. ф. в., х-щая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силовое действие электрического  поля, ч. р. силе, действующей на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единичный пробный положительный заряд.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Функциональная зависимость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зависит от: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суперпозиции полей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Действие каждого поля на данный заряд происходит независимо от действия других полей.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Линии напряжённости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силовые линии) -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линии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касательные к которым совпадают с напряжённостью в данной точке.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Густота этих линий определяет величину напряжённости.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Напряжённость поля заряженного шара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Напряжённость поля бесконечной плоскости.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 однородно.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4786322"/>
            <a:ext cx="9144000" cy="1485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Электрическое поле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проводника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из-за перераспределения зарядов отсутствует.     (Электростатическая защита).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Диэлектрическая проницаемость среды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показывает, во сколько раз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вещество ослабляет электрическое поле; это происходит за счёт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переориентации молекул диэлектрика.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3"/>
          <p:cNvGrpSpPr>
            <a:grpSpLocks/>
          </p:cNvGrpSpPr>
          <p:nvPr/>
        </p:nvGrpSpPr>
        <p:grpSpPr bwMode="auto">
          <a:xfrm>
            <a:off x="7858148" y="142852"/>
            <a:ext cx="784929" cy="928417"/>
            <a:chOff x="3094" y="2594"/>
            <a:chExt cx="303" cy="574"/>
          </a:xfrm>
          <a:noFill/>
        </p:grpSpPr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3094" y="2594"/>
              <a:ext cx="303" cy="574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lvl="0">
                <a:spcAft>
                  <a:spcPts val="1000"/>
                </a:spcAft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>
              <a:off x="3122" y="2638"/>
              <a:ext cx="195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7715272" y="723759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6500826" y="357166"/>
            <a:ext cx="2116854" cy="1000132"/>
            <a:chOff x="785786" y="5398770"/>
            <a:chExt cx="2116854" cy="1000132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785786" y="5398770"/>
              <a:ext cx="2116854" cy="1000132"/>
              <a:chOff x="4247839" y="4827266"/>
              <a:chExt cx="2116854" cy="1000132"/>
            </a:xfrm>
          </p:grpSpPr>
          <p:sp>
            <p:nvSpPr>
              <p:cNvPr id="28" name="Text Box 32"/>
              <p:cNvSpPr txBox="1">
                <a:spLocks noChangeArrowheads="1"/>
              </p:cNvSpPr>
              <p:nvPr/>
            </p:nvSpPr>
            <p:spPr bwMode="auto">
              <a:xfrm>
                <a:off x="4247839" y="4827266"/>
                <a:ext cx="1571636" cy="1000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lvl="0">
                  <a:spcAft>
                    <a:spcPts val="1000"/>
                  </a:spcAft>
                </a:pP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Line 28"/>
              <p:cNvSpPr>
                <a:spLocks noChangeShapeType="1"/>
              </p:cNvSpPr>
              <p:nvPr/>
            </p:nvSpPr>
            <p:spPr bwMode="auto">
              <a:xfrm>
                <a:off x="5500693" y="5357826"/>
                <a:ext cx="8640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7" name="Line 6"/>
            <p:cNvSpPr>
              <a:spLocks noChangeShapeType="1"/>
            </p:cNvSpPr>
            <p:nvPr/>
          </p:nvSpPr>
          <p:spPr bwMode="auto">
            <a:xfrm>
              <a:off x="923575" y="5500702"/>
              <a:ext cx="50515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3428992" y="605172"/>
            <a:ext cx="2656854" cy="1609382"/>
            <a:chOff x="4247839" y="4286256"/>
            <a:chExt cx="2656854" cy="1609382"/>
          </a:xfrm>
        </p:grpSpPr>
        <p:sp>
          <p:nvSpPr>
            <p:cNvPr id="33" name="Text Box 31"/>
            <p:cNvSpPr txBox="1">
              <a:spLocks noChangeArrowheads="1"/>
            </p:cNvSpPr>
            <p:nvPr/>
          </p:nvSpPr>
          <p:spPr bwMode="auto">
            <a:xfrm>
              <a:off x="5214942" y="5214950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 Box 32"/>
            <p:cNvSpPr txBox="1">
              <a:spLocks noChangeArrowheads="1"/>
            </p:cNvSpPr>
            <p:nvPr/>
          </p:nvSpPr>
          <p:spPr bwMode="auto">
            <a:xfrm>
              <a:off x="4247839" y="482726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 Box 30"/>
            <p:cNvSpPr txBox="1">
              <a:spLocks noChangeArrowheads="1"/>
            </p:cNvSpPr>
            <p:nvPr/>
          </p:nvSpPr>
          <p:spPr bwMode="auto">
            <a:xfrm>
              <a:off x="5429224" y="4286256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7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140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4000496" y="3429000"/>
          <a:ext cx="1190629" cy="769330"/>
        </p:xfrm>
        <a:graphic>
          <a:graphicData uri="http://schemas.openxmlformats.org/presentationml/2006/ole">
            <p:oleObj spid="_x0000_s22534" name="Формула" r:id="rId10" imgW="583947" imgH="406224" progId="Equation.3">
              <p:embed/>
            </p:oleObj>
          </a:graphicData>
        </a:graphic>
      </p:graphicFrame>
      <p:sp>
        <p:nvSpPr>
          <p:cNvPr id="40" name="Скругленный прямоугольник 39"/>
          <p:cNvSpPr/>
          <p:nvPr/>
        </p:nvSpPr>
        <p:spPr>
          <a:xfrm>
            <a:off x="3929058" y="3500438"/>
            <a:ext cx="1285884" cy="714380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143636" y="3929066"/>
            <a:ext cx="1643074" cy="857256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715140" y="5572140"/>
            <a:ext cx="2357454" cy="1143008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000892" y="1428736"/>
            <a:ext cx="19288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lang="ru-RU" sz="16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87676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5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5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25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25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2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2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uiExpand="1" build="p"/>
      <p:bldP spid="22532" grpId="0" uiExpand="1" build="p"/>
      <p:bldP spid="24" grpId="0"/>
      <p:bldP spid="40" grpId="0" animBg="1"/>
      <p:bldP spid="41" grpId="0" animBg="1"/>
      <p:bldP spid="42" grpId="0" animBg="1"/>
      <p:bldP spid="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/>
          <p:cNvSpPr/>
          <p:nvPr/>
        </p:nvSpPr>
        <p:spPr>
          <a:xfrm>
            <a:off x="5286380" y="0"/>
            <a:ext cx="2857520" cy="1285860"/>
          </a:xfrm>
          <a:prstGeom prst="round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71600" cy="52322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11-1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0" y="2786058"/>
            <a:ext cx="7286644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покоится!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268" y="4071942"/>
            <a:ext cx="4379732" cy="11757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=Р·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>
            <a:off x="2357422" y="1976342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40"/>
          <p:cNvGrpSpPr/>
          <p:nvPr/>
        </p:nvGrpSpPr>
        <p:grpSpPr>
          <a:xfrm>
            <a:off x="642910" y="3500438"/>
            <a:ext cx="6572296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0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913913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3480986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4123928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6" name="Line 4"/>
          <p:cNvSpPr>
            <a:spLocks noChangeShapeType="1"/>
          </p:cNvSpPr>
          <p:nvPr/>
        </p:nvSpPr>
        <p:spPr bwMode="auto">
          <a:xfrm flipH="1" flipV="1">
            <a:off x="1571604" y="199227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62"/>
          <p:cNvGrpSpPr/>
          <p:nvPr/>
        </p:nvGrpSpPr>
        <p:grpSpPr>
          <a:xfrm>
            <a:off x="7692316" y="1368776"/>
            <a:ext cx="714380" cy="461665"/>
            <a:chOff x="5120548" y="1368776"/>
            <a:chExt cx="714380" cy="461665"/>
          </a:xfrm>
        </p:grpSpPr>
        <p:sp>
          <p:nvSpPr>
            <p:cNvPr id="49" name="TextBox 48"/>
            <p:cNvSpPr txBox="1"/>
            <p:nvPr/>
          </p:nvSpPr>
          <p:spPr>
            <a:xfrm>
              <a:off x="5120548" y="136877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5132026" y="14552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Группа 69"/>
          <p:cNvGrpSpPr/>
          <p:nvPr/>
        </p:nvGrpSpPr>
        <p:grpSpPr>
          <a:xfrm>
            <a:off x="8143900" y="1785926"/>
            <a:ext cx="642942" cy="1089617"/>
            <a:chOff x="5572132" y="1785926"/>
            <a:chExt cx="642942" cy="1089617"/>
          </a:xfrm>
        </p:grpSpPr>
        <p:sp>
          <p:nvSpPr>
            <p:cNvPr id="47" name="Line 7"/>
            <p:cNvSpPr>
              <a:spLocks noChangeShapeType="1"/>
            </p:cNvSpPr>
            <p:nvPr/>
          </p:nvSpPr>
          <p:spPr bwMode="auto">
            <a:xfrm flipH="1">
              <a:off x="5572132" y="1785926"/>
              <a:ext cx="48482" cy="801749"/>
            </a:xfrm>
            <a:prstGeom prst="line">
              <a:avLst/>
            </a:prstGeom>
            <a:noFill/>
            <a:ln w="63500">
              <a:solidFill>
                <a:srgbClr val="0066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3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1" name="Группа 63"/>
            <p:cNvGrpSpPr/>
            <p:nvPr/>
          </p:nvGrpSpPr>
          <p:grpSpPr>
            <a:xfrm>
              <a:off x="5572132" y="2413878"/>
              <a:ext cx="642942" cy="461665"/>
              <a:chOff x="5572132" y="2413878"/>
              <a:chExt cx="642942" cy="461665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5572132" y="2413878"/>
                <a:ext cx="642942" cy="461665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Mg</a:t>
                </a:r>
                <a:endParaRPr lang="ru-RU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18"/>
              <p:cNvSpPr>
                <a:spLocks noChangeShapeType="1"/>
              </p:cNvSpPr>
              <p:nvPr/>
            </p:nvSpPr>
            <p:spPr bwMode="auto">
              <a:xfrm flipV="1">
                <a:off x="5685029" y="2473838"/>
                <a:ext cx="292776" cy="7143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0699999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3" name="Группа 57"/>
          <p:cNvGrpSpPr/>
          <p:nvPr/>
        </p:nvGrpSpPr>
        <p:grpSpPr>
          <a:xfrm>
            <a:off x="2489762" y="2382956"/>
            <a:ext cx="724916" cy="461665"/>
            <a:chOff x="7847612" y="1319352"/>
            <a:chExt cx="724916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7850182" y="1319352"/>
              <a:ext cx="722346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18"/>
            <p:cNvSpPr>
              <a:spLocks noChangeShapeType="1"/>
            </p:cNvSpPr>
            <p:nvPr/>
          </p:nvSpPr>
          <p:spPr bwMode="auto">
            <a:xfrm>
              <a:off x="7847612" y="140578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Прямоугольный треугольник 64"/>
          <p:cNvSpPr/>
          <p:nvPr/>
        </p:nvSpPr>
        <p:spPr>
          <a:xfrm rot="16200000">
            <a:off x="7773842" y="1870232"/>
            <a:ext cx="357190" cy="33145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20000">
            <a:off x="3699587" y="288119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4214810" y="4086059"/>
            <a:ext cx="428628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=Р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388" y="4643446"/>
            <a:ext cx="2428860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071670" y="4643446"/>
            <a:ext cx="2428892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 flipV="1">
            <a:off x="7429520" y="257174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4"/>
          <p:cNvSpPr>
            <a:spLocks noChangeShapeType="1"/>
          </p:cNvSpPr>
          <p:nvPr/>
        </p:nvSpPr>
        <p:spPr bwMode="auto">
          <a:xfrm flipH="1" flipV="1">
            <a:off x="7858147" y="1643049"/>
            <a:ext cx="45719" cy="1071570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61"/>
          <p:cNvGrpSpPr/>
          <p:nvPr/>
        </p:nvGrpSpPr>
        <p:grpSpPr>
          <a:xfrm>
            <a:off x="6917976" y="2301924"/>
            <a:ext cx="714380" cy="461665"/>
            <a:chOff x="4346208" y="2301924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4346208" y="2301924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18"/>
            <p:cNvSpPr>
              <a:spLocks noChangeShapeType="1"/>
            </p:cNvSpPr>
            <p:nvPr/>
          </p:nvSpPr>
          <p:spPr bwMode="auto">
            <a:xfrm>
              <a:off x="4357686" y="235743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4" name="Прямая соединительная линия 63"/>
          <p:cNvCxnSpPr/>
          <p:nvPr/>
        </p:nvCxnSpPr>
        <p:spPr>
          <a:xfrm rot="5400000">
            <a:off x="2397224" y="148083"/>
            <a:ext cx="1836464" cy="1826002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>
            <a:off x="3058948" y="1285066"/>
            <a:ext cx="2143140" cy="1588"/>
          </a:xfrm>
          <a:prstGeom prst="line">
            <a:avLst/>
          </a:prstGeom>
          <a:ln w="28575">
            <a:solidFill>
              <a:srgbClr val="00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734788" y="193652"/>
            <a:ext cx="78581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2000232" y="1357298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/>
          </a:p>
        </p:txBody>
      </p:sp>
      <p:sp>
        <p:nvSpPr>
          <p:cNvPr id="83" name="Line 4"/>
          <p:cNvSpPr>
            <a:spLocks noChangeShapeType="1"/>
          </p:cNvSpPr>
          <p:nvPr/>
        </p:nvSpPr>
        <p:spPr bwMode="auto">
          <a:xfrm flipV="1">
            <a:off x="2793302" y="1192375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Группа 83"/>
          <p:cNvGrpSpPr/>
          <p:nvPr/>
        </p:nvGrpSpPr>
        <p:grpSpPr>
          <a:xfrm>
            <a:off x="5338247" y="-71462"/>
            <a:ext cx="3091405" cy="1357322"/>
            <a:chOff x="4214810" y="4643446"/>
            <a:chExt cx="3091405" cy="1357322"/>
          </a:xfrm>
        </p:grpSpPr>
        <p:sp>
          <p:nvSpPr>
            <p:cNvPr id="85" name="Text Box 31"/>
            <p:cNvSpPr txBox="1">
              <a:spLocks noChangeArrowheads="1"/>
            </p:cNvSpPr>
            <p:nvPr/>
          </p:nvSpPr>
          <p:spPr bwMode="auto">
            <a:xfrm>
              <a:off x="5385114" y="5200446"/>
              <a:ext cx="1643074" cy="53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9" name="Прямая со стрелкой 58"/>
          <p:cNvCxnSpPr/>
          <p:nvPr/>
        </p:nvCxnSpPr>
        <p:spPr>
          <a:xfrm flipV="1">
            <a:off x="1104733" y="2282603"/>
            <a:ext cx="3467267" cy="3389"/>
          </a:xfrm>
          <a:prstGeom prst="straightConnector1">
            <a:avLst/>
          </a:prstGeom>
          <a:ln w="38100">
            <a:solidFill>
              <a:srgbClr val="0000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Группа 68"/>
          <p:cNvGrpSpPr/>
          <p:nvPr/>
        </p:nvGrpSpPr>
        <p:grpSpPr>
          <a:xfrm>
            <a:off x="142844" y="857232"/>
            <a:ext cx="714380" cy="646331"/>
            <a:chOff x="6670998" y="421580"/>
            <a:chExt cx="714380" cy="646331"/>
          </a:xfrm>
        </p:grpSpPr>
        <p:sp>
          <p:nvSpPr>
            <p:cNvPr id="62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9" name="Прямая со стрелкой 68"/>
          <p:cNvCxnSpPr/>
          <p:nvPr/>
        </p:nvCxnSpPr>
        <p:spPr>
          <a:xfrm flipV="1">
            <a:off x="1071538" y="1785926"/>
            <a:ext cx="3467267" cy="3389"/>
          </a:xfrm>
          <a:prstGeom prst="straightConnector1">
            <a:avLst/>
          </a:prstGeom>
          <a:ln w="38100">
            <a:solidFill>
              <a:srgbClr val="0000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V="1">
            <a:off x="1073820" y="1313126"/>
            <a:ext cx="3467267" cy="3389"/>
          </a:xfrm>
          <a:prstGeom prst="straightConnector1">
            <a:avLst/>
          </a:prstGeom>
          <a:ln w="38100">
            <a:solidFill>
              <a:srgbClr val="0000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V="1">
            <a:off x="642910" y="2857496"/>
            <a:ext cx="3467267" cy="3389"/>
          </a:xfrm>
          <a:prstGeom prst="straightConnector1">
            <a:avLst/>
          </a:prstGeom>
          <a:ln w="38100">
            <a:solidFill>
              <a:srgbClr val="0000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4357686" y="1214422"/>
            <a:ext cx="23968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66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68"/>
          <p:cNvGrpSpPr/>
          <p:nvPr/>
        </p:nvGrpSpPr>
        <p:grpSpPr>
          <a:xfrm>
            <a:off x="1285852" y="1413746"/>
            <a:ext cx="714380" cy="461665"/>
            <a:chOff x="6643702" y="350142"/>
            <a:chExt cx="714380" cy="461665"/>
          </a:xfrm>
          <a:solidFill>
            <a:schemeClr val="bg1"/>
          </a:solidFill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43702" y="35014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58"/>
          <p:cNvGrpSpPr/>
          <p:nvPr/>
        </p:nvGrpSpPr>
        <p:grpSpPr>
          <a:xfrm>
            <a:off x="2958906" y="1214422"/>
            <a:ext cx="737304" cy="461665"/>
            <a:chOff x="8316756" y="150818"/>
            <a:chExt cx="737304" cy="461665"/>
          </a:xfrm>
          <a:solidFill>
            <a:schemeClr val="bg1"/>
          </a:solidFill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Овал 24"/>
          <p:cNvSpPr/>
          <p:nvPr/>
        </p:nvSpPr>
        <p:spPr>
          <a:xfrm>
            <a:off x="2257409" y="1876414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75" name="Group 3"/>
          <p:cNvGrpSpPr>
            <a:grpSpLocks/>
          </p:cNvGrpSpPr>
          <p:nvPr/>
        </p:nvGrpSpPr>
        <p:grpSpPr bwMode="auto">
          <a:xfrm>
            <a:off x="2171683" y="1828789"/>
            <a:ext cx="353124" cy="318231"/>
            <a:chOff x="846" y="9235"/>
            <a:chExt cx="366" cy="388"/>
          </a:xfrm>
        </p:grpSpPr>
        <p:sp>
          <p:nvSpPr>
            <p:cNvPr id="81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2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84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9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67" name="Прямоугольник 6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000760" y="6429396"/>
            <a:ext cx="314324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11-1.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стр. 24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000"/>
                            </p:stCondLst>
                            <p:childTnLst>
                              <p:par>
                                <p:cTn id="13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4000"/>
                            </p:stCondLst>
                            <p:childTnLst>
                              <p:par>
                                <p:cTn id="1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0"/>
                            </p:stCondLst>
                            <p:childTnLst>
                              <p:par>
                                <p:cTn id="14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6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4" grpId="0" animBg="1"/>
      <p:bldP spid="6" grpId="0" animBg="1"/>
      <p:bldP spid="1031" grpId="0" animBg="1"/>
      <p:bldP spid="46" grpId="0" animBg="1"/>
      <p:bldP spid="65" grpId="0" animBg="1"/>
      <p:bldP spid="66" grpId="0" animBg="1"/>
      <p:bldP spid="68" grpId="0" animBg="1"/>
      <p:bldP spid="8" grpId="0" animBg="1"/>
      <p:bldP spid="7" grpId="0" animBg="1"/>
      <p:bldP spid="1028" grpId="0" animBg="1"/>
      <p:bldP spid="48" grpId="0" animBg="1"/>
      <p:bldP spid="77" grpId="0"/>
      <p:bldP spid="83" grpId="0" animBg="1"/>
      <p:bldP spid="73" grpId="0"/>
      <p:bldP spid="25" grpId="0" animBg="1"/>
      <p:bldP spid="6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/>
          <p:cNvSpPr/>
          <p:nvPr/>
        </p:nvSpPr>
        <p:spPr>
          <a:xfrm>
            <a:off x="6715140" y="3000367"/>
            <a:ext cx="2143140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3" name="Group 111"/>
          <p:cNvGrpSpPr>
            <a:grpSpLocks/>
          </p:cNvGrpSpPr>
          <p:nvPr/>
        </p:nvGrpSpPr>
        <p:grpSpPr bwMode="auto">
          <a:xfrm rot="5400000">
            <a:off x="6812166" y="1531513"/>
            <a:ext cx="2646216" cy="5750"/>
            <a:chOff x="1935" y="7591"/>
            <a:chExt cx="1441" cy="2"/>
          </a:xfrm>
        </p:grpSpPr>
        <p:sp>
          <p:nvSpPr>
            <p:cNvPr id="4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113"/>
            <p:cNvSpPr>
              <a:spLocks noChangeShapeType="1"/>
            </p:cNvSpPr>
            <p:nvPr/>
          </p:nvSpPr>
          <p:spPr bwMode="auto">
            <a:xfrm flipV="1">
              <a:off x="1935" y="7591"/>
              <a:ext cx="144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" name="Group 111"/>
          <p:cNvGrpSpPr>
            <a:grpSpLocks/>
          </p:cNvGrpSpPr>
          <p:nvPr/>
        </p:nvGrpSpPr>
        <p:grpSpPr bwMode="auto">
          <a:xfrm rot="5400000">
            <a:off x="5927895" y="1605961"/>
            <a:ext cx="2646216" cy="5750"/>
            <a:chOff x="1935" y="7591"/>
            <a:chExt cx="1441" cy="2"/>
          </a:xfrm>
        </p:grpSpPr>
        <p:sp>
          <p:nvSpPr>
            <p:cNvPr id="13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113"/>
            <p:cNvSpPr>
              <a:spLocks noChangeShapeType="1"/>
            </p:cNvSpPr>
            <p:nvPr/>
          </p:nvSpPr>
          <p:spPr bwMode="auto">
            <a:xfrm flipV="1">
              <a:off x="1935" y="7591"/>
              <a:ext cx="144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Line 4"/>
          <p:cNvSpPr>
            <a:spLocks noChangeShapeType="1"/>
          </p:cNvSpPr>
          <p:nvPr/>
        </p:nvSpPr>
        <p:spPr bwMode="auto">
          <a:xfrm rot="-8340000">
            <a:off x="7412970" y="1779434"/>
            <a:ext cx="589485" cy="787014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 type="stealth" w="lg" len="lg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" name="Группа 32"/>
          <p:cNvGrpSpPr/>
          <p:nvPr/>
        </p:nvGrpSpPr>
        <p:grpSpPr>
          <a:xfrm>
            <a:off x="7715272" y="2395831"/>
            <a:ext cx="642942" cy="461665"/>
            <a:chOff x="8143900" y="3538839"/>
            <a:chExt cx="642942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8143900" y="3538839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Line 18"/>
            <p:cNvSpPr>
              <a:spLocks noChangeShapeType="1"/>
            </p:cNvSpPr>
            <p:nvPr/>
          </p:nvSpPr>
          <p:spPr bwMode="auto">
            <a:xfrm flipV="1">
              <a:off x="8286776" y="3571876"/>
              <a:ext cx="292776" cy="71438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" name="Содержимое 36"/>
          <p:cNvSpPr txBox="1">
            <a:spLocks/>
          </p:cNvSpPr>
          <p:nvPr/>
        </p:nvSpPr>
        <p:spPr>
          <a:xfrm>
            <a:off x="142844" y="1292354"/>
            <a:ext cx="4141124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покоится!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35" name="Группа 40"/>
          <p:cNvGrpSpPr/>
          <p:nvPr/>
        </p:nvGrpSpPr>
        <p:grpSpPr>
          <a:xfrm>
            <a:off x="0" y="1863858"/>
            <a:ext cx="6300192" cy="584775"/>
            <a:chOff x="-197225" y="2000240"/>
            <a:chExt cx="7951730" cy="584775"/>
          </a:xfrm>
        </p:grpSpPr>
        <p:sp>
          <p:nvSpPr>
            <p:cNvPr id="36" name="TextBox 35"/>
            <p:cNvSpPr txBox="1"/>
            <p:nvPr/>
          </p:nvSpPr>
          <p:spPr>
            <a:xfrm>
              <a:off x="-197225" y="2000240"/>
              <a:ext cx="795173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Потому что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0  </a:t>
              </a:r>
              <a:r>
                <a:rPr lang="ru-RU" sz="28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(1з-н Н.)</a:t>
              </a:r>
              <a:r>
                <a:rPr lang="ru-RU" sz="2800" b="1" i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            </a:t>
              </a:r>
              <a:r>
                <a:rPr lang="en-US" sz="28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i="1" dirty="0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2802542" y="2071678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3742107" y="2071678"/>
              <a:ext cx="457489" cy="0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0" name="Group 111"/>
          <p:cNvGrpSpPr>
            <a:grpSpLocks/>
          </p:cNvGrpSpPr>
          <p:nvPr/>
        </p:nvGrpSpPr>
        <p:grpSpPr bwMode="auto">
          <a:xfrm rot="5400000">
            <a:off x="7532297" y="1534523"/>
            <a:ext cx="2646216" cy="5750"/>
            <a:chOff x="1935" y="7593"/>
            <a:chExt cx="1441" cy="2"/>
          </a:xfrm>
        </p:grpSpPr>
        <p:sp>
          <p:nvSpPr>
            <p:cNvPr id="41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7786710" y="1428736"/>
            <a:ext cx="5950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/>
          </a:p>
        </p:txBody>
      </p:sp>
      <p:grpSp>
        <p:nvGrpSpPr>
          <p:cNvPr id="46" name="Группа 45"/>
          <p:cNvGrpSpPr/>
          <p:nvPr/>
        </p:nvGrpSpPr>
        <p:grpSpPr>
          <a:xfrm>
            <a:off x="7643834" y="139463"/>
            <a:ext cx="714380" cy="646331"/>
            <a:chOff x="7643834" y="139463"/>
            <a:chExt cx="714380" cy="646331"/>
          </a:xfrm>
        </p:grpSpPr>
        <p:grpSp>
          <p:nvGrpSpPr>
            <p:cNvPr id="16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17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Line 4"/>
          <p:cNvSpPr>
            <a:spLocks noChangeShapeType="1"/>
          </p:cNvSpPr>
          <p:nvPr/>
        </p:nvSpPr>
        <p:spPr bwMode="auto">
          <a:xfrm rot="-8340000">
            <a:off x="7384690" y="499536"/>
            <a:ext cx="589485" cy="78701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0" y="2506800"/>
            <a:ext cx="22859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52" name="Группа 68"/>
          <p:cNvGrpSpPr/>
          <p:nvPr/>
        </p:nvGrpSpPr>
        <p:grpSpPr>
          <a:xfrm>
            <a:off x="8429620" y="142852"/>
            <a:ext cx="714380" cy="523220"/>
            <a:chOff x="6572264" y="707332"/>
            <a:chExt cx="714380" cy="523220"/>
          </a:xfrm>
        </p:grpSpPr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6630694" y="797820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572264" y="70733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0" y="3078304"/>
            <a:ext cx="2285984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2357422" y="2841625"/>
            <a:ext cx="1214446" cy="89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Group 3"/>
          <p:cNvGrpSpPr>
            <a:grpSpLocks/>
          </p:cNvGrpSpPr>
          <p:nvPr/>
        </p:nvGrpSpPr>
        <p:grpSpPr bwMode="auto">
          <a:xfrm>
            <a:off x="3071802" y="2555873"/>
            <a:ext cx="1253319" cy="1230317"/>
            <a:chOff x="11567" y="3511"/>
            <a:chExt cx="749" cy="812"/>
          </a:xfrm>
        </p:grpSpPr>
        <p:sp>
          <p:nvSpPr>
            <p:cNvPr id="58" name="Line 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9" name="Group 5"/>
            <p:cNvGrpSpPr>
              <a:grpSpLocks/>
            </p:cNvGrpSpPr>
            <p:nvPr/>
          </p:nvGrpSpPr>
          <p:grpSpPr bwMode="auto">
            <a:xfrm>
              <a:off x="11595" y="3511"/>
              <a:ext cx="721" cy="812"/>
              <a:chOff x="11055" y="3779"/>
              <a:chExt cx="576" cy="812"/>
            </a:xfrm>
          </p:grpSpPr>
          <p:sp>
            <p:nvSpPr>
              <p:cNvPr id="60" name="Text Box 6"/>
              <p:cNvSpPr txBox="1">
                <a:spLocks noChangeArrowheads="1"/>
              </p:cNvSpPr>
              <p:nvPr/>
            </p:nvSpPr>
            <p:spPr bwMode="auto">
              <a:xfrm>
                <a:off x="11055" y="3779"/>
                <a:ext cx="47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Mg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 Box 7"/>
              <p:cNvSpPr txBox="1">
                <a:spLocks noChangeArrowheads="1"/>
              </p:cNvSpPr>
              <p:nvPr/>
            </p:nvSpPr>
            <p:spPr bwMode="auto">
              <a:xfrm>
                <a:off x="11142" y="4169"/>
                <a:ext cx="489" cy="4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3600" b="1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kumimoji="0" lang="en-US" sz="36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9" name="Прямоугольник 48"/>
          <p:cNvSpPr/>
          <p:nvPr/>
        </p:nvSpPr>
        <p:spPr>
          <a:xfrm>
            <a:off x="0" y="428604"/>
            <a:ext cx="67865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/>
                <a:ea typeface="Times New Roman"/>
              </a:rPr>
              <a:t>Как в опыте </a:t>
            </a:r>
            <a:r>
              <a:rPr lang="ru-RU" sz="2400" b="1" i="1" dirty="0" err="1" smtClean="0">
                <a:latin typeface="Times New Roman"/>
                <a:ea typeface="Times New Roman"/>
              </a:rPr>
              <a:t>Милликена</a:t>
            </a:r>
            <a:r>
              <a:rPr lang="ru-RU" sz="2400" b="1" i="1" dirty="0" smtClean="0">
                <a:latin typeface="Times New Roman"/>
                <a:ea typeface="Times New Roman"/>
              </a:rPr>
              <a:t>- Иоффе доказано существование элементарного заряда?) </a:t>
            </a:r>
            <a:endParaRPr lang="ru-RU" sz="24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143108" y="38377"/>
            <a:ext cx="2643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упр.17(1) стр,277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2" name="Text Box 2"/>
          <p:cNvSpPr txBox="1">
            <a:spLocks noChangeArrowheads="1"/>
          </p:cNvSpPr>
          <p:nvPr/>
        </p:nvSpPr>
        <p:spPr bwMode="auto">
          <a:xfrm>
            <a:off x="4286248" y="2786058"/>
            <a:ext cx="1214446" cy="89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Group 3"/>
          <p:cNvGrpSpPr>
            <a:grpSpLocks/>
          </p:cNvGrpSpPr>
          <p:nvPr/>
        </p:nvGrpSpPr>
        <p:grpSpPr bwMode="auto">
          <a:xfrm>
            <a:off x="5295905" y="2484435"/>
            <a:ext cx="1253319" cy="1230317"/>
            <a:chOff x="11567" y="3511"/>
            <a:chExt cx="749" cy="812"/>
          </a:xfrm>
        </p:grpSpPr>
        <p:sp>
          <p:nvSpPr>
            <p:cNvPr id="64" name="Line 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5" name="Group 5"/>
            <p:cNvGrpSpPr>
              <a:grpSpLocks/>
            </p:cNvGrpSpPr>
            <p:nvPr/>
          </p:nvGrpSpPr>
          <p:grpSpPr bwMode="auto">
            <a:xfrm>
              <a:off x="11595" y="3511"/>
              <a:ext cx="721" cy="812"/>
              <a:chOff x="11055" y="3779"/>
              <a:chExt cx="576" cy="812"/>
            </a:xfrm>
          </p:grpSpPr>
          <p:sp>
            <p:nvSpPr>
              <p:cNvPr id="66" name="Text Box 6"/>
              <p:cNvSpPr txBox="1">
                <a:spLocks noChangeArrowheads="1"/>
              </p:cNvSpPr>
              <p:nvPr/>
            </p:nvSpPr>
            <p:spPr bwMode="auto">
              <a:xfrm>
                <a:off x="11055" y="3779"/>
                <a:ext cx="47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Mg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Text Box 7"/>
              <p:cNvSpPr txBox="1">
                <a:spLocks noChangeArrowheads="1"/>
              </p:cNvSpPr>
              <p:nvPr/>
            </p:nvSpPr>
            <p:spPr bwMode="auto">
              <a:xfrm>
                <a:off x="11142" y="4169"/>
                <a:ext cx="489" cy="4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8" name="Text Box 2"/>
          <p:cNvSpPr txBox="1">
            <a:spLocks noChangeArrowheads="1"/>
          </p:cNvSpPr>
          <p:nvPr/>
        </p:nvSpPr>
        <p:spPr bwMode="auto">
          <a:xfrm>
            <a:off x="6758002" y="3224206"/>
            <a:ext cx="1214446" cy="89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Group 3"/>
          <p:cNvGrpSpPr>
            <a:grpSpLocks/>
          </p:cNvGrpSpPr>
          <p:nvPr/>
        </p:nvGrpSpPr>
        <p:grpSpPr bwMode="auto">
          <a:xfrm>
            <a:off x="7719261" y="2928934"/>
            <a:ext cx="1253319" cy="1068195"/>
            <a:chOff x="11567" y="3511"/>
            <a:chExt cx="749" cy="705"/>
          </a:xfrm>
        </p:grpSpPr>
        <p:sp>
          <p:nvSpPr>
            <p:cNvPr id="70" name="Line 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1" name="Group 5"/>
            <p:cNvGrpSpPr>
              <a:grpSpLocks/>
            </p:cNvGrpSpPr>
            <p:nvPr/>
          </p:nvGrpSpPr>
          <p:grpSpPr bwMode="auto">
            <a:xfrm>
              <a:off x="11595" y="3511"/>
              <a:ext cx="721" cy="705"/>
              <a:chOff x="11055" y="3779"/>
              <a:chExt cx="576" cy="705"/>
            </a:xfrm>
          </p:grpSpPr>
          <p:sp>
            <p:nvSpPr>
              <p:cNvPr id="72" name="Text Box 6"/>
              <p:cNvSpPr txBox="1">
                <a:spLocks noChangeArrowheads="1"/>
              </p:cNvSpPr>
              <p:nvPr/>
            </p:nvSpPr>
            <p:spPr bwMode="auto">
              <a:xfrm>
                <a:off x="11055" y="3779"/>
                <a:ext cx="47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Mg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Text Box 7"/>
              <p:cNvSpPr txBox="1">
                <a:spLocks noChangeArrowheads="1"/>
              </p:cNvSpPr>
              <p:nvPr/>
            </p:nvSpPr>
            <p:spPr bwMode="auto">
              <a:xfrm>
                <a:off x="11142" y="4062"/>
                <a:ext cx="489" cy="4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3600" b="1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8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6" name="Group 10"/>
          <p:cNvGrpSpPr>
            <a:grpSpLocks/>
          </p:cNvGrpSpPr>
          <p:nvPr/>
        </p:nvGrpSpPr>
        <p:grpSpPr bwMode="auto">
          <a:xfrm>
            <a:off x="7473662" y="1285860"/>
            <a:ext cx="428628" cy="386378"/>
            <a:chOff x="846" y="9235"/>
            <a:chExt cx="366" cy="388"/>
          </a:xfrm>
        </p:grpSpPr>
        <p:sp>
          <p:nvSpPr>
            <p:cNvPr id="77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9" name="Прямоугольник 7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7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0" y="0"/>
            <a:ext cx="971600" cy="52322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11-2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715008" y="5000636"/>
            <a:ext cx="342899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11-2.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стр. 24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3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2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25" grpId="0" animBg="1"/>
      <p:bldP spid="34" grpId="0" animBg="1"/>
      <p:bldP spid="44" grpId="0"/>
      <p:bldP spid="44" grpId="1"/>
      <p:bldP spid="24" grpId="0" animBg="1"/>
      <p:bldP spid="48" grpId="0" animBg="1"/>
      <p:bldP spid="55" grpId="0" animBg="1"/>
      <p:bldP spid="56" grpId="0"/>
      <p:bldP spid="49" grpId="0"/>
      <p:bldP spid="50" grpId="0"/>
      <p:bldP spid="62" grpId="0"/>
      <p:bldP spid="68" grpId="0"/>
      <p:bldP spid="7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6576"/>
            <a:ext cx="2643206" cy="37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214414" y="1500174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Блок-схема: ИЛИ 31"/>
          <p:cNvSpPr/>
          <p:nvPr/>
        </p:nvSpPr>
        <p:spPr>
          <a:xfrm>
            <a:off x="1142976" y="1500174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-71438" y="3991704"/>
            <a:ext cx="9358346" cy="2677656"/>
          </a:xfrm>
          <a:prstGeom prst="rect">
            <a:avLst/>
          </a:prstGeom>
          <a:solidFill>
            <a:schemeClr val="bg2">
              <a:lumMod val="75000"/>
              <a:alpha val="2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11-3.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Незаряженное тело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диэлектрика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внесено в электрическое поле отрицательного заряда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затем разделено на части М и N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(рис. 2).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Какими электрическими зарядами обладают части тела М и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после разделения?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М и N нейтральны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— положительным, N — отрицательным.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— отрицательным, N — положительным.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и N — положительными.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и N — отрицательными.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57884" y="214290"/>
            <a:ext cx="3286116" cy="37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5079489" y="2000240"/>
            <a:ext cx="406451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нейтральны </a:t>
            </a:r>
            <a:endParaRPr lang="ru-RU" sz="3200" dirty="0"/>
          </a:p>
        </p:txBody>
      </p:sp>
      <p:grpSp>
        <p:nvGrpSpPr>
          <p:cNvPr id="3" name="Группа 60"/>
          <p:cNvGrpSpPr/>
          <p:nvPr/>
        </p:nvGrpSpPr>
        <p:grpSpPr>
          <a:xfrm rot="11064048">
            <a:off x="7359348" y="1664031"/>
            <a:ext cx="558967" cy="315227"/>
            <a:chOff x="1643042" y="1357298"/>
            <a:chExt cx="1214446" cy="500066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41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43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4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6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39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38" name="Прямая соединительная линия 37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70"/>
          <p:cNvGrpSpPr/>
          <p:nvPr/>
        </p:nvGrpSpPr>
        <p:grpSpPr>
          <a:xfrm rot="11205595">
            <a:off x="8021880" y="746878"/>
            <a:ext cx="569823" cy="292148"/>
            <a:chOff x="1643042" y="1357298"/>
            <a:chExt cx="1214446" cy="500066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51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9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53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4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49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48" name="Прямая соединительная линия 47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80"/>
          <p:cNvGrpSpPr/>
          <p:nvPr/>
        </p:nvGrpSpPr>
        <p:grpSpPr>
          <a:xfrm rot="11072746">
            <a:off x="7437878" y="1453553"/>
            <a:ext cx="635602" cy="236120"/>
            <a:chOff x="1643042" y="1357298"/>
            <a:chExt cx="1214446" cy="500066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61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3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63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4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4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59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58" name="Прямая соединительная линия 57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90"/>
          <p:cNvGrpSpPr/>
          <p:nvPr/>
        </p:nvGrpSpPr>
        <p:grpSpPr>
          <a:xfrm rot="10800000">
            <a:off x="7715273" y="1071546"/>
            <a:ext cx="571503" cy="357189"/>
            <a:chOff x="1643042" y="1357298"/>
            <a:chExt cx="1214446" cy="500066"/>
          </a:xfrm>
        </p:grpSpPr>
        <p:grpSp>
          <p:nvGrpSpPr>
            <p:cNvPr id="16" name="Group 3"/>
            <p:cNvGrpSpPr>
              <a:grpSpLocks/>
            </p:cNvGrpSpPr>
            <p:nvPr/>
          </p:nvGrpSpPr>
          <p:grpSpPr bwMode="auto">
            <a:xfrm>
              <a:off x="1643042" y="1357298"/>
              <a:ext cx="500066" cy="500066"/>
              <a:chOff x="846" y="9235"/>
              <a:chExt cx="366" cy="388"/>
            </a:xfrm>
          </p:grpSpPr>
          <p:sp>
            <p:nvSpPr>
              <p:cNvPr id="71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7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73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4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8" name="Group 10"/>
            <p:cNvGrpSpPr>
              <a:grpSpLocks/>
            </p:cNvGrpSpPr>
            <p:nvPr/>
          </p:nvGrpSpPr>
          <p:grpSpPr bwMode="auto">
            <a:xfrm>
              <a:off x="2357422" y="1396836"/>
              <a:ext cx="500066" cy="460527"/>
              <a:chOff x="846" y="9235"/>
              <a:chExt cx="366" cy="388"/>
            </a:xfrm>
          </p:grpSpPr>
          <p:sp>
            <p:nvSpPr>
              <p:cNvPr id="69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0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68" name="Прямая соединительная линия 67"/>
            <p:cNvCxnSpPr/>
            <p:nvPr/>
          </p:nvCxnSpPr>
          <p:spPr>
            <a:xfrm>
              <a:off x="2143108" y="1618791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Прямоугольник 83"/>
          <p:cNvSpPr/>
          <p:nvPr/>
        </p:nvSpPr>
        <p:spPr>
          <a:xfrm rot="1904454">
            <a:off x="-268547" y="2149955"/>
            <a:ext cx="321471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— положительным, N — отрицательным.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5425999" y="0"/>
            <a:ext cx="236071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диэлектрик</a:t>
            </a:r>
            <a:endParaRPr lang="ru-RU" sz="3200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2214546" y="0"/>
            <a:ext cx="2176430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проводник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3071802" y="4071942"/>
            <a:ext cx="2214578" cy="357190"/>
          </a:xfrm>
          <a:prstGeom prst="roundRect">
            <a:avLst/>
          </a:prstGeom>
          <a:noFill/>
          <a:ln w="38100">
            <a:solidFill>
              <a:srgbClr val="365D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411290" y="6334780"/>
            <a:ext cx="573271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11-4.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Напряжённость ЭП,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16281E-7 L 0.08003 -0.13298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6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3" grpId="0" animBg="1"/>
      <p:bldP spid="25" grpId="0" animBg="1"/>
      <p:bldP spid="25" grpId="1" animBg="1"/>
      <p:bldP spid="84" grpId="0" animBg="1"/>
      <p:bldP spid="85" grpId="0" animBg="1"/>
      <p:bldP spid="87" grpId="0" animBg="1"/>
      <p:bldP spid="89" grpId="0" animBg="1"/>
      <p:bldP spid="90" grpId="0" animBg="1"/>
      <p:bldP spid="8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-32" y="-24"/>
            <a:ext cx="9144032" cy="230832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11-5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Какое направление имеет вектор напряженности в точке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электростатического поля двух одинаковых точечных электрических зарядов, расположенных  относительно точки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так, как это представлено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рисунке 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Б.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Д.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ответов А—Г нет правильного.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забудьте выполнить эскиз.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3357586"/>
            <a:ext cx="3672229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43240" y="-24"/>
            <a:ext cx="3571868" cy="368897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86446" y="2987421"/>
            <a:ext cx="3357586" cy="3799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4"/>
          <p:cNvSpPr>
            <a:spLocks noChangeShapeType="1"/>
          </p:cNvSpPr>
          <p:nvPr/>
        </p:nvSpPr>
        <p:spPr bwMode="auto">
          <a:xfrm rot="-8340000">
            <a:off x="102527" y="4156184"/>
            <a:ext cx="1524988" cy="22947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8"/>
          <p:cNvGrpSpPr/>
          <p:nvPr/>
        </p:nvGrpSpPr>
        <p:grpSpPr>
          <a:xfrm>
            <a:off x="8429620" y="4929198"/>
            <a:ext cx="714380" cy="646331"/>
            <a:chOff x="6643702" y="350142"/>
            <a:chExt cx="714380" cy="646331"/>
          </a:xfrm>
        </p:grpSpPr>
        <p:sp>
          <p:nvSpPr>
            <p:cNvPr id="9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Line 4"/>
          <p:cNvSpPr>
            <a:spLocks noChangeShapeType="1"/>
          </p:cNvSpPr>
          <p:nvPr/>
        </p:nvSpPr>
        <p:spPr bwMode="auto">
          <a:xfrm rot="-11940000" flipH="1">
            <a:off x="1242384" y="3855483"/>
            <a:ext cx="1501550" cy="73064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68"/>
          <p:cNvGrpSpPr/>
          <p:nvPr/>
        </p:nvGrpSpPr>
        <p:grpSpPr>
          <a:xfrm>
            <a:off x="2214546" y="2857496"/>
            <a:ext cx="714380" cy="646331"/>
            <a:chOff x="6643702" y="493018"/>
            <a:chExt cx="714380" cy="646331"/>
          </a:xfrm>
        </p:grpSpPr>
        <p:sp>
          <p:nvSpPr>
            <p:cNvPr id="1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" name="Прямая со стрелкой 14"/>
          <p:cNvCxnSpPr/>
          <p:nvPr/>
        </p:nvCxnSpPr>
        <p:spPr>
          <a:xfrm rot="5400000" flipH="1" flipV="1">
            <a:off x="284359" y="3644675"/>
            <a:ext cx="2288738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68"/>
          <p:cNvGrpSpPr/>
          <p:nvPr/>
        </p:nvGrpSpPr>
        <p:grpSpPr>
          <a:xfrm>
            <a:off x="1571604" y="2357430"/>
            <a:ext cx="714380" cy="646331"/>
            <a:chOff x="6670998" y="421580"/>
            <a:chExt cx="714380" cy="646331"/>
          </a:xfrm>
        </p:grpSpPr>
        <p:sp>
          <p:nvSpPr>
            <p:cNvPr id="17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0" name="Прямая соединительная линия 19"/>
          <p:cNvCxnSpPr/>
          <p:nvPr/>
        </p:nvCxnSpPr>
        <p:spPr>
          <a:xfrm rot="5400000">
            <a:off x="178563" y="2321711"/>
            <a:ext cx="1571636" cy="135732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142976" y="2214554"/>
            <a:ext cx="1571636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Line 4"/>
          <p:cNvSpPr>
            <a:spLocks noChangeShapeType="1"/>
          </p:cNvSpPr>
          <p:nvPr/>
        </p:nvSpPr>
        <p:spPr bwMode="auto">
          <a:xfrm rot="-11940000" flipH="1">
            <a:off x="7334357" y="3951601"/>
            <a:ext cx="708547" cy="336776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68"/>
          <p:cNvGrpSpPr/>
          <p:nvPr/>
        </p:nvGrpSpPr>
        <p:grpSpPr>
          <a:xfrm>
            <a:off x="7715272" y="3143248"/>
            <a:ext cx="714380" cy="646331"/>
            <a:chOff x="6643702" y="493018"/>
            <a:chExt cx="714380" cy="646331"/>
          </a:xfrm>
        </p:grpSpPr>
        <p:sp>
          <p:nvSpPr>
            <p:cNvPr id="27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Line 4"/>
          <p:cNvSpPr>
            <a:spLocks noChangeShapeType="1"/>
          </p:cNvSpPr>
          <p:nvPr/>
        </p:nvSpPr>
        <p:spPr bwMode="auto">
          <a:xfrm rot="-8100000" flipH="1" flipV="1">
            <a:off x="7312165" y="4846388"/>
            <a:ext cx="840068" cy="8015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rot="5400000">
            <a:off x="7643819" y="3929083"/>
            <a:ext cx="1571637" cy="1428729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6200000" flipH="1">
            <a:off x="7322347" y="3380346"/>
            <a:ext cx="1500198" cy="142872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7429520" y="4488378"/>
            <a:ext cx="1116000" cy="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68"/>
          <p:cNvGrpSpPr/>
          <p:nvPr/>
        </p:nvGrpSpPr>
        <p:grpSpPr>
          <a:xfrm>
            <a:off x="8429620" y="3714752"/>
            <a:ext cx="714380" cy="646331"/>
            <a:chOff x="6670998" y="421580"/>
            <a:chExt cx="714380" cy="646331"/>
          </a:xfrm>
        </p:grpSpPr>
        <p:sp>
          <p:nvSpPr>
            <p:cNvPr id="37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Line 4"/>
          <p:cNvSpPr>
            <a:spLocks noChangeShapeType="1"/>
          </p:cNvSpPr>
          <p:nvPr/>
        </p:nvSpPr>
        <p:spPr bwMode="auto">
          <a:xfrm rot="-8340000" flipH="1" flipV="1">
            <a:off x="4667346" y="1490978"/>
            <a:ext cx="1023753" cy="19768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Line 4"/>
          <p:cNvSpPr>
            <a:spLocks noChangeShapeType="1"/>
          </p:cNvSpPr>
          <p:nvPr/>
        </p:nvSpPr>
        <p:spPr bwMode="auto">
          <a:xfrm rot="-11940000" flipV="1">
            <a:off x="3742390" y="1383090"/>
            <a:ext cx="1123152" cy="51992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3571868" y="1857364"/>
            <a:ext cx="1428760" cy="1357322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4452470" y="1676049"/>
            <a:ext cx="1571636" cy="1357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5400000">
            <a:off x="3821901" y="2035959"/>
            <a:ext cx="17859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68"/>
          <p:cNvGrpSpPr/>
          <p:nvPr/>
        </p:nvGrpSpPr>
        <p:grpSpPr>
          <a:xfrm>
            <a:off x="4857752" y="2571744"/>
            <a:ext cx="714380" cy="646331"/>
            <a:chOff x="6670998" y="421580"/>
            <a:chExt cx="714380" cy="646331"/>
          </a:xfrm>
        </p:grpSpPr>
        <p:sp>
          <p:nvSpPr>
            <p:cNvPr id="47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68"/>
          <p:cNvGrpSpPr/>
          <p:nvPr/>
        </p:nvGrpSpPr>
        <p:grpSpPr>
          <a:xfrm>
            <a:off x="142844" y="3000372"/>
            <a:ext cx="714380" cy="646331"/>
            <a:chOff x="6643702" y="350142"/>
            <a:chExt cx="714380" cy="646331"/>
          </a:xfrm>
        </p:grpSpPr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5" name="Прямая соединительная линия 44"/>
          <p:cNvCxnSpPr/>
          <p:nvPr/>
        </p:nvCxnSpPr>
        <p:spPr>
          <a:xfrm rot="16200000" flipH="1">
            <a:off x="1357290" y="4857760"/>
            <a:ext cx="1571636" cy="142876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-21813" y="4893479"/>
            <a:ext cx="1571636" cy="135732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16200000" flipH="1">
            <a:off x="4643438" y="1214422"/>
            <a:ext cx="1571636" cy="142876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3178959" y="1250141"/>
            <a:ext cx="1571636" cy="135732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16200000" flipH="1">
            <a:off x="7126337" y="4267111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>
            <a:off x="6072198" y="4286256"/>
            <a:ext cx="1571636" cy="14287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621044" y="6334780"/>
            <a:ext cx="552295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11-5.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Суперпозиция полей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стр.24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000"/>
                            </p:stCondLst>
                            <p:childTnLst>
                              <p:par>
                                <p:cTn id="180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  <p:bldP spid="7" grpId="0" animBg="1"/>
      <p:bldP spid="11" grpId="0" animBg="1"/>
      <p:bldP spid="25" grpId="0" animBg="1"/>
      <p:bldP spid="29" grpId="0" animBg="1"/>
      <p:bldP spid="39" grpId="0" animBg="1"/>
      <p:bldP spid="40" grpId="0" animBg="1"/>
      <p:bldP spid="63" grpId="0" animBg="1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-32" y="-24"/>
            <a:ext cx="9144032" cy="230832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Какое направление имеет вектор напряженности в точке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электростатического поля двух одинаковых точечных электрических зарядов, расположенных  относительно точки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так, как это представлено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рисунке 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Б.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Д.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ответов А—Г нет правильного.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забудьте выполнить эскиз.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3357586"/>
            <a:ext cx="3672229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43240" y="-24"/>
            <a:ext cx="3571868" cy="368897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86446" y="3058859"/>
            <a:ext cx="3357586" cy="3799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4"/>
          <p:cNvSpPr>
            <a:spLocks noChangeShapeType="1"/>
          </p:cNvSpPr>
          <p:nvPr/>
        </p:nvSpPr>
        <p:spPr bwMode="auto">
          <a:xfrm rot="-8340000">
            <a:off x="102527" y="4156184"/>
            <a:ext cx="1524988" cy="22947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8"/>
          <p:cNvGrpSpPr/>
          <p:nvPr/>
        </p:nvGrpSpPr>
        <p:grpSpPr>
          <a:xfrm>
            <a:off x="8429620" y="5000636"/>
            <a:ext cx="714380" cy="646331"/>
            <a:chOff x="6643702" y="350142"/>
            <a:chExt cx="714380" cy="646331"/>
          </a:xfrm>
        </p:grpSpPr>
        <p:sp>
          <p:nvSpPr>
            <p:cNvPr id="9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Line 4"/>
          <p:cNvSpPr>
            <a:spLocks noChangeShapeType="1"/>
          </p:cNvSpPr>
          <p:nvPr/>
        </p:nvSpPr>
        <p:spPr bwMode="auto">
          <a:xfrm rot="-11940000" flipH="1">
            <a:off x="1242384" y="3855483"/>
            <a:ext cx="1501550" cy="73064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68"/>
          <p:cNvGrpSpPr/>
          <p:nvPr/>
        </p:nvGrpSpPr>
        <p:grpSpPr>
          <a:xfrm>
            <a:off x="2214546" y="2857496"/>
            <a:ext cx="714380" cy="646331"/>
            <a:chOff x="6643702" y="493018"/>
            <a:chExt cx="714380" cy="646331"/>
          </a:xfrm>
        </p:grpSpPr>
        <p:sp>
          <p:nvSpPr>
            <p:cNvPr id="1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" name="Прямая со стрелкой 14"/>
          <p:cNvCxnSpPr/>
          <p:nvPr/>
        </p:nvCxnSpPr>
        <p:spPr>
          <a:xfrm rot="5400000" flipH="1" flipV="1">
            <a:off x="284359" y="3644675"/>
            <a:ext cx="2288738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68"/>
          <p:cNvGrpSpPr/>
          <p:nvPr/>
        </p:nvGrpSpPr>
        <p:grpSpPr>
          <a:xfrm>
            <a:off x="1571604" y="2357430"/>
            <a:ext cx="714380" cy="646331"/>
            <a:chOff x="6670998" y="421580"/>
            <a:chExt cx="714380" cy="646331"/>
          </a:xfrm>
        </p:grpSpPr>
        <p:sp>
          <p:nvSpPr>
            <p:cNvPr id="17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0" name="Прямая соединительная линия 19"/>
          <p:cNvCxnSpPr/>
          <p:nvPr/>
        </p:nvCxnSpPr>
        <p:spPr>
          <a:xfrm rot="5400000">
            <a:off x="178563" y="2321711"/>
            <a:ext cx="1571636" cy="135732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142976" y="2214554"/>
            <a:ext cx="1571636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Line 4"/>
          <p:cNvSpPr>
            <a:spLocks noChangeShapeType="1"/>
          </p:cNvSpPr>
          <p:nvPr/>
        </p:nvSpPr>
        <p:spPr bwMode="auto">
          <a:xfrm rot="-11940000" flipH="1">
            <a:off x="7334357" y="4023039"/>
            <a:ext cx="708547" cy="336776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68"/>
          <p:cNvGrpSpPr/>
          <p:nvPr/>
        </p:nvGrpSpPr>
        <p:grpSpPr>
          <a:xfrm>
            <a:off x="7715272" y="3214686"/>
            <a:ext cx="714380" cy="646331"/>
            <a:chOff x="6643702" y="493018"/>
            <a:chExt cx="714380" cy="646331"/>
          </a:xfrm>
        </p:grpSpPr>
        <p:sp>
          <p:nvSpPr>
            <p:cNvPr id="27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Line 4"/>
          <p:cNvSpPr>
            <a:spLocks noChangeShapeType="1"/>
          </p:cNvSpPr>
          <p:nvPr/>
        </p:nvSpPr>
        <p:spPr bwMode="auto">
          <a:xfrm rot="-8100000" flipH="1" flipV="1">
            <a:off x="7312165" y="4846388"/>
            <a:ext cx="840068" cy="8015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rot="5400000">
            <a:off x="7643819" y="4000521"/>
            <a:ext cx="1571637" cy="1428729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6200000" flipH="1">
            <a:off x="7322347" y="3393297"/>
            <a:ext cx="1500198" cy="142872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7429520" y="4559816"/>
            <a:ext cx="1116000" cy="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68"/>
          <p:cNvGrpSpPr/>
          <p:nvPr/>
        </p:nvGrpSpPr>
        <p:grpSpPr>
          <a:xfrm>
            <a:off x="8429620" y="3714752"/>
            <a:ext cx="714380" cy="646331"/>
            <a:chOff x="6670998" y="421580"/>
            <a:chExt cx="714380" cy="646331"/>
          </a:xfrm>
        </p:grpSpPr>
        <p:sp>
          <p:nvSpPr>
            <p:cNvPr id="37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Line 4"/>
          <p:cNvSpPr>
            <a:spLocks noChangeShapeType="1"/>
          </p:cNvSpPr>
          <p:nvPr/>
        </p:nvSpPr>
        <p:spPr bwMode="auto">
          <a:xfrm rot="-8340000" flipH="1" flipV="1">
            <a:off x="4667346" y="1490978"/>
            <a:ext cx="1023753" cy="19768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Line 4"/>
          <p:cNvSpPr>
            <a:spLocks noChangeShapeType="1"/>
          </p:cNvSpPr>
          <p:nvPr/>
        </p:nvSpPr>
        <p:spPr bwMode="auto">
          <a:xfrm rot="-11940000" flipV="1">
            <a:off x="3742390" y="1383090"/>
            <a:ext cx="1123152" cy="51992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3571868" y="1857364"/>
            <a:ext cx="1428760" cy="1357322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4452470" y="1676049"/>
            <a:ext cx="1571636" cy="1357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5400000">
            <a:off x="3821901" y="2035959"/>
            <a:ext cx="17859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68"/>
          <p:cNvGrpSpPr/>
          <p:nvPr/>
        </p:nvGrpSpPr>
        <p:grpSpPr>
          <a:xfrm>
            <a:off x="4857752" y="2571744"/>
            <a:ext cx="714380" cy="646331"/>
            <a:chOff x="6670998" y="421580"/>
            <a:chExt cx="714380" cy="646331"/>
          </a:xfrm>
        </p:grpSpPr>
        <p:sp>
          <p:nvSpPr>
            <p:cNvPr id="47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68"/>
          <p:cNvGrpSpPr/>
          <p:nvPr/>
        </p:nvGrpSpPr>
        <p:grpSpPr>
          <a:xfrm>
            <a:off x="142844" y="3000372"/>
            <a:ext cx="714380" cy="646331"/>
            <a:chOff x="6643702" y="350142"/>
            <a:chExt cx="714380" cy="646331"/>
          </a:xfrm>
        </p:grpSpPr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5" name="Прямая соединительная линия 44"/>
          <p:cNvCxnSpPr/>
          <p:nvPr/>
        </p:nvCxnSpPr>
        <p:spPr>
          <a:xfrm rot="16200000" flipH="1">
            <a:off x="1357290" y="4857760"/>
            <a:ext cx="1571636" cy="142876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-21813" y="4893479"/>
            <a:ext cx="1571636" cy="135732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16200000" flipH="1">
            <a:off x="4643438" y="1214422"/>
            <a:ext cx="1571636" cy="142876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3178959" y="1250141"/>
            <a:ext cx="1571636" cy="135732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16200000" flipH="1">
            <a:off x="7126337" y="4338549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>
            <a:off x="6072198" y="4357694"/>
            <a:ext cx="1571636" cy="14287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063922" y="6334780"/>
            <a:ext cx="5080078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т№11 Суперпозиция полей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    стр.24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000"/>
                            </p:stCondLst>
                            <p:childTnLst>
                              <p:par>
                                <p:cTn id="180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  <p:bldP spid="7" grpId="0" animBg="1"/>
      <p:bldP spid="11" grpId="0" animBg="1"/>
      <p:bldP spid="25" grpId="0" animBg="1"/>
      <p:bldP spid="29" grpId="0" animBg="1"/>
      <p:bldP spid="39" grpId="0" animBg="1"/>
      <p:bldP spid="40" grpId="0" animBg="1"/>
      <p:bldP spid="63" grpId="0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«Как проводники и диэлектрики влияют на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эл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поле?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285992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atin typeface="Times New Roman"/>
                <a:ea typeface="Times New Roman"/>
              </a:rPr>
              <a:t>Как узнали величину  элементарного заряда?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450057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atin typeface="Times New Roman"/>
                <a:ea typeface="Times New Roman"/>
              </a:rPr>
              <a:t>Что представлял знаменитый опыт </a:t>
            </a:r>
            <a:r>
              <a:rPr lang="ru-RU" sz="4000" b="1" i="1" dirty="0" err="1" smtClean="0">
                <a:latin typeface="Times New Roman"/>
                <a:ea typeface="Times New Roman"/>
              </a:rPr>
              <a:t>Милликена</a:t>
            </a:r>
            <a:r>
              <a:rPr lang="ru-RU" sz="4000" b="1" i="1" dirty="0" smtClean="0">
                <a:latin typeface="Times New Roman"/>
                <a:ea typeface="Times New Roman"/>
              </a:rPr>
              <a:t>- Иоффе?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72132" y="3000372"/>
            <a:ext cx="3055645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4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Кл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6150114"/>
            <a:ext cx="9144000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Для диагностики,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стр.15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-32" y="-24"/>
            <a:ext cx="9144032" cy="181588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7988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11-6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Какое направление имеет вектор кулоновской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действующей 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отрицательный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точечный заряд, помещенный в точку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(см. рис.1)?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ответов А—Г нет правильного.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4143380"/>
            <a:ext cx="266418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86116" y="2181425"/>
            <a:ext cx="2591372" cy="267633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57918" y="2387237"/>
            <a:ext cx="2435912" cy="275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 стрелкой 7"/>
          <p:cNvCxnSpPr/>
          <p:nvPr/>
        </p:nvCxnSpPr>
        <p:spPr>
          <a:xfrm rot="5400000" flipH="1" flipV="1">
            <a:off x="355003" y="4489574"/>
            <a:ext cx="1432276" cy="794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3860172" y="3573634"/>
            <a:ext cx="1139492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561627" y="3500438"/>
            <a:ext cx="114142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>
            <a:off x="7000892" y="3500438"/>
            <a:ext cx="57150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4131573" y="2711680"/>
            <a:ext cx="64453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810736" y="5463395"/>
            <a:ext cx="49847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68"/>
          <p:cNvGrpSpPr/>
          <p:nvPr/>
        </p:nvGrpSpPr>
        <p:grpSpPr>
          <a:xfrm>
            <a:off x="500034" y="3071810"/>
            <a:ext cx="714380" cy="646331"/>
            <a:chOff x="6670998" y="421580"/>
            <a:chExt cx="714380" cy="646331"/>
          </a:xfrm>
        </p:grpSpPr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68"/>
          <p:cNvGrpSpPr/>
          <p:nvPr/>
        </p:nvGrpSpPr>
        <p:grpSpPr>
          <a:xfrm>
            <a:off x="4071934" y="4286256"/>
            <a:ext cx="714380" cy="646331"/>
            <a:chOff x="6670998" y="564456"/>
            <a:chExt cx="714380" cy="646331"/>
          </a:xfrm>
          <a:solidFill>
            <a:schemeClr val="bg1"/>
          </a:solidFill>
        </p:grpSpPr>
        <p:sp>
          <p:nvSpPr>
            <p:cNvPr id="26" name="TextBox 25"/>
            <p:cNvSpPr txBox="1"/>
            <p:nvPr/>
          </p:nvSpPr>
          <p:spPr>
            <a:xfrm>
              <a:off x="6670998" y="564456"/>
              <a:ext cx="71438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6785013" y="635894"/>
              <a:ext cx="457489" cy="0"/>
            </a:xfrm>
            <a:prstGeom prst="line">
              <a:avLst/>
            </a:prstGeom>
            <a:grp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68"/>
          <p:cNvGrpSpPr/>
          <p:nvPr/>
        </p:nvGrpSpPr>
        <p:grpSpPr>
          <a:xfrm>
            <a:off x="8429620" y="2714620"/>
            <a:ext cx="714380" cy="646331"/>
            <a:chOff x="6670998" y="421580"/>
            <a:chExt cx="714380" cy="646331"/>
          </a:xfrm>
        </p:grpSpPr>
        <p:sp>
          <p:nvSpPr>
            <p:cNvPr id="2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68"/>
          <p:cNvGrpSpPr/>
          <p:nvPr/>
        </p:nvGrpSpPr>
        <p:grpSpPr>
          <a:xfrm>
            <a:off x="6357950" y="2711231"/>
            <a:ext cx="714380" cy="646331"/>
            <a:chOff x="6670998" y="564456"/>
            <a:chExt cx="714380" cy="646331"/>
          </a:xfrm>
          <a:solidFill>
            <a:schemeClr val="bg2"/>
          </a:solidFill>
        </p:grpSpPr>
        <p:sp>
          <p:nvSpPr>
            <p:cNvPr id="32" name="TextBox 31"/>
            <p:cNvSpPr txBox="1"/>
            <p:nvPr/>
          </p:nvSpPr>
          <p:spPr>
            <a:xfrm>
              <a:off x="6670998" y="564456"/>
              <a:ext cx="714380" cy="646331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Line 18"/>
            <p:cNvSpPr>
              <a:spLocks noChangeShapeType="1"/>
            </p:cNvSpPr>
            <p:nvPr/>
          </p:nvSpPr>
          <p:spPr bwMode="auto">
            <a:xfrm>
              <a:off x="6824868" y="635868"/>
              <a:ext cx="457489" cy="0"/>
            </a:xfrm>
            <a:prstGeom prst="line">
              <a:avLst/>
            </a:prstGeom>
            <a:grp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68"/>
          <p:cNvGrpSpPr/>
          <p:nvPr/>
        </p:nvGrpSpPr>
        <p:grpSpPr>
          <a:xfrm>
            <a:off x="357158" y="5857892"/>
            <a:ext cx="714380" cy="646331"/>
            <a:chOff x="6670998" y="493018"/>
            <a:chExt cx="714380" cy="646331"/>
          </a:xfrm>
          <a:solidFill>
            <a:schemeClr val="bg2"/>
          </a:solidFill>
        </p:grpSpPr>
        <p:sp>
          <p:nvSpPr>
            <p:cNvPr id="38" name="TextBox 37"/>
            <p:cNvSpPr txBox="1"/>
            <p:nvPr/>
          </p:nvSpPr>
          <p:spPr>
            <a:xfrm>
              <a:off x="6670998" y="493018"/>
              <a:ext cx="714380" cy="646331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Line 18"/>
            <p:cNvSpPr>
              <a:spLocks noChangeShapeType="1"/>
            </p:cNvSpPr>
            <p:nvPr/>
          </p:nvSpPr>
          <p:spPr bwMode="auto">
            <a:xfrm>
              <a:off x="6813874" y="564456"/>
              <a:ext cx="457489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6200000" flipH="1">
            <a:off x="623765" y="4876905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>
            <a:off x="-22670" y="4798514"/>
            <a:ext cx="1571636" cy="14287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4005735" y="2709381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3359300" y="2630990"/>
            <a:ext cx="1571636" cy="14287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7053185" y="3019517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6589679" y="2946349"/>
            <a:ext cx="1488006" cy="14775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68"/>
          <p:cNvGrpSpPr/>
          <p:nvPr/>
        </p:nvGrpSpPr>
        <p:grpSpPr>
          <a:xfrm>
            <a:off x="4572000" y="2214554"/>
            <a:ext cx="714380" cy="646331"/>
            <a:chOff x="6670998" y="421580"/>
            <a:chExt cx="714380" cy="646331"/>
          </a:xfrm>
          <a:solidFill>
            <a:schemeClr val="bg2"/>
          </a:solidFill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grpFill/>
            <a:ln w="76200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Скругленный прямоугольник 47"/>
          <p:cNvSpPr/>
          <p:nvPr/>
        </p:nvSpPr>
        <p:spPr>
          <a:xfrm>
            <a:off x="2643174" y="500042"/>
            <a:ext cx="2643206" cy="428628"/>
          </a:xfrm>
          <a:prstGeom prst="roundRect">
            <a:avLst/>
          </a:prstGeom>
          <a:noFill/>
          <a:ln w="38100">
            <a:solidFill>
              <a:srgbClr val="365D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558758" y="6334780"/>
            <a:ext cx="558527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Суперпозиция полей,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1" grpId="0" animBg="1"/>
      <p:bldP spid="48" grpId="0" animBg="1"/>
      <p:bldP spid="49" grpId="0" animBg="1"/>
      <p:bldP spid="3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-32" y="-24"/>
            <a:ext cx="9144032" cy="181588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7988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11-6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Какое направление имеет вектор кулоновской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действующей 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отрицательный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точечный заряд, помещенный в точку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(см. рис.1)?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ответов А—Г нет правильного.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4143380"/>
            <a:ext cx="266418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86116" y="2181425"/>
            <a:ext cx="2591372" cy="267633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57918" y="2387237"/>
            <a:ext cx="2435912" cy="275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 стрелкой 7"/>
          <p:cNvCxnSpPr/>
          <p:nvPr/>
        </p:nvCxnSpPr>
        <p:spPr>
          <a:xfrm rot="5400000" flipH="1" flipV="1">
            <a:off x="355003" y="4489574"/>
            <a:ext cx="1432276" cy="794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3860172" y="3573634"/>
            <a:ext cx="1139492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561627" y="3500438"/>
            <a:ext cx="114142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>
            <a:off x="7000892" y="3500438"/>
            <a:ext cx="57150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4131573" y="2711680"/>
            <a:ext cx="64453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810736" y="5463395"/>
            <a:ext cx="49847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68"/>
          <p:cNvGrpSpPr/>
          <p:nvPr/>
        </p:nvGrpSpPr>
        <p:grpSpPr>
          <a:xfrm>
            <a:off x="500034" y="3071810"/>
            <a:ext cx="714380" cy="646331"/>
            <a:chOff x="6670998" y="421580"/>
            <a:chExt cx="714380" cy="646331"/>
          </a:xfrm>
        </p:grpSpPr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68"/>
          <p:cNvGrpSpPr/>
          <p:nvPr/>
        </p:nvGrpSpPr>
        <p:grpSpPr>
          <a:xfrm>
            <a:off x="4071934" y="4286256"/>
            <a:ext cx="714380" cy="646331"/>
            <a:chOff x="6670998" y="564456"/>
            <a:chExt cx="714380" cy="646331"/>
          </a:xfrm>
          <a:solidFill>
            <a:schemeClr val="bg1"/>
          </a:solidFill>
        </p:grpSpPr>
        <p:sp>
          <p:nvSpPr>
            <p:cNvPr id="26" name="TextBox 25"/>
            <p:cNvSpPr txBox="1"/>
            <p:nvPr/>
          </p:nvSpPr>
          <p:spPr>
            <a:xfrm>
              <a:off x="6670998" y="564456"/>
              <a:ext cx="71438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6785013" y="635894"/>
              <a:ext cx="457489" cy="0"/>
            </a:xfrm>
            <a:prstGeom prst="line">
              <a:avLst/>
            </a:prstGeom>
            <a:grp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68"/>
          <p:cNvGrpSpPr/>
          <p:nvPr/>
        </p:nvGrpSpPr>
        <p:grpSpPr>
          <a:xfrm>
            <a:off x="8429620" y="2714620"/>
            <a:ext cx="714380" cy="646331"/>
            <a:chOff x="6670998" y="421580"/>
            <a:chExt cx="714380" cy="646331"/>
          </a:xfrm>
        </p:grpSpPr>
        <p:sp>
          <p:nvSpPr>
            <p:cNvPr id="2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68"/>
          <p:cNvGrpSpPr/>
          <p:nvPr/>
        </p:nvGrpSpPr>
        <p:grpSpPr>
          <a:xfrm>
            <a:off x="6357950" y="2711231"/>
            <a:ext cx="714380" cy="646331"/>
            <a:chOff x="6670998" y="564456"/>
            <a:chExt cx="714380" cy="646331"/>
          </a:xfrm>
          <a:solidFill>
            <a:schemeClr val="bg2"/>
          </a:solidFill>
        </p:grpSpPr>
        <p:sp>
          <p:nvSpPr>
            <p:cNvPr id="32" name="TextBox 31"/>
            <p:cNvSpPr txBox="1"/>
            <p:nvPr/>
          </p:nvSpPr>
          <p:spPr>
            <a:xfrm>
              <a:off x="6670998" y="564456"/>
              <a:ext cx="714380" cy="646331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Line 18"/>
            <p:cNvSpPr>
              <a:spLocks noChangeShapeType="1"/>
            </p:cNvSpPr>
            <p:nvPr/>
          </p:nvSpPr>
          <p:spPr bwMode="auto">
            <a:xfrm>
              <a:off x="6824868" y="635868"/>
              <a:ext cx="457489" cy="0"/>
            </a:xfrm>
            <a:prstGeom prst="line">
              <a:avLst/>
            </a:prstGeom>
            <a:grp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68"/>
          <p:cNvGrpSpPr/>
          <p:nvPr/>
        </p:nvGrpSpPr>
        <p:grpSpPr>
          <a:xfrm>
            <a:off x="357158" y="5857892"/>
            <a:ext cx="714380" cy="646331"/>
            <a:chOff x="6670998" y="493018"/>
            <a:chExt cx="714380" cy="646331"/>
          </a:xfrm>
          <a:solidFill>
            <a:schemeClr val="bg2"/>
          </a:solidFill>
        </p:grpSpPr>
        <p:sp>
          <p:nvSpPr>
            <p:cNvPr id="38" name="TextBox 37"/>
            <p:cNvSpPr txBox="1"/>
            <p:nvPr/>
          </p:nvSpPr>
          <p:spPr>
            <a:xfrm>
              <a:off x="6670998" y="493018"/>
              <a:ext cx="714380" cy="646331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Line 18"/>
            <p:cNvSpPr>
              <a:spLocks noChangeShapeType="1"/>
            </p:cNvSpPr>
            <p:nvPr/>
          </p:nvSpPr>
          <p:spPr bwMode="auto">
            <a:xfrm>
              <a:off x="6813874" y="564456"/>
              <a:ext cx="457489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6200000" flipH="1">
            <a:off x="623765" y="4876905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>
            <a:off x="-22670" y="4798514"/>
            <a:ext cx="1571636" cy="14287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4005735" y="2709381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3359300" y="2630990"/>
            <a:ext cx="1571636" cy="14287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7053185" y="3019517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6589679" y="2946349"/>
            <a:ext cx="1488006" cy="14775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68"/>
          <p:cNvGrpSpPr/>
          <p:nvPr/>
        </p:nvGrpSpPr>
        <p:grpSpPr>
          <a:xfrm>
            <a:off x="4572000" y="2214554"/>
            <a:ext cx="714380" cy="646331"/>
            <a:chOff x="6670998" y="421580"/>
            <a:chExt cx="714380" cy="646331"/>
          </a:xfrm>
          <a:solidFill>
            <a:schemeClr val="bg2"/>
          </a:solidFill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grpFill/>
            <a:ln w="76200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Скругленный прямоугольник 47"/>
          <p:cNvSpPr/>
          <p:nvPr/>
        </p:nvSpPr>
        <p:spPr>
          <a:xfrm>
            <a:off x="2643174" y="500042"/>
            <a:ext cx="2643206" cy="428628"/>
          </a:xfrm>
          <a:prstGeom prst="roundRect">
            <a:avLst/>
          </a:prstGeom>
          <a:noFill/>
          <a:ln w="38100">
            <a:solidFill>
              <a:srgbClr val="365D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549606" y="6334780"/>
            <a:ext cx="559439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11-6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Суперпозиция полей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стр.24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1" grpId="0" animBg="1"/>
      <p:bldP spid="48" grpId="0" animBg="1"/>
      <p:bldP spid="49" grpId="0" animBg="1"/>
      <p:bldP spid="4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-71462"/>
            <a:ext cx="9144000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11-7</a:t>
            </a:r>
            <a:r>
              <a:rPr lang="ru-RU" sz="3600" b="1" dirty="0" smtClean="0">
                <a:latin typeface="Times New Roman"/>
                <a:ea typeface="Times New Roman"/>
              </a:rPr>
              <a:t>.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3600" i="1" dirty="0">
                <a:solidFill>
                  <a:srgbClr val="FF0000"/>
                </a:solidFill>
                <a:latin typeface="Times New Roman"/>
                <a:ea typeface="Times New Roman"/>
              </a:rPr>
              <a:t>Почему птицы слетают с провода высокого напряжения, когда включают ток</a:t>
            </a:r>
            <a:r>
              <a:rPr lang="ru-RU" sz="36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  <a:endParaRPr lang="ru-RU" sz="36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" y="1162466"/>
            <a:ext cx="904301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latin typeface="Times New Roman"/>
                <a:ea typeface="Times New Roman"/>
              </a:rPr>
              <a:t>802. </a:t>
            </a:r>
            <a:r>
              <a:rPr lang="ru-RU" sz="3200" b="1" dirty="0">
                <a:latin typeface="Times New Roman"/>
                <a:ea typeface="Times New Roman"/>
              </a:rPr>
              <a:t>Два разноименных заряда. Как направлена напряженность в точках, равноудаленных от зарядов?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b="1" dirty="0" smtClean="0">
                <a:latin typeface="Times New Roman"/>
                <a:ea typeface="Times New Roman"/>
              </a:rPr>
              <a:t>( </a:t>
            </a:r>
            <a:r>
              <a:rPr lang="ru-RU" sz="3200" b="1" dirty="0">
                <a:latin typeface="Times New Roman"/>
                <a:ea typeface="Times New Roman"/>
              </a:rPr>
              <a:t>параллельно линии, их соединяющей)</a:t>
            </a:r>
            <a:endParaRPr lang="ru-RU" sz="3600" b="1" dirty="0">
              <a:latin typeface="Times New Roman"/>
              <a:ea typeface="Times New Roman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8" cstate="print"/>
          <a:srcRect b="15043"/>
          <a:stretch>
            <a:fillRect/>
          </a:stretch>
        </p:blipFill>
        <p:spPr bwMode="auto">
          <a:xfrm>
            <a:off x="5786446" y="3630363"/>
            <a:ext cx="3357586" cy="322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Группа 68"/>
          <p:cNvGrpSpPr/>
          <p:nvPr/>
        </p:nvGrpSpPr>
        <p:grpSpPr>
          <a:xfrm>
            <a:off x="8429620" y="5572140"/>
            <a:ext cx="714380" cy="646331"/>
            <a:chOff x="6643702" y="350142"/>
            <a:chExt cx="714380" cy="646331"/>
          </a:xfrm>
        </p:grpSpPr>
        <p:sp>
          <p:nvSpPr>
            <p:cNvPr id="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Line 4"/>
          <p:cNvSpPr>
            <a:spLocks noChangeShapeType="1"/>
          </p:cNvSpPr>
          <p:nvPr/>
        </p:nvSpPr>
        <p:spPr bwMode="auto">
          <a:xfrm rot="-11940000" flipH="1">
            <a:off x="7309237" y="4609615"/>
            <a:ext cx="708547" cy="336776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68"/>
          <p:cNvGrpSpPr/>
          <p:nvPr/>
        </p:nvGrpSpPr>
        <p:grpSpPr>
          <a:xfrm>
            <a:off x="7715272" y="3786190"/>
            <a:ext cx="714380" cy="646331"/>
            <a:chOff x="6643702" y="493018"/>
            <a:chExt cx="714380" cy="646331"/>
          </a:xfrm>
        </p:grpSpPr>
        <p:sp>
          <p:nvSpPr>
            <p:cNvPr id="12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 rot="5400000">
            <a:off x="7643819" y="4572025"/>
            <a:ext cx="1571637" cy="1428729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7322347" y="4023288"/>
            <a:ext cx="1500198" cy="142872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7389328" y="5131320"/>
            <a:ext cx="1116000" cy="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7126337" y="4910053"/>
            <a:ext cx="1538488" cy="150019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6072198" y="4929198"/>
            <a:ext cx="1571636" cy="142876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0" y="2786058"/>
            <a:ext cx="785814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6334780"/>
            <a:ext cx="564357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11-7.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Напряжённость ЭП,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стр.24</a:t>
            </a:r>
          </a:p>
        </p:txBody>
      </p:sp>
      <p:sp>
        <p:nvSpPr>
          <p:cNvPr id="22" name="Line 4"/>
          <p:cNvSpPr>
            <a:spLocks noChangeShapeType="1"/>
          </p:cNvSpPr>
          <p:nvPr/>
        </p:nvSpPr>
        <p:spPr bwMode="auto">
          <a:xfrm rot="-11940000" flipH="1" flipV="1">
            <a:off x="7526534" y="5008127"/>
            <a:ext cx="344243" cy="857727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79454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" grpId="0" animBg="1"/>
      <p:bldP spid="20" grpId="0" animBg="1"/>
      <p:bldP spid="21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8203" t="19043" r="49609" b="39209"/>
          <a:stretch>
            <a:fillRect/>
          </a:stretch>
        </p:blipFill>
        <p:spPr bwMode="auto">
          <a:xfrm>
            <a:off x="0" y="0"/>
            <a:ext cx="6143636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8203" t="60791" r="49609" b="5517"/>
          <a:stretch>
            <a:fillRect/>
          </a:stretch>
        </p:blipFill>
        <p:spPr bwMode="auto">
          <a:xfrm>
            <a:off x="3000364" y="2071678"/>
            <a:ext cx="614363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642918"/>
            <a:ext cx="6500858" cy="207170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-9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b="1" dirty="0" smtClean="0"/>
              <a:t>3</a:t>
            </a:r>
            <a:r>
              <a:rPr lang="ru-RU" sz="4800" dirty="0" smtClean="0"/>
              <a:t>/т11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dirty="0" smtClean="0"/>
              <a:t> </a:t>
            </a:r>
            <a:r>
              <a:rPr lang="ru-RU" sz="4800" b="1" dirty="0" smtClean="0"/>
              <a:t>710</a:t>
            </a:r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718</a:t>
            </a:r>
            <a:r>
              <a:rPr lang="ru-RU" sz="4800" dirty="0" smtClean="0"/>
              <a:t> </a:t>
            </a:r>
            <a:r>
              <a:rPr lang="ru-RU" sz="4800" b="1" dirty="0" smtClean="0"/>
              <a:t>721</a:t>
            </a:r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724</a:t>
            </a:r>
            <a:r>
              <a:rPr lang="ru-RU" sz="4800" dirty="0" smtClean="0"/>
              <a:t> </a:t>
            </a:r>
            <a:r>
              <a:rPr lang="ru-RU" sz="4800" b="1" dirty="0" smtClean="0"/>
              <a:t>725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8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7649" name="Line 1"/>
          <p:cNvSpPr>
            <a:spLocks noChangeShapeType="1"/>
          </p:cNvSpPr>
          <p:nvPr/>
        </p:nvSpPr>
        <p:spPr bwMode="auto">
          <a:xfrm flipH="1">
            <a:off x="212725" y="2157413"/>
            <a:ext cx="9525" cy="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0" name="Line 2"/>
          <p:cNvSpPr>
            <a:spLocks noChangeShapeType="1"/>
          </p:cNvSpPr>
          <p:nvPr/>
        </p:nvSpPr>
        <p:spPr bwMode="auto">
          <a:xfrm flipH="1" flipV="1">
            <a:off x="182563" y="2141538"/>
            <a:ext cx="31750" cy="793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212725" y="2157413"/>
            <a:ext cx="9525" cy="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82732044"/>
              </p:ext>
            </p:extLst>
          </p:nvPr>
        </p:nvGraphicFramePr>
        <p:xfrm>
          <a:off x="142844" y="1714488"/>
          <a:ext cx="9144000" cy="4851079"/>
        </p:xfrm>
        <a:graphic>
          <a:graphicData uri="http://schemas.openxmlformats.org/drawingml/2006/table">
            <a:tbl>
              <a:tblPr/>
              <a:tblGrid>
                <a:gridCol w="8429652"/>
                <a:gridCol w="714348"/>
              </a:tblGrid>
              <a:tr h="46434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Консультация по теме №11.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2"/>
                      </a:pPr>
                      <a:r>
                        <a:rPr lang="ru-RU" sz="1200" u="none" strike="noStrike" dirty="0" err="1">
                          <a:latin typeface="Times New Roman"/>
                          <a:ea typeface="Times New Roman"/>
                        </a:rPr>
                        <a:t>СРсУ</a:t>
                      </a: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 пар. 42  стр. </a:t>
                      </a:r>
                      <a:r>
                        <a:rPr lang="ru-RU" sz="1200" u="none" strike="noStrike" dirty="0" smtClean="0">
                          <a:latin typeface="Times New Roman"/>
                          <a:ea typeface="Times New Roman"/>
                        </a:rPr>
                        <a:t>276 </a:t>
                      </a:r>
                    </a:p>
                    <a:p>
                      <a:pPr marL="182880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1200" b="1" i="1" dirty="0" smtClean="0">
                          <a:latin typeface="Times New Roman"/>
                          <a:ea typeface="Times New Roman"/>
                        </a:rPr>
                        <a:t>(Как в опыте </a:t>
                      </a:r>
                      <a:r>
                        <a:rPr lang="ru-RU" sz="1200" b="1" i="1" dirty="0" err="1" smtClean="0">
                          <a:latin typeface="Times New Roman"/>
                          <a:ea typeface="Times New Roman"/>
                        </a:rPr>
                        <a:t>Милликена</a:t>
                      </a:r>
                      <a:r>
                        <a:rPr lang="ru-RU" sz="1200" b="1" i="1" dirty="0" smtClean="0">
                          <a:latin typeface="Times New Roman"/>
                          <a:ea typeface="Times New Roman"/>
                        </a:rPr>
                        <a:t>- Иоффе доказано существование элементарного заряда?)                                    В  </a:t>
                      </a: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 marL="182880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2.УПР.17 (1,23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)                      А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3.  Р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абота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по замкнутому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контуру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                     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С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контуру равна 0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sym typeface="Symbol"/>
                        </a:rPr>
                        <a:t>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   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                +           Д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электростатические силы ПОТЕНЦИАЛЬНЫ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(консервативны) работа не зависит от траектории, а только от начального и конечного положения заряда.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lang="ru-RU" sz="1200" u="sng" strike="noStrike" dirty="0" smtClean="0">
                          <a:latin typeface="Times New Roman"/>
                          <a:ea typeface="Times New Roman"/>
                        </a:rPr>
                        <a:t>4. Суперпозиция</a:t>
                      </a:r>
                      <a:r>
                        <a:rPr lang="ru-RU" sz="1200" u="sng" strike="noStrike" dirty="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2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1200" b="1" baseline="-25000" dirty="0">
                          <a:latin typeface="Times New Roman"/>
                          <a:ea typeface="Times New Roman"/>
                        </a:rPr>
                        <a:t>1                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1200" b="1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1200" b="1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                     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1200" b="1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1200" b="1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         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1200" b="1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+                                             -                                  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     А                                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             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B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       Е</a:t>
                      </a:r>
                      <a:r>
                        <a:rPr lang="ru-RU" sz="1200" b="1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marL="182880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Е</a:t>
                      </a:r>
                      <a:r>
                        <a:rPr lang="ru-RU" sz="1200" b="1" baseline="-25000" dirty="0">
                          <a:latin typeface="Times New Roman"/>
                          <a:ea typeface="Times New Roman"/>
                        </a:rPr>
                        <a:t>С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Е</a:t>
                      </a:r>
                      <a:r>
                        <a:rPr lang="ru-RU" sz="1200" b="1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en-US" sz="1200" baseline="-25000" dirty="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en-US" sz="1200" baseline="30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 = E</a:t>
                      </a:r>
                      <a:r>
                        <a:rPr lang="en-US" sz="12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200" baseline="30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 + E</a:t>
                      </a:r>
                      <a:r>
                        <a:rPr lang="en-US" sz="12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200" baseline="30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 - 2E</a:t>
                      </a:r>
                      <a:r>
                        <a:rPr lang="en-US" sz="12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en-US" sz="12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200" dirty="0" err="1">
                          <a:latin typeface="Times New Roman"/>
                          <a:ea typeface="Times New Roman"/>
                        </a:rPr>
                        <a:t>cos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200" dirty="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en-US" sz="1200" baseline="-25000" dirty="0"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 = E</a:t>
                      </a:r>
                      <a:r>
                        <a:rPr lang="en-US" sz="12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 + E</a:t>
                      </a:r>
                      <a:r>
                        <a:rPr lang="en-US" sz="12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en-US" sz="1200" baseline="-25000" dirty="0">
                          <a:latin typeface="Times New Roman"/>
                          <a:ea typeface="Times New Roman"/>
                        </a:rPr>
                        <a:t>B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 = E</a:t>
                      </a:r>
                      <a:r>
                        <a:rPr lang="en-US" sz="1200" baseline="-25000" dirty="0">
                          <a:latin typeface="Times New Roman"/>
                          <a:ea typeface="Times New Roman"/>
                        </a:rPr>
                        <a:t>1 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-  E</a:t>
                      </a:r>
                      <a:r>
                        <a:rPr lang="en-US" sz="12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Решение типичных задач.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упр. 8 (1)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упр. 8 (2) /поляризация диэлектрика /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упр. 8 (5) Е -? Двух зарядов в третьей  вершине.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4.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Повторение темы 11 по опорному конспекту.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6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Д.З. т.11( пар. 39 - 44)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8" name="Группа 37"/>
          <p:cNvGrpSpPr/>
          <p:nvPr/>
        </p:nvGrpSpPr>
        <p:grpSpPr>
          <a:xfrm>
            <a:off x="7072330" y="2571744"/>
            <a:ext cx="688994" cy="547687"/>
            <a:chOff x="1727181" y="1238239"/>
            <a:chExt cx="688994" cy="547687"/>
          </a:xfrm>
        </p:grpSpPr>
        <p:grpSp>
          <p:nvGrpSpPr>
            <p:cNvPr id="37" name="Группа 36"/>
            <p:cNvGrpSpPr/>
            <p:nvPr/>
          </p:nvGrpSpPr>
          <p:grpSpPr>
            <a:xfrm>
              <a:off x="1727181" y="1238239"/>
              <a:ext cx="688994" cy="547687"/>
              <a:chOff x="1727181" y="809611"/>
              <a:chExt cx="688994" cy="547687"/>
            </a:xfrm>
          </p:grpSpPr>
          <p:sp>
            <p:nvSpPr>
              <p:cNvPr id="8194" name="Oval 2"/>
              <p:cNvSpPr>
                <a:spLocks noChangeArrowheads="1"/>
              </p:cNvSpPr>
              <p:nvPr/>
            </p:nvSpPr>
            <p:spPr bwMode="auto">
              <a:xfrm>
                <a:off x="1727181" y="1242998"/>
                <a:ext cx="122237" cy="114300"/>
              </a:xfrm>
              <a:prstGeom prst="ellips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93" name="Arc 1"/>
              <p:cNvSpPr>
                <a:spLocks/>
              </p:cNvSpPr>
              <p:nvPr/>
            </p:nvSpPr>
            <p:spPr bwMode="auto">
              <a:xfrm>
                <a:off x="1844675" y="809611"/>
                <a:ext cx="571500" cy="44291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95" name="Line 3"/>
              <p:cNvSpPr>
                <a:spLocks noChangeShapeType="1"/>
              </p:cNvSpPr>
              <p:nvPr/>
            </p:nvSpPr>
            <p:spPr bwMode="auto">
              <a:xfrm flipH="1">
                <a:off x="1795443" y="809611"/>
                <a:ext cx="47625" cy="442912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96" name="Line 4"/>
              <p:cNvSpPr>
                <a:spLocks noChangeShapeType="1"/>
              </p:cNvSpPr>
              <p:nvPr/>
            </p:nvSpPr>
            <p:spPr bwMode="auto">
              <a:xfrm flipV="1">
                <a:off x="1857356" y="1212836"/>
                <a:ext cx="533400" cy="8413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97" name="Arc 5"/>
              <p:cNvSpPr>
                <a:spLocks/>
              </p:cNvSpPr>
              <p:nvPr/>
            </p:nvSpPr>
            <p:spPr bwMode="auto">
              <a:xfrm>
                <a:off x="1819256" y="1022336"/>
                <a:ext cx="336550" cy="22860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98" name="Line 6"/>
              <p:cNvSpPr>
                <a:spLocks noChangeShapeType="1"/>
              </p:cNvSpPr>
              <p:nvPr/>
            </p:nvSpPr>
            <p:spPr bwMode="auto">
              <a:xfrm flipV="1">
                <a:off x="1827193" y="893748"/>
                <a:ext cx="7938" cy="46038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99" name="Line 7"/>
              <p:cNvSpPr>
                <a:spLocks noChangeShapeType="1"/>
              </p:cNvSpPr>
              <p:nvPr/>
            </p:nvSpPr>
            <p:spPr bwMode="auto">
              <a:xfrm>
                <a:off x="2100243" y="866775"/>
                <a:ext cx="31750" cy="23813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00" name="Line 8"/>
              <p:cNvSpPr>
                <a:spLocks noChangeShapeType="1"/>
              </p:cNvSpPr>
              <p:nvPr/>
            </p:nvSpPr>
            <p:spPr bwMode="auto">
              <a:xfrm flipH="1">
                <a:off x="2316163" y="1225550"/>
                <a:ext cx="39687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2000232" y="1500174"/>
              <a:ext cx="39670" cy="23796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5286380" y="4357694"/>
            <a:ext cx="2552701" cy="1328739"/>
            <a:chOff x="5286380" y="4357694"/>
            <a:chExt cx="2552701" cy="1328739"/>
          </a:xfrm>
        </p:grpSpPr>
        <p:sp>
          <p:nvSpPr>
            <p:cNvPr id="8206" name="Line 14"/>
            <p:cNvSpPr>
              <a:spLocks noChangeShapeType="1"/>
            </p:cNvSpPr>
            <p:nvPr/>
          </p:nvSpPr>
          <p:spPr bwMode="auto">
            <a:xfrm flipV="1">
              <a:off x="5357818" y="4429132"/>
              <a:ext cx="1555750" cy="762000"/>
            </a:xfrm>
            <a:prstGeom prst="line">
              <a:avLst/>
            </a:prstGeom>
            <a:noFill/>
            <a:ln w="6350">
              <a:solidFill>
                <a:srgbClr val="FF0000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6" name="Группа 35"/>
            <p:cNvGrpSpPr/>
            <p:nvPr/>
          </p:nvGrpSpPr>
          <p:grpSpPr>
            <a:xfrm>
              <a:off x="5286380" y="4357694"/>
              <a:ext cx="2552701" cy="1328739"/>
              <a:chOff x="-30163" y="2314575"/>
              <a:chExt cx="2552701" cy="1328739"/>
            </a:xfrm>
          </p:grpSpPr>
          <p:sp>
            <p:nvSpPr>
              <p:cNvPr id="8202" name="Oval 10"/>
              <p:cNvSpPr>
                <a:spLocks noChangeArrowheads="1"/>
              </p:cNvSpPr>
              <p:nvPr/>
            </p:nvSpPr>
            <p:spPr bwMode="auto">
              <a:xfrm>
                <a:off x="-30163" y="2314575"/>
                <a:ext cx="138113" cy="146050"/>
              </a:xfrm>
              <a:prstGeom prst="ellips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03" name="Oval 11"/>
              <p:cNvSpPr>
                <a:spLocks noChangeArrowheads="1"/>
              </p:cNvSpPr>
              <p:nvPr/>
            </p:nvSpPr>
            <p:spPr bwMode="auto">
              <a:xfrm>
                <a:off x="1524000" y="2314575"/>
                <a:ext cx="138113" cy="146050"/>
              </a:xfrm>
              <a:prstGeom prst="ellips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04" name="Line 12"/>
              <p:cNvSpPr>
                <a:spLocks noChangeShapeType="1"/>
              </p:cNvSpPr>
              <p:nvPr/>
            </p:nvSpPr>
            <p:spPr bwMode="auto">
              <a:xfrm>
                <a:off x="114300" y="2408239"/>
                <a:ext cx="2408238" cy="0"/>
              </a:xfrm>
              <a:prstGeom prst="line">
                <a:avLst/>
              </a:prstGeom>
              <a:noFill/>
              <a:ln w="6350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05" name="Line 13"/>
              <p:cNvSpPr>
                <a:spLocks noChangeShapeType="1"/>
              </p:cNvSpPr>
              <p:nvPr/>
            </p:nvSpPr>
            <p:spPr bwMode="auto">
              <a:xfrm>
                <a:off x="30163" y="2474913"/>
                <a:ext cx="1587" cy="725487"/>
              </a:xfrm>
              <a:prstGeom prst="line">
                <a:avLst/>
              </a:prstGeom>
              <a:noFill/>
              <a:ln w="6350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07" name="Line 15"/>
              <p:cNvSpPr>
                <a:spLocks noChangeShapeType="1"/>
              </p:cNvSpPr>
              <p:nvPr/>
            </p:nvSpPr>
            <p:spPr bwMode="auto">
              <a:xfrm>
                <a:off x="30163" y="3170239"/>
                <a:ext cx="1587" cy="465138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08" name="Line 16"/>
              <p:cNvSpPr>
                <a:spLocks noChangeShapeType="1"/>
              </p:cNvSpPr>
              <p:nvPr/>
            </p:nvSpPr>
            <p:spPr bwMode="auto">
              <a:xfrm flipV="1">
                <a:off x="30163" y="3009902"/>
                <a:ext cx="306387" cy="160337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09" name="Line 17"/>
              <p:cNvSpPr>
                <a:spLocks noChangeShapeType="1"/>
              </p:cNvSpPr>
              <p:nvPr/>
            </p:nvSpPr>
            <p:spPr bwMode="auto">
              <a:xfrm>
                <a:off x="350838" y="3032125"/>
                <a:ext cx="0" cy="601663"/>
              </a:xfrm>
              <a:prstGeom prst="line">
                <a:avLst/>
              </a:prstGeom>
              <a:noFill/>
              <a:ln w="6350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10" name="Line 18"/>
              <p:cNvSpPr>
                <a:spLocks noChangeShapeType="1"/>
              </p:cNvSpPr>
              <p:nvPr/>
            </p:nvSpPr>
            <p:spPr bwMode="auto">
              <a:xfrm flipV="1">
                <a:off x="15875" y="3184527"/>
                <a:ext cx="944563" cy="458787"/>
              </a:xfrm>
              <a:prstGeom prst="line">
                <a:avLst/>
              </a:prstGeom>
              <a:noFill/>
              <a:ln w="6350">
                <a:solidFill>
                  <a:srgbClr val="FF0000"/>
                </a:solidFill>
                <a:prstDash val="sysDot"/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11" name="Line 19"/>
              <p:cNvSpPr>
                <a:spLocks noChangeShapeType="1"/>
              </p:cNvSpPr>
              <p:nvPr/>
            </p:nvSpPr>
            <p:spPr bwMode="auto">
              <a:xfrm>
                <a:off x="30163" y="3162302"/>
                <a:ext cx="312737" cy="320675"/>
              </a:xfrm>
              <a:prstGeom prst="line">
                <a:avLst/>
              </a:prstGeom>
              <a:noFill/>
              <a:ln w="12700">
                <a:solidFill>
                  <a:srgbClr val="0D0D0D"/>
                </a:solidFill>
                <a:round/>
                <a:headEnd type="none" w="sm" len="sm"/>
                <a:tailEnd type="arrow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12" name="Line 20"/>
              <p:cNvSpPr>
                <a:spLocks noChangeShapeType="1"/>
              </p:cNvSpPr>
              <p:nvPr/>
            </p:nvSpPr>
            <p:spPr bwMode="auto">
              <a:xfrm>
                <a:off x="396875" y="2414589"/>
                <a:ext cx="304800" cy="1588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 type="none" w="sm" len="sm"/>
                <a:tailEnd type="arrow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13" name="Line 21"/>
              <p:cNvSpPr>
                <a:spLocks noChangeShapeType="1"/>
              </p:cNvSpPr>
              <p:nvPr/>
            </p:nvSpPr>
            <p:spPr bwMode="auto">
              <a:xfrm>
                <a:off x="403225" y="2428875"/>
                <a:ext cx="153988" cy="1588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 type="none" w="sm" len="sm"/>
                <a:tailEnd type="arrow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14" name="Line 22"/>
              <p:cNvSpPr>
                <a:spLocks noChangeShapeType="1"/>
              </p:cNvSpPr>
              <p:nvPr/>
            </p:nvSpPr>
            <p:spPr bwMode="auto">
              <a:xfrm>
                <a:off x="2187575" y="2408239"/>
                <a:ext cx="130175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 type="none" w="sm" len="sm"/>
                <a:tailEnd type="arrow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15" name="Line 23"/>
              <p:cNvSpPr>
                <a:spLocks noChangeShapeType="1"/>
              </p:cNvSpPr>
              <p:nvPr/>
            </p:nvSpPr>
            <p:spPr bwMode="auto">
              <a:xfrm flipH="1">
                <a:off x="1836738" y="2414588"/>
                <a:ext cx="334962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 type="none" w="sm" len="sm"/>
                <a:tailEnd type="arrow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216" name="Oval 24"/>
          <p:cNvSpPr>
            <a:spLocks noChangeArrowheads="1"/>
          </p:cNvSpPr>
          <p:nvPr/>
        </p:nvSpPr>
        <p:spPr bwMode="auto">
          <a:xfrm>
            <a:off x="2163763" y="2406650"/>
            <a:ext cx="15875" cy="23813"/>
          </a:xfrm>
          <a:prstGeom prst="ellipse">
            <a:avLst/>
          </a:prstGeom>
          <a:noFill/>
          <a:ln w="12700">
            <a:solidFill>
              <a:srgbClr val="0D0D0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17" name="Line 25"/>
          <p:cNvSpPr>
            <a:spLocks noChangeShapeType="1"/>
          </p:cNvSpPr>
          <p:nvPr/>
        </p:nvSpPr>
        <p:spPr bwMode="auto">
          <a:xfrm>
            <a:off x="7938" y="3160713"/>
            <a:ext cx="23812" cy="7937"/>
          </a:xfrm>
          <a:prstGeom prst="line">
            <a:avLst/>
          </a:prstGeom>
          <a:noFill/>
          <a:ln w="12700">
            <a:solidFill>
              <a:srgbClr val="0D0D0D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18" name="Line 26"/>
          <p:cNvSpPr>
            <a:spLocks noChangeShapeType="1"/>
          </p:cNvSpPr>
          <p:nvPr/>
        </p:nvSpPr>
        <p:spPr bwMode="auto">
          <a:xfrm flipH="1" flipV="1">
            <a:off x="381000" y="2406650"/>
            <a:ext cx="7938" cy="15875"/>
          </a:xfrm>
          <a:prstGeom prst="line">
            <a:avLst/>
          </a:prstGeom>
          <a:noFill/>
          <a:ln w="12700">
            <a:solidFill>
              <a:srgbClr val="0D0D0D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19" name="Rectangle 27"/>
          <p:cNvSpPr>
            <a:spLocks noChangeArrowheads="1"/>
          </p:cNvSpPr>
          <p:nvPr/>
        </p:nvSpPr>
        <p:spPr bwMode="auto">
          <a:xfrm>
            <a:off x="0" y="92333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- 6 (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эл.ст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№ 35. раздел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9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/Т11*/ ЛИНИИ НАПРЯЖЕННОСТИ.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Закрепить знания по теме 11 и изучить опыт Иоффе и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Милликена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ПЕРВИЧНОГО ЗАКРЕПЛЕНИЯ ЗНАНИЙ ПО ТЕМЕ.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71472" y="4857760"/>
            <a:ext cx="4663649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</a:rPr>
              <a:t>4.УПР.17 </a:t>
            </a:r>
            <a:r>
              <a:rPr lang="ru-RU" sz="3200" b="1" dirty="0">
                <a:latin typeface="Times New Roman"/>
                <a:ea typeface="Times New Roman"/>
              </a:rPr>
              <a:t>(1,23</a:t>
            </a:r>
            <a:r>
              <a:rPr lang="ru-RU" sz="3200" b="1" dirty="0" smtClean="0">
                <a:latin typeface="Times New Roman"/>
                <a:ea typeface="Times New Roman"/>
              </a:rPr>
              <a:t>), стр. 276 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2357430"/>
            <a:ext cx="4509311" cy="70788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3. ПРЗ1,2  </a:t>
            </a:r>
            <a:r>
              <a:rPr lang="ru-RU" sz="4000" b="1" dirty="0">
                <a:solidFill>
                  <a:srgbClr val="000099"/>
                </a:solidFill>
                <a:latin typeface="Times New Roman"/>
                <a:ea typeface="Times New Roman"/>
              </a:rPr>
              <a:t>стр. 276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357166"/>
            <a:ext cx="6349367" cy="70788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2. ??? Стр. 260,263,267,269.</a:t>
            </a:r>
            <a:endParaRPr lang="ru-RU" sz="4000" b="1" dirty="0">
              <a:solidFill>
                <a:srgbClr val="000099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87676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12776"/>
            <a:ext cx="7092280" cy="184997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гр3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№№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872 873 876 878 883 //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т11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4543" y="0"/>
            <a:ext cx="1656184" cy="1629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 rot="20866714">
            <a:off x="295672" y="1447020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Напряженность 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949280"/>
            <a:ext cx="9144000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стр.24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/для диагн.стр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.15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6843" y="0"/>
            <a:ext cx="396179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11б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88279">
            <a:off x="271937" y="371872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поля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428860" y="2357430"/>
            <a:ext cx="6143668" cy="17859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электрического.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1266169">
            <a:off x="656684" y="2700296"/>
            <a:ext cx="6988190" cy="1669848"/>
          </a:xfrm>
          <a:prstGeom prst="rect">
            <a:avLst/>
          </a:prstGeom>
          <a:solidFill>
            <a:schemeClr val="bg1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Попробуем применить</a:t>
            </a:r>
          </a:p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изученные законы!!!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2643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упр.17(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) стр,27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8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2643174" y="3071810"/>
            <a:ext cx="513969" cy="524237"/>
          </a:xfrm>
          <a:prstGeom prst="ellipse">
            <a:avLst/>
          </a:prstGeom>
          <a:solidFill>
            <a:schemeClr val="bg2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flipV="1">
            <a:off x="2909048" y="736301"/>
            <a:ext cx="91316" cy="23153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643570" y="1214422"/>
            <a:ext cx="1081091" cy="76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6494526" y="785793"/>
            <a:ext cx="1319544" cy="1561660"/>
            <a:chOff x="11555" y="3511"/>
            <a:chExt cx="707" cy="906"/>
          </a:xfrm>
        </p:grpSpPr>
        <p:sp>
          <p:nvSpPr>
            <p:cNvPr id="9" name="Line 13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14"/>
            <p:cNvGrpSpPr>
              <a:grpSpLocks/>
            </p:cNvGrpSpPr>
            <p:nvPr/>
          </p:nvGrpSpPr>
          <p:grpSpPr bwMode="auto">
            <a:xfrm>
              <a:off x="11555" y="3511"/>
              <a:ext cx="707" cy="906"/>
              <a:chOff x="11026" y="3779"/>
              <a:chExt cx="565" cy="906"/>
            </a:xfrm>
          </p:grpSpPr>
          <p:sp>
            <p:nvSpPr>
              <p:cNvPr id="11" name="Text Box 15"/>
              <p:cNvSpPr txBox="1">
                <a:spLocks noChangeArrowheads="1"/>
              </p:cNvSpPr>
              <p:nvPr/>
            </p:nvSpPr>
            <p:spPr bwMode="auto">
              <a:xfrm>
                <a:off x="11026" y="3779"/>
                <a:ext cx="55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16"/>
              <p:cNvSpPr txBox="1">
                <a:spLocks noChangeArrowheads="1"/>
              </p:cNvSpPr>
              <p:nvPr/>
            </p:nvSpPr>
            <p:spPr bwMode="auto">
              <a:xfrm>
                <a:off x="11094" y="4235"/>
                <a:ext cx="49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" name="Line 7"/>
          <p:cNvSpPr>
            <a:spLocks noChangeShapeType="1"/>
          </p:cNvSpPr>
          <p:nvPr/>
        </p:nvSpPr>
        <p:spPr bwMode="auto">
          <a:xfrm flipH="1" flipV="1">
            <a:off x="827964" y="1034971"/>
            <a:ext cx="1880016" cy="210669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 flipH="1">
            <a:off x="0" y="3357562"/>
            <a:ext cx="2665802" cy="714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 flipH="1">
            <a:off x="785786" y="3571876"/>
            <a:ext cx="1951454" cy="18573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 flipV="1">
            <a:off x="3143240" y="3357562"/>
            <a:ext cx="233482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7"/>
          <p:cNvSpPr>
            <a:spLocks noChangeShapeType="1"/>
          </p:cNvSpPr>
          <p:nvPr/>
        </p:nvSpPr>
        <p:spPr bwMode="auto">
          <a:xfrm flipV="1">
            <a:off x="3071802" y="1366064"/>
            <a:ext cx="1600211" cy="177718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3110371" y="3539994"/>
            <a:ext cx="1834760" cy="192882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Line 7"/>
          <p:cNvSpPr>
            <a:spLocks noChangeShapeType="1"/>
          </p:cNvSpPr>
          <p:nvPr/>
        </p:nvSpPr>
        <p:spPr bwMode="auto">
          <a:xfrm>
            <a:off x="2886748" y="3635999"/>
            <a:ext cx="0" cy="257176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Дуга 20"/>
          <p:cNvSpPr/>
          <p:nvPr/>
        </p:nvSpPr>
        <p:spPr>
          <a:xfrm rot="4133862">
            <a:off x="3292430" y="2084544"/>
            <a:ext cx="2600370" cy="928694"/>
          </a:xfrm>
          <a:prstGeom prst="arc">
            <a:avLst>
              <a:gd name="adj1" fmla="val 11936757"/>
              <a:gd name="adj2" fmla="val 20575565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 rot="4133862">
            <a:off x="3182508" y="2732780"/>
            <a:ext cx="1050649" cy="493389"/>
          </a:xfrm>
          <a:prstGeom prst="arc">
            <a:avLst>
              <a:gd name="adj1" fmla="val 11936757"/>
              <a:gd name="adj2" fmla="val 20575565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>
            <a:off x="3978550" y="3357562"/>
            <a:ext cx="1236391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13"/>
          <p:cNvSpPr>
            <a:spLocks noChangeShapeType="1"/>
          </p:cNvSpPr>
          <p:nvPr/>
        </p:nvSpPr>
        <p:spPr bwMode="auto">
          <a:xfrm rot="-180000" flipV="1">
            <a:off x="3649963" y="1595756"/>
            <a:ext cx="947187" cy="936313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86116" y="278605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3"/>
          <p:cNvGrpSpPr>
            <a:grpSpLocks/>
          </p:cNvGrpSpPr>
          <p:nvPr/>
        </p:nvGrpSpPr>
        <p:grpSpPr bwMode="auto">
          <a:xfrm>
            <a:off x="3500430" y="2428868"/>
            <a:ext cx="214314" cy="214314"/>
            <a:chOff x="846" y="9235"/>
            <a:chExt cx="366" cy="388"/>
          </a:xfrm>
        </p:grpSpPr>
        <p:sp>
          <p:nvSpPr>
            <p:cNvPr id="2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8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2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3143240" y="2000240"/>
            <a:ext cx="64294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6286512" y="2000240"/>
            <a:ext cx="10001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&gt;0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3929058" y="928670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5143504" y="3429000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6286512" y="2571744"/>
            <a:ext cx="10001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3643306" y="3357562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6286512" y="3143248"/>
            <a:ext cx="10001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&lt;0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6357950" y="3714752"/>
            <a:ext cx="10001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=0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6357950" y="4357694"/>
            <a:ext cx="1285884" cy="571504"/>
            <a:chOff x="6215074" y="5072074"/>
            <a:chExt cx="1285884" cy="571504"/>
          </a:xfrm>
        </p:grpSpPr>
        <p:sp>
          <p:nvSpPr>
            <p:cNvPr id="39" name="Text Box 11"/>
            <p:cNvSpPr txBox="1">
              <a:spLocks noChangeArrowheads="1"/>
            </p:cNvSpPr>
            <p:nvPr/>
          </p:nvSpPr>
          <p:spPr bwMode="auto">
            <a:xfrm>
              <a:off x="6215074" y="5072074"/>
              <a:ext cx="128588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=0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Овал 39"/>
            <p:cNvSpPr/>
            <p:nvPr/>
          </p:nvSpPr>
          <p:spPr>
            <a:xfrm>
              <a:off x="6572264" y="5357826"/>
              <a:ext cx="214314" cy="2143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3857620" y="4929198"/>
            <a:ext cx="45005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Поля, </a:t>
            </a:r>
            <a:r>
              <a:rPr lang="ru-RU" sz="2400" b="1" dirty="0" smtClean="0">
                <a:solidFill>
                  <a:srgbClr val="0033CC"/>
                </a:solidFill>
                <a:latin typeface="Times New Roman"/>
              </a:rPr>
              <a:t>в которых </a:t>
            </a:r>
            <a:r>
              <a:rPr lang="ru-RU" sz="2400" b="1" dirty="0" smtClean="0">
                <a:latin typeface="Times New Roman"/>
              </a:rPr>
              <a:t>работа</a:t>
            </a:r>
            <a:r>
              <a:rPr lang="ru-RU" sz="2400" b="1" dirty="0" smtClean="0">
                <a:solidFill>
                  <a:srgbClr val="0033CC"/>
                </a:solidFill>
                <a:latin typeface="Times New Roman"/>
              </a:rPr>
              <a:t> по замкнутому контуру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=0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429124" y="5857892"/>
            <a:ext cx="407196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ПОТЕНЦИАЛЬНЫМИ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500298" y="0"/>
            <a:ext cx="56436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/>
              </a:rPr>
              <a:t>Работа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 поля</a:t>
            </a:r>
            <a:r>
              <a:rPr lang="ru-RU" sz="2400" b="1" dirty="0" smtClean="0">
                <a:latin typeface="Times New Roman"/>
              </a:rPr>
              <a:t> по перемещению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/>
              </a:rPr>
              <a:t>заряда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0" y="6273225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№4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 flipV="1">
            <a:off x="5000628" y="2000240"/>
            <a:ext cx="500066" cy="2857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Box 2"/>
          <p:cNvSpPr txBox="1">
            <a:spLocks noChangeArrowheads="1"/>
          </p:cNvSpPr>
          <p:nvPr/>
        </p:nvSpPr>
        <p:spPr bwMode="auto">
          <a:xfrm>
            <a:off x="11288" y="872998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A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679352" y="857232"/>
            <a:ext cx="217813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F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cos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7500"/>
              </a:lnSpc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0.0044 L 0.10087 -0.1383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-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5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164 -0.15 L 0.14445 -0.08496 C 0.15122 -0.07176 0.16094 -0.05232 0.16615 -0.02848 C 0.17257 -0.00116 0.17761 0.02013 0.17848 0.03657 L 0.18542 0.11551 " pathEditMode="relative" rAng="-1220952" ptsTypes="FffFF">
                                      <p:cBhvr>
                                        <p:cTn id="1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1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16 0.13148 L 0.0375 0.13148 " pathEditMode="relative" rAng="0" ptsTypes="AA">
                                      <p:cBhvr>
                                        <p:cTn id="1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5 0.13148 L 0.00313 0.00439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6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2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-0.3802 -0.27685 " pathEditMode="relative" rAng="0" ptsTypes="AA">
                                      <p:cBhvr>
                                        <p:cTn id="19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" y="-1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9" dur="1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  <p:bldP spid="7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2" grpId="0"/>
      <p:bldP spid="43" grpId="0" animBg="1"/>
      <p:bldP spid="43" grpId="1" animBg="1"/>
      <p:bldP spid="43" grpId="2" animBg="1"/>
      <p:bldP spid="44" grpId="0"/>
      <p:bldP spid="49" grpId="0"/>
      <p:bldP spid="50" grpId="0"/>
      <p:bldP spid="4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80728"/>
            <a:ext cx="7236296" cy="201622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-9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/т11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872 873 876 878 883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710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718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721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724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725</a:t>
            </a:r>
            <a:endParaRPr lang="en-US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85783" y="-214338"/>
            <a:ext cx="1833448" cy="1803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500"/>
                            </p:stCondLst>
                            <p:childTnLst>
                              <p:par>
                                <p:cTn id="9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1663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</a:rPr>
              <a:t>804</a:t>
            </a:r>
            <a:r>
              <a:rPr lang="ru-RU" sz="2800" b="1" dirty="0">
                <a:latin typeface="Times New Roman"/>
                <a:ea typeface="Times New Roman"/>
              </a:rPr>
              <a:t>. </a:t>
            </a:r>
            <a:r>
              <a:rPr lang="ru-RU" sz="2800" i="1" dirty="0">
                <a:solidFill>
                  <a:srgbClr val="FF0000"/>
                </a:solidFill>
                <a:latin typeface="Times New Roman"/>
                <a:ea typeface="Times New Roman"/>
              </a:rPr>
              <a:t>Два одинаковых заряда. Какое равновесие заряда находящегося точно посередине между ними</a:t>
            </a:r>
            <a:r>
              <a:rPr lang="ru-RU" sz="28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  <a:endParaRPr lang="ru-RU" sz="28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000504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805</a:t>
            </a:r>
            <a:r>
              <a:rPr lang="ru-RU" sz="3600" b="1" dirty="0">
                <a:latin typeface="Times New Roman"/>
                <a:ea typeface="Times New Roman"/>
              </a:rPr>
              <a:t>. </a:t>
            </a:r>
            <a:r>
              <a:rPr lang="ru-RU" sz="3200" b="1" dirty="0">
                <a:latin typeface="Times New Roman"/>
                <a:ea typeface="Times New Roman"/>
              </a:rPr>
              <a:t>Вокруг какого провода напряженность поля больше толстого или тонкого</a:t>
            </a:r>
            <a:r>
              <a:rPr lang="ru-RU" sz="3200" b="1" dirty="0" smtClean="0">
                <a:latin typeface="Times New Roman"/>
                <a:ea typeface="Times New Roman"/>
              </a:rPr>
              <a:t>?</a:t>
            </a:r>
            <a:endParaRPr lang="ru-RU" sz="3600" b="1" dirty="0">
              <a:latin typeface="Times New Roman"/>
              <a:ea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280" y="5903917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buSzPts val="1000"/>
            </a:pP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807. Зачем 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Times New Roman"/>
              </a:rPr>
              <a:t>между пульверизатором и окрашиваемой поверхностью создают эл. поле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  <a:endParaRPr lang="ru-RU" sz="28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14612" y="1071546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7786710" y="1773698"/>
            <a:ext cx="714380" cy="604639"/>
            <a:chOff x="846" y="9235"/>
            <a:chExt cx="366" cy="388"/>
          </a:xfrm>
        </p:grpSpPr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8358214" y="123532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3071802" y="1702260"/>
            <a:ext cx="714380" cy="604639"/>
            <a:chOff x="846" y="9235"/>
            <a:chExt cx="366" cy="388"/>
          </a:xfrm>
        </p:grpSpPr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>
            <a:off x="3786182" y="2071678"/>
            <a:ext cx="4214842" cy="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5715008" y="1999881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Line 4"/>
          <p:cNvSpPr>
            <a:spLocks noChangeShapeType="1"/>
          </p:cNvSpPr>
          <p:nvPr/>
        </p:nvSpPr>
        <p:spPr bwMode="auto">
          <a:xfrm rot="-11760000" flipH="1" flipV="1">
            <a:off x="5965842" y="1860301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Группа 68"/>
          <p:cNvGrpSpPr/>
          <p:nvPr/>
        </p:nvGrpSpPr>
        <p:grpSpPr>
          <a:xfrm>
            <a:off x="6786578" y="1306767"/>
            <a:ext cx="928694" cy="646331"/>
            <a:chOff x="6643702" y="493018"/>
            <a:chExt cx="928694" cy="646331"/>
          </a:xfrm>
        </p:grpSpPr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Line 4"/>
          <p:cNvSpPr>
            <a:spLocks noChangeShapeType="1"/>
          </p:cNvSpPr>
          <p:nvPr/>
        </p:nvSpPr>
        <p:spPr bwMode="auto">
          <a:xfrm rot="-11760000" flipH="1" flipV="1">
            <a:off x="4608522" y="1853019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 type="stealth" w="lg" len="lg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3" name="Группа 68"/>
          <p:cNvGrpSpPr/>
          <p:nvPr/>
        </p:nvGrpSpPr>
        <p:grpSpPr>
          <a:xfrm>
            <a:off x="4286248" y="1214422"/>
            <a:ext cx="928694" cy="646331"/>
            <a:chOff x="6643702" y="350142"/>
            <a:chExt cx="928694" cy="646331"/>
          </a:xfrm>
        </p:grpSpPr>
        <p:sp>
          <p:nvSpPr>
            <p:cNvPr id="2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2А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3071802" y="271462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10"/>
          <p:cNvGrpSpPr>
            <a:grpSpLocks/>
          </p:cNvGrpSpPr>
          <p:nvPr/>
        </p:nvGrpSpPr>
        <p:grpSpPr bwMode="auto">
          <a:xfrm>
            <a:off x="7786710" y="3399230"/>
            <a:ext cx="714380" cy="604639"/>
            <a:chOff x="846" y="9235"/>
            <a:chExt cx="366" cy="388"/>
          </a:xfrm>
        </p:grpSpPr>
        <p:sp>
          <p:nvSpPr>
            <p:cNvPr id="28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8358214" y="2860861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Group 10"/>
          <p:cNvGrpSpPr>
            <a:grpSpLocks/>
          </p:cNvGrpSpPr>
          <p:nvPr/>
        </p:nvGrpSpPr>
        <p:grpSpPr bwMode="auto">
          <a:xfrm>
            <a:off x="3071802" y="3327792"/>
            <a:ext cx="714380" cy="604639"/>
            <a:chOff x="846" y="9235"/>
            <a:chExt cx="366" cy="388"/>
          </a:xfrm>
        </p:grpSpPr>
        <p:sp>
          <p:nvSpPr>
            <p:cNvPr id="32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34" name="Прямая соединительная линия 33"/>
          <p:cNvCxnSpPr/>
          <p:nvPr/>
        </p:nvCxnSpPr>
        <p:spPr>
          <a:xfrm>
            <a:off x="3786182" y="3657304"/>
            <a:ext cx="4214842" cy="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5715008" y="3578521"/>
            <a:ext cx="214314" cy="214314"/>
          </a:xfrm>
          <a:prstGeom prst="ellips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Line 4"/>
          <p:cNvSpPr>
            <a:spLocks noChangeShapeType="1"/>
          </p:cNvSpPr>
          <p:nvPr/>
        </p:nvSpPr>
        <p:spPr bwMode="auto">
          <a:xfrm rot="-11760000" flipH="1" flipV="1">
            <a:off x="5965842" y="3462781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7" name="Группа 68"/>
          <p:cNvGrpSpPr/>
          <p:nvPr/>
        </p:nvGrpSpPr>
        <p:grpSpPr>
          <a:xfrm>
            <a:off x="6786578" y="2932299"/>
            <a:ext cx="928694" cy="646331"/>
            <a:chOff x="6643702" y="493018"/>
            <a:chExt cx="928694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Line 4"/>
          <p:cNvSpPr>
            <a:spLocks noChangeShapeType="1"/>
          </p:cNvSpPr>
          <p:nvPr/>
        </p:nvSpPr>
        <p:spPr bwMode="auto">
          <a:xfrm rot="-11760000" flipH="1" flipV="1">
            <a:off x="4608522" y="3478551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 type="stealth" w="lg" len="lg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1" name="Группа 68"/>
          <p:cNvGrpSpPr/>
          <p:nvPr/>
        </p:nvGrpSpPr>
        <p:grpSpPr>
          <a:xfrm>
            <a:off x="4286248" y="2839954"/>
            <a:ext cx="928694" cy="646331"/>
            <a:chOff x="6643702" y="350142"/>
            <a:chExt cx="928694" cy="646331"/>
          </a:xfrm>
        </p:grpSpPr>
        <p:sp>
          <p:nvSpPr>
            <p:cNvPr id="42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1А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5987112" y="4286256"/>
            <a:ext cx="2656854" cy="1609382"/>
            <a:chOff x="4247839" y="4286256"/>
            <a:chExt cx="2656854" cy="1609382"/>
          </a:xfrm>
        </p:grpSpPr>
        <p:sp>
          <p:nvSpPr>
            <p:cNvPr id="45" name="Text Box 31"/>
            <p:cNvSpPr txBox="1">
              <a:spLocks noChangeArrowheads="1"/>
            </p:cNvSpPr>
            <p:nvPr/>
          </p:nvSpPr>
          <p:spPr bwMode="auto">
            <a:xfrm>
              <a:off x="5214942" y="5214950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 Box 32"/>
            <p:cNvSpPr txBox="1">
              <a:spLocks noChangeArrowheads="1"/>
            </p:cNvSpPr>
            <p:nvPr/>
          </p:nvSpPr>
          <p:spPr bwMode="auto">
            <a:xfrm>
              <a:off x="4247839" y="482726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 Box 30"/>
            <p:cNvSpPr txBox="1">
              <a:spLocks noChangeArrowheads="1"/>
            </p:cNvSpPr>
            <p:nvPr/>
          </p:nvSpPr>
          <p:spPr bwMode="auto">
            <a:xfrm>
              <a:off x="5429224" y="4286256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7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140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9" name="Скругленный прямоугольник 48"/>
          <p:cNvSpPr/>
          <p:nvPr/>
        </p:nvSpPr>
        <p:spPr>
          <a:xfrm>
            <a:off x="4977958" y="4608584"/>
            <a:ext cx="1571636" cy="50006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642942" y="1752889"/>
            <a:ext cx="2428860" cy="461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неустойчивое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142976" y="3429000"/>
            <a:ext cx="1928794" cy="461665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устойчивое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79454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0.00393 L 0.03663 -8.09249E-7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" y="2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63 -8.09249E-7 L 0.23073 0.0039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0116 L 0.03056 0.00116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7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6" grpId="0"/>
      <p:bldP spid="10" grpId="0"/>
      <p:bldP spid="17" grpId="0" animBg="1"/>
      <p:bldP spid="17" grpId="1" animBg="1"/>
      <p:bldP spid="17" grpId="2" animBg="1"/>
      <p:bldP spid="18" grpId="0" animBg="1"/>
      <p:bldP spid="18" grpId="1" animBg="1"/>
      <p:bldP spid="22" grpId="0" animBg="1"/>
      <p:bldP spid="22" grpId="1" animBg="1"/>
      <p:bldP spid="26" grpId="0"/>
      <p:bldP spid="30" grpId="0"/>
      <p:bldP spid="35" grpId="0" animBg="1"/>
      <p:bldP spid="35" grpId="1" animBg="1"/>
      <p:bldP spid="36" grpId="0" animBg="1"/>
      <p:bldP spid="36" grpId="1" animBg="1"/>
      <p:bldP spid="40" grpId="0" animBg="1"/>
      <p:bldP spid="49" grpId="0" animBg="1"/>
      <p:bldP spid="50" grpId="0" animBg="1"/>
      <p:bldP spid="5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16632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/>
                <a:ea typeface="Times New Roman"/>
              </a:rPr>
              <a:t>800. В каком случае напряженность поля в точке, лежащей на половине расстояния между двумя зарядами больше: когда они одноименны или разноименные</a:t>
            </a:r>
            <a:r>
              <a:rPr lang="ru-RU" sz="3200" b="1" dirty="0" smtClean="0">
                <a:latin typeface="Times New Roman"/>
                <a:ea typeface="Times New Roman"/>
              </a:rPr>
              <a:t>?</a:t>
            </a:r>
            <a:endParaRPr lang="ru-RU" sz="32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16632"/>
            <a:ext cx="91440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latin typeface="Times New Roman"/>
                <a:ea typeface="Times New Roman"/>
              </a:rPr>
              <a:t>800. В каком случае напряженность поля в точке, лежащей на половине расстояния между двумя зарядами больше: когда они одноименны или разноименные?</a:t>
            </a:r>
          </a:p>
          <a:p>
            <a:pPr>
              <a:spcAft>
                <a:spcPts val="0"/>
              </a:spcAft>
            </a:pPr>
            <a:endParaRPr lang="ru-RU" sz="4000" b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79454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406" y="639529"/>
            <a:ext cx="714380" cy="763755"/>
            <a:chOff x="846" y="9235"/>
            <a:chExt cx="366" cy="388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286380" y="785794"/>
            <a:ext cx="714380" cy="604639"/>
            <a:chOff x="846" y="9235"/>
            <a:chExt cx="366" cy="38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88956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72132" y="21429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0" y="3429000"/>
            <a:ext cx="91439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Когда напряженность поля в точке, лежащей между зарядами больше. Когда они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одноимённы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мённы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56"/>
          <p:cNvGrpSpPr/>
          <p:nvPr/>
        </p:nvGrpSpPr>
        <p:grpSpPr>
          <a:xfrm>
            <a:off x="214282" y="5000636"/>
            <a:ext cx="3429024" cy="830997"/>
            <a:chOff x="857224" y="4786322"/>
            <a:chExt cx="3429024" cy="830997"/>
          </a:xfrm>
          <a:solidFill>
            <a:schemeClr val="bg2">
              <a:lumMod val="90000"/>
            </a:schemeClr>
          </a:solidFill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grp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grp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grp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Овал 61"/>
          <p:cNvSpPr/>
          <p:nvPr/>
        </p:nvSpPr>
        <p:spPr>
          <a:xfrm>
            <a:off x="2714612" y="92867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единительная линия 62"/>
          <p:cNvCxnSpPr>
            <a:stCxn id="7" idx="6"/>
            <a:endCxn id="14" idx="2"/>
          </p:cNvCxnSpPr>
          <p:nvPr/>
        </p:nvCxnSpPr>
        <p:spPr>
          <a:xfrm>
            <a:off x="785786" y="1021407"/>
            <a:ext cx="4500594" cy="6670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2285984" y="428604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Line 4"/>
          <p:cNvSpPr>
            <a:spLocks noChangeShapeType="1"/>
          </p:cNvSpPr>
          <p:nvPr/>
        </p:nvSpPr>
        <p:spPr bwMode="auto">
          <a:xfrm rot="-8280000" flipH="1">
            <a:off x="2966418" y="711629"/>
            <a:ext cx="853710" cy="6512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Группа 68"/>
          <p:cNvGrpSpPr/>
          <p:nvPr/>
        </p:nvGrpSpPr>
        <p:grpSpPr>
          <a:xfrm>
            <a:off x="3214678" y="1103445"/>
            <a:ext cx="928694" cy="646331"/>
            <a:chOff x="6643702" y="350142"/>
            <a:chExt cx="928694" cy="646331"/>
          </a:xfrm>
        </p:grpSpPr>
        <p:sp>
          <p:nvSpPr>
            <p:cNvPr id="69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Line 4"/>
          <p:cNvSpPr>
            <a:spLocks noChangeShapeType="1"/>
          </p:cNvSpPr>
          <p:nvPr/>
        </p:nvSpPr>
        <p:spPr bwMode="auto">
          <a:xfrm rot="-11760000" flipH="1" flipV="1">
            <a:off x="2913704" y="842973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68"/>
          <p:cNvGrpSpPr/>
          <p:nvPr/>
        </p:nvGrpSpPr>
        <p:grpSpPr>
          <a:xfrm>
            <a:off x="3500430" y="214290"/>
            <a:ext cx="928694" cy="646331"/>
            <a:chOff x="6643702" y="493018"/>
            <a:chExt cx="928694" cy="646331"/>
          </a:xfrm>
        </p:grpSpPr>
        <p:sp>
          <p:nvSpPr>
            <p:cNvPr id="7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5" name="Прямая со стрелкой 74"/>
          <p:cNvCxnSpPr/>
          <p:nvPr/>
        </p:nvCxnSpPr>
        <p:spPr>
          <a:xfrm>
            <a:off x="2857488" y="1063906"/>
            <a:ext cx="2214578" cy="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68"/>
          <p:cNvGrpSpPr/>
          <p:nvPr/>
        </p:nvGrpSpPr>
        <p:grpSpPr>
          <a:xfrm>
            <a:off x="4572000" y="299376"/>
            <a:ext cx="714380" cy="646331"/>
            <a:chOff x="6670998" y="387888"/>
            <a:chExt cx="714380" cy="646331"/>
          </a:xfrm>
          <a:solidFill>
            <a:schemeClr val="bg2">
              <a:lumMod val="90000"/>
            </a:schemeClr>
          </a:solidFill>
        </p:grpSpPr>
        <p:sp>
          <p:nvSpPr>
            <p:cNvPr id="79" name="TextBox 78"/>
            <p:cNvSpPr txBox="1"/>
            <p:nvPr/>
          </p:nvSpPr>
          <p:spPr>
            <a:xfrm>
              <a:off x="6670998" y="387888"/>
              <a:ext cx="71438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grp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2" name="Group 10"/>
          <p:cNvGrpSpPr>
            <a:grpSpLocks/>
          </p:cNvGrpSpPr>
          <p:nvPr/>
        </p:nvGrpSpPr>
        <p:grpSpPr bwMode="auto">
          <a:xfrm>
            <a:off x="7786710" y="2488078"/>
            <a:ext cx="714380" cy="604639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8358214" y="194970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5" name="Group 10"/>
          <p:cNvGrpSpPr>
            <a:grpSpLocks/>
          </p:cNvGrpSpPr>
          <p:nvPr/>
        </p:nvGrpSpPr>
        <p:grpSpPr bwMode="auto">
          <a:xfrm>
            <a:off x="3071802" y="2416640"/>
            <a:ext cx="714380" cy="604639"/>
            <a:chOff x="846" y="9235"/>
            <a:chExt cx="366" cy="388"/>
          </a:xfrm>
        </p:grpSpPr>
        <p:sp>
          <p:nvSpPr>
            <p:cNvPr id="89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4" name="Прямоугольник 93"/>
          <p:cNvSpPr/>
          <p:nvPr/>
        </p:nvSpPr>
        <p:spPr>
          <a:xfrm>
            <a:off x="2428860" y="2143116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>
            <a:off x="3786182" y="2746152"/>
            <a:ext cx="4214842" cy="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Овал 99"/>
          <p:cNvSpPr/>
          <p:nvPr/>
        </p:nvSpPr>
        <p:spPr>
          <a:xfrm>
            <a:off x="5715008" y="2714261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5643570" y="2143116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Line 4"/>
          <p:cNvSpPr>
            <a:spLocks noChangeShapeType="1"/>
          </p:cNvSpPr>
          <p:nvPr/>
        </p:nvSpPr>
        <p:spPr bwMode="auto">
          <a:xfrm rot="-11760000" flipH="1" flipV="1">
            <a:off x="5965842" y="2574681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" name="Группа 68"/>
          <p:cNvGrpSpPr/>
          <p:nvPr/>
        </p:nvGrpSpPr>
        <p:grpSpPr>
          <a:xfrm>
            <a:off x="6786578" y="2021147"/>
            <a:ext cx="928694" cy="646331"/>
            <a:chOff x="6643702" y="493018"/>
            <a:chExt cx="928694" cy="646331"/>
          </a:xfrm>
        </p:grpSpPr>
        <p:sp>
          <p:nvSpPr>
            <p:cNvPr id="104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6" name="Line 4"/>
          <p:cNvSpPr>
            <a:spLocks noChangeShapeType="1"/>
          </p:cNvSpPr>
          <p:nvPr/>
        </p:nvSpPr>
        <p:spPr bwMode="auto">
          <a:xfrm rot="-11760000" flipH="1" flipV="1">
            <a:off x="4608522" y="2567399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 type="stealth" w="lg" len="lg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7" name="Группа 68"/>
          <p:cNvGrpSpPr/>
          <p:nvPr/>
        </p:nvGrpSpPr>
        <p:grpSpPr>
          <a:xfrm>
            <a:off x="4286248" y="1928802"/>
            <a:ext cx="928694" cy="646331"/>
            <a:chOff x="6643702" y="350142"/>
            <a:chExt cx="928694" cy="646331"/>
          </a:xfrm>
        </p:grpSpPr>
        <p:sp>
          <p:nvSpPr>
            <p:cNvPr id="10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2А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0" name="Группа 68"/>
          <p:cNvGrpSpPr/>
          <p:nvPr/>
        </p:nvGrpSpPr>
        <p:grpSpPr>
          <a:xfrm>
            <a:off x="5429256" y="2928934"/>
            <a:ext cx="714380" cy="646331"/>
            <a:chOff x="6599560" y="350142"/>
            <a:chExt cx="714380" cy="646331"/>
          </a:xfrm>
          <a:solidFill>
            <a:schemeClr val="bg2">
              <a:lumMod val="90000"/>
            </a:schemeClr>
          </a:solidFill>
        </p:grpSpPr>
        <p:sp>
          <p:nvSpPr>
            <p:cNvPr id="112" name="TextBox 111"/>
            <p:cNvSpPr txBox="1"/>
            <p:nvPr/>
          </p:nvSpPr>
          <p:spPr>
            <a:xfrm>
              <a:off x="6599560" y="350142"/>
              <a:ext cx="71438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1" name="Line 18"/>
            <p:cNvSpPr>
              <a:spLocks noChangeShapeType="1"/>
            </p:cNvSpPr>
            <p:nvPr/>
          </p:nvSpPr>
          <p:spPr bwMode="auto">
            <a:xfrm flipV="1">
              <a:off x="6715141" y="421580"/>
              <a:ext cx="455924" cy="7024"/>
            </a:xfrm>
            <a:prstGeom prst="line">
              <a:avLst/>
            </a:prstGeom>
            <a:grp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4" name="Прямая соединительная линия 113"/>
          <p:cNvCxnSpPr/>
          <p:nvPr/>
        </p:nvCxnSpPr>
        <p:spPr>
          <a:xfrm flipV="1">
            <a:off x="642910" y="1785926"/>
            <a:ext cx="8001056" cy="7143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6715108" y="0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№6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4000496" y="4143380"/>
            <a:ext cx="3000396" cy="1323630"/>
            <a:chOff x="2500298" y="2676874"/>
            <a:chExt cx="2610177" cy="1609382"/>
          </a:xfrm>
        </p:grpSpPr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32"/>
            <p:cNvSpPr txBox="1">
              <a:spLocks noChangeArrowheads="1"/>
            </p:cNvSpPr>
            <p:nvPr/>
          </p:nvSpPr>
          <p:spPr bwMode="auto">
            <a:xfrm>
              <a:off x="2500298" y="3068535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6177328" y="5357826"/>
            <a:ext cx="2639138" cy="1252192"/>
            <a:chOff x="2387650" y="2676874"/>
            <a:chExt cx="2722825" cy="1609382"/>
          </a:xfrm>
        </p:grpSpPr>
        <p:sp>
          <p:nvSpPr>
            <p:cNvPr id="91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32"/>
            <p:cNvSpPr txBox="1">
              <a:spLocks noChangeArrowheads="1"/>
            </p:cNvSpPr>
            <p:nvPr/>
          </p:nvSpPr>
          <p:spPr bwMode="auto">
            <a:xfrm>
              <a:off x="2387650" y="3095096"/>
              <a:ext cx="1571637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4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7" dur="2000" fill="hold"/>
                                        <p:tgtEl>
                                          <p:spTgt spid="1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52" grpId="0"/>
      <p:bldP spid="62" grpId="0" animBg="1"/>
      <p:bldP spid="66" grpId="0"/>
      <p:bldP spid="67" grpId="0" animBg="1"/>
      <p:bldP spid="71" grpId="0" animBg="1"/>
      <p:bldP spid="83" grpId="0"/>
      <p:bldP spid="94" grpId="0"/>
      <p:bldP spid="100" grpId="0" animBg="1"/>
      <p:bldP spid="101" grpId="0"/>
      <p:bldP spid="102" grpId="0" animBg="1"/>
      <p:bldP spid="10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16632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802</a:t>
            </a:r>
            <a:r>
              <a:rPr lang="ru-RU" sz="2000" b="1" dirty="0">
                <a:latin typeface="Times New Roman"/>
                <a:ea typeface="Times New Roman"/>
              </a:rPr>
              <a:t>. </a:t>
            </a:r>
            <a:r>
              <a:rPr lang="ru-RU" b="1" dirty="0">
                <a:latin typeface="Times New Roman"/>
                <a:ea typeface="Times New Roman"/>
              </a:rPr>
              <a:t>Два разноименных заряда. Как направлена напряженность в точках, равноудаленных от зарядов? ( параллельно линии, их соединяющей)</a:t>
            </a:r>
            <a:endParaRPr lang="ru-RU" sz="20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</a:rPr>
              <a:t>804. </a:t>
            </a:r>
            <a:r>
              <a:rPr lang="ru-RU" sz="2000" i="1" dirty="0">
                <a:solidFill>
                  <a:srgbClr val="FF0000"/>
                </a:solidFill>
                <a:latin typeface="Times New Roman"/>
                <a:ea typeface="Times New Roman"/>
              </a:rPr>
              <a:t>Два одинаковых заряда. Какое равновесие заряда находящегося точно посередине между ними</a:t>
            </a:r>
            <a:r>
              <a:rPr lang="ru-RU" sz="20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  <a:endParaRPr lang="ru-RU" sz="20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90163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16632"/>
            <a:ext cx="9144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801</a:t>
            </a:r>
            <a:r>
              <a:rPr lang="ru-RU" sz="2000" b="1" dirty="0">
                <a:latin typeface="Times New Roman"/>
                <a:ea typeface="Times New Roman"/>
              </a:rPr>
              <a:t>.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2000" i="1" dirty="0">
                <a:solidFill>
                  <a:srgbClr val="FF0000"/>
                </a:solidFill>
                <a:latin typeface="Times New Roman"/>
                <a:ea typeface="Times New Roman"/>
              </a:rPr>
              <a:t>Почему птицы слетают с провода высокого напряжения, когда включают ток?</a:t>
            </a:r>
            <a:endParaRPr lang="ru-RU" sz="20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</a:rPr>
              <a:t>802. </a:t>
            </a:r>
            <a:r>
              <a:rPr lang="ru-RU" b="1" dirty="0">
                <a:latin typeface="Times New Roman"/>
                <a:ea typeface="Times New Roman"/>
              </a:rPr>
              <a:t>Два разноименных заряда. Как направлена напряженность в точках, равноудаленных от зарядов? ( параллельно линии, их соединяющей)</a:t>
            </a:r>
            <a:endParaRPr lang="ru-RU" sz="20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</a:rPr>
              <a:t>804. </a:t>
            </a:r>
            <a:r>
              <a:rPr lang="ru-RU" sz="2000" i="1" dirty="0">
                <a:solidFill>
                  <a:srgbClr val="FF0000"/>
                </a:solidFill>
                <a:latin typeface="Times New Roman"/>
                <a:ea typeface="Times New Roman"/>
              </a:rPr>
              <a:t>Два одинаковых заряда. Какое равновесие заряда находящегося точно посередине между ними?</a:t>
            </a:r>
            <a:endParaRPr lang="ru-RU" sz="20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</a:rPr>
              <a:t>805. </a:t>
            </a:r>
            <a:r>
              <a:rPr lang="ru-RU" b="1" dirty="0">
                <a:latin typeface="Times New Roman"/>
                <a:ea typeface="Times New Roman"/>
              </a:rPr>
              <a:t>Вокруг какого провода напряженность поля больше толстого или тонкого?</a:t>
            </a:r>
            <a:endParaRPr lang="ru-RU" sz="2000" b="1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Times New Roman"/>
              <a:buAutoNum type="arabicPeriod" startAt="807"/>
            </a:pPr>
            <a:r>
              <a:rPr lang="ru-RU" sz="2000" dirty="0">
                <a:solidFill>
                  <a:srgbClr val="FF0000"/>
                </a:solidFill>
                <a:latin typeface="Times New Roman"/>
                <a:ea typeface="Times New Roman"/>
              </a:rPr>
              <a:t>Зачем между пульверизатором и окрашиваемой поверхностью создают эл. поле?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</a:rPr>
              <a:t>Докажите, что такое поле не электростатическое! ( А = 0  по замкнутому </a:t>
            </a:r>
            <a:r>
              <a:rPr lang="ru-RU" sz="2000" b="1" dirty="0" err="1">
                <a:latin typeface="Times New Roman"/>
                <a:ea typeface="Times New Roman"/>
              </a:rPr>
              <a:t>конт</a:t>
            </a:r>
            <a:r>
              <a:rPr lang="ru-RU" sz="2000" b="1" dirty="0">
                <a:latin typeface="Times New Roman"/>
                <a:ea typeface="Times New Roman"/>
              </a:rPr>
              <a:t>.)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214546" y="3933056"/>
            <a:ext cx="3509582" cy="2520280"/>
            <a:chOff x="2214546" y="5024576"/>
            <a:chExt cx="2000264" cy="142876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214546" y="5024576"/>
              <a:ext cx="2000264" cy="1428760"/>
            </a:xfrm>
            <a:prstGeom prst="rect">
              <a:avLst/>
            </a:prstGeom>
            <a:solidFill>
              <a:schemeClr val="accent1">
                <a:alpha val="7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Group 1"/>
            <p:cNvGrpSpPr>
              <a:grpSpLocks/>
            </p:cNvGrpSpPr>
            <p:nvPr/>
          </p:nvGrpSpPr>
          <p:grpSpPr bwMode="auto">
            <a:xfrm>
              <a:off x="2500298" y="5181132"/>
              <a:ext cx="1289050" cy="1014413"/>
              <a:chOff x="5844" y="8826"/>
              <a:chExt cx="2029" cy="1597"/>
            </a:xfrm>
          </p:grpSpPr>
          <p:sp>
            <p:nvSpPr>
              <p:cNvPr id="7" name="Line 8"/>
              <p:cNvSpPr>
                <a:spLocks noChangeShapeType="1"/>
              </p:cNvSpPr>
              <p:nvPr/>
            </p:nvSpPr>
            <p:spPr bwMode="auto">
              <a:xfrm>
                <a:off x="5844" y="8826"/>
                <a:ext cx="1" cy="154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7"/>
              <p:cNvSpPr>
                <a:spLocks noChangeShapeType="1"/>
              </p:cNvSpPr>
              <p:nvPr/>
            </p:nvSpPr>
            <p:spPr bwMode="auto">
              <a:xfrm>
                <a:off x="6468" y="8862"/>
                <a:ext cx="1" cy="154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6948" y="8862"/>
                <a:ext cx="1" cy="154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5"/>
              <p:cNvSpPr>
                <a:spLocks noChangeShapeType="1"/>
              </p:cNvSpPr>
              <p:nvPr/>
            </p:nvSpPr>
            <p:spPr bwMode="auto">
              <a:xfrm>
                <a:off x="7284" y="8874"/>
                <a:ext cx="1" cy="154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4"/>
              <p:cNvSpPr>
                <a:spLocks noChangeShapeType="1"/>
              </p:cNvSpPr>
              <p:nvPr/>
            </p:nvSpPr>
            <p:spPr bwMode="auto">
              <a:xfrm>
                <a:off x="7464" y="8862"/>
                <a:ext cx="1" cy="154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3"/>
              <p:cNvSpPr>
                <a:spLocks noChangeShapeType="1"/>
              </p:cNvSpPr>
              <p:nvPr/>
            </p:nvSpPr>
            <p:spPr bwMode="auto">
              <a:xfrm>
                <a:off x="7680" y="8862"/>
                <a:ext cx="1" cy="154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Line 2"/>
              <p:cNvSpPr>
                <a:spLocks noChangeShapeType="1"/>
              </p:cNvSpPr>
              <p:nvPr/>
            </p:nvSpPr>
            <p:spPr bwMode="auto">
              <a:xfrm>
                <a:off x="7872" y="8862"/>
                <a:ext cx="1" cy="154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4" name="Прямоугольник 13"/>
            <p:cNvSpPr/>
            <p:nvPr/>
          </p:nvSpPr>
          <p:spPr>
            <a:xfrm>
              <a:off x="2642356" y="5381766"/>
              <a:ext cx="1071570" cy="714380"/>
            </a:xfrm>
            <a:prstGeom prst="rect">
              <a:avLst/>
            </a:prstGeom>
            <a:no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5590163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/>
          <p:cNvCxnSpPr>
            <a:endCxn id="27" idx="7"/>
          </p:cNvCxnSpPr>
          <p:nvPr/>
        </p:nvCxnSpPr>
        <p:spPr>
          <a:xfrm rot="10800000" flipV="1">
            <a:off x="468648" y="1214422"/>
            <a:ext cx="4857784" cy="1817336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-785056" y="2357430"/>
            <a:ext cx="2428892" cy="158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71406" y="639529"/>
            <a:ext cx="714380" cy="763755"/>
            <a:chOff x="846" y="9235"/>
            <a:chExt cx="366" cy="388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5286380" y="785794"/>
            <a:ext cx="714380" cy="604639"/>
            <a:chOff x="846" y="9235"/>
            <a:chExt cx="366" cy="38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72132" y="21429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2500306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85720" y="3000372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5100000" flipH="1">
            <a:off x="-181503" y="3876738"/>
            <a:ext cx="1250314" cy="38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2" name="Группа 68"/>
          <p:cNvGrpSpPr/>
          <p:nvPr/>
        </p:nvGrpSpPr>
        <p:grpSpPr>
          <a:xfrm>
            <a:off x="642910" y="4429132"/>
            <a:ext cx="928694" cy="646331"/>
            <a:chOff x="6643702" y="350142"/>
            <a:chExt cx="928694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760000" flipH="1">
            <a:off x="403011" y="2804105"/>
            <a:ext cx="1268971" cy="5518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" name="Группа 68"/>
          <p:cNvGrpSpPr/>
          <p:nvPr/>
        </p:nvGrpSpPr>
        <p:grpSpPr>
          <a:xfrm>
            <a:off x="1285852" y="1785926"/>
            <a:ext cx="928694" cy="646331"/>
            <a:chOff x="6643702" y="493018"/>
            <a:chExt cx="928694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357158" y="3571876"/>
            <a:ext cx="2214578" cy="92869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929456" y="3285330"/>
            <a:ext cx="1428760" cy="158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428596" y="3143248"/>
            <a:ext cx="1214446" cy="78581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68"/>
          <p:cNvGrpSpPr/>
          <p:nvPr/>
        </p:nvGrpSpPr>
        <p:grpSpPr>
          <a:xfrm>
            <a:off x="1714480" y="4000504"/>
            <a:ext cx="714380" cy="646331"/>
            <a:chOff x="6670998" y="421580"/>
            <a:chExt cx="714380" cy="646331"/>
          </a:xfrm>
        </p:grpSpPr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1571604" y="-142900"/>
            <a:ext cx="4649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071770" y="5221420"/>
            <a:ext cx="6072230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</a:p>
        </p:txBody>
      </p:sp>
      <p:grpSp>
        <p:nvGrpSpPr>
          <p:cNvPr id="33" name="Группа 56"/>
          <p:cNvGrpSpPr/>
          <p:nvPr/>
        </p:nvGrpSpPr>
        <p:grpSpPr>
          <a:xfrm>
            <a:off x="5143504" y="4429132"/>
            <a:ext cx="3429024" cy="830997"/>
            <a:chOff x="857224" y="4786322"/>
            <a:chExt cx="3429024" cy="830997"/>
          </a:xfrm>
          <a:solidFill>
            <a:schemeClr val="bg2">
              <a:lumMod val="90000"/>
            </a:schemeClr>
          </a:solidFill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grp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grp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grp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9" name="Равнобедренный треугольник 58"/>
          <p:cNvSpPr/>
          <p:nvPr/>
        </p:nvSpPr>
        <p:spPr>
          <a:xfrm rot="12520366">
            <a:off x="393152" y="4185909"/>
            <a:ext cx="356638" cy="2411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2714612" y="92867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единительная линия 62"/>
          <p:cNvCxnSpPr>
            <a:stCxn id="7" idx="6"/>
            <a:endCxn id="14" idx="2"/>
          </p:cNvCxnSpPr>
          <p:nvPr/>
        </p:nvCxnSpPr>
        <p:spPr>
          <a:xfrm>
            <a:off x="785786" y="1021407"/>
            <a:ext cx="4500594" cy="6670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2571736" y="1142984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Line 4"/>
          <p:cNvSpPr>
            <a:spLocks noChangeShapeType="1"/>
          </p:cNvSpPr>
          <p:nvPr/>
        </p:nvSpPr>
        <p:spPr bwMode="auto">
          <a:xfrm rot="-8280000" flipH="1">
            <a:off x="2966418" y="711629"/>
            <a:ext cx="853710" cy="6512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8" name="Группа 68"/>
          <p:cNvGrpSpPr/>
          <p:nvPr/>
        </p:nvGrpSpPr>
        <p:grpSpPr>
          <a:xfrm>
            <a:off x="3428992" y="1142984"/>
            <a:ext cx="928694" cy="646331"/>
            <a:chOff x="6643702" y="350142"/>
            <a:chExt cx="928694" cy="646331"/>
          </a:xfrm>
          <a:solidFill>
            <a:schemeClr val="bg1"/>
          </a:solidFill>
        </p:grpSpPr>
        <p:sp>
          <p:nvSpPr>
            <p:cNvPr id="69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Line 4"/>
          <p:cNvSpPr>
            <a:spLocks noChangeShapeType="1"/>
          </p:cNvSpPr>
          <p:nvPr/>
        </p:nvSpPr>
        <p:spPr bwMode="auto">
          <a:xfrm rot="-11760000" flipH="1" flipV="1">
            <a:off x="2913704" y="842973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2" name="Группа 68"/>
          <p:cNvGrpSpPr/>
          <p:nvPr/>
        </p:nvGrpSpPr>
        <p:grpSpPr>
          <a:xfrm>
            <a:off x="3500430" y="214290"/>
            <a:ext cx="928694" cy="646331"/>
            <a:chOff x="6643702" y="493018"/>
            <a:chExt cx="928694" cy="646331"/>
          </a:xfrm>
        </p:grpSpPr>
        <p:sp>
          <p:nvSpPr>
            <p:cNvPr id="7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5" name="Прямая со стрелкой 74"/>
          <p:cNvCxnSpPr/>
          <p:nvPr/>
        </p:nvCxnSpPr>
        <p:spPr>
          <a:xfrm>
            <a:off x="2857488" y="1071546"/>
            <a:ext cx="2214578" cy="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Группа 68"/>
          <p:cNvGrpSpPr/>
          <p:nvPr/>
        </p:nvGrpSpPr>
        <p:grpSpPr>
          <a:xfrm>
            <a:off x="4572000" y="428604"/>
            <a:ext cx="714380" cy="646331"/>
            <a:chOff x="6670998" y="421580"/>
            <a:chExt cx="714380" cy="646331"/>
          </a:xfrm>
        </p:grpSpPr>
        <p:sp>
          <p:nvSpPr>
            <p:cNvPr id="7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" name="Овал 79"/>
          <p:cNvSpPr/>
          <p:nvPr/>
        </p:nvSpPr>
        <p:spPr>
          <a:xfrm>
            <a:off x="7929586" y="1000108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7786710" y="609881"/>
            <a:ext cx="466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>
            <a:off x="5429256" y="1071546"/>
            <a:ext cx="3714744" cy="7143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Line 4"/>
          <p:cNvSpPr>
            <a:spLocks noChangeShapeType="1"/>
          </p:cNvSpPr>
          <p:nvPr/>
        </p:nvSpPr>
        <p:spPr bwMode="auto">
          <a:xfrm rot="-8340000" flipH="1">
            <a:off x="8048623" y="947103"/>
            <a:ext cx="476306" cy="32319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5" name="Группа 68"/>
          <p:cNvGrpSpPr/>
          <p:nvPr/>
        </p:nvGrpSpPr>
        <p:grpSpPr>
          <a:xfrm>
            <a:off x="8215306" y="285728"/>
            <a:ext cx="928694" cy="646331"/>
            <a:chOff x="6643702" y="350142"/>
            <a:chExt cx="928694" cy="646331"/>
          </a:xfrm>
        </p:grpSpPr>
        <p:sp>
          <p:nvSpPr>
            <p:cNvPr id="86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8" name="Line 4"/>
          <p:cNvSpPr>
            <a:spLocks noChangeShapeType="1"/>
          </p:cNvSpPr>
          <p:nvPr/>
        </p:nvSpPr>
        <p:spPr bwMode="auto">
          <a:xfrm rot="-11940000">
            <a:off x="7138505" y="891739"/>
            <a:ext cx="856841" cy="41927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9" name="Группа 68"/>
          <p:cNvGrpSpPr/>
          <p:nvPr/>
        </p:nvGrpSpPr>
        <p:grpSpPr>
          <a:xfrm>
            <a:off x="6786578" y="285728"/>
            <a:ext cx="928694" cy="646331"/>
            <a:chOff x="6643702" y="493018"/>
            <a:chExt cx="928694" cy="646331"/>
          </a:xfrm>
        </p:grpSpPr>
        <p:sp>
          <p:nvSpPr>
            <p:cNvPr id="90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2" name="Прямая со стрелкой 91"/>
          <p:cNvCxnSpPr/>
          <p:nvPr/>
        </p:nvCxnSpPr>
        <p:spPr>
          <a:xfrm rot="10800000">
            <a:off x="7511591" y="1111085"/>
            <a:ext cx="500066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4" name="Группа 68"/>
          <p:cNvGrpSpPr/>
          <p:nvPr/>
        </p:nvGrpSpPr>
        <p:grpSpPr>
          <a:xfrm>
            <a:off x="7715272" y="1285860"/>
            <a:ext cx="714380" cy="646331"/>
            <a:chOff x="6670998" y="421580"/>
            <a:chExt cx="714380" cy="646331"/>
          </a:xfrm>
        </p:grpSpPr>
        <p:sp>
          <p:nvSpPr>
            <p:cNvPr id="9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7" name="TextBox 96"/>
          <p:cNvSpPr txBox="1"/>
          <p:nvPr/>
        </p:nvSpPr>
        <p:spPr>
          <a:xfrm>
            <a:off x="0" y="6273225"/>
            <a:ext cx="2857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ДЗ-СР-3,стр.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5" name="Группа 104"/>
          <p:cNvGrpSpPr/>
          <p:nvPr/>
        </p:nvGrpSpPr>
        <p:grpSpPr>
          <a:xfrm>
            <a:off x="3643306" y="1643050"/>
            <a:ext cx="3101458" cy="1609382"/>
            <a:chOff x="2500298" y="2676874"/>
            <a:chExt cx="2610177" cy="1609382"/>
          </a:xfrm>
        </p:grpSpPr>
        <p:sp>
          <p:nvSpPr>
            <p:cNvPr id="101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Text Box 32"/>
            <p:cNvSpPr txBox="1">
              <a:spLocks noChangeArrowheads="1"/>
            </p:cNvSpPr>
            <p:nvPr/>
          </p:nvSpPr>
          <p:spPr bwMode="auto">
            <a:xfrm>
              <a:off x="2500298" y="3217884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6" name="Группа 105"/>
          <p:cNvGrpSpPr/>
          <p:nvPr/>
        </p:nvGrpSpPr>
        <p:grpSpPr>
          <a:xfrm>
            <a:off x="6399764" y="2643182"/>
            <a:ext cx="3101458" cy="1609382"/>
            <a:chOff x="2500298" y="2676874"/>
            <a:chExt cx="2610177" cy="1609382"/>
          </a:xfrm>
        </p:grpSpPr>
        <p:sp>
          <p:nvSpPr>
            <p:cNvPr id="107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8" name="Text Box 32"/>
            <p:cNvSpPr txBox="1">
              <a:spLocks noChangeArrowheads="1"/>
            </p:cNvSpPr>
            <p:nvPr/>
          </p:nvSpPr>
          <p:spPr bwMode="auto">
            <a:xfrm>
              <a:off x="2500298" y="3217884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9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0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7500"/>
              </a:lnSpc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3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2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000"/>
                            </p:stCondLst>
                            <p:childTnLst>
                              <p:par>
                                <p:cTn id="1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6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6385" grpId="0" animBg="1"/>
      <p:bldP spid="59" grpId="0" animBg="1"/>
      <p:bldP spid="62" grpId="0" animBg="1"/>
      <p:bldP spid="66" grpId="0"/>
      <p:bldP spid="67" grpId="0" animBg="1"/>
      <p:bldP spid="71" grpId="0" animBg="1"/>
      <p:bldP spid="80" grpId="0" animBg="1"/>
      <p:bldP spid="81" grpId="0"/>
      <p:bldP spid="84" grpId="0" animBg="1"/>
      <p:bldP spid="88" grpId="0" animBg="1"/>
      <p:bldP spid="8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406" y="639529"/>
            <a:ext cx="714380" cy="763755"/>
            <a:chOff x="846" y="9235"/>
            <a:chExt cx="366" cy="388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286380" y="785794"/>
            <a:ext cx="714380" cy="604639"/>
            <a:chOff x="846" y="9235"/>
            <a:chExt cx="366" cy="38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72132" y="21429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6"/>
          <p:cNvGrpSpPr/>
          <p:nvPr/>
        </p:nvGrpSpPr>
        <p:grpSpPr>
          <a:xfrm>
            <a:off x="0" y="2285992"/>
            <a:ext cx="3143240" cy="830997"/>
            <a:chOff x="857224" y="4714884"/>
            <a:chExt cx="3214710" cy="830997"/>
          </a:xfrm>
          <a:solidFill>
            <a:srgbClr val="FFFF00"/>
          </a:solidFill>
        </p:grpSpPr>
        <p:sp>
          <p:nvSpPr>
            <p:cNvPr id="53" name="Прямоугольник 52"/>
            <p:cNvSpPr/>
            <p:nvPr/>
          </p:nvSpPr>
          <p:spPr>
            <a:xfrm>
              <a:off x="857224" y="4714884"/>
              <a:ext cx="3214710" cy="830997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ru-RU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0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grpFill/>
            <a:ln w="762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grpFill/>
            <a:ln w="762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grpFill/>
            <a:ln w="762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Овал 61"/>
          <p:cNvSpPr/>
          <p:nvPr/>
        </p:nvSpPr>
        <p:spPr>
          <a:xfrm>
            <a:off x="2714612" y="92867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единительная линия 62"/>
          <p:cNvCxnSpPr>
            <a:stCxn id="7" idx="6"/>
            <a:endCxn id="14" idx="2"/>
          </p:cNvCxnSpPr>
          <p:nvPr/>
        </p:nvCxnSpPr>
        <p:spPr>
          <a:xfrm>
            <a:off x="785786" y="1021407"/>
            <a:ext cx="4500594" cy="6670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2285984" y="428604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Line 4"/>
          <p:cNvSpPr>
            <a:spLocks noChangeShapeType="1"/>
          </p:cNvSpPr>
          <p:nvPr/>
        </p:nvSpPr>
        <p:spPr bwMode="auto">
          <a:xfrm rot="-8280000" flipH="1">
            <a:off x="2966418" y="711629"/>
            <a:ext cx="853710" cy="6512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8"/>
          <p:cNvGrpSpPr/>
          <p:nvPr/>
        </p:nvGrpSpPr>
        <p:grpSpPr>
          <a:xfrm>
            <a:off x="3214678" y="1103445"/>
            <a:ext cx="928694" cy="584775"/>
            <a:chOff x="6643702" y="350142"/>
            <a:chExt cx="928694" cy="584775"/>
          </a:xfrm>
        </p:grpSpPr>
        <p:sp>
          <p:nvSpPr>
            <p:cNvPr id="69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643702" y="350142"/>
              <a:ext cx="9286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Line 4"/>
          <p:cNvSpPr>
            <a:spLocks noChangeShapeType="1"/>
          </p:cNvSpPr>
          <p:nvPr/>
        </p:nvSpPr>
        <p:spPr bwMode="auto">
          <a:xfrm rot="-11760000" flipH="1" flipV="1">
            <a:off x="2913704" y="842973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68"/>
          <p:cNvGrpSpPr/>
          <p:nvPr/>
        </p:nvGrpSpPr>
        <p:grpSpPr>
          <a:xfrm>
            <a:off x="3500430" y="214290"/>
            <a:ext cx="928694" cy="646331"/>
            <a:chOff x="6643702" y="493018"/>
            <a:chExt cx="928694" cy="646331"/>
          </a:xfrm>
        </p:grpSpPr>
        <p:sp>
          <p:nvSpPr>
            <p:cNvPr id="7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5" name="Прямая со стрелкой 74"/>
          <p:cNvCxnSpPr/>
          <p:nvPr/>
        </p:nvCxnSpPr>
        <p:spPr>
          <a:xfrm>
            <a:off x="2857488" y="1063906"/>
            <a:ext cx="2214578" cy="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68"/>
          <p:cNvGrpSpPr/>
          <p:nvPr/>
        </p:nvGrpSpPr>
        <p:grpSpPr>
          <a:xfrm>
            <a:off x="4572000" y="428604"/>
            <a:ext cx="714380" cy="646331"/>
            <a:chOff x="6670998" y="421580"/>
            <a:chExt cx="714380" cy="646331"/>
          </a:xfrm>
        </p:grpSpPr>
        <p:sp>
          <p:nvSpPr>
            <p:cNvPr id="7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7786710" y="2467171"/>
            <a:ext cx="714380" cy="604639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8358214" y="1928802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10"/>
          <p:cNvGrpSpPr>
            <a:grpSpLocks/>
          </p:cNvGrpSpPr>
          <p:nvPr/>
        </p:nvGrpSpPr>
        <p:grpSpPr bwMode="auto">
          <a:xfrm>
            <a:off x="3071802" y="2428868"/>
            <a:ext cx="714380" cy="604639"/>
            <a:chOff x="846" y="9235"/>
            <a:chExt cx="366" cy="388"/>
          </a:xfrm>
        </p:grpSpPr>
        <p:sp>
          <p:nvSpPr>
            <p:cNvPr id="89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4" name="Прямоугольник 93"/>
          <p:cNvSpPr/>
          <p:nvPr/>
        </p:nvSpPr>
        <p:spPr>
          <a:xfrm>
            <a:off x="3094758" y="1714488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>
            <a:off x="3786182" y="2729900"/>
            <a:ext cx="4178147" cy="60119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Овал 99"/>
          <p:cNvSpPr/>
          <p:nvPr/>
        </p:nvSpPr>
        <p:spPr>
          <a:xfrm>
            <a:off x="5715008" y="2693354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5857884" y="2786058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Line 4"/>
          <p:cNvSpPr>
            <a:spLocks noChangeShapeType="1"/>
          </p:cNvSpPr>
          <p:nvPr/>
        </p:nvSpPr>
        <p:spPr bwMode="auto">
          <a:xfrm rot="-11760000" flipH="1" flipV="1">
            <a:off x="5965842" y="2553774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Группа 68"/>
          <p:cNvGrpSpPr/>
          <p:nvPr/>
        </p:nvGrpSpPr>
        <p:grpSpPr>
          <a:xfrm>
            <a:off x="6786578" y="2000240"/>
            <a:ext cx="928694" cy="646331"/>
            <a:chOff x="6643702" y="493018"/>
            <a:chExt cx="928694" cy="646331"/>
          </a:xfrm>
        </p:grpSpPr>
        <p:sp>
          <p:nvSpPr>
            <p:cNvPr id="104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6" name="Line 4"/>
          <p:cNvSpPr>
            <a:spLocks noChangeShapeType="1"/>
          </p:cNvSpPr>
          <p:nvPr/>
        </p:nvSpPr>
        <p:spPr bwMode="auto">
          <a:xfrm rot="-11760000" flipH="1" flipV="1">
            <a:off x="4608522" y="2567399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 type="stealth" w="lg" len="lg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68"/>
          <p:cNvGrpSpPr/>
          <p:nvPr/>
        </p:nvGrpSpPr>
        <p:grpSpPr>
          <a:xfrm>
            <a:off x="4286248" y="1928802"/>
            <a:ext cx="928694" cy="646331"/>
            <a:chOff x="6643702" y="350142"/>
            <a:chExt cx="928694" cy="646331"/>
          </a:xfrm>
        </p:grpSpPr>
        <p:sp>
          <p:nvSpPr>
            <p:cNvPr id="10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2А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68"/>
          <p:cNvGrpSpPr/>
          <p:nvPr/>
        </p:nvGrpSpPr>
        <p:grpSpPr>
          <a:xfrm>
            <a:off x="5500694" y="1925413"/>
            <a:ext cx="714380" cy="646331"/>
            <a:chOff x="6670998" y="421580"/>
            <a:chExt cx="714380" cy="646331"/>
          </a:xfrm>
        </p:grpSpPr>
        <p:sp>
          <p:nvSpPr>
            <p:cNvPr id="111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4" name="Прямая соединительная линия 113"/>
          <p:cNvCxnSpPr/>
          <p:nvPr/>
        </p:nvCxnSpPr>
        <p:spPr>
          <a:xfrm flipV="1">
            <a:off x="642910" y="1643050"/>
            <a:ext cx="8001056" cy="7143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63"/>
          <p:cNvGrpSpPr/>
          <p:nvPr/>
        </p:nvGrpSpPr>
        <p:grpSpPr>
          <a:xfrm>
            <a:off x="6072198" y="2714620"/>
            <a:ext cx="3000396" cy="1323630"/>
            <a:chOff x="2500298" y="2676874"/>
            <a:chExt cx="2610177" cy="1609382"/>
          </a:xfrm>
        </p:grpSpPr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32"/>
            <p:cNvSpPr txBox="1">
              <a:spLocks noChangeArrowheads="1"/>
            </p:cNvSpPr>
            <p:nvPr/>
          </p:nvSpPr>
          <p:spPr bwMode="auto">
            <a:xfrm>
              <a:off x="2500298" y="3068535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89"/>
          <p:cNvGrpSpPr/>
          <p:nvPr/>
        </p:nvGrpSpPr>
        <p:grpSpPr>
          <a:xfrm>
            <a:off x="3004432" y="2786058"/>
            <a:ext cx="2639138" cy="1323630"/>
            <a:chOff x="2387650" y="2585058"/>
            <a:chExt cx="2722825" cy="1701198"/>
          </a:xfrm>
        </p:grpSpPr>
        <p:sp>
          <p:nvSpPr>
            <p:cNvPr id="91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32"/>
            <p:cNvSpPr txBox="1">
              <a:spLocks noChangeArrowheads="1"/>
            </p:cNvSpPr>
            <p:nvPr/>
          </p:nvSpPr>
          <p:spPr bwMode="auto">
            <a:xfrm>
              <a:off x="2387650" y="3095096"/>
              <a:ext cx="1571637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Text Box 30"/>
            <p:cNvSpPr txBox="1">
              <a:spLocks noChangeArrowheads="1"/>
            </p:cNvSpPr>
            <p:nvPr/>
          </p:nvSpPr>
          <p:spPr bwMode="auto">
            <a:xfrm>
              <a:off x="3681683" y="2585058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2" name="Группа 89"/>
          <p:cNvGrpSpPr/>
          <p:nvPr/>
        </p:nvGrpSpPr>
        <p:grpSpPr>
          <a:xfrm>
            <a:off x="258160" y="3929065"/>
            <a:ext cx="1262943" cy="1243995"/>
            <a:chOff x="3681683" y="2585058"/>
            <a:chExt cx="1302992" cy="1598848"/>
          </a:xfrm>
        </p:grpSpPr>
        <p:sp>
          <p:nvSpPr>
            <p:cNvPr id="84" name="Text Box 31"/>
            <p:cNvSpPr txBox="1">
              <a:spLocks noChangeArrowheads="1"/>
            </p:cNvSpPr>
            <p:nvPr/>
          </p:nvSpPr>
          <p:spPr bwMode="auto">
            <a:xfrm>
              <a:off x="3710116" y="3503218"/>
              <a:ext cx="1274559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Text Box 30"/>
            <p:cNvSpPr txBox="1">
              <a:spLocks noChangeArrowheads="1"/>
            </p:cNvSpPr>
            <p:nvPr/>
          </p:nvSpPr>
          <p:spPr bwMode="auto">
            <a:xfrm>
              <a:off x="3681683" y="2585058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8" name="Группа 63"/>
          <p:cNvGrpSpPr/>
          <p:nvPr/>
        </p:nvGrpSpPr>
        <p:grpSpPr>
          <a:xfrm>
            <a:off x="1214414" y="3857628"/>
            <a:ext cx="1785953" cy="1357322"/>
            <a:chOff x="3370356" y="2590015"/>
            <a:chExt cx="1553681" cy="1650347"/>
          </a:xfrm>
        </p:grpSpPr>
        <p:sp>
          <p:nvSpPr>
            <p:cNvPr id="90" name="Text Box 31"/>
            <p:cNvSpPr txBox="1">
              <a:spLocks noChangeArrowheads="1"/>
            </p:cNvSpPr>
            <p:nvPr/>
          </p:nvSpPr>
          <p:spPr bwMode="auto">
            <a:xfrm>
              <a:off x="3778138" y="3559674"/>
              <a:ext cx="1145899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32"/>
            <p:cNvSpPr txBox="1">
              <a:spLocks noChangeArrowheads="1"/>
            </p:cNvSpPr>
            <p:nvPr/>
          </p:nvSpPr>
          <p:spPr bwMode="auto">
            <a:xfrm>
              <a:off x="3370356" y="3240229"/>
              <a:ext cx="435030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Text Box 30"/>
            <p:cNvSpPr txBox="1">
              <a:spLocks noChangeArrowheads="1"/>
            </p:cNvSpPr>
            <p:nvPr/>
          </p:nvSpPr>
          <p:spPr bwMode="auto">
            <a:xfrm>
              <a:off x="3681685" y="2590015"/>
              <a:ext cx="993763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7" name="Прямоугольник 106"/>
          <p:cNvSpPr/>
          <p:nvPr/>
        </p:nvSpPr>
        <p:spPr>
          <a:xfrm>
            <a:off x="0" y="5842361"/>
            <a:ext cx="9143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Два тела с зарядами 8·10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–9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Кл и 2·10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–9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Кл находятся на расстоянии 12 см друг от друга. В какой точке на линии, соединяющей эти тела, надо поместить заряженное тело, чтобы оно оказалось в равновесии?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214282" y="4286256"/>
            <a:ext cx="500066" cy="5000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Прямоугольник 112"/>
          <p:cNvSpPr/>
          <p:nvPr/>
        </p:nvSpPr>
        <p:spPr>
          <a:xfrm>
            <a:off x="1544308" y="4272608"/>
            <a:ext cx="500066" cy="5000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Прямоугольник 115"/>
          <p:cNvSpPr/>
          <p:nvPr/>
        </p:nvSpPr>
        <p:spPr>
          <a:xfrm>
            <a:off x="214282" y="4929198"/>
            <a:ext cx="500066" cy="5000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Прямоугольник 116"/>
          <p:cNvSpPr/>
          <p:nvPr/>
        </p:nvSpPr>
        <p:spPr>
          <a:xfrm>
            <a:off x="1585252" y="4888254"/>
            <a:ext cx="500066" cy="5000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8" name="Группа 89"/>
          <p:cNvGrpSpPr/>
          <p:nvPr/>
        </p:nvGrpSpPr>
        <p:grpSpPr>
          <a:xfrm>
            <a:off x="3286117" y="4357694"/>
            <a:ext cx="1246330" cy="1243995"/>
            <a:chOff x="3681683" y="2585058"/>
            <a:chExt cx="1285852" cy="1598848"/>
          </a:xfrm>
        </p:grpSpPr>
        <p:sp>
          <p:nvSpPr>
            <p:cNvPr id="119" name="Text Box 31"/>
            <p:cNvSpPr txBox="1">
              <a:spLocks noChangeArrowheads="1"/>
            </p:cNvSpPr>
            <p:nvPr/>
          </p:nvSpPr>
          <p:spPr bwMode="auto">
            <a:xfrm>
              <a:off x="3710116" y="3503218"/>
              <a:ext cx="100341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0" name="Text Box 30"/>
            <p:cNvSpPr txBox="1">
              <a:spLocks noChangeArrowheads="1"/>
            </p:cNvSpPr>
            <p:nvPr/>
          </p:nvSpPr>
          <p:spPr bwMode="auto">
            <a:xfrm>
              <a:off x="3681683" y="2585058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44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6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1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2" name="Группа 63"/>
          <p:cNvGrpSpPr/>
          <p:nvPr/>
        </p:nvGrpSpPr>
        <p:grpSpPr>
          <a:xfrm>
            <a:off x="4078329" y="4316750"/>
            <a:ext cx="1380349" cy="1384618"/>
            <a:chOff x="3370356" y="2590014"/>
            <a:chExt cx="1200828" cy="1683535"/>
          </a:xfrm>
        </p:grpSpPr>
        <p:sp>
          <p:nvSpPr>
            <p:cNvPr id="123" name="Text Box 31"/>
            <p:cNvSpPr txBox="1">
              <a:spLocks noChangeArrowheads="1"/>
            </p:cNvSpPr>
            <p:nvPr/>
          </p:nvSpPr>
          <p:spPr bwMode="auto">
            <a:xfrm>
              <a:off x="3778139" y="3592862"/>
              <a:ext cx="581008" cy="680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Text Box 32"/>
            <p:cNvSpPr txBox="1">
              <a:spLocks noChangeArrowheads="1"/>
            </p:cNvSpPr>
            <p:nvPr/>
          </p:nvSpPr>
          <p:spPr bwMode="auto">
            <a:xfrm>
              <a:off x="3370356" y="3240229"/>
              <a:ext cx="435030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Text Box 30"/>
            <p:cNvSpPr txBox="1">
              <a:spLocks noChangeArrowheads="1"/>
            </p:cNvSpPr>
            <p:nvPr/>
          </p:nvSpPr>
          <p:spPr bwMode="auto">
            <a:xfrm>
              <a:off x="3681686" y="2590014"/>
              <a:ext cx="553167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7" name="Группа 89"/>
          <p:cNvGrpSpPr/>
          <p:nvPr/>
        </p:nvGrpSpPr>
        <p:grpSpPr>
          <a:xfrm>
            <a:off x="6072198" y="4357694"/>
            <a:ext cx="1246330" cy="1243995"/>
            <a:chOff x="3681683" y="2585058"/>
            <a:chExt cx="1285852" cy="1598848"/>
          </a:xfrm>
        </p:grpSpPr>
        <p:sp>
          <p:nvSpPr>
            <p:cNvPr id="128" name="Text Box 31"/>
            <p:cNvSpPr txBox="1">
              <a:spLocks noChangeArrowheads="1"/>
            </p:cNvSpPr>
            <p:nvPr/>
          </p:nvSpPr>
          <p:spPr bwMode="auto">
            <a:xfrm>
              <a:off x="3710116" y="3503218"/>
              <a:ext cx="100341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 Box 30"/>
            <p:cNvSpPr txBox="1">
              <a:spLocks noChangeArrowheads="1"/>
            </p:cNvSpPr>
            <p:nvPr/>
          </p:nvSpPr>
          <p:spPr bwMode="auto">
            <a:xfrm>
              <a:off x="3681683" y="2585058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44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6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0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1" name="Группа 63"/>
          <p:cNvGrpSpPr/>
          <p:nvPr/>
        </p:nvGrpSpPr>
        <p:grpSpPr>
          <a:xfrm>
            <a:off x="6912603" y="4821022"/>
            <a:ext cx="1016984" cy="853050"/>
            <a:chOff x="3370356" y="3203151"/>
            <a:chExt cx="884721" cy="1037210"/>
          </a:xfrm>
        </p:grpSpPr>
        <p:sp>
          <p:nvSpPr>
            <p:cNvPr id="133" name="Text Box 32"/>
            <p:cNvSpPr txBox="1">
              <a:spLocks noChangeArrowheads="1"/>
            </p:cNvSpPr>
            <p:nvPr/>
          </p:nvSpPr>
          <p:spPr bwMode="auto">
            <a:xfrm>
              <a:off x="3370356" y="3240229"/>
              <a:ext cx="435030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" name="Text Box 30"/>
            <p:cNvSpPr txBox="1">
              <a:spLocks noChangeArrowheads="1"/>
            </p:cNvSpPr>
            <p:nvPr/>
          </p:nvSpPr>
          <p:spPr bwMode="auto">
            <a:xfrm>
              <a:off x="3701910" y="3203151"/>
              <a:ext cx="553167" cy="1000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6" name="Прямоугольник 13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6143604" y="0"/>
            <a:ext cx="3000396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ДЗ,СР-3, стр.17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5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0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1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3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1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62" grpId="0" animBg="1"/>
      <p:bldP spid="66" grpId="0"/>
      <p:bldP spid="67" grpId="0" animBg="1"/>
      <p:bldP spid="71" grpId="0" animBg="1"/>
      <p:bldP spid="83" grpId="0"/>
      <p:bldP spid="94" grpId="0"/>
      <p:bldP spid="100" grpId="0" animBg="1"/>
      <p:bldP spid="101" grpId="0"/>
      <p:bldP spid="102" grpId="0" animBg="1"/>
      <p:bldP spid="106" grpId="0" animBg="1"/>
      <p:bldP spid="107" grpId="0"/>
      <p:bldP spid="110" grpId="0" animBg="1"/>
      <p:bldP spid="113" grpId="0" animBg="1"/>
      <p:bldP spid="116" grpId="0" animBg="1"/>
      <p:bldP spid="117" grpId="0" animBg="1"/>
      <p:bldP spid="13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/>
          <p:cNvSpPr/>
          <p:nvPr/>
        </p:nvSpPr>
        <p:spPr>
          <a:xfrm>
            <a:off x="0" y="521495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Два точечных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Разноимённыеенных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заряда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2•10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 находятся на концах гипотенузы длиной 5 см. Определить напряженность поля в точке, находящейся на расстоянии 4 см от первого и 3 см от второго заряда.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Равнобедренный треугольник 58"/>
          <p:cNvSpPr/>
          <p:nvPr/>
        </p:nvSpPr>
        <p:spPr>
          <a:xfrm rot="11899754">
            <a:off x="2163109" y="4775177"/>
            <a:ext cx="729282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Равнобедренный треугольник 71"/>
          <p:cNvSpPr/>
          <p:nvPr/>
        </p:nvSpPr>
        <p:spPr>
          <a:xfrm rot="11954531">
            <a:off x="1703231" y="3848179"/>
            <a:ext cx="699911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10800000" flipV="1">
            <a:off x="1995174" y="1118817"/>
            <a:ext cx="6552000" cy="309600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-428660" y="2000240"/>
            <a:ext cx="3500462" cy="1643074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1406" y="639529"/>
            <a:ext cx="714380" cy="1714512"/>
            <a:chOff x="1664" y="4813"/>
            <a:chExt cx="366" cy="87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8286776" y="710967"/>
            <a:ext cx="714380" cy="1357322"/>
            <a:chOff x="1664" y="4813"/>
            <a:chExt cx="366" cy="871"/>
          </a:xfrm>
        </p:grpSpPr>
        <p:grpSp>
          <p:nvGrpSpPr>
            <p:cNvPr id="8" name="Group 10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9197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71538" y="3786190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1928794" y="4071942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6540000" flipH="1">
            <a:off x="1709057" y="4731811"/>
            <a:ext cx="1044000" cy="38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68"/>
          <p:cNvGrpSpPr/>
          <p:nvPr/>
        </p:nvGrpSpPr>
        <p:grpSpPr>
          <a:xfrm>
            <a:off x="1643042" y="4714884"/>
            <a:ext cx="714380" cy="646331"/>
            <a:chOff x="6643702" y="350142"/>
            <a:chExt cx="714380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580000" flipH="1">
            <a:off x="1977542" y="3884233"/>
            <a:ext cx="995300" cy="151657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68"/>
          <p:cNvGrpSpPr/>
          <p:nvPr/>
        </p:nvGrpSpPr>
        <p:grpSpPr>
          <a:xfrm>
            <a:off x="3500430" y="2786058"/>
            <a:ext cx="714380" cy="646331"/>
            <a:chOff x="6643702" y="493018"/>
            <a:chExt cx="714380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2388776" y="4143380"/>
            <a:ext cx="2183224" cy="107157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2500298" y="4071942"/>
            <a:ext cx="1428762" cy="714381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2071670" y="4217540"/>
            <a:ext cx="1285884" cy="497344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68"/>
          <p:cNvGrpSpPr/>
          <p:nvPr/>
        </p:nvGrpSpPr>
        <p:grpSpPr>
          <a:xfrm>
            <a:off x="4214810" y="3500438"/>
            <a:ext cx="714380" cy="646331"/>
            <a:chOff x="6670998" y="421580"/>
            <a:chExt cx="714380" cy="646331"/>
          </a:xfrm>
        </p:grpSpPr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693484" y="0"/>
            <a:ext cx="3164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357686" y="4643446"/>
            <a:ext cx="3066394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9" name="Группа 56"/>
          <p:cNvGrpSpPr/>
          <p:nvPr/>
        </p:nvGrpSpPr>
        <p:grpSpPr>
          <a:xfrm>
            <a:off x="5786446" y="3857628"/>
            <a:ext cx="3429024" cy="830997"/>
            <a:chOff x="857224" y="4786322"/>
            <a:chExt cx="3429024" cy="830997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7358082" y="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919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Демк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64"/>
          <p:cNvGrpSpPr/>
          <p:nvPr/>
        </p:nvGrpSpPr>
        <p:grpSpPr>
          <a:xfrm>
            <a:off x="3929058" y="1527766"/>
            <a:ext cx="2281713" cy="1258292"/>
            <a:chOff x="5532357" y="897837"/>
            <a:chExt cx="2281713" cy="1258292"/>
          </a:xfrm>
        </p:grpSpPr>
        <p:sp>
          <p:nvSpPr>
            <p:cNvPr id="58" name="Text Box 11"/>
            <p:cNvSpPr txBox="1">
              <a:spLocks noChangeArrowheads="1"/>
            </p:cNvSpPr>
            <p:nvPr/>
          </p:nvSpPr>
          <p:spPr bwMode="auto">
            <a:xfrm>
              <a:off x="5532357" y="1214422"/>
              <a:ext cx="1081091" cy="76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Group 12"/>
            <p:cNvGrpSpPr>
              <a:grpSpLocks/>
            </p:cNvGrpSpPr>
            <p:nvPr/>
          </p:nvGrpSpPr>
          <p:grpSpPr bwMode="auto">
            <a:xfrm>
              <a:off x="6494526" y="897837"/>
              <a:ext cx="1319544" cy="1258292"/>
              <a:chOff x="11555" y="3576"/>
              <a:chExt cx="707" cy="730"/>
            </a:xfrm>
          </p:grpSpPr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2" name="Group 14"/>
              <p:cNvGrpSpPr>
                <a:grpSpLocks/>
              </p:cNvGrpSpPr>
              <p:nvPr/>
            </p:nvGrpSpPr>
            <p:grpSpPr bwMode="auto">
              <a:xfrm>
                <a:off x="11555" y="3576"/>
                <a:ext cx="707" cy="730"/>
                <a:chOff x="11026" y="3844"/>
                <a:chExt cx="565" cy="730"/>
              </a:xfrm>
            </p:grpSpPr>
            <p:sp>
              <p:nvSpPr>
                <p:cNvPr id="6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26" y="3844"/>
                  <a:ext cx="558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094" y="4124"/>
                  <a:ext cx="497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cxnSp>
        <p:nvCxnSpPr>
          <p:cNvPr id="66" name="Прямая соединительная линия 65"/>
          <p:cNvCxnSpPr>
            <a:stCxn id="7" idx="6"/>
            <a:endCxn id="15" idx="0"/>
          </p:cNvCxnSpPr>
          <p:nvPr/>
        </p:nvCxnSpPr>
        <p:spPr>
          <a:xfrm>
            <a:off x="785786" y="1021407"/>
            <a:ext cx="7678609" cy="13696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714744" y="428604"/>
            <a:ext cx="100013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 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20169855">
            <a:off x="5291893" y="2527729"/>
            <a:ext cx="96625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см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3886064">
            <a:off x="482331" y="2634624"/>
            <a:ext cx="983741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см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Rectangle 1"/>
          <p:cNvSpPr>
            <a:spLocks noChangeArrowheads="1"/>
          </p:cNvSpPr>
          <p:nvPr/>
        </p:nvSpPr>
        <p:spPr bwMode="auto">
          <a:xfrm>
            <a:off x="1285852" y="928670"/>
            <a:ext cx="514353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2*3*4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3" name="Группа 64"/>
          <p:cNvGrpSpPr/>
          <p:nvPr/>
        </p:nvGrpSpPr>
        <p:grpSpPr>
          <a:xfrm>
            <a:off x="0" y="5214950"/>
            <a:ext cx="2231296" cy="1074768"/>
            <a:chOff x="5532357" y="1010219"/>
            <a:chExt cx="2231296" cy="1074768"/>
          </a:xfrm>
          <a:solidFill>
            <a:schemeClr val="bg1">
              <a:lumMod val="85000"/>
            </a:schemeClr>
          </a:solidFill>
        </p:grpSpPr>
        <p:sp>
          <p:nvSpPr>
            <p:cNvPr id="91" name="Text Box 11"/>
            <p:cNvSpPr txBox="1">
              <a:spLocks noChangeArrowheads="1"/>
            </p:cNvSpPr>
            <p:nvPr/>
          </p:nvSpPr>
          <p:spPr bwMode="auto">
            <a:xfrm>
              <a:off x="5532357" y="1214422"/>
              <a:ext cx="1081091" cy="76979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" name="Group 12"/>
            <p:cNvGrpSpPr>
              <a:grpSpLocks/>
            </p:cNvGrpSpPr>
            <p:nvPr/>
          </p:nvGrpSpPr>
          <p:grpSpPr bwMode="auto">
            <a:xfrm>
              <a:off x="6460908" y="1010219"/>
              <a:ext cx="1302745" cy="1074768"/>
              <a:chOff x="11537" y="6276289"/>
              <a:chExt cx="698" cy="1074768"/>
            </a:xfrm>
            <a:grpFill/>
          </p:grpSpPr>
          <p:grpSp>
            <p:nvGrpSpPr>
              <p:cNvPr id="25" name="Group 14"/>
              <p:cNvGrpSpPr>
                <a:grpSpLocks/>
              </p:cNvGrpSpPr>
              <p:nvPr/>
            </p:nvGrpSpPr>
            <p:grpSpPr bwMode="auto">
              <a:xfrm>
                <a:off x="11537" y="6276289"/>
                <a:ext cx="698" cy="1074768"/>
                <a:chOff x="11016" y="6276557"/>
                <a:chExt cx="558" cy="1074768"/>
              </a:xfrm>
              <a:grpFill/>
            </p:grpSpPr>
            <p:sp>
              <p:nvSpPr>
                <p:cNvPr id="9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16" y="6276557"/>
                  <a:ext cx="558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6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047" y="6851259"/>
                  <a:ext cx="497" cy="5000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r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3" name="Line 13"/>
              <p:cNvSpPr>
                <a:spLocks noChangeShapeType="1"/>
              </p:cNvSpPr>
              <p:nvPr/>
            </p:nvSpPr>
            <p:spPr bwMode="auto">
              <a:xfrm>
                <a:off x="11567" y="6806849"/>
                <a:ext cx="628" cy="0"/>
              </a:xfrm>
              <a:prstGeom prst="line">
                <a:avLst/>
              </a:prstGeom>
              <a:grp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7" name="Text Box 32"/>
          <p:cNvSpPr txBox="1">
            <a:spLocks noChangeArrowheads="1"/>
          </p:cNvSpPr>
          <p:nvPr/>
        </p:nvSpPr>
        <p:spPr bwMode="auto">
          <a:xfrm rot="20590175">
            <a:off x="7919920" y="1947740"/>
            <a:ext cx="1239262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1,1</a:t>
            </a:r>
            <a:r>
              <a:rPr lang="ru-RU" b="1" dirty="0" smtClean="0"/>
              <a:t>кВ/м </a:t>
            </a:r>
          </a:p>
        </p:txBody>
      </p:sp>
      <p:grpSp>
        <p:nvGrpSpPr>
          <p:cNvPr id="30" name="Группа 63"/>
          <p:cNvGrpSpPr/>
          <p:nvPr/>
        </p:nvGrpSpPr>
        <p:grpSpPr>
          <a:xfrm>
            <a:off x="6064586" y="1690573"/>
            <a:ext cx="2235843" cy="1098683"/>
            <a:chOff x="2380057" y="3187573"/>
            <a:chExt cx="1881677" cy="1098683"/>
          </a:xfrm>
          <a:solidFill>
            <a:schemeClr val="bg2">
              <a:lumMod val="90000"/>
            </a:schemeClr>
          </a:solidFill>
        </p:grpSpPr>
        <p:sp>
          <p:nvSpPr>
            <p:cNvPr id="74" name="Text Box 32"/>
            <p:cNvSpPr txBox="1">
              <a:spLocks noChangeArrowheads="1"/>
            </p:cNvSpPr>
            <p:nvPr/>
          </p:nvSpPr>
          <p:spPr bwMode="auto">
            <a:xfrm>
              <a:off x="2380058" y="3309183"/>
              <a:ext cx="420853" cy="612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0,04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8" name="Text Box 32"/>
          <p:cNvSpPr txBox="1">
            <a:spLocks noChangeArrowheads="1"/>
          </p:cNvSpPr>
          <p:nvPr/>
        </p:nvSpPr>
        <p:spPr bwMode="auto">
          <a:xfrm>
            <a:off x="4404308" y="5572140"/>
            <a:ext cx="1239262" cy="5721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b="1" dirty="0" smtClean="0"/>
              <a:t>кВ/м </a:t>
            </a:r>
          </a:p>
        </p:txBody>
      </p:sp>
      <p:grpSp>
        <p:nvGrpSpPr>
          <p:cNvPr id="31" name="Группа 63"/>
          <p:cNvGrpSpPr/>
          <p:nvPr/>
        </p:nvGrpSpPr>
        <p:grpSpPr>
          <a:xfrm>
            <a:off x="2143108" y="5286388"/>
            <a:ext cx="2378719" cy="1098683"/>
            <a:chOff x="2259813" y="3187573"/>
            <a:chExt cx="2001921" cy="1098683"/>
          </a:xfrm>
          <a:solidFill>
            <a:schemeClr val="bg2">
              <a:lumMod val="90000"/>
            </a:schemeClr>
          </a:solidFill>
        </p:grpSpPr>
        <p:sp>
          <p:nvSpPr>
            <p:cNvPr id="80" name="Text Box 32"/>
            <p:cNvSpPr txBox="1">
              <a:spLocks noChangeArrowheads="1"/>
            </p:cNvSpPr>
            <p:nvPr/>
          </p:nvSpPr>
          <p:spPr bwMode="auto">
            <a:xfrm>
              <a:off x="2259813" y="3309183"/>
              <a:ext cx="420853" cy="6126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0,03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6" name="Rectangle 1"/>
          <p:cNvSpPr>
            <a:spLocks noChangeArrowheads="1"/>
          </p:cNvSpPr>
          <p:nvPr/>
        </p:nvSpPr>
        <p:spPr bwMode="auto">
          <a:xfrm>
            <a:off x="7408620" y="4649940"/>
            <a:ext cx="1592536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Text Box 2"/>
          <p:cNvSpPr txBox="1">
            <a:spLocks noChangeArrowheads="1"/>
          </p:cNvSpPr>
          <p:nvPr/>
        </p:nvSpPr>
        <p:spPr bwMode="auto">
          <a:xfrm>
            <a:off x="4786314" y="0"/>
            <a:ext cx="2571768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ДЗ,СР-3, стр.15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3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3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59" grpId="0" animBg="1"/>
      <p:bldP spid="72" grpId="0" animBg="1"/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6385" grpId="0" animBg="1"/>
      <p:bldP spid="69" grpId="0" animBg="1"/>
      <p:bldP spid="70" grpId="0" animBg="1"/>
      <p:bldP spid="71" grpId="0" animBg="1"/>
      <p:bldP spid="73" grpId="0" animBg="1"/>
      <p:bldP spid="67" grpId="0" animBg="1"/>
      <p:bldP spid="78" grpId="0" animBg="1"/>
      <p:bldP spid="8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2844" y="639529"/>
            <a:ext cx="428628" cy="503455"/>
            <a:chOff x="846" y="9235"/>
            <a:chExt cx="366" cy="388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286380" y="785795"/>
            <a:ext cx="428628" cy="428628"/>
            <a:chOff x="846" y="9235"/>
            <a:chExt cx="366" cy="38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72132" y="21429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786050" y="1428736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643174" y="2071678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8340000" flipH="1">
            <a:off x="2794445" y="2387123"/>
            <a:ext cx="1174735" cy="17307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68"/>
          <p:cNvGrpSpPr/>
          <p:nvPr/>
        </p:nvGrpSpPr>
        <p:grpSpPr>
          <a:xfrm>
            <a:off x="3286116" y="2786058"/>
            <a:ext cx="928694" cy="646331"/>
            <a:chOff x="6643702" y="350142"/>
            <a:chExt cx="928694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880000" flipH="1">
            <a:off x="2763837" y="1889534"/>
            <a:ext cx="1276837" cy="33151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8"/>
          <p:cNvGrpSpPr/>
          <p:nvPr/>
        </p:nvGrpSpPr>
        <p:grpSpPr>
          <a:xfrm>
            <a:off x="3286116" y="928670"/>
            <a:ext cx="928694" cy="646331"/>
            <a:chOff x="6643702" y="493018"/>
            <a:chExt cx="928694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2428860" y="1047287"/>
            <a:ext cx="2969042" cy="128588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endCxn id="119" idx="1"/>
          </p:cNvCxnSpPr>
          <p:nvPr/>
        </p:nvCxnSpPr>
        <p:spPr>
          <a:xfrm>
            <a:off x="5643570" y="3071810"/>
            <a:ext cx="2107824" cy="769807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68"/>
          <p:cNvGrpSpPr/>
          <p:nvPr/>
        </p:nvGrpSpPr>
        <p:grpSpPr>
          <a:xfrm>
            <a:off x="7119628" y="3857628"/>
            <a:ext cx="714380" cy="646331"/>
            <a:chOff x="6646858" y="350142"/>
            <a:chExt cx="714380" cy="646331"/>
          </a:xfrm>
        </p:grpSpPr>
        <p:sp>
          <p:nvSpPr>
            <p:cNvPr id="51" name="TextBox 50"/>
            <p:cNvSpPr txBox="1"/>
            <p:nvPr/>
          </p:nvSpPr>
          <p:spPr>
            <a:xfrm>
              <a:off x="6646858" y="350142"/>
              <a:ext cx="714380" cy="6463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42436" y="421580"/>
              <a:ext cx="430193" cy="7024"/>
            </a:xfrm>
            <a:prstGeom prst="line">
              <a:avLst/>
            </a:prstGeom>
            <a:noFill/>
            <a:ln w="762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785786" y="0"/>
            <a:ext cx="4649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единительная линия 62"/>
          <p:cNvCxnSpPr>
            <a:stCxn id="7" idx="6"/>
            <a:endCxn id="14" idx="2"/>
          </p:cNvCxnSpPr>
          <p:nvPr/>
        </p:nvCxnSpPr>
        <p:spPr>
          <a:xfrm>
            <a:off x="571472" y="891257"/>
            <a:ext cx="4714908" cy="108852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2857488" y="3714752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>
            <a:off x="571472" y="1000108"/>
            <a:ext cx="3071834" cy="1643074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Группа 68"/>
          <p:cNvGrpSpPr/>
          <p:nvPr/>
        </p:nvGrpSpPr>
        <p:grpSpPr>
          <a:xfrm>
            <a:off x="1785918" y="2714620"/>
            <a:ext cx="928694" cy="646331"/>
            <a:chOff x="6643702" y="493018"/>
            <a:chExt cx="928694" cy="646331"/>
          </a:xfrm>
        </p:grpSpPr>
        <p:sp>
          <p:nvSpPr>
            <p:cNvPr id="11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6" name="Группа 115"/>
          <p:cNvGrpSpPr/>
          <p:nvPr/>
        </p:nvGrpSpPr>
        <p:grpSpPr>
          <a:xfrm>
            <a:off x="2500298" y="4516947"/>
            <a:ext cx="4357718" cy="769441"/>
            <a:chOff x="785786" y="4643446"/>
            <a:chExt cx="4500594" cy="769441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12" name="Группа 56"/>
            <p:cNvGrpSpPr/>
            <p:nvPr/>
          </p:nvGrpSpPr>
          <p:grpSpPr>
            <a:xfrm>
              <a:off x="785786" y="4643446"/>
              <a:ext cx="4500594" cy="769441"/>
              <a:chOff x="857224" y="4786322"/>
              <a:chExt cx="3429024" cy="769441"/>
            </a:xfrm>
            <a:grpFill/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857224" y="4786322"/>
                <a:ext cx="3429024" cy="76944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44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44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+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400" b="1" baseline="-30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4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ru-RU" sz="4400" b="1" baseline="-30000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4400" b="1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4400" b="1" baseline="-30000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                           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18"/>
              <p:cNvSpPr>
                <a:spLocks noChangeShapeType="1"/>
              </p:cNvSpPr>
              <p:nvPr/>
            </p:nvSpPr>
            <p:spPr bwMode="auto">
              <a:xfrm>
                <a:off x="3328693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C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Line 18"/>
              <p:cNvSpPr>
                <a:spLocks noChangeShapeType="1"/>
              </p:cNvSpPr>
              <p:nvPr/>
            </p:nvSpPr>
            <p:spPr bwMode="auto">
              <a:xfrm>
                <a:off x="1673658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Line 18"/>
              <p:cNvSpPr>
                <a:spLocks noChangeShapeType="1"/>
              </p:cNvSpPr>
              <p:nvPr/>
            </p:nvSpPr>
            <p:spPr bwMode="auto">
              <a:xfrm>
                <a:off x="928662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Line 18"/>
            <p:cNvSpPr>
              <a:spLocks noChangeShapeType="1"/>
            </p:cNvSpPr>
            <p:nvPr/>
          </p:nvSpPr>
          <p:spPr bwMode="auto">
            <a:xfrm>
              <a:off x="2828538" y="4643446"/>
              <a:ext cx="600454" cy="0"/>
            </a:xfrm>
            <a:prstGeom prst="line">
              <a:avLst/>
            </a:prstGeom>
            <a:grp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7" name="Line 4"/>
          <p:cNvSpPr>
            <a:spLocks noChangeShapeType="1"/>
          </p:cNvSpPr>
          <p:nvPr/>
        </p:nvSpPr>
        <p:spPr bwMode="auto">
          <a:xfrm rot="-11880000" flipH="1">
            <a:off x="5617446" y="2768215"/>
            <a:ext cx="1276837" cy="33151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8" name="Line 4"/>
          <p:cNvSpPr>
            <a:spLocks noChangeShapeType="1"/>
          </p:cNvSpPr>
          <p:nvPr/>
        </p:nvSpPr>
        <p:spPr bwMode="auto">
          <a:xfrm rot="-8340000" flipH="1">
            <a:off x="6699276" y="2721551"/>
            <a:ext cx="1174735" cy="17307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9" name="Line 4"/>
          <p:cNvSpPr>
            <a:spLocks noChangeShapeType="1"/>
          </p:cNvSpPr>
          <p:nvPr/>
        </p:nvSpPr>
        <p:spPr bwMode="auto">
          <a:xfrm rot="-12060000" flipV="1">
            <a:off x="7615297" y="3107302"/>
            <a:ext cx="327591" cy="698824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1" name="Группа 68"/>
          <p:cNvGrpSpPr/>
          <p:nvPr/>
        </p:nvGrpSpPr>
        <p:grpSpPr>
          <a:xfrm>
            <a:off x="6429388" y="1857364"/>
            <a:ext cx="928694" cy="646331"/>
            <a:chOff x="6643702" y="493018"/>
            <a:chExt cx="928694" cy="646331"/>
          </a:xfrm>
        </p:grpSpPr>
        <p:sp>
          <p:nvSpPr>
            <p:cNvPr id="122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4" name="Группа 68"/>
          <p:cNvGrpSpPr/>
          <p:nvPr/>
        </p:nvGrpSpPr>
        <p:grpSpPr>
          <a:xfrm>
            <a:off x="7858148" y="2428868"/>
            <a:ext cx="928694" cy="646331"/>
            <a:chOff x="6643702" y="350142"/>
            <a:chExt cx="928694" cy="646331"/>
          </a:xfrm>
        </p:grpSpPr>
        <p:sp>
          <p:nvSpPr>
            <p:cNvPr id="12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7" name="Группа 68"/>
          <p:cNvGrpSpPr/>
          <p:nvPr/>
        </p:nvGrpSpPr>
        <p:grpSpPr>
          <a:xfrm>
            <a:off x="7858148" y="3429000"/>
            <a:ext cx="928694" cy="646331"/>
            <a:chOff x="6643702" y="493018"/>
            <a:chExt cx="928694" cy="646331"/>
          </a:xfrm>
        </p:grpSpPr>
        <p:sp>
          <p:nvSpPr>
            <p:cNvPr id="12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0" name="TextBox 129"/>
          <p:cNvSpPr txBox="1"/>
          <p:nvPr/>
        </p:nvSpPr>
        <p:spPr>
          <a:xfrm>
            <a:off x="6715108" y="0"/>
            <a:ext cx="24288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№7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\919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Демк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71406" y="5214950"/>
            <a:ext cx="3101457" cy="1609382"/>
            <a:chOff x="2500299" y="2676874"/>
            <a:chExt cx="2610176" cy="1609382"/>
          </a:xfrm>
          <a:solidFill>
            <a:schemeClr val="bg2">
              <a:lumMod val="90000"/>
            </a:schemeClr>
          </a:solidFill>
        </p:grpSpPr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 Box 32"/>
            <p:cNvSpPr txBox="1">
              <a:spLocks noChangeArrowheads="1"/>
            </p:cNvSpPr>
            <p:nvPr/>
          </p:nvSpPr>
          <p:spPr bwMode="auto">
            <a:xfrm>
              <a:off x="2500299" y="3217884"/>
              <a:ext cx="1382806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3470807" y="5248642"/>
            <a:ext cx="3101457" cy="1609382"/>
            <a:chOff x="2500299" y="2676874"/>
            <a:chExt cx="2610176" cy="1609382"/>
          </a:xfrm>
          <a:solidFill>
            <a:schemeClr val="bg1">
              <a:lumMod val="85000"/>
            </a:schemeClr>
          </a:solidFill>
        </p:grpSpPr>
        <p:sp>
          <p:nvSpPr>
            <p:cNvPr id="70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Text Box 32"/>
            <p:cNvSpPr txBox="1">
              <a:spLocks noChangeArrowheads="1"/>
            </p:cNvSpPr>
            <p:nvPr/>
          </p:nvSpPr>
          <p:spPr bwMode="auto">
            <a:xfrm>
              <a:off x="2500299" y="3217884"/>
              <a:ext cx="1347615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6399765" y="5072074"/>
            <a:ext cx="3101457" cy="1609382"/>
            <a:chOff x="2500299" y="2676874"/>
            <a:chExt cx="2610176" cy="1609382"/>
          </a:xfrm>
        </p:grpSpPr>
        <p:sp>
          <p:nvSpPr>
            <p:cNvPr id="80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 Box 32"/>
            <p:cNvSpPr txBox="1">
              <a:spLocks noChangeArrowheads="1"/>
            </p:cNvSpPr>
            <p:nvPr/>
          </p:nvSpPr>
          <p:spPr bwMode="auto">
            <a:xfrm>
              <a:off x="2500299" y="3217884"/>
              <a:ext cx="1322684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ru-RU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36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4" name="Прямоугольник 7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5" name="Group 10"/>
          <p:cNvGrpSpPr>
            <a:grpSpLocks/>
          </p:cNvGrpSpPr>
          <p:nvPr/>
        </p:nvGrpSpPr>
        <p:grpSpPr bwMode="auto">
          <a:xfrm>
            <a:off x="2571736" y="3571876"/>
            <a:ext cx="428628" cy="428628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8" name="Line 4"/>
          <p:cNvSpPr>
            <a:spLocks noChangeShapeType="1"/>
          </p:cNvSpPr>
          <p:nvPr/>
        </p:nvSpPr>
        <p:spPr bwMode="auto">
          <a:xfrm rot="-12060000" flipV="1">
            <a:off x="2590497" y="2281822"/>
            <a:ext cx="327591" cy="698824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0163 L -0.3125 -0.13149 " pathEditMode="relative" rAng="0" ptsTypes="AA">
                                      <p:cBhvr>
                                        <p:cTn id="1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0" y="-650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59259E-6 L -0.24149 -0.10949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-5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11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02" grpId="0"/>
      <p:bldP spid="117" grpId="0" animBg="1"/>
      <p:bldP spid="118" grpId="0" animBg="1"/>
      <p:bldP spid="119" grpId="0" animBg="1"/>
      <p:bldP spid="74" grpId="0" animBg="1"/>
      <p:bldP spid="7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 rot="20311672">
            <a:off x="37421" y="1640743"/>
            <a:ext cx="6264205" cy="1632413"/>
          </a:xfrm>
          <a:prstGeom prst="rect">
            <a:avLst/>
          </a:prstGeom>
          <a:solidFill>
            <a:srgbClr val="92D050">
              <a:alpha val="67000"/>
            </a:srgb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Напряженность 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3768" y="6177498"/>
            <a:ext cx="6660232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стр.23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25913" y="0"/>
            <a:ext cx="3263649" cy="9233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№11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88279">
            <a:off x="343374" y="4290232"/>
            <a:ext cx="6988190" cy="1669848"/>
          </a:xfrm>
          <a:prstGeom prst="rect">
            <a:avLst/>
          </a:prstGeom>
          <a:solidFill>
            <a:srgbClr val="92D050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поля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786050" y="2571744"/>
            <a:ext cx="6143668" cy="1785950"/>
          </a:xfrm>
          <a:prstGeom prst="rect">
            <a:avLst/>
          </a:prstGeom>
          <a:solidFill>
            <a:schemeClr val="bg1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электрического.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30" name="Arc 6"/>
          <p:cNvSpPr>
            <a:spLocks/>
          </p:cNvSpPr>
          <p:nvPr/>
        </p:nvSpPr>
        <p:spPr bwMode="auto">
          <a:xfrm flipH="1" flipV="1">
            <a:off x="4603899" y="896770"/>
            <a:ext cx="2786082" cy="242889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1772015" y="2190382"/>
            <a:ext cx="2799985" cy="2649961"/>
          </a:xfrm>
          <a:prstGeom prst="ellipse">
            <a:avLst/>
          </a:prstGeom>
          <a:solidFill>
            <a:schemeClr val="bg2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 flipV="1">
            <a:off x="1785918" y="1357297"/>
            <a:ext cx="623064" cy="105088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5643570" y="1214422"/>
            <a:ext cx="108109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485187" y="785795"/>
            <a:ext cx="1302746" cy="1500902"/>
            <a:chOff x="11550" y="3511"/>
            <a:chExt cx="698" cy="853"/>
          </a:xfrm>
        </p:grpSpPr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11550" y="3511"/>
              <a:ext cx="698" cy="853"/>
              <a:chOff x="11026" y="3779"/>
              <a:chExt cx="558" cy="853"/>
            </a:xfrm>
          </p:grpSpPr>
          <p:sp>
            <p:nvSpPr>
              <p:cNvPr id="1039" name="Text Box 15"/>
              <p:cNvSpPr txBox="1">
                <a:spLocks noChangeArrowheads="1"/>
              </p:cNvSpPr>
              <p:nvPr/>
            </p:nvSpPr>
            <p:spPr bwMode="auto">
              <a:xfrm>
                <a:off x="11026" y="3779"/>
                <a:ext cx="55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ш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0" name="Text Box 16"/>
              <p:cNvSpPr txBox="1">
                <a:spLocks noChangeArrowheads="1"/>
              </p:cNvSpPr>
              <p:nvPr/>
            </p:nvSpPr>
            <p:spPr bwMode="auto">
              <a:xfrm>
                <a:off x="11060" y="4182"/>
                <a:ext cx="49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9" name="Line 4"/>
          <p:cNvSpPr>
            <a:spLocks noChangeShapeType="1"/>
          </p:cNvSpPr>
          <p:nvPr/>
        </p:nvSpPr>
        <p:spPr bwMode="auto">
          <a:xfrm flipH="1" flipV="1">
            <a:off x="4571999" y="428604"/>
            <a:ext cx="45719" cy="5857916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100405" y="3447273"/>
            <a:ext cx="1471595" cy="149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Line 4"/>
          <p:cNvSpPr>
            <a:spLocks noChangeShapeType="1"/>
          </p:cNvSpPr>
          <p:nvPr/>
        </p:nvSpPr>
        <p:spPr bwMode="auto">
          <a:xfrm flipV="1">
            <a:off x="3180803" y="396705"/>
            <a:ext cx="0" cy="321471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3138593" y="3531208"/>
            <a:ext cx="428628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358082" y="3571876"/>
            <a:ext cx="36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/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3210031" y="253829"/>
            <a:ext cx="64294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 flipH="1" flipV="1">
            <a:off x="785786" y="2214553"/>
            <a:ext cx="1094198" cy="6920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H="1">
            <a:off x="571472" y="3478102"/>
            <a:ext cx="1165636" cy="2233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 flipH="1">
            <a:off x="928662" y="4143380"/>
            <a:ext cx="1022760" cy="71438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7"/>
          <p:cNvSpPr>
            <a:spLocks noChangeShapeType="1"/>
          </p:cNvSpPr>
          <p:nvPr/>
        </p:nvSpPr>
        <p:spPr bwMode="auto">
          <a:xfrm flipH="1">
            <a:off x="2357422" y="4786322"/>
            <a:ext cx="379818" cy="114300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1857356" y="3500438"/>
            <a:ext cx="29289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Line 4"/>
          <p:cNvSpPr>
            <a:spLocks noChangeShapeType="1"/>
          </p:cNvSpPr>
          <p:nvPr/>
        </p:nvSpPr>
        <p:spPr bwMode="auto">
          <a:xfrm flipV="1">
            <a:off x="3210031" y="896771"/>
            <a:ext cx="1785950" cy="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420956" y="750902"/>
            <a:ext cx="143828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1636558" y="322275"/>
            <a:ext cx="1373669" cy="1500902"/>
            <a:chOff x="11559" y="3511"/>
            <a:chExt cx="736" cy="853"/>
          </a:xfrm>
        </p:grpSpPr>
        <p:sp>
          <p:nvSpPr>
            <p:cNvPr id="32" name="Line 13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11559" y="3511"/>
              <a:ext cx="736" cy="853"/>
              <a:chOff x="11026" y="3779"/>
              <a:chExt cx="588" cy="853"/>
            </a:xfrm>
          </p:grpSpPr>
          <p:sp>
            <p:nvSpPr>
              <p:cNvPr id="34" name="Text Box 15"/>
              <p:cNvSpPr txBox="1">
                <a:spLocks noChangeArrowheads="1"/>
              </p:cNvSpPr>
              <p:nvPr/>
            </p:nvSpPr>
            <p:spPr bwMode="auto">
              <a:xfrm>
                <a:off x="11026" y="3779"/>
                <a:ext cx="55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ш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 Box 16"/>
              <p:cNvSpPr txBox="1">
                <a:spLocks noChangeArrowheads="1"/>
              </p:cNvSpPr>
              <p:nvPr/>
            </p:nvSpPr>
            <p:spPr bwMode="auto">
              <a:xfrm>
                <a:off x="11060" y="4182"/>
                <a:ext cx="55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2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ш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6" name="Прямоугольник 35"/>
          <p:cNvSpPr/>
          <p:nvPr/>
        </p:nvSpPr>
        <p:spPr>
          <a:xfrm>
            <a:off x="2357422" y="2500306"/>
            <a:ext cx="646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2800" dirty="0"/>
          </a:p>
        </p:txBody>
      </p:sp>
      <p:sp>
        <p:nvSpPr>
          <p:cNvPr id="37" name="Line 7"/>
          <p:cNvSpPr>
            <a:spLocks noChangeShapeType="1"/>
          </p:cNvSpPr>
          <p:nvPr/>
        </p:nvSpPr>
        <p:spPr bwMode="auto">
          <a:xfrm flipH="1" flipV="1">
            <a:off x="2071670" y="2643181"/>
            <a:ext cx="980254" cy="9080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Arc 6"/>
          <p:cNvSpPr>
            <a:spLocks/>
          </p:cNvSpPr>
          <p:nvPr/>
        </p:nvSpPr>
        <p:spPr bwMode="auto">
          <a:xfrm rot="10800000" flipV="1">
            <a:off x="4653894" y="3786190"/>
            <a:ext cx="2704188" cy="242889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7572364" y="0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911 </a:t>
            </a:r>
            <a:r>
              <a:rPr lang="ru-RU" dirty="0" err="1" smtClean="0"/>
              <a:t>Демкович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8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1026" grpId="0" animBg="1"/>
      <p:bldP spid="1031" grpId="0" animBg="1"/>
      <p:bldP spid="1035" grpId="0"/>
      <p:bldP spid="19" grpId="0" animBg="1"/>
      <p:bldP spid="1028" grpId="0" animBg="1"/>
      <p:bldP spid="1029" grpId="0" animBg="1"/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28" grpId="0"/>
      <p:bldP spid="28" grpId="1"/>
      <p:bldP spid="29" grpId="0" animBg="1"/>
      <p:bldP spid="30" grpId="0"/>
      <p:bldP spid="36" grpId="0"/>
      <p:bldP spid="37" grpId="0" animBg="1"/>
      <p:bldP spid="33" grpId="0" animBg="1"/>
      <p:bldP spid="3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406" y="639529"/>
            <a:ext cx="714380" cy="763755"/>
            <a:chOff x="846" y="9235"/>
            <a:chExt cx="366" cy="388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286380" y="785794"/>
            <a:ext cx="714380" cy="604639"/>
            <a:chOff x="846" y="9235"/>
            <a:chExt cx="366" cy="38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72132" y="21429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0" y="3429000"/>
            <a:ext cx="91439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Когда напряженность поля в точке, лежащей между зарядами больше. Когда они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одноимённы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мённы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6"/>
          <p:cNvGrpSpPr/>
          <p:nvPr/>
        </p:nvGrpSpPr>
        <p:grpSpPr>
          <a:xfrm>
            <a:off x="0" y="5786454"/>
            <a:ext cx="3429024" cy="830997"/>
            <a:chOff x="857224" y="4786322"/>
            <a:chExt cx="3429024" cy="830997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Овал 61"/>
          <p:cNvSpPr/>
          <p:nvPr/>
        </p:nvSpPr>
        <p:spPr>
          <a:xfrm>
            <a:off x="2714612" y="92867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единительная линия 62"/>
          <p:cNvCxnSpPr>
            <a:stCxn id="7" idx="6"/>
            <a:endCxn id="14" idx="2"/>
          </p:cNvCxnSpPr>
          <p:nvPr/>
        </p:nvCxnSpPr>
        <p:spPr>
          <a:xfrm>
            <a:off x="785786" y="1021407"/>
            <a:ext cx="4500594" cy="6670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2285984" y="428604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Line 4"/>
          <p:cNvSpPr>
            <a:spLocks noChangeShapeType="1"/>
          </p:cNvSpPr>
          <p:nvPr/>
        </p:nvSpPr>
        <p:spPr bwMode="auto">
          <a:xfrm rot="-8280000" flipH="1">
            <a:off x="2966418" y="711629"/>
            <a:ext cx="853710" cy="6512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8"/>
          <p:cNvGrpSpPr/>
          <p:nvPr/>
        </p:nvGrpSpPr>
        <p:grpSpPr>
          <a:xfrm>
            <a:off x="3214678" y="1103445"/>
            <a:ext cx="928694" cy="646331"/>
            <a:chOff x="6643702" y="350142"/>
            <a:chExt cx="928694" cy="646331"/>
          </a:xfrm>
        </p:grpSpPr>
        <p:sp>
          <p:nvSpPr>
            <p:cNvPr id="69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Line 4"/>
          <p:cNvSpPr>
            <a:spLocks noChangeShapeType="1"/>
          </p:cNvSpPr>
          <p:nvPr/>
        </p:nvSpPr>
        <p:spPr bwMode="auto">
          <a:xfrm rot="-11760000" flipH="1" flipV="1">
            <a:off x="2913704" y="842973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68"/>
          <p:cNvGrpSpPr/>
          <p:nvPr/>
        </p:nvGrpSpPr>
        <p:grpSpPr>
          <a:xfrm>
            <a:off x="3500430" y="214290"/>
            <a:ext cx="928694" cy="646331"/>
            <a:chOff x="6643702" y="493018"/>
            <a:chExt cx="928694" cy="646331"/>
          </a:xfrm>
        </p:grpSpPr>
        <p:sp>
          <p:nvSpPr>
            <p:cNvPr id="7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5" name="Прямая со стрелкой 74"/>
          <p:cNvCxnSpPr/>
          <p:nvPr/>
        </p:nvCxnSpPr>
        <p:spPr>
          <a:xfrm>
            <a:off x="2857488" y="1063906"/>
            <a:ext cx="2214578" cy="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68"/>
          <p:cNvGrpSpPr/>
          <p:nvPr/>
        </p:nvGrpSpPr>
        <p:grpSpPr>
          <a:xfrm>
            <a:off x="4572000" y="428604"/>
            <a:ext cx="714380" cy="646331"/>
            <a:chOff x="6670998" y="421580"/>
            <a:chExt cx="714380" cy="646331"/>
          </a:xfrm>
        </p:grpSpPr>
        <p:sp>
          <p:nvSpPr>
            <p:cNvPr id="7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7786710" y="2467171"/>
            <a:ext cx="714380" cy="604639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8358214" y="1928802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10"/>
          <p:cNvGrpSpPr>
            <a:grpSpLocks/>
          </p:cNvGrpSpPr>
          <p:nvPr/>
        </p:nvGrpSpPr>
        <p:grpSpPr bwMode="auto">
          <a:xfrm>
            <a:off x="3071802" y="2428868"/>
            <a:ext cx="714380" cy="604639"/>
            <a:chOff x="846" y="9235"/>
            <a:chExt cx="366" cy="388"/>
          </a:xfrm>
        </p:grpSpPr>
        <p:sp>
          <p:nvSpPr>
            <p:cNvPr id="89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4" name="Прямоугольник 93"/>
          <p:cNvSpPr/>
          <p:nvPr/>
        </p:nvSpPr>
        <p:spPr>
          <a:xfrm>
            <a:off x="2428860" y="2143116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>
            <a:off x="3786182" y="2729900"/>
            <a:ext cx="4178147" cy="60119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Овал 99"/>
          <p:cNvSpPr/>
          <p:nvPr/>
        </p:nvSpPr>
        <p:spPr>
          <a:xfrm>
            <a:off x="5715008" y="2693354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5643570" y="2143116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Line 4"/>
          <p:cNvSpPr>
            <a:spLocks noChangeShapeType="1"/>
          </p:cNvSpPr>
          <p:nvPr/>
        </p:nvSpPr>
        <p:spPr bwMode="auto">
          <a:xfrm rot="-11760000" flipH="1" flipV="1">
            <a:off x="5965842" y="2553774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Группа 68"/>
          <p:cNvGrpSpPr/>
          <p:nvPr/>
        </p:nvGrpSpPr>
        <p:grpSpPr>
          <a:xfrm>
            <a:off x="6786578" y="2000240"/>
            <a:ext cx="928694" cy="646331"/>
            <a:chOff x="6643702" y="493018"/>
            <a:chExt cx="928694" cy="646331"/>
          </a:xfrm>
        </p:grpSpPr>
        <p:sp>
          <p:nvSpPr>
            <p:cNvPr id="104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6" name="Line 4"/>
          <p:cNvSpPr>
            <a:spLocks noChangeShapeType="1"/>
          </p:cNvSpPr>
          <p:nvPr/>
        </p:nvSpPr>
        <p:spPr bwMode="auto">
          <a:xfrm rot="-11760000" flipH="1" flipV="1">
            <a:off x="4608522" y="2567399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 type="stealth" w="lg" len="lg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68"/>
          <p:cNvGrpSpPr/>
          <p:nvPr/>
        </p:nvGrpSpPr>
        <p:grpSpPr>
          <a:xfrm>
            <a:off x="4286248" y="1928802"/>
            <a:ext cx="928694" cy="646331"/>
            <a:chOff x="6643702" y="350142"/>
            <a:chExt cx="928694" cy="646331"/>
          </a:xfrm>
        </p:grpSpPr>
        <p:sp>
          <p:nvSpPr>
            <p:cNvPr id="10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2А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68"/>
          <p:cNvGrpSpPr/>
          <p:nvPr/>
        </p:nvGrpSpPr>
        <p:grpSpPr>
          <a:xfrm>
            <a:off x="5500694" y="3000372"/>
            <a:ext cx="714380" cy="646331"/>
            <a:chOff x="6670998" y="421580"/>
            <a:chExt cx="714380" cy="646331"/>
          </a:xfrm>
        </p:grpSpPr>
        <p:sp>
          <p:nvSpPr>
            <p:cNvPr id="111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4" name="Прямая соединительная линия 113"/>
          <p:cNvCxnSpPr/>
          <p:nvPr/>
        </p:nvCxnSpPr>
        <p:spPr>
          <a:xfrm flipV="1">
            <a:off x="642910" y="1785926"/>
            <a:ext cx="8001056" cy="7143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6715108" y="0"/>
            <a:ext cx="24288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№6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918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Демк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63"/>
          <p:cNvGrpSpPr/>
          <p:nvPr/>
        </p:nvGrpSpPr>
        <p:grpSpPr>
          <a:xfrm>
            <a:off x="3428992" y="4357694"/>
            <a:ext cx="3000396" cy="1323630"/>
            <a:chOff x="2500298" y="2676874"/>
            <a:chExt cx="2610177" cy="1609382"/>
          </a:xfrm>
        </p:grpSpPr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32"/>
            <p:cNvSpPr txBox="1">
              <a:spLocks noChangeArrowheads="1"/>
            </p:cNvSpPr>
            <p:nvPr/>
          </p:nvSpPr>
          <p:spPr bwMode="auto">
            <a:xfrm>
              <a:off x="2500298" y="3068535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89"/>
          <p:cNvGrpSpPr/>
          <p:nvPr/>
        </p:nvGrpSpPr>
        <p:grpSpPr>
          <a:xfrm>
            <a:off x="6215074" y="4429132"/>
            <a:ext cx="2639138" cy="1252192"/>
            <a:chOff x="2387650" y="2676874"/>
            <a:chExt cx="2722825" cy="1609382"/>
          </a:xfrm>
        </p:grpSpPr>
        <p:sp>
          <p:nvSpPr>
            <p:cNvPr id="91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32"/>
            <p:cNvSpPr txBox="1">
              <a:spLocks noChangeArrowheads="1"/>
            </p:cNvSpPr>
            <p:nvPr/>
          </p:nvSpPr>
          <p:spPr bwMode="auto">
            <a:xfrm>
              <a:off x="2387650" y="3095096"/>
              <a:ext cx="1571637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2" name="Прямоугольник 7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000"/>
                            </p:stCondLst>
                            <p:childTnLst>
                              <p:par>
                                <p:cTn id="147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9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52" grpId="0"/>
      <p:bldP spid="62" grpId="0" animBg="1"/>
      <p:bldP spid="66" grpId="0"/>
      <p:bldP spid="67" grpId="0" animBg="1"/>
      <p:bldP spid="71" grpId="0" animBg="1"/>
      <p:bldP spid="83" grpId="0"/>
      <p:bldP spid="94" grpId="0"/>
      <p:bldP spid="100" grpId="0" animBg="1"/>
      <p:bldP spid="101" grpId="0"/>
      <p:bldP spid="102" grpId="0" animBg="1"/>
      <p:bldP spid="106" grpId="0" animBg="1"/>
      <p:bldP spid="7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/>
          <p:cNvCxnSpPr/>
          <p:nvPr/>
        </p:nvCxnSpPr>
        <p:spPr>
          <a:xfrm rot="10800000" flipV="1">
            <a:off x="3071802" y="1000108"/>
            <a:ext cx="5540778" cy="278608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00034" y="1142984"/>
            <a:ext cx="5072098" cy="3714776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1406" y="639529"/>
            <a:ext cx="714380" cy="1714512"/>
            <a:chOff x="1664" y="4813"/>
            <a:chExt cx="366" cy="87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8286776" y="710967"/>
            <a:ext cx="714380" cy="1357322"/>
            <a:chOff x="1664" y="4813"/>
            <a:chExt cx="366" cy="871"/>
          </a:xfrm>
        </p:grpSpPr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9197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786050" y="3571876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571868" y="3357562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8340000" flipH="1">
            <a:off x="3660802" y="3917814"/>
            <a:ext cx="1250314" cy="38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2" name="Группа 68"/>
          <p:cNvGrpSpPr/>
          <p:nvPr/>
        </p:nvGrpSpPr>
        <p:grpSpPr>
          <a:xfrm>
            <a:off x="4071934" y="4286256"/>
            <a:ext cx="714380" cy="646331"/>
            <a:chOff x="6643702" y="350142"/>
            <a:chExt cx="714380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940000" flipH="1">
            <a:off x="3753521" y="2946615"/>
            <a:ext cx="1796921" cy="10006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" name="Группа 68"/>
          <p:cNvGrpSpPr/>
          <p:nvPr/>
        </p:nvGrpSpPr>
        <p:grpSpPr>
          <a:xfrm>
            <a:off x="4714876" y="2000240"/>
            <a:ext cx="714380" cy="646331"/>
            <a:chOff x="6643702" y="493018"/>
            <a:chExt cx="714380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4714876" y="3286124"/>
            <a:ext cx="2183224" cy="107157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044770" y="2299640"/>
            <a:ext cx="1670370" cy="1272236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3801840" y="3429000"/>
            <a:ext cx="2770426" cy="7416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68"/>
          <p:cNvGrpSpPr/>
          <p:nvPr/>
        </p:nvGrpSpPr>
        <p:grpSpPr>
          <a:xfrm>
            <a:off x="6528122" y="2857496"/>
            <a:ext cx="714380" cy="646331"/>
            <a:chOff x="6670998" y="421580"/>
            <a:chExt cx="714380" cy="646331"/>
          </a:xfrm>
        </p:grpSpPr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693484" y="0"/>
            <a:ext cx="3164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5429264"/>
            <a:ext cx="9358346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2Е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2Е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3" name="Группа 56"/>
          <p:cNvGrpSpPr/>
          <p:nvPr/>
        </p:nvGrpSpPr>
        <p:grpSpPr>
          <a:xfrm>
            <a:off x="214282" y="4572008"/>
            <a:ext cx="3429024" cy="830997"/>
            <a:chOff x="857224" y="4786322"/>
            <a:chExt cx="3429024" cy="830997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9" name="Равнобедренный треугольник 58"/>
          <p:cNvSpPr/>
          <p:nvPr/>
        </p:nvSpPr>
        <p:spPr>
          <a:xfrm rot="11122841">
            <a:off x="4184499" y="3873969"/>
            <a:ext cx="1296000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6000760" y="0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919 </a:t>
            </a:r>
            <a:r>
              <a:rPr lang="ru-RU" dirty="0" err="1" smtClean="0"/>
              <a:t>Демк</a:t>
            </a:r>
            <a:endParaRPr lang="ru-RU" dirty="0"/>
          </a:p>
        </p:txBody>
      </p:sp>
      <p:grpSp>
        <p:nvGrpSpPr>
          <p:cNvPr id="65" name="Группа 64"/>
          <p:cNvGrpSpPr/>
          <p:nvPr/>
        </p:nvGrpSpPr>
        <p:grpSpPr>
          <a:xfrm>
            <a:off x="6643702" y="3385154"/>
            <a:ext cx="2170500" cy="1258292"/>
            <a:chOff x="5643570" y="897837"/>
            <a:chExt cx="2170500" cy="1258292"/>
          </a:xfrm>
        </p:grpSpPr>
        <p:sp>
          <p:nvSpPr>
            <p:cNvPr id="58" name="Text Box 11"/>
            <p:cNvSpPr txBox="1">
              <a:spLocks noChangeArrowheads="1"/>
            </p:cNvSpPr>
            <p:nvPr/>
          </p:nvSpPr>
          <p:spPr bwMode="auto">
            <a:xfrm>
              <a:off x="5643570" y="1214422"/>
              <a:ext cx="1081091" cy="76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0" name="Group 12"/>
            <p:cNvGrpSpPr>
              <a:grpSpLocks/>
            </p:cNvGrpSpPr>
            <p:nvPr/>
          </p:nvGrpSpPr>
          <p:grpSpPr bwMode="auto">
            <a:xfrm>
              <a:off x="6494526" y="897837"/>
              <a:ext cx="1319544" cy="1258292"/>
              <a:chOff x="11555" y="3576"/>
              <a:chExt cx="707" cy="730"/>
            </a:xfrm>
          </p:grpSpPr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2" name="Group 14"/>
              <p:cNvGrpSpPr>
                <a:grpSpLocks/>
              </p:cNvGrpSpPr>
              <p:nvPr/>
            </p:nvGrpSpPr>
            <p:grpSpPr bwMode="auto">
              <a:xfrm>
                <a:off x="11555" y="3576"/>
                <a:ext cx="707" cy="730"/>
                <a:chOff x="11026" y="3844"/>
                <a:chExt cx="565" cy="730"/>
              </a:xfrm>
            </p:grpSpPr>
            <p:sp>
              <p:nvSpPr>
                <p:cNvPr id="6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26" y="3844"/>
                  <a:ext cx="558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094" y="4124"/>
                  <a:ext cx="497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cxnSp>
        <p:nvCxnSpPr>
          <p:cNvPr id="66" name="Прямая соединительная линия 65"/>
          <p:cNvCxnSpPr>
            <a:stCxn id="7" idx="6"/>
            <a:endCxn id="15" idx="0"/>
          </p:cNvCxnSpPr>
          <p:nvPr/>
        </p:nvCxnSpPr>
        <p:spPr>
          <a:xfrm>
            <a:off x="785786" y="1021407"/>
            <a:ext cx="7678609" cy="13696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714744" y="42860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12 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857356" y="185736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 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19856656">
            <a:off x="6700292" y="1721537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 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Равнобедренный треугольник 71"/>
          <p:cNvSpPr/>
          <p:nvPr/>
        </p:nvSpPr>
        <p:spPr>
          <a:xfrm rot="11122841">
            <a:off x="3043948" y="3043390"/>
            <a:ext cx="1296000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Rectangle 1"/>
          <p:cNvSpPr>
            <a:spLocks noChangeArrowheads="1"/>
          </p:cNvSpPr>
          <p:nvPr/>
        </p:nvSpPr>
        <p:spPr bwMode="auto">
          <a:xfrm>
            <a:off x="1428728" y="1078040"/>
            <a:ext cx="5643602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2*8*8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86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6643702" y="3500438"/>
            <a:ext cx="1928826" cy="1143008"/>
          </a:xfrm>
          <a:prstGeom prst="round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3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6385" grpId="0" animBg="1"/>
      <p:bldP spid="59" grpId="0" animBg="1"/>
      <p:bldP spid="69" grpId="0"/>
      <p:bldP spid="70" grpId="0"/>
      <p:bldP spid="71" grpId="0"/>
      <p:bldP spid="72" grpId="0" animBg="1"/>
      <p:bldP spid="73" grpId="0" animBg="1"/>
      <p:bldP spid="67" grpId="0" animBg="1"/>
      <p:bldP spid="6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0750" y="185252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№1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0" y="3000372"/>
            <a:ext cx="7286644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покоится!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268" y="4369172"/>
            <a:ext cx="4379732" cy="11757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=Р·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>
            <a:off x="2357422" y="1976342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40"/>
          <p:cNvGrpSpPr/>
          <p:nvPr/>
        </p:nvGrpSpPr>
        <p:grpSpPr>
          <a:xfrm>
            <a:off x="642910" y="3714752"/>
            <a:ext cx="6572296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+Р = 0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913913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3480986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4123928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6" name="Line 4"/>
          <p:cNvSpPr>
            <a:spLocks noChangeShapeType="1"/>
          </p:cNvSpPr>
          <p:nvPr/>
        </p:nvSpPr>
        <p:spPr bwMode="auto">
          <a:xfrm flipH="1" flipV="1">
            <a:off x="1571604" y="199227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62"/>
          <p:cNvGrpSpPr/>
          <p:nvPr/>
        </p:nvGrpSpPr>
        <p:grpSpPr>
          <a:xfrm>
            <a:off x="7692316" y="1368776"/>
            <a:ext cx="714380" cy="461665"/>
            <a:chOff x="5120548" y="1368776"/>
            <a:chExt cx="714380" cy="461665"/>
          </a:xfrm>
        </p:grpSpPr>
        <p:sp>
          <p:nvSpPr>
            <p:cNvPr id="49" name="TextBox 48"/>
            <p:cNvSpPr txBox="1"/>
            <p:nvPr/>
          </p:nvSpPr>
          <p:spPr>
            <a:xfrm>
              <a:off x="5120548" y="136877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5132026" y="14552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Группа 69"/>
          <p:cNvGrpSpPr/>
          <p:nvPr/>
        </p:nvGrpSpPr>
        <p:grpSpPr>
          <a:xfrm>
            <a:off x="8143900" y="1785926"/>
            <a:ext cx="642942" cy="1089617"/>
            <a:chOff x="5572132" y="1785926"/>
            <a:chExt cx="642942" cy="1089617"/>
          </a:xfrm>
        </p:grpSpPr>
        <p:sp>
          <p:nvSpPr>
            <p:cNvPr id="47" name="Line 7"/>
            <p:cNvSpPr>
              <a:spLocks noChangeShapeType="1"/>
            </p:cNvSpPr>
            <p:nvPr/>
          </p:nvSpPr>
          <p:spPr bwMode="auto">
            <a:xfrm flipH="1">
              <a:off x="5572132" y="1785926"/>
              <a:ext cx="48482" cy="801749"/>
            </a:xfrm>
            <a:prstGeom prst="line">
              <a:avLst/>
            </a:prstGeom>
            <a:noFill/>
            <a:ln w="63500">
              <a:solidFill>
                <a:srgbClr val="0066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3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1" name="Группа 63"/>
            <p:cNvGrpSpPr/>
            <p:nvPr/>
          </p:nvGrpSpPr>
          <p:grpSpPr>
            <a:xfrm>
              <a:off x="5572132" y="2413878"/>
              <a:ext cx="642942" cy="461665"/>
              <a:chOff x="5572132" y="2413878"/>
              <a:chExt cx="642942" cy="461665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5572132" y="2413878"/>
                <a:ext cx="642942" cy="461665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Mg</a:t>
                </a:r>
                <a:endParaRPr lang="ru-RU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18"/>
              <p:cNvSpPr>
                <a:spLocks noChangeShapeType="1"/>
              </p:cNvSpPr>
              <p:nvPr/>
            </p:nvSpPr>
            <p:spPr bwMode="auto">
              <a:xfrm flipV="1">
                <a:off x="5685029" y="2473838"/>
                <a:ext cx="292776" cy="7143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0699999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2" name="Группа 58"/>
          <p:cNvGrpSpPr/>
          <p:nvPr/>
        </p:nvGrpSpPr>
        <p:grpSpPr>
          <a:xfrm>
            <a:off x="2958906" y="1214422"/>
            <a:ext cx="737304" cy="461665"/>
            <a:chOff x="8316756" y="150818"/>
            <a:chExt cx="737304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" name="Группа 57"/>
          <p:cNvGrpSpPr/>
          <p:nvPr/>
        </p:nvGrpSpPr>
        <p:grpSpPr>
          <a:xfrm>
            <a:off x="2489762" y="2382956"/>
            <a:ext cx="724916" cy="461665"/>
            <a:chOff x="7847612" y="1319352"/>
            <a:chExt cx="724916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7850182" y="1319352"/>
              <a:ext cx="722346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18"/>
            <p:cNvSpPr>
              <a:spLocks noChangeShapeType="1"/>
            </p:cNvSpPr>
            <p:nvPr/>
          </p:nvSpPr>
          <p:spPr bwMode="auto">
            <a:xfrm>
              <a:off x="7847612" y="140578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Прямоугольный треугольник 64"/>
          <p:cNvSpPr/>
          <p:nvPr/>
        </p:nvSpPr>
        <p:spPr>
          <a:xfrm rot="16200000">
            <a:off x="7773842" y="1870232"/>
            <a:ext cx="357190" cy="33145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20000">
            <a:off x="3699587" y="288119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rot="-5160000" flipV="1">
            <a:off x="5547320" y="1217604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Группа 68"/>
          <p:cNvGrpSpPr/>
          <p:nvPr/>
        </p:nvGrpSpPr>
        <p:grpSpPr>
          <a:xfrm>
            <a:off x="1285852" y="1413746"/>
            <a:ext cx="714380" cy="461665"/>
            <a:chOff x="6643702" y="350142"/>
            <a:chExt cx="714380" cy="461665"/>
          </a:xfrm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43702" y="35014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170254" y="5605632"/>
            <a:ext cx="4064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=Р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202201">
            <a:off x="4959882" y="5363845"/>
            <a:ext cx="443337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111746" y="4482870"/>
            <a:ext cx="371477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 flipV="1">
            <a:off x="7429520" y="257174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4"/>
          <p:cNvSpPr>
            <a:spLocks noChangeShapeType="1"/>
          </p:cNvSpPr>
          <p:nvPr/>
        </p:nvSpPr>
        <p:spPr bwMode="auto">
          <a:xfrm flipH="1" flipV="1">
            <a:off x="7858147" y="1643049"/>
            <a:ext cx="45719" cy="1071570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61"/>
          <p:cNvGrpSpPr/>
          <p:nvPr/>
        </p:nvGrpSpPr>
        <p:grpSpPr>
          <a:xfrm>
            <a:off x="6917976" y="2301924"/>
            <a:ext cx="714380" cy="461665"/>
            <a:chOff x="4346208" y="2301924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4346208" y="2301924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18"/>
            <p:cNvSpPr>
              <a:spLocks noChangeShapeType="1"/>
            </p:cNvSpPr>
            <p:nvPr/>
          </p:nvSpPr>
          <p:spPr bwMode="auto">
            <a:xfrm>
              <a:off x="4357686" y="235743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Овал 24"/>
          <p:cNvSpPr/>
          <p:nvPr/>
        </p:nvSpPr>
        <p:spPr>
          <a:xfrm>
            <a:off x="2285984" y="1928802"/>
            <a:ext cx="214314" cy="14287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Овал 57"/>
          <p:cNvSpPr/>
          <p:nvPr/>
        </p:nvSpPr>
        <p:spPr>
          <a:xfrm>
            <a:off x="5643570" y="1986592"/>
            <a:ext cx="214314" cy="14287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rot="16200000" flipH="1">
            <a:off x="4036215" y="307799"/>
            <a:ext cx="1857388" cy="1643074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5400000">
            <a:off x="2397224" y="148083"/>
            <a:ext cx="1836464" cy="1826002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>
            <a:off x="3058948" y="1285066"/>
            <a:ext cx="2143140" cy="1588"/>
          </a:xfrm>
          <a:prstGeom prst="line">
            <a:avLst/>
          </a:prstGeom>
          <a:ln w="28575">
            <a:solidFill>
              <a:srgbClr val="00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734788" y="159698"/>
            <a:ext cx="78581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2000232" y="1357298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5715008" y="1500174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79" name="Line 7"/>
          <p:cNvSpPr>
            <a:spLocks noChangeShapeType="1"/>
          </p:cNvSpPr>
          <p:nvPr/>
        </p:nvSpPr>
        <p:spPr bwMode="auto">
          <a:xfrm flipH="1">
            <a:off x="5742304" y="2085326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4"/>
          <p:cNvSpPr>
            <a:spLocks noChangeShapeType="1"/>
          </p:cNvSpPr>
          <p:nvPr/>
        </p:nvSpPr>
        <p:spPr bwMode="auto">
          <a:xfrm flipH="1" flipV="1">
            <a:off x="5779194" y="2044382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 type="stealth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Line 4"/>
          <p:cNvSpPr>
            <a:spLocks noChangeShapeType="1"/>
          </p:cNvSpPr>
          <p:nvPr/>
        </p:nvSpPr>
        <p:spPr bwMode="auto">
          <a:xfrm flipV="1">
            <a:off x="2793302" y="1192375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Группа 83"/>
          <p:cNvGrpSpPr/>
          <p:nvPr/>
        </p:nvGrpSpPr>
        <p:grpSpPr>
          <a:xfrm>
            <a:off x="5338247" y="-71462"/>
            <a:ext cx="3091405" cy="1357322"/>
            <a:chOff x="4214810" y="4643446"/>
            <a:chExt cx="3091405" cy="1357322"/>
          </a:xfrm>
        </p:grpSpPr>
        <p:sp>
          <p:nvSpPr>
            <p:cNvPr id="85" name="Text Box 31"/>
            <p:cNvSpPr txBox="1">
              <a:spLocks noChangeArrowheads="1"/>
            </p:cNvSpPr>
            <p:nvPr/>
          </p:nvSpPr>
          <p:spPr bwMode="auto">
            <a:xfrm>
              <a:off x="5385114" y="5200446"/>
              <a:ext cx="1643074" cy="53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0" name="Прямая со стрелкой 89"/>
          <p:cNvCxnSpPr>
            <a:stCxn id="25" idx="6"/>
          </p:cNvCxnSpPr>
          <p:nvPr/>
        </p:nvCxnSpPr>
        <p:spPr>
          <a:xfrm>
            <a:off x="2500298" y="2000240"/>
            <a:ext cx="314327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3428992" y="1500174"/>
            <a:ext cx="343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-32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86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500"/>
                            </p:stCondLst>
                            <p:childTnLst>
                              <p:par>
                                <p:cTn id="88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000"/>
                            </p:stCondLst>
                            <p:childTnLst>
                              <p:par>
                                <p:cTn id="12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4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31" grpId="0" animBg="1"/>
      <p:bldP spid="46" grpId="0" animBg="1"/>
      <p:bldP spid="65" grpId="0" animBg="1"/>
      <p:bldP spid="66" grpId="0" animBg="1"/>
      <p:bldP spid="20" grpId="0" animBg="1"/>
      <p:bldP spid="68" grpId="0" animBg="1"/>
      <p:bldP spid="8" grpId="0" animBg="1"/>
      <p:bldP spid="7" grpId="0" animBg="1"/>
      <p:bldP spid="1028" grpId="0" animBg="1"/>
      <p:bldP spid="48" grpId="0" animBg="1"/>
      <p:bldP spid="25" grpId="0" animBg="1"/>
      <p:bldP spid="58" grpId="0" animBg="1"/>
      <p:bldP spid="79" grpId="0" animBg="1"/>
      <p:bldP spid="79" grpId="1" animBg="1"/>
      <p:bldP spid="80" grpId="0" animBg="1"/>
      <p:bldP spid="83" grpId="0" animBg="1"/>
      <p:bldP spid="5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642918"/>
            <a:ext cx="6500858" cy="207170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91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-9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/>
              <a:t>гр4</a:t>
            </a:r>
            <a:r>
              <a:rPr lang="ru-RU" sz="4800" dirty="0" smtClean="0"/>
              <a:t>/т11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/>
              <a:t>726</a:t>
            </a:r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728</a:t>
            </a:r>
            <a:r>
              <a:rPr lang="ru-RU" sz="4800" dirty="0" smtClean="0"/>
              <a:t> </a:t>
            </a:r>
            <a:r>
              <a:rPr lang="ru-RU" sz="4800" b="1" dirty="0" smtClean="0"/>
              <a:t>729</a:t>
            </a:r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730</a:t>
            </a:r>
            <a:r>
              <a:rPr lang="ru-RU" sz="4800" dirty="0" smtClean="0"/>
              <a:t> </a:t>
            </a:r>
            <a:r>
              <a:rPr lang="ru-RU" sz="4800" b="1" dirty="0" smtClean="0"/>
              <a:t>731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8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  <p:bldP spid="1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49171323"/>
              </p:ext>
            </p:extLst>
          </p:nvPr>
        </p:nvGraphicFramePr>
        <p:xfrm>
          <a:off x="0" y="1500174"/>
          <a:ext cx="9144000" cy="5212080"/>
        </p:xfrm>
        <a:graphic>
          <a:graphicData uri="http://schemas.openxmlformats.org/drawingml/2006/table">
            <a:tbl>
              <a:tblPr/>
              <a:tblGrid>
                <a:gridCol w="4023342"/>
                <a:gridCol w="620096"/>
                <a:gridCol w="4500562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№ 10. (бр.5)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.Консультация по теме 11.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3.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Напряженность, линии напряженности.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Виды полей. Поле в проводниках и диэлектриках.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i="0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b="1" i="0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4.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Применение знаний темы для решения задач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Каков вид поля?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</a:t>
                      </a: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 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викторина.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u="sng" dirty="0">
                          <a:latin typeface="Times New Roman"/>
                          <a:ea typeface="Times New Roman"/>
                        </a:rPr>
                        <a:t>викторина.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800. В каком случае напряженность поля в точке, лежащей на половине расстояния между двумя зарядами больше: когда они одноименны или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разноименные?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801.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Почему птицы слетают с провода высокого напряжения, когда включают ток?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802.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Два разноименных заряда. Как направлена напряженность в точках, равноудаленных от зарядов? ( параллельно линии, их соединяющей)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804. </a:t>
                      </a:r>
                      <a:r>
                        <a:rPr lang="ru-RU" sz="1600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Два одинаковых заряда. Какое равновесие заряда находящегося точно посередине между ними?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805.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Вокруг какого провода напряженность поля больше толстого или тонкого?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807"/>
                      </a:pPr>
                      <a:r>
                        <a:rPr lang="ru-RU" sz="1600" i="0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Зачем между пульверизатором и окрашиваемой поверхностью создают </a:t>
                      </a:r>
                      <a:r>
                        <a:rPr lang="ru-RU" sz="1600" i="0" u="none" strike="noStrike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эл</a:t>
                      </a:r>
                      <a:r>
                        <a:rPr lang="ru-RU" sz="1600" i="0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поле?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Докажите, что такое поле не электростатическое! ( А = 0  по замкнутому </a:t>
                      </a:r>
                      <a:r>
                        <a:rPr lang="ru-RU" sz="1600" b="1" dirty="0" err="1">
                          <a:latin typeface="Times New Roman"/>
                          <a:ea typeface="Times New Roman"/>
                        </a:rPr>
                        <a:t>конт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.)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Д.З. гр. 10 (подготовиться к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кр2)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2214546" y="5024576"/>
            <a:ext cx="2000264" cy="1428760"/>
          </a:xfrm>
          <a:prstGeom prst="rect">
            <a:avLst/>
          </a:prstGeom>
          <a:solidFill>
            <a:schemeClr val="accent1">
              <a:alpha val="7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4429132"/>
            <a:ext cx="2000264" cy="1643074"/>
          </a:xfrm>
          <a:prstGeom prst="rect">
            <a:avLst/>
          </a:prstGeom>
          <a:solidFill>
            <a:schemeClr val="accent3">
              <a:lumMod val="60000"/>
              <a:lumOff val="40000"/>
              <a:alpha val="7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>
            <a:off x="1285852" y="4857760"/>
            <a:ext cx="0" cy="1008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94" name="Oval 10"/>
          <p:cNvSpPr>
            <a:spLocks noChangeArrowheads="1"/>
          </p:cNvSpPr>
          <p:nvPr/>
        </p:nvSpPr>
        <p:spPr bwMode="auto">
          <a:xfrm>
            <a:off x="421774" y="5244640"/>
            <a:ext cx="107950" cy="100012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1985" name="Group 1"/>
          <p:cNvGrpSpPr>
            <a:grpSpLocks/>
          </p:cNvGrpSpPr>
          <p:nvPr/>
        </p:nvGrpSpPr>
        <p:grpSpPr bwMode="auto">
          <a:xfrm>
            <a:off x="2500298" y="5181132"/>
            <a:ext cx="1289050" cy="1014413"/>
            <a:chOff x="5844" y="8826"/>
            <a:chExt cx="2029" cy="1597"/>
          </a:xfrm>
        </p:grpSpPr>
        <p:sp>
          <p:nvSpPr>
            <p:cNvPr id="41992" name="Line 8"/>
            <p:cNvSpPr>
              <a:spLocks noChangeShapeType="1"/>
            </p:cNvSpPr>
            <p:nvPr/>
          </p:nvSpPr>
          <p:spPr bwMode="auto">
            <a:xfrm>
              <a:off x="5844" y="8826"/>
              <a:ext cx="1" cy="154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991" name="Line 7"/>
            <p:cNvSpPr>
              <a:spLocks noChangeShapeType="1"/>
            </p:cNvSpPr>
            <p:nvPr/>
          </p:nvSpPr>
          <p:spPr bwMode="auto">
            <a:xfrm>
              <a:off x="6468" y="8862"/>
              <a:ext cx="1" cy="154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990" name="Line 6"/>
            <p:cNvSpPr>
              <a:spLocks noChangeShapeType="1"/>
            </p:cNvSpPr>
            <p:nvPr/>
          </p:nvSpPr>
          <p:spPr bwMode="auto">
            <a:xfrm>
              <a:off x="6948" y="8862"/>
              <a:ext cx="1" cy="154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989" name="Line 5"/>
            <p:cNvSpPr>
              <a:spLocks noChangeShapeType="1"/>
            </p:cNvSpPr>
            <p:nvPr/>
          </p:nvSpPr>
          <p:spPr bwMode="auto">
            <a:xfrm>
              <a:off x="7284" y="8874"/>
              <a:ext cx="1" cy="154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988" name="Line 4"/>
            <p:cNvSpPr>
              <a:spLocks noChangeShapeType="1"/>
            </p:cNvSpPr>
            <p:nvPr/>
          </p:nvSpPr>
          <p:spPr bwMode="auto">
            <a:xfrm>
              <a:off x="7464" y="8862"/>
              <a:ext cx="1" cy="154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987" name="Line 3"/>
            <p:cNvSpPr>
              <a:spLocks noChangeShapeType="1"/>
            </p:cNvSpPr>
            <p:nvPr/>
          </p:nvSpPr>
          <p:spPr bwMode="auto">
            <a:xfrm>
              <a:off x="7680" y="8862"/>
              <a:ext cx="1" cy="154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986" name="Line 2"/>
            <p:cNvSpPr>
              <a:spLocks noChangeShapeType="1"/>
            </p:cNvSpPr>
            <p:nvPr/>
          </p:nvSpPr>
          <p:spPr bwMode="auto">
            <a:xfrm>
              <a:off x="7872" y="8862"/>
              <a:ext cx="1" cy="154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996" name="Rectangle 12"/>
          <p:cNvSpPr>
            <a:spLocks noChangeArrowheads="1"/>
          </p:cNvSpPr>
          <p:nvPr/>
        </p:nvSpPr>
        <p:spPr bwMode="auto">
          <a:xfrm>
            <a:off x="0" y="-76944"/>
            <a:ext cx="914400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- 7 (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эл.ст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№ 36.раздел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9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/ЗТ11/ ЭЛЕКТРИЧЕСКОЕ ПОЛЕ В ПРОВОДНИКАХ И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ДИЭЛЕКТРИКАХ.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Закрепить знания по теме 11.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ЗАКРЕПЛЕНИЯ ЗНАНИЙ ПО ТЕМЕ 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7" name="Rectangle 1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642356" y="5381766"/>
            <a:ext cx="1071570" cy="714380"/>
          </a:xfrm>
          <a:prstGeom prst="rect">
            <a:avLst/>
          </a:prstGeom>
          <a:noFill/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2428860" y="5072074"/>
            <a:ext cx="35719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3572050" y="5054442"/>
            <a:ext cx="28575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3571868" y="6000768"/>
            <a:ext cx="285752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2428860" y="6000768"/>
            <a:ext cx="35719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08" y="3933056"/>
            <a:ext cx="2915816" cy="2139150"/>
          </a:xfrm>
          <a:prstGeom prst="rect">
            <a:avLst/>
          </a:prstGeom>
          <a:solidFill>
            <a:schemeClr val="accent3">
              <a:lumMod val="60000"/>
              <a:lumOff val="40000"/>
              <a:alpha val="7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Line 9"/>
          <p:cNvSpPr>
            <a:spLocks noChangeShapeType="1"/>
          </p:cNvSpPr>
          <p:nvPr/>
        </p:nvSpPr>
        <p:spPr bwMode="auto">
          <a:xfrm>
            <a:off x="2267744" y="4553424"/>
            <a:ext cx="0" cy="131233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Oval 10"/>
          <p:cNvSpPr>
            <a:spLocks noChangeArrowheads="1"/>
          </p:cNvSpPr>
          <p:nvPr/>
        </p:nvSpPr>
        <p:spPr bwMode="auto">
          <a:xfrm>
            <a:off x="493782" y="5214444"/>
            <a:ext cx="157360" cy="130208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918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Скругленный прямоугольник 60"/>
          <p:cNvSpPr/>
          <p:nvPr/>
        </p:nvSpPr>
        <p:spPr>
          <a:xfrm>
            <a:off x="642910" y="5000636"/>
            <a:ext cx="2643206" cy="1571636"/>
          </a:xfrm>
          <a:prstGeom prst="roundRect">
            <a:avLst/>
          </a:prstGeom>
          <a:solidFill>
            <a:srgbClr val="FFFF00">
              <a:alpha val="6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2513946" y="3065414"/>
            <a:ext cx="2643206" cy="1214446"/>
          </a:xfrm>
          <a:prstGeom prst="roundRect">
            <a:avLst/>
          </a:prstGeom>
          <a:solidFill>
            <a:srgbClr val="92D050">
              <a:alpha val="6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854818" y="428604"/>
            <a:ext cx="1214446" cy="1357322"/>
          </a:xfrm>
          <a:prstGeom prst="roundRect">
            <a:avLst/>
          </a:prstGeom>
          <a:solidFill>
            <a:srgbClr val="66CCFF">
              <a:alpha val="6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06" y="-208974"/>
            <a:ext cx="84217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силовая </a:t>
            </a:r>
            <a:r>
              <a:rPr lang="ru-RU" sz="4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х-ка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данной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точки поля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4876" y="1928802"/>
            <a:ext cx="714380" cy="1714512"/>
            <a:chOff x="1664" y="4813"/>
            <a:chExt cx="366" cy="871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8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9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10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1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715008" y="2428868"/>
            <a:ext cx="857256" cy="785818"/>
            <a:chOff x="1071538" y="0"/>
            <a:chExt cx="857256" cy="785818"/>
          </a:xfrm>
        </p:grpSpPr>
        <p:sp>
          <p:nvSpPr>
            <p:cNvPr id="14" name="Text Box 32"/>
            <p:cNvSpPr txBox="1">
              <a:spLocks noChangeArrowheads="1"/>
            </p:cNvSpPr>
            <p:nvPr/>
          </p:nvSpPr>
          <p:spPr bwMode="auto">
            <a:xfrm>
              <a:off x="1071538" y="0"/>
              <a:ext cx="857256" cy="78581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 flipV="1">
              <a:off x="1173470" y="74612"/>
              <a:ext cx="357190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/>
          <p:cNvSpPr/>
          <p:nvPr/>
        </p:nvSpPr>
        <p:spPr>
          <a:xfrm>
            <a:off x="5214942" y="1500174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71406" y="1928802"/>
            <a:ext cx="1143008" cy="2357454"/>
            <a:chOff x="1664" y="4813"/>
            <a:chExt cx="366" cy="871"/>
          </a:xfrm>
        </p:grpSpPr>
        <p:grpSp>
          <p:nvGrpSpPr>
            <p:cNvPr id="18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20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1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22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0" y="1142984"/>
            <a:ext cx="11473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/>
          <p:cNvSpPr>
            <a:spLocks/>
          </p:cNvSpPr>
          <p:nvPr/>
        </p:nvSpPr>
        <p:spPr bwMode="auto">
          <a:xfrm rot="16200000">
            <a:off x="2428860" y="-785842"/>
            <a:ext cx="928694" cy="4357718"/>
          </a:xfrm>
          <a:prstGeom prst="rightBrace">
            <a:avLst>
              <a:gd name="adj1" fmla="val 55357"/>
              <a:gd name="adj2" fmla="val 53000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857752" y="1071546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5715008" y="285728"/>
            <a:ext cx="3214678" cy="1500198"/>
            <a:chOff x="4214810" y="4500570"/>
            <a:chExt cx="3214678" cy="1500198"/>
          </a:xfrm>
        </p:grpSpPr>
        <p:sp>
          <p:nvSpPr>
            <p:cNvPr id="31" name="Text Box 31"/>
            <p:cNvSpPr txBox="1">
              <a:spLocks noChangeArrowheads="1"/>
            </p:cNvSpPr>
            <p:nvPr/>
          </p:nvSpPr>
          <p:spPr bwMode="auto">
            <a:xfrm>
              <a:off x="5214942" y="5214950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30"/>
            <p:cNvSpPr txBox="1">
              <a:spLocks noChangeArrowheads="1"/>
            </p:cNvSpPr>
            <p:nvPr/>
          </p:nvSpPr>
          <p:spPr bwMode="auto">
            <a:xfrm>
              <a:off x="5429256" y="4500570"/>
              <a:ext cx="2000232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3600" b="1" i="0" u="none" strike="noStrike" cap="none" normalizeH="0" baseline="-2500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пр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140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2428860" y="428604"/>
            <a:ext cx="5312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5429256" y="2285992"/>
            <a:ext cx="78581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5786446" y="3143525"/>
            <a:ext cx="2999829" cy="928417"/>
            <a:chOff x="3094" y="2594"/>
            <a:chExt cx="1158" cy="574"/>
          </a:xfrm>
        </p:grpSpPr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3094" y="2594"/>
              <a:ext cx="1158" cy="57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E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4800" b="1" i="0" u="none" strike="noStrike" cap="none" normalizeH="0" baseline="-2500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пр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3122" y="2638"/>
              <a:ext cx="195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>
              <a:off x="3569" y="2655"/>
              <a:ext cx="19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2500298" y="2676874"/>
            <a:ext cx="2656854" cy="1609382"/>
            <a:chOff x="4247839" y="4286256"/>
            <a:chExt cx="2656854" cy="1609382"/>
          </a:xfrm>
        </p:grpSpPr>
        <p:sp>
          <p:nvSpPr>
            <p:cNvPr id="42" name="Text Box 31"/>
            <p:cNvSpPr txBox="1">
              <a:spLocks noChangeArrowheads="1"/>
            </p:cNvSpPr>
            <p:nvPr/>
          </p:nvSpPr>
          <p:spPr bwMode="auto">
            <a:xfrm>
              <a:off x="5214942" y="5214950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32"/>
            <p:cNvSpPr txBox="1">
              <a:spLocks noChangeArrowheads="1"/>
            </p:cNvSpPr>
            <p:nvPr/>
          </p:nvSpPr>
          <p:spPr bwMode="auto">
            <a:xfrm>
              <a:off x="4247839" y="482726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30"/>
            <p:cNvSpPr txBox="1">
              <a:spLocks noChangeArrowheads="1"/>
            </p:cNvSpPr>
            <p:nvPr/>
          </p:nvSpPr>
          <p:spPr bwMode="auto">
            <a:xfrm>
              <a:off x="5429224" y="4286256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7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140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4176284" y="4425743"/>
            <a:ext cx="46105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НАПРЯЖЕННОСТЬ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3" name="Group 3"/>
          <p:cNvGrpSpPr>
            <a:grpSpLocks/>
          </p:cNvGrpSpPr>
          <p:nvPr/>
        </p:nvGrpSpPr>
        <p:grpSpPr bwMode="auto">
          <a:xfrm>
            <a:off x="2285984" y="5072351"/>
            <a:ext cx="784929" cy="928417"/>
            <a:chOff x="3094" y="2594"/>
            <a:chExt cx="303" cy="574"/>
          </a:xfrm>
          <a:noFill/>
        </p:grpSpPr>
        <p:sp>
          <p:nvSpPr>
            <p:cNvPr id="54" name="Text Box 4"/>
            <p:cNvSpPr txBox="1">
              <a:spLocks noChangeArrowheads="1"/>
            </p:cNvSpPr>
            <p:nvPr/>
          </p:nvSpPr>
          <p:spPr bwMode="auto">
            <a:xfrm>
              <a:off x="3094" y="2594"/>
              <a:ext cx="303" cy="574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5"/>
            <p:cNvSpPr>
              <a:spLocks noChangeShapeType="1"/>
            </p:cNvSpPr>
            <p:nvPr/>
          </p:nvSpPr>
          <p:spPr bwMode="auto">
            <a:xfrm>
              <a:off x="3122" y="2638"/>
              <a:ext cx="195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2000232" y="5854503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785786" y="5398770"/>
            <a:ext cx="2116854" cy="1000132"/>
            <a:chOff x="785786" y="5398770"/>
            <a:chExt cx="2116854" cy="1000132"/>
          </a:xfrm>
        </p:grpSpPr>
        <p:grpSp>
          <p:nvGrpSpPr>
            <p:cNvPr id="47" name="Группа 46"/>
            <p:cNvGrpSpPr/>
            <p:nvPr/>
          </p:nvGrpSpPr>
          <p:grpSpPr>
            <a:xfrm>
              <a:off x="785786" y="5398770"/>
              <a:ext cx="2116854" cy="1000132"/>
              <a:chOff x="4247839" y="4827266"/>
              <a:chExt cx="2116854" cy="1000132"/>
            </a:xfrm>
          </p:grpSpPr>
          <p:sp>
            <p:nvSpPr>
              <p:cNvPr id="49" name="Text Box 32"/>
              <p:cNvSpPr txBox="1">
                <a:spLocks noChangeArrowheads="1"/>
              </p:cNvSpPr>
              <p:nvPr/>
            </p:nvSpPr>
            <p:spPr bwMode="auto">
              <a:xfrm>
                <a:off x="4247839" y="4827266"/>
                <a:ext cx="1571636" cy="1000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Line 28"/>
              <p:cNvSpPr>
                <a:spLocks noChangeShapeType="1"/>
              </p:cNvSpPr>
              <p:nvPr/>
            </p:nvSpPr>
            <p:spPr bwMode="auto">
              <a:xfrm>
                <a:off x="5500693" y="5357826"/>
                <a:ext cx="8640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8" name="Line 6"/>
            <p:cNvSpPr>
              <a:spLocks noChangeShapeType="1"/>
            </p:cNvSpPr>
            <p:nvPr/>
          </p:nvSpPr>
          <p:spPr bwMode="auto">
            <a:xfrm>
              <a:off x="923575" y="5500702"/>
              <a:ext cx="50515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2" name="Group 9"/>
          <p:cNvGrpSpPr>
            <a:grpSpLocks/>
          </p:cNvGrpSpPr>
          <p:nvPr/>
        </p:nvGrpSpPr>
        <p:grpSpPr bwMode="auto">
          <a:xfrm>
            <a:off x="3622492" y="5143512"/>
            <a:ext cx="1445212" cy="1308023"/>
            <a:chOff x="11410" y="3511"/>
            <a:chExt cx="1142" cy="827"/>
          </a:xfrm>
        </p:grpSpPr>
        <p:sp>
          <p:nvSpPr>
            <p:cNvPr id="63" name="Line 10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4" name="Group 11"/>
            <p:cNvGrpSpPr>
              <a:grpSpLocks/>
            </p:cNvGrpSpPr>
            <p:nvPr/>
          </p:nvGrpSpPr>
          <p:grpSpPr bwMode="auto">
            <a:xfrm>
              <a:off x="11410" y="3511"/>
              <a:ext cx="1142" cy="827"/>
              <a:chOff x="10914" y="3779"/>
              <a:chExt cx="913" cy="827"/>
            </a:xfrm>
          </p:grpSpPr>
          <p:sp>
            <p:nvSpPr>
              <p:cNvPr id="65" name="Text Box 12"/>
              <p:cNvSpPr txBox="1">
                <a:spLocks noChangeArrowheads="1"/>
              </p:cNvSpPr>
              <p:nvPr/>
            </p:nvSpPr>
            <p:spPr bwMode="auto">
              <a:xfrm>
                <a:off x="10963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13"/>
              <p:cNvSpPr txBox="1">
                <a:spLocks noChangeArrowheads="1"/>
              </p:cNvSpPr>
              <p:nvPr/>
            </p:nvSpPr>
            <p:spPr bwMode="auto">
              <a:xfrm>
                <a:off x="10914" y="4156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Кл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7" name="Двойные круглые скобки 66"/>
          <p:cNvSpPr/>
          <p:nvPr/>
        </p:nvSpPr>
        <p:spPr>
          <a:xfrm>
            <a:off x="3714744" y="5286388"/>
            <a:ext cx="1143008" cy="1071570"/>
          </a:xfrm>
          <a:prstGeom prst="bracketPair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3" name="Группа 72"/>
          <p:cNvGrpSpPr/>
          <p:nvPr/>
        </p:nvGrpSpPr>
        <p:grpSpPr>
          <a:xfrm>
            <a:off x="0" y="0"/>
            <a:ext cx="9144000" cy="6858000"/>
            <a:chOff x="32" y="0"/>
            <a:chExt cx="9144000" cy="6858000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32" y="0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73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r>
                <a:rPr lang="en-US" sz="9600" b="1" dirty="0" smtClean="0">
                  <a:solidFill>
                    <a:srgbClr val="66CC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4000" b="1" dirty="0" smtClean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7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u="sng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ru-RU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ru-RU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Скругленный прямоугольник 68"/>
            <p:cNvSpPr/>
            <p:nvPr/>
          </p:nvSpPr>
          <p:spPr>
            <a:xfrm>
              <a:off x="6072198" y="4214818"/>
              <a:ext cx="2214578" cy="1000132"/>
            </a:xfrm>
            <a:prstGeom prst="roundRect">
              <a:avLst/>
            </a:prstGeom>
            <a:solidFill>
              <a:srgbClr val="92D050"/>
            </a:solidFill>
            <a:ln w="571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286512" y="4357694"/>
              <a:ext cx="2214578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= </a:t>
              </a: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g</a:t>
              </a:r>
              <a:endParaRPr lang="ru-RU" sz="16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1" name="Прямая со стрелкой 70"/>
            <p:cNvCxnSpPr/>
            <p:nvPr/>
          </p:nvCxnSpPr>
          <p:spPr bwMode="auto">
            <a:xfrm>
              <a:off x="6286512" y="4357694"/>
              <a:ext cx="428625" cy="1588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 стрелкой 71"/>
            <p:cNvCxnSpPr/>
            <p:nvPr/>
          </p:nvCxnSpPr>
          <p:spPr bwMode="auto">
            <a:xfrm>
              <a:off x="7643834" y="4572008"/>
              <a:ext cx="428625" cy="1588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5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5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5" dur="2000" fill="hold"/>
                                        <p:tgtEl>
                                          <p:spTgt spid="6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1" grpId="1" animBg="1"/>
      <p:bldP spid="60" grpId="0" animBg="1"/>
      <p:bldP spid="60" grpId="1" animBg="1"/>
      <p:bldP spid="36" grpId="0" animBg="1"/>
      <p:bldP spid="3" grpId="0"/>
      <p:bldP spid="3" grpId="1"/>
      <p:bldP spid="16" grpId="0"/>
      <p:bldP spid="28" grpId="0"/>
      <p:bldP spid="1026" grpId="0" animBg="1"/>
      <p:bldP spid="29" grpId="0"/>
      <p:bldP spid="35" grpId="0"/>
      <p:bldP spid="46" grpId="0"/>
      <p:bldP spid="57" grpId="0"/>
      <p:bldP spid="57" grpId="1"/>
      <p:bldP spid="6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/>
          <p:cNvCxnSpPr/>
          <p:nvPr/>
        </p:nvCxnSpPr>
        <p:spPr>
          <a:xfrm rot="10800000" flipV="1">
            <a:off x="3071802" y="1000108"/>
            <a:ext cx="5540778" cy="2786082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00034" y="1142984"/>
            <a:ext cx="5072098" cy="3714776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1406" y="639529"/>
            <a:ext cx="714380" cy="1714512"/>
            <a:chOff x="1664" y="4813"/>
            <a:chExt cx="366" cy="87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8286776" y="710967"/>
            <a:ext cx="714380" cy="1357322"/>
            <a:chOff x="1664" y="4813"/>
            <a:chExt cx="366" cy="871"/>
          </a:xfrm>
        </p:grpSpPr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9197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786050" y="3571876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571868" y="3357562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8340000" flipH="1">
            <a:off x="3660802" y="3883291"/>
            <a:ext cx="1250314" cy="38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68"/>
          <p:cNvGrpSpPr/>
          <p:nvPr/>
        </p:nvGrpSpPr>
        <p:grpSpPr>
          <a:xfrm>
            <a:off x="4071934" y="4286256"/>
            <a:ext cx="714380" cy="646331"/>
            <a:chOff x="6643702" y="350142"/>
            <a:chExt cx="714380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940000" flipH="1">
            <a:off x="3690461" y="2967635"/>
            <a:ext cx="1796921" cy="10006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68"/>
          <p:cNvGrpSpPr/>
          <p:nvPr/>
        </p:nvGrpSpPr>
        <p:grpSpPr>
          <a:xfrm>
            <a:off x="4714876" y="1996851"/>
            <a:ext cx="714380" cy="646331"/>
            <a:chOff x="6643702" y="493018"/>
            <a:chExt cx="714380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4714876" y="3286124"/>
            <a:ext cx="2183224" cy="107157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044770" y="2299640"/>
            <a:ext cx="1670370" cy="1272236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3770310" y="3429000"/>
            <a:ext cx="2770426" cy="7416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68"/>
          <p:cNvGrpSpPr/>
          <p:nvPr/>
        </p:nvGrpSpPr>
        <p:grpSpPr>
          <a:xfrm>
            <a:off x="6528122" y="2857496"/>
            <a:ext cx="714380" cy="646331"/>
            <a:chOff x="6670998" y="421580"/>
            <a:chExt cx="714380" cy="646331"/>
          </a:xfrm>
        </p:grpSpPr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693484" y="0"/>
            <a:ext cx="3164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4857760"/>
            <a:ext cx="93583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2Е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2Е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" name="Группа 56"/>
          <p:cNvGrpSpPr/>
          <p:nvPr/>
        </p:nvGrpSpPr>
        <p:grpSpPr>
          <a:xfrm>
            <a:off x="214282" y="4214818"/>
            <a:ext cx="3429024" cy="830997"/>
            <a:chOff x="857224" y="4786322"/>
            <a:chExt cx="3429024" cy="830997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9" name="Равнобедренный треугольник 58"/>
          <p:cNvSpPr/>
          <p:nvPr/>
        </p:nvSpPr>
        <p:spPr>
          <a:xfrm rot="11122841">
            <a:off x="4184499" y="3873969"/>
            <a:ext cx="1296000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6000760" y="0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919 </a:t>
            </a:r>
            <a:r>
              <a:rPr lang="ru-RU" dirty="0" err="1" smtClean="0"/>
              <a:t>Демк</a:t>
            </a:r>
            <a:endParaRPr lang="ru-RU" dirty="0"/>
          </a:p>
        </p:txBody>
      </p:sp>
      <p:cxnSp>
        <p:nvCxnSpPr>
          <p:cNvPr id="66" name="Прямая соединительная линия 65"/>
          <p:cNvCxnSpPr>
            <a:stCxn id="7" idx="6"/>
            <a:endCxn id="15" idx="0"/>
          </p:cNvCxnSpPr>
          <p:nvPr/>
        </p:nvCxnSpPr>
        <p:spPr>
          <a:xfrm>
            <a:off x="785786" y="1021407"/>
            <a:ext cx="7678609" cy="13696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714744" y="42860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12 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857356" y="185736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 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19856656">
            <a:off x="6700292" y="1721537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 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Равнобедренный треугольник 71"/>
          <p:cNvSpPr/>
          <p:nvPr/>
        </p:nvSpPr>
        <p:spPr>
          <a:xfrm rot="11122841">
            <a:off x="3057596" y="3016094"/>
            <a:ext cx="1296000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Rectangle 1"/>
          <p:cNvSpPr>
            <a:spLocks noChangeArrowheads="1"/>
          </p:cNvSpPr>
          <p:nvPr/>
        </p:nvSpPr>
        <p:spPr bwMode="auto">
          <a:xfrm>
            <a:off x="1428728" y="1000108"/>
            <a:ext cx="607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2*8*8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</a:p>
        </p:txBody>
      </p:sp>
      <p:grpSp>
        <p:nvGrpSpPr>
          <p:cNvPr id="62" name="Группа 61"/>
          <p:cNvGrpSpPr/>
          <p:nvPr/>
        </p:nvGrpSpPr>
        <p:grpSpPr>
          <a:xfrm>
            <a:off x="71406" y="5214950"/>
            <a:ext cx="3101457" cy="1609382"/>
            <a:chOff x="2500299" y="2676874"/>
            <a:chExt cx="2610176" cy="1609382"/>
          </a:xfrm>
          <a:noFill/>
        </p:grpSpPr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 Box 32"/>
            <p:cNvSpPr txBox="1">
              <a:spLocks noChangeArrowheads="1"/>
            </p:cNvSpPr>
            <p:nvPr/>
          </p:nvSpPr>
          <p:spPr bwMode="auto">
            <a:xfrm>
              <a:off x="2500299" y="3217884"/>
              <a:ext cx="1382806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5" name="Группа 74"/>
          <p:cNvGrpSpPr/>
          <p:nvPr/>
        </p:nvGrpSpPr>
        <p:grpSpPr>
          <a:xfrm>
            <a:off x="3500430" y="5609886"/>
            <a:ext cx="2809586" cy="1071570"/>
            <a:chOff x="2525229" y="2714620"/>
            <a:chExt cx="2364538" cy="1071570"/>
          </a:xfrm>
          <a:noFill/>
        </p:grpSpPr>
        <p:sp>
          <p:nvSpPr>
            <p:cNvPr id="76" name="Text Box 31"/>
            <p:cNvSpPr txBox="1">
              <a:spLocks noChangeArrowheads="1"/>
            </p:cNvSpPr>
            <p:nvPr/>
          </p:nvSpPr>
          <p:spPr bwMode="auto">
            <a:xfrm>
              <a:off x="3787791" y="3105502"/>
              <a:ext cx="110197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32"/>
            <p:cNvSpPr txBox="1">
              <a:spLocks noChangeArrowheads="1"/>
            </p:cNvSpPr>
            <p:nvPr/>
          </p:nvSpPr>
          <p:spPr bwMode="auto">
            <a:xfrm>
              <a:off x="2525229" y="2714620"/>
              <a:ext cx="1347615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Text Box 30"/>
            <p:cNvSpPr txBox="1">
              <a:spLocks noChangeArrowheads="1"/>
            </p:cNvSpPr>
            <p:nvPr/>
          </p:nvSpPr>
          <p:spPr bwMode="auto">
            <a:xfrm>
              <a:off x="3681683" y="2748312"/>
              <a:ext cx="1068060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25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Line 28"/>
            <p:cNvSpPr>
              <a:spLocks noChangeShapeType="1"/>
            </p:cNvSpPr>
            <p:nvPr/>
          </p:nvSpPr>
          <p:spPr bwMode="auto">
            <a:xfrm>
              <a:off x="3753152" y="3248378"/>
              <a:ext cx="818032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0" name="Прямоугольник 59"/>
          <p:cNvSpPr/>
          <p:nvPr/>
        </p:nvSpPr>
        <p:spPr>
          <a:xfrm>
            <a:off x="0" y="-24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6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3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6385" grpId="0"/>
      <p:bldP spid="59" grpId="0" animBg="1"/>
      <p:bldP spid="69" grpId="0"/>
      <p:bldP spid="70" grpId="0"/>
      <p:bldP spid="71" grpId="0"/>
      <p:bldP spid="72" grpId="0" animBg="1"/>
      <p:bldP spid="73" grpId="0"/>
      <p:bldP spid="6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Равнобедренный треугольник 58"/>
          <p:cNvSpPr/>
          <p:nvPr/>
        </p:nvSpPr>
        <p:spPr>
          <a:xfrm rot="9320540" flipV="1">
            <a:off x="2848230" y="5166758"/>
            <a:ext cx="397512" cy="428628"/>
          </a:xfrm>
          <a:prstGeom prst="triangle">
            <a:avLst>
              <a:gd name="adj" fmla="val 92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Равнобедренный треугольник 84"/>
          <p:cNvSpPr/>
          <p:nvPr/>
        </p:nvSpPr>
        <p:spPr>
          <a:xfrm rot="14329735" flipV="1">
            <a:off x="2606759" y="4009771"/>
            <a:ext cx="397512" cy="428628"/>
          </a:xfrm>
          <a:prstGeom prst="triangle">
            <a:avLst>
              <a:gd name="adj" fmla="val 7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10800000" flipV="1">
            <a:off x="2428860" y="1000108"/>
            <a:ext cx="6183720" cy="3714776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-321503" y="1964521"/>
            <a:ext cx="4786346" cy="3143272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1406" y="639529"/>
            <a:ext cx="714380" cy="1714512"/>
            <a:chOff x="1664" y="4813"/>
            <a:chExt cx="366" cy="87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9197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786050" y="3571876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606905" y="438004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8340000" flipH="1" flipV="1">
            <a:off x="2484047" y="4738039"/>
            <a:ext cx="1103693" cy="45662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68"/>
          <p:cNvGrpSpPr/>
          <p:nvPr/>
        </p:nvGrpSpPr>
        <p:grpSpPr>
          <a:xfrm>
            <a:off x="3428992" y="5143512"/>
            <a:ext cx="714380" cy="646331"/>
            <a:chOff x="6643702" y="350142"/>
            <a:chExt cx="714380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940000" flipV="1">
            <a:off x="1138935" y="4835346"/>
            <a:ext cx="1627760" cy="191279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68"/>
          <p:cNvGrpSpPr/>
          <p:nvPr/>
        </p:nvGrpSpPr>
        <p:grpSpPr>
          <a:xfrm>
            <a:off x="357158" y="4643446"/>
            <a:ext cx="714380" cy="646331"/>
            <a:chOff x="6643702" y="493018"/>
            <a:chExt cx="714380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1142976" y="5500702"/>
            <a:ext cx="2183224" cy="107157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892943" y="5464983"/>
            <a:ext cx="1285884" cy="78581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5400000">
            <a:off x="1370651" y="4884243"/>
            <a:ext cx="1746106" cy="91557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68"/>
          <p:cNvGrpSpPr/>
          <p:nvPr/>
        </p:nvGrpSpPr>
        <p:grpSpPr>
          <a:xfrm>
            <a:off x="785786" y="5857892"/>
            <a:ext cx="714380" cy="646331"/>
            <a:chOff x="6670998" y="421580"/>
            <a:chExt cx="714380" cy="646331"/>
          </a:xfrm>
        </p:grpSpPr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693484" y="0"/>
            <a:ext cx="3164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000100" y="1071546"/>
            <a:ext cx="35718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" name="Группа 56"/>
          <p:cNvGrpSpPr/>
          <p:nvPr/>
        </p:nvGrpSpPr>
        <p:grpSpPr>
          <a:xfrm>
            <a:off x="1857356" y="6027003"/>
            <a:ext cx="3429024" cy="830997"/>
            <a:chOff x="857224" y="4786322"/>
            <a:chExt cx="3429024" cy="830997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5143504" y="0"/>
            <a:ext cx="2357454" cy="584775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11-3,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стр.23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единительная линия 65"/>
          <p:cNvCxnSpPr>
            <a:stCxn id="7" idx="6"/>
            <a:endCxn id="15" idx="0"/>
          </p:cNvCxnSpPr>
          <p:nvPr/>
        </p:nvCxnSpPr>
        <p:spPr>
          <a:xfrm>
            <a:off x="785786" y="1021407"/>
            <a:ext cx="7535733" cy="17085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714744" y="42860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 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3181511">
            <a:off x="679792" y="2775759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 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19856656">
            <a:off x="4716356" y="2301470"/>
            <a:ext cx="1097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 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61"/>
          <p:cNvGrpSpPr/>
          <p:nvPr/>
        </p:nvGrpSpPr>
        <p:grpSpPr>
          <a:xfrm>
            <a:off x="5286380" y="2428868"/>
            <a:ext cx="2571769" cy="1609382"/>
            <a:chOff x="2500299" y="2676874"/>
            <a:chExt cx="2164392" cy="1609382"/>
          </a:xfrm>
          <a:noFill/>
        </p:grpSpPr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707889" y="3605568"/>
              <a:ext cx="956801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 Box 32"/>
            <p:cNvSpPr txBox="1">
              <a:spLocks noChangeArrowheads="1"/>
            </p:cNvSpPr>
            <p:nvPr/>
          </p:nvSpPr>
          <p:spPr bwMode="auto">
            <a:xfrm>
              <a:off x="2500299" y="3217884"/>
              <a:ext cx="1382806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983008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Группа 74"/>
          <p:cNvGrpSpPr/>
          <p:nvPr/>
        </p:nvGrpSpPr>
        <p:grpSpPr>
          <a:xfrm>
            <a:off x="4071934" y="4143380"/>
            <a:ext cx="2809586" cy="1071570"/>
            <a:chOff x="2525229" y="2714620"/>
            <a:chExt cx="2364538" cy="1071570"/>
          </a:xfrm>
          <a:noFill/>
        </p:grpSpPr>
        <p:sp>
          <p:nvSpPr>
            <p:cNvPr id="76" name="Text Box 31"/>
            <p:cNvSpPr txBox="1">
              <a:spLocks noChangeArrowheads="1"/>
            </p:cNvSpPr>
            <p:nvPr/>
          </p:nvSpPr>
          <p:spPr bwMode="auto">
            <a:xfrm>
              <a:off x="3787791" y="3105502"/>
              <a:ext cx="110197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32"/>
            <p:cNvSpPr txBox="1">
              <a:spLocks noChangeArrowheads="1"/>
            </p:cNvSpPr>
            <p:nvPr/>
          </p:nvSpPr>
          <p:spPr bwMode="auto">
            <a:xfrm>
              <a:off x="2525229" y="2714620"/>
              <a:ext cx="1347615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Text Box 30"/>
            <p:cNvSpPr txBox="1">
              <a:spLocks noChangeArrowheads="1"/>
            </p:cNvSpPr>
            <p:nvPr/>
          </p:nvSpPr>
          <p:spPr bwMode="auto">
            <a:xfrm>
              <a:off x="3681683" y="2748312"/>
              <a:ext cx="1068060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25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Line 28"/>
            <p:cNvSpPr>
              <a:spLocks noChangeShapeType="1"/>
            </p:cNvSpPr>
            <p:nvPr/>
          </p:nvSpPr>
          <p:spPr bwMode="auto">
            <a:xfrm>
              <a:off x="3753152" y="3248378"/>
              <a:ext cx="818032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" name="Group 2"/>
          <p:cNvGrpSpPr>
            <a:grpSpLocks/>
          </p:cNvGrpSpPr>
          <p:nvPr/>
        </p:nvGrpSpPr>
        <p:grpSpPr bwMode="auto">
          <a:xfrm>
            <a:off x="8429620" y="500042"/>
            <a:ext cx="714380" cy="1714512"/>
            <a:chOff x="1664" y="4813"/>
            <a:chExt cx="366" cy="871"/>
          </a:xfrm>
        </p:grpSpPr>
        <p:grpSp>
          <p:nvGrpSpPr>
            <p:cNvPr id="62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64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75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80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1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63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2" name="Прямоугольник 71"/>
          <p:cNvSpPr/>
          <p:nvPr/>
        </p:nvSpPr>
        <p:spPr>
          <a:xfrm>
            <a:off x="5268678" y="6334780"/>
            <a:ext cx="387535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11-3.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Напряжённость ЭП, 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3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85" grpId="0" animBg="1"/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6385" grpId="0"/>
      <p:bldP spid="69" grpId="0"/>
      <p:bldP spid="70" grpId="0"/>
      <p:bldP spid="71" grpId="0"/>
      <p:bldP spid="7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71406" y="599099"/>
            <a:ext cx="714380" cy="763755"/>
            <a:chOff x="846" y="9235"/>
            <a:chExt cx="366" cy="388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8286776" y="670537"/>
            <a:ext cx="714380" cy="604639"/>
            <a:chOff x="846" y="9235"/>
            <a:chExt cx="366" cy="38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2761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9197" y="2761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00826" y="1643050"/>
            <a:ext cx="1353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пробн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14810" y="3500438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68"/>
          <p:cNvGrpSpPr/>
          <p:nvPr/>
        </p:nvGrpSpPr>
        <p:grpSpPr>
          <a:xfrm>
            <a:off x="8501090" y="1785926"/>
            <a:ext cx="714380" cy="646331"/>
            <a:chOff x="6643702" y="350142"/>
            <a:chExt cx="714380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Группа 68"/>
          <p:cNvGrpSpPr/>
          <p:nvPr/>
        </p:nvGrpSpPr>
        <p:grpSpPr>
          <a:xfrm>
            <a:off x="6572264" y="3711363"/>
            <a:ext cx="714380" cy="646331"/>
            <a:chOff x="6670998" y="421580"/>
            <a:chExt cx="714380" cy="646331"/>
          </a:xfrm>
        </p:grpSpPr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714348" y="142852"/>
            <a:ext cx="7715304" cy="1357322"/>
            <a:chOff x="714348" y="142852"/>
            <a:chExt cx="7715304" cy="1357322"/>
          </a:xfrm>
        </p:grpSpPr>
        <p:sp>
          <p:nvSpPr>
            <p:cNvPr id="57" name="Дуга 56"/>
            <p:cNvSpPr/>
            <p:nvPr/>
          </p:nvSpPr>
          <p:spPr>
            <a:xfrm>
              <a:off x="714348" y="142852"/>
              <a:ext cx="7715304" cy="1357322"/>
            </a:xfrm>
            <a:prstGeom prst="arc">
              <a:avLst>
                <a:gd name="adj1" fmla="val 10781463"/>
                <a:gd name="adj2" fmla="val 0"/>
              </a:avLst>
            </a:prstGeom>
            <a:ln w="3810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4429124" y="142852"/>
              <a:ext cx="357190" cy="1588"/>
            </a:xfrm>
            <a:prstGeom prst="straightConnector1">
              <a:avLst/>
            </a:prstGeom>
            <a:ln w="57150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Группа 64"/>
          <p:cNvGrpSpPr/>
          <p:nvPr/>
        </p:nvGrpSpPr>
        <p:grpSpPr>
          <a:xfrm>
            <a:off x="785786" y="972857"/>
            <a:ext cx="7500990" cy="12507"/>
            <a:chOff x="785786" y="1013287"/>
            <a:chExt cx="7500990" cy="12507"/>
          </a:xfrm>
        </p:grpSpPr>
        <p:cxnSp>
          <p:nvCxnSpPr>
            <p:cNvPr id="61" name="Прямая соединительная линия 60"/>
            <p:cNvCxnSpPr>
              <a:stCxn id="7" idx="6"/>
              <a:endCxn id="14" idx="2"/>
            </p:cNvCxnSpPr>
            <p:nvPr/>
          </p:nvCxnSpPr>
          <p:spPr>
            <a:xfrm flipV="1">
              <a:off x="785786" y="1013287"/>
              <a:ext cx="7500990" cy="8120"/>
            </a:xfrm>
            <a:prstGeom prst="line">
              <a:avLst/>
            </a:prstGeom>
            <a:ln w="3810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 стрелкой 63"/>
            <p:cNvCxnSpPr/>
            <p:nvPr/>
          </p:nvCxnSpPr>
          <p:spPr>
            <a:xfrm>
              <a:off x="5002340" y="1024206"/>
              <a:ext cx="357190" cy="1588"/>
            </a:xfrm>
            <a:prstGeom prst="straightConnector1">
              <a:avLst/>
            </a:prstGeom>
            <a:ln w="57150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Группа 68"/>
          <p:cNvGrpSpPr/>
          <p:nvPr/>
        </p:nvGrpSpPr>
        <p:grpSpPr>
          <a:xfrm>
            <a:off x="486386" y="-2071726"/>
            <a:ext cx="8215370" cy="5500726"/>
            <a:chOff x="486386" y="-2071726"/>
            <a:chExt cx="8215370" cy="5500726"/>
          </a:xfrm>
        </p:grpSpPr>
        <p:sp>
          <p:nvSpPr>
            <p:cNvPr id="58" name="Дуга 57"/>
            <p:cNvSpPr/>
            <p:nvPr/>
          </p:nvSpPr>
          <p:spPr>
            <a:xfrm flipV="1">
              <a:off x="486386" y="-2071726"/>
              <a:ext cx="8215370" cy="5500726"/>
            </a:xfrm>
            <a:prstGeom prst="arc">
              <a:avLst>
                <a:gd name="adj1" fmla="val 11191249"/>
                <a:gd name="adj2" fmla="val 21117084"/>
              </a:avLst>
            </a:prstGeom>
            <a:ln w="3810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7" name="Прямая со стрелкой 66"/>
            <p:cNvCxnSpPr/>
            <p:nvPr/>
          </p:nvCxnSpPr>
          <p:spPr>
            <a:xfrm rot="-1740000">
              <a:off x="7143768" y="2756964"/>
              <a:ext cx="357190" cy="1588"/>
            </a:xfrm>
            <a:prstGeom prst="straightConnector1">
              <a:avLst/>
            </a:prstGeom>
            <a:ln w="57150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 стрелкой 67"/>
            <p:cNvCxnSpPr/>
            <p:nvPr/>
          </p:nvCxnSpPr>
          <p:spPr>
            <a:xfrm rot="1980000">
              <a:off x="1621035" y="2670482"/>
              <a:ext cx="357190" cy="1588"/>
            </a:xfrm>
            <a:prstGeom prst="straightConnector1">
              <a:avLst/>
            </a:prstGeom>
            <a:ln w="57150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7" name="Прямая со стрелкой 46"/>
          <p:cNvCxnSpPr/>
          <p:nvPr/>
        </p:nvCxnSpPr>
        <p:spPr>
          <a:xfrm flipV="1">
            <a:off x="4497364" y="3401704"/>
            <a:ext cx="1908000" cy="7416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3"/>
          <p:cNvGrpSpPr>
            <a:grpSpLocks/>
          </p:cNvGrpSpPr>
          <p:nvPr/>
        </p:nvGrpSpPr>
        <p:grpSpPr bwMode="auto">
          <a:xfrm>
            <a:off x="7643834" y="2214554"/>
            <a:ext cx="353124" cy="318231"/>
            <a:chOff x="846" y="9235"/>
            <a:chExt cx="366" cy="388"/>
          </a:xfrm>
        </p:grpSpPr>
        <p:sp>
          <p:nvSpPr>
            <p:cNvPr id="21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9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23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2" name="Line 4"/>
          <p:cNvSpPr>
            <a:spLocks noChangeShapeType="1"/>
          </p:cNvSpPr>
          <p:nvPr/>
        </p:nvSpPr>
        <p:spPr bwMode="auto">
          <a:xfrm rot="-8340000" flipH="1">
            <a:off x="8245487" y="1365486"/>
            <a:ext cx="170894" cy="111013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0" name="Group 3"/>
          <p:cNvGrpSpPr>
            <a:grpSpLocks/>
          </p:cNvGrpSpPr>
          <p:nvPr/>
        </p:nvGrpSpPr>
        <p:grpSpPr bwMode="auto">
          <a:xfrm>
            <a:off x="4000496" y="816802"/>
            <a:ext cx="353124" cy="318231"/>
            <a:chOff x="846" y="9235"/>
            <a:chExt cx="366" cy="388"/>
          </a:xfrm>
        </p:grpSpPr>
        <p:sp>
          <p:nvSpPr>
            <p:cNvPr id="71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2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73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4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75" name="Line 4"/>
          <p:cNvSpPr>
            <a:spLocks noChangeShapeType="1"/>
          </p:cNvSpPr>
          <p:nvPr/>
        </p:nvSpPr>
        <p:spPr bwMode="auto">
          <a:xfrm rot="-8340000" flipH="1">
            <a:off x="4370341" y="704880"/>
            <a:ext cx="760508" cy="5407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6" name="Group 3"/>
          <p:cNvGrpSpPr>
            <a:grpSpLocks/>
          </p:cNvGrpSpPr>
          <p:nvPr/>
        </p:nvGrpSpPr>
        <p:grpSpPr bwMode="auto">
          <a:xfrm>
            <a:off x="785786" y="1785926"/>
            <a:ext cx="353124" cy="318231"/>
            <a:chOff x="846" y="9235"/>
            <a:chExt cx="366" cy="388"/>
          </a:xfrm>
        </p:grpSpPr>
        <p:sp>
          <p:nvSpPr>
            <p:cNvPr id="7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8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7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1" name="Line 4"/>
          <p:cNvSpPr>
            <a:spLocks noChangeShapeType="1"/>
          </p:cNvSpPr>
          <p:nvPr/>
        </p:nvSpPr>
        <p:spPr bwMode="auto">
          <a:xfrm rot="-8340000" flipH="1" flipV="1">
            <a:off x="895816" y="2290831"/>
            <a:ext cx="834110" cy="22148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071670" y="1571612"/>
            <a:ext cx="452534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Линии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напряженности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214282" y="2928934"/>
            <a:ext cx="1803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Фарадей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785786" y="285728"/>
            <a:ext cx="307183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гуще </a:t>
            </a:r>
            <a:endParaRPr lang="en-US" sz="4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пересек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3" name="Group 3"/>
          <p:cNvGrpSpPr>
            <a:grpSpLocks/>
          </p:cNvGrpSpPr>
          <p:nvPr/>
        </p:nvGrpSpPr>
        <p:grpSpPr bwMode="auto">
          <a:xfrm>
            <a:off x="1714480" y="4072219"/>
            <a:ext cx="2999829" cy="928417"/>
            <a:chOff x="3094" y="2594"/>
            <a:chExt cx="1158" cy="574"/>
          </a:xfrm>
        </p:grpSpPr>
        <p:sp>
          <p:nvSpPr>
            <p:cNvPr id="54" name="Text Box 4"/>
            <p:cNvSpPr txBox="1">
              <a:spLocks noChangeArrowheads="1"/>
            </p:cNvSpPr>
            <p:nvPr/>
          </p:nvSpPr>
          <p:spPr bwMode="auto">
            <a:xfrm>
              <a:off x="3094" y="2594"/>
              <a:ext cx="1158" cy="57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E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4800" b="1" i="0" u="none" strike="noStrike" cap="none" normalizeH="0" baseline="-2500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пр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5"/>
            <p:cNvSpPr>
              <a:spLocks noChangeShapeType="1"/>
            </p:cNvSpPr>
            <p:nvPr/>
          </p:nvSpPr>
          <p:spPr bwMode="auto">
            <a:xfrm>
              <a:off x="3122" y="2638"/>
              <a:ext cx="195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6"/>
            <p:cNvSpPr>
              <a:spLocks noChangeShapeType="1"/>
            </p:cNvSpPr>
            <p:nvPr/>
          </p:nvSpPr>
          <p:spPr bwMode="auto">
            <a:xfrm>
              <a:off x="3569" y="2655"/>
              <a:ext cx="19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Group 10"/>
          <p:cNvGrpSpPr>
            <a:grpSpLocks/>
          </p:cNvGrpSpPr>
          <p:nvPr/>
        </p:nvGrpSpPr>
        <p:grpSpPr bwMode="auto">
          <a:xfrm>
            <a:off x="4429124" y="3214686"/>
            <a:ext cx="357190" cy="357190"/>
            <a:chOff x="846" y="9235"/>
            <a:chExt cx="366" cy="388"/>
          </a:xfrm>
          <a:solidFill>
            <a:schemeClr val="bg1"/>
          </a:solidFill>
        </p:grpSpPr>
        <p:sp>
          <p:nvSpPr>
            <p:cNvPr id="60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grp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grp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4" name="Line 4"/>
          <p:cNvSpPr>
            <a:spLocks noChangeShapeType="1"/>
          </p:cNvSpPr>
          <p:nvPr/>
        </p:nvSpPr>
        <p:spPr bwMode="auto">
          <a:xfrm rot="-8340000" flipV="1">
            <a:off x="3725011" y="3237049"/>
            <a:ext cx="693847" cy="50849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5" name="Группа 68"/>
          <p:cNvGrpSpPr/>
          <p:nvPr/>
        </p:nvGrpSpPr>
        <p:grpSpPr>
          <a:xfrm>
            <a:off x="3214678" y="3286124"/>
            <a:ext cx="714380" cy="646331"/>
            <a:chOff x="6643702" y="350142"/>
            <a:chExt cx="714380" cy="646331"/>
          </a:xfrm>
        </p:grpSpPr>
        <p:sp>
          <p:nvSpPr>
            <p:cNvPr id="86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358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5" grpId="0"/>
      <p:bldP spid="26" grpId="0"/>
      <p:bldP spid="32" grpId="0" animBg="1"/>
      <p:bldP spid="75" grpId="0" animBg="1"/>
      <p:bldP spid="81" grpId="0" animBg="1"/>
      <p:bldP spid="35841" grpId="0"/>
      <p:bldP spid="82" grpId="0"/>
      <p:bldP spid="83" grpId="0"/>
      <p:bldP spid="8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7" name="Group 119"/>
          <p:cNvGrpSpPr>
            <a:grpSpLocks/>
          </p:cNvGrpSpPr>
          <p:nvPr/>
        </p:nvGrpSpPr>
        <p:grpSpPr bwMode="auto">
          <a:xfrm>
            <a:off x="4071934" y="1000108"/>
            <a:ext cx="1437882" cy="2185162"/>
            <a:chOff x="2719" y="7396"/>
            <a:chExt cx="783" cy="760"/>
          </a:xfrm>
        </p:grpSpPr>
        <p:sp>
          <p:nvSpPr>
            <p:cNvPr id="37" name="Line 122"/>
            <p:cNvSpPr>
              <a:spLocks noChangeShapeType="1"/>
            </p:cNvSpPr>
            <p:nvPr/>
          </p:nvSpPr>
          <p:spPr bwMode="auto">
            <a:xfrm flipH="1">
              <a:off x="2719" y="7396"/>
              <a:ext cx="78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21"/>
            <p:cNvSpPr>
              <a:spLocks noChangeShapeType="1"/>
            </p:cNvSpPr>
            <p:nvPr/>
          </p:nvSpPr>
          <p:spPr bwMode="auto">
            <a:xfrm flipH="1">
              <a:off x="2719" y="7776"/>
              <a:ext cx="64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20"/>
            <p:cNvSpPr>
              <a:spLocks noChangeShapeType="1"/>
            </p:cNvSpPr>
            <p:nvPr/>
          </p:nvSpPr>
          <p:spPr bwMode="auto">
            <a:xfrm flipH="1">
              <a:off x="2742" y="8156"/>
              <a:ext cx="726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Group 115"/>
          <p:cNvGrpSpPr>
            <a:grpSpLocks/>
          </p:cNvGrpSpPr>
          <p:nvPr/>
        </p:nvGrpSpPr>
        <p:grpSpPr bwMode="auto">
          <a:xfrm>
            <a:off x="899154" y="1512560"/>
            <a:ext cx="1439718" cy="2216790"/>
            <a:chOff x="1129" y="7369"/>
            <a:chExt cx="784" cy="771"/>
          </a:xfrm>
        </p:grpSpPr>
        <p:sp>
          <p:nvSpPr>
            <p:cNvPr id="34" name="Line 118"/>
            <p:cNvSpPr>
              <a:spLocks noChangeShapeType="1"/>
            </p:cNvSpPr>
            <p:nvPr/>
          </p:nvSpPr>
          <p:spPr bwMode="auto">
            <a:xfrm flipH="1">
              <a:off x="1175" y="8140"/>
              <a:ext cx="72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117"/>
            <p:cNvSpPr>
              <a:spLocks noChangeShapeType="1"/>
            </p:cNvSpPr>
            <p:nvPr/>
          </p:nvSpPr>
          <p:spPr bwMode="auto">
            <a:xfrm flipH="1" flipV="1">
              <a:off x="1164" y="7761"/>
              <a:ext cx="749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Line 116"/>
            <p:cNvSpPr>
              <a:spLocks noChangeShapeType="1"/>
            </p:cNvSpPr>
            <p:nvPr/>
          </p:nvSpPr>
          <p:spPr bwMode="auto">
            <a:xfrm flipH="1">
              <a:off x="1129" y="7369"/>
              <a:ext cx="78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" name="Group 111"/>
          <p:cNvGrpSpPr>
            <a:grpSpLocks/>
          </p:cNvGrpSpPr>
          <p:nvPr/>
        </p:nvGrpSpPr>
        <p:grpSpPr bwMode="auto">
          <a:xfrm>
            <a:off x="2497288" y="1494424"/>
            <a:ext cx="2646216" cy="5750"/>
            <a:chOff x="1935" y="7593"/>
            <a:chExt cx="1441" cy="2"/>
          </a:xfrm>
        </p:grpSpPr>
        <p:sp>
          <p:nvSpPr>
            <p:cNvPr id="31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Group 94"/>
          <p:cNvGrpSpPr>
            <a:grpSpLocks/>
          </p:cNvGrpSpPr>
          <p:nvPr/>
        </p:nvGrpSpPr>
        <p:grpSpPr bwMode="auto">
          <a:xfrm rot="10800000" flipH="1">
            <a:off x="1249847" y="1000108"/>
            <a:ext cx="2646216" cy="2875"/>
            <a:chOff x="1935" y="7592"/>
            <a:chExt cx="1441" cy="1"/>
          </a:xfrm>
        </p:grpSpPr>
        <p:sp>
          <p:nvSpPr>
            <p:cNvPr id="16" name="Line 97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6"/>
            <p:cNvSpPr>
              <a:spLocks noChangeShapeType="1"/>
            </p:cNvSpPr>
            <p:nvPr/>
          </p:nvSpPr>
          <p:spPr bwMode="auto">
            <a:xfrm flipV="1">
              <a:off x="1935" y="7592"/>
              <a:ext cx="1441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95"/>
            <p:cNvSpPr>
              <a:spLocks noChangeShapeType="1"/>
            </p:cNvSpPr>
            <p:nvPr/>
          </p:nvSpPr>
          <p:spPr bwMode="auto">
            <a:xfrm flipH="1" flipV="1">
              <a:off x="2707" y="7592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2" name="Group 3"/>
          <p:cNvGrpSpPr>
            <a:grpSpLocks/>
          </p:cNvGrpSpPr>
          <p:nvPr/>
        </p:nvGrpSpPr>
        <p:grpSpPr bwMode="auto">
          <a:xfrm>
            <a:off x="1571604" y="0"/>
            <a:ext cx="714380" cy="763755"/>
            <a:chOff x="846" y="9235"/>
            <a:chExt cx="366" cy="388"/>
          </a:xfrm>
        </p:grpSpPr>
        <p:sp>
          <p:nvSpPr>
            <p:cNvPr id="43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4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45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7" name="Group 10"/>
          <p:cNvGrpSpPr>
            <a:grpSpLocks/>
          </p:cNvGrpSpPr>
          <p:nvPr/>
        </p:nvGrpSpPr>
        <p:grpSpPr bwMode="auto">
          <a:xfrm>
            <a:off x="4000496" y="0"/>
            <a:ext cx="714380" cy="604639"/>
            <a:chOff x="846" y="9235"/>
            <a:chExt cx="366" cy="388"/>
          </a:xfrm>
        </p:grpSpPr>
        <p:sp>
          <p:nvSpPr>
            <p:cNvPr id="48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0" name="Group 111"/>
          <p:cNvGrpSpPr>
            <a:grpSpLocks/>
          </p:cNvGrpSpPr>
          <p:nvPr/>
        </p:nvGrpSpPr>
        <p:grpSpPr bwMode="auto">
          <a:xfrm>
            <a:off x="2500298" y="2643182"/>
            <a:ext cx="2646216" cy="5750"/>
            <a:chOff x="1935" y="7593"/>
            <a:chExt cx="1441" cy="2"/>
          </a:xfrm>
        </p:grpSpPr>
        <p:sp>
          <p:nvSpPr>
            <p:cNvPr id="51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4" name="Group 111"/>
          <p:cNvGrpSpPr>
            <a:grpSpLocks/>
          </p:cNvGrpSpPr>
          <p:nvPr/>
        </p:nvGrpSpPr>
        <p:grpSpPr bwMode="auto">
          <a:xfrm>
            <a:off x="2500298" y="3714752"/>
            <a:ext cx="2646216" cy="5750"/>
            <a:chOff x="1935" y="7593"/>
            <a:chExt cx="1441" cy="2"/>
          </a:xfrm>
        </p:grpSpPr>
        <p:sp>
          <p:nvSpPr>
            <p:cNvPr id="55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8" name="Group 94"/>
          <p:cNvGrpSpPr>
            <a:grpSpLocks/>
          </p:cNvGrpSpPr>
          <p:nvPr/>
        </p:nvGrpSpPr>
        <p:grpSpPr bwMode="auto">
          <a:xfrm rot="10800000" flipH="1">
            <a:off x="1214414" y="2068802"/>
            <a:ext cx="2646216" cy="2875"/>
            <a:chOff x="1935" y="7592"/>
            <a:chExt cx="1441" cy="1"/>
          </a:xfrm>
        </p:grpSpPr>
        <p:sp>
          <p:nvSpPr>
            <p:cNvPr id="59" name="Line 97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Line 96"/>
            <p:cNvSpPr>
              <a:spLocks noChangeShapeType="1"/>
            </p:cNvSpPr>
            <p:nvPr/>
          </p:nvSpPr>
          <p:spPr bwMode="auto">
            <a:xfrm flipV="1">
              <a:off x="1935" y="7592"/>
              <a:ext cx="1441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95"/>
            <p:cNvSpPr>
              <a:spLocks noChangeShapeType="1"/>
            </p:cNvSpPr>
            <p:nvPr/>
          </p:nvSpPr>
          <p:spPr bwMode="auto">
            <a:xfrm flipH="1" flipV="1">
              <a:off x="2707" y="7592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2" name="Group 94"/>
          <p:cNvGrpSpPr>
            <a:grpSpLocks/>
          </p:cNvGrpSpPr>
          <p:nvPr/>
        </p:nvGrpSpPr>
        <p:grpSpPr bwMode="auto">
          <a:xfrm rot="10800000" flipH="1">
            <a:off x="1250227" y="3188060"/>
            <a:ext cx="2646216" cy="2875"/>
            <a:chOff x="1935" y="7592"/>
            <a:chExt cx="1441" cy="1"/>
          </a:xfrm>
        </p:grpSpPr>
        <p:sp>
          <p:nvSpPr>
            <p:cNvPr id="63" name="Line 97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Line 96"/>
            <p:cNvSpPr>
              <a:spLocks noChangeShapeType="1"/>
            </p:cNvSpPr>
            <p:nvPr/>
          </p:nvSpPr>
          <p:spPr bwMode="auto">
            <a:xfrm flipV="1">
              <a:off x="1935" y="7592"/>
              <a:ext cx="1441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Line 95"/>
            <p:cNvSpPr>
              <a:spLocks noChangeShapeType="1"/>
            </p:cNvSpPr>
            <p:nvPr/>
          </p:nvSpPr>
          <p:spPr bwMode="auto">
            <a:xfrm flipH="1" flipV="1">
              <a:off x="2707" y="7592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6" name="Прямоугольник 65"/>
          <p:cNvSpPr/>
          <p:nvPr/>
        </p:nvSpPr>
        <p:spPr>
          <a:xfrm>
            <a:off x="4107747" y="845357"/>
            <a:ext cx="1428760" cy="3071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892849" y="857232"/>
            <a:ext cx="1428760" cy="3071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929058" y="640488"/>
            <a:ext cx="142876" cy="3357586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4929190" y="499036"/>
            <a:ext cx="1659601" cy="100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54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6358129" y="-11195"/>
            <a:ext cx="2307933" cy="2012461"/>
            <a:chOff x="11683" y="3393"/>
            <a:chExt cx="1116" cy="899"/>
          </a:xfrm>
        </p:grpSpPr>
        <p:sp>
          <p:nvSpPr>
            <p:cNvPr id="17411" name="Line 3"/>
            <p:cNvSpPr>
              <a:spLocks noChangeShapeType="1"/>
            </p:cNvSpPr>
            <p:nvPr/>
          </p:nvSpPr>
          <p:spPr bwMode="auto">
            <a:xfrm>
              <a:off x="11752" y="3844"/>
              <a:ext cx="80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412" name="Group 4"/>
            <p:cNvGrpSpPr>
              <a:grpSpLocks/>
            </p:cNvGrpSpPr>
            <p:nvPr/>
          </p:nvGrpSpPr>
          <p:grpSpPr bwMode="auto">
            <a:xfrm>
              <a:off x="11683" y="3393"/>
              <a:ext cx="1116" cy="899"/>
              <a:chOff x="11118" y="3661"/>
              <a:chExt cx="891" cy="899"/>
            </a:xfrm>
          </p:grpSpPr>
          <p:sp>
            <p:nvSpPr>
              <p:cNvPr id="17413" name="Text Box 5"/>
              <p:cNvSpPr txBox="1">
                <a:spLocks noChangeArrowheads="1"/>
              </p:cNvSpPr>
              <p:nvPr/>
            </p:nvSpPr>
            <p:spPr bwMode="auto">
              <a:xfrm>
                <a:off x="11146" y="3661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пл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414" name="Text Box 6"/>
              <p:cNvSpPr txBox="1">
                <a:spLocks noChangeArrowheads="1"/>
              </p:cNvSpPr>
              <p:nvPr/>
            </p:nvSpPr>
            <p:spPr bwMode="auto">
              <a:xfrm>
                <a:off x="11118" y="4110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3" name="Text Box 1"/>
          <p:cNvSpPr txBox="1">
            <a:spLocks noChangeArrowheads="1"/>
          </p:cNvSpPr>
          <p:nvPr/>
        </p:nvSpPr>
        <p:spPr bwMode="auto">
          <a:xfrm>
            <a:off x="5000449" y="2581909"/>
            <a:ext cx="1659601" cy="100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5400" b="1" i="0" u="none" strike="noStrike" cap="none" normalizeH="0" baseline="-2500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пл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4" name="Group 2"/>
          <p:cNvGrpSpPr>
            <a:grpSpLocks/>
          </p:cNvGrpSpPr>
          <p:nvPr/>
        </p:nvGrpSpPr>
        <p:grpSpPr bwMode="auto">
          <a:xfrm>
            <a:off x="6429388" y="2071678"/>
            <a:ext cx="2307933" cy="2012461"/>
            <a:chOff x="11683" y="3393"/>
            <a:chExt cx="1116" cy="899"/>
          </a:xfrm>
        </p:grpSpPr>
        <p:sp>
          <p:nvSpPr>
            <p:cNvPr id="75" name="Line 3"/>
            <p:cNvSpPr>
              <a:spLocks noChangeShapeType="1"/>
            </p:cNvSpPr>
            <p:nvPr/>
          </p:nvSpPr>
          <p:spPr bwMode="auto">
            <a:xfrm>
              <a:off x="11752" y="3844"/>
              <a:ext cx="80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6" name="Group 4"/>
            <p:cNvGrpSpPr>
              <a:grpSpLocks/>
            </p:cNvGrpSpPr>
            <p:nvPr/>
          </p:nvGrpSpPr>
          <p:grpSpPr bwMode="auto">
            <a:xfrm>
              <a:off x="11683" y="3393"/>
              <a:ext cx="1116" cy="899"/>
              <a:chOff x="11118" y="3661"/>
              <a:chExt cx="891" cy="899"/>
            </a:xfrm>
          </p:grpSpPr>
          <p:sp>
            <p:nvSpPr>
              <p:cNvPr id="77" name="Text Box 5"/>
              <p:cNvSpPr txBox="1">
                <a:spLocks noChangeArrowheads="1"/>
              </p:cNvSpPr>
              <p:nvPr/>
            </p:nvSpPr>
            <p:spPr bwMode="auto">
              <a:xfrm>
                <a:off x="11146" y="3661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err="1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пл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Text Box 6"/>
              <p:cNvSpPr txBox="1">
                <a:spLocks noChangeArrowheads="1"/>
              </p:cNvSpPr>
              <p:nvPr/>
            </p:nvSpPr>
            <p:spPr bwMode="auto">
              <a:xfrm>
                <a:off x="11118" y="4110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0" name="Прямоугольник 39"/>
          <p:cNvSpPr/>
          <p:nvPr/>
        </p:nvSpPr>
        <p:spPr>
          <a:xfrm>
            <a:off x="2333672" y="642918"/>
            <a:ext cx="142876" cy="335758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1785918" y="4143380"/>
            <a:ext cx="3429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lang="en-US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en-US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lang="en-US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en-US" sz="4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en-US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пл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7200" b="1" u="sng" baseline="-25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</a:t>
            </a:r>
            <a:r>
              <a:rPr lang="ru-RU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lvl="0"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7200" b="1" baseline="-25000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7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9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 rot="19913047">
            <a:off x="-146574" y="1924847"/>
            <a:ext cx="2889104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однородное</a:t>
            </a:r>
            <a:r>
              <a:rPr lang="en-US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en-US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41" grpId="0" animBg="1"/>
      <p:bldP spid="17409" grpId="0"/>
      <p:bldP spid="73" grpId="0"/>
      <p:bldP spid="40" grpId="0" animBg="1"/>
      <p:bldP spid="79" grpId="0"/>
      <p:bldP spid="68" grpId="0" animBg="1"/>
      <p:bldP spid="6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10081</TotalTime>
  <Words>2943</Words>
  <Application>Microsoft Office PowerPoint</Application>
  <PresentationFormat>Экран (4:3)</PresentationFormat>
  <Paragraphs>698</Paragraphs>
  <Slides>46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8" baseType="lpstr">
      <vt:lpstr>Трек</vt:lpstr>
      <vt:lpstr>Формула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Домашнее задание.</vt:lpstr>
      <vt:lpstr>Слайд 25</vt:lpstr>
      <vt:lpstr>Слайд 26</vt:lpstr>
      <vt:lpstr>Домашнее задание.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Домашнее задание.</vt:lpstr>
      <vt:lpstr>Слайд 45</vt:lpstr>
      <vt:lpstr>Слайд 46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1209</cp:revision>
  <dcterms:created xsi:type="dcterms:W3CDTF">2009-11-04T14:29:22Z</dcterms:created>
  <dcterms:modified xsi:type="dcterms:W3CDTF">2021-01-20T16:45:10Z</dcterms:modified>
</cp:coreProperties>
</file>