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1"/>
  </p:notesMasterIdLst>
  <p:sldIdLst>
    <p:sldId id="289" r:id="rId2"/>
    <p:sldId id="316" r:id="rId3"/>
    <p:sldId id="317" r:id="rId4"/>
    <p:sldId id="328" r:id="rId5"/>
    <p:sldId id="329" r:id="rId6"/>
    <p:sldId id="330" r:id="rId7"/>
    <p:sldId id="321" r:id="rId8"/>
    <p:sldId id="331" r:id="rId9"/>
    <p:sldId id="332" r:id="rId10"/>
    <p:sldId id="333" r:id="rId11"/>
    <p:sldId id="336" r:id="rId12"/>
    <p:sldId id="326" r:id="rId13"/>
    <p:sldId id="339" r:id="rId14"/>
    <p:sldId id="340" r:id="rId15"/>
    <p:sldId id="342" r:id="rId16"/>
    <p:sldId id="338" r:id="rId17"/>
    <p:sldId id="343" r:id="rId18"/>
    <p:sldId id="337" r:id="rId19"/>
    <p:sldId id="341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CCCC"/>
    <a:srgbClr val="006600"/>
    <a:srgbClr val="33CCFF"/>
    <a:srgbClr val="365D21"/>
    <a:srgbClr val="0014AC"/>
    <a:srgbClr val="0066FF"/>
    <a:srgbClr val="FFFF00"/>
    <a:srgbClr val="FF9900"/>
    <a:srgbClr val="FFFFFF"/>
    <a:srgbClr val="00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708" y="-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12.03.2019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353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7" Type="http://schemas.openxmlformats.org/officeDocument/2006/relationships/audio" Target="../media/audio7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1.wav"/><Relationship Id="rId4" Type="http://schemas.openxmlformats.org/officeDocument/2006/relationships/audio" Target="../media/audio7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1.wav"/><Relationship Id="rId4" Type="http://schemas.openxmlformats.org/officeDocument/2006/relationships/audio" Target="../media/audio8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5.wav"/><Relationship Id="rId4" Type="http://schemas.openxmlformats.org/officeDocument/2006/relationships/audio" Target="../media/audio9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1.wav"/><Relationship Id="rId4" Type="http://schemas.openxmlformats.org/officeDocument/2006/relationships/audio" Target="../media/audio6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7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audio" Target="../media/audio8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1.wav"/><Relationship Id="rId4" Type="http://schemas.openxmlformats.org/officeDocument/2006/relationships/audio" Target="../media/audio7.wav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3.wav"/><Relationship Id="rId7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7.wav"/><Relationship Id="rId4" Type="http://schemas.openxmlformats.org/officeDocument/2006/relationships/audio" Target="../media/audio6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8.wav"/><Relationship Id="rId4" Type="http://schemas.openxmlformats.org/officeDocument/2006/relationships/audio" Target="../media/audio4.wav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3.wav"/><Relationship Id="rId7" Type="http://schemas.openxmlformats.org/officeDocument/2006/relationships/audio" Target="../media/audio2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9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audio" Target="../media/audio5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4.wav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4286256"/>
          <a:ext cx="9144000" cy="2438400"/>
        </p:xfrm>
        <a:graphic>
          <a:graphicData uri="http://schemas.openxmlformats.org/drawingml/2006/table">
            <a:tbl>
              <a:tblPr/>
              <a:tblGrid>
                <a:gridCol w="7982465"/>
                <a:gridCol w="1161535"/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000" u="none" strike="noStrike">
                          <a:latin typeface="Times New Roman"/>
                          <a:ea typeface="Times New Roman"/>
                        </a:rPr>
                        <a:t>Консультация по задачам гр. 6.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000" u="none" strike="noStrike">
                          <a:latin typeface="Times New Roman"/>
                          <a:ea typeface="Times New Roman"/>
                        </a:rPr>
                        <a:t>Эвристическая беседа по теме  №31 с демонстрациями и заполнением справочника № 5.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000" u="none" strike="noStrike">
                          <a:latin typeface="Times New Roman"/>
                          <a:ea typeface="Times New Roman"/>
                        </a:rPr>
                        <a:t>Повторение темы по опорному конспекту с акцентированием сложных мест.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000" u="none" strike="noStrike">
                          <a:latin typeface="Times New Roman"/>
                          <a:ea typeface="Times New Roman"/>
                        </a:rPr>
                        <a:t>  Первичная обратная связь по вопросам стр.198, 201,202, 204, 206.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20м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10м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Д.З.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$$ 81-85. Т. 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-107745"/>
            <a:ext cx="914400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- 5  (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) \3у24н\  №95.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\Т.№ 31 \  СОСТАВ ЯДРА АТОМА. ИЗОТОПЫ.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Познакомить учащихся с историей открытия протона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инейтрона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понятия «ядерные силы», «энергия связи», «изотопы», «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изотоны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ядерные реакции и их энергетический выход.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к.фр. «Открытие нейтрона».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к.фр. «Ядерные реакции».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000232" y="714356"/>
            <a:ext cx="45005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ЯДЕРНЫЕ РЕАКЦИИ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71472" y="1344027"/>
            <a:ext cx="4214842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…в зону ядерных сил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072066" y="1341767"/>
            <a:ext cx="3143272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ускорители!!!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1538" y="1925413"/>
            <a:ext cx="6572296" cy="64633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Ядра    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870079" y="1928802"/>
            <a:ext cx="642942" cy="64633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928662" y="2724799"/>
            <a:ext cx="4064015" cy="704072"/>
            <a:chOff x="4176" y="9232"/>
            <a:chExt cx="3168" cy="1107"/>
          </a:xfrm>
          <a:solidFill>
            <a:schemeClr val="bg1">
              <a:lumMod val="85000"/>
            </a:schemeClr>
          </a:solidFill>
        </p:grpSpPr>
        <p:sp>
          <p:nvSpPr>
            <p:cNvPr id="30723" name="Text Box 3"/>
            <p:cNvSpPr txBox="1">
              <a:spLocks noChangeArrowheads="1"/>
            </p:cNvSpPr>
            <p:nvPr/>
          </p:nvSpPr>
          <p:spPr bwMode="auto">
            <a:xfrm>
              <a:off x="4176" y="9264"/>
              <a:ext cx="864" cy="10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Li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+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24" name="Text Box 4"/>
            <p:cNvSpPr txBox="1">
              <a:spLocks noChangeArrowheads="1"/>
            </p:cNvSpPr>
            <p:nvPr/>
          </p:nvSpPr>
          <p:spPr bwMode="auto">
            <a:xfrm>
              <a:off x="5008" y="9232"/>
              <a:ext cx="752" cy="110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 =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25" name="Text Box 5"/>
            <p:cNvSpPr txBox="1">
              <a:spLocks noChangeArrowheads="1"/>
            </p:cNvSpPr>
            <p:nvPr/>
          </p:nvSpPr>
          <p:spPr bwMode="auto">
            <a:xfrm>
              <a:off x="5680" y="9264"/>
              <a:ext cx="1008" cy="10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He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+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26" name="Text Box 6"/>
            <p:cNvSpPr txBox="1">
              <a:spLocks noChangeArrowheads="1"/>
            </p:cNvSpPr>
            <p:nvPr/>
          </p:nvSpPr>
          <p:spPr bwMode="auto">
            <a:xfrm>
              <a:off x="6624" y="9291"/>
              <a:ext cx="720" cy="101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He 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 bwMode="auto">
          <a:xfrm>
            <a:off x="4143372" y="2786058"/>
            <a:ext cx="642942" cy="64294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85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1446938" y="2610145"/>
            <a:ext cx="34163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7         1            4             4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428728" y="3286124"/>
            <a:ext cx="34932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3         1              2            2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30" name="Group 10"/>
          <p:cNvGrpSpPr>
            <a:grpSpLocks/>
          </p:cNvGrpSpPr>
          <p:nvPr/>
        </p:nvGrpSpPr>
        <p:grpSpPr bwMode="auto">
          <a:xfrm>
            <a:off x="928662" y="3760627"/>
            <a:ext cx="3752024" cy="778342"/>
            <a:chOff x="4288" y="10049"/>
            <a:chExt cx="3080" cy="591"/>
          </a:xfrm>
          <a:solidFill>
            <a:schemeClr val="bg2">
              <a:lumMod val="90000"/>
            </a:schemeClr>
          </a:solidFill>
        </p:grpSpPr>
        <p:sp>
          <p:nvSpPr>
            <p:cNvPr id="30731" name="Text Box 11"/>
            <p:cNvSpPr txBox="1">
              <a:spLocks noChangeArrowheads="1"/>
            </p:cNvSpPr>
            <p:nvPr/>
          </p:nvSpPr>
          <p:spPr bwMode="auto">
            <a:xfrm>
              <a:off x="4288" y="10064"/>
              <a:ext cx="1008" cy="57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Al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+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32" name="Text Box 12"/>
            <p:cNvSpPr txBox="1">
              <a:spLocks noChangeArrowheads="1"/>
            </p:cNvSpPr>
            <p:nvPr/>
          </p:nvSpPr>
          <p:spPr bwMode="auto">
            <a:xfrm>
              <a:off x="5117" y="10071"/>
              <a:ext cx="752" cy="56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 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33" name="Text Box 13"/>
            <p:cNvSpPr txBox="1">
              <a:spLocks noChangeArrowheads="1"/>
            </p:cNvSpPr>
            <p:nvPr/>
          </p:nvSpPr>
          <p:spPr bwMode="auto">
            <a:xfrm>
              <a:off x="5813" y="10064"/>
              <a:ext cx="1008" cy="57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Na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+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34" name="Text Box 14"/>
            <p:cNvSpPr txBox="1">
              <a:spLocks noChangeArrowheads="1"/>
            </p:cNvSpPr>
            <p:nvPr/>
          </p:nvSpPr>
          <p:spPr bwMode="auto">
            <a:xfrm>
              <a:off x="6808" y="10049"/>
              <a:ext cx="560" cy="57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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Прямоугольник 20"/>
          <p:cNvSpPr/>
          <p:nvPr/>
        </p:nvSpPr>
        <p:spPr bwMode="auto">
          <a:xfrm>
            <a:off x="3988621" y="3857628"/>
            <a:ext cx="642942" cy="642942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bg1">
                <a:lumMod val="85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359455" y="4324657"/>
            <a:ext cx="33993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13        0            11          2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428728" y="3648490"/>
            <a:ext cx="34163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27      1            24           4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5214942" y="2602521"/>
            <a:ext cx="2143140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ЗС нуклонов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5286380" y="3214686"/>
            <a:ext cx="857256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ЗСЗ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2445467" y="4714884"/>
            <a:ext cx="6698565" cy="769441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4400" b="1" i="0" u="none" strike="noStrike" cap="none" normalizeH="0" baseline="-3000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4400" b="1" i="0" u="none" strike="noStrike" cap="none" normalizeH="0" baseline="-3000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сырья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44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kumimoji="0" lang="ru-RU" sz="4400" b="1" i="0" u="none" strike="noStrike" cap="none" normalizeH="0" baseline="-30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выхода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5214942" y="3883887"/>
            <a:ext cx="3774816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lang="ru-RU" sz="4800" b="1" baseline="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ru-RU" sz="4800" b="1" baseline="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ru-RU" sz="4800" b="1" dirty="0" err="1" smtClean="0">
                <a:solidFill>
                  <a:srgbClr val="008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4800" b="1" i="0" u="none" strike="noStrike" cap="none" normalizeH="0" baseline="-3000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связи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07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6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00000" y="11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0" dur="2000" fill="hold"/>
                                        <p:tgtEl>
                                          <p:spTgt spid="30737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1" grpId="0"/>
      <p:bldP spid="3" grpId="0" animBg="1"/>
      <p:bldP spid="4" grpId="0" animBg="1"/>
      <p:bldP spid="5" grpId="0" animBg="1"/>
      <p:bldP spid="6" grpId="0" animBg="1"/>
      <p:bldP spid="6" grpId="1" animBg="1"/>
      <p:bldP spid="12" grpId="0" animBg="1"/>
      <p:bldP spid="12" grpId="1" animBg="1"/>
      <p:bldP spid="30727" grpId="0"/>
      <p:bldP spid="30728" grpId="0"/>
      <p:bldP spid="21" grpId="0" animBg="1"/>
      <p:bldP spid="21" grpId="1" animBg="1"/>
      <p:bldP spid="30735" grpId="0"/>
      <p:bldP spid="30736" grpId="0"/>
      <p:bldP spid="24" grpId="0" animBg="1"/>
      <p:bldP spid="25" grpId="0" animBg="1"/>
      <p:bldP spid="30737" grpId="0" animBg="1"/>
      <p:bldP spid="30737" grpId="1" animBg="1"/>
      <p:bldP spid="27" grpId="0" animBg="1"/>
      <p:bldP spid="2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58" y="357166"/>
            <a:ext cx="6715172" cy="364333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31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102-106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гр5,  бр№5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1521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1522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1524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1525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1528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"/>
                            </p:stCondLst>
                            <p:childTnLst>
                              <p:par>
                                <p:cTn id="6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500"/>
                            </p:stCondLst>
                            <p:childTnLst>
                              <p:par>
                                <p:cTn id="66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500"/>
                            </p:stCondLst>
                            <p:childTnLst>
                              <p:par>
                                <p:cTn id="7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500"/>
                            </p:stCondLst>
                            <p:childTnLst>
                              <p:par>
                                <p:cTn id="83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500"/>
                            </p:stCondLst>
                            <p:childTnLst>
                              <p:par>
                                <p:cTn id="8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1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0"/>
            <a:ext cx="9144000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- 6  (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) \4у24н\  №96.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\ЗТ31 \ ЯДЕРНЫЕ СИЛЫ. ЭНЕРГИЯ СВЯЗИ.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Закрепить знания учащихся по теме № 31.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в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аудиализации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визуализации.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применения знаний в измененных ситуациях.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21989098"/>
              </p:ext>
            </p:extLst>
          </p:nvPr>
        </p:nvGraphicFramePr>
        <p:xfrm>
          <a:off x="-32" y="1917144"/>
          <a:ext cx="9072593" cy="4968240"/>
        </p:xfrm>
        <a:graphic>
          <a:graphicData uri="http://schemas.openxmlformats.org/drawingml/2006/table">
            <a:tbl>
              <a:tblPr/>
              <a:tblGrid>
                <a:gridCol w="8429683"/>
                <a:gridCol w="64291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1.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Д.з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.  гр.7 (бр.2)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2.Консультация по материалу темы.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3. Закрепление  знаний по теме 31.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аудиализация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а). Открытие протонов и нейтронов. Изотопы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б).Ядерные силы, энергия связи. Ядерные реакции.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- визуализация.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4. Применение знаний в измененных ситуациях при ответе на следующие вопросы: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sym typeface="Symbol"/>
                        </a:rPr>
                        <a:t>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1  </a:t>
                      </a:r>
                      <a:r>
                        <a:rPr lang="en-US" sz="2000" b="1" baseline="30000" dirty="0">
                          <a:latin typeface="Times New Roman"/>
                          <a:ea typeface="Times New Roman"/>
                        </a:rPr>
                        <a:t>14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en-US" sz="2000" b="1" baseline="-25000" dirty="0">
                          <a:latin typeface="Times New Roman"/>
                          <a:ea typeface="Times New Roman"/>
                        </a:rPr>
                        <a:t>7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 + ? = </a:t>
                      </a:r>
                      <a:r>
                        <a:rPr lang="en-US" sz="2000" b="1" baseline="30000" dirty="0">
                          <a:latin typeface="Times New Roman"/>
                          <a:ea typeface="Times New Roman"/>
                        </a:rPr>
                        <a:t>17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O</a:t>
                      </a:r>
                      <a:r>
                        <a:rPr lang="en-US" sz="2000" b="1" baseline="-25000" dirty="0">
                          <a:latin typeface="Times New Roman"/>
                          <a:ea typeface="Times New Roman"/>
                        </a:rPr>
                        <a:t>8    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2000" b="1" baseline="30000" dirty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p</a:t>
                      </a:r>
                      <a:r>
                        <a:rPr lang="en-US" sz="2000" b="1" baseline="-25000" dirty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     </a:t>
                      </a:r>
                      <a:r>
                        <a:rPr lang="en-US" sz="2000" b="1" baseline="-25000" dirty="0">
                          <a:latin typeface="Times New Roman"/>
                          <a:ea typeface="Times New Roman"/>
                        </a:rPr>
                        <a:t>7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en-US" sz="2000" b="1" baseline="30000" dirty="0">
                          <a:latin typeface="Times New Roman"/>
                          <a:ea typeface="Times New Roman"/>
                        </a:rPr>
                        <a:t>14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  + ? =  </a:t>
                      </a:r>
                      <a:r>
                        <a:rPr lang="en-US" sz="2000" b="1" baseline="-25000" dirty="0">
                          <a:latin typeface="Times New Roman"/>
                          <a:ea typeface="Times New Roman"/>
                        </a:rPr>
                        <a:t>8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O</a:t>
                      </a:r>
                      <a:r>
                        <a:rPr lang="en-US" sz="2000" b="1" baseline="30000" dirty="0">
                          <a:latin typeface="Times New Roman"/>
                          <a:ea typeface="Times New Roman"/>
                        </a:rPr>
                        <a:t>15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 + 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sym typeface="Symbol"/>
                        </a:rPr>
                        <a:t>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     </a:t>
                      </a:r>
                      <a:r>
                        <a:rPr lang="en-US" sz="2000" b="1" baseline="-25000" dirty="0">
                          <a:latin typeface="Times New Roman"/>
                          <a:ea typeface="Times New Roman"/>
                        </a:rPr>
                        <a:t>7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en-US" sz="2000" b="1" baseline="30000" dirty="0">
                          <a:latin typeface="Times New Roman"/>
                          <a:ea typeface="Times New Roman"/>
                        </a:rPr>
                        <a:t>14 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+  ? =  </a:t>
                      </a:r>
                      <a:r>
                        <a:rPr lang="en-US" sz="2000" b="1" baseline="-25000" dirty="0"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B</a:t>
                      </a:r>
                      <a:r>
                        <a:rPr lang="en-US" sz="2000" b="1" baseline="30000" dirty="0">
                          <a:latin typeface="Times New Roman"/>
                          <a:ea typeface="Times New Roman"/>
                        </a:rPr>
                        <a:t>11  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2000" b="1" baseline="-25000" dirty="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He</a:t>
                      </a:r>
                      <a:r>
                        <a:rPr lang="en-US" sz="2000" b="1" baseline="30000" dirty="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sym typeface="Symbol"/>
                        </a:rPr>
                        <a:t>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 Чем отличаются </a:t>
                      </a:r>
                      <a:r>
                        <a:rPr lang="ru-RU" sz="2000" b="1" baseline="-25000" dirty="0">
                          <a:latin typeface="Times New Roman"/>
                          <a:ea typeface="Times New Roman"/>
                        </a:rPr>
                        <a:t>17</a:t>
                      </a:r>
                      <a:r>
                        <a:rPr lang="en-US" sz="2000" b="1" dirty="0" err="1">
                          <a:latin typeface="Times New Roman"/>
                          <a:ea typeface="Times New Roman"/>
                        </a:rPr>
                        <a:t>Cl</a:t>
                      </a:r>
                      <a:r>
                        <a:rPr lang="ru-RU" sz="2000" b="1" baseline="30000" dirty="0">
                          <a:latin typeface="Times New Roman"/>
                          <a:ea typeface="Times New Roman"/>
                        </a:rPr>
                        <a:t>35 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 и </a:t>
                      </a:r>
                      <a:r>
                        <a:rPr lang="ru-RU" sz="2000" b="1" baseline="-25000" dirty="0">
                          <a:latin typeface="Times New Roman"/>
                          <a:ea typeface="Times New Roman"/>
                        </a:rPr>
                        <a:t>17</a:t>
                      </a:r>
                      <a:r>
                        <a:rPr lang="en-US" sz="2000" b="1" dirty="0" err="1">
                          <a:latin typeface="Times New Roman"/>
                          <a:ea typeface="Times New Roman"/>
                        </a:rPr>
                        <a:t>Cl</a:t>
                      </a:r>
                      <a:r>
                        <a:rPr lang="ru-RU" sz="2000" b="1" baseline="30000" dirty="0">
                          <a:latin typeface="Times New Roman"/>
                          <a:ea typeface="Times New Roman"/>
                        </a:rPr>
                        <a:t>37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 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sym typeface="Symbol"/>
                        </a:rPr>
                        <a:t>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                                             </a:t>
                      </a:r>
                      <a:r>
                        <a:rPr lang="en-US" sz="2000" b="1" baseline="30000" dirty="0">
                          <a:latin typeface="Times New Roman"/>
                          <a:ea typeface="Times New Roman"/>
                        </a:rPr>
                        <a:t>14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en-US" sz="2000" b="1" baseline="-25000" dirty="0">
                          <a:latin typeface="Times New Roman"/>
                          <a:ea typeface="Times New Roman"/>
                        </a:rPr>
                        <a:t>7 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+ 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sym typeface="Symbol"/>
                        </a:rPr>
                        <a:t>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=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                   I           II     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Чей трек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I , II ?                                                        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sym typeface="Symbol"/>
                        </a:rPr>
                        <a:t>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 Как ртуть превратить в золото?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2000" b="1" baseline="-25000" dirty="0">
                          <a:latin typeface="Times New Roman"/>
                          <a:ea typeface="Times New Roman"/>
                        </a:rPr>
                        <a:t>80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Hg</a:t>
                      </a:r>
                      <a:r>
                        <a:rPr lang="en-US" sz="2000" b="1" baseline="30000" dirty="0">
                          <a:latin typeface="Times New Roman"/>
                          <a:ea typeface="Times New Roman"/>
                        </a:rPr>
                        <a:t>198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+ </a:t>
                      </a:r>
                      <a:r>
                        <a:rPr lang="en-US" sz="2000" b="1" baseline="-25000" dirty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en-US" sz="2000" b="1" baseline="30000" dirty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 =  </a:t>
                      </a:r>
                      <a:r>
                        <a:rPr lang="en-US" sz="2000" b="1" baseline="-25000" dirty="0">
                          <a:latin typeface="Times New Roman"/>
                          <a:ea typeface="Times New Roman"/>
                        </a:rPr>
                        <a:t>80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Hg</a:t>
                      </a:r>
                      <a:r>
                        <a:rPr lang="en-US" sz="2000" b="1" baseline="30000" dirty="0">
                          <a:latin typeface="Times New Roman"/>
                          <a:ea typeface="Times New Roman"/>
                        </a:rPr>
                        <a:t>199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sym typeface="Symbol"/>
                        </a:rPr>
                        <a:t>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2000" b="1" baseline="-25000" dirty="0">
                          <a:latin typeface="Times New Roman"/>
                          <a:ea typeface="Times New Roman"/>
                        </a:rPr>
                        <a:t>79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Au</a:t>
                      </a:r>
                      <a:r>
                        <a:rPr lang="en-US" sz="2000" b="1" baseline="30000" dirty="0">
                          <a:latin typeface="Times New Roman"/>
                          <a:ea typeface="Times New Roman"/>
                        </a:rPr>
                        <a:t>198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+</a:t>
                      </a:r>
                      <a:r>
                        <a:rPr lang="en-US" sz="2000" b="1" baseline="-25000" dirty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p</a:t>
                      </a:r>
                      <a:r>
                        <a:rPr lang="en-US" sz="2000" b="1" baseline="30000" dirty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)      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7м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15м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Д.З.     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гр.7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(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pSp>
        <p:nvGrpSpPr>
          <p:cNvPr id="13" name="Группа 12"/>
          <p:cNvGrpSpPr/>
          <p:nvPr/>
        </p:nvGrpSpPr>
        <p:grpSpPr>
          <a:xfrm>
            <a:off x="5000628" y="4581128"/>
            <a:ext cx="1571636" cy="1500198"/>
            <a:chOff x="236538" y="2578101"/>
            <a:chExt cx="1060450" cy="922337"/>
          </a:xfrm>
        </p:grpSpPr>
        <p:sp>
          <p:nvSpPr>
            <p:cNvPr id="4097" name="Oval 1"/>
            <p:cNvSpPr>
              <a:spLocks noChangeArrowheads="1"/>
            </p:cNvSpPr>
            <p:nvPr/>
          </p:nvSpPr>
          <p:spPr bwMode="auto">
            <a:xfrm>
              <a:off x="236538" y="2578101"/>
              <a:ext cx="1060450" cy="922337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8" name="Line 2"/>
            <p:cNvSpPr>
              <a:spLocks noChangeShapeType="1"/>
            </p:cNvSpPr>
            <p:nvPr/>
          </p:nvSpPr>
          <p:spPr bwMode="auto">
            <a:xfrm flipV="1">
              <a:off x="754063" y="2984500"/>
              <a:ext cx="1587" cy="45085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9" name="Line 3"/>
            <p:cNvSpPr>
              <a:spLocks noChangeShapeType="1"/>
            </p:cNvSpPr>
            <p:nvPr/>
          </p:nvSpPr>
          <p:spPr bwMode="auto">
            <a:xfrm flipH="1" flipV="1">
              <a:off x="609600" y="2695575"/>
              <a:ext cx="15875" cy="70167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0" name="Line 4"/>
            <p:cNvSpPr>
              <a:spLocks noChangeShapeType="1"/>
            </p:cNvSpPr>
            <p:nvPr/>
          </p:nvSpPr>
          <p:spPr bwMode="auto">
            <a:xfrm flipH="1" flipV="1">
              <a:off x="434975" y="2763838"/>
              <a:ext cx="7938" cy="5334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 flipV="1">
              <a:off x="930275" y="2709863"/>
              <a:ext cx="53975" cy="66357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2" name="Line 6"/>
            <p:cNvSpPr>
              <a:spLocks noChangeShapeType="1"/>
            </p:cNvSpPr>
            <p:nvPr/>
          </p:nvSpPr>
          <p:spPr bwMode="auto">
            <a:xfrm flipV="1">
              <a:off x="1096963" y="2809875"/>
              <a:ext cx="53975" cy="51117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3" name="Line 7"/>
            <p:cNvSpPr>
              <a:spLocks noChangeShapeType="1"/>
            </p:cNvSpPr>
            <p:nvPr/>
          </p:nvSpPr>
          <p:spPr bwMode="auto">
            <a:xfrm flipV="1">
              <a:off x="754063" y="2840038"/>
              <a:ext cx="320675" cy="1524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4" name="Line 8"/>
            <p:cNvSpPr>
              <a:spLocks noChangeShapeType="1"/>
            </p:cNvSpPr>
            <p:nvPr/>
          </p:nvSpPr>
          <p:spPr bwMode="auto">
            <a:xfrm flipH="1" flipV="1">
              <a:off x="647700" y="2938463"/>
              <a:ext cx="107950" cy="5397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6393" y="980728"/>
            <a:ext cx="5637855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600" b="1" dirty="0" smtClean="0">
                <a:latin typeface="Times New Roman"/>
                <a:ea typeface="Times New Roman"/>
              </a:rPr>
              <a:t> </a:t>
            </a:r>
            <a:r>
              <a:rPr lang="en-US" sz="3600" b="1" baseline="30000" dirty="0" smtClean="0">
                <a:latin typeface="Times New Roman"/>
                <a:ea typeface="Times New Roman"/>
              </a:rPr>
              <a:t>14</a:t>
            </a:r>
            <a:r>
              <a:rPr lang="en-US" sz="3600" b="1" dirty="0" smtClean="0">
                <a:latin typeface="Times New Roman"/>
                <a:ea typeface="Times New Roman"/>
              </a:rPr>
              <a:t>N</a:t>
            </a:r>
            <a:r>
              <a:rPr lang="en-US" sz="3600" b="1" baseline="-25000" dirty="0" smtClean="0">
                <a:latin typeface="Times New Roman"/>
                <a:ea typeface="Times New Roman"/>
              </a:rPr>
              <a:t>7  </a:t>
            </a:r>
            <a:r>
              <a:rPr lang="en-US" sz="3600" b="1" dirty="0" smtClean="0">
                <a:latin typeface="Times New Roman"/>
                <a:ea typeface="Times New Roman"/>
              </a:rPr>
              <a:t>+   </a:t>
            </a:r>
            <a:r>
              <a:rPr lang="en-US" sz="3600" b="1" dirty="0">
                <a:latin typeface="Times New Roman"/>
                <a:ea typeface="Times New Roman"/>
              </a:rPr>
              <a:t>? = </a:t>
            </a:r>
            <a:r>
              <a:rPr lang="en-US" sz="3600" b="1" baseline="30000" dirty="0">
                <a:latin typeface="Times New Roman"/>
                <a:ea typeface="Times New Roman"/>
              </a:rPr>
              <a:t>17</a:t>
            </a:r>
            <a:r>
              <a:rPr lang="en-US" sz="3600" b="1" dirty="0">
                <a:latin typeface="Times New Roman"/>
                <a:ea typeface="Times New Roman"/>
              </a:rPr>
              <a:t>O</a:t>
            </a:r>
            <a:r>
              <a:rPr lang="en-US" sz="3600" b="1" baseline="-25000" dirty="0">
                <a:latin typeface="Times New Roman"/>
                <a:ea typeface="Times New Roman"/>
              </a:rPr>
              <a:t>8    </a:t>
            </a:r>
            <a:r>
              <a:rPr lang="en-US" sz="3600" b="1" dirty="0">
                <a:latin typeface="Times New Roman"/>
                <a:ea typeface="Times New Roman"/>
              </a:rPr>
              <a:t>+ </a:t>
            </a:r>
            <a:r>
              <a:rPr lang="en-US" sz="3600" b="1" baseline="30000" dirty="0">
                <a:latin typeface="Times New Roman"/>
                <a:ea typeface="Times New Roman"/>
              </a:rPr>
              <a:t>1</a:t>
            </a:r>
            <a:r>
              <a:rPr lang="en-US" sz="3600" b="1" dirty="0">
                <a:latin typeface="Times New Roman"/>
                <a:ea typeface="Times New Roman"/>
              </a:rPr>
              <a:t>p</a:t>
            </a:r>
            <a:r>
              <a:rPr lang="en-US" sz="3600" b="1" baseline="-25000" dirty="0">
                <a:latin typeface="Times New Roman"/>
                <a:ea typeface="Times New Roman"/>
              </a:rPr>
              <a:t>1</a:t>
            </a:r>
            <a:endParaRPr lang="ru-RU" sz="36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600" b="1" dirty="0" smtClean="0">
                <a:latin typeface="Times New Roman"/>
                <a:ea typeface="Times New Roman"/>
              </a:rPr>
              <a:t>  </a:t>
            </a:r>
            <a:r>
              <a:rPr lang="en-US" sz="3600" b="1" baseline="-25000" dirty="0" smtClean="0">
                <a:latin typeface="Times New Roman"/>
                <a:ea typeface="Times New Roman"/>
              </a:rPr>
              <a:t>7</a:t>
            </a:r>
            <a:r>
              <a:rPr lang="en-US" sz="3600" b="1" dirty="0" smtClean="0">
                <a:latin typeface="Times New Roman"/>
                <a:ea typeface="Times New Roman"/>
              </a:rPr>
              <a:t>N</a:t>
            </a:r>
            <a:r>
              <a:rPr lang="en-US" sz="3600" b="1" baseline="30000" dirty="0" smtClean="0">
                <a:latin typeface="Times New Roman"/>
                <a:ea typeface="Times New Roman"/>
              </a:rPr>
              <a:t>14</a:t>
            </a:r>
            <a:r>
              <a:rPr lang="en-US" sz="3600" b="1" dirty="0" smtClean="0">
                <a:latin typeface="Times New Roman"/>
                <a:ea typeface="Times New Roman"/>
              </a:rPr>
              <a:t>  +     </a:t>
            </a:r>
            <a:r>
              <a:rPr lang="en-US" sz="3600" b="1" dirty="0">
                <a:latin typeface="Times New Roman"/>
                <a:ea typeface="Times New Roman"/>
              </a:rPr>
              <a:t>? =  </a:t>
            </a:r>
            <a:r>
              <a:rPr lang="en-US" sz="3600" b="1" baseline="-25000" dirty="0">
                <a:latin typeface="Times New Roman"/>
                <a:ea typeface="Times New Roman"/>
              </a:rPr>
              <a:t>8</a:t>
            </a:r>
            <a:r>
              <a:rPr lang="en-US" sz="3600" b="1" dirty="0">
                <a:latin typeface="Times New Roman"/>
                <a:ea typeface="Times New Roman"/>
              </a:rPr>
              <a:t>O</a:t>
            </a:r>
            <a:r>
              <a:rPr lang="en-US" sz="3600" b="1" baseline="30000" dirty="0">
                <a:latin typeface="Times New Roman"/>
                <a:ea typeface="Times New Roman"/>
              </a:rPr>
              <a:t>15</a:t>
            </a:r>
            <a:r>
              <a:rPr lang="en-US" sz="3600" b="1" dirty="0">
                <a:latin typeface="Times New Roman"/>
                <a:ea typeface="Times New Roman"/>
              </a:rPr>
              <a:t>  + </a:t>
            </a:r>
            <a:r>
              <a:rPr lang="en-US" sz="3600" b="1" dirty="0">
                <a:latin typeface="Times New Roman"/>
                <a:ea typeface="Times New Roman"/>
                <a:sym typeface="Symbol"/>
              </a:rPr>
              <a:t></a:t>
            </a:r>
            <a:endParaRPr lang="ru-RU" sz="36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600" b="1" dirty="0" smtClean="0">
                <a:latin typeface="Times New Roman"/>
                <a:ea typeface="Times New Roman"/>
              </a:rPr>
              <a:t>  </a:t>
            </a:r>
            <a:r>
              <a:rPr lang="en-US" sz="3600" b="1" baseline="-25000" dirty="0">
                <a:latin typeface="Times New Roman"/>
                <a:ea typeface="Times New Roman"/>
              </a:rPr>
              <a:t>7</a:t>
            </a:r>
            <a:r>
              <a:rPr lang="en-US" sz="3600" b="1" dirty="0">
                <a:latin typeface="Times New Roman"/>
                <a:ea typeface="Times New Roman"/>
              </a:rPr>
              <a:t>N</a:t>
            </a:r>
            <a:r>
              <a:rPr lang="en-US" sz="3600" b="1" baseline="30000" dirty="0">
                <a:latin typeface="Times New Roman"/>
                <a:ea typeface="Times New Roman"/>
              </a:rPr>
              <a:t>14 </a:t>
            </a:r>
            <a:r>
              <a:rPr lang="en-US" sz="3600" b="1" dirty="0">
                <a:latin typeface="Times New Roman"/>
                <a:ea typeface="Times New Roman"/>
              </a:rPr>
              <a:t> +  </a:t>
            </a:r>
            <a:r>
              <a:rPr lang="en-US" sz="3600" b="1" dirty="0" smtClean="0">
                <a:latin typeface="Times New Roman"/>
                <a:ea typeface="Times New Roman"/>
              </a:rPr>
              <a:t>  ? </a:t>
            </a:r>
            <a:r>
              <a:rPr lang="en-US" sz="3600" b="1" dirty="0">
                <a:latin typeface="Times New Roman"/>
                <a:ea typeface="Times New Roman"/>
              </a:rPr>
              <a:t>=  </a:t>
            </a:r>
            <a:r>
              <a:rPr lang="en-US" sz="3600" b="1" baseline="-25000" dirty="0">
                <a:latin typeface="Times New Roman"/>
                <a:ea typeface="Times New Roman"/>
              </a:rPr>
              <a:t>5</a:t>
            </a:r>
            <a:r>
              <a:rPr lang="en-US" sz="3600" b="1" dirty="0">
                <a:latin typeface="Times New Roman"/>
                <a:ea typeface="Times New Roman"/>
              </a:rPr>
              <a:t> B</a:t>
            </a:r>
            <a:r>
              <a:rPr lang="en-US" sz="3600" b="1" baseline="30000" dirty="0">
                <a:latin typeface="Times New Roman"/>
                <a:ea typeface="Times New Roman"/>
              </a:rPr>
              <a:t>11  </a:t>
            </a:r>
            <a:r>
              <a:rPr lang="en-US" sz="3600" b="1" dirty="0">
                <a:latin typeface="Times New Roman"/>
                <a:ea typeface="Times New Roman"/>
              </a:rPr>
              <a:t>+ </a:t>
            </a:r>
            <a:r>
              <a:rPr lang="en-US" sz="3600" b="1" baseline="-25000" dirty="0">
                <a:latin typeface="Times New Roman"/>
                <a:ea typeface="Times New Roman"/>
              </a:rPr>
              <a:t>2</a:t>
            </a:r>
            <a:r>
              <a:rPr lang="en-US" sz="3600" b="1" dirty="0">
                <a:latin typeface="Times New Roman"/>
                <a:ea typeface="Times New Roman"/>
              </a:rPr>
              <a:t>He</a:t>
            </a:r>
            <a:r>
              <a:rPr lang="en-US" sz="3600" b="1" baseline="30000" dirty="0">
                <a:latin typeface="Times New Roman"/>
                <a:ea typeface="Times New Roman"/>
              </a:rPr>
              <a:t>4</a:t>
            </a:r>
            <a:endParaRPr lang="ru-RU" sz="3600" b="1" dirty="0"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714620"/>
            <a:ext cx="7789312" cy="646331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sz="3600" b="1" baseline="-25000" dirty="0" smtClean="0">
                <a:latin typeface="Times New Roman"/>
                <a:ea typeface="Times New Roman"/>
              </a:rPr>
              <a:t>80</a:t>
            </a:r>
            <a:r>
              <a:rPr lang="en-US" sz="3600" b="1" dirty="0" smtClean="0">
                <a:latin typeface="Times New Roman"/>
                <a:ea typeface="Times New Roman"/>
              </a:rPr>
              <a:t>Hg</a:t>
            </a:r>
            <a:r>
              <a:rPr lang="en-US" sz="3600" b="1" baseline="30000" dirty="0" smtClean="0">
                <a:latin typeface="Times New Roman"/>
                <a:ea typeface="Times New Roman"/>
              </a:rPr>
              <a:t>198</a:t>
            </a:r>
            <a:r>
              <a:rPr lang="en-US" sz="3600" b="1" dirty="0" smtClean="0">
                <a:latin typeface="Times New Roman"/>
                <a:ea typeface="Times New Roman"/>
              </a:rPr>
              <a:t> </a:t>
            </a:r>
            <a:r>
              <a:rPr lang="en-US" sz="3600" b="1" dirty="0">
                <a:latin typeface="Times New Roman"/>
                <a:ea typeface="Times New Roman"/>
              </a:rPr>
              <a:t>+ </a:t>
            </a:r>
            <a:r>
              <a:rPr lang="en-US" sz="3600" b="1" baseline="-25000" dirty="0">
                <a:latin typeface="Times New Roman"/>
                <a:ea typeface="Times New Roman"/>
              </a:rPr>
              <a:t>0</a:t>
            </a:r>
            <a:r>
              <a:rPr lang="en-US" sz="3600" b="1" dirty="0">
                <a:latin typeface="Times New Roman"/>
                <a:ea typeface="Times New Roman"/>
              </a:rPr>
              <a:t>n</a:t>
            </a:r>
            <a:r>
              <a:rPr lang="en-US" sz="3600" b="1" baseline="30000" dirty="0">
                <a:latin typeface="Times New Roman"/>
                <a:ea typeface="Times New Roman"/>
              </a:rPr>
              <a:t>1</a:t>
            </a:r>
            <a:r>
              <a:rPr lang="en-US" sz="3600" b="1" dirty="0">
                <a:latin typeface="Times New Roman"/>
                <a:ea typeface="Times New Roman"/>
              </a:rPr>
              <a:t>  =  </a:t>
            </a:r>
            <a:r>
              <a:rPr lang="en-US" sz="3600" b="1" baseline="-25000" dirty="0">
                <a:latin typeface="Times New Roman"/>
                <a:ea typeface="Times New Roman"/>
              </a:rPr>
              <a:t>80</a:t>
            </a:r>
            <a:r>
              <a:rPr lang="en-US" sz="3600" b="1" dirty="0">
                <a:latin typeface="Times New Roman"/>
                <a:ea typeface="Times New Roman"/>
              </a:rPr>
              <a:t>Hg</a:t>
            </a:r>
            <a:r>
              <a:rPr lang="en-US" sz="3600" b="1" baseline="30000" dirty="0">
                <a:latin typeface="Times New Roman"/>
                <a:ea typeface="Times New Roman"/>
              </a:rPr>
              <a:t>199</a:t>
            </a:r>
            <a:r>
              <a:rPr lang="en-US" sz="3600" b="1" dirty="0">
                <a:latin typeface="Times New Roman"/>
                <a:ea typeface="Times New Roman"/>
              </a:rPr>
              <a:t> </a:t>
            </a:r>
            <a:r>
              <a:rPr lang="en-US" sz="3600" b="1" dirty="0">
                <a:latin typeface="Times New Roman"/>
                <a:ea typeface="Times New Roman"/>
                <a:sym typeface="Symbol"/>
              </a:rPr>
              <a:t></a:t>
            </a:r>
            <a:r>
              <a:rPr lang="en-US" sz="3600" b="1" dirty="0">
                <a:latin typeface="Times New Roman"/>
                <a:ea typeface="Times New Roman"/>
              </a:rPr>
              <a:t> </a:t>
            </a:r>
            <a:r>
              <a:rPr lang="en-US" sz="3600" b="1" baseline="-25000" dirty="0">
                <a:latin typeface="Times New Roman"/>
                <a:ea typeface="Times New Roman"/>
              </a:rPr>
              <a:t>79</a:t>
            </a:r>
            <a:r>
              <a:rPr lang="en-US" sz="3600" b="1" dirty="0">
                <a:latin typeface="Times New Roman"/>
                <a:ea typeface="Times New Roman"/>
              </a:rPr>
              <a:t>Au</a:t>
            </a:r>
            <a:r>
              <a:rPr lang="en-US" sz="3600" b="1" baseline="30000" dirty="0">
                <a:latin typeface="Times New Roman"/>
                <a:ea typeface="Times New Roman"/>
              </a:rPr>
              <a:t>198</a:t>
            </a:r>
            <a:r>
              <a:rPr lang="en-US" sz="3600" b="1" dirty="0">
                <a:latin typeface="Times New Roman"/>
                <a:ea typeface="Times New Roman"/>
              </a:rPr>
              <a:t> +</a:t>
            </a:r>
            <a:r>
              <a:rPr lang="en-US" sz="3600" b="1" baseline="-25000" dirty="0" smtClean="0">
                <a:latin typeface="Times New Roman"/>
                <a:ea typeface="Times New Roman"/>
              </a:rPr>
              <a:t>1</a:t>
            </a:r>
            <a:r>
              <a:rPr lang="en-US" sz="3600" b="1" dirty="0" smtClean="0">
                <a:latin typeface="Times New Roman"/>
                <a:ea typeface="Times New Roman"/>
              </a:rPr>
              <a:t>p</a:t>
            </a:r>
            <a:r>
              <a:rPr lang="en-US" sz="3600" b="1" baseline="30000" dirty="0" smtClean="0">
                <a:latin typeface="Times New Roman"/>
                <a:ea typeface="Times New Roman"/>
              </a:rPr>
              <a:t>1</a:t>
            </a:r>
            <a:r>
              <a:rPr lang="en-US" sz="3600" b="1" dirty="0" smtClean="0">
                <a:latin typeface="Times New Roman"/>
                <a:ea typeface="Times New Roman"/>
              </a:rPr>
              <a:t> 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36485" y="467961"/>
            <a:ext cx="6099811" cy="584775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b="1" dirty="0">
                <a:latin typeface="Times New Roman"/>
                <a:ea typeface="Times New Roman"/>
              </a:rPr>
              <a:t>Чем отличаются </a:t>
            </a:r>
            <a:r>
              <a:rPr lang="ru-RU" sz="3200" b="1" baseline="-25000" dirty="0">
                <a:latin typeface="Times New Roman"/>
                <a:ea typeface="Times New Roman"/>
              </a:rPr>
              <a:t>17</a:t>
            </a:r>
            <a:r>
              <a:rPr lang="en-US" sz="3200" b="1" dirty="0" err="1">
                <a:latin typeface="Times New Roman"/>
                <a:ea typeface="Times New Roman"/>
              </a:rPr>
              <a:t>Cl</a:t>
            </a:r>
            <a:r>
              <a:rPr lang="ru-RU" sz="3200" b="1" baseline="30000" dirty="0">
                <a:solidFill>
                  <a:srgbClr val="FF0000"/>
                </a:solidFill>
                <a:latin typeface="Times New Roman"/>
                <a:ea typeface="Times New Roman"/>
              </a:rPr>
              <a:t>35</a:t>
            </a:r>
            <a:r>
              <a:rPr lang="ru-RU" sz="3200" b="1" baseline="30000" dirty="0">
                <a:latin typeface="Times New Roman"/>
                <a:ea typeface="Times New Roman"/>
              </a:rPr>
              <a:t> </a:t>
            </a:r>
            <a:r>
              <a:rPr lang="ru-RU" sz="3200" b="1" dirty="0">
                <a:latin typeface="Times New Roman"/>
                <a:ea typeface="Times New Roman"/>
              </a:rPr>
              <a:t> и </a:t>
            </a:r>
            <a:r>
              <a:rPr lang="ru-RU" sz="3200" b="1" baseline="-25000" dirty="0">
                <a:latin typeface="Times New Roman"/>
                <a:ea typeface="Times New Roman"/>
              </a:rPr>
              <a:t>17</a:t>
            </a:r>
            <a:r>
              <a:rPr lang="en-US" sz="3200" b="1" dirty="0" err="1">
                <a:latin typeface="Times New Roman"/>
                <a:ea typeface="Times New Roman"/>
              </a:rPr>
              <a:t>Cl</a:t>
            </a:r>
            <a:r>
              <a:rPr lang="ru-RU" sz="3200" b="1" baseline="30000" dirty="0">
                <a:solidFill>
                  <a:srgbClr val="FF0000"/>
                </a:solidFill>
                <a:latin typeface="Times New Roman"/>
                <a:ea typeface="Times New Roman"/>
              </a:rPr>
              <a:t>37</a:t>
            </a:r>
            <a:r>
              <a:rPr lang="ru-RU" sz="3200" b="1" dirty="0">
                <a:latin typeface="Times New Roman"/>
                <a:ea typeface="Times New Roman"/>
              </a:rPr>
              <a:t> ?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6588224" y="3571876"/>
            <a:ext cx="2448272" cy="2160240"/>
            <a:chOff x="236538" y="2578101"/>
            <a:chExt cx="1060450" cy="922337"/>
          </a:xfrm>
          <a:solidFill>
            <a:srgbClr val="33CCFF"/>
          </a:solidFill>
        </p:grpSpPr>
        <p:sp>
          <p:nvSpPr>
            <p:cNvPr id="6" name="Oval 1"/>
            <p:cNvSpPr>
              <a:spLocks noChangeArrowheads="1"/>
            </p:cNvSpPr>
            <p:nvPr/>
          </p:nvSpPr>
          <p:spPr bwMode="auto">
            <a:xfrm>
              <a:off x="236538" y="2578101"/>
              <a:ext cx="1060450" cy="922337"/>
            </a:xfrm>
            <a:prstGeom prst="ellips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Line 2"/>
            <p:cNvSpPr>
              <a:spLocks noChangeShapeType="1"/>
            </p:cNvSpPr>
            <p:nvPr/>
          </p:nvSpPr>
          <p:spPr bwMode="auto">
            <a:xfrm flipV="1">
              <a:off x="754063" y="2984500"/>
              <a:ext cx="1587" cy="450850"/>
            </a:xfrm>
            <a:prstGeom prst="line">
              <a:avLst/>
            </a:prstGeom>
            <a:grpFill/>
            <a:ln w="3175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Line 3"/>
            <p:cNvSpPr>
              <a:spLocks noChangeShapeType="1"/>
            </p:cNvSpPr>
            <p:nvPr/>
          </p:nvSpPr>
          <p:spPr bwMode="auto">
            <a:xfrm flipH="1" flipV="1">
              <a:off x="609600" y="2695575"/>
              <a:ext cx="15875" cy="701675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4"/>
            <p:cNvSpPr>
              <a:spLocks noChangeShapeType="1"/>
            </p:cNvSpPr>
            <p:nvPr/>
          </p:nvSpPr>
          <p:spPr bwMode="auto">
            <a:xfrm flipH="1" flipV="1">
              <a:off x="434975" y="2763838"/>
              <a:ext cx="7938" cy="533400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Line 5"/>
            <p:cNvSpPr>
              <a:spLocks noChangeShapeType="1"/>
            </p:cNvSpPr>
            <p:nvPr/>
          </p:nvSpPr>
          <p:spPr bwMode="auto">
            <a:xfrm flipV="1">
              <a:off x="930275" y="2709863"/>
              <a:ext cx="53975" cy="663575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 flipV="1">
              <a:off x="1096963" y="2809875"/>
              <a:ext cx="53975" cy="511175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 flipV="1">
              <a:off x="754063" y="2840038"/>
              <a:ext cx="320675" cy="152400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Line 8"/>
            <p:cNvSpPr>
              <a:spLocks noChangeShapeType="1"/>
            </p:cNvSpPr>
            <p:nvPr/>
          </p:nvSpPr>
          <p:spPr bwMode="auto">
            <a:xfrm flipH="1" flipV="1">
              <a:off x="647700" y="2938463"/>
              <a:ext cx="107950" cy="53975"/>
            </a:xfrm>
            <a:prstGeom prst="line">
              <a:avLst/>
            </a:prstGeom>
            <a:grpFill/>
            <a:ln w="76200">
              <a:solidFill>
                <a:srgbClr val="365D21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642910" y="3857628"/>
            <a:ext cx="5400600" cy="113877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200" b="1" dirty="0">
                <a:latin typeface="Times New Roman"/>
                <a:ea typeface="Times New Roman"/>
              </a:rPr>
              <a:t> </a:t>
            </a:r>
            <a:r>
              <a:rPr lang="en-US" sz="3600" b="1" baseline="30000" dirty="0">
                <a:solidFill>
                  <a:srgbClr val="0014AC"/>
                </a:solidFill>
                <a:latin typeface="Times New Roman"/>
                <a:ea typeface="Times New Roman"/>
              </a:rPr>
              <a:t>14</a:t>
            </a:r>
            <a:r>
              <a:rPr lang="en-US" sz="3600" b="1" dirty="0">
                <a:solidFill>
                  <a:srgbClr val="0014AC"/>
                </a:solidFill>
                <a:latin typeface="Times New Roman"/>
                <a:ea typeface="Times New Roman"/>
              </a:rPr>
              <a:t>N</a:t>
            </a:r>
            <a:r>
              <a:rPr lang="en-US" sz="3600" b="1" baseline="-25000" dirty="0">
                <a:solidFill>
                  <a:srgbClr val="0014AC"/>
                </a:solidFill>
                <a:latin typeface="Times New Roman"/>
                <a:ea typeface="Times New Roman"/>
              </a:rPr>
              <a:t>7</a:t>
            </a:r>
            <a:r>
              <a:rPr lang="en-US" sz="3600" b="1" baseline="-25000" dirty="0">
                <a:latin typeface="Times New Roman"/>
                <a:ea typeface="Times New Roman"/>
              </a:rPr>
              <a:t> </a:t>
            </a:r>
            <a:r>
              <a:rPr lang="en-US" sz="3600" b="1" dirty="0">
                <a:latin typeface="Times New Roman"/>
                <a:ea typeface="Times New Roman"/>
              </a:rPr>
              <a:t> + </a:t>
            </a:r>
            <a:r>
              <a:rPr lang="en-US" sz="3600" b="1" baseline="-25000" dirty="0" smtClean="0">
                <a:latin typeface="Times New Roman"/>
                <a:ea typeface="Times New Roman"/>
              </a:rPr>
              <a:t>2</a:t>
            </a:r>
            <a:r>
              <a:rPr lang="ru-RU" sz="36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</a:t>
            </a:r>
            <a:r>
              <a:rPr lang="en-US" sz="3600" b="1" baseline="30000" dirty="0">
                <a:latin typeface="Times New Roman"/>
                <a:ea typeface="Times New Roman"/>
              </a:rPr>
              <a:t>4</a:t>
            </a:r>
            <a:r>
              <a:rPr lang="en-US" sz="3600" b="1" dirty="0" smtClean="0">
                <a:latin typeface="Times New Roman"/>
                <a:ea typeface="Times New Roman"/>
              </a:rPr>
              <a:t> </a:t>
            </a:r>
            <a:r>
              <a:rPr lang="en-US" sz="3600" b="1" dirty="0">
                <a:latin typeface="Times New Roman"/>
                <a:ea typeface="Times New Roman"/>
              </a:rPr>
              <a:t>=</a:t>
            </a:r>
            <a:endParaRPr lang="ru-RU" sz="36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200" b="1" dirty="0">
                <a:latin typeface="Times New Roman"/>
                <a:ea typeface="Times New Roman"/>
              </a:rPr>
              <a:t>                   </a:t>
            </a:r>
            <a:r>
              <a:rPr lang="en-US" sz="3200" b="1" dirty="0" smtClean="0">
                <a:latin typeface="Times New Roman"/>
                <a:ea typeface="Times New Roman"/>
              </a:rPr>
              <a:t>    </a:t>
            </a:r>
            <a:r>
              <a:rPr lang="ru-RU" sz="3200" b="1" dirty="0">
                <a:latin typeface="Times New Roman"/>
                <a:ea typeface="Times New Roman"/>
              </a:rPr>
              <a:t>Чей трек</a:t>
            </a:r>
            <a:r>
              <a:rPr lang="en-US" sz="3200" b="1" dirty="0">
                <a:latin typeface="Times New Roman"/>
                <a:ea typeface="Times New Roman"/>
              </a:rPr>
              <a:t> I , II ?</a:t>
            </a:r>
            <a:endParaRPr lang="ru-RU" sz="3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159084" y="4581128"/>
            <a:ext cx="14453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 smtClean="0">
                <a:latin typeface="Times New Roman"/>
                <a:ea typeface="Times New Roman"/>
              </a:rPr>
              <a:t> I           </a:t>
            </a:r>
            <a:r>
              <a:rPr lang="en-US" b="1" dirty="0">
                <a:latin typeface="Times New Roman"/>
                <a:ea typeface="Times New Roman"/>
              </a:rPr>
              <a:t>II   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483768" y="1052736"/>
            <a:ext cx="792088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b="1" baseline="-25000" dirty="0" smtClean="0">
                <a:latin typeface="Times New Roman"/>
                <a:ea typeface="Times New Roman"/>
              </a:rPr>
              <a:t>2</a:t>
            </a:r>
            <a:r>
              <a:rPr lang="en-US" sz="2400" b="1" dirty="0" smtClean="0">
                <a:latin typeface="Times New Roman"/>
                <a:ea typeface="Times New Roman"/>
              </a:rPr>
              <a:t>He</a:t>
            </a:r>
            <a:r>
              <a:rPr lang="en-US" sz="2400" b="1" baseline="30000" dirty="0" smtClean="0">
                <a:latin typeface="Times New Roman"/>
                <a:ea typeface="Times New Roman"/>
              </a:rPr>
              <a:t>4</a:t>
            </a:r>
            <a:r>
              <a:rPr lang="en-US" sz="2400" b="1" dirty="0" smtClean="0">
                <a:latin typeface="Times New Roman"/>
                <a:ea typeface="Times New Roman"/>
              </a:rPr>
              <a:t>     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903146" y="1627058"/>
            <a:ext cx="660742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b="1" baseline="-25000" dirty="0" smtClean="0">
                <a:latin typeface="Times New Roman"/>
                <a:ea typeface="Times New Roman"/>
              </a:rPr>
              <a:t>1</a:t>
            </a:r>
            <a:r>
              <a:rPr lang="en-US" sz="2400" b="1" dirty="0" smtClean="0">
                <a:latin typeface="Times New Roman"/>
                <a:ea typeface="Times New Roman"/>
              </a:rPr>
              <a:t>H</a:t>
            </a:r>
            <a:r>
              <a:rPr lang="en-US" sz="2400" b="1" baseline="30000" dirty="0" smtClean="0">
                <a:latin typeface="Times New Roman"/>
                <a:ea typeface="Times New Roman"/>
              </a:rPr>
              <a:t>1</a:t>
            </a:r>
            <a:r>
              <a:rPr lang="en-US" sz="2400" b="1" dirty="0" smtClean="0">
                <a:latin typeface="Times New Roman"/>
                <a:ea typeface="Times New Roman"/>
              </a:rPr>
              <a:t>     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6322" y="2153108"/>
            <a:ext cx="619428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b="1" baseline="-25000" dirty="0" smtClean="0">
                <a:latin typeface="Times New Roman"/>
                <a:ea typeface="Times New Roman"/>
              </a:rPr>
              <a:t>0</a:t>
            </a:r>
            <a:r>
              <a:rPr lang="en-US" sz="2400" b="1" dirty="0" smtClean="0">
                <a:latin typeface="Times New Roman"/>
                <a:ea typeface="Times New Roman"/>
              </a:rPr>
              <a:t>n</a:t>
            </a:r>
            <a:r>
              <a:rPr lang="en-US" sz="2400" b="1" baseline="30000" dirty="0" smtClean="0">
                <a:latin typeface="Times New Roman"/>
                <a:ea typeface="Times New Roman"/>
              </a:rPr>
              <a:t>1</a:t>
            </a:r>
            <a:r>
              <a:rPr lang="en-US" sz="2400" b="1" dirty="0" smtClean="0">
                <a:latin typeface="Times New Roman"/>
                <a:ea typeface="Times New Roman"/>
              </a:rPr>
              <a:t>     </a:t>
            </a:r>
            <a:endParaRPr lang="ru-RU" sz="2400" dirty="0"/>
          </a:p>
        </p:txBody>
      </p:sp>
      <p:grpSp>
        <p:nvGrpSpPr>
          <p:cNvPr id="25" name="Группа 24"/>
          <p:cNvGrpSpPr/>
          <p:nvPr/>
        </p:nvGrpSpPr>
        <p:grpSpPr>
          <a:xfrm>
            <a:off x="6516216" y="4500570"/>
            <a:ext cx="2415762" cy="1656345"/>
            <a:chOff x="3491880" y="4292935"/>
            <a:chExt cx="2415762" cy="1656345"/>
          </a:xfrm>
        </p:grpSpPr>
        <p:sp>
          <p:nvSpPr>
            <p:cNvPr id="19" name="Text Box 8"/>
            <p:cNvSpPr txBox="1">
              <a:spLocks noChangeArrowheads="1"/>
            </p:cNvSpPr>
            <p:nvPr/>
          </p:nvSpPr>
          <p:spPr bwMode="auto">
            <a:xfrm>
              <a:off x="3491880" y="4578687"/>
              <a:ext cx="1428760" cy="1143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66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</a:rPr>
                <a:t>O</a:t>
              </a:r>
              <a:r>
                <a:rPr kumimoji="0" lang="ru-RU" sz="66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</a:rPr>
                <a:t>+</a:t>
              </a:r>
              <a:r>
                <a:rPr kumimoji="0" lang="en-US" sz="6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</a:rPr>
                <a:t> </a:t>
              </a:r>
              <a:endPara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Text Box 9"/>
            <p:cNvSpPr txBox="1">
              <a:spLocks noChangeArrowheads="1"/>
            </p:cNvSpPr>
            <p:nvPr/>
          </p:nvSpPr>
          <p:spPr bwMode="auto">
            <a:xfrm>
              <a:off x="4777764" y="4507249"/>
              <a:ext cx="642942" cy="12334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6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p</a:t>
              </a:r>
              <a:endParaRPr kumimoji="0" lang="ru-RU" sz="8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134822" y="4292935"/>
              <a:ext cx="415498" cy="64633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none">
              <a:spAutoFit/>
            </a:bodyPr>
            <a:lstStyle/>
            <a:p>
              <a:pPr lvl="0" eaLnBrk="0" hangingPunct="0"/>
              <a:r>
                <a:rPr lang="ru-RU" sz="3600" b="1" dirty="0" smtClean="0">
                  <a:solidFill>
                    <a:srgbClr val="0066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8</a:t>
              </a:r>
              <a:endParaRPr lang="ru-RU" sz="4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Rectangle 2"/>
            <p:cNvSpPr>
              <a:spLocks noChangeArrowheads="1"/>
            </p:cNvSpPr>
            <p:nvPr/>
          </p:nvSpPr>
          <p:spPr bwMode="auto">
            <a:xfrm>
              <a:off x="4111291" y="5364505"/>
              <a:ext cx="595035" cy="5847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17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5492144" y="4364373"/>
              <a:ext cx="415498" cy="64633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none">
              <a:spAutoFit/>
            </a:bodyPr>
            <a:lstStyle/>
            <a:p>
              <a:pPr lvl="0" eaLnBrk="0" hangingPunct="0"/>
              <a:r>
                <a:rPr lang="ru-RU" sz="36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lang="ru-RU" sz="4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Rectangle 2"/>
            <p:cNvSpPr>
              <a:spLocks noChangeArrowheads="1"/>
            </p:cNvSpPr>
            <p:nvPr/>
          </p:nvSpPr>
          <p:spPr bwMode="auto">
            <a:xfrm>
              <a:off x="5459484" y="5364505"/>
              <a:ext cx="389850" cy="5847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93407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3" grpId="0" animBg="1"/>
      <p:bldP spid="4" grpId="0" animBg="1"/>
      <p:bldP spid="14" grpId="0" animBg="1"/>
      <p:bldP spid="15" grpId="0"/>
      <p:bldP spid="16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6393" y="980728"/>
            <a:ext cx="5637855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600" b="1" dirty="0" smtClean="0">
                <a:latin typeface="Times New Roman"/>
                <a:ea typeface="Times New Roman"/>
              </a:rPr>
              <a:t> </a:t>
            </a:r>
            <a:r>
              <a:rPr lang="en-US" sz="3600" b="1" baseline="30000" dirty="0" smtClean="0">
                <a:latin typeface="Times New Roman"/>
                <a:ea typeface="Times New Roman"/>
              </a:rPr>
              <a:t>14</a:t>
            </a:r>
            <a:r>
              <a:rPr lang="en-US" sz="3600" b="1" dirty="0" smtClean="0">
                <a:latin typeface="Times New Roman"/>
                <a:ea typeface="Times New Roman"/>
              </a:rPr>
              <a:t>N</a:t>
            </a:r>
            <a:r>
              <a:rPr lang="en-US" sz="3600" b="1" baseline="-25000" dirty="0" smtClean="0">
                <a:latin typeface="Times New Roman"/>
                <a:ea typeface="Times New Roman"/>
              </a:rPr>
              <a:t>7  </a:t>
            </a:r>
            <a:r>
              <a:rPr lang="en-US" sz="3600" b="1" dirty="0" smtClean="0">
                <a:latin typeface="Times New Roman"/>
                <a:ea typeface="Times New Roman"/>
              </a:rPr>
              <a:t>+   </a:t>
            </a:r>
            <a:r>
              <a:rPr lang="en-US" sz="3600" b="1" dirty="0">
                <a:latin typeface="Times New Roman"/>
                <a:ea typeface="Times New Roman"/>
              </a:rPr>
              <a:t>? = </a:t>
            </a:r>
            <a:r>
              <a:rPr lang="en-US" sz="3600" b="1" baseline="30000" dirty="0">
                <a:latin typeface="Times New Roman"/>
                <a:ea typeface="Times New Roman"/>
              </a:rPr>
              <a:t>17</a:t>
            </a:r>
            <a:r>
              <a:rPr lang="en-US" sz="3600" b="1" dirty="0">
                <a:latin typeface="Times New Roman"/>
                <a:ea typeface="Times New Roman"/>
              </a:rPr>
              <a:t>O</a:t>
            </a:r>
            <a:r>
              <a:rPr lang="en-US" sz="3600" b="1" baseline="-25000" dirty="0">
                <a:latin typeface="Times New Roman"/>
                <a:ea typeface="Times New Roman"/>
              </a:rPr>
              <a:t>8    </a:t>
            </a:r>
            <a:r>
              <a:rPr lang="en-US" sz="3600" b="1" dirty="0">
                <a:latin typeface="Times New Roman"/>
                <a:ea typeface="Times New Roman"/>
              </a:rPr>
              <a:t>+ </a:t>
            </a:r>
            <a:r>
              <a:rPr lang="en-US" sz="3600" b="1" baseline="30000" dirty="0">
                <a:latin typeface="Times New Roman"/>
                <a:ea typeface="Times New Roman"/>
              </a:rPr>
              <a:t>1</a:t>
            </a:r>
            <a:r>
              <a:rPr lang="en-US" sz="3600" b="1" dirty="0">
                <a:latin typeface="Times New Roman"/>
                <a:ea typeface="Times New Roman"/>
              </a:rPr>
              <a:t>p</a:t>
            </a:r>
            <a:r>
              <a:rPr lang="en-US" sz="3600" b="1" baseline="-25000" dirty="0">
                <a:latin typeface="Times New Roman"/>
                <a:ea typeface="Times New Roman"/>
              </a:rPr>
              <a:t>1</a:t>
            </a:r>
            <a:endParaRPr lang="ru-RU" sz="36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600" b="1" dirty="0" smtClean="0">
                <a:latin typeface="Times New Roman"/>
                <a:ea typeface="Times New Roman"/>
              </a:rPr>
              <a:t>  </a:t>
            </a:r>
            <a:r>
              <a:rPr lang="en-US" sz="3600" b="1" baseline="-25000" dirty="0" smtClean="0">
                <a:latin typeface="Times New Roman"/>
                <a:ea typeface="Times New Roman"/>
              </a:rPr>
              <a:t>7</a:t>
            </a:r>
            <a:r>
              <a:rPr lang="en-US" sz="3600" b="1" dirty="0" smtClean="0">
                <a:latin typeface="Times New Roman"/>
                <a:ea typeface="Times New Roman"/>
              </a:rPr>
              <a:t>N</a:t>
            </a:r>
            <a:r>
              <a:rPr lang="en-US" sz="3600" b="1" baseline="30000" dirty="0" smtClean="0">
                <a:latin typeface="Times New Roman"/>
                <a:ea typeface="Times New Roman"/>
              </a:rPr>
              <a:t>14</a:t>
            </a:r>
            <a:r>
              <a:rPr lang="en-US" sz="3600" b="1" dirty="0" smtClean="0">
                <a:latin typeface="Times New Roman"/>
                <a:ea typeface="Times New Roman"/>
              </a:rPr>
              <a:t>  +     </a:t>
            </a:r>
            <a:r>
              <a:rPr lang="en-US" sz="3600" b="1" dirty="0">
                <a:latin typeface="Times New Roman"/>
                <a:ea typeface="Times New Roman"/>
              </a:rPr>
              <a:t>? =  </a:t>
            </a:r>
            <a:r>
              <a:rPr lang="en-US" sz="3600" b="1" baseline="-25000" dirty="0">
                <a:latin typeface="Times New Roman"/>
                <a:ea typeface="Times New Roman"/>
              </a:rPr>
              <a:t>8</a:t>
            </a:r>
            <a:r>
              <a:rPr lang="en-US" sz="3600" b="1" dirty="0">
                <a:latin typeface="Times New Roman"/>
                <a:ea typeface="Times New Roman"/>
              </a:rPr>
              <a:t>O</a:t>
            </a:r>
            <a:r>
              <a:rPr lang="en-US" sz="3600" b="1" baseline="30000" dirty="0">
                <a:latin typeface="Times New Roman"/>
                <a:ea typeface="Times New Roman"/>
              </a:rPr>
              <a:t>15</a:t>
            </a:r>
            <a:r>
              <a:rPr lang="en-US" sz="3600" b="1" dirty="0">
                <a:latin typeface="Times New Roman"/>
                <a:ea typeface="Times New Roman"/>
              </a:rPr>
              <a:t>  + </a:t>
            </a:r>
            <a:r>
              <a:rPr lang="en-US" sz="3600" b="1" dirty="0">
                <a:latin typeface="Times New Roman"/>
                <a:ea typeface="Times New Roman"/>
                <a:sym typeface="Symbol"/>
              </a:rPr>
              <a:t></a:t>
            </a:r>
            <a:endParaRPr lang="ru-RU" sz="36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600" b="1" dirty="0" smtClean="0">
                <a:latin typeface="Times New Roman"/>
                <a:ea typeface="Times New Roman"/>
              </a:rPr>
              <a:t>  </a:t>
            </a:r>
            <a:r>
              <a:rPr lang="en-US" sz="3600" b="1" baseline="-25000" dirty="0">
                <a:latin typeface="Times New Roman"/>
                <a:ea typeface="Times New Roman"/>
              </a:rPr>
              <a:t>7</a:t>
            </a:r>
            <a:r>
              <a:rPr lang="en-US" sz="3600" b="1" dirty="0">
                <a:latin typeface="Times New Roman"/>
                <a:ea typeface="Times New Roman"/>
              </a:rPr>
              <a:t>N</a:t>
            </a:r>
            <a:r>
              <a:rPr lang="en-US" sz="3600" b="1" baseline="30000" dirty="0">
                <a:latin typeface="Times New Roman"/>
                <a:ea typeface="Times New Roman"/>
              </a:rPr>
              <a:t>14 </a:t>
            </a:r>
            <a:r>
              <a:rPr lang="en-US" sz="3600" b="1" dirty="0">
                <a:latin typeface="Times New Roman"/>
                <a:ea typeface="Times New Roman"/>
              </a:rPr>
              <a:t> +  </a:t>
            </a:r>
            <a:r>
              <a:rPr lang="en-US" sz="3600" b="1" dirty="0" smtClean="0">
                <a:latin typeface="Times New Roman"/>
                <a:ea typeface="Times New Roman"/>
              </a:rPr>
              <a:t>  ? </a:t>
            </a:r>
            <a:r>
              <a:rPr lang="en-US" sz="3600" b="1" dirty="0">
                <a:latin typeface="Times New Roman"/>
                <a:ea typeface="Times New Roman"/>
              </a:rPr>
              <a:t>=  </a:t>
            </a:r>
            <a:r>
              <a:rPr lang="en-US" sz="3600" b="1" baseline="-25000" dirty="0">
                <a:latin typeface="Times New Roman"/>
                <a:ea typeface="Times New Roman"/>
              </a:rPr>
              <a:t>5</a:t>
            </a:r>
            <a:r>
              <a:rPr lang="en-US" sz="3600" b="1" dirty="0">
                <a:latin typeface="Times New Roman"/>
                <a:ea typeface="Times New Roman"/>
              </a:rPr>
              <a:t> B</a:t>
            </a:r>
            <a:r>
              <a:rPr lang="en-US" sz="3600" b="1" baseline="30000" dirty="0">
                <a:latin typeface="Times New Roman"/>
                <a:ea typeface="Times New Roman"/>
              </a:rPr>
              <a:t>11  </a:t>
            </a:r>
            <a:r>
              <a:rPr lang="en-US" sz="3600" b="1" dirty="0">
                <a:latin typeface="Times New Roman"/>
                <a:ea typeface="Times New Roman"/>
              </a:rPr>
              <a:t>+ </a:t>
            </a:r>
            <a:r>
              <a:rPr lang="en-US" sz="3600" b="1" baseline="-25000" dirty="0">
                <a:latin typeface="Times New Roman"/>
                <a:ea typeface="Times New Roman"/>
              </a:rPr>
              <a:t>2</a:t>
            </a:r>
            <a:r>
              <a:rPr lang="en-US" sz="3600" b="1" dirty="0">
                <a:latin typeface="Times New Roman"/>
                <a:ea typeface="Times New Roman"/>
              </a:rPr>
              <a:t>He</a:t>
            </a:r>
            <a:r>
              <a:rPr lang="en-US" sz="3600" b="1" baseline="30000" dirty="0">
                <a:latin typeface="Times New Roman"/>
                <a:ea typeface="Times New Roman"/>
              </a:rPr>
              <a:t>4</a:t>
            </a:r>
            <a:endParaRPr lang="ru-RU" sz="3600" b="1" dirty="0"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714620"/>
            <a:ext cx="7789312" cy="646331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sz="3600" b="1" baseline="-25000" dirty="0" smtClean="0">
                <a:latin typeface="Times New Roman"/>
                <a:ea typeface="Times New Roman"/>
              </a:rPr>
              <a:t>80</a:t>
            </a:r>
            <a:r>
              <a:rPr lang="en-US" sz="3600" b="1" dirty="0" smtClean="0">
                <a:latin typeface="Times New Roman"/>
                <a:ea typeface="Times New Roman"/>
              </a:rPr>
              <a:t>Hg</a:t>
            </a:r>
            <a:r>
              <a:rPr lang="en-US" sz="3600" b="1" baseline="30000" dirty="0" smtClean="0">
                <a:latin typeface="Times New Roman"/>
                <a:ea typeface="Times New Roman"/>
              </a:rPr>
              <a:t>198</a:t>
            </a:r>
            <a:r>
              <a:rPr lang="en-US" sz="3600" b="1" dirty="0" smtClean="0">
                <a:latin typeface="Times New Roman"/>
                <a:ea typeface="Times New Roman"/>
              </a:rPr>
              <a:t> </a:t>
            </a:r>
            <a:r>
              <a:rPr lang="en-US" sz="3600" b="1" dirty="0">
                <a:latin typeface="Times New Roman"/>
                <a:ea typeface="Times New Roman"/>
              </a:rPr>
              <a:t>+ </a:t>
            </a:r>
            <a:r>
              <a:rPr lang="en-US" sz="3600" b="1" baseline="-25000" dirty="0">
                <a:latin typeface="Times New Roman"/>
                <a:ea typeface="Times New Roman"/>
              </a:rPr>
              <a:t>0</a:t>
            </a:r>
            <a:r>
              <a:rPr lang="en-US" sz="3600" b="1" dirty="0">
                <a:latin typeface="Times New Roman"/>
                <a:ea typeface="Times New Roman"/>
              </a:rPr>
              <a:t>n</a:t>
            </a:r>
            <a:r>
              <a:rPr lang="en-US" sz="3600" b="1" baseline="30000" dirty="0">
                <a:latin typeface="Times New Roman"/>
                <a:ea typeface="Times New Roman"/>
              </a:rPr>
              <a:t>1</a:t>
            </a:r>
            <a:r>
              <a:rPr lang="en-US" sz="3600" b="1" dirty="0">
                <a:latin typeface="Times New Roman"/>
                <a:ea typeface="Times New Roman"/>
              </a:rPr>
              <a:t>  =  </a:t>
            </a:r>
            <a:r>
              <a:rPr lang="en-US" sz="3600" b="1" baseline="-25000" dirty="0">
                <a:latin typeface="Times New Roman"/>
                <a:ea typeface="Times New Roman"/>
              </a:rPr>
              <a:t>80</a:t>
            </a:r>
            <a:r>
              <a:rPr lang="en-US" sz="3600" b="1" dirty="0">
                <a:latin typeface="Times New Roman"/>
                <a:ea typeface="Times New Roman"/>
              </a:rPr>
              <a:t>Hg</a:t>
            </a:r>
            <a:r>
              <a:rPr lang="en-US" sz="3600" b="1" baseline="30000" dirty="0">
                <a:latin typeface="Times New Roman"/>
                <a:ea typeface="Times New Roman"/>
              </a:rPr>
              <a:t>199</a:t>
            </a:r>
            <a:r>
              <a:rPr lang="en-US" sz="3600" b="1" dirty="0">
                <a:latin typeface="Times New Roman"/>
                <a:ea typeface="Times New Roman"/>
              </a:rPr>
              <a:t> </a:t>
            </a:r>
            <a:r>
              <a:rPr lang="en-US" sz="3600" b="1" dirty="0">
                <a:latin typeface="Times New Roman"/>
                <a:ea typeface="Times New Roman"/>
                <a:sym typeface="Symbol"/>
              </a:rPr>
              <a:t></a:t>
            </a:r>
            <a:r>
              <a:rPr lang="en-US" sz="3600" b="1" dirty="0">
                <a:latin typeface="Times New Roman"/>
                <a:ea typeface="Times New Roman"/>
              </a:rPr>
              <a:t> </a:t>
            </a:r>
            <a:r>
              <a:rPr lang="en-US" sz="3600" b="1" baseline="-25000" dirty="0">
                <a:latin typeface="Times New Roman"/>
                <a:ea typeface="Times New Roman"/>
              </a:rPr>
              <a:t>79</a:t>
            </a:r>
            <a:r>
              <a:rPr lang="en-US" sz="3600" b="1" dirty="0">
                <a:latin typeface="Times New Roman"/>
                <a:ea typeface="Times New Roman"/>
              </a:rPr>
              <a:t>Au</a:t>
            </a:r>
            <a:r>
              <a:rPr lang="en-US" sz="3600" b="1" baseline="30000" dirty="0">
                <a:latin typeface="Times New Roman"/>
                <a:ea typeface="Times New Roman"/>
              </a:rPr>
              <a:t>198</a:t>
            </a:r>
            <a:r>
              <a:rPr lang="en-US" sz="3600" b="1" dirty="0">
                <a:latin typeface="Times New Roman"/>
                <a:ea typeface="Times New Roman"/>
              </a:rPr>
              <a:t> +</a:t>
            </a:r>
            <a:r>
              <a:rPr lang="en-US" sz="3600" b="1" baseline="-25000" dirty="0" smtClean="0">
                <a:latin typeface="Times New Roman"/>
                <a:ea typeface="Times New Roman"/>
              </a:rPr>
              <a:t>1</a:t>
            </a:r>
            <a:r>
              <a:rPr lang="en-US" sz="3600" b="1" dirty="0" smtClean="0">
                <a:latin typeface="Times New Roman"/>
                <a:ea typeface="Times New Roman"/>
              </a:rPr>
              <a:t>p</a:t>
            </a:r>
            <a:r>
              <a:rPr lang="en-US" sz="3600" b="1" baseline="30000" dirty="0" smtClean="0">
                <a:latin typeface="Times New Roman"/>
                <a:ea typeface="Times New Roman"/>
              </a:rPr>
              <a:t>1</a:t>
            </a:r>
            <a:r>
              <a:rPr lang="en-US" sz="3600" b="1" dirty="0" smtClean="0">
                <a:latin typeface="Times New Roman"/>
                <a:ea typeface="Times New Roman"/>
              </a:rPr>
              <a:t> 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36485" y="467961"/>
            <a:ext cx="6099811" cy="584775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b="1" dirty="0">
                <a:latin typeface="Times New Roman"/>
                <a:ea typeface="Times New Roman"/>
              </a:rPr>
              <a:t>Чем отличаются </a:t>
            </a:r>
            <a:r>
              <a:rPr lang="ru-RU" sz="3200" b="1" baseline="-25000" dirty="0">
                <a:latin typeface="Times New Roman"/>
                <a:ea typeface="Times New Roman"/>
              </a:rPr>
              <a:t>17</a:t>
            </a:r>
            <a:r>
              <a:rPr lang="en-US" sz="3200" b="1" dirty="0" err="1">
                <a:latin typeface="Times New Roman"/>
                <a:ea typeface="Times New Roman"/>
              </a:rPr>
              <a:t>Cl</a:t>
            </a:r>
            <a:r>
              <a:rPr lang="ru-RU" sz="3200" b="1" baseline="30000" dirty="0">
                <a:solidFill>
                  <a:srgbClr val="FF0000"/>
                </a:solidFill>
                <a:latin typeface="Times New Roman"/>
                <a:ea typeface="Times New Roman"/>
              </a:rPr>
              <a:t>35</a:t>
            </a:r>
            <a:r>
              <a:rPr lang="ru-RU" sz="3200" b="1" baseline="30000" dirty="0">
                <a:latin typeface="Times New Roman"/>
                <a:ea typeface="Times New Roman"/>
              </a:rPr>
              <a:t> </a:t>
            </a:r>
            <a:r>
              <a:rPr lang="ru-RU" sz="3200" b="1" dirty="0">
                <a:latin typeface="Times New Roman"/>
                <a:ea typeface="Times New Roman"/>
              </a:rPr>
              <a:t> и </a:t>
            </a:r>
            <a:r>
              <a:rPr lang="ru-RU" sz="3200" b="1" baseline="-25000" dirty="0">
                <a:latin typeface="Times New Roman"/>
                <a:ea typeface="Times New Roman"/>
              </a:rPr>
              <a:t>17</a:t>
            </a:r>
            <a:r>
              <a:rPr lang="en-US" sz="3200" b="1" dirty="0" err="1">
                <a:latin typeface="Times New Roman"/>
                <a:ea typeface="Times New Roman"/>
              </a:rPr>
              <a:t>Cl</a:t>
            </a:r>
            <a:r>
              <a:rPr lang="ru-RU" sz="3200" b="1" baseline="30000" dirty="0">
                <a:solidFill>
                  <a:srgbClr val="FF0000"/>
                </a:solidFill>
                <a:latin typeface="Times New Roman"/>
                <a:ea typeface="Times New Roman"/>
              </a:rPr>
              <a:t>37</a:t>
            </a:r>
            <a:r>
              <a:rPr lang="ru-RU" sz="3200" b="1" dirty="0">
                <a:latin typeface="Times New Roman"/>
                <a:ea typeface="Times New Roman"/>
              </a:rPr>
              <a:t> ?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6588224" y="3571876"/>
            <a:ext cx="2448272" cy="2160240"/>
            <a:chOff x="236538" y="2578101"/>
            <a:chExt cx="1060450" cy="922337"/>
          </a:xfrm>
          <a:solidFill>
            <a:srgbClr val="33CCFF"/>
          </a:solidFill>
        </p:grpSpPr>
        <p:sp>
          <p:nvSpPr>
            <p:cNvPr id="6" name="Oval 1"/>
            <p:cNvSpPr>
              <a:spLocks noChangeArrowheads="1"/>
            </p:cNvSpPr>
            <p:nvPr/>
          </p:nvSpPr>
          <p:spPr bwMode="auto">
            <a:xfrm>
              <a:off x="236538" y="2578101"/>
              <a:ext cx="1060450" cy="922337"/>
            </a:xfrm>
            <a:prstGeom prst="ellips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Line 2"/>
            <p:cNvSpPr>
              <a:spLocks noChangeShapeType="1"/>
            </p:cNvSpPr>
            <p:nvPr/>
          </p:nvSpPr>
          <p:spPr bwMode="auto">
            <a:xfrm flipV="1">
              <a:off x="754063" y="2984500"/>
              <a:ext cx="1587" cy="450850"/>
            </a:xfrm>
            <a:prstGeom prst="line">
              <a:avLst/>
            </a:prstGeom>
            <a:grpFill/>
            <a:ln w="3175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Line 3"/>
            <p:cNvSpPr>
              <a:spLocks noChangeShapeType="1"/>
            </p:cNvSpPr>
            <p:nvPr/>
          </p:nvSpPr>
          <p:spPr bwMode="auto">
            <a:xfrm flipH="1" flipV="1">
              <a:off x="609600" y="2695575"/>
              <a:ext cx="15875" cy="701675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4"/>
            <p:cNvSpPr>
              <a:spLocks noChangeShapeType="1"/>
            </p:cNvSpPr>
            <p:nvPr/>
          </p:nvSpPr>
          <p:spPr bwMode="auto">
            <a:xfrm flipH="1" flipV="1">
              <a:off x="434975" y="2763838"/>
              <a:ext cx="7938" cy="533400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Line 5"/>
            <p:cNvSpPr>
              <a:spLocks noChangeShapeType="1"/>
            </p:cNvSpPr>
            <p:nvPr/>
          </p:nvSpPr>
          <p:spPr bwMode="auto">
            <a:xfrm flipV="1">
              <a:off x="930275" y="2709863"/>
              <a:ext cx="53975" cy="663575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 flipV="1">
              <a:off x="1096963" y="2809875"/>
              <a:ext cx="53975" cy="511175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 flipV="1">
              <a:off x="754063" y="2840038"/>
              <a:ext cx="320675" cy="152400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Line 8"/>
            <p:cNvSpPr>
              <a:spLocks noChangeShapeType="1"/>
            </p:cNvSpPr>
            <p:nvPr/>
          </p:nvSpPr>
          <p:spPr bwMode="auto">
            <a:xfrm flipH="1" flipV="1">
              <a:off x="647700" y="2938463"/>
              <a:ext cx="107950" cy="53975"/>
            </a:xfrm>
            <a:prstGeom prst="line">
              <a:avLst/>
            </a:prstGeom>
            <a:grpFill/>
            <a:ln w="76200">
              <a:solidFill>
                <a:srgbClr val="365D21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642910" y="3857628"/>
            <a:ext cx="5400600" cy="113877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200" b="1" dirty="0">
                <a:latin typeface="Times New Roman"/>
                <a:ea typeface="Times New Roman"/>
              </a:rPr>
              <a:t> </a:t>
            </a:r>
            <a:r>
              <a:rPr lang="en-US" sz="3600" b="1" baseline="30000" dirty="0">
                <a:solidFill>
                  <a:srgbClr val="0014AC"/>
                </a:solidFill>
                <a:latin typeface="Times New Roman"/>
                <a:ea typeface="Times New Roman"/>
              </a:rPr>
              <a:t>14</a:t>
            </a:r>
            <a:r>
              <a:rPr lang="en-US" sz="3600" b="1" dirty="0">
                <a:solidFill>
                  <a:srgbClr val="0014AC"/>
                </a:solidFill>
                <a:latin typeface="Times New Roman"/>
                <a:ea typeface="Times New Roman"/>
              </a:rPr>
              <a:t>N</a:t>
            </a:r>
            <a:r>
              <a:rPr lang="en-US" sz="3600" b="1" baseline="-25000" dirty="0">
                <a:solidFill>
                  <a:srgbClr val="0014AC"/>
                </a:solidFill>
                <a:latin typeface="Times New Roman"/>
                <a:ea typeface="Times New Roman"/>
              </a:rPr>
              <a:t>7</a:t>
            </a:r>
            <a:r>
              <a:rPr lang="en-US" sz="3600" b="1" baseline="-25000" dirty="0">
                <a:latin typeface="Times New Roman"/>
                <a:ea typeface="Times New Roman"/>
              </a:rPr>
              <a:t> </a:t>
            </a:r>
            <a:r>
              <a:rPr lang="en-US" sz="3600" b="1" dirty="0">
                <a:latin typeface="Times New Roman"/>
                <a:ea typeface="Times New Roman"/>
              </a:rPr>
              <a:t> + </a:t>
            </a:r>
            <a:r>
              <a:rPr lang="en-US" sz="3600" b="1" baseline="-25000" dirty="0" smtClean="0">
                <a:latin typeface="Times New Roman"/>
                <a:ea typeface="Times New Roman"/>
              </a:rPr>
              <a:t>2</a:t>
            </a:r>
            <a:r>
              <a:rPr lang="ru-RU" sz="36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</a:t>
            </a:r>
            <a:r>
              <a:rPr lang="en-US" sz="3600" b="1" baseline="30000" dirty="0">
                <a:latin typeface="Times New Roman"/>
                <a:ea typeface="Times New Roman"/>
              </a:rPr>
              <a:t>4</a:t>
            </a:r>
            <a:r>
              <a:rPr lang="en-US" sz="3600" b="1" dirty="0" smtClean="0">
                <a:latin typeface="Times New Roman"/>
                <a:ea typeface="Times New Roman"/>
              </a:rPr>
              <a:t> </a:t>
            </a:r>
            <a:r>
              <a:rPr lang="en-US" sz="3600" b="1" dirty="0">
                <a:latin typeface="Times New Roman"/>
                <a:ea typeface="Times New Roman"/>
              </a:rPr>
              <a:t>=</a:t>
            </a:r>
            <a:endParaRPr lang="ru-RU" sz="36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200" b="1" dirty="0">
                <a:latin typeface="Times New Roman"/>
                <a:ea typeface="Times New Roman"/>
              </a:rPr>
              <a:t>                   </a:t>
            </a:r>
            <a:r>
              <a:rPr lang="en-US" sz="3200" b="1" dirty="0" smtClean="0">
                <a:latin typeface="Times New Roman"/>
                <a:ea typeface="Times New Roman"/>
              </a:rPr>
              <a:t>    </a:t>
            </a:r>
            <a:r>
              <a:rPr lang="ru-RU" sz="3200" b="1" dirty="0">
                <a:latin typeface="Times New Roman"/>
                <a:ea typeface="Times New Roman"/>
              </a:rPr>
              <a:t>Чей трек</a:t>
            </a:r>
            <a:r>
              <a:rPr lang="en-US" sz="3200" b="1" dirty="0">
                <a:latin typeface="Times New Roman"/>
                <a:ea typeface="Times New Roman"/>
              </a:rPr>
              <a:t> I , II ?</a:t>
            </a:r>
            <a:endParaRPr lang="ru-RU" sz="3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159084" y="4581128"/>
            <a:ext cx="14453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 smtClean="0">
                <a:latin typeface="Times New Roman"/>
                <a:ea typeface="Times New Roman"/>
              </a:rPr>
              <a:t> I           </a:t>
            </a:r>
            <a:r>
              <a:rPr lang="en-US" b="1" dirty="0">
                <a:latin typeface="Times New Roman"/>
                <a:ea typeface="Times New Roman"/>
              </a:rPr>
              <a:t>II   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483768" y="1052736"/>
            <a:ext cx="792088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b="1" baseline="-25000" dirty="0" smtClean="0">
                <a:latin typeface="Times New Roman"/>
                <a:ea typeface="Times New Roman"/>
              </a:rPr>
              <a:t>2</a:t>
            </a:r>
            <a:r>
              <a:rPr lang="en-US" sz="2400" b="1" dirty="0" smtClean="0">
                <a:latin typeface="Times New Roman"/>
                <a:ea typeface="Times New Roman"/>
              </a:rPr>
              <a:t>He</a:t>
            </a:r>
            <a:r>
              <a:rPr lang="en-US" sz="2400" b="1" baseline="30000" dirty="0" smtClean="0">
                <a:latin typeface="Times New Roman"/>
                <a:ea typeface="Times New Roman"/>
              </a:rPr>
              <a:t>4</a:t>
            </a:r>
            <a:r>
              <a:rPr lang="en-US" sz="2400" b="1" dirty="0" smtClean="0">
                <a:latin typeface="Times New Roman"/>
                <a:ea typeface="Times New Roman"/>
              </a:rPr>
              <a:t>     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903146" y="1627058"/>
            <a:ext cx="660742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b="1" baseline="-25000" dirty="0" smtClean="0">
                <a:latin typeface="Times New Roman"/>
                <a:ea typeface="Times New Roman"/>
              </a:rPr>
              <a:t>1</a:t>
            </a:r>
            <a:r>
              <a:rPr lang="en-US" sz="2400" b="1" dirty="0" smtClean="0">
                <a:latin typeface="Times New Roman"/>
                <a:ea typeface="Times New Roman"/>
              </a:rPr>
              <a:t>H</a:t>
            </a:r>
            <a:r>
              <a:rPr lang="en-US" sz="2400" b="1" baseline="30000" dirty="0" smtClean="0">
                <a:latin typeface="Times New Roman"/>
                <a:ea typeface="Times New Roman"/>
              </a:rPr>
              <a:t>1</a:t>
            </a:r>
            <a:r>
              <a:rPr lang="en-US" sz="2400" b="1" dirty="0" smtClean="0">
                <a:latin typeface="Times New Roman"/>
                <a:ea typeface="Times New Roman"/>
              </a:rPr>
              <a:t>     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6322" y="2153108"/>
            <a:ext cx="619428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b="1" baseline="-25000" dirty="0" smtClean="0">
                <a:latin typeface="Times New Roman"/>
                <a:ea typeface="Times New Roman"/>
              </a:rPr>
              <a:t>0</a:t>
            </a:r>
            <a:r>
              <a:rPr lang="en-US" sz="2400" b="1" dirty="0" smtClean="0">
                <a:latin typeface="Times New Roman"/>
                <a:ea typeface="Times New Roman"/>
              </a:rPr>
              <a:t>n</a:t>
            </a:r>
            <a:r>
              <a:rPr lang="en-US" sz="2400" b="1" baseline="30000" dirty="0" smtClean="0">
                <a:latin typeface="Times New Roman"/>
                <a:ea typeface="Times New Roman"/>
              </a:rPr>
              <a:t>1</a:t>
            </a:r>
            <a:r>
              <a:rPr lang="en-US" sz="2400" b="1" dirty="0" smtClean="0">
                <a:latin typeface="Times New Roman"/>
                <a:ea typeface="Times New Roman"/>
              </a:rPr>
              <a:t>     </a:t>
            </a:r>
            <a:endParaRPr lang="ru-RU" sz="2400" dirty="0"/>
          </a:p>
        </p:txBody>
      </p:sp>
      <p:grpSp>
        <p:nvGrpSpPr>
          <p:cNvPr id="25" name="Группа 24"/>
          <p:cNvGrpSpPr/>
          <p:nvPr/>
        </p:nvGrpSpPr>
        <p:grpSpPr>
          <a:xfrm>
            <a:off x="6516216" y="4500570"/>
            <a:ext cx="2415762" cy="1656345"/>
            <a:chOff x="3491880" y="4292935"/>
            <a:chExt cx="2415762" cy="1656345"/>
          </a:xfrm>
        </p:grpSpPr>
        <p:sp>
          <p:nvSpPr>
            <p:cNvPr id="19" name="Text Box 8"/>
            <p:cNvSpPr txBox="1">
              <a:spLocks noChangeArrowheads="1"/>
            </p:cNvSpPr>
            <p:nvPr/>
          </p:nvSpPr>
          <p:spPr bwMode="auto">
            <a:xfrm>
              <a:off x="3491880" y="4578687"/>
              <a:ext cx="1428760" cy="1143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66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</a:rPr>
                <a:t>O</a:t>
              </a:r>
              <a:r>
                <a:rPr kumimoji="0" lang="ru-RU" sz="66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</a:rPr>
                <a:t>+</a:t>
              </a:r>
              <a:r>
                <a:rPr kumimoji="0" lang="en-US" sz="6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</a:rPr>
                <a:t> </a:t>
              </a:r>
              <a:endPara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Text Box 9"/>
            <p:cNvSpPr txBox="1">
              <a:spLocks noChangeArrowheads="1"/>
            </p:cNvSpPr>
            <p:nvPr/>
          </p:nvSpPr>
          <p:spPr bwMode="auto">
            <a:xfrm>
              <a:off x="4777764" y="4507249"/>
              <a:ext cx="642942" cy="12334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6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p</a:t>
              </a:r>
              <a:endParaRPr kumimoji="0" lang="ru-RU" sz="8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134822" y="4292935"/>
              <a:ext cx="415498" cy="64633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none">
              <a:spAutoFit/>
            </a:bodyPr>
            <a:lstStyle/>
            <a:p>
              <a:pPr lvl="0" eaLnBrk="0" hangingPunct="0"/>
              <a:r>
                <a:rPr lang="ru-RU" sz="3600" b="1" dirty="0" smtClean="0">
                  <a:solidFill>
                    <a:srgbClr val="0066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8</a:t>
              </a:r>
              <a:endParaRPr lang="ru-RU" sz="4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Rectangle 2"/>
            <p:cNvSpPr>
              <a:spLocks noChangeArrowheads="1"/>
            </p:cNvSpPr>
            <p:nvPr/>
          </p:nvSpPr>
          <p:spPr bwMode="auto">
            <a:xfrm>
              <a:off x="4111291" y="5364505"/>
              <a:ext cx="595035" cy="5847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17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5492144" y="4364373"/>
              <a:ext cx="415498" cy="64633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none">
              <a:spAutoFit/>
            </a:bodyPr>
            <a:lstStyle/>
            <a:p>
              <a:pPr lvl="0" eaLnBrk="0" hangingPunct="0"/>
              <a:r>
                <a:rPr lang="ru-RU" sz="36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lang="ru-RU" sz="4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Rectangle 2"/>
            <p:cNvSpPr>
              <a:spLocks noChangeArrowheads="1"/>
            </p:cNvSpPr>
            <p:nvPr/>
          </p:nvSpPr>
          <p:spPr bwMode="auto">
            <a:xfrm>
              <a:off x="5459484" y="5364505"/>
              <a:ext cx="389850" cy="5847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93407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  <p:bldP spid="4" grpId="0" animBg="1"/>
      <p:bldP spid="14" grpId="0" animBg="1"/>
      <p:bldP spid="15" grpId="0"/>
      <p:bldP spid="16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15648" y="332656"/>
            <a:ext cx="8044784" cy="1800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Энергетический выход ядерной реакции в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Мэв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Li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7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+	</a:t>
            </a: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	</a:t>
            </a: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Be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+	</a:t>
            </a: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0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7,01601+      2,0141	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8,00531  +    1,00866	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95536" y="2069438"/>
            <a:ext cx="8044784" cy="11435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(сырья)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	                       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(продуктов)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    9,03011	                     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9,01397	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516208" y="3249105"/>
            <a:ext cx="7763217" cy="241214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Дефект масс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Δ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800" b="1" i="0" u="none" strike="noStrike" cap="none" normalizeH="0" baseline="-2500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прод</a:t>
            </a:r>
            <a:r>
              <a:rPr kumimoji="0" lang="ru-RU" sz="2800" b="1" i="0" u="none" strike="noStrike" cap="none" normalizeH="0" baseline="-2500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8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сырья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ΔE=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ΔM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∙931,5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-0,01614         	-15,03441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Поглощается     Выделяется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М</a:t>
            </a:r>
            <a:r>
              <a:rPr kumimoji="0" lang="ru-RU" sz="3600" b="1" i="0" u="none" strike="noStrike" cap="none" normalizeH="0" baseline="-2500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прод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М</a:t>
            </a:r>
            <a:r>
              <a:rPr kumimoji="0" lang="ru-RU" sz="36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сырья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)∙с</a:t>
            </a:r>
            <a:r>
              <a:rPr kumimoji="0" lang="ru-RU" sz="36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3600" b="1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выхода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415648" y="410981"/>
            <a:ext cx="8024672" cy="5898339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79712" y="1484784"/>
            <a:ext cx="10801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995936" y="1484784"/>
            <a:ext cx="10801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580112" y="1484784"/>
            <a:ext cx="108012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755576" y="2780928"/>
            <a:ext cx="1512168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0" y="2780928"/>
            <a:ext cx="1512168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971600" y="4519000"/>
            <a:ext cx="1584176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211960" y="4509120"/>
            <a:ext cx="1800200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4225608" y="5057888"/>
            <a:ext cx="4104456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sz="2000" dirty="0"/>
          </a:p>
        </p:txBody>
      </p:sp>
      <p:sp>
        <p:nvSpPr>
          <p:cNvPr id="21" name="Прямоугольник 20"/>
          <p:cNvSpPr/>
          <p:nvPr/>
        </p:nvSpPr>
        <p:spPr bwMode="auto">
          <a:xfrm>
            <a:off x="6372200" y="5013176"/>
            <a:ext cx="2016224" cy="504056"/>
          </a:xfrm>
          <a:prstGeom prst="rect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5724128" y="864008"/>
            <a:ext cx="864096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2000"/>
                                        <p:tgtEl>
                                          <p:spTgt spid="10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20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0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10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2000"/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uiExpand="1" build="p" animBg="1"/>
      <p:bldP spid="1028" grpId="0" uiExpand="1" build="p" animBg="1"/>
      <p:bldP spid="1029" grpId="0" uiExpand="1" build="p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357298"/>
          <a:ext cx="9144000" cy="619125"/>
        </p:xfrm>
        <a:graphic>
          <a:graphicData uri="http://schemas.openxmlformats.org/drawingml/2006/table">
            <a:tbl>
              <a:tblPr/>
              <a:tblGrid>
                <a:gridCol w="1828802"/>
                <a:gridCol w="457182"/>
                <a:gridCol w="1950736"/>
                <a:gridCol w="548643"/>
                <a:gridCol w="1950719"/>
                <a:gridCol w="457199"/>
                <a:gridCol w="1950719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Li(3/7)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H(1/2)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Be(4/8)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n(0/1)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1285852" y="6017145"/>
            <a:ext cx="6698565" cy="769441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4400" b="1" i="0" u="none" strike="noStrike" cap="none" normalizeH="0" baseline="-3000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4400" b="1" i="0" u="none" strike="noStrike" cap="none" normalizeH="0" baseline="-3000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сырья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44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kumimoji="0" lang="ru-RU" sz="4400" b="1" i="0" u="none" strike="noStrike" cap="none" normalizeH="0" baseline="-30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выхода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0" y="3071810"/>
          <a:ext cx="4290660" cy="1299210"/>
        </p:xfrm>
        <a:graphic>
          <a:graphicData uri="http://schemas.openxmlformats.org/drawingml/2006/table">
            <a:tbl>
              <a:tblPr/>
              <a:tblGrid>
                <a:gridCol w="429066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4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сырья)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9,03011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0" y="4572008"/>
          <a:ext cx="4572001" cy="1451610"/>
        </p:xfrm>
        <a:graphic>
          <a:graphicData uri="http://schemas.openxmlformats.org/drawingml/2006/table">
            <a:tbl>
              <a:tblPr/>
              <a:tblGrid>
                <a:gridCol w="4572001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48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Δ</a:t>
                      </a:r>
                      <a:r>
                        <a:rPr lang="en-US" sz="48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M=</a:t>
                      </a:r>
                      <a:r>
                        <a:rPr lang="en-US" sz="54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lang="ru-RU" sz="4400" b="0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</a:t>
                      </a:r>
                      <a:r>
                        <a:rPr lang="ru-RU" sz="54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54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lang="ru-RU" sz="4400" b="0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4800" b="1" i="0" u="sng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-0,01614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0" y="36179"/>
          <a:ext cx="9144000" cy="1106805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1" i="0" u="sng" strike="noStrike" dirty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Энергетический выход ядерной реакции   в</a:t>
                      </a:r>
                      <a:r>
                        <a:rPr lang="ru-RU" sz="3600" b="1" i="0" u="none" strike="noStrike" dirty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i="0" u="sng" strike="noStrike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Мэв</a:t>
                      </a:r>
                      <a:endParaRPr lang="ru-RU" sz="3600" b="1" i="0" u="sng" strike="noStrike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2071678"/>
          <a:ext cx="9144000" cy="857256"/>
        </p:xfrm>
        <a:graphic>
          <a:graphicData uri="http://schemas.openxmlformats.org/drawingml/2006/table">
            <a:tbl>
              <a:tblPr/>
              <a:tblGrid>
                <a:gridCol w="1828802"/>
                <a:gridCol w="457182"/>
                <a:gridCol w="1950736"/>
                <a:gridCol w="548643"/>
                <a:gridCol w="1950719"/>
                <a:gridCol w="457199"/>
                <a:gridCol w="1950719"/>
              </a:tblGrid>
              <a:tr h="857256"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7,01601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2,0141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8,00531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1,00866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4719256" y="3143248"/>
          <a:ext cx="4424744" cy="1238250"/>
        </p:xfrm>
        <a:graphic>
          <a:graphicData uri="http://schemas.openxmlformats.org/drawingml/2006/table">
            <a:tbl>
              <a:tblPr/>
              <a:tblGrid>
                <a:gridCol w="4424744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3600" b="1" i="0" u="none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продук</a:t>
                      </a:r>
                      <a:r>
                        <a:rPr lang="ru-RU" sz="36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9,01397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4571999" y="4701558"/>
          <a:ext cx="4572001" cy="1299210"/>
        </p:xfrm>
        <a:graphic>
          <a:graphicData uri="http://schemas.openxmlformats.org/drawingml/2006/table">
            <a:tbl>
              <a:tblPr/>
              <a:tblGrid>
                <a:gridCol w="4572001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44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Δ</a:t>
                      </a:r>
                      <a:r>
                        <a:rPr lang="en-US" sz="44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E=</a:t>
                      </a:r>
                      <a:r>
                        <a:rPr lang="ru-RU" sz="44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l-GR" sz="44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Δ</a:t>
                      </a:r>
                      <a:r>
                        <a:rPr lang="en-US" sz="4400" b="1" i="0" u="sng" strike="noStrike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M*931,5</a:t>
                      </a:r>
                      <a:endParaRPr lang="en-US" sz="4400" b="1" i="0" u="sng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-15,0344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14" name="Скругленный прямоугольник 13"/>
          <p:cNvSpPr/>
          <p:nvPr/>
        </p:nvSpPr>
        <p:spPr bwMode="auto">
          <a:xfrm>
            <a:off x="5643570" y="5357826"/>
            <a:ext cx="2428892" cy="642942"/>
          </a:xfrm>
          <a:prstGeom prst="roundRect">
            <a:avLst/>
          </a:prstGeom>
          <a:noFill/>
          <a:ln w="76200">
            <a:solidFill>
              <a:srgbClr val="FFC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77800" y="111125"/>
            <a:ext cx="8786688" cy="4974059"/>
          </a:xfrm>
          <a:prstGeom prst="rect">
            <a:avLst/>
          </a:prstGeom>
          <a:solidFill>
            <a:srgbClr val="FFFFFF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Энергия  связи  (</a:t>
            </a:r>
            <a:r>
              <a:rPr kumimoji="0" lang="en-US" sz="3600" b="1" i="0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Zm</a:t>
            </a:r>
            <a:r>
              <a:rPr kumimoji="0" lang="en-US" sz="3600" b="1" i="0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ru-RU" sz="3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sz="4000" b="1" i="0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Nm</a:t>
            </a:r>
            <a:r>
              <a:rPr kumimoji="0" lang="en-US" sz="4000" b="1" i="0" strike="noStrike" cap="none" normalizeH="0" baseline="-2500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3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)-</a:t>
            </a:r>
            <a:r>
              <a:rPr kumimoji="0" lang="en-US" sz="3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3600" b="1" i="0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я</a:t>
            </a:r>
            <a:r>
              <a:rPr kumimoji="0" lang="ru-RU" sz="36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36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36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</a:t>
            </a:r>
            <a:r>
              <a:rPr kumimoji="0" lang="ru-RU" sz="3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(ядра)    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Z   </a:t>
            </a: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(пр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ото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нов)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а.е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N   </a:t>
            </a: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(ней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трон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ов)</a:t>
            </a: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а.е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1" i="0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1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Z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1,00728	 	   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1,00866	</a:t>
            </a:r>
            <a:endParaRPr kumimoji="0" lang="ru-RU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Нe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(2/3)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4,0026    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2	 2,01456	      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1	       1,00866	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1" i="0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Δ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M	</a:t>
            </a:r>
            <a:r>
              <a:rPr kumimoji="0" lang="ru-RU" sz="24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kumimoji="0" lang="ru-RU" sz="1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Переведём  </a:t>
            </a:r>
            <a:r>
              <a:rPr kumimoji="0" lang="ru-RU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а.е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 в  </a:t>
            </a:r>
            <a:r>
              <a:rPr kumimoji="0" lang="ru-RU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Мэв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(нук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ло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нов)	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еф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ект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масс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ru-RU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кг) 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Э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ергия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связи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(Дж) 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Э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ергия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св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язи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ru-RU" sz="2000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Мэв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+ </a:t>
            </a: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- </a:t>
            </a:r>
            <a:r>
              <a:rPr kumimoji="0" lang="ru-RU" sz="28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(я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)	   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Δ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</a:t>
            </a:r>
            <a:r>
              <a:rPr kumimoji="0" lang="ru-RU" sz="3200" b="1" i="0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           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Δ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931,5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spcAft>
                <a:spcPts val="1000"/>
              </a:spcAft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 3,02322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	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0,97938	 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1,46165∙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-10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912,2925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kumimoji="0" lang="ru-RU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83072" y="912488"/>
            <a:ext cx="432048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483768" y="1906952"/>
            <a:ext cx="432048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059832" y="1879656"/>
            <a:ext cx="1008112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438480" y="1916832"/>
            <a:ext cx="1008112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292080" y="908720"/>
            <a:ext cx="432048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192776" y="1916832"/>
            <a:ext cx="432048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084168" y="1916832"/>
            <a:ext cx="129614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51520" y="4464408"/>
            <a:ext cx="129614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267744" y="3905760"/>
            <a:ext cx="1512168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079016" y="4495472"/>
            <a:ext cx="129614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130072" y="3847400"/>
            <a:ext cx="1080120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995936" y="4509120"/>
            <a:ext cx="201622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498800" y="3878464"/>
            <a:ext cx="1656184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300192" y="4495472"/>
            <a:ext cx="201622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 bwMode="auto">
          <a:xfrm>
            <a:off x="6372200" y="4437112"/>
            <a:ext cx="2016224" cy="504056"/>
          </a:xfrm>
          <a:prstGeom prst="rect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20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20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20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20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80884263"/>
              </p:ext>
            </p:extLst>
          </p:nvPr>
        </p:nvGraphicFramePr>
        <p:xfrm>
          <a:off x="0" y="297172"/>
          <a:ext cx="9144000" cy="1988820"/>
        </p:xfrm>
        <a:graphic>
          <a:graphicData uri="http://schemas.openxmlformats.org/drawingml/2006/table">
            <a:tbl>
              <a:tblPr/>
              <a:tblGrid>
                <a:gridCol w="754308"/>
                <a:gridCol w="75434"/>
                <a:gridCol w="1061101"/>
                <a:gridCol w="311097"/>
                <a:gridCol w="1227052"/>
                <a:gridCol w="214314"/>
                <a:gridCol w="1214446"/>
                <a:gridCol w="921798"/>
                <a:gridCol w="1152208"/>
                <a:gridCol w="1106121"/>
                <a:gridCol w="1106121"/>
              </a:tblGrid>
              <a:tr h="161925">
                <a:tc gridSpan="6">
                  <a:txBody>
                    <a:bodyPr/>
                    <a:lstStyle/>
                    <a:p>
                      <a:pPr algn="ctr" fontAlgn="b"/>
                      <a:endParaRPr lang="ru-RU" sz="2800" b="1" i="0" u="sng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sng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sng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2400" b="1" i="0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</a:t>
                      </a:r>
                      <a:r>
                        <a:rPr lang="en-US" sz="2400" b="1" i="0" u="sng" strike="noStrike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en-US" sz="2400" b="1" i="0" u="sng" strike="noStrike" dirty="0">
                        <a:solidFill>
                          <a:srgbClr val="0014A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sng" strike="noStrike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а.е</a:t>
                      </a:r>
                      <a:r>
                        <a:rPr lang="ru-RU" sz="1800" b="1" i="0" u="sng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в  </a:t>
                      </a:r>
                      <a:r>
                        <a:rPr lang="ru-RU" sz="1800" b="1" i="0" u="sng" strike="noStrike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Мэв</a:t>
                      </a:r>
                      <a:endParaRPr lang="ru-RU" sz="1800" b="1" i="0" u="sng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ru-RU" sz="2000" b="1" i="0" u="sng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ядра)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пр-нов</a:t>
                      </a:r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а.е</a:t>
                      </a:r>
                      <a:endParaRPr lang="ru-RU" sz="2000" b="1" i="0" u="sng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не-нов</a:t>
                      </a:r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а.е</a:t>
                      </a:r>
                      <a:endParaRPr lang="ru-RU" sz="2000" b="1" i="0" u="sng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ну-нов)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sng" strike="noStrike" dirty="0" err="1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деф.масс.</a:t>
                      </a:r>
                      <a:r>
                        <a:rPr lang="ru-RU" sz="2000" b="0" i="0" u="none" strike="noStrike" dirty="0" err="1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кг</a:t>
                      </a:r>
                      <a:endParaRPr lang="ru-RU" sz="2000" b="1" i="0" u="sng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эн.связи(Дж)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эн.св</a:t>
                      </a:r>
                      <a:r>
                        <a:rPr lang="ru-RU" sz="18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800" b="1" i="0" u="none" strike="noStrike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Мэв</a:t>
                      </a:r>
                      <a:r>
                        <a:rPr lang="ru-RU" sz="18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Z*</a:t>
                      </a:r>
                      <a:r>
                        <a:rPr lang="en-US" sz="2000" b="1" i="0" u="none" strike="noStrike" dirty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1,00728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N*1,00866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m(n) + m(p)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 - m(</a:t>
                      </a:r>
                      <a:r>
                        <a:rPr lang="ru-RU" sz="2000" b="1" i="0" u="none" strike="noStrike" dirty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2000" b="1" i="0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</a:t>
                      </a:r>
                      <a:r>
                        <a:rPr lang="en-US" sz="20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M*c^2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2000" b="1" i="0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</a:t>
                      </a:r>
                      <a:r>
                        <a:rPr lang="en-US" sz="20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M*931,5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(1/3)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3,01605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1,00728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2,01732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3,0246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0,00855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1,27E-12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7,96005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877237" y="5750004"/>
            <a:ext cx="5266763" cy="11079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6600" b="1" i="0" u="none" strike="noStrike" cap="none" normalizeH="0" baseline="-3000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связи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66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5143512"/>
            <a:ext cx="5598007" cy="830997"/>
          </a:xfrm>
          <a:prstGeom prst="rect">
            <a:avLst/>
          </a:prstGeom>
          <a:solidFill>
            <a:schemeClr val="bg2"/>
          </a:solidFill>
          <a:ln w="5715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Zm</a:t>
            </a:r>
            <a:r>
              <a:rPr kumimoji="0" lang="en-US" sz="48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Nm</a:t>
            </a:r>
            <a:r>
              <a:rPr kumimoji="0" lang="en-US" sz="4800" b="1" i="0" u="none" strike="noStrike" cap="none" normalizeH="0" baseline="-3000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)-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4800" b="1" i="0" u="none" strike="noStrike" cap="none" normalizeH="0" baseline="-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endParaRPr kumimoji="0" lang="ru-RU" sz="4800" b="1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0"/>
            <a:ext cx="4029245" cy="76944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 fontAlgn="b"/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Энергия  связи</a:t>
            </a:r>
            <a:endParaRPr lang="ru-RU" sz="4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32" y="2357430"/>
          <a:ext cx="9144000" cy="2415540"/>
        </p:xfrm>
        <a:graphic>
          <a:graphicData uri="http://schemas.openxmlformats.org/drawingml/2006/table">
            <a:tbl>
              <a:tblPr/>
              <a:tblGrid>
                <a:gridCol w="946468"/>
                <a:gridCol w="73706"/>
                <a:gridCol w="1036797"/>
                <a:gridCol w="303972"/>
                <a:gridCol w="1198947"/>
                <a:gridCol w="209405"/>
                <a:gridCol w="1186630"/>
                <a:gridCol w="900685"/>
                <a:gridCol w="1125818"/>
                <a:gridCol w="1080786"/>
                <a:gridCol w="1080786"/>
              </a:tblGrid>
              <a:tr h="161925">
                <a:tc gridSpan="6">
                  <a:txBody>
                    <a:bodyPr/>
                    <a:lstStyle/>
                    <a:p>
                      <a:pPr algn="ctr" fontAlgn="b"/>
                      <a:endParaRPr lang="ru-RU" sz="2800" b="1" i="0" u="sng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sng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sng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2400" b="1" i="0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</a:t>
                      </a:r>
                      <a:r>
                        <a:rPr lang="en-US" sz="2400" b="1" i="0" u="sng" strike="noStrike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en-US" sz="2400" b="1" i="0" u="sng" strike="noStrike" dirty="0">
                        <a:solidFill>
                          <a:srgbClr val="0014A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sng" strike="noStrike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а.е</a:t>
                      </a:r>
                      <a:r>
                        <a:rPr lang="ru-RU" sz="1800" b="1" i="0" u="sng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в  </a:t>
                      </a:r>
                      <a:r>
                        <a:rPr lang="ru-RU" sz="1800" b="1" i="0" u="sng" strike="noStrike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Мэв</a:t>
                      </a:r>
                      <a:endParaRPr lang="ru-RU" sz="1800" b="1" i="0" u="sng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ru-RU" sz="2000" b="1" i="0" u="sng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ядра)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пр-нов</a:t>
                      </a:r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а.е</a:t>
                      </a:r>
                      <a:endParaRPr lang="ru-RU" sz="2000" b="1" i="0" u="sng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не-нов</a:t>
                      </a:r>
                      <a:r>
                        <a:rPr lang="ru-RU" sz="2000" b="1" i="0" u="sng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2000" b="1" i="0" u="sng" strike="noStrike" dirty="0" err="1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а.е</a:t>
                      </a:r>
                      <a:endParaRPr lang="ru-RU" sz="2000" b="1" i="0" u="sng" strike="noStrike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sng" strike="noStrike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</a:t>
                      </a:r>
                      <a:r>
                        <a:rPr lang="ru-RU" sz="2000" b="1" i="0" u="sng" strike="noStrike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ну-нов)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sng" strike="noStrike" dirty="0" err="1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деф.масс.</a:t>
                      </a:r>
                      <a:r>
                        <a:rPr lang="ru-RU" sz="2000" b="0" i="0" u="none" strike="noStrike" dirty="0" err="1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кг</a:t>
                      </a:r>
                      <a:endParaRPr lang="ru-RU" sz="2000" b="1" i="0" u="sng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эн.связи(Дж)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эн.св</a:t>
                      </a:r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2000" b="1" i="0" u="none" strike="noStrike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Мэв</a:t>
                      </a:r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Z*</a:t>
                      </a:r>
                      <a:r>
                        <a:rPr lang="en-US" sz="2000" b="1" i="0" u="none" strike="noStrike" dirty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1,00728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N*1,00866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m(n) + m(p)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 - m(</a:t>
                      </a:r>
                      <a:r>
                        <a:rPr lang="ru-RU" sz="2000" b="1" i="0" u="none" strike="noStrike" dirty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2000" b="1" i="0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</a:t>
                      </a:r>
                      <a:r>
                        <a:rPr lang="en-US" sz="20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M*c^2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2000" b="1" i="0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</a:t>
                      </a:r>
                      <a:r>
                        <a:rPr lang="en-US" sz="20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M*931,5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ru-RU" sz="2000" b="1" i="0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7/14</a:t>
                      </a:r>
                      <a:endParaRPr lang="en-US" sz="20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14,00307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7,05096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7,06062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14,11158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0,10851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1,62E-11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101,0771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азота </a:t>
            </a:r>
            <a:r>
              <a:rPr kumimoji="0" lang="ru-RU" sz="5400" b="1" i="0" u="none" strike="noStrike" cap="none" normalizeH="0" baseline="-30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</a:t>
            </a: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5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    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электронов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…..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протонов - ...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нейтронов - …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2643182"/>
            <a:ext cx="9144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калия </a:t>
            </a:r>
            <a:r>
              <a:rPr kumimoji="0" lang="ru-RU" sz="60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</a:t>
            </a: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60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19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протонов - ...</a:t>
            </a:r>
          </a:p>
          <a:p>
            <a:pPr lvl="0" eaLnBrk="0" hangingPunct="0"/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электронов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…..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нейтронов - …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57950" y="857232"/>
            <a:ext cx="428628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00826" y="285728"/>
            <a:ext cx="428628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00826" y="1428736"/>
            <a:ext cx="428628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86446" y="3000372"/>
            <a:ext cx="428628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6446" y="3571876"/>
            <a:ext cx="428628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86446" y="4214818"/>
            <a:ext cx="642942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7452320" cy="314096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Проверка  </a:t>
            </a:r>
            <a:r>
              <a:rPr lang="ru-RU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гр4</a:t>
            </a:r>
          </a:p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диагностики стр.3</a:t>
            </a:r>
          </a:p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31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102-106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гр6,  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endParaRPr lang="ru-RU" sz="4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00"/>
                            </p:stCondLst>
                            <p:childTnLst>
                              <p:par>
                                <p:cTn id="7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500"/>
                            </p:stCondLst>
                            <p:childTnLst>
                              <p:par>
                                <p:cTn id="75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500"/>
                            </p:stCondLst>
                            <p:childTnLst>
                              <p:par>
                                <p:cTn id="8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500"/>
                            </p:stCondLst>
                            <p:childTnLst>
                              <p:par>
                                <p:cTn id="85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9500"/>
                            </p:stCondLst>
                            <p:childTnLst>
                              <p:par>
                                <p:cTn id="92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500"/>
                            </p:stCondLst>
                            <p:childTnLst>
                              <p:par>
                                <p:cTn id="97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2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0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-41830" y="1412776"/>
            <a:ext cx="8358246" cy="129614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small" dirty="0" smtClean="0">
                <a:latin typeface="Times New Roman" pitchFamily="18" charset="0"/>
                <a:cs typeface="Times New Roman" pitchFamily="18" charset="0"/>
              </a:rPr>
              <a:t>строение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87824" y="6165304"/>
            <a:ext cx="61561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 </a:t>
            </a: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стр.7,8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3980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35720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№31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785754" y="2636912"/>
            <a:ext cx="8358246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sm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ядра атома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395537" y="4509120"/>
            <a:ext cx="8748464" cy="158476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cap="small" dirty="0" smtClean="0">
                <a:latin typeface="Times New Roman" pitchFamily="18" charset="0"/>
                <a:cs typeface="Times New Roman" pitchFamily="18" charset="0"/>
              </a:rPr>
              <a:t>Ядерные реакции.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14AC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2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857224" y="0"/>
            <a:ext cx="3869329" cy="6617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1919  Резерфорд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500034" y="1785926"/>
            <a:ext cx="595035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0" y="1000108"/>
            <a:ext cx="1714480" cy="1079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</a:rPr>
              <a:t>N</a:t>
            </a: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 +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500166" y="879460"/>
            <a:ext cx="1571636" cy="1120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sym typeface="Symbol" pitchFamily="18" charset="2"/>
              </a:rPr>
              <a:t>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000364" y="1000108"/>
            <a:ext cx="142876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O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+</a:t>
            </a: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 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4286248" y="928670"/>
            <a:ext cx="642942" cy="123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p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642918"/>
            <a:ext cx="4154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3600" b="1" dirty="0" smtClean="0">
                <a:solidFill>
                  <a:srgbClr val="008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00232" y="642918"/>
            <a:ext cx="53091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2000232" y="1785926"/>
            <a:ext cx="595035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4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43306" y="714356"/>
            <a:ext cx="415498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3619775" y="1785926"/>
            <a:ext cx="59503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17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00628" y="785794"/>
            <a:ext cx="415498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967968" y="1785926"/>
            <a:ext cx="38985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65125" y="2690483"/>
            <a:ext cx="4161904" cy="3667475"/>
          </a:xfrm>
          <a:prstGeom prst="rect">
            <a:avLst/>
          </a:prstGeom>
          <a:solidFill>
            <a:srgbClr val="CCFFCC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5131" name="Group 11"/>
          <p:cNvGrpSpPr>
            <a:grpSpLocks/>
          </p:cNvGrpSpPr>
          <p:nvPr/>
        </p:nvGrpSpPr>
        <p:grpSpPr bwMode="auto">
          <a:xfrm>
            <a:off x="457200" y="2695246"/>
            <a:ext cx="3400420" cy="3263909"/>
            <a:chOff x="720" y="2160"/>
            <a:chExt cx="1296" cy="1152"/>
          </a:xfrm>
        </p:grpSpPr>
        <p:sp>
          <p:nvSpPr>
            <p:cNvPr id="5132" name="Line 12"/>
            <p:cNvSpPr>
              <a:spLocks noChangeShapeType="1"/>
            </p:cNvSpPr>
            <p:nvPr/>
          </p:nvSpPr>
          <p:spPr bwMode="auto">
            <a:xfrm flipV="1">
              <a:off x="720" y="2304"/>
              <a:ext cx="144" cy="100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33" name="Line 13"/>
            <p:cNvSpPr>
              <a:spLocks noChangeShapeType="1"/>
            </p:cNvSpPr>
            <p:nvPr/>
          </p:nvSpPr>
          <p:spPr bwMode="auto">
            <a:xfrm flipV="1">
              <a:off x="720" y="2160"/>
              <a:ext cx="576" cy="11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34" name="Line 14"/>
            <p:cNvSpPr>
              <a:spLocks noChangeShapeType="1"/>
            </p:cNvSpPr>
            <p:nvPr/>
          </p:nvSpPr>
          <p:spPr bwMode="auto">
            <a:xfrm flipV="1">
              <a:off x="720" y="2736"/>
              <a:ext cx="576" cy="57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35" name="Line 15"/>
            <p:cNvSpPr>
              <a:spLocks noChangeShapeType="1"/>
            </p:cNvSpPr>
            <p:nvPr/>
          </p:nvSpPr>
          <p:spPr bwMode="auto">
            <a:xfrm flipV="1">
              <a:off x="720" y="2736"/>
              <a:ext cx="1296" cy="57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36" name="Line 16"/>
            <p:cNvSpPr>
              <a:spLocks noChangeShapeType="1"/>
            </p:cNvSpPr>
            <p:nvPr/>
          </p:nvSpPr>
          <p:spPr bwMode="auto">
            <a:xfrm flipV="1">
              <a:off x="720" y="3168"/>
              <a:ext cx="1296" cy="14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137" name="Line 17"/>
          <p:cNvSpPr>
            <a:spLocks noChangeShapeType="1"/>
          </p:cNvSpPr>
          <p:nvPr/>
        </p:nvSpPr>
        <p:spPr bwMode="auto">
          <a:xfrm>
            <a:off x="2007576" y="4311975"/>
            <a:ext cx="1135664" cy="45719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V="1">
            <a:off x="1976680" y="2643182"/>
            <a:ext cx="380742" cy="1628416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3286116" y="2643182"/>
            <a:ext cx="3714776" cy="14465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ядра                               </a:t>
            </a:r>
            <a:r>
              <a:rPr kumimoji="0" lang="ru-RU" sz="4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ПРОТОНЫ</a:t>
            </a:r>
            <a:r>
              <a:rPr kumimoji="0" lang="ru-RU" sz="4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0" y="0"/>
            <a:ext cx="9144000" cy="6858000"/>
            <a:chOff x="-3571932" y="0"/>
            <a:chExt cx="9144000" cy="6858000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-3571932" y="0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77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Rectangle 19"/>
            <p:cNvSpPr>
              <a:spLocks noChangeArrowheads="1"/>
            </p:cNvSpPr>
            <p:nvPr/>
          </p:nvSpPr>
          <p:spPr bwMode="auto">
            <a:xfrm>
              <a:off x="1857292" y="3714752"/>
              <a:ext cx="3714776" cy="7694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4400" b="1" i="0" u="sng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ПРОТОНЫ</a:t>
              </a:r>
              <a:r>
                <a:rPr kumimoji="0" lang="ru-RU" sz="4400" b="1" i="0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endPara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8" dur="1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0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4" dur="1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5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6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1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4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6" dur="10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8" dur="2000" fill="hold"/>
                                        <p:tgtEl>
                                          <p:spTgt spid="51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9" presetID="35" presetClass="emph" presetSubtype="0" repeatCount="5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0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" grpId="0" animBg="1"/>
      <p:bldP spid="5122" grpId="0" animBg="1"/>
      <p:bldP spid="5122" grpId="1" animBg="1"/>
      <p:bldP spid="5126" grpId="0"/>
      <p:bldP spid="5127" grpId="0"/>
      <p:bldP spid="5128" grpId="0"/>
      <p:bldP spid="5128" grpId="1"/>
      <p:bldP spid="5129" grpId="0"/>
      <p:bldP spid="5129" grpId="1"/>
      <p:bldP spid="5129" grpId="2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build="p"/>
      <p:bldP spid="15" grpId="1" build="allAtOnce" animBg="1"/>
      <p:bldP spid="16" grpId="0" animBg="1"/>
      <p:bldP spid="16" grpId="1" animBg="1"/>
      <p:bldP spid="17" grpId="0" animBg="1"/>
      <p:bldP spid="17" grpId="1" animBg="1"/>
      <p:bldP spid="5130" grpId="0" animBg="1"/>
      <p:bldP spid="5137" grpId="0" animBg="1"/>
      <p:bldP spid="5137" grpId="1" animBg="1"/>
      <p:bldP spid="5138" grpId="0" animBg="1"/>
      <p:bldP spid="5138" grpId="1" animBg="1"/>
      <p:bldP spid="5139" grpId="0" animBg="1"/>
      <p:bldP spid="513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-71438" y="5429264"/>
            <a:ext cx="3143240" cy="132343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протоны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к.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Вильсона</a:t>
            </a: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682007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частицы     1932 Чедвик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6500826" y="1202743"/>
            <a:ext cx="725477" cy="784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</a:rPr>
              <a:t>n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5143504" y="1272589"/>
            <a:ext cx="128588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</a:t>
            </a: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 +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786182" y="1201151"/>
            <a:ext cx="1644549" cy="89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sym typeface="Symbol" pitchFamily="18" charset="2"/>
              </a:rPr>
              <a:t>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357422" y="1272589"/>
            <a:ext cx="1714512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</a:rPr>
              <a:t>Be</a:t>
            </a: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 +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28926" y="1915531"/>
            <a:ext cx="30572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9           4         12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2818710" y="915399"/>
            <a:ext cx="315983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4           2           6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786578" y="843961"/>
            <a:ext cx="492443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0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929454" y="1915531"/>
            <a:ext cx="389850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65124" y="1505168"/>
            <a:ext cx="1849421" cy="1566645"/>
          </a:xfrm>
          <a:prstGeom prst="rect">
            <a:avLst/>
          </a:pr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Ве</a:t>
            </a:r>
            <a:endParaRPr kumimoji="0" lang="ru-RU" sz="9600" b="0" i="0" u="none" strike="noStrike" cap="none" normalizeH="0" baseline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grpSp>
        <p:nvGrpSpPr>
          <p:cNvPr id="4104" name="Group 8"/>
          <p:cNvGrpSpPr>
            <a:grpSpLocks/>
          </p:cNvGrpSpPr>
          <p:nvPr/>
        </p:nvGrpSpPr>
        <p:grpSpPr bwMode="auto">
          <a:xfrm>
            <a:off x="457200" y="714357"/>
            <a:ext cx="1543032" cy="785818"/>
            <a:chOff x="720" y="3600"/>
            <a:chExt cx="576" cy="576"/>
          </a:xfrm>
        </p:grpSpPr>
        <p:sp>
          <p:nvSpPr>
            <p:cNvPr id="4105" name="Line 9"/>
            <p:cNvSpPr>
              <a:spLocks noChangeShapeType="1"/>
            </p:cNvSpPr>
            <p:nvPr/>
          </p:nvSpPr>
          <p:spPr bwMode="auto">
            <a:xfrm>
              <a:off x="720" y="3600"/>
              <a:ext cx="0" cy="57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6" name="Line 10"/>
            <p:cNvSpPr>
              <a:spLocks noChangeShapeType="1"/>
            </p:cNvSpPr>
            <p:nvPr/>
          </p:nvSpPr>
          <p:spPr bwMode="auto">
            <a:xfrm>
              <a:off x="1008" y="3600"/>
              <a:ext cx="0" cy="57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7" name="Line 11"/>
            <p:cNvSpPr>
              <a:spLocks noChangeShapeType="1"/>
            </p:cNvSpPr>
            <p:nvPr/>
          </p:nvSpPr>
          <p:spPr bwMode="auto">
            <a:xfrm>
              <a:off x="1296" y="3600"/>
              <a:ext cx="0" cy="57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108" name="Group 12"/>
          <p:cNvGrpSpPr>
            <a:grpSpLocks/>
          </p:cNvGrpSpPr>
          <p:nvPr/>
        </p:nvGrpSpPr>
        <p:grpSpPr bwMode="auto">
          <a:xfrm>
            <a:off x="500034" y="3000372"/>
            <a:ext cx="1643074" cy="1214446"/>
            <a:chOff x="720" y="3600"/>
            <a:chExt cx="576" cy="576"/>
          </a:xfrm>
        </p:grpSpPr>
        <p:sp>
          <p:nvSpPr>
            <p:cNvPr id="4109" name="Line 13"/>
            <p:cNvSpPr>
              <a:spLocks noChangeShapeType="1"/>
            </p:cNvSpPr>
            <p:nvPr/>
          </p:nvSpPr>
          <p:spPr bwMode="auto">
            <a:xfrm>
              <a:off x="720" y="3600"/>
              <a:ext cx="0" cy="57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10" name="Line 14"/>
            <p:cNvSpPr>
              <a:spLocks noChangeShapeType="1"/>
            </p:cNvSpPr>
            <p:nvPr/>
          </p:nvSpPr>
          <p:spPr bwMode="auto">
            <a:xfrm>
              <a:off x="1008" y="3600"/>
              <a:ext cx="0" cy="57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11" name="Line 15"/>
            <p:cNvSpPr>
              <a:spLocks noChangeShapeType="1"/>
            </p:cNvSpPr>
            <p:nvPr/>
          </p:nvSpPr>
          <p:spPr bwMode="auto">
            <a:xfrm>
              <a:off x="1296" y="3600"/>
              <a:ext cx="0" cy="57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279399" y="4286257"/>
            <a:ext cx="2064425" cy="1071570"/>
          </a:xfrm>
          <a:prstGeom prst="rect">
            <a:avLst/>
          </a:prstGeom>
          <a:solidFill>
            <a:srgbClr val="CCCCFF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парафин</a:t>
            </a: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4113" name="Group 17"/>
          <p:cNvGrpSpPr>
            <a:grpSpLocks/>
          </p:cNvGrpSpPr>
          <p:nvPr/>
        </p:nvGrpSpPr>
        <p:grpSpPr bwMode="auto">
          <a:xfrm>
            <a:off x="428596" y="5643578"/>
            <a:ext cx="1676383" cy="1071570"/>
            <a:chOff x="720" y="3600"/>
            <a:chExt cx="576" cy="576"/>
          </a:xfrm>
        </p:grpSpPr>
        <p:sp>
          <p:nvSpPr>
            <p:cNvPr id="4114" name="Line 18"/>
            <p:cNvSpPr>
              <a:spLocks noChangeShapeType="1"/>
            </p:cNvSpPr>
            <p:nvPr/>
          </p:nvSpPr>
          <p:spPr bwMode="auto">
            <a:xfrm>
              <a:off x="720" y="3600"/>
              <a:ext cx="0" cy="5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solid"/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15" name="Line 19"/>
            <p:cNvSpPr>
              <a:spLocks noChangeShapeType="1"/>
            </p:cNvSpPr>
            <p:nvPr/>
          </p:nvSpPr>
          <p:spPr bwMode="auto">
            <a:xfrm>
              <a:off x="1008" y="3600"/>
              <a:ext cx="0" cy="5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solid"/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16" name="Line 20"/>
            <p:cNvSpPr>
              <a:spLocks noChangeShapeType="1"/>
            </p:cNvSpPr>
            <p:nvPr/>
          </p:nvSpPr>
          <p:spPr bwMode="auto">
            <a:xfrm>
              <a:off x="1296" y="3600"/>
              <a:ext cx="0" cy="5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solid"/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-32" y="3071810"/>
            <a:ext cx="307183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тяж. и нейтр.</a:t>
            </a: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-32" y="3624264"/>
            <a:ext cx="307183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тяж. и нейтр.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3143240" y="2928934"/>
            <a:ext cx="3571900" cy="1285884"/>
          </a:xfrm>
          <a:prstGeom prst="rect">
            <a:avLst/>
          </a:prstGeom>
          <a:gradFill rotWithShape="0">
            <a:gsLst>
              <a:gs pos="0">
                <a:srgbClr val="FFCCFF"/>
              </a:gs>
              <a:gs pos="50000">
                <a:srgbClr val="FFCCFF">
                  <a:gamma/>
                  <a:tint val="0"/>
                  <a:invGamma/>
                </a:srgbClr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Из  ядра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sng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</a:rPr>
              <a:t>НЕЙТРОНЫ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3" name="Группа 32"/>
          <p:cNvGrpSpPr/>
          <p:nvPr/>
        </p:nvGrpSpPr>
        <p:grpSpPr>
          <a:xfrm>
            <a:off x="0" y="0"/>
            <a:ext cx="9144000" cy="6858000"/>
            <a:chOff x="-3429056" y="-214338"/>
            <a:chExt cx="9144000" cy="6858000"/>
          </a:xfrm>
        </p:grpSpPr>
        <p:grpSp>
          <p:nvGrpSpPr>
            <p:cNvPr id="29" name="Группа 28"/>
            <p:cNvGrpSpPr/>
            <p:nvPr/>
          </p:nvGrpSpPr>
          <p:grpSpPr>
            <a:xfrm>
              <a:off x="-3429056" y="-214338"/>
              <a:ext cx="9144000" cy="6858000"/>
              <a:chOff x="-3571932" y="0"/>
              <a:chExt cx="9144000" cy="6858000"/>
            </a:xfrm>
          </p:grpSpPr>
          <p:sp>
            <p:nvSpPr>
              <p:cNvPr id="30" name="Прямоугольник 29"/>
              <p:cNvSpPr/>
              <p:nvPr/>
            </p:nvSpPr>
            <p:spPr>
              <a:xfrm>
                <a:off x="-3571932" y="0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1" name="Rectangle 19"/>
              <p:cNvSpPr>
                <a:spLocks noChangeArrowheads="1"/>
              </p:cNvSpPr>
              <p:nvPr/>
            </p:nvSpPr>
            <p:spPr bwMode="auto">
              <a:xfrm>
                <a:off x="1857292" y="3714752"/>
                <a:ext cx="3714776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2" name="Text Box 23"/>
            <p:cNvSpPr txBox="1">
              <a:spLocks noChangeArrowheads="1"/>
            </p:cNvSpPr>
            <p:nvPr/>
          </p:nvSpPr>
          <p:spPr bwMode="auto">
            <a:xfrm>
              <a:off x="1928794" y="4357694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7.40741E-7 L 0.62344 -0.21481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00" y="-10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2" dur="2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3" dur="2000" fill="hold"/>
                                        <p:tgtEl>
                                          <p:spTgt spid="4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4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8" grpId="0" animBg="1"/>
      <p:bldP spid="4097" grpId="0"/>
      <p:bldP spid="4098" grpId="0"/>
      <p:bldP spid="4098" grpId="1"/>
      <p:bldP spid="4099" grpId="0"/>
      <p:bldP spid="4100" grpId="0"/>
      <p:bldP spid="4101" grpId="0"/>
      <p:bldP spid="7" grpId="0"/>
      <p:bldP spid="4102" grpId="0"/>
      <p:bldP spid="9" grpId="0" animBg="1"/>
      <p:bldP spid="10" grpId="0" animBg="1"/>
      <p:bldP spid="4103" grpId="0" animBg="1"/>
      <p:bldP spid="4112" grpId="0" animBg="1"/>
      <p:bldP spid="4117" grpId="0"/>
      <p:bldP spid="28" grpId="0"/>
      <p:bldP spid="28" grpId="1"/>
      <p:bldP spid="28" grpId="2"/>
      <p:bldP spid="4119" grpId="0" animBg="1"/>
      <p:bldP spid="411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-24"/>
            <a:ext cx="9144000" cy="1142984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76078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76078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Ядро </a:t>
            </a:r>
            <a:r>
              <a:rPr kumimoji="0" lang="ru-RU" sz="72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7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прот</a:t>
            </a: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+ </a:t>
            </a: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нейтр.</a:t>
            </a: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endParaRPr kumimoji="0" lang="ru-RU" sz="8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0" y="1357298"/>
            <a:ext cx="1428728" cy="1428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О</a:t>
            </a:r>
            <a:r>
              <a:rPr kumimoji="0" lang="en-US" sz="8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285852" y="1571612"/>
            <a:ext cx="2643206" cy="10001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8р+</a:t>
            </a: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9</a:t>
            </a: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571472" y="1357298"/>
            <a:ext cx="492443" cy="46166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17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10250" y="2344159"/>
            <a:ext cx="389850" cy="5847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3286124"/>
            <a:ext cx="1170513" cy="11079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Ne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5" name="Arc 11"/>
          <p:cNvSpPr>
            <a:spLocks/>
          </p:cNvSpPr>
          <p:nvPr/>
        </p:nvSpPr>
        <p:spPr bwMode="auto">
          <a:xfrm flipH="1">
            <a:off x="1643042" y="3143248"/>
            <a:ext cx="1463659" cy="1587490"/>
          </a:xfrm>
          <a:custGeom>
            <a:avLst/>
            <a:gdLst>
              <a:gd name="G0" fmla="+- 1596 0 0"/>
              <a:gd name="G1" fmla="+- 21600 0 0"/>
              <a:gd name="G2" fmla="+- 21600 0 0"/>
              <a:gd name="T0" fmla="*/ 0 w 23196"/>
              <a:gd name="T1" fmla="*/ 59 h 21600"/>
              <a:gd name="T2" fmla="*/ 23196 w 23196"/>
              <a:gd name="T3" fmla="*/ 21600 h 21600"/>
              <a:gd name="T4" fmla="*/ 1596 w 2319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196" h="21600" fill="none" extrusionOk="0">
                <a:moveTo>
                  <a:pt x="0" y="59"/>
                </a:moveTo>
                <a:cubicBezTo>
                  <a:pt x="531" y="19"/>
                  <a:pt x="1063" y="-1"/>
                  <a:pt x="1596" y="0"/>
                </a:cubicBezTo>
                <a:cubicBezTo>
                  <a:pt x="13525" y="0"/>
                  <a:pt x="23196" y="9670"/>
                  <a:pt x="23196" y="21600"/>
                </a:cubicBezTo>
              </a:path>
              <a:path w="23196" h="21600" stroke="0" extrusionOk="0">
                <a:moveTo>
                  <a:pt x="0" y="59"/>
                </a:moveTo>
                <a:cubicBezTo>
                  <a:pt x="531" y="19"/>
                  <a:pt x="1063" y="-1"/>
                  <a:pt x="1596" y="0"/>
                </a:cubicBezTo>
                <a:cubicBezTo>
                  <a:pt x="13525" y="0"/>
                  <a:pt x="23196" y="9670"/>
                  <a:pt x="23196" y="21600"/>
                </a:cubicBezTo>
                <a:lnTo>
                  <a:pt x="1596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rc 12"/>
          <p:cNvSpPr>
            <a:spLocks/>
          </p:cNvSpPr>
          <p:nvPr/>
        </p:nvSpPr>
        <p:spPr bwMode="auto">
          <a:xfrm flipH="1">
            <a:off x="1643042" y="3853764"/>
            <a:ext cx="1463659" cy="9071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1214414" y="2857496"/>
            <a:ext cx="2357454" cy="21431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3286116" y="2898157"/>
            <a:ext cx="543739" cy="52322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22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3214678" y="3786190"/>
            <a:ext cx="543739" cy="52322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786182" y="2857496"/>
            <a:ext cx="1105559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мало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857620" y="3786190"/>
            <a:ext cx="1286955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много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5143504" y="3143248"/>
            <a:ext cx="1000132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6215074" y="3148612"/>
            <a:ext cx="1396536" cy="92333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20,2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793753" y="5072074"/>
            <a:ext cx="992165" cy="107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3714744" y="5072074"/>
            <a:ext cx="992165" cy="107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13"/>
          <p:cNvSpPr txBox="1">
            <a:spLocks noChangeArrowheads="1"/>
          </p:cNvSpPr>
          <p:nvPr/>
        </p:nvSpPr>
        <p:spPr bwMode="auto">
          <a:xfrm>
            <a:off x="6500826" y="5000636"/>
            <a:ext cx="992165" cy="107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365D2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1500166" y="5786454"/>
            <a:ext cx="62865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1                           1                         1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1428760" y="4935692"/>
            <a:ext cx="64293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1                     2                     3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571472" y="6065573"/>
            <a:ext cx="74295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протий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дейтерий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тритий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365D2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3714744" y="1142984"/>
            <a:ext cx="5286412" cy="16927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ИЗОТОПЫ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одинак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заряд)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Хим.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св-ва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одинаковы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rgbClr val="365D2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Р/а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различная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1214414" y="2690053"/>
            <a:ext cx="214314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 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eaLnBrk="0" hangingPunct="0"/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  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</a:rPr>
              <a:t>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   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                                                       </a:t>
            </a:r>
            <a:r>
              <a:rPr lang="ru-RU" sz="2000" dirty="0" smtClean="0">
                <a:latin typeface="Arial" pitchFamily="34" charset="0"/>
              </a:rPr>
              <a:t>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0" y="0"/>
            <a:ext cx="9144000" cy="6858000"/>
            <a:chOff x="-3429056" y="-214338"/>
            <a:chExt cx="9144000" cy="6858000"/>
          </a:xfrm>
        </p:grpSpPr>
        <p:grpSp>
          <p:nvGrpSpPr>
            <p:cNvPr id="27" name="Группа 28"/>
            <p:cNvGrpSpPr/>
            <p:nvPr/>
          </p:nvGrpSpPr>
          <p:grpSpPr>
            <a:xfrm>
              <a:off x="-3429056" y="-214338"/>
              <a:ext cx="9144000" cy="6858000"/>
              <a:chOff x="-3571932" y="0"/>
              <a:chExt cx="9144000" cy="6858000"/>
            </a:xfrm>
          </p:grpSpPr>
          <p:sp>
            <p:nvSpPr>
              <p:cNvPr id="29" name="Прямоугольник 28"/>
              <p:cNvSpPr/>
              <p:nvPr/>
            </p:nvSpPr>
            <p:spPr>
              <a:xfrm>
                <a:off x="-3571932" y="0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0" name="Rectangle 19"/>
              <p:cNvSpPr>
                <a:spLocks noChangeArrowheads="1"/>
              </p:cNvSpPr>
              <p:nvPr/>
            </p:nvSpPr>
            <p:spPr bwMode="auto">
              <a:xfrm>
                <a:off x="1857292" y="3714752"/>
                <a:ext cx="3714776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8" name="Text Box 23"/>
            <p:cNvSpPr txBox="1">
              <a:spLocks noChangeArrowheads="1"/>
            </p:cNvSpPr>
            <p:nvPr/>
          </p:nvSpPr>
          <p:spPr bwMode="auto">
            <a:xfrm>
              <a:off x="1928794" y="4357694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300"/>
                                        <p:tgtEl>
                                          <p:spTgt spid="1030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300"/>
                                        <p:tgtEl>
                                          <p:spTgt spid="1030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300"/>
                                        <p:tgtEl>
                                          <p:spTgt spid="1030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300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300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300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300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300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300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300"/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300"/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300"/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2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000"/>
                            </p:stCondLst>
                            <p:childTnLst>
                              <p:par>
                                <p:cTn id="14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2000"/>
                                        <p:tgtEl>
                                          <p:spTgt spid="1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5" dur="1000" fill="hold"/>
                                        <p:tgtEl>
                                          <p:spTgt spid="1030">
                                            <p:bg/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67" dur="1000" fill="hold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69" dur="1000" fill="hold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71" dur="1000" fill="hold"/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1027" grpId="0"/>
      <p:bldP spid="1028" grpId="0" animBg="1"/>
      <p:bldP spid="1029" grpId="0" animBg="1"/>
      <p:bldP spid="6" grpId="0" animBg="1"/>
      <p:bldP spid="8" grpId="0" animBg="1"/>
      <p:bldP spid="1035" grpId="0" animBg="1"/>
      <p:bldP spid="1036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1037" grpId="0"/>
      <p:bldP spid="23" grpId="0"/>
      <p:bldP spid="24" grpId="0"/>
      <p:bldP spid="1038" grpId="0"/>
      <p:bldP spid="1039" grpId="0"/>
      <p:bldP spid="1030" grpId="0" build="p" animBg="1"/>
      <p:bldP spid="1030" grpId="1" build="allAtOnce" animBg="1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786446" y="-24"/>
            <a:ext cx="3169525" cy="1509668"/>
            <a:chOff x="684710" y="428580"/>
            <a:chExt cx="3169525" cy="1509668"/>
          </a:xfrm>
          <a:solidFill>
            <a:schemeClr val="bg2"/>
          </a:solidFill>
        </p:grpSpPr>
        <p:sp>
          <p:nvSpPr>
            <p:cNvPr id="3" name="Прямоугольник 2"/>
            <p:cNvSpPr/>
            <p:nvPr/>
          </p:nvSpPr>
          <p:spPr>
            <a:xfrm>
              <a:off x="684710" y="915022"/>
              <a:ext cx="1144865" cy="707886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en-US" sz="4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ru-RU" sz="40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Т</a:t>
              </a:r>
              <a:r>
                <a:rPr lang="ru-RU" sz="4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4000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4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827718" y="428580"/>
              <a:ext cx="2026517" cy="769441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lvl="0">
                <a:spcAft>
                  <a:spcPts val="1000"/>
                </a:spcAft>
              </a:pPr>
              <a:r>
                <a: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</a:t>
              </a:r>
              <a:r>
                <a:rPr lang="en-US" sz="4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40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4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</a:t>
              </a:r>
              <a:r>
                <a:rPr lang="en-US" sz="40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40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54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351926" y="1168807"/>
              <a:ext cx="851623" cy="7694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R</a:t>
              </a:r>
              <a:r>
                <a:rPr kumimoji="0" lang="en-US" sz="4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</a:t>
              </a:r>
              <a:endPara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4" name="Прямая соединительная линия 3"/>
            <p:cNvCxnSpPr/>
            <p:nvPr/>
          </p:nvCxnSpPr>
          <p:spPr>
            <a:xfrm>
              <a:off x="1899156" y="1226482"/>
              <a:ext cx="1872000" cy="1588"/>
            </a:xfrm>
            <a:prstGeom prst="line">
              <a:avLst/>
            </a:prstGeom>
            <a:grpFill/>
            <a:ln w="571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Прямоугольник 6"/>
          <p:cNvSpPr/>
          <p:nvPr/>
        </p:nvSpPr>
        <p:spPr>
          <a:xfrm>
            <a:off x="227159" y="285728"/>
            <a:ext cx="4896982" cy="830997"/>
          </a:xfrm>
          <a:prstGeom prst="rect">
            <a:avLst/>
          </a:prstGeom>
          <a:solidFill>
            <a:srgbClr val="F9E3A5"/>
          </a:solidFill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гравитационные</a:t>
            </a:r>
            <a:endParaRPr lang="ru-RU" sz="4400" dirty="0">
              <a:solidFill>
                <a:srgbClr val="0066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00430" y="1285860"/>
            <a:ext cx="3361882" cy="769441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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6,67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44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-11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3786190"/>
            <a:ext cx="9348200" cy="83099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 одноимённые отталкиваются</a:t>
            </a:r>
            <a:endParaRPr lang="ru-RU" sz="4400" dirty="0">
              <a:solidFill>
                <a:srgbClr val="C00000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5786446" y="1857364"/>
            <a:ext cx="3091405" cy="1357322"/>
            <a:chOff x="4214810" y="4643446"/>
            <a:chExt cx="3091405" cy="1357322"/>
          </a:xfrm>
        </p:grpSpPr>
        <p:sp>
          <p:nvSpPr>
            <p:cNvPr id="10" name="Text Box 31"/>
            <p:cNvSpPr txBox="1">
              <a:spLocks noChangeArrowheads="1"/>
            </p:cNvSpPr>
            <p:nvPr/>
          </p:nvSpPr>
          <p:spPr bwMode="auto">
            <a:xfrm>
              <a:off x="5429256" y="5391518"/>
              <a:ext cx="1234017" cy="609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r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 Box 32"/>
            <p:cNvSpPr txBox="1">
              <a:spLocks noChangeArrowheads="1"/>
            </p:cNvSpPr>
            <p:nvPr/>
          </p:nvSpPr>
          <p:spPr bwMode="auto">
            <a:xfrm>
              <a:off x="4214810" y="4857760"/>
              <a:ext cx="1571636" cy="100013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kumimoji="0" lang="en-US" sz="36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1,2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endPara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 Box 30"/>
            <p:cNvSpPr txBox="1">
              <a:spLocks noChangeArrowheads="1"/>
            </p:cNvSpPr>
            <p:nvPr/>
          </p:nvSpPr>
          <p:spPr bwMode="auto">
            <a:xfrm>
              <a:off x="5357818" y="4643446"/>
              <a:ext cx="1948397" cy="714368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kumimoji="0" lang="en-US" sz="3600" b="1" i="0" u="none" strike="noStrike" cap="none" normalizeH="0" baseline="-25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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kumimoji="0" lang="en-US" sz="3600" b="1" i="0" u="none" strike="noStrike" cap="none" normalizeH="0" baseline="-25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Line 28"/>
            <p:cNvSpPr>
              <a:spLocks noChangeShapeType="1"/>
            </p:cNvSpPr>
            <p:nvPr/>
          </p:nvSpPr>
          <p:spPr bwMode="auto">
            <a:xfrm>
              <a:off x="5500694" y="5357826"/>
              <a:ext cx="113168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3357554" y="2928934"/>
            <a:ext cx="2893742" cy="1015663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6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k= </a:t>
            </a:r>
            <a:r>
              <a:rPr lang="en-US" sz="5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5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5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5400" b="1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88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2143116"/>
            <a:ext cx="5482270" cy="83099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электромагнитные</a:t>
            </a:r>
            <a:endParaRPr lang="ru-RU" sz="4400" dirty="0">
              <a:solidFill>
                <a:srgbClr val="0014AC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4786322"/>
            <a:ext cx="2552302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ядерные</a:t>
            </a:r>
            <a:endParaRPr lang="ru-RU" sz="4400" dirty="0">
              <a:solidFill>
                <a:srgbClr val="7030A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4282" y="5715016"/>
            <a:ext cx="8657563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«Богатырь с короткими руками»</a:t>
            </a:r>
            <a:endParaRPr lang="ru-RU" sz="4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0" y="0"/>
            <a:ext cx="9144000" cy="6858000"/>
            <a:chOff x="-3429056" y="-214338"/>
            <a:chExt cx="9144000" cy="6858000"/>
          </a:xfrm>
        </p:grpSpPr>
        <p:grpSp>
          <p:nvGrpSpPr>
            <p:cNvPr id="22" name="Группа 28"/>
            <p:cNvGrpSpPr/>
            <p:nvPr/>
          </p:nvGrpSpPr>
          <p:grpSpPr>
            <a:xfrm>
              <a:off x="-3429056" y="-214338"/>
              <a:ext cx="9144000" cy="6858000"/>
              <a:chOff x="-3571932" y="0"/>
              <a:chExt cx="9144000" cy="6858000"/>
            </a:xfrm>
          </p:grpSpPr>
          <p:sp>
            <p:nvSpPr>
              <p:cNvPr id="24" name="Прямоугольник 23"/>
              <p:cNvSpPr/>
              <p:nvPr/>
            </p:nvSpPr>
            <p:spPr>
              <a:xfrm>
                <a:off x="-3571932" y="0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5" name="Rectangle 19"/>
              <p:cNvSpPr>
                <a:spLocks noChangeArrowheads="1"/>
              </p:cNvSpPr>
              <p:nvPr/>
            </p:nvSpPr>
            <p:spPr bwMode="auto">
              <a:xfrm>
                <a:off x="1857292" y="3714752"/>
                <a:ext cx="3714776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1928794" y="4357694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0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65000" y="6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3" dur="20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  <p:by x="100000" y="11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4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5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0000" y="11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allAtOnce"/>
      <p:bldP spid="8" grpId="0" animBg="1"/>
      <p:bldP spid="8" grpId="1" animBg="1"/>
      <p:bldP spid="9" grpId="0" uiExpand="1" build="allAtOnce" animBg="1"/>
      <p:bldP spid="18" grpId="0" build="allAtOnce" animBg="1"/>
      <p:bldP spid="19" grpId="0" build="allAtOnce" animBg="1"/>
      <p:bldP spid="20" grpId="0" build="allAtOnce" animBg="1"/>
      <p:bldP spid="20" grpId="1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-24"/>
            <a:ext cx="9144000" cy="23083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ЭНЕРГИЯ  СВЯЗИ</a:t>
            </a:r>
            <a:endParaRPr kumimoji="0" lang="ru-RU" sz="3200" b="0" i="0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расщепления-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затрачиваем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слиянии         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выделяется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365D2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70534"/>
            <a:ext cx="575189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Zm</a:t>
            </a:r>
            <a:r>
              <a:rPr kumimoji="0" lang="en-US" sz="48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Nm</a:t>
            </a:r>
            <a:r>
              <a:rPr kumimoji="0" lang="en-US" sz="4800" b="1" i="0" u="none" strike="noStrike" cap="none" normalizeH="0" baseline="-3000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)-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4800" b="1" i="0" u="none" strike="noStrike" cap="none" normalizeH="0" baseline="-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endParaRPr kumimoji="0" lang="ru-RU" sz="4800" b="1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 rot="20786141">
            <a:off x="5752958" y="2237995"/>
            <a:ext cx="27135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дефект масс</a:t>
            </a:r>
            <a:endParaRPr kumimoji="0" lang="ru-RU" sz="3600" b="1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071670" y="2986724"/>
            <a:ext cx="4344779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5400" b="1" i="0" u="none" strike="noStrike" cap="none" normalizeH="0" baseline="-3000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связи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54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20" name="Group 5"/>
          <p:cNvGrpSpPr>
            <a:grpSpLocks/>
          </p:cNvGrpSpPr>
          <p:nvPr/>
        </p:nvGrpSpPr>
        <p:grpSpPr bwMode="auto">
          <a:xfrm>
            <a:off x="2746363" y="4357694"/>
            <a:ext cx="754067" cy="642942"/>
            <a:chOff x="846" y="9235"/>
            <a:chExt cx="366" cy="388"/>
          </a:xfrm>
        </p:grpSpPr>
        <p:sp>
          <p:nvSpPr>
            <p:cNvPr id="21" name="Oval 6"/>
            <p:cNvSpPr>
              <a:spLocks noChangeArrowheads="1"/>
            </p:cNvSpPr>
            <p:nvPr/>
          </p:nvSpPr>
          <p:spPr bwMode="auto">
            <a:xfrm>
              <a:off x="846" y="9235"/>
              <a:ext cx="366" cy="388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2" name="Group 7"/>
            <p:cNvGrpSpPr>
              <a:grpSpLocks/>
            </p:cNvGrpSpPr>
            <p:nvPr/>
          </p:nvGrpSpPr>
          <p:grpSpPr bwMode="auto">
            <a:xfrm>
              <a:off x="937" y="9337"/>
              <a:ext cx="207" cy="207"/>
              <a:chOff x="7108" y="3188"/>
              <a:chExt cx="207" cy="207"/>
            </a:xfrm>
          </p:grpSpPr>
          <p:sp>
            <p:nvSpPr>
              <p:cNvPr id="23" name="Line 8"/>
              <p:cNvSpPr>
                <a:spLocks noChangeShapeType="1"/>
              </p:cNvSpPr>
              <p:nvPr/>
            </p:nvSpPr>
            <p:spPr bwMode="auto">
              <a:xfrm>
                <a:off x="7108" y="3294"/>
                <a:ext cx="207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Line 9"/>
              <p:cNvSpPr>
                <a:spLocks noChangeShapeType="1"/>
              </p:cNvSpPr>
              <p:nvPr/>
            </p:nvSpPr>
            <p:spPr bwMode="auto">
              <a:xfrm rot="-5400000">
                <a:off x="7108" y="3292"/>
                <a:ext cx="207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25" name="Group 10"/>
          <p:cNvGrpSpPr>
            <a:grpSpLocks/>
          </p:cNvGrpSpPr>
          <p:nvPr/>
        </p:nvGrpSpPr>
        <p:grpSpPr bwMode="auto">
          <a:xfrm>
            <a:off x="2786050" y="3929066"/>
            <a:ext cx="636583" cy="611191"/>
            <a:chOff x="846" y="9235"/>
            <a:chExt cx="366" cy="388"/>
          </a:xfrm>
        </p:grpSpPr>
        <p:sp>
          <p:nvSpPr>
            <p:cNvPr id="26" name="Oval 11"/>
            <p:cNvSpPr>
              <a:spLocks noChangeArrowheads="1"/>
            </p:cNvSpPr>
            <p:nvPr/>
          </p:nvSpPr>
          <p:spPr bwMode="auto">
            <a:xfrm>
              <a:off x="846" y="9235"/>
              <a:ext cx="366" cy="388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7" name="Group 12"/>
            <p:cNvGrpSpPr>
              <a:grpSpLocks/>
            </p:cNvGrpSpPr>
            <p:nvPr/>
          </p:nvGrpSpPr>
          <p:grpSpPr bwMode="auto">
            <a:xfrm>
              <a:off x="937" y="9337"/>
              <a:ext cx="207" cy="207"/>
              <a:chOff x="7108" y="3188"/>
              <a:chExt cx="207" cy="207"/>
            </a:xfrm>
          </p:grpSpPr>
          <p:sp>
            <p:nvSpPr>
              <p:cNvPr id="28" name="Line 13"/>
              <p:cNvSpPr>
                <a:spLocks noChangeShapeType="1"/>
              </p:cNvSpPr>
              <p:nvPr/>
            </p:nvSpPr>
            <p:spPr bwMode="auto">
              <a:xfrm>
                <a:off x="7108" y="3294"/>
                <a:ext cx="207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" name="Line 14"/>
              <p:cNvSpPr>
                <a:spLocks noChangeShapeType="1"/>
              </p:cNvSpPr>
              <p:nvPr/>
            </p:nvSpPr>
            <p:spPr bwMode="auto">
              <a:xfrm rot="-5400000">
                <a:off x="7108" y="3292"/>
                <a:ext cx="207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2" name="Прямоугольник 31"/>
          <p:cNvSpPr/>
          <p:nvPr/>
        </p:nvSpPr>
        <p:spPr>
          <a:xfrm>
            <a:off x="3071802" y="4357694"/>
            <a:ext cx="1236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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кванта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1014281" y="4985105"/>
            <a:ext cx="791543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4г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6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вагона 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угля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0" y="0"/>
            <a:ext cx="9144000" cy="6858000"/>
            <a:chOff x="-3429056" y="-214338"/>
            <a:chExt cx="9144000" cy="6858000"/>
          </a:xfrm>
        </p:grpSpPr>
        <p:grpSp>
          <p:nvGrpSpPr>
            <p:cNvPr id="19" name="Группа 28"/>
            <p:cNvGrpSpPr/>
            <p:nvPr/>
          </p:nvGrpSpPr>
          <p:grpSpPr>
            <a:xfrm>
              <a:off x="-3429056" y="-214338"/>
              <a:ext cx="9144000" cy="6858000"/>
              <a:chOff x="-3571932" y="0"/>
              <a:chExt cx="9144000" cy="6858000"/>
            </a:xfrm>
          </p:grpSpPr>
          <p:sp>
            <p:nvSpPr>
              <p:cNvPr id="31" name="Прямоугольник 30"/>
              <p:cNvSpPr/>
              <p:nvPr/>
            </p:nvSpPr>
            <p:spPr>
              <a:xfrm>
                <a:off x="-3571932" y="0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7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3" name="Rectangle 19"/>
              <p:cNvSpPr>
                <a:spLocks noChangeArrowheads="1"/>
              </p:cNvSpPr>
              <p:nvPr/>
            </p:nvSpPr>
            <p:spPr bwMode="auto">
              <a:xfrm>
                <a:off x="1857292" y="3714752"/>
                <a:ext cx="3714776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ПРОТОНЫ</a:t>
                </a:r>
                <a:r>
                  <a:rPr kumimoji="0" lang="ru-RU" sz="44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0" name="Text Box 23"/>
            <p:cNvSpPr txBox="1">
              <a:spLocks noChangeArrowheads="1"/>
            </p:cNvSpPr>
            <p:nvPr/>
          </p:nvSpPr>
          <p:spPr bwMode="auto">
            <a:xfrm>
              <a:off x="1928794" y="4357694"/>
              <a:ext cx="3571900" cy="714380"/>
            </a:xfrm>
            <a:prstGeom prst="rect">
              <a:avLst/>
            </a:prstGeom>
            <a:gradFill rotWithShape="0">
              <a:gsLst>
                <a:gs pos="0">
                  <a:srgbClr val="FFCCFF"/>
                </a:gs>
                <a:gs pos="5000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sng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</a:rPr>
                <a:t>НЕЙТРОНЫ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0"/>
                                        <p:tgtEl>
                                          <p:spTgt spid="1024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0"/>
                                        <p:tgtEl>
                                          <p:spTgt spid="1024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0"/>
                                        <p:tgtEl>
                                          <p:spTgt spid="1024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300"/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300"/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300"/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300"/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300"/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300"/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300"/>
                                        <p:tgtEl>
                                          <p:spTgt spid="10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300"/>
                                        <p:tgtEl>
                                          <p:spTgt spid="10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300"/>
                                        <p:tgtEl>
                                          <p:spTgt spid="10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3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34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24618 1.07102E-6 L 0.24618 -0.07217 " pathEditMode="relative" rAng="0" ptsTypes="AA">
                                      <p:cBhvr>
                                        <p:cTn id="69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70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1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2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3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3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2" dur="2000" fill="hold"/>
                                        <p:tgtEl>
                                          <p:spTgt spid="10242"/>
                                        </p:tgtEl>
                                      </p:cBhvr>
                                      <p:by x="10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4" dur="2000" fill="hold"/>
                                        <p:tgtEl>
                                          <p:spTgt spid="10243"/>
                                        </p:tgtEl>
                                      </p:cBhvr>
                                      <p:by x="100000" y="11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956E-6 L 0.24861 0.06869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" y="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1" grpId="0" uiExpand="1" build="p" animBg="1"/>
      <p:bldP spid="10242" grpId="0"/>
      <p:bldP spid="10242" grpId="1"/>
      <p:bldP spid="4" grpId="1" animBg="1"/>
      <p:bldP spid="10243" grpId="0" animBg="1"/>
      <p:bldP spid="10243" grpId="1" animBg="1"/>
      <p:bldP spid="10243" grpId="2" animBg="1"/>
      <p:bldP spid="32" grpId="0"/>
      <p:bldP spid="32" grpId="1"/>
      <p:bldP spid="32" grpId="2"/>
      <p:bldP spid="102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Line 1"/>
          <p:cNvSpPr>
            <a:spLocks noChangeShapeType="1"/>
          </p:cNvSpPr>
          <p:nvPr/>
        </p:nvSpPr>
        <p:spPr bwMode="auto">
          <a:xfrm>
            <a:off x="345958" y="714356"/>
            <a:ext cx="6369182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500034" y="592672"/>
            <a:ext cx="0" cy="5256000"/>
          </a:xfrm>
          <a:prstGeom prst="line">
            <a:avLst/>
          </a:prstGeom>
          <a:noFill/>
          <a:ln w="38100">
            <a:solidFill>
              <a:srgbClr val="365D2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9223" name="Group 7"/>
          <p:cNvGrpSpPr>
            <a:grpSpLocks/>
          </p:cNvGrpSpPr>
          <p:nvPr/>
        </p:nvGrpSpPr>
        <p:grpSpPr bwMode="auto">
          <a:xfrm>
            <a:off x="3500430" y="1928802"/>
            <a:ext cx="1425416" cy="3286148"/>
            <a:chOff x="5680" y="5472"/>
            <a:chExt cx="425" cy="864"/>
          </a:xfrm>
        </p:grpSpPr>
        <p:sp>
          <p:nvSpPr>
            <p:cNvPr id="9224" name="Arc 8"/>
            <p:cNvSpPr>
              <a:spLocks/>
            </p:cNvSpPr>
            <p:nvPr/>
          </p:nvSpPr>
          <p:spPr bwMode="auto">
            <a:xfrm flipH="1">
              <a:off x="5680" y="5472"/>
              <a:ext cx="425" cy="86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234"/>
                <a:gd name="T1" fmla="*/ 0 h 21600"/>
                <a:gd name="T2" fmla="*/ 21234 w 21234"/>
                <a:gd name="T3" fmla="*/ 17642 h 21600"/>
                <a:gd name="T4" fmla="*/ 0 w 2123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234" h="21600" fill="none" extrusionOk="0">
                  <a:moveTo>
                    <a:pt x="-1" y="0"/>
                  </a:moveTo>
                  <a:cubicBezTo>
                    <a:pt x="10402" y="0"/>
                    <a:pt x="19328" y="7415"/>
                    <a:pt x="21234" y="17641"/>
                  </a:cubicBezTo>
                </a:path>
                <a:path w="21234" h="21600" stroke="0" extrusionOk="0">
                  <a:moveTo>
                    <a:pt x="-1" y="0"/>
                  </a:moveTo>
                  <a:cubicBezTo>
                    <a:pt x="10402" y="0"/>
                    <a:pt x="19328" y="7415"/>
                    <a:pt x="21234" y="17641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365D2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25" name="Line 9"/>
            <p:cNvSpPr>
              <a:spLocks noChangeShapeType="1"/>
            </p:cNvSpPr>
            <p:nvPr/>
          </p:nvSpPr>
          <p:spPr bwMode="auto">
            <a:xfrm flipH="1">
              <a:off x="5682" y="6166"/>
              <a:ext cx="0" cy="90"/>
            </a:xfrm>
            <a:prstGeom prst="line">
              <a:avLst/>
            </a:prstGeom>
            <a:noFill/>
            <a:ln w="38100">
              <a:solidFill>
                <a:srgbClr val="365D2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9226" name="Group 10"/>
          <p:cNvGrpSpPr>
            <a:grpSpLocks/>
          </p:cNvGrpSpPr>
          <p:nvPr/>
        </p:nvGrpSpPr>
        <p:grpSpPr bwMode="auto">
          <a:xfrm>
            <a:off x="2428860" y="2000240"/>
            <a:ext cx="842850" cy="3214710"/>
            <a:chOff x="4909" y="5600"/>
            <a:chExt cx="421" cy="864"/>
          </a:xfrm>
        </p:grpSpPr>
        <p:sp>
          <p:nvSpPr>
            <p:cNvPr id="9227" name="Arc 11"/>
            <p:cNvSpPr>
              <a:spLocks/>
            </p:cNvSpPr>
            <p:nvPr/>
          </p:nvSpPr>
          <p:spPr bwMode="auto">
            <a:xfrm>
              <a:off x="4909" y="5600"/>
              <a:ext cx="419" cy="86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0955"/>
                <a:gd name="T1" fmla="*/ 0 h 21600"/>
                <a:gd name="T2" fmla="*/ 20955 w 20955"/>
                <a:gd name="T3" fmla="*/ 16361 h 21600"/>
                <a:gd name="T4" fmla="*/ 0 w 2095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55" h="21600" fill="none" extrusionOk="0">
                  <a:moveTo>
                    <a:pt x="-1" y="0"/>
                  </a:moveTo>
                  <a:cubicBezTo>
                    <a:pt x="9911" y="0"/>
                    <a:pt x="18551" y="6745"/>
                    <a:pt x="20955" y="16360"/>
                  </a:cubicBezTo>
                </a:path>
                <a:path w="20955" h="21600" stroke="0" extrusionOk="0">
                  <a:moveTo>
                    <a:pt x="-1" y="0"/>
                  </a:moveTo>
                  <a:cubicBezTo>
                    <a:pt x="9911" y="0"/>
                    <a:pt x="18551" y="6745"/>
                    <a:pt x="20955" y="1636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28" name="Line 12"/>
            <p:cNvSpPr>
              <a:spLocks noChangeShapeType="1"/>
            </p:cNvSpPr>
            <p:nvPr/>
          </p:nvSpPr>
          <p:spPr bwMode="auto">
            <a:xfrm flipH="1">
              <a:off x="5330" y="6247"/>
              <a:ext cx="0" cy="9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1643042" y="224174"/>
            <a:ext cx="422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30               90              150              210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6786578" y="71414"/>
            <a:ext cx="714380" cy="71438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М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71406" y="1214422"/>
            <a:ext cx="428628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1406" y="6007262"/>
            <a:ext cx="2133918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rgbClr val="365D21"/>
            </a:solidFill>
          </a:ln>
        </p:spPr>
        <p:txBody>
          <a:bodyPr wrap="none">
            <a:spAutoFit/>
          </a:bodyPr>
          <a:lstStyle/>
          <a:p>
            <a:r>
              <a:rPr lang="ru-RU" sz="40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св</a:t>
            </a:r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="1" baseline="-25000" dirty="0" err="1" smtClean="0">
                <a:latin typeface="Times New Roman" pitchFamily="18" charset="0"/>
                <a:cs typeface="Times New Roman" pitchFamily="18" charset="0"/>
              </a:rPr>
              <a:t>нукл</a:t>
            </a:r>
            <a:endParaRPr lang="ru-RU" sz="4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1142976" y="1000108"/>
            <a:ext cx="1549399" cy="1041406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мало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нуклон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4643438" y="1071546"/>
            <a:ext cx="2500330" cy="106680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Электрич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отталкивание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2714612" y="2857496"/>
            <a:ext cx="50006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I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643042" y="2357430"/>
            <a:ext cx="3648819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- соединение легких</a:t>
            </a:r>
            <a:endParaRPr lang="ru-RU" sz="28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9"/>
          <p:cNvSpPr txBox="1">
            <a:spLocks noChangeArrowheads="1"/>
          </p:cNvSpPr>
          <p:nvPr/>
        </p:nvSpPr>
        <p:spPr bwMode="auto">
          <a:xfrm>
            <a:off x="4214810" y="2857496"/>
            <a:ext cx="71438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sz="4000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3571868" y="3357562"/>
            <a:ext cx="4793748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 –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разбивание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тяжелых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607285" y="774711"/>
            <a:ext cx="6357072" cy="5297495"/>
            <a:chOff x="500034" y="714356"/>
            <a:chExt cx="6499948" cy="5297495"/>
          </a:xfrm>
        </p:grpSpPr>
        <p:grpSp>
          <p:nvGrpSpPr>
            <p:cNvPr id="19" name="Группа 18"/>
            <p:cNvGrpSpPr/>
            <p:nvPr/>
          </p:nvGrpSpPr>
          <p:grpSpPr>
            <a:xfrm>
              <a:off x="500034" y="714356"/>
              <a:ext cx="6499948" cy="5297495"/>
              <a:chOff x="500034" y="714356"/>
              <a:chExt cx="6499948" cy="4557759"/>
            </a:xfrm>
          </p:grpSpPr>
          <p:grpSp>
            <p:nvGrpSpPr>
              <p:cNvPr id="9219" name="Group 3"/>
              <p:cNvGrpSpPr>
                <a:grpSpLocks/>
              </p:cNvGrpSpPr>
              <p:nvPr/>
            </p:nvGrpSpPr>
            <p:grpSpPr bwMode="auto">
              <a:xfrm>
                <a:off x="1041161" y="1152520"/>
                <a:ext cx="5958821" cy="4119595"/>
                <a:chOff x="4464" y="5468"/>
                <a:chExt cx="2495" cy="864"/>
              </a:xfrm>
            </p:grpSpPr>
            <p:sp>
              <p:nvSpPr>
                <p:cNvPr id="9220" name="Line 4"/>
                <p:cNvSpPr>
                  <a:spLocks noChangeShapeType="1"/>
                </p:cNvSpPr>
                <p:nvPr/>
              </p:nvSpPr>
              <p:spPr bwMode="auto">
                <a:xfrm flipV="1">
                  <a:off x="4464" y="5472"/>
                  <a:ext cx="0" cy="288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9221" name="Arc 5"/>
                <p:cNvSpPr>
                  <a:spLocks/>
                </p:cNvSpPr>
                <p:nvPr/>
              </p:nvSpPr>
              <p:spPr bwMode="auto">
                <a:xfrm rot="10733768">
                  <a:off x="4495" y="5468"/>
                  <a:ext cx="1208" cy="864"/>
                </a:xfrm>
                <a:custGeom>
                  <a:avLst/>
                  <a:gdLst>
                    <a:gd name="G0" fmla="+- 10928 0 0"/>
                    <a:gd name="G1" fmla="+- 21600 0 0"/>
                    <a:gd name="G2" fmla="+- 21600 0 0"/>
                    <a:gd name="T0" fmla="*/ 0 w 32528"/>
                    <a:gd name="T1" fmla="*/ 2968 h 21600"/>
                    <a:gd name="T2" fmla="*/ 32528 w 32528"/>
                    <a:gd name="T3" fmla="*/ 21600 h 21600"/>
                    <a:gd name="T4" fmla="*/ 10928 w 32528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2528" h="21600" fill="none" extrusionOk="0">
                      <a:moveTo>
                        <a:pt x="0" y="2968"/>
                      </a:moveTo>
                      <a:cubicBezTo>
                        <a:pt x="3313" y="1024"/>
                        <a:pt x="7086" y="-1"/>
                        <a:pt x="10928" y="0"/>
                      </a:cubicBezTo>
                      <a:cubicBezTo>
                        <a:pt x="22857" y="0"/>
                        <a:pt x="32528" y="9670"/>
                        <a:pt x="32528" y="21600"/>
                      </a:cubicBezTo>
                    </a:path>
                    <a:path w="32528" h="21600" stroke="0" extrusionOk="0">
                      <a:moveTo>
                        <a:pt x="0" y="2968"/>
                      </a:moveTo>
                      <a:cubicBezTo>
                        <a:pt x="3313" y="1024"/>
                        <a:pt x="7086" y="-1"/>
                        <a:pt x="10928" y="0"/>
                      </a:cubicBezTo>
                      <a:cubicBezTo>
                        <a:pt x="22857" y="0"/>
                        <a:pt x="32528" y="9670"/>
                        <a:pt x="32528" y="21600"/>
                      </a:cubicBezTo>
                      <a:lnTo>
                        <a:pt x="10928" y="21600"/>
                      </a:lnTo>
                      <a:close/>
                    </a:path>
                  </a:pathLst>
                </a:cu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9222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5374" y="6150"/>
                  <a:ext cx="1585" cy="180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9232" name="Line 16"/>
              <p:cNvSpPr>
                <a:spLocks noChangeShapeType="1"/>
              </p:cNvSpPr>
              <p:nvPr/>
            </p:nvSpPr>
            <p:spPr bwMode="auto">
              <a:xfrm>
                <a:off x="500034" y="714356"/>
                <a:ext cx="520703" cy="1835159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8" name="Прямоугольник 27"/>
            <p:cNvSpPr/>
            <p:nvPr/>
          </p:nvSpPr>
          <p:spPr bwMode="auto">
            <a:xfrm rot="20738256">
              <a:off x="3078583" y="4942765"/>
              <a:ext cx="1214446" cy="85725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</p:grpSp>
      <p:sp>
        <p:nvSpPr>
          <p:cNvPr id="22" name="Прямоугольник 21"/>
          <p:cNvSpPr/>
          <p:nvPr/>
        </p:nvSpPr>
        <p:spPr>
          <a:xfrm>
            <a:off x="2202039" y="6058935"/>
            <a:ext cx="2227085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стабильны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714744" y="5253351"/>
            <a:ext cx="4411336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выделяется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1МэВ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1нуклон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9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1" dur="2000" fill="hold"/>
                                        <p:tgtEl>
                                          <p:spTgt spid="92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 animBg="1"/>
      <p:bldP spid="9218" grpId="0" animBg="1"/>
      <p:bldP spid="9229" grpId="0"/>
      <p:bldP spid="9230" grpId="0" animBg="1"/>
      <p:bldP spid="9231" grpId="0"/>
      <p:bldP spid="17" grpId="0" animBg="1"/>
      <p:bldP spid="9233" grpId="0" animBg="1"/>
      <p:bldP spid="9234" grpId="0" animBg="1"/>
      <p:bldP spid="9235" grpId="0"/>
      <p:bldP spid="24" grpId="0" animBg="1"/>
      <p:bldP spid="24" grpId="1" animBg="1"/>
      <p:bldP spid="25" grpId="0"/>
      <p:bldP spid="9236" grpId="0" animBg="1"/>
      <p:bldP spid="9236" grpId="1" animBg="1"/>
      <p:bldP spid="22" grpId="0" animBg="1"/>
      <p:bldP spid="10241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 bwMode="auto">
        <a:noFill/>
        <a:ln w="38100">
          <a:solidFill>
            <a:srgbClr val="0000FF"/>
          </a:solidFill>
          <a:round/>
          <a:headEnd/>
          <a:tailEnd type="triangle" w="med" len="med"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4539</TotalTime>
  <Words>1100</Words>
  <Application>Microsoft Office PowerPoint</Application>
  <PresentationFormat>Экран (4:3)</PresentationFormat>
  <Paragraphs>353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Домашнее задание.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User</cp:lastModifiedBy>
  <cp:revision>433</cp:revision>
  <dcterms:created xsi:type="dcterms:W3CDTF">2009-11-04T14:29:22Z</dcterms:created>
  <dcterms:modified xsi:type="dcterms:W3CDTF">2019-03-12T02:19:36Z</dcterms:modified>
</cp:coreProperties>
</file>