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9"/>
  </p:notesMasterIdLst>
  <p:sldIdLst>
    <p:sldId id="289" r:id="rId2"/>
    <p:sldId id="372" r:id="rId3"/>
    <p:sldId id="377" r:id="rId4"/>
    <p:sldId id="375" r:id="rId5"/>
    <p:sldId id="362" r:id="rId6"/>
    <p:sldId id="365" r:id="rId7"/>
    <p:sldId id="366" r:id="rId8"/>
    <p:sldId id="367" r:id="rId9"/>
    <p:sldId id="368" r:id="rId10"/>
    <p:sldId id="363" r:id="rId11"/>
    <p:sldId id="364" r:id="rId12"/>
    <p:sldId id="369" r:id="rId13"/>
    <p:sldId id="370" r:id="rId14"/>
    <p:sldId id="371" r:id="rId15"/>
    <p:sldId id="311" r:id="rId16"/>
    <p:sldId id="373" r:id="rId17"/>
    <p:sldId id="374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  <a:srgbClr val="006600"/>
    <a:srgbClr val="220FB1"/>
    <a:srgbClr val="003300"/>
    <a:srgbClr val="66CCFF"/>
    <a:srgbClr val="000000"/>
    <a:srgbClr val="365D21"/>
    <a:srgbClr val="0033CC"/>
    <a:srgbClr val="0014AC"/>
    <a:srgbClr val="2706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81" autoAdjust="0"/>
  </p:normalViewPr>
  <p:slideViewPr>
    <p:cSldViewPr>
      <p:cViewPr>
        <p:scale>
          <a:sx n="80" d="100"/>
          <a:sy n="80" d="100"/>
        </p:scale>
        <p:origin x="-1116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73655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audio" Target="../media/audio5.wav"/><Relationship Id="rId10" Type="http://schemas.openxmlformats.org/officeDocument/2006/relationships/image" Target="../media/image7.jpeg"/><Relationship Id="rId4" Type="http://schemas.openxmlformats.org/officeDocument/2006/relationships/audio" Target="../media/audio6.wav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jpeg"/><Relationship Id="rId3" Type="http://schemas.openxmlformats.org/officeDocument/2006/relationships/audio" Target="../media/audio4.wav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22.jpeg"/><Relationship Id="rId5" Type="http://schemas.openxmlformats.org/officeDocument/2006/relationships/audio" Target="../media/audio3.wav"/><Relationship Id="rId10" Type="http://schemas.openxmlformats.org/officeDocument/2006/relationships/image" Target="../media/image21.jpeg"/><Relationship Id="rId4" Type="http://schemas.openxmlformats.org/officeDocument/2006/relationships/audio" Target="../media/audio10.wav"/><Relationship Id="rId9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7.jpeg"/><Relationship Id="rId5" Type="http://schemas.openxmlformats.org/officeDocument/2006/relationships/audio" Target="../media/audio3.wav"/><Relationship Id="rId10" Type="http://schemas.openxmlformats.org/officeDocument/2006/relationships/image" Target="../media/image6.png"/><Relationship Id="rId4" Type="http://schemas.openxmlformats.org/officeDocument/2006/relationships/audio" Target="../media/audio7.wav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12" Type="http://schemas.openxmlformats.org/officeDocument/2006/relationships/image" Target="../media/image7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9.png"/><Relationship Id="rId5" Type="http://schemas.openxmlformats.org/officeDocument/2006/relationships/audio" Target="../media/audio3.wav"/><Relationship Id="rId10" Type="http://schemas.openxmlformats.org/officeDocument/2006/relationships/image" Target="../media/image8.emf"/><Relationship Id="rId4" Type="http://schemas.openxmlformats.org/officeDocument/2006/relationships/audio" Target="../media/audio4.wav"/><Relationship Id="rId9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1438" y="3786190"/>
          <a:ext cx="8929718" cy="2133600"/>
        </p:xfrm>
        <a:graphic>
          <a:graphicData uri="http://schemas.openxmlformats.org/drawingml/2006/table">
            <a:tbl>
              <a:tblPr/>
              <a:tblGrid>
                <a:gridCol w="6327809"/>
                <a:gridCol w="866963"/>
                <a:gridCol w="1027096"/>
                <a:gridCol w="70785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1.Консультация по гр.6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2.Консультация по вопросам к зачету №1.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3. Работа с тренировочными упражнениями по газовым законам.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4. тренировочный взаимоопрос по вопросам к зачету №1.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Д.З.    гр.7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- 12 (МКТ и ТД )        раздел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ТЕМА:/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УПР.ГЗ/  РОЛЬ ТЕПЛОВЫХ ДВИГАТЕЛЕЙ И ОХРАНА ПРИРОДЫ.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ЦЕЛИ:1. Выделить основные умения учащихся по данному разделу и провести работу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переводу их в навык.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Закреплять знания по разделу.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3428992" cy="2763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2407974"/>
            <a:ext cx="9144000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изменился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данного количества идеального газа при переходе из состояния 1  в состояние 2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 5)?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Увеличился..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Остался неизменным.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Уменьшился.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Мог увеличиться или уменьшиться.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Такой процесс невозможен.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857224" y="1630987"/>
            <a:ext cx="1928826" cy="500066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714612" y="1428736"/>
            <a:ext cx="564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857224" y="1000108"/>
            <a:ext cx="1785950" cy="111907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643174" y="642918"/>
            <a:ext cx="51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 rot="5400000">
            <a:off x="1221666" y="4730038"/>
            <a:ext cx="642942" cy="1643074"/>
            <a:chOff x="3000364" y="785794"/>
            <a:chExt cx="214314" cy="5674096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-32" y="5243752"/>
            <a:ext cx="1066030" cy="602934"/>
            <a:chOff x="513682" y="5670874"/>
            <a:chExt cx="1066030" cy="870904"/>
          </a:xfrm>
        </p:grpSpPr>
        <p:grpSp>
          <p:nvGrpSpPr>
            <p:cNvPr id="15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 rot="5400000">
            <a:off x="4079186" y="4714884"/>
            <a:ext cx="642942" cy="1643074"/>
            <a:chOff x="3000364" y="785794"/>
            <a:chExt cx="214314" cy="567409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421740" y="5227662"/>
            <a:ext cx="1066030" cy="602934"/>
            <a:chOff x="513682" y="5670874"/>
            <a:chExt cx="1066030" cy="870904"/>
          </a:xfrm>
        </p:grpSpPr>
        <p:grpSp>
          <p:nvGrpSpPr>
            <p:cNvPr id="23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25" name="Прямоугольник 24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4" name="Прямая соединительная линия 23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6"/>
          <p:cNvGrpSpPr/>
          <p:nvPr/>
        </p:nvGrpSpPr>
        <p:grpSpPr>
          <a:xfrm rot="5400000">
            <a:off x="7436772" y="4670742"/>
            <a:ext cx="642942" cy="1643074"/>
            <a:chOff x="3000364" y="785794"/>
            <a:chExt cx="214314" cy="5674096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6365202" y="5198104"/>
            <a:ext cx="1066030" cy="602934"/>
            <a:chOff x="513682" y="5670874"/>
            <a:chExt cx="1066030" cy="870904"/>
          </a:xfrm>
        </p:grpSpPr>
        <p:grpSp>
          <p:nvGrpSpPr>
            <p:cNvPr id="31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2" name="Прямая соединительная линия 31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Прямоугольник 34"/>
          <p:cNvSpPr/>
          <p:nvPr/>
        </p:nvSpPr>
        <p:spPr>
          <a:xfrm>
            <a:off x="1722734" y="5268505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960144" y="5301543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524660" y="530003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903782" y="528638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793962" y="524224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118492" y="52422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41" name="Group 9"/>
          <p:cNvGrpSpPr>
            <a:grpSpLocks/>
          </p:cNvGrpSpPr>
          <p:nvPr/>
        </p:nvGrpSpPr>
        <p:grpSpPr bwMode="auto">
          <a:xfrm>
            <a:off x="4507814" y="5830596"/>
            <a:ext cx="428628" cy="500066"/>
            <a:chOff x="2880" y="6480"/>
            <a:chExt cx="166" cy="549"/>
          </a:xfrm>
        </p:grpSpPr>
        <p:grpSp>
          <p:nvGrpSpPr>
            <p:cNvPr id="42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44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3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Прямоугольник 45"/>
          <p:cNvSpPr/>
          <p:nvPr/>
        </p:nvSpPr>
        <p:spPr>
          <a:xfrm rot="20306322">
            <a:off x="3722801" y="1321016"/>
            <a:ext cx="3085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Уменьшился. </a:t>
            </a:r>
            <a:endParaRPr lang="ru-RU" sz="3200" dirty="0"/>
          </a:p>
        </p:txBody>
      </p:sp>
      <p:sp>
        <p:nvSpPr>
          <p:cNvPr id="47" name="TextBox 46"/>
          <p:cNvSpPr txBox="1"/>
          <p:nvPr/>
        </p:nvSpPr>
        <p:spPr>
          <a:xfrm>
            <a:off x="642910" y="600076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714744" y="4714884"/>
            <a:ext cx="142876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215206" y="6215082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14348" y="58143"/>
            <a:ext cx="3000428" cy="584775"/>
          </a:xfrm>
          <a:prstGeom prst="rect">
            <a:avLst/>
          </a:prstGeom>
          <a:solidFill>
            <a:srgbClr val="006600"/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Меньший выше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215206" y="6110607"/>
            <a:ext cx="142876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хоры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6215042" y="1000108"/>
            <a:ext cx="2928958" cy="1297383"/>
            <a:chOff x="4429124" y="1572364"/>
            <a:chExt cx="2928958" cy="1297383"/>
          </a:xfrm>
        </p:grpSpPr>
        <p:sp>
          <p:nvSpPr>
            <p:cNvPr id="53" name="TextBox 52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4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55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59" name="Прямая соединительная линия 58"/>
          <p:cNvCxnSpPr/>
          <p:nvPr/>
        </p:nvCxnSpPr>
        <p:spPr>
          <a:xfrm rot="5400000">
            <a:off x="1893075" y="1606537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83996E-6 L 0.39393 -0.00879 " pathEditMode="relative" rAng="0" ptsTypes="AA">
                                      <p:cBhvr>
                                        <p:cTn id="1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22757E-6 L -0.45764 -0.73405 " pathEditMode="relative" rAng="0" ptsTypes="AA">
                                      <p:cBhvr>
                                        <p:cTn id="1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00" y="-36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8" grpId="0"/>
      <p:bldP spid="14" grpId="0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6" grpId="0"/>
      <p:bldP spid="47" grpId="0"/>
      <p:bldP spid="48" grpId="0" animBg="1"/>
      <p:bldP spid="49" grpId="0"/>
      <p:bldP spid="50" grpId="0" animBg="1"/>
      <p:bldP spid="51" grpId="0" animBg="1"/>
      <p:bldP spid="5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500090"/>
            <a:ext cx="3071802" cy="422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-32" y="3143248"/>
            <a:ext cx="9144032" cy="18158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Какой точке на графике изменения состояния идеального газа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 6) 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соответствует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минимальное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значение внутренней энергии?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4,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Внутренняя энергия во всех состояниях одинакова.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3428992" y="0"/>
            <a:ext cx="3154959" cy="1143008"/>
            <a:chOff x="4572000" y="1071546"/>
            <a:chExt cx="3154959" cy="1143008"/>
          </a:xfrm>
        </p:grpSpPr>
        <p:sp>
          <p:nvSpPr>
            <p:cNvPr id="6" name="Text Box 20"/>
            <p:cNvSpPr txBox="1">
              <a:spLocks noChangeArrowheads="1"/>
            </p:cNvSpPr>
            <p:nvPr/>
          </p:nvSpPr>
          <p:spPr bwMode="auto">
            <a:xfrm>
              <a:off x="4572000" y="1280701"/>
              <a:ext cx="1126272" cy="567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 Box 22"/>
            <p:cNvSpPr txBox="1">
              <a:spLocks noChangeArrowheads="1"/>
            </p:cNvSpPr>
            <p:nvPr/>
          </p:nvSpPr>
          <p:spPr bwMode="auto">
            <a:xfrm>
              <a:off x="5592480" y="1579166"/>
              <a:ext cx="1208541" cy="635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M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23"/>
            <p:cNvSpPr txBox="1">
              <a:spLocks noChangeArrowheads="1"/>
            </p:cNvSpPr>
            <p:nvPr/>
          </p:nvSpPr>
          <p:spPr bwMode="auto">
            <a:xfrm>
              <a:off x="5594257" y="1071546"/>
              <a:ext cx="1208541" cy="733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m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24"/>
            <p:cNvSpPr>
              <a:spLocks noChangeShapeType="1"/>
            </p:cNvSpPr>
            <p:nvPr/>
          </p:nvSpPr>
          <p:spPr bwMode="auto">
            <a:xfrm>
              <a:off x="5524944" y="1655136"/>
              <a:ext cx="940174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25"/>
            <p:cNvSpPr txBox="1">
              <a:spLocks noChangeArrowheads="1"/>
            </p:cNvSpPr>
            <p:nvPr/>
          </p:nvSpPr>
          <p:spPr bwMode="auto">
            <a:xfrm>
              <a:off x="6471924" y="1316825"/>
              <a:ext cx="1255035" cy="567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Arc 6"/>
          <p:cNvSpPr>
            <a:spLocks/>
          </p:cNvSpPr>
          <p:nvPr/>
        </p:nvSpPr>
        <p:spPr bwMode="auto">
          <a:xfrm rot="6365021" flipV="1">
            <a:off x="784529" y="1172182"/>
            <a:ext cx="1082244" cy="1555157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1273773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rc 6"/>
          <p:cNvSpPr>
            <a:spLocks/>
          </p:cNvSpPr>
          <p:nvPr/>
        </p:nvSpPr>
        <p:spPr bwMode="auto">
          <a:xfrm rot="6365021" flipV="1">
            <a:off x="1998975" y="-113701"/>
            <a:ext cx="1082244" cy="1555157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857356" y="-4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 rot="5400000">
            <a:off x="1221666" y="4956494"/>
            <a:ext cx="642942" cy="1643074"/>
            <a:chOff x="3000364" y="785794"/>
            <a:chExt cx="214314" cy="567409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-32" y="5470208"/>
            <a:ext cx="1066030" cy="602934"/>
            <a:chOff x="513682" y="5670874"/>
            <a:chExt cx="1066030" cy="870904"/>
          </a:xfrm>
        </p:grpSpPr>
        <p:grpSp>
          <p:nvGrpSpPr>
            <p:cNvPr id="22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3" name="Прямая соединительная линия 22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25"/>
          <p:cNvGrpSpPr/>
          <p:nvPr/>
        </p:nvGrpSpPr>
        <p:grpSpPr>
          <a:xfrm rot="5400000">
            <a:off x="4079186" y="4956494"/>
            <a:ext cx="642942" cy="1643074"/>
            <a:chOff x="3000364" y="785794"/>
            <a:chExt cx="214314" cy="5674096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3421740" y="5469272"/>
            <a:ext cx="1066030" cy="602934"/>
            <a:chOff x="513682" y="5670874"/>
            <a:chExt cx="1066030" cy="870904"/>
          </a:xfrm>
        </p:grpSpPr>
        <p:grpSp>
          <p:nvGrpSpPr>
            <p:cNvPr id="30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32" name="Прямоугольник 31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Прямоугольник 32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1" name="Прямая соединительная линия 30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Группа 33"/>
          <p:cNvGrpSpPr/>
          <p:nvPr/>
        </p:nvGrpSpPr>
        <p:grpSpPr>
          <a:xfrm rot="5400000">
            <a:off x="7436772" y="4885056"/>
            <a:ext cx="642942" cy="1643074"/>
            <a:chOff x="3000364" y="785794"/>
            <a:chExt cx="214314" cy="5674096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6365202" y="5412418"/>
            <a:ext cx="1066030" cy="602934"/>
            <a:chOff x="513682" y="5670874"/>
            <a:chExt cx="1066030" cy="870904"/>
          </a:xfrm>
        </p:grpSpPr>
        <p:grpSp>
          <p:nvGrpSpPr>
            <p:cNvPr id="38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40" name="Прямоугольник 39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Прямоугольник 40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9" name="Прямая соединительная линия 38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Прямоугольник 41"/>
          <p:cNvSpPr/>
          <p:nvPr/>
        </p:nvSpPr>
        <p:spPr>
          <a:xfrm>
            <a:off x="1722734" y="549496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960144" y="5527999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524660" y="554164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903782" y="552799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793962" y="545656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118492" y="545656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48" name="Group 9"/>
          <p:cNvGrpSpPr>
            <a:grpSpLocks/>
          </p:cNvGrpSpPr>
          <p:nvPr/>
        </p:nvGrpSpPr>
        <p:grpSpPr bwMode="auto">
          <a:xfrm>
            <a:off x="4507814" y="6072206"/>
            <a:ext cx="428628" cy="500066"/>
            <a:chOff x="2880" y="6480"/>
            <a:chExt cx="166" cy="549"/>
          </a:xfrm>
        </p:grpSpPr>
        <p:grpSp>
          <p:nvGrpSpPr>
            <p:cNvPr id="49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51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0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2643174" y="2324393"/>
            <a:ext cx="407484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220FB1"/>
              </a:solidFill>
            </a:endParaRPr>
          </a:p>
        </p:txBody>
      </p:sp>
      <p:sp>
        <p:nvSpPr>
          <p:cNvPr id="55" name="Arc 6"/>
          <p:cNvSpPr>
            <a:spLocks/>
          </p:cNvSpPr>
          <p:nvPr/>
        </p:nvSpPr>
        <p:spPr bwMode="auto">
          <a:xfrm rot="6336789" flipV="1">
            <a:off x="838621" y="-53833"/>
            <a:ext cx="2200486" cy="2190760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rot="19623218">
            <a:off x="89386" y="2260128"/>
            <a:ext cx="86594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</a:t>
            </a:r>
            <a:endParaRPr lang="ru-RU" sz="3200" dirty="0"/>
          </a:p>
        </p:txBody>
      </p:sp>
      <p:sp>
        <p:nvSpPr>
          <p:cNvPr id="57" name="TextBox 56"/>
          <p:cNvSpPr txBox="1"/>
          <p:nvPr/>
        </p:nvSpPr>
        <p:spPr>
          <a:xfrm>
            <a:off x="285720" y="4929198"/>
            <a:ext cx="250033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833494" y="4953136"/>
            <a:ext cx="188151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4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143768" y="4786322"/>
            <a:ext cx="2000232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 rot="2350396">
            <a:off x="1099860" y="1050112"/>
            <a:ext cx="1871025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Т1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Т3.</a:t>
            </a:r>
            <a:endParaRPr lang="ru-RU" sz="360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285720" y="6143644"/>
            <a:ext cx="250033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термы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2" name="Группа 61"/>
          <p:cNvGrpSpPr/>
          <p:nvPr/>
        </p:nvGrpSpPr>
        <p:grpSpPr>
          <a:xfrm>
            <a:off x="6215042" y="1785926"/>
            <a:ext cx="2928958" cy="1297383"/>
            <a:chOff x="4429124" y="1572364"/>
            <a:chExt cx="2928958" cy="1297383"/>
          </a:xfrm>
        </p:grpSpPr>
        <p:sp>
          <p:nvSpPr>
            <p:cNvPr id="63" name="TextBox 62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4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65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83996E-6 L 0.39393 -0.00879 " pathEditMode="relative" rAng="0" ptsTypes="AA">
                                      <p:cBhvr>
                                        <p:cTn id="1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3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18316E-6 L 0.24549 -0.84713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00" y="-4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9" grpId="0" animBg="1"/>
      <p:bldP spid="13" grpId="0"/>
      <p:bldP spid="20" grpId="0" animBg="1"/>
      <p:bldP spid="21" grpId="0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53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-71462"/>
            <a:ext cx="928690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примерно равно отношение абсолютных температур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водорода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кислорода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если средние квадратичные скорости молекул этих газов одинаковы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16.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4.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1/4.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1/16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4143372" y="1357298"/>
            <a:ext cx="3357911" cy="857256"/>
            <a:chOff x="1714480" y="2285992"/>
            <a:chExt cx="3357911" cy="857256"/>
          </a:xfrm>
        </p:grpSpPr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2928899" y="2373351"/>
              <a:ext cx="2143492" cy="555313"/>
              <a:chOff x="13884" y="6168"/>
              <a:chExt cx="1481" cy="872"/>
            </a:xfrm>
          </p:grpSpPr>
          <p:sp>
            <p:nvSpPr>
              <p:cNvPr id="6" name="Text Box 32"/>
              <p:cNvSpPr txBox="1">
                <a:spLocks noChangeArrowheads="1"/>
              </p:cNvSpPr>
              <p:nvPr/>
            </p:nvSpPr>
            <p:spPr bwMode="auto">
              <a:xfrm>
                <a:off x="13884" y="6168"/>
                <a:ext cx="1481" cy="87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=3/2k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Line 33"/>
              <p:cNvSpPr>
                <a:spLocks noChangeShapeType="1"/>
              </p:cNvSpPr>
              <p:nvPr/>
            </p:nvSpPr>
            <p:spPr bwMode="auto">
              <a:xfrm>
                <a:off x="14302" y="6277"/>
                <a:ext cx="191" cy="1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8" name="Прямая соединительная линия 7"/>
            <p:cNvCxnSpPr/>
            <p:nvPr/>
          </p:nvCxnSpPr>
          <p:spPr>
            <a:xfrm>
              <a:off x="3072207" y="2448522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27"/>
            <p:cNvGrpSpPr>
              <a:grpSpLocks/>
            </p:cNvGrpSpPr>
            <p:nvPr/>
          </p:nvGrpSpPr>
          <p:grpSpPr bwMode="auto">
            <a:xfrm>
              <a:off x="1714480" y="2285992"/>
              <a:ext cx="1369197" cy="857256"/>
              <a:chOff x="9757" y="3167"/>
              <a:chExt cx="681" cy="662"/>
            </a:xfrm>
          </p:grpSpPr>
          <p:sp>
            <p:nvSpPr>
              <p:cNvPr id="10" name="Text Box 2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Line 30"/>
              <p:cNvSpPr>
                <a:spLocks noChangeShapeType="1"/>
              </p:cNvSpPr>
              <p:nvPr/>
            </p:nvSpPr>
            <p:spPr bwMode="auto">
              <a:xfrm>
                <a:off x="9843" y="3546"/>
                <a:ext cx="37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3" name="Прямоугольник 12"/>
            <p:cNvSpPr/>
            <p:nvPr/>
          </p:nvSpPr>
          <p:spPr>
            <a:xfrm>
              <a:off x="2715017" y="2500306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dirty="0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4083860" y="2095616"/>
            <a:ext cx="3357911" cy="857256"/>
            <a:chOff x="1714480" y="2285992"/>
            <a:chExt cx="3357911" cy="857256"/>
          </a:xfrm>
        </p:grpSpPr>
        <p:grpSp>
          <p:nvGrpSpPr>
            <p:cNvPr id="25" name="Group 31"/>
            <p:cNvGrpSpPr>
              <a:grpSpLocks/>
            </p:cNvGrpSpPr>
            <p:nvPr/>
          </p:nvGrpSpPr>
          <p:grpSpPr bwMode="auto">
            <a:xfrm>
              <a:off x="2928899" y="2373351"/>
              <a:ext cx="2143492" cy="555313"/>
              <a:chOff x="13884" y="6168"/>
              <a:chExt cx="1481" cy="872"/>
            </a:xfrm>
          </p:grpSpPr>
          <p:sp>
            <p:nvSpPr>
              <p:cNvPr id="32" name="Text Box 32"/>
              <p:cNvSpPr txBox="1">
                <a:spLocks noChangeArrowheads="1"/>
              </p:cNvSpPr>
              <p:nvPr/>
            </p:nvSpPr>
            <p:spPr bwMode="auto">
              <a:xfrm>
                <a:off x="13884" y="6168"/>
                <a:ext cx="1481" cy="87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K=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3/2k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Line 33"/>
              <p:cNvSpPr>
                <a:spLocks noChangeShapeType="1"/>
              </p:cNvSpPr>
              <p:nvPr/>
            </p:nvSpPr>
            <p:spPr bwMode="auto">
              <a:xfrm>
                <a:off x="14302" y="6277"/>
                <a:ext cx="191" cy="1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6" name="Прямая соединительная линия 25"/>
            <p:cNvCxnSpPr/>
            <p:nvPr/>
          </p:nvCxnSpPr>
          <p:spPr>
            <a:xfrm>
              <a:off x="3072207" y="2448522"/>
              <a:ext cx="285752" cy="1588"/>
            </a:xfrm>
            <a:prstGeom prst="line">
              <a:avLst/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 27"/>
            <p:cNvGrpSpPr>
              <a:grpSpLocks/>
            </p:cNvGrpSpPr>
            <p:nvPr/>
          </p:nvGrpSpPr>
          <p:grpSpPr bwMode="auto">
            <a:xfrm>
              <a:off x="1714480" y="2285992"/>
              <a:ext cx="1369197" cy="857256"/>
              <a:chOff x="9757" y="3167"/>
              <a:chExt cx="681" cy="662"/>
            </a:xfrm>
          </p:grpSpPr>
          <p:sp>
            <p:nvSpPr>
              <p:cNvPr id="29" name="Text Box 2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2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i="0" u="none" strike="noStrike" cap="none" normalizeH="0" baseline="3000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30"/>
              <p:cNvSpPr>
                <a:spLocks noChangeShapeType="1"/>
              </p:cNvSpPr>
              <p:nvPr/>
            </p:nvSpPr>
            <p:spPr bwMode="auto">
              <a:xfrm>
                <a:off x="9843" y="3546"/>
                <a:ext cx="37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8" name="Прямоугольник 27"/>
            <p:cNvSpPr/>
            <p:nvPr/>
          </p:nvSpPr>
          <p:spPr>
            <a:xfrm>
              <a:off x="2715017" y="2500306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dirty="0"/>
            </a:p>
          </p:txBody>
        </p:sp>
      </p:grpSp>
      <p:sp>
        <p:nvSpPr>
          <p:cNvPr id="34" name="Прямоугольник 33"/>
          <p:cNvSpPr/>
          <p:nvPr/>
        </p:nvSpPr>
        <p:spPr>
          <a:xfrm rot="20693618">
            <a:off x="1988237" y="1735300"/>
            <a:ext cx="18982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3061644"/>
            <a:ext cx="8929718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78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 газа в первом сосуде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9 раз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больше плотности того же газа во втором сосуде. Чему равно отношение средних квадратичных скоростей молекул газа в первом и во втором сосудах, если давление газов одинаково?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1/3.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1/9.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2357422" y="4572008"/>
            <a:ext cx="3143868" cy="755574"/>
            <a:chOff x="5143504" y="5030880"/>
            <a:chExt cx="3143868" cy="755574"/>
          </a:xfrm>
        </p:grpSpPr>
        <p:sp>
          <p:nvSpPr>
            <p:cNvPr id="35" name="TextBox 34"/>
            <p:cNvSpPr txBox="1"/>
            <p:nvPr/>
          </p:nvSpPr>
          <p:spPr>
            <a:xfrm>
              <a:off x="5429820" y="5078568"/>
              <a:ext cx="2857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1/3</a:t>
              </a: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40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43504" y="5030880"/>
              <a:ext cx="5715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>
              <a:off x="7572396" y="5292882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2333484" y="5143888"/>
            <a:ext cx="2786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1/3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Рамка 40"/>
          <p:cNvSpPr/>
          <p:nvPr/>
        </p:nvSpPr>
        <p:spPr>
          <a:xfrm>
            <a:off x="3762244" y="4655321"/>
            <a:ext cx="1071570" cy="714380"/>
          </a:xfrm>
          <a:prstGeom prst="fram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20014498">
            <a:off x="6237345" y="4933359"/>
            <a:ext cx="14835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1/3</a:t>
            </a:r>
            <a:endParaRPr lang="ru-RU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/>
      <p:bldP spid="34" grpId="0"/>
      <p:bldP spid="6145" grpId="0" animBg="1"/>
      <p:bldP spid="39" grpId="0"/>
      <p:bldP spid="41" grpId="0" animBg="1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4927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4" y="142852"/>
            <a:ext cx="685801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214554"/>
            <a:ext cx="2285984" cy="1991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14546" y="2357430"/>
            <a:ext cx="6929453" cy="242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Группа 6"/>
          <p:cNvGrpSpPr/>
          <p:nvPr/>
        </p:nvGrpSpPr>
        <p:grpSpPr>
          <a:xfrm rot="5400000">
            <a:off x="1285852" y="4500570"/>
            <a:ext cx="642942" cy="1643074"/>
            <a:chOff x="3000364" y="785794"/>
            <a:chExt cx="214314" cy="567409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4154" y="5014284"/>
            <a:ext cx="1066030" cy="602934"/>
            <a:chOff x="513682" y="5670874"/>
            <a:chExt cx="1066030" cy="870904"/>
          </a:xfrm>
        </p:grpSpPr>
        <p:grpSp>
          <p:nvGrpSpPr>
            <p:cNvPr id="11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13" name="Прямоугольник 12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2" name="Прямая соединительная линия 11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 rot="5400000">
            <a:off x="4143372" y="4500570"/>
            <a:ext cx="642942" cy="1643074"/>
            <a:chOff x="3000364" y="785794"/>
            <a:chExt cx="214314" cy="567409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3485926" y="5013348"/>
            <a:ext cx="1066030" cy="602934"/>
            <a:chOff x="513682" y="5670874"/>
            <a:chExt cx="1066030" cy="870904"/>
          </a:xfrm>
        </p:grpSpPr>
        <p:grpSp>
          <p:nvGrpSpPr>
            <p:cNvPr id="19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21" name="Прямоугольник 20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22"/>
          <p:cNvGrpSpPr/>
          <p:nvPr/>
        </p:nvGrpSpPr>
        <p:grpSpPr>
          <a:xfrm rot="5400000">
            <a:off x="7500958" y="4429132"/>
            <a:ext cx="642942" cy="1643074"/>
            <a:chOff x="3000364" y="785794"/>
            <a:chExt cx="214314" cy="5674096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429388" y="4956494"/>
            <a:ext cx="1066030" cy="602934"/>
            <a:chOff x="513682" y="5670874"/>
            <a:chExt cx="1066030" cy="870904"/>
          </a:xfrm>
        </p:grpSpPr>
        <p:grpSp>
          <p:nvGrpSpPr>
            <p:cNvPr id="27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8" name="Прямая соединительная линия 2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Прямоугольник 30"/>
          <p:cNvSpPr/>
          <p:nvPr/>
        </p:nvSpPr>
        <p:spPr>
          <a:xfrm>
            <a:off x="1786920" y="503903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024330" y="5072075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88846" y="508572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967968" y="507207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858148" y="500063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182678" y="50006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37" name="Group 9"/>
          <p:cNvGrpSpPr>
            <a:grpSpLocks/>
          </p:cNvGrpSpPr>
          <p:nvPr/>
        </p:nvGrpSpPr>
        <p:grpSpPr bwMode="auto">
          <a:xfrm>
            <a:off x="4572000" y="5616282"/>
            <a:ext cx="428628" cy="500066"/>
            <a:chOff x="2880" y="6480"/>
            <a:chExt cx="166" cy="549"/>
          </a:xfrm>
        </p:grpSpPr>
        <p:grpSp>
          <p:nvGrpSpPr>
            <p:cNvPr id="38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40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9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214282" y="6000768"/>
            <a:ext cx="285752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143372" y="6215082"/>
            <a:ext cx="185738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4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929454" y="6072206"/>
            <a:ext cx="2071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 rot="1837143">
            <a:off x="2870574" y="170511"/>
            <a:ext cx="35550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 rot="20128674">
            <a:off x="8612480" y="2121857"/>
            <a:ext cx="35550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83996E-6 L 0.39393 -0.00879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23774E-7 L -0.04202 -0.61216 " pathEditMode="relative" rAng="0" ptsTypes="AA">
                                      <p:cBhvr>
                                        <p:cTn id="1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" y="-30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42" grpId="0" animBg="1"/>
      <p:bldP spid="42" grpId="1" animBg="1"/>
      <p:bldP spid="43" grpId="0" animBg="1"/>
      <p:bldP spid="44" grpId="0"/>
      <p:bldP spid="45" grpId="0" animBg="1"/>
      <p:bldP spid="46" grpId="0" animBg="1"/>
      <p:bldP spid="4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714612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428604"/>
            <a:ext cx="2749178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8" name="Прямая соединительная линия 37"/>
          <p:cNvCxnSpPr/>
          <p:nvPr/>
        </p:nvCxnSpPr>
        <p:spPr>
          <a:xfrm flipV="1">
            <a:off x="338108" y="857232"/>
            <a:ext cx="2090752" cy="136907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1142976" y="571480"/>
            <a:ext cx="52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rot="5400000" flipH="1" flipV="1">
            <a:off x="61944" y="1204834"/>
            <a:ext cx="1285758" cy="73343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428860" y="714356"/>
            <a:ext cx="4748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Arc 6"/>
          <p:cNvSpPr>
            <a:spLocks/>
          </p:cNvSpPr>
          <p:nvPr/>
        </p:nvSpPr>
        <p:spPr bwMode="auto">
          <a:xfrm rot="6365021" flipV="1">
            <a:off x="5332749" y="1043618"/>
            <a:ext cx="1082244" cy="1555157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4929190" y="285728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Arc 6"/>
          <p:cNvSpPr>
            <a:spLocks/>
          </p:cNvSpPr>
          <p:nvPr/>
        </p:nvSpPr>
        <p:spPr bwMode="auto">
          <a:xfrm rot="6365021" flipV="1">
            <a:off x="6491408" y="58670"/>
            <a:ext cx="1082244" cy="1555157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6357950" y="0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Arc 6"/>
          <p:cNvSpPr>
            <a:spLocks/>
          </p:cNvSpPr>
          <p:nvPr/>
        </p:nvSpPr>
        <p:spPr bwMode="auto">
          <a:xfrm rot="7139715" flipV="1">
            <a:off x="5767794" y="331121"/>
            <a:ext cx="1078611" cy="2052495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5008251" y="1071546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49"/>
          <p:cNvGrpSpPr/>
          <p:nvPr/>
        </p:nvGrpSpPr>
        <p:grpSpPr>
          <a:xfrm rot="5400000">
            <a:off x="1285852" y="4500570"/>
            <a:ext cx="642942" cy="1643074"/>
            <a:chOff x="3000364" y="785794"/>
            <a:chExt cx="214314" cy="5674096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6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64154" y="5014284"/>
            <a:ext cx="1066030" cy="602934"/>
            <a:chOff x="513682" y="5670874"/>
            <a:chExt cx="1066030" cy="870904"/>
          </a:xfrm>
        </p:grpSpPr>
        <p:grpSp>
          <p:nvGrpSpPr>
            <p:cNvPr id="54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56" name="Прямоугольник 55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Прямоугольник 56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5" name="Прямая соединительная линия 54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Группа 57"/>
          <p:cNvGrpSpPr/>
          <p:nvPr/>
        </p:nvGrpSpPr>
        <p:grpSpPr>
          <a:xfrm rot="5400000">
            <a:off x="4143372" y="4500570"/>
            <a:ext cx="642942" cy="1643074"/>
            <a:chOff x="3000364" y="785794"/>
            <a:chExt cx="214314" cy="5674096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6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3485926" y="5013348"/>
            <a:ext cx="1066030" cy="602934"/>
            <a:chOff x="513682" y="5670874"/>
            <a:chExt cx="1066030" cy="870904"/>
          </a:xfrm>
        </p:grpSpPr>
        <p:grpSp>
          <p:nvGrpSpPr>
            <p:cNvPr id="62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4" name="Прямоугольник 63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Прямоугольник 64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3" name="Прямая соединительная линия 62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Группа 65"/>
          <p:cNvGrpSpPr/>
          <p:nvPr/>
        </p:nvGrpSpPr>
        <p:grpSpPr>
          <a:xfrm rot="5400000">
            <a:off x="7500958" y="4429132"/>
            <a:ext cx="642942" cy="1643074"/>
            <a:chOff x="3000364" y="785794"/>
            <a:chExt cx="214314" cy="5674096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6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6429388" y="4956494"/>
            <a:ext cx="1066030" cy="602934"/>
            <a:chOff x="513682" y="5670874"/>
            <a:chExt cx="1066030" cy="870904"/>
          </a:xfrm>
        </p:grpSpPr>
        <p:grpSp>
          <p:nvGrpSpPr>
            <p:cNvPr id="70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72" name="Прямоугольник 71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3" name="Прямоугольник 72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71" name="Прямая соединительная линия 70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Прямоугольник 73"/>
          <p:cNvSpPr/>
          <p:nvPr/>
        </p:nvSpPr>
        <p:spPr>
          <a:xfrm>
            <a:off x="1786920" y="503903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2024330" y="5072075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588846" y="508572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967968" y="507207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7858148" y="500063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8182678" y="50006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80" name="Group 9"/>
          <p:cNvGrpSpPr>
            <a:grpSpLocks/>
          </p:cNvGrpSpPr>
          <p:nvPr/>
        </p:nvGrpSpPr>
        <p:grpSpPr bwMode="auto">
          <a:xfrm>
            <a:off x="4572000" y="5616282"/>
            <a:ext cx="428628" cy="500066"/>
            <a:chOff x="2880" y="6480"/>
            <a:chExt cx="166" cy="549"/>
          </a:xfrm>
        </p:grpSpPr>
        <p:grpSp>
          <p:nvGrpSpPr>
            <p:cNvPr id="81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8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7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83996E-6 L 0.39393 -0.00879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7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4" grpId="0" animBg="1"/>
      <p:bldP spid="45" grpId="0"/>
      <p:bldP spid="46" grpId="0" animBg="1"/>
      <p:bldP spid="47" grpId="0"/>
      <p:bldP spid="48" grpId="0" animBg="1"/>
      <p:bldP spid="49" grpId="0"/>
      <p:bldP spid="74" grpId="0"/>
      <p:bldP spid="74" grpId="1"/>
      <p:bldP spid="75" grpId="0"/>
      <p:bldP spid="75" grpId="1"/>
      <p:bldP spid="76" grpId="0"/>
      <p:bldP spid="76" grpId="1"/>
      <p:bldP spid="77" grpId="0"/>
      <p:bldP spid="77" grpId="1"/>
      <p:bldP spid="78" grpId="0"/>
      <p:bldP spid="78" grpId="1"/>
      <p:bldP spid="79" grpId="0"/>
      <p:bldP spid="7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0298" y="857232"/>
            <a:ext cx="4786346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Зачёту №1 </a:t>
            </a:r>
          </a:p>
          <a:p>
            <a:pPr>
              <a:spcBef>
                <a:spcPts val="0"/>
              </a:spcBef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баллов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5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гр5</a:t>
            </a:r>
          </a:p>
          <a:p>
            <a:pPr>
              <a:spcBef>
                <a:spcPts val="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255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299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323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5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4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 rot="5400000">
            <a:off x="1285852" y="4885056"/>
            <a:ext cx="642942" cy="1643074"/>
            <a:chOff x="3000364" y="785794"/>
            <a:chExt cx="214314" cy="567409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6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4154" y="5398770"/>
            <a:ext cx="1066030" cy="602934"/>
            <a:chOff x="513682" y="5670874"/>
            <a:chExt cx="1066030" cy="870904"/>
          </a:xfrm>
        </p:grpSpPr>
        <p:grpSp>
          <p:nvGrpSpPr>
            <p:cNvPr id="8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9" name="Прямая соединительная линия 8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 rot="5400000">
            <a:off x="4143372" y="4929198"/>
            <a:ext cx="642942" cy="1643074"/>
            <a:chOff x="3000364" y="785794"/>
            <a:chExt cx="214314" cy="567409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6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485926" y="5469272"/>
            <a:ext cx="1066030" cy="602934"/>
            <a:chOff x="513682" y="5670874"/>
            <a:chExt cx="1066030" cy="870904"/>
          </a:xfrm>
        </p:grpSpPr>
        <p:grpSp>
          <p:nvGrpSpPr>
            <p:cNvPr id="16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7" name="Прямая соединительная линия 16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 rot="5400000">
            <a:off x="7500958" y="4857760"/>
            <a:ext cx="642942" cy="1643074"/>
            <a:chOff x="3000364" y="785794"/>
            <a:chExt cx="214314" cy="5674096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6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6429388" y="5385122"/>
            <a:ext cx="1066030" cy="602934"/>
            <a:chOff x="513682" y="5670874"/>
            <a:chExt cx="1066030" cy="870904"/>
          </a:xfrm>
        </p:grpSpPr>
        <p:grpSp>
          <p:nvGrpSpPr>
            <p:cNvPr id="24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5" name="Прямая соединительная линия 24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1786920" y="542352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024330" y="5456561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588846" y="554164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967968" y="552799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858148" y="5429264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182678" y="542926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34" name="Group 9"/>
          <p:cNvGrpSpPr>
            <a:grpSpLocks/>
          </p:cNvGrpSpPr>
          <p:nvPr/>
        </p:nvGrpSpPr>
        <p:grpSpPr bwMode="auto">
          <a:xfrm>
            <a:off x="4572000" y="6072206"/>
            <a:ext cx="428628" cy="500066"/>
            <a:chOff x="2880" y="6480"/>
            <a:chExt cx="166" cy="549"/>
          </a:xfrm>
        </p:grpSpPr>
        <p:grpSp>
          <p:nvGrpSpPr>
            <p:cNvPr id="35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37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6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24"/>
            <a:ext cx="9144000" cy="501675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Зачёт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разделу: ОСНОВЫ МКТ И ТЕРМОДИНАМИКИ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.(Т.1,2,3,4,5).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1.Основные положения молекулярно-кинетической теории строения вещества и их опытное обоснование.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1а.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и размеры молекул. Один моль. Постоянная Авогадро.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2.Идеальный газ. Основное уравнение молекулярно-кинетической  теории идеального  газа.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2а.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Температура и ее измерение. Абсолютная температура.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3.Уравнение состояния идеального газа. </a:t>
            </a:r>
          </a:p>
          <a:p>
            <a:pPr lvl="0" eaLnBrk="0" hangingPunct="0"/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3а. Изотермический, изобарный, изохорный  процессы.</a:t>
            </a:r>
            <a:endParaRPr lang="ru-RU" sz="4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Внутренняя энергия. Первый закон термодинамики.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4а.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Применение первого закона  термодинамики к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изопроцессам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Адиабатный процесс.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5.Работа в термодинамике.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.Тепловые машины.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5б.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тепловых машин. Теорема Карно.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5в.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Использование тепловых машин.     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83996E-6 L 0.39393 -0.00879 " pathEditMode="relative" rAng="0" ptsTypes="AA">
                                      <p:cBhvr>
                                        <p:cTn id="1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4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0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0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0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0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0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07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0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07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07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07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073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 rot="472959">
            <a:off x="254333" y="684400"/>
            <a:ext cx="7000924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Обобщение по разделу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6273225"/>
            <a:ext cx="4392488" cy="5847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14,  Вариант Д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2840" y="2571744"/>
            <a:ext cx="4520598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Темы №</a:t>
            </a: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1-5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965956">
            <a:off x="109398" y="3355150"/>
            <a:ext cx="8728495" cy="200026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«законы</a:t>
            </a:r>
            <a:r>
              <a:rPr lang="ru-RU" sz="60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Т.Д.</a:t>
            </a:r>
            <a:r>
              <a:rPr lang="ru-RU" sz="60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u="sng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60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u="sng" cap="all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МКТ»</a:t>
            </a:r>
            <a:r>
              <a:rPr lang="ru-RU" sz="60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9424" y="5661248"/>
            <a:ext cx="51845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Блок-схема: перфолента 21"/>
          <p:cNvSpPr/>
          <p:nvPr/>
        </p:nvSpPr>
        <p:spPr>
          <a:xfrm>
            <a:off x="142844" y="5072074"/>
            <a:ext cx="3547802" cy="1714512"/>
          </a:xfrm>
          <a:prstGeom prst="flowChartPunchedTape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2714620"/>
            <a:ext cx="1928794" cy="857256"/>
          </a:xfrm>
          <a:prstGeom prst="rect">
            <a:avLst/>
          </a:prstGeom>
          <a:solidFill>
            <a:srgbClr val="00B050">
              <a:alpha val="3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 моль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en-US" sz="4000" b="1" i="0" u="sng" strike="noStrike" cap="none" normalizeH="0" baseline="-2500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57752" y="4016881"/>
            <a:ext cx="4143404" cy="769441"/>
          </a:xfrm>
          <a:prstGeom prst="rect">
            <a:avLst/>
          </a:prstGeom>
          <a:solidFill>
            <a:srgbClr val="FFFF00">
              <a:alpha val="47000"/>
            </a:srgbClr>
          </a:solidFill>
        </p:spPr>
        <p:txBody>
          <a:bodyPr wrap="square">
            <a:spAutoFit/>
          </a:bodyPr>
          <a:lstStyle/>
          <a:p>
            <a:pPr lvl="0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 (18 г/моль)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43372" y="4857760"/>
            <a:ext cx="3857652" cy="707886"/>
          </a:xfrm>
          <a:prstGeom prst="rect">
            <a:avLst/>
          </a:prstGeom>
          <a:solidFill>
            <a:srgbClr val="0033CC">
              <a:alpha val="29000"/>
            </a:srgbClr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Кол-во </a:t>
            </a:r>
            <a:r>
              <a:rPr lang="ru-RU" sz="4000" b="1" u="sng" dirty="0" err="1" smtClean="0"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509517" y="2643182"/>
            <a:ext cx="3625864" cy="1357322"/>
            <a:chOff x="4642" y="7216"/>
            <a:chExt cx="1334" cy="460"/>
          </a:xfrm>
        </p:grpSpPr>
        <p:sp>
          <p:nvSpPr>
            <p:cNvPr id="4100" name="Rectangle 4"/>
            <p:cNvSpPr>
              <a:spLocks noChangeArrowheads="1"/>
            </p:cNvSpPr>
            <p:nvPr/>
          </p:nvSpPr>
          <p:spPr bwMode="auto">
            <a:xfrm>
              <a:off x="4642" y="7216"/>
              <a:ext cx="445" cy="460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 w="444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1" name="Rectangle 5"/>
            <p:cNvSpPr>
              <a:spLocks noChangeArrowheads="1"/>
            </p:cNvSpPr>
            <p:nvPr/>
          </p:nvSpPr>
          <p:spPr bwMode="auto">
            <a:xfrm>
              <a:off x="5086" y="7216"/>
              <a:ext cx="445" cy="460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 w="444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2" name="Rectangle 6"/>
            <p:cNvSpPr>
              <a:spLocks noChangeArrowheads="1"/>
            </p:cNvSpPr>
            <p:nvPr/>
          </p:nvSpPr>
          <p:spPr bwMode="auto">
            <a:xfrm>
              <a:off x="5531" y="7216"/>
              <a:ext cx="445" cy="460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 w="444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214282" y="5440118"/>
            <a:ext cx="10001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473002" y="5139248"/>
            <a:ext cx="1110222" cy="1243212"/>
            <a:chOff x="9757" y="2765"/>
            <a:chExt cx="725" cy="1493"/>
          </a:xfrm>
        </p:grpSpPr>
        <p:sp>
          <p:nvSpPr>
            <p:cNvPr id="4105" name="Text Box 9"/>
            <p:cNvSpPr txBox="1">
              <a:spLocks noChangeArrowheads="1"/>
            </p:cNvSpPr>
            <p:nvPr/>
          </p:nvSpPr>
          <p:spPr bwMode="auto">
            <a:xfrm>
              <a:off x="9802" y="3461"/>
              <a:ext cx="680" cy="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40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6" name="Text Box 10"/>
            <p:cNvSpPr txBox="1">
              <a:spLocks noChangeArrowheads="1"/>
            </p:cNvSpPr>
            <p:nvPr/>
          </p:nvSpPr>
          <p:spPr bwMode="auto">
            <a:xfrm>
              <a:off x="9793" y="2765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1161185" y="5242958"/>
            <a:ext cx="371804" cy="758016"/>
            <a:chOff x="9433" y="2778"/>
            <a:chExt cx="735" cy="1033"/>
          </a:xfrm>
        </p:grpSpPr>
        <p:sp>
          <p:nvSpPr>
            <p:cNvPr id="4109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0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680" cy="6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Line 11"/>
          <p:cNvSpPr>
            <a:spLocks noChangeShapeType="1"/>
          </p:cNvSpPr>
          <p:nvPr/>
        </p:nvSpPr>
        <p:spPr bwMode="auto">
          <a:xfrm>
            <a:off x="1250448" y="5813750"/>
            <a:ext cx="54248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1785918" y="5453766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52393" y="2851427"/>
            <a:ext cx="1000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918546">
            <a:off x="6862571" y="2909344"/>
            <a:ext cx="1000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20552189">
            <a:off x="8042258" y="2702626"/>
            <a:ext cx="1000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1774043" y="2738558"/>
            <a:ext cx="3714776" cy="785818"/>
          </a:xfrm>
          <a:prstGeom prst="rect">
            <a:avLst/>
          </a:prstGeom>
          <a:solidFill>
            <a:srgbClr val="00B050">
              <a:alpha val="3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6,02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4800" b="1" i="0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48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endParaRPr kumimoji="0" lang="en-US" sz="4800" b="1" i="0" u="sng" strike="noStrike" cap="none" normalizeH="0" baseline="-2500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4143380"/>
            <a:ext cx="4643470" cy="769441"/>
          </a:xfrm>
          <a:prstGeom prst="rect">
            <a:avLst/>
          </a:prstGeom>
          <a:solidFill>
            <a:srgbClr val="FFFF00">
              <a:alpha val="47000"/>
            </a:srgbClr>
          </a:solidFill>
        </p:spPr>
        <p:txBody>
          <a:bodyPr wrap="square">
            <a:spAutoFit/>
          </a:bodyPr>
          <a:lstStyle/>
          <a:p>
            <a:pPr lvl="0"/>
            <a:r>
              <a:rPr lang="ru-RU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олярная масса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071934" y="5715016"/>
            <a:ext cx="4714908" cy="707886"/>
          </a:xfrm>
          <a:prstGeom prst="rect">
            <a:avLst/>
          </a:prstGeom>
          <a:solidFill>
            <a:srgbClr val="0033CC">
              <a:alpha val="29000"/>
            </a:srgbClr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 кол-во  молей (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0" y="573456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сосуде находится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 моль водорода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Сколько примерно молекул водорода в сосуде?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/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0,5 . 10</a:t>
            </a:r>
            <a:r>
              <a:rPr lang="ru-RU" sz="24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</a:t>
            </a:r>
            <a:r>
              <a:rPr lang="ru-RU" sz="24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• 10</a:t>
            </a:r>
            <a:r>
              <a:rPr lang="ru-RU" sz="24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6 .10</a:t>
            </a:r>
            <a:r>
              <a:rPr lang="ru-RU" sz="24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Среди ответов А-Г нет правильного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571736" y="1857364"/>
            <a:ext cx="4013278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6•10</a:t>
            </a:r>
            <a:r>
              <a:rPr lang="ru-RU" sz="28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один моль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20294857">
            <a:off x="6843591" y="1346587"/>
            <a:ext cx="2403222" cy="769441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3•10</a:t>
            </a:r>
            <a:r>
              <a:rPr lang="ru-RU" sz="44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0"/>
            <a:ext cx="350043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А7    МКТ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036177" y="571480"/>
            <a:ext cx="264320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00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10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10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8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8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8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098" grpId="0" animBg="1"/>
      <p:bldP spid="4098" grpId="1" animBg="1"/>
      <p:bldP spid="4" grpId="0" animBg="1"/>
      <p:bldP spid="5" grpId="0" animBg="1"/>
      <p:bldP spid="4103" grpId="0"/>
      <p:bldP spid="20" grpId="0" animBg="1"/>
      <p:bldP spid="21" grpId="0"/>
      <p:bldP spid="23" grpId="0"/>
      <p:bldP spid="23" grpId="1"/>
      <p:bldP spid="23" grpId="2"/>
      <p:bldP spid="23" grpId="3"/>
      <p:bldP spid="24" grpId="0"/>
      <p:bldP spid="24" grpId="1"/>
      <p:bldP spid="24" grpId="2"/>
      <p:bldP spid="24" grpId="3"/>
      <p:bldP spid="25" grpId="0"/>
      <p:bldP spid="25" grpId="1"/>
      <p:bldP spid="25" grpId="2"/>
      <p:bldP spid="25" grpId="3"/>
      <p:bldP spid="26" grpId="0" animBg="1"/>
      <p:bldP spid="26" grpId="1" animBg="1"/>
      <p:bldP spid="27" grpId="0" animBg="1"/>
      <p:bldP spid="27" grpId="1" animBg="1"/>
      <p:bldP spid="28" grpId="0" animBg="1"/>
      <p:bldP spid="29" grpId="0"/>
      <p:bldP spid="30" grpId="0" animBg="1"/>
      <p:bldP spid="31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358478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1755775" algn="l"/>
              </a:tabLs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идеального газа, если при неизменной концентрации абсолютная 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температура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газа увеличится в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 раз?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Увеличится в 9 раз.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6 раз.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3 раза.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Останется неизменным.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Среди ответов А — Г нет правильного.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14546" y="3169507"/>
            <a:ext cx="250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kT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57918" y="3864122"/>
            <a:ext cx="2857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1/3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85850" y="3840184"/>
            <a:ext cx="642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57696" y="3214686"/>
            <a:ext cx="691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74637" y="3268868"/>
            <a:ext cx="2214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2/3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00792" y="4500570"/>
            <a:ext cx="30718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1/3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20183542">
            <a:off x="-57573" y="2240067"/>
            <a:ext cx="4174091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Увеличится в 9 раз. 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7" grpId="1"/>
      <p:bldP spid="19" grpId="0" build="allAtOnce"/>
      <p:bldP spid="20" grpId="0"/>
      <p:bldP spid="21" grpId="0"/>
      <p:bldP spid="22" grpId="0"/>
      <p:bldP spid="25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24"/>
            <a:ext cx="9144000" cy="2308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нагревании идеального газа средняя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кинетическая энергия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теплового движения молекул увеличилась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 изменилась при этом абсолютная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температура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Увеличилась в 4 раза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Увеличилась в 2 раза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Увеличилась в 3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Увеличилась в 4,5 раза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Среди ответов А—Г нет правильного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601108"/>
            <a:ext cx="9144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1755775" algn="l"/>
              </a:tabLs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одном сосуде находится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гелий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другом —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водород,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концентрация молекул газов в сосудах, одинакова Какое из приведенных ниже соотношений для температуры гелия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Т1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водорода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Т2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справедливо,   если   давления   газов   одинаковы?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tabLst>
                <a:tab pos="1755775" algn="l"/>
              </a:tabLs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Т1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&lt;Т2.  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 1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&gt;Т2.  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Т1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Т2.   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Возможны все случаи А-В.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Ни  один  из  ответов А-Г  не  является  правильным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6000760" y="1944993"/>
            <a:ext cx="2404011" cy="555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3/2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2067" y="5077438"/>
            <a:ext cx="2428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nk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0786134">
            <a:off x="721388" y="1449535"/>
            <a:ext cx="3894656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Увеличилась в 2 раза 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072066" y="5720380"/>
            <a:ext cx="2428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nk</a:t>
            </a:r>
            <a:r>
              <a:rPr lang="en-US" sz="54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0518520">
            <a:off x="2187516" y="5626375"/>
            <a:ext cx="22653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3600" b="1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143636" y="2026718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animBg="1"/>
      <p:bldP spid="4" grpId="0"/>
      <p:bldP spid="6" grpId="0" animBg="1"/>
      <p:bldP spid="7" grpId="0"/>
      <p:bldP spid="8" grpId="0" animBg="1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" y="-184666"/>
            <a:ext cx="9144000" cy="14465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примерно значение температуры по шкале Цельсия соответствует температуре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400 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абсолютной шкале?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- 673° С.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- 127° С.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+ 127° С.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+ 673° С.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Среди ответов А-Г нет правильного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428868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1755775" algn="l"/>
              </a:tabLs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давление идеального газа при увеличении  его объема в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 и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увеличении абсолютной температуры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 раза?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раза.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4 раза.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Останется неизменным.      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Увеличится  в  2 раза.       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Увеличится  в  4  раза.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2857488" y="1500174"/>
            <a:ext cx="3027390" cy="758833"/>
          </a:xfrm>
          <a:prstGeom prst="rect">
            <a:avLst/>
          </a:prstGeom>
          <a:solidFill>
            <a:srgbClr val="00FF00">
              <a:alpha val="57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 = t</a:t>
            </a:r>
            <a:r>
              <a:rPr kumimoji="0" lang="en-US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+273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6" y="4929198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2800" b="1" baseline="-25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5786445" y="4785942"/>
            <a:ext cx="1089029" cy="1143388"/>
            <a:chOff x="9757" y="3167"/>
            <a:chExt cx="681" cy="745"/>
          </a:xfrm>
        </p:grpSpPr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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9766" y="3510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7031386" y="4714884"/>
            <a:ext cx="1112514" cy="1214446"/>
            <a:chOff x="9757" y="3167"/>
            <a:chExt cx="681" cy="662"/>
          </a:xfrm>
        </p:grpSpPr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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9757" y="3495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561813" y="505203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4348" y="5500702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2800" b="1" baseline="-25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0250952">
            <a:off x="6123386" y="1468100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+ 127° 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 rot="20046717">
            <a:off x="2598608" y="4904499"/>
            <a:ext cx="4588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Останется неизменным. 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626B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 animBg="1"/>
      <p:bldP spid="4" grpId="0"/>
      <p:bldP spid="6" grpId="0" animBg="1"/>
      <p:bldP spid="7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90283" y="0"/>
            <a:ext cx="6982311" cy="1928802"/>
          </a:xfrm>
          <a:prstGeom prst="rect">
            <a:avLst/>
          </a:prstGeom>
          <a:noFill/>
          <a:ln w="6350">
            <a:solidFill>
              <a:srgbClr val="000099"/>
            </a:solidFill>
            <a:miter lim="800000"/>
            <a:headEnd/>
            <a:tailEnd/>
          </a:ln>
        </p:spPr>
      </p:pic>
      <p:pic>
        <p:nvPicPr>
          <p:cNvPr id="29705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2844" y="0"/>
            <a:ext cx="1928794" cy="1796685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0" y="1825173"/>
            <a:ext cx="9144000" cy="22467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рисунке 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координатных осях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-V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изображен график процесса изменения состояния идеального газа. Какой из графиков, приведенных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рисунке 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соответствует этому процессу  на диаграмме в координатных осях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Т?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994856"/>
            <a:ext cx="91440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1755775" algn="l"/>
              </a:tabLst>
            </a:pP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</a:t>
            </a:r>
            <a:r>
              <a:rPr lang="ru-RU" sz="3200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Какой из графиков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рисунке 2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является графиком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изотермического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процесса?</a:t>
            </a:r>
            <a:r>
              <a:rPr lang="ru-RU" sz="3200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 rot="5400000">
            <a:off x="1221666" y="4885056"/>
            <a:ext cx="642942" cy="1643074"/>
            <a:chOff x="3000364" y="785794"/>
            <a:chExt cx="214314" cy="5674096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1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-32" y="5398770"/>
            <a:ext cx="1066030" cy="602934"/>
            <a:chOff x="513682" y="5670874"/>
            <a:chExt cx="1066030" cy="870904"/>
          </a:xfrm>
        </p:grpSpPr>
        <p:grpSp>
          <p:nvGrpSpPr>
            <p:cNvPr id="44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46" name="Прямоугольник 45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" name="Прямоугольник 46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5" name="Прямая соединительная линия 44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Группа 47"/>
          <p:cNvGrpSpPr/>
          <p:nvPr/>
        </p:nvGrpSpPr>
        <p:grpSpPr>
          <a:xfrm rot="5400000">
            <a:off x="4079186" y="4885056"/>
            <a:ext cx="642942" cy="1643074"/>
            <a:chOff x="3000364" y="785794"/>
            <a:chExt cx="214314" cy="5674096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1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3421740" y="5397834"/>
            <a:ext cx="1066030" cy="602934"/>
            <a:chOff x="513682" y="5670874"/>
            <a:chExt cx="1066030" cy="870904"/>
          </a:xfrm>
        </p:grpSpPr>
        <p:grpSp>
          <p:nvGrpSpPr>
            <p:cNvPr id="52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54" name="Прямоугольник 53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5" name="Прямоугольник 54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3" name="Прямая соединительная линия 52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Группа 55"/>
          <p:cNvGrpSpPr/>
          <p:nvPr/>
        </p:nvGrpSpPr>
        <p:grpSpPr>
          <a:xfrm rot="5400000">
            <a:off x="7436772" y="4813618"/>
            <a:ext cx="642942" cy="1643074"/>
            <a:chOff x="3000364" y="785794"/>
            <a:chExt cx="214314" cy="5674096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1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6365202" y="5340980"/>
            <a:ext cx="1066030" cy="602934"/>
            <a:chOff x="513682" y="5670874"/>
            <a:chExt cx="1066030" cy="870904"/>
          </a:xfrm>
        </p:grpSpPr>
        <p:grpSp>
          <p:nvGrpSpPr>
            <p:cNvPr id="60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2" name="Прямоугольник 61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Прямоугольник 62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1" name="Прямая соединительная линия 60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Прямоугольник 63"/>
          <p:cNvSpPr/>
          <p:nvPr/>
        </p:nvSpPr>
        <p:spPr>
          <a:xfrm>
            <a:off x="1722734" y="542352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960144" y="5456561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524660" y="547020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4903782" y="545656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793962" y="5385122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8118492" y="5396227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70" name="Group 9"/>
          <p:cNvGrpSpPr>
            <a:grpSpLocks/>
          </p:cNvGrpSpPr>
          <p:nvPr/>
        </p:nvGrpSpPr>
        <p:grpSpPr bwMode="auto">
          <a:xfrm>
            <a:off x="4507814" y="6000768"/>
            <a:ext cx="428628" cy="500066"/>
            <a:chOff x="2880" y="6480"/>
            <a:chExt cx="166" cy="549"/>
          </a:xfrm>
        </p:grpSpPr>
        <p:grpSp>
          <p:nvGrpSpPr>
            <p:cNvPr id="71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7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142844" y="6182045"/>
            <a:ext cx="285752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571868" y="4929198"/>
            <a:ext cx="185738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4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858016" y="6072206"/>
            <a:ext cx="207167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 rot="18924615">
            <a:off x="5475774" y="-71174"/>
            <a:ext cx="50006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 rot="18924615">
            <a:off x="8532249" y="100224"/>
            <a:ext cx="50006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 rot="18924615">
            <a:off x="2988055" y="100224"/>
            <a:ext cx="50006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929422" y="3571876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2800" b="1" baseline="-25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5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83996E-6 L 0.39393 -0.00879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500" fill="hold"/>
                                        <p:tgtEl>
                                          <p:spTgt spid="6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29325E-6 L -0.72552 -0.66443 " pathEditMode="relative" rAng="0" ptsTypes="AA">
                                      <p:cBhvr>
                                        <p:cTn id="13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300" y="-33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2552 -0.66505 L -0.25295 -0.67569 " pathEditMode="relative" rAng="0" ptsTypes="AA">
                                      <p:cBhvr>
                                        <p:cTn id="13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28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66667E-6 -1.61887E-6 L 0.17639 -0.71138 " pathEditMode="relative" rAng="0" ptsTypes="AA">
                                      <p:cBhvr>
                                        <p:cTn id="183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19" y="-35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6" grpId="0" animBg="1"/>
      <p:bldP spid="13" grpId="0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5" grpId="0" build="allAtOnce" animBg="1"/>
      <p:bldP spid="75" grpId="1" build="p" animBg="1"/>
      <p:bldP spid="75" grpId="2" uiExpand="1" build="allAtOnce"/>
      <p:bldP spid="76" grpId="0" animBg="1"/>
      <p:bldP spid="77" grpId="0" animBg="1"/>
      <p:bldP spid="77" grpId="1" animBg="1"/>
      <p:bldP spid="77" grpId="2" animBg="1"/>
      <p:bldP spid="78" grpId="0" animBg="1"/>
      <p:bldP spid="79" grpId="0" animBg="1"/>
      <p:bldP spid="79" grpId="1" animBg="1"/>
      <p:bldP spid="80" grpId="0" animBg="1"/>
      <p:bldP spid="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643042" cy="210945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14479" y="142852"/>
            <a:ext cx="7429521" cy="1928826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2000240"/>
            <a:ext cx="9144000" cy="22467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рисунке 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координатных осях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V-Т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изображен график  процесса изменения состояния идеального газа. Какой из графиков, приведенных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рисунке 4,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соответствует этому процессу на диаграмме в координатных осях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р-Т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14338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1755775" algn="l"/>
              </a:tabLs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Какой из графиков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рисунке 4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является графиком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хорного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процесса в идеальном газе?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 rot="5400000">
            <a:off x="1214414" y="4956494"/>
            <a:ext cx="642942" cy="1643074"/>
            <a:chOff x="3000364" y="785794"/>
            <a:chExt cx="214314" cy="5674096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-32" y="5470208"/>
            <a:ext cx="1066030" cy="602934"/>
            <a:chOff x="513682" y="5670874"/>
            <a:chExt cx="1066030" cy="870904"/>
          </a:xfrm>
        </p:grpSpPr>
        <p:grpSp>
          <p:nvGrpSpPr>
            <p:cNvPr id="43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45" name="Прямоугольник 44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" name="Прямоугольник 45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4" name="Прямая соединительная линия 43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46"/>
          <p:cNvGrpSpPr/>
          <p:nvPr/>
        </p:nvGrpSpPr>
        <p:grpSpPr>
          <a:xfrm rot="5400000">
            <a:off x="4079186" y="4913574"/>
            <a:ext cx="642942" cy="1643074"/>
            <a:chOff x="3000364" y="785794"/>
            <a:chExt cx="214314" cy="5674096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3421740" y="5426352"/>
            <a:ext cx="1066030" cy="602934"/>
            <a:chOff x="513682" y="5670874"/>
            <a:chExt cx="1066030" cy="870904"/>
          </a:xfrm>
        </p:grpSpPr>
        <p:grpSp>
          <p:nvGrpSpPr>
            <p:cNvPr id="51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2" name="Прямая соединительная линия 51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Группа 54"/>
          <p:cNvGrpSpPr/>
          <p:nvPr/>
        </p:nvGrpSpPr>
        <p:grpSpPr>
          <a:xfrm rot="5400000">
            <a:off x="7436772" y="4842136"/>
            <a:ext cx="642942" cy="1643074"/>
            <a:chOff x="3000364" y="785794"/>
            <a:chExt cx="214314" cy="5674096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6365202" y="5369498"/>
            <a:ext cx="1066030" cy="602934"/>
            <a:chOff x="513682" y="5670874"/>
            <a:chExt cx="1066030" cy="870904"/>
          </a:xfrm>
        </p:grpSpPr>
        <p:grpSp>
          <p:nvGrpSpPr>
            <p:cNvPr id="59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1" name="Прямоугольник 60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Прямоугольник 61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0" name="Прямая соединительная линия 59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Прямоугольник 62"/>
          <p:cNvSpPr/>
          <p:nvPr/>
        </p:nvSpPr>
        <p:spPr>
          <a:xfrm>
            <a:off x="1722734" y="549496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960144" y="5527999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4524660" y="549872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903782" y="548507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793962" y="541364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118492" y="541364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69" name="Group 9"/>
          <p:cNvGrpSpPr>
            <a:grpSpLocks/>
          </p:cNvGrpSpPr>
          <p:nvPr/>
        </p:nvGrpSpPr>
        <p:grpSpPr bwMode="auto">
          <a:xfrm>
            <a:off x="4507814" y="6029286"/>
            <a:ext cx="428628" cy="500066"/>
            <a:chOff x="2880" y="6480"/>
            <a:chExt cx="166" cy="549"/>
          </a:xfrm>
        </p:grpSpPr>
        <p:grpSp>
          <p:nvGrpSpPr>
            <p:cNvPr id="70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72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4" name="TextBox 73"/>
          <p:cNvSpPr txBox="1"/>
          <p:nvPr/>
        </p:nvSpPr>
        <p:spPr>
          <a:xfrm rot="19297129">
            <a:off x="8395175" y="253085"/>
            <a:ext cx="50006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 rot="2990069">
            <a:off x="5251903" y="164374"/>
            <a:ext cx="50006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928662" y="6215082"/>
            <a:ext cx="1928826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357686" y="4957716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500958" y="6243600"/>
            <a:ext cx="142876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 rot="19297129">
            <a:off x="6823537" y="312999"/>
            <a:ext cx="50006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1" name="Прямая со стрелкой 80"/>
          <p:cNvCxnSpPr/>
          <p:nvPr/>
        </p:nvCxnSpPr>
        <p:spPr>
          <a:xfrm rot="5400000">
            <a:off x="857224" y="428604"/>
            <a:ext cx="500066" cy="50006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 rot="10800000">
            <a:off x="8286776" y="1214422"/>
            <a:ext cx="571504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6929422" y="3714752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2800" b="1" baseline="-25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2867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2867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2867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6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83996E-6 L 0.39393 -0.00879 " pathEditMode="relative" rAng="0" ptsTypes="AA">
                                      <p:cBhvr>
                                        <p:cTn id="11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286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624 L -0.47986 -0.48473 " pathEditMode="relative" rAng="0" ptsTypes="AA">
                                      <p:cBhvr>
                                        <p:cTn id="1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00" y="-2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5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6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1" dur="2000" fill="hold"/>
                                        <p:tgtEl>
                                          <p:spTgt spid="2867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98 -0.00486 L -0.45729 -0.65995 " pathEditMode="relative" rAng="0" ptsTypes="AA">
                                      <p:cBhvr>
                                        <p:cTn id="17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00" y="-3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729 -0.65995 L -0.2882 -0.65578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97 0.01041 L 0.23421 -0.66351 " pathEditMode="relative" rAng="0" ptsTypes="AA">
                                      <p:cBhvr>
                                        <p:cTn id="18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" y="-3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2239E-6 L 0.29184 -0.46785 " pathEditMode="relative" rAng="0" ptsTypes="AA">
                                      <p:cBhvr>
                                        <p:cTn id="19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-2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utoUpdateAnimBg="0"/>
      <p:bldP spid="6" grpId="0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74" grpId="0" animBg="1"/>
      <p:bldP spid="75" grpId="0" animBg="1"/>
      <p:bldP spid="76" grpId="0" animBg="1"/>
      <p:bldP spid="76" grpId="1" animBg="1"/>
      <p:bldP spid="77" grpId="0" animBg="1"/>
      <p:bldP spid="77" grpId="1" animBg="1"/>
      <p:bldP spid="77" grpId="2" animBg="1"/>
      <p:bldP spid="78" grpId="0" animBg="1"/>
      <p:bldP spid="78" grpId="1" animBg="1"/>
      <p:bldP spid="78" grpId="2" animBg="1"/>
      <p:bldP spid="79" grpId="0" animBg="1"/>
      <p:bldP spid="79" grpId="1" animBg="1"/>
      <p:bldP spid="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8929718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tabLst>
                <a:tab pos="17557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Оцените температуру газообразного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гелия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сосуде, если известно, что его масса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г,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объем сосуда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22,4 10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давление гелия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Выберите из приведенных ниже значений наиболее близкое к полученному вами результату.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К.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30 К.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300 К.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3000 К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30 000 к.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857496"/>
            <a:ext cx="9144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1755775" algn="l"/>
              </a:tabLs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внутренняя   э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нергия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идеального газа, если его давление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раза,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объем </a:t>
            </a:r>
            <a:r>
              <a:rPr lang="ru-RU" sz="2800" b="1" i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2 раза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tabLst>
                <a:tab pos="1755775" algn="l"/>
              </a:tabLst>
            </a:pP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раза. </a:t>
            </a: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раза. </a:t>
            </a: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Останется неизменной </a:t>
            </a: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раза. </a:t>
            </a:r>
            <a:r>
              <a:rPr lang="ru-RU" sz="16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Среди ответов А —Г нет правильного.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4143372" y="4786322"/>
            <a:ext cx="2912659" cy="1143008"/>
            <a:chOff x="2945226" y="3857628"/>
            <a:chExt cx="2912659" cy="1143008"/>
          </a:xfrm>
        </p:grpSpPr>
        <p:sp>
          <p:nvSpPr>
            <p:cNvPr id="7" name="Text Box 20"/>
            <p:cNvSpPr txBox="1">
              <a:spLocks noChangeArrowheads="1"/>
            </p:cNvSpPr>
            <p:nvPr/>
          </p:nvSpPr>
          <p:spPr bwMode="auto">
            <a:xfrm>
              <a:off x="2945226" y="4114283"/>
              <a:ext cx="1126272" cy="567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22"/>
            <p:cNvSpPr txBox="1">
              <a:spLocks noChangeArrowheads="1"/>
            </p:cNvSpPr>
            <p:nvPr/>
          </p:nvSpPr>
          <p:spPr bwMode="auto">
            <a:xfrm>
              <a:off x="3806531" y="4365248"/>
              <a:ext cx="1208541" cy="635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M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23"/>
            <p:cNvSpPr txBox="1">
              <a:spLocks noChangeArrowheads="1"/>
            </p:cNvSpPr>
            <p:nvPr/>
          </p:nvSpPr>
          <p:spPr bwMode="auto">
            <a:xfrm>
              <a:off x="3808387" y="3857628"/>
              <a:ext cx="1208541" cy="733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m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25"/>
            <p:cNvSpPr txBox="1">
              <a:spLocks noChangeArrowheads="1"/>
            </p:cNvSpPr>
            <p:nvPr/>
          </p:nvSpPr>
          <p:spPr bwMode="auto">
            <a:xfrm>
              <a:off x="4602850" y="4209782"/>
              <a:ext cx="1255035" cy="567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Line 24"/>
          <p:cNvSpPr>
            <a:spLocks noChangeShapeType="1"/>
          </p:cNvSpPr>
          <p:nvPr/>
        </p:nvSpPr>
        <p:spPr bwMode="auto">
          <a:xfrm>
            <a:off x="4929190" y="5357826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4429124" y="1572364"/>
            <a:ext cx="2928958" cy="1297383"/>
            <a:chOff x="4429124" y="1572364"/>
            <a:chExt cx="2928958" cy="1297383"/>
          </a:xfrm>
        </p:grpSpPr>
        <p:sp>
          <p:nvSpPr>
            <p:cNvPr id="13" name="TextBox 12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4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" name="TextBox 19"/>
          <p:cNvSpPr txBox="1"/>
          <p:nvPr/>
        </p:nvSpPr>
        <p:spPr>
          <a:xfrm>
            <a:off x="6596202" y="5119574"/>
            <a:ext cx="1476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7030171" y="5357826"/>
            <a:ext cx="351285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7006421" y="4938722"/>
            <a:ext cx="49416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7034082" y="5441327"/>
            <a:ext cx="32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20732060">
            <a:off x="2392409" y="1963958"/>
            <a:ext cx="16562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300 К</a:t>
            </a:r>
            <a:endParaRPr lang="ru-RU" sz="3200" dirty="0"/>
          </a:p>
        </p:txBody>
      </p:sp>
      <p:sp>
        <p:nvSpPr>
          <p:cNvPr id="22" name="Прямоугольник 21"/>
          <p:cNvSpPr/>
          <p:nvPr/>
        </p:nvSpPr>
        <p:spPr>
          <a:xfrm rot="20402138">
            <a:off x="178013" y="5351207"/>
            <a:ext cx="41797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Останется неизменной 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 animBg="1"/>
      <p:bldP spid="6" grpId="0"/>
      <p:bldP spid="12" grpId="0" animBg="1"/>
      <p:bldP spid="20" grpId="0"/>
      <p:bldP spid="25" grpId="0"/>
      <p:bldP spid="26" grpId="0"/>
      <p:bldP spid="27" grpId="0" animBg="1"/>
      <p:bldP spid="21" grpId="0"/>
      <p:bldP spid="2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7540</TotalTime>
  <Words>1332</Words>
  <Application>Microsoft Office PowerPoint</Application>
  <PresentationFormat>Экран (4:3)</PresentationFormat>
  <Paragraphs>242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Домашнее задание.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1045</cp:revision>
  <dcterms:created xsi:type="dcterms:W3CDTF">2009-11-04T14:29:22Z</dcterms:created>
  <dcterms:modified xsi:type="dcterms:W3CDTF">2021-02-20T17:31:04Z</dcterms:modified>
</cp:coreProperties>
</file>