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19"/>
  </p:notesMasterIdLst>
  <p:sldIdLst>
    <p:sldId id="289" r:id="rId2"/>
    <p:sldId id="372" r:id="rId3"/>
    <p:sldId id="377" r:id="rId4"/>
    <p:sldId id="375" r:id="rId5"/>
    <p:sldId id="362" r:id="rId6"/>
    <p:sldId id="365" r:id="rId7"/>
    <p:sldId id="366" r:id="rId8"/>
    <p:sldId id="367" r:id="rId9"/>
    <p:sldId id="368" r:id="rId10"/>
    <p:sldId id="363" r:id="rId11"/>
    <p:sldId id="364" r:id="rId12"/>
    <p:sldId id="369" r:id="rId13"/>
    <p:sldId id="370" r:id="rId14"/>
    <p:sldId id="371" r:id="rId15"/>
    <p:sldId id="311" r:id="rId16"/>
    <p:sldId id="373" r:id="rId17"/>
    <p:sldId id="374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99"/>
    <a:srgbClr val="006600"/>
    <a:srgbClr val="220FB1"/>
    <a:srgbClr val="003300"/>
    <a:srgbClr val="66CCFF"/>
    <a:srgbClr val="000000"/>
    <a:srgbClr val="365D21"/>
    <a:srgbClr val="0033CC"/>
    <a:srgbClr val="0014AC"/>
    <a:srgbClr val="2706E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81" autoAdjust="0"/>
  </p:normalViewPr>
  <p:slideViewPr>
    <p:cSldViewPr>
      <p:cViewPr>
        <p:scale>
          <a:sx n="80" d="100"/>
          <a:sy n="80" d="100"/>
        </p:scale>
        <p:origin x="-1116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20.02.2021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17365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audio" Target="../media/audio1.wav"/><Relationship Id="rId7" Type="http://schemas.openxmlformats.org/officeDocument/2006/relationships/image" Target="../media/image10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audio" Target="../media/audio9.wav"/><Relationship Id="rId4" Type="http://schemas.openxmlformats.org/officeDocument/2006/relationships/audio" Target="../media/audio3.wav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audio" Target="../media/audio2.wav"/><Relationship Id="rId7" Type="http://schemas.openxmlformats.org/officeDocument/2006/relationships/image" Target="../media/image11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5.wav"/><Relationship Id="rId4" Type="http://schemas.openxmlformats.org/officeDocument/2006/relationships/audio" Target="../media/audio3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6.wav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audio" Target="../media/audio1.wav"/><Relationship Id="rId7" Type="http://schemas.openxmlformats.org/officeDocument/2006/relationships/image" Target="../media/image1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audio" Target="../media/audio5.wav"/><Relationship Id="rId10" Type="http://schemas.openxmlformats.org/officeDocument/2006/relationships/image" Target="../media/image7.jpeg"/><Relationship Id="rId4" Type="http://schemas.openxmlformats.org/officeDocument/2006/relationships/audio" Target="../media/audio6.wav"/><Relationship Id="rId9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jpeg"/><Relationship Id="rId3" Type="http://schemas.openxmlformats.org/officeDocument/2006/relationships/audio" Target="../media/audio4.wav"/><Relationship Id="rId7" Type="http://schemas.openxmlformats.org/officeDocument/2006/relationships/image" Target="../media/image18.png"/><Relationship Id="rId12" Type="http://schemas.openxmlformats.org/officeDocument/2006/relationships/image" Target="../media/image2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22.jpeg"/><Relationship Id="rId5" Type="http://schemas.openxmlformats.org/officeDocument/2006/relationships/audio" Target="../media/audio3.wav"/><Relationship Id="rId10" Type="http://schemas.openxmlformats.org/officeDocument/2006/relationships/image" Target="../media/image21.jpeg"/><Relationship Id="rId4" Type="http://schemas.openxmlformats.org/officeDocument/2006/relationships/audio" Target="../media/audio10.wav"/><Relationship Id="rId9" Type="http://schemas.openxmlformats.org/officeDocument/2006/relationships/image" Target="../media/image2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audio" Target="../media/audio3.wav"/><Relationship Id="rId4" Type="http://schemas.openxmlformats.org/officeDocument/2006/relationships/audio" Target="../media/audio6.wav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5.wav"/><Relationship Id="rId4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7.wav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audio" Target="../media/audio8.wav"/><Relationship Id="rId3" Type="http://schemas.openxmlformats.org/officeDocument/2006/relationships/audio" Target="../media/audio4.wav"/><Relationship Id="rId7" Type="http://schemas.openxmlformats.org/officeDocument/2006/relationships/audio" Target="../media/audio5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11" Type="http://schemas.openxmlformats.org/officeDocument/2006/relationships/image" Target="../media/image7.jpeg"/><Relationship Id="rId5" Type="http://schemas.openxmlformats.org/officeDocument/2006/relationships/audio" Target="../media/audio3.wav"/><Relationship Id="rId10" Type="http://schemas.openxmlformats.org/officeDocument/2006/relationships/image" Target="../media/image6.png"/><Relationship Id="rId4" Type="http://schemas.openxmlformats.org/officeDocument/2006/relationships/audio" Target="../media/audio7.wav"/><Relationship Id="rId9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audio" Target="../media/audio5.wav"/><Relationship Id="rId3" Type="http://schemas.openxmlformats.org/officeDocument/2006/relationships/audio" Target="../media/audio1.wav"/><Relationship Id="rId7" Type="http://schemas.openxmlformats.org/officeDocument/2006/relationships/audio" Target="../media/audio2.wav"/><Relationship Id="rId12" Type="http://schemas.openxmlformats.org/officeDocument/2006/relationships/image" Target="../media/image7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8.wav"/><Relationship Id="rId11" Type="http://schemas.openxmlformats.org/officeDocument/2006/relationships/image" Target="../media/image9.png"/><Relationship Id="rId5" Type="http://schemas.openxmlformats.org/officeDocument/2006/relationships/audio" Target="../media/audio3.wav"/><Relationship Id="rId10" Type="http://schemas.openxmlformats.org/officeDocument/2006/relationships/image" Target="../media/image8.emf"/><Relationship Id="rId4" Type="http://schemas.openxmlformats.org/officeDocument/2006/relationships/audio" Target="../media/audio4.wav"/><Relationship Id="rId9" Type="http://schemas.openxmlformats.org/officeDocument/2006/relationships/audio" Target="../media/audio7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8" y="3786190"/>
          <a:ext cx="8929718" cy="2133600"/>
        </p:xfrm>
        <a:graphic>
          <a:graphicData uri="http://schemas.openxmlformats.org/drawingml/2006/table">
            <a:tbl>
              <a:tblPr/>
              <a:tblGrid>
                <a:gridCol w="6327809"/>
                <a:gridCol w="866963"/>
                <a:gridCol w="1027096"/>
                <a:gridCol w="707850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1.Консультация по гр.6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2.Консультация по вопросам к зачету №1.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3. Работа с тренировочными упражнениями по газовым законам.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4. тренировочный взаимоопрос по вопросам к зачету №1.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20м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Д.З.    гр.7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50м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0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- 12 (МКТ и ТД )        раздел (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ТЕМА:/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УПР.ГЗ/  РОЛЬ ТЕПЛОВЫХ ДВИГАТЕЛЕЙ И ОХРАНА ПРИРОДЫ.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ЦЕЛИ:1. Выделить основные умения учащихся по данному разделу и провести работу 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переводу их в навык.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Закреплять знания по разделу.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3428992" cy="2763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2407974"/>
            <a:ext cx="9144000" cy="206210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55775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13.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изменился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объем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данного количества идеального газа при переходе из состояния 1  в состояние 2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(рис. 5)?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55775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А,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Увеличился..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Остался неизменным.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Уменьшился.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Мог увеличиться или уменьшиться.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Такой процесс невозможен.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857224" y="1630987"/>
            <a:ext cx="1928826" cy="500066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2714612" y="1428736"/>
            <a:ext cx="5645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857224" y="1000108"/>
            <a:ext cx="1785950" cy="111907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2643174" y="642918"/>
            <a:ext cx="510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b="1" baseline="-25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 rot="5400000">
            <a:off x="1221666" y="4730038"/>
            <a:ext cx="642942" cy="1643074"/>
            <a:chOff x="3000364" y="785794"/>
            <a:chExt cx="214314" cy="5674096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3000364" y="785794"/>
              <a:ext cx="214314" cy="5643603"/>
            </a:xfrm>
            <a:prstGeom prst="rect">
              <a:avLst/>
            </a:prstGeom>
            <a:blipFill>
              <a:blip r:embed="rId8" cstate="print"/>
              <a:tile tx="0" ty="0" sx="100000" sy="100000" flip="none" algn="tl"/>
            </a:blip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3000364" y="6388452"/>
              <a:ext cx="214314" cy="71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-32" y="5243752"/>
            <a:ext cx="1066030" cy="602934"/>
            <a:chOff x="513682" y="5670874"/>
            <a:chExt cx="1066030" cy="870904"/>
          </a:xfrm>
        </p:grpSpPr>
        <p:grpSp>
          <p:nvGrpSpPr>
            <p:cNvPr id="15" name="Группа 113"/>
            <p:cNvGrpSpPr/>
            <p:nvPr/>
          </p:nvGrpSpPr>
          <p:grpSpPr>
            <a:xfrm>
              <a:off x="520966" y="5670874"/>
              <a:ext cx="1058746" cy="870904"/>
              <a:chOff x="-130084" y="5643578"/>
              <a:chExt cx="1058746" cy="870904"/>
            </a:xfrm>
          </p:grpSpPr>
          <p:sp>
            <p:nvSpPr>
              <p:cNvPr id="17" name="Прямоугольник 16"/>
              <p:cNvSpPr/>
              <p:nvPr/>
            </p:nvSpPr>
            <p:spPr>
              <a:xfrm>
                <a:off x="642910" y="5657226"/>
                <a:ext cx="285752" cy="8572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8" name="Прямоугольник 17"/>
              <p:cNvSpPr/>
              <p:nvPr/>
            </p:nvSpPr>
            <p:spPr>
              <a:xfrm>
                <a:off x="-130084" y="5643578"/>
                <a:ext cx="756180" cy="85725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16" name="Прямая соединительная линия 15"/>
            <p:cNvCxnSpPr/>
            <p:nvPr/>
          </p:nvCxnSpPr>
          <p:spPr>
            <a:xfrm>
              <a:off x="513682" y="6099502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Группа 18"/>
          <p:cNvGrpSpPr/>
          <p:nvPr/>
        </p:nvGrpSpPr>
        <p:grpSpPr>
          <a:xfrm rot="5400000">
            <a:off x="4079186" y="4714884"/>
            <a:ext cx="642942" cy="1643074"/>
            <a:chOff x="3000364" y="785794"/>
            <a:chExt cx="214314" cy="5674096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3000364" y="785794"/>
              <a:ext cx="214314" cy="5643603"/>
            </a:xfrm>
            <a:prstGeom prst="rect">
              <a:avLst/>
            </a:prstGeom>
            <a:blipFill>
              <a:blip r:embed="rId8" cstate="print"/>
              <a:tile tx="0" ty="0" sx="100000" sy="100000" flip="none" algn="tl"/>
            </a:blip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000364" y="6388452"/>
              <a:ext cx="214314" cy="71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3421740" y="5227662"/>
            <a:ext cx="1066030" cy="602934"/>
            <a:chOff x="513682" y="5670874"/>
            <a:chExt cx="1066030" cy="870904"/>
          </a:xfrm>
        </p:grpSpPr>
        <p:grpSp>
          <p:nvGrpSpPr>
            <p:cNvPr id="23" name="Группа 126"/>
            <p:cNvGrpSpPr/>
            <p:nvPr/>
          </p:nvGrpSpPr>
          <p:grpSpPr>
            <a:xfrm>
              <a:off x="651050" y="5670874"/>
              <a:ext cx="928662" cy="870904"/>
              <a:chOff x="0" y="5643578"/>
              <a:chExt cx="928662" cy="870904"/>
            </a:xfrm>
          </p:grpSpPr>
          <p:sp>
            <p:nvSpPr>
              <p:cNvPr id="25" name="Прямоугольник 24"/>
              <p:cNvSpPr/>
              <p:nvPr/>
            </p:nvSpPr>
            <p:spPr>
              <a:xfrm>
                <a:off x="642910" y="5657226"/>
                <a:ext cx="285752" cy="8572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6" name="Прямоугольник 25"/>
              <p:cNvSpPr/>
              <p:nvPr/>
            </p:nvSpPr>
            <p:spPr>
              <a:xfrm>
                <a:off x="0" y="5643578"/>
                <a:ext cx="626096" cy="8572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24" name="Прямая соединительная линия 23"/>
            <p:cNvCxnSpPr/>
            <p:nvPr/>
          </p:nvCxnSpPr>
          <p:spPr>
            <a:xfrm>
              <a:off x="513682" y="6099502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Группа 26"/>
          <p:cNvGrpSpPr/>
          <p:nvPr/>
        </p:nvGrpSpPr>
        <p:grpSpPr>
          <a:xfrm rot="5400000">
            <a:off x="7436772" y="4670742"/>
            <a:ext cx="642942" cy="1643074"/>
            <a:chOff x="3000364" y="785794"/>
            <a:chExt cx="214314" cy="5674096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3000364" y="785794"/>
              <a:ext cx="214314" cy="5643603"/>
            </a:xfrm>
            <a:prstGeom prst="rect">
              <a:avLst/>
            </a:prstGeom>
            <a:blipFill>
              <a:blip r:embed="rId8" cstate="print"/>
              <a:tile tx="0" ty="0" sx="100000" sy="100000" flip="none" algn="tl"/>
            </a:blip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3000364" y="6388452"/>
              <a:ext cx="214314" cy="71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6365202" y="5198104"/>
            <a:ext cx="1066030" cy="602934"/>
            <a:chOff x="513682" y="5670874"/>
            <a:chExt cx="1066030" cy="870904"/>
          </a:xfrm>
        </p:grpSpPr>
        <p:grpSp>
          <p:nvGrpSpPr>
            <p:cNvPr id="31" name="Группа 134"/>
            <p:cNvGrpSpPr/>
            <p:nvPr/>
          </p:nvGrpSpPr>
          <p:grpSpPr>
            <a:xfrm>
              <a:off x="651050" y="5670874"/>
              <a:ext cx="928662" cy="870904"/>
              <a:chOff x="0" y="5643578"/>
              <a:chExt cx="928662" cy="870904"/>
            </a:xfrm>
          </p:grpSpPr>
          <p:sp>
            <p:nvSpPr>
              <p:cNvPr id="33" name="Прямоугольник 32"/>
              <p:cNvSpPr/>
              <p:nvPr/>
            </p:nvSpPr>
            <p:spPr>
              <a:xfrm>
                <a:off x="642910" y="5657226"/>
                <a:ext cx="285752" cy="8572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4" name="Прямоугольник 33"/>
              <p:cNvSpPr/>
              <p:nvPr/>
            </p:nvSpPr>
            <p:spPr>
              <a:xfrm>
                <a:off x="0" y="5643578"/>
                <a:ext cx="626096" cy="8572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32" name="Прямая соединительная линия 31"/>
            <p:cNvCxnSpPr/>
            <p:nvPr/>
          </p:nvCxnSpPr>
          <p:spPr>
            <a:xfrm>
              <a:off x="513682" y="6099502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Прямоугольник 34"/>
          <p:cNvSpPr/>
          <p:nvPr/>
        </p:nvSpPr>
        <p:spPr>
          <a:xfrm>
            <a:off x="1722734" y="5268505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sz="2400" dirty="0">
              <a:solidFill>
                <a:srgbClr val="000099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960144" y="5301543"/>
            <a:ext cx="4286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2400" dirty="0">
              <a:solidFill>
                <a:srgbClr val="0033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524660" y="5300036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2400" dirty="0">
              <a:solidFill>
                <a:srgbClr val="00330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4903782" y="5286388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793962" y="5242246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sz="2400" dirty="0">
              <a:solidFill>
                <a:srgbClr val="000099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8118492" y="5242246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2400" dirty="0">
              <a:solidFill>
                <a:srgbClr val="FF0000"/>
              </a:solidFill>
            </a:endParaRPr>
          </a:p>
        </p:txBody>
      </p:sp>
      <p:grpSp>
        <p:nvGrpSpPr>
          <p:cNvPr id="41" name="Group 9"/>
          <p:cNvGrpSpPr>
            <a:grpSpLocks/>
          </p:cNvGrpSpPr>
          <p:nvPr/>
        </p:nvGrpSpPr>
        <p:grpSpPr bwMode="auto">
          <a:xfrm>
            <a:off x="4507814" y="5830596"/>
            <a:ext cx="428628" cy="500066"/>
            <a:chOff x="2880" y="6480"/>
            <a:chExt cx="166" cy="549"/>
          </a:xfrm>
        </p:grpSpPr>
        <p:grpSp>
          <p:nvGrpSpPr>
            <p:cNvPr id="42" name="Group 10"/>
            <p:cNvGrpSpPr>
              <a:grpSpLocks/>
            </p:cNvGrpSpPr>
            <p:nvPr/>
          </p:nvGrpSpPr>
          <p:grpSpPr bwMode="auto">
            <a:xfrm>
              <a:off x="2880" y="6480"/>
              <a:ext cx="166" cy="549"/>
              <a:chOff x="2880" y="6480"/>
              <a:chExt cx="166" cy="549"/>
            </a:xfrm>
          </p:grpSpPr>
          <p:sp>
            <p:nvSpPr>
              <p:cNvPr id="44" name="Rectangle 11"/>
              <p:cNvSpPr>
                <a:spLocks noChangeArrowheads="1"/>
              </p:cNvSpPr>
              <p:nvPr/>
            </p:nvSpPr>
            <p:spPr bwMode="auto">
              <a:xfrm>
                <a:off x="2880" y="6741"/>
                <a:ext cx="144" cy="288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5" name="Freeform 12"/>
              <p:cNvSpPr>
                <a:spLocks/>
              </p:cNvSpPr>
              <p:nvPr/>
            </p:nvSpPr>
            <p:spPr bwMode="auto">
              <a:xfrm>
                <a:off x="2960" y="6480"/>
                <a:ext cx="86" cy="251"/>
              </a:xfrm>
              <a:custGeom>
                <a:avLst/>
                <a:gdLst/>
                <a:ahLst/>
                <a:cxnLst>
                  <a:cxn ang="0">
                    <a:pos x="0" y="251"/>
                  </a:cxn>
                  <a:cxn ang="0">
                    <a:pos x="65" y="215"/>
                  </a:cxn>
                  <a:cxn ang="0">
                    <a:pos x="79" y="172"/>
                  </a:cxn>
                  <a:cxn ang="0">
                    <a:pos x="86" y="151"/>
                  </a:cxn>
                  <a:cxn ang="0">
                    <a:pos x="43" y="0"/>
                  </a:cxn>
                </a:cxnLst>
                <a:rect l="0" t="0" r="r" b="b"/>
                <a:pathLst>
                  <a:path w="86" h="251">
                    <a:moveTo>
                      <a:pt x="0" y="251"/>
                    </a:moveTo>
                    <a:cubicBezTo>
                      <a:pt x="30" y="244"/>
                      <a:pt x="43" y="236"/>
                      <a:pt x="65" y="215"/>
                    </a:cubicBezTo>
                    <a:cubicBezTo>
                      <a:pt x="70" y="201"/>
                      <a:pt x="74" y="186"/>
                      <a:pt x="79" y="172"/>
                    </a:cubicBezTo>
                    <a:cubicBezTo>
                      <a:pt x="81" y="165"/>
                      <a:pt x="86" y="151"/>
                      <a:pt x="86" y="151"/>
                    </a:cubicBezTo>
                    <a:cubicBezTo>
                      <a:pt x="80" y="95"/>
                      <a:pt x="84" y="41"/>
                      <a:pt x="43" y="0"/>
                    </a:cubicBezTo>
                  </a:path>
                </a:pathLst>
              </a:custGeom>
              <a:solidFill>
                <a:srgbClr val="FF0000"/>
              </a:solidFill>
              <a:ln w="28575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43" name="Freeform 13"/>
            <p:cNvSpPr>
              <a:spLocks/>
            </p:cNvSpPr>
            <p:nvPr/>
          </p:nvSpPr>
          <p:spPr bwMode="auto">
            <a:xfrm>
              <a:off x="2889" y="6495"/>
              <a:ext cx="117" cy="236"/>
            </a:xfrm>
            <a:custGeom>
              <a:avLst/>
              <a:gdLst/>
              <a:ahLst/>
              <a:cxnLst>
                <a:cxn ang="0">
                  <a:pos x="50" y="236"/>
                </a:cxn>
                <a:cxn ang="0">
                  <a:pos x="28" y="186"/>
                </a:cxn>
                <a:cxn ang="0">
                  <a:pos x="0" y="150"/>
                </a:cxn>
                <a:cxn ang="0">
                  <a:pos x="71" y="100"/>
                </a:cxn>
                <a:cxn ang="0">
                  <a:pos x="100" y="43"/>
                </a:cxn>
                <a:cxn ang="0">
                  <a:pos x="100" y="43"/>
                </a:cxn>
                <a:cxn ang="0">
                  <a:pos x="114" y="28"/>
                </a:cxn>
                <a:cxn ang="0">
                  <a:pos x="114" y="0"/>
                </a:cxn>
              </a:cxnLst>
              <a:rect l="0" t="0" r="r" b="b"/>
              <a:pathLst>
                <a:path w="117" h="236">
                  <a:moveTo>
                    <a:pt x="50" y="236"/>
                  </a:moveTo>
                  <a:cubicBezTo>
                    <a:pt x="42" y="220"/>
                    <a:pt x="37" y="202"/>
                    <a:pt x="28" y="186"/>
                  </a:cubicBezTo>
                  <a:cubicBezTo>
                    <a:pt x="20" y="173"/>
                    <a:pt x="8" y="163"/>
                    <a:pt x="0" y="150"/>
                  </a:cubicBezTo>
                  <a:cubicBezTo>
                    <a:pt x="11" y="95"/>
                    <a:pt x="15" y="109"/>
                    <a:pt x="71" y="100"/>
                  </a:cubicBezTo>
                  <a:lnTo>
                    <a:pt x="100" y="43"/>
                  </a:lnTo>
                  <a:cubicBezTo>
                    <a:pt x="100" y="43"/>
                    <a:pt x="100" y="43"/>
                    <a:pt x="100" y="43"/>
                  </a:cubicBezTo>
                  <a:cubicBezTo>
                    <a:pt x="105" y="38"/>
                    <a:pt x="112" y="35"/>
                    <a:pt x="114" y="28"/>
                  </a:cubicBezTo>
                  <a:cubicBezTo>
                    <a:pt x="117" y="19"/>
                    <a:pt x="114" y="9"/>
                    <a:pt x="114" y="0"/>
                  </a:cubicBezTo>
                </a:path>
              </a:pathLst>
            </a:custGeom>
            <a:solidFill>
              <a:srgbClr val="FF0000"/>
            </a:solidFill>
            <a:ln w="28575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6" name="Прямоугольник 45"/>
          <p:cNvSpPr/>
          <p:nvPr/>
        </p:nvSpPr>
        <p:spPr>
          <a:xfrm rot="20306322">
            <a:off x="3722801" y="1321016"/>
            <a:ext cx="30852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Уменьшился. </a:t>
            </a:r>
            <a:endParaRPr lang="ru-RU" sz="3200" dirty="0"/>
          </a:p>
        </p:txBody>
      </p:sp>
      <p:sp>
        <p:nvSpPr>
          <p:cNvPr id="47" name="TextBox 46"/>
          <p:cNvSpPr txBox="1"/>
          <p:nvPr/>
        </p:nvSpPr>
        <p:spPr>
          <a:xfrm>
            <a:off x="642910" y="6000768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изо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термический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714744" y="4714884"/>
            <a:ext cx="142876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изо</a:t>
            </a:r>
            <a:r>
              <a:rPr lang="ru-RU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барный</a:t>
            </a:r>
            <a:endParaRPr lang="ru-RU" b="1" dirty="0">
              <a:solidFill>
                <a:srgbClr val="22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215206" y="6215082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изо</a:t>
            </a:r>
            <a:r>
              <a:rPr 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хорный</a:t>
            </a:r>
            <a:endParaRPr lang="ru-RU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714348" y="58143"/>
            <a:ext cx="3000428" cy="584775"/>
          </a:xfrm>
          <a:prstGeom prst="rect">
            <a:avLst/>
          </a:prstGeom>
          <a:solidFill>
            <a:srgbClr val="006600"/>
          </a:solidFill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Меньший выше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215206" y="6110607"/>
            <a:ext cx="1428760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изо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хоры</a:t>
            </a:r>
            <a:endParaRPr lang="ru-RU" sz="2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2" name="Группа 51"/>
          <p:cNvGrpSpPr/>
          <p:nvPr/>
        </p:nvGrpSpPr>
        <p:grpSpPr>
          <a:xfrm>
            <a:off x="6215042" y="1000108"/>
            <a:ext cx="2928958" cy="1297383"/>
            <a:chOff x="4429124" y="1572364"/>
            <a:chExt cx="2928958" cy="1297383"/>
          </a:xfrm>
        </p:grpSpPr>
        <p:sp>
          <p:nvSpPr>
            <p:cNvPr id="53" name="TextBox 52"/>
            <p:cNvSpPr txBox="1"/>
            <p:nvPr/>
          </p:nvSpPr>
          <p:spPr>
            <a:xfrm>
              <a:off x="4429124" y="2000240"/>
              <a:ext cx="292895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sz="3200" b="1" baseline="-25000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3200" b="1" baseline="-25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=</a:t>
              </a:r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R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3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4" name="Группа 16"/>
            <p:cNvGrpSpPr/>
            <p:nvPr/>
          </p:nvGrpSpPr>
          <p:grpSpPr>
            <a:xfrm>
              <a:off x="5506599" y="1572364"/>
              <a:ext cx="1218560" cy="1297383"/>
              <a:chOff x="6994922" y="1702989"/>
              <a:chExt cx="1218560" cy="1297383"/>
            </a:xfrm>
          </p:grpSpPr>
          <p:sp>
            <p:nvSpPr>
              <p:cNvPr id="55" name="Text Box 22"/>
              <p:cNvSpPr txBox="1">
                <a:spLocks noChangeArrowheads="1"/>
              </p:cNvSpPr>
              <p:nvPr/>
            </p:nvSpPr>
            <p:spPr bwMode="auto">
              <a:xfrm>
                <a:off x="7004941" y="2364984"/>
                <a:ext cx="1208541" cy="635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M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6" name="Text Box 23"/>
              <p:cNvSpPr txBox="1">
                <a:spLocks noChangeArrowheads="1"/>
              </p:cNvSpPr>
              <p:nvPr/>
            </p:nvSpPr>
            <p:spPr bwMode="auto">
              <a:xfrm>
                <a:off x="6994922" y="1702989"/>
                <a:ext cx="1208541" cy="7338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m</a:t>
                </a:r>
                <a:r>
                  <a:rPr kumimoji="0" lang="ru-RU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7" name="Line 24"/>
              <p:cNvSpPr>
                <a:spLocks noChangeShapeType="1"/>
              </p:cNvSpPr>
              <p:nvPr/>
            </p:nvSpPr>
            <p:spPr bwMode="auto">
              <a:xfrm>
                <a:off x="7127397" y="2416993"/>
                <a:ext cx="57600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cxnSp>
        <p:nvCxnSpPr>
          <p:cNvPr id="59" name="Прямая соединительная линия 58"/>
          <p:cNvCxnSpPr/>
          <p:nvPr/>
        </p:nvCxnSpPr>
        <p:spPr>
          <a:xfrm rot="5400000">
            <a:off x="1893075" y="1606537"/>
            <a:ext cx="121444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16 -0.00208 L 0.08333 0.0007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00" y="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3" dur="2000" fill="hold"/>
                                        <p:tgtEl>
                                          <p:spTgt spid="3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32 0.00231 L -0.05573 0.00023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00" y="-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4" dur="2000" fill="hold"/>
                                        <p:tgtEl>
                                          <p:spTgt spid="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6" dur="2000" fill="hold"/>
                                        <p:tgtEl>
                                          <p:spTgt spid="3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996E-6 L 0.39393 -0.00879 " pathEditMode="relative" rAng="0" ptsTypes="AA">
                                      <p:cBhvr>
                                        <p:cTn id="12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00" y="-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1" dur="2000" fill="hold"/>
                                        <p:tgtEl>
                                          <p:spTgt spid="3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2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3" dur="2000" fill="hold"/>
                                        <p:tgtEl>
                                          <p:spTgt spid="4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0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22757E-6 L -0.45764 -0.73405 " pathEditMode="relative" rAng="0" ptsTypes="AA">
                                      <p:cBhvr>
                                        <p:cTn id="14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00" y="-36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  <p:bldP spid="8" grpId="0"/>
      <p:bldP spid="14" grpId="0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6" grpId="0"/>
      <p:bldP spid="47" grpId="0"/>
      <p:bldP spid="48" grpId="0" animBg="1"/>
      <p:bldP spid="49" grpId="0"/>
      <p:bldP spid="50" grpId="0" animBg="1"/>
      <p:bldP spid="51" grpId="0" animBg="1"/>
      <p:bldP spid="51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-500090"/>
            <a:ext cx="3071802" cy="4226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-32" y="3143248"/>
            <a:ext cx="9144032" cy="181588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55775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14.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Какой точке на графике изменения состояния идеального газа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(рис. 6) 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соответствует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минимальное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значение внутренней энергии?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4,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Внутренняя энергия во всех состояниях одинакова.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3428992" y="0"/>
            <a:ext cx="3154959" cy="1143008"/>
            <a:chOff x="4572000" y="1071546"/>
            <a:chExt cx="3154959" cy="1143008"/>
          </a:xfrm>
        </p:grpSpPr>
        <p:sp>
          <p:nvSpPr>
            <p:cNvPr id="6" name="Text Box 20"/>
            <p:cNvSpPr txBox="1">
              <a:spLocks noChangeArrowheads="1"/>
            </p:cNvSpPr>
            <p:nvPr/>
          </p:nvSpPr>
          <p:spPr bwMode="auto">
            <a:xfrm>
              <a:off x="4572000" y="1280701"/>
              <a:ext cx="1126272" cy="5670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kumimoji="0" lang="ru-RU" sz="4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=</a:t>
              </a:r>
              <a:endPara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 Box 22"/>
            <p:cNvSpPr txBox="1">
              <a:spLocks noChangeArrowheads="1"/>
            </p:cNvSpPr>
            <p:nvPr/>
          </p:nvSpPr>
          <p:spPr bwMode="auto">
            <a:xfrm>
              <a:off x="5592480" y="1579166"/>
              <a:ext cx="1208541" cy="635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M</a:t>
              </a:r>
              <a:endPara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 Box 23"/>
            <p:cNvSpPr txBox="1">
              <a:spLocks noChangeArrowheads="1"/>
            </p:cNvSpPr>
            <p:nvPr/>
          </p:nvSpPr>
          <p:spPr bwMode="auto">
            <a:xfrm>
              <a:off x="5594257" y="1071546"/>
              <a:ext cx="1208541" cy="7338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m</a:t>
              </a:r>
              <a:endPara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Line 24"/>
            <p:cNvSpPr>
              <a:spLocks noChangeShapeType="1"/>
            </p:cNvSpPr>
            <p:nvPr/>
          </p:nvSpPr>
          <p:spPr bwMode="auto">
            <a:xfrm>
              <a:off x="5524944" y="1655136"/>
              <a:ext cx="940174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 Box 25"/>
            <p:cNvSpPr txBox="1">
              <a:spLocks noChangeArrowheads="1"/>
            </p:cNvSpPr>
            <p:nvPr/>
          </p:nvSpPr>
          <p:spPr bwMode="auto">
            <a:xfrm>
              <a:off x="6471924" y="1316825"/>
              <a:ext cx="1255035" cy="5670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kumimoji="0" lang="ru-RU" sz="4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endPara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9" name="Arc 6"/>
          <p:cNvSpPr>
            <a:spLocks/>
          </p:cNvSpPr>
          <p:nvPr/>
        </p:nvSpPr>
        <p:spPr bwMode="auto">
          <a:xfrm rot="6365021" flipV="1">
            <a:off x="784529" y="1172182"/>
            <a:ext cx="1082244" cy="1555157"/>
          </a:xfrm>
          <a:custGeom>
            <a:avLst/>
            <a:gdLst>
              <a:gd name="G0" fmla="+- 0 0 0"/>
              <a:gd name="G1" fmla="+- 19569 0 0"/>
              <a:gd name="G2" fmla="+- 21600 0 0"/>
              <a:gd name="T0" fmla="*/ 9143 w 21600"/>
              <a:gd name="T1" fmla="*/ 0 h 23289"/>
              <a:gd name="T2" fmla="*/ 21277 w 21600"/>
              <a:gd name="T3" fmla="*/ 23289 h 23289"/>
              <a:gd name="T4" fmla="*/ 0 w 21600"/>
              <a:gd name="T5" fmla="*/ 19569 h 23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3289" fill="none" extrusionOk="0">
                <a:moveTo>
                  <a:pt x="9143" y="-1"/>
                </a:moveTo>
                <a:cubicBezTo>
                  <a:pt x="16743" y="3550"/>
                  <a:pt x="21600" y="11180"/>
                  <a:pt x="21600" y="19569"/>
                </a:cubicBezTo>
                <a:cubicBezTo>
                  <a:pt x="21600" y="20816"/>
                  <a:pt x="21492" y="22060"/>
                  <a:pt x="21277" y="23289"/>
                </a:cubicBezTo>
              </a:path>
              <a:path w="21600" h="23289" stroke="0" extrusionOk="0">
                <a:moveTo>
                  <a:pt x="9143" y="-1"/>
                </a:moveTo>
                <a:cubicBezTo>
                  <a:pt x="16743" y="3550"/>
                  <a:pt x="21600" y="11180"/>
                  <a:pt x="21600" y="19569"/>
                </a:cubicBezTo>
                <a:cubicBezTo>
                  <a:pt x="21600" y="20816"/>
                  <a:pt x="21492" y="22060"/>
                  <a:pt x="21277" y="23289"/>
                </a:cubicBezTo>
                <a:lnTo>
                  <a:pt x="0" y="19569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00034" y="1273773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Arc 6"/>
          <p:cNvSpPr>
            <a:spLocks/>
          </p:cNvSpPr>
          <p:nvPr/>
        </p:nvSpPr>
        <p:spPr bwMode="auto">
          <a:xfrm rot="6365021" flipV="1">
            <a:off x="1998975" y="-113701"/>
            <a:ext cx="1082244" cy="1555157"/>
          </a:xfrm>
          <a:custGeom>
            <a:avLst/>
            <a:gdLst>
              <a:gd name="G0" fmla="+- 0 0 0"/>
              <a:gd name="G1" fmla="+- 19569 0 0"/>
              <a:gd name="G2" fmla="+- 21600 0 0"/>
              <a:gd name="T0" fmla="*/ 9143 w 21600"/>
              <a:gd name="T1" fmla="*/ 0 h 23289"/>
              <a:gd name="T2" fmla="*/ 21277 w 21600"/>
              <a:gd name="T3" fmla="*/ 23289 h 23289"/>
              <a:gd name="T4" fmla="*/ 0 w 21600"/>
              <a:gd name="T5" fmla="*/ 19569 h 23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3289" fill="none" extrusionOk="0">
                <a:moveTo>
                  <a:pt x="9143" y="-1"/>
                </a:moveTo>
                <a:cubicBezTo>
                  <a:pt x="16743" y="3550"/>
                  <a:pt x="21600" y="11180"/>
                  <a:pt x="21600" y="19569"/>
                </a:cubicBezTo>
                <a:cubicBezTo>
                  <a:pt x="21600" y="20816"/>
                  <a:pt x="21492" y="22060"/>
                  <a:pt x="21277" y="23289"/>
                </a:cubicBezTo>
              </a:path>
              <a:path w="21600" h="23289" stroke="0" extrusionOk="0">
                <a:moveTo>
                  <a:pt x="9143" y="-1"/>
                </a:moveTo>
                <a:cubicBezTo>
                  <a:pt x="16743" y="3550"/>
                  <a:pt x="21600" y="11180"/>
                  <a:pt x="21600" y="19569"/>
                </a:cubicBezTo>
                <a:cubicBezTo>
                  <a:pt x="21600" y="20816"/>
                  <a:pt x="21492" y="22060"/>
                  <a:pt x="21277" y="23289"/>
                </a:cubicBezTo>
                <a:lnTo>
                  <a:pt x="0" y="19569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857356" y="-48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Группа 14"/>
          <p:cNvGrpSpPr/>
          <p:nvPr/>
        </p:nvGrpSpPr>
        <p:grpSpPr>
          <a:xfrm rot="5400000">
            <a:off x="1221666" y="4956494"/>
            <a:ext cx="642942" cy="1643074"/>
            <a:chOff x="3000364" y="785794"/>
            <a:chExt cx="214314" cy="5674096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3000364" y="785794"/>
              <a:ext cx="214314" cy="5643603"/>
            </a:xfrm>
            <a:prstGeom prst="rect">
              <a:avLst/>
            </a:prstGeom>
            <a:blipFill>
              <a:blip r:embed="rId8" cstate="print"/>
              <a:tile tx="0" ty="0" sx="100000" sy="100000" flip="none" algn="tl"/>
            </a:blip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3000364" y="6388452"/>
              <a:ext cx="214314" cy="71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-32" y="5470208"/>
            <a:ext cx="1066030" cy="602934"/>
            <a:chOff x="513682" y="5670874"/>
            <a:chExt cx="1066030" cy="870904"/>
          </a:xfrm>
        </p:grpSpPr>
        <p:grpSp>
          <p:nvGrpSpPr>
            <p:cNvPr id="22" name="Группа 113"/>
            <p:cNvGrpSpPr/>
            <p:nvPr/>
          </p:nvGrpSpPr>
          <p:grpSpPr>
            <a:xfrm>
              <a:off x="520966" y="5670874"/>
              <a:ext cx="1058746" cy="870904"/>
              <a:chOff x="-130084" y="5643578"/>
              <a:chExt cx="1058746" cy="870904"/>
            </a:xfrm>
          </p:grpSpPr>
          <p:sp>
            <p:nvSpPr>
              <p:cNvPr id="24" name="Прямоугольник 23"/>
              <p:cNvSpPr/>
              <p:nvPr/>
            </p:nvSpPr>
            <p:spPr>
              <a:xfrm>
                <a:off x="642910" y="5657226"/>
                <a:ext cx="285752" cy="8572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5" name="Прямоугольник 24"/>
              <p:cNvSpPr/>
              <p:nvPr/>
            </p:nvSpPr>
            <p:spPr>
              <a:xfrm>
                <a:off x="-130084" y="5643578"/>
                <a:ext cx="756180" cy="85725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23" name="Прямая соединительная линия 22"/>
            <p:cNvCxnSpPr/>
            <p:nvPr/>
          </p:nvCxnSpPr>
          <p:spPr>
            <a:xfrm>
              <a:off x="513682" y="6099502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Группа 25"/>
          <p:cNvGrpSpPr/>
          <p:nvPr/>
        </p:nvGrpSpPr>
        <p:grpSpPr>
          <a:xfrm rot="5400000">
            <a:off x="4079186" y="4956494"/>
            <a:ext cx="642942" cy="1643074"/>
            <a:chOff x="3000364" y="785794"/>
            <a:chExt cx="214314" cy="5674096"/>
          </a:xfrm>
        </p:grpSpPr>
        <p:sp>
          <p:nvSpPr>
            <p:cNvPr id="27" name="Прямоугольник 26"/>
            <p:cNvSpPr/>
            <p:nvPr/>
          </p:nvSpPr>
          <p:spPr>
            <a:xfrm>
              <a:off x="3000364" y="785794"/>
              <a:ext cx="214314" cy="5643603"/>
            </a:xfrm>
            <a:prstGeom prst="rect">
              <a:avLst/>
            </a:prstGeom>
            <a:blipFill>
              <a:blip r:embed="rId8" cstate="print"/>
              <a:tile tx="0" ty="0" sx="100000" sy="100000" flip="none" algn="tl"/>
            </a:blip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3000364" y="6388452"/>
              <a:ext cx="214314" cy="71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3421740" y="5469272"/>
            <a:ext cx="1066030" cy="602934"/>
            <a:chOff x="513682" y="5670874"/>
            <a:chExt cx="1066030" cy="870904"/>
          </a:xfrm>
        </p:grpSpPr>
        <p:grpSp>
          <p:nvGrpSpPr>
            <p:cNvPr id="30" name="Группа 126"/>
            <p:cNvGrpSpPr/>
            <p:nvPr/>
          </p:nvGrpSpPr>
          <p:grpSpPr>
            <a:xfrm>
              <a:off x="651050" y="5670874"/>
              <a:ext cx="928662" cy="870904"/>
              <a:chOff x="0" y="5643578"/>
              <a:chExt cx="928662" cy="870904"/>
            </a:xfrm>
          </p:grpSpPr>
          <p:sp>
            <p:nvSpPr>
              <p:cNvPr id="32" name="Прямоугольник 31"/>
              <p:cNvSpPr/>
              <p:nvPr/>
            </p:nvSpPr>
            <p:spPr>
              <a:xfrm>
                <a:off x="642910" y="5657226"/>
                <a:ext cx="285752" cy="8572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3" name="Прямоугольник 32"/>
              <p:cNvSpPr/>
              <p:nvPr/>
            </p:nvSpPr>
            <p:spPr>
              <a:xfrm>
                <a:off x="0" y="5643578"/>
                <a:ext cx="626096" cy="8572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31" name="Прямая соединительная линия 30"/>
            <p:cNvCxnSpPr/>
            <p:nvPr/>
          </p:nvCxnSpPr>
          <p:spPr>
            <a:xfrm>
              <a:off x="513682" y="6099502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Группа 33"/>
          <p:cNvGrpSpPr/>
          <p:nvPr/>
        </p:nvGrpSpPr>
        <p:grpSpPr>
          <a:xfrm rot="5400000">
            <a:off x="7436772" y="4885056"/>
            <a:ext cx="642942" cy="1643074"/>
            <a:chOff x="3000364" y="785794"/>
            <a:chExt cx="214314" cy="5674096"/>
          </a:xfrm>
        </p:grpSpPr>
        <p:sp>
          <p:nvSpPr>
            <p:cNvPr id="35" name="Прямоугольник 34"/>
            <p:cNvSpPr/>
            <p:nvPr/>
          </p:nvSpPr>
          <p:spPr>
            <a:xfrm>
              <a:off x="3000364" y="785794"/>
              <a:ext cx="214314" cy="5643603"/>
            </a:xfrm>
            <a:prstGeom prst="rect">
              <a:avLst/>
            </a:prstGeom>
            <a:blipFill>
              <a:blip r:embed="rId8" cstate="print"/>
              <a:tile tx="0" ty="0" sx="100000" sy="100000" flip="none" algn="tl"/>
            </a:blip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3000364" y="6388452"/>
              <a:ext cx="214314" cy="71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6365202" y="5412418"/>
            <a:ext cx="1066030" cy="602934"/>
            <a:chOff x="513682" y="5670874"/>
            <a:chExt cx="1066030" cy="870904"/>
          </a:xfrm>
        </p:grpSpPr>
        <p:grpSp>
          <p:nvGrpSpPr>
            <p:cNvPr id="38" name="Группа 134"/>
            <p:cNvGrpSpPr/>
            <p:nvPr/>
          </p:nvGrpSpPr>
          <p:grpSpPr>
            <a:xfrm>
              <a:off x="651050" y="5670874"/>
              <a:ext cx="928662" cy="870904"/>
              <a:chOff x="0" y="5643578"/>
              <a:chExt cx="928662" cy="870904"/>
            </a:xfrm>
          </p:grpSpPr>
          <p:sp>
            <p:nvSpPr>
              <p:cNvPr id="40" name="Прямоугольник 39"/>
              <p:cNvSpPr/>
              <p:nvPr/>
            </p:nvSpPr>
            <p:spPr>
              <a:xfrm>
                <a:off x="642910" y="5657226"/>
                <a:ext cx="285752" cy="8572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1" name="Прямоугольник 40"/>
              <p:cNvSpPr/>
              <p:nvPr/>
            </p:nvSpPr>
            <p:spPr>
              <a:xfrm>
                <a:off x="0" y="5643578"/>
                <a:ext cx="626096" cy="8572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39" name="Прямая соединительная линия 38"/>
            <p:cNvCxnSpPr/>
            <p:nvPr/>
          </p:nvCxnSpPr>
          <p:spPr>
            <a:xfrm>
              <a:off x="513682" y="6099502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Прямоугольник 41"/>
          <p:cNvSpPr/>
          <p:nvPr/>
        </p:nvSpPr>
        <p:spPr>
          <a:xfrm>
            <a:off x="1722734" y="5494961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sz="2400" dirty="0">
              <a:solidFill>
                <a:srgbClr val="000099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1960144" y="5527999"/>
            <a:ext cx="4286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2400" dirty="0">
              <a:solidFill>
                <a:srgbClr val="003300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4524660" y="5541646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2400" dirty="0">
              <a:solidFill>
                <a:srgbClr val="003300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4903782" y="5527998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7793962" y="5456560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sz="2400" dirty="0">
              <a:solidFill>
                <a:srgbClr val="000099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118492" y="5456560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2400" dirty="0">
              <a:solidFill>
                <a:srgbClr val="FF0000"/>
              </a:solidFill>
            </a:endParaRPr>
          </a:p>
        </p:txBody>
      </p:sp>
      <p:grpSp>
        <p:nvGrpSpPr>
          <p:cNvPr id="48" name="Group 9"/>
          <p:cNvGrpSpPr>
            <a:grpSpLocks/>
          </p:cNvGrpSpPr>
          <p:nvPr/>
        </p:nvGrpSpPr>
        <p:grpSpPr bwMode="auto">
          <a:xfrm>
            <a:off x="4507814" y="6072206"/>
            <a:ext cx="428628" cy="500066"/>
            <a:chOff x="2880" y="6480"/>
            <a:chExt cx="166" cy="549"/>
          </a:xfrm>
        </p:grpSpPr>
        <p:grpSp>
          <p:nvGrpSpPr>
            <p:cNvPr id="49" name="Group 10"/>
            <p:cNvGrpSpPr>
              <a:grpSpLocks/>
            </p:cNvGrpSpPr>
            <p:nvPr/>
          </p:nvGrpSpPr>
          <p:grpSpPr bwMode="auto">
            <a:xfrm>
              <a:off x="2880" y="6480"/>
              <a:ext cx="166" cy="549"/>
              <a:chOff x="2880" y="6480"/>
              <a:chExt cx="166" cy="549"/>
            </a:xfrm>
          </p:grpSpPr>
          <p:sp>
            <p:nvSpPr>
              <p:cNvPr id="51" name="Rectangle 11"/>
              <p:cNvSpPr>
                <a:spLocks noChangeArrowheads="1"/>
              </p:cNvSpPr>
              <p:nvPr/>
            </p:nvSpPr>
            <p:spPr bwMode="auto">
              <a:xfrm>
                <a:off x="2880" y="6741"/>
                <a:ext cx="144" cy="288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2" name="Freeform 12"/>
              <p:cNvSpPr>
                <a:spLocks/>
              </p:cNvSpPr>
              <p:nvPr/>
            </p:nvSpPr>
            <p:spPr bwMode="auto">
              <a:xfrm>
                <a:off x="2960" y="6480"/>
                <a:ext cx="86" cy="251"/>
              </a:xfrm>
              <a:custGeom>
                <a:avLst/>
                <a:gdLst/>
                <a:ahLst/>
                <a:cxnLst>
                  <a:cxn ang="0">
                    <a:pos x="0" y="251"/>
                  </a:cxn>
                  <a:cxn ang="0">
                    <a:pos x="65" y="215"/>
                  </a:cxn>
                  <a:cxn ang="0">
                    <a:pos x="79" y="172"/>
                  </a:cxn>
                  <a:cxn ang="0">
                    <a:pos x="86" y="151"/>
                  </a:cxn>
                  <a:cxn ang="0">
                    <a:pos x="43" y="0"/>
                  </a:cxn>
                </a:cxnLst>
                <a:rect l="0" t="0" r="r" b="b"/>
                <a:pathLst>
                  <a:path w="86" h="251">
                    <a:moveTo>
                      <a:pt x="0" y="251"/>
                    </a:moveTo>
                    <a:cubicBezTo>
                      <a:pt x="30" y="244"/>
                      <a:pt x="43" y="236"/>
                      <a:pt x="65" y="215"/>
                    </a:cubicBezTo>
                    <a:cubicBezTo>
                      <a:pt x="70" y="201"/>
                      <a:pt x="74" y="186"/>
                      <a:pt x="79" y="172"/>
                    </a:cubicBezTo>
                    <a:cubicBezTo>
                      <a:pt x="81" y="165"/>
                      <a:pt x="86" y="151"/>
                      <a:pt x="86" y="151"/>
                    </a:cubicBezTo>
                    <a:cubicBezTo>
                      <a:pt x="80" y="95"/>
                      <a:pt x="84" y="41"/>
                      <a:pt x="43" y="0"/>
                    </a:cubicBezTo>
                  </a:path>
                </a:pathLst>
              </a:custGeom>
              <a:solidFill>
                <a:srgbClr val="FF0000"/>
              </a:solidFill>
              <a:ln w="28575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50" name="Freeform 13"/>
            <p:cNvSpPr>
              <a:spLocks/>
            </p:cNvSpPr>
            <p:nvPr/>
          </p:nvSpPr>
          <p:spPr bwMode="auto">
            <a:xfrm>
              <a:off x="2889" y="6495"/>
              <a:ext cx="117" cy="236"/>
            </a:xfrm>
            <a:custGeom>
              <a:avLst/>
              <a:gdLst/>
              <a:ahLst/>
              <a:cxnLst>
                <a:cxn ang="0">
                  <a:pos x="50" y="236"/>
                </a:cxn>
                <a:cxn ang="0">
                  <a:pos x="28" y="186"/>
                </a:cxn>
                <a:cxn ang="0">
                  <a:pos x="0" y="150"/>
                </a:cxn>
                <a:cxn ang="0">
                  <a:pos x="71" y="100"/>
                </a:cxn>
                <a:cxn ang="0">
                  <a:pos x="100" y="43"/>
                </a:cxn>
                <a:cxn ang="0">
                  <a:pos x="100" y="43"/>
                </a:cxn>
                <a:cxn ang="0">
                  <a:pos x="114" y="28"/>
                </a:cxn>
                <a:cxn ang="0">
                  <a:pos x="114" y="0"/>
                </a:cxn>
              </a:cxnLst>
              <a:rect l="0" t="0" r="r" b="b"/>
              <a:pathLst>
                <a:path w="117" h="236">
                  <a:moveTo>
                    <a:pt x="50" y="236"/>
                  </a:moveTo>
                  <a:cubicBezTo>
                    <a:pt x="42" y="220"/>
                    <a:pt x="37" y="202"/>
                    <a:pt x="28" y="186"/>
                  </a:cubicBezTo>
                  <a:cubicBezTo>
                    <a:pt x="20" y="173"/>
                    <a:pt x="8" y="163"/>
                    <a:pt x="0" y="150"/>
                  </a:cubicBezTo>
                  <a:cubicBezTo>
                    <a:pt x="11" y="95"/>
                    <a:pt x="15" y="109"/>
                    <a:pt x="71" y="100"/>
                  </a:cubicBezTo>
                  <a:lnTo>
                    <a:pt x="100" y="43"/>
                  </a:lnTo>
                  <a:cubicBezTo>
                    <a:pt x="100" y="43"/>
                    <a:pt x="100" y="43"/>
                    <a:pt x="100" y="43"/>
                  </a:cubicBezTo>
                  <a:cubicBezTo>
                    <a:pt x="105" y="38"/>
                    <a:pt x="112" y="35"/>
                    <a:pt x="114" y="28"/>
                  </a:cubicBezTo>
                  <a:cubicBezTo>
                    <a:pt x="117" y="19"/>
                    <a:pt x="114" y="9"/>
                    <a:pt x="114" y="0"/>
                  </a:cubicBezTo>
                </a:path>
              </a:pathLst>
            </a:custGeom>
            <a:solidFill>
              <a:srgbClr val="FF0000"/>
            </a:solidFill>
            <a:ln w="28575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53" name="Прямоугольник 52"/>
          <p:cNvSpPr/>
          <p:nvPr/>
        </p:nvSpPr>
        <p:spPr>
          <a:xfrm>
            <a:off x="2643174" y="2324393"/>
            <a:ext cx="407484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2400" dirty="0">
              <a:solidFill>
                <a:srgbClr val="220FB1"/>
              </a:solidFill>
            </a:endParaRPr>
          </a:p>
        </p:txBody>
      </p:sp>
      <p:sp>
        <p:nvSpPr>
          <p:cNvPr id="55" name="Arc 6"/>
          <p:cNvSpPr>
            <a:spLocks/>
          </p:cNvSpPr>
          <p:nvPr/>
        </p:nvSpPr>
        <p:spPr bwMode="auto">
          <a:xfrm rot="6336789" flipV="1">
            <a:off x="838621" y="-53833"/>
            <a:ext cx="2200486" cy="2190760"/>
          </a:xfrm>
          <a:custGeom>
            <a:avLst/>
            <a:gdLst>
              <a:gd name="G0" fmla="+- 0 0 0"/>
              <a:gd name="G1" fmla="+- 19569 0 0"/>
              <a:gd name="G2" fmla="+- 21600 0 0"/>
              <a:gd name="T0" fmla="*/ 9143 w 21600"/>
              <a:gd name="T1" fmla="*/ 0 h 23289"/>
              <a:gd name="T2" fmla="*/ 21277 w 21600"/>
              <a:gd name="T3" fmla="*/ 23289 h 23289"/>
              <a:gd name="T4" fmla="*/ 0 w 21600"/>
              <a:gd name="T5" fmla="*/ 19569 h 23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3289" fill="none" extrusionOk="0">
                <a:moveTo>
                  <a:pt x="9143" y="-1"/>
                </a:moveTo>
                <a:cubicBezTo>
                  <a:pt x="16743" y="3550"/>
                  <a:pt x="21600" y="11180"/>
                  <a:pt x="21600" y="19569"/>
                </a:cubicBezTo>
                <a:cubicBezTo>
                  <a:pt x="21600" y="20816"/>
                  <a:pt x="21492" y="22060"/>
                  <a:pt x="21277" y="23289"/>
                </a:cubicBezTo>
              </a:path>
              <a:path w="21600" h="23289" stroke="0" extrusionOk="0">
                <a:moveTo>
                  <a:pt x="9143" y="-1"/>
                </a:moveTo>
                <a:cubicBezTo>
                  <a:pt x="16743" y="3550"/>
                  <a:pt x="21600" y="11180"/>
                  <a:pt x="21600" y="19569"/>
                </a:cubicBezTo>
                <a:cubicBezTo>
                  <a:pt x="21600" y="20816"/>
                  <a:pt x="21492" y="22060"/>
                  <a:pt x="21277" y="23289"/>
                </a:cubicBezTo>
                <a:lnTo>
                  <a:pt x="0" y="19569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 rot="19623218">
            <a:off x="89386" y="2260128"/>
            <a:ext cx="865943" cy="5847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Б.</a:t>
            </a: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</a:t>
            </a:r>
            <a:endParaRPr lang="ru-RU" sz="3200" dirty="0"/>
          </a:p>
        </p:txBody>
      </p:sp>
      <p:sp>
        <p:nvSpPr>
          <p:cNvPr id="57" name="TextBox 56"/>
          <p:cNvSpPr txBox="1"/>
          <p:nvPr/>
        </p:nvSpPr>
        <p:spPr>
          <a:xfrm>
            <a:off x="285720" y="4929198"/>
            <a:ext cx="2500330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изо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термический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833494" y="4953136"/>
            <a:ext cx="1881514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изо</a:t>
            </a:r>
            <a:r>
              <a:rPr lang="ru-RU" sz="24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барный</a:t>
            </a:r>
            <a:endParaRPr lang="ru-RU" sz="2400" b="1" dirty="0">
              <a:solidFill>
                <a:srgbClr val="22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143768" y="4786322"/>
            <a:ext cx="2000232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изо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хорный</a:t>
            </a:r>
            <a:endParaRPr 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 rot="2350396">
            <a:off x="1099860" y="1050112"/>
            <a:ext cx="1871025" cy="64633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Т1</a:t>
            </a:r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Т3.</a:t>
            </a:r>
            <a:endParaRPr lang="ru-RU" sz="36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285720" y="6143644"/>
            <a:ext cx="2500330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изо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термы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2" name="Группа 61"/>
          <p:cNvGrpSpPr/>
          <p:nvPr/>
        </p:nvGrpSpPr>
        <p:grpSpPr>
          <a:xfrm>
            <a:off x="6215042" y="1785926"/>
            <a:ext cx="2928958" cy="1297383"/>
            <a:chOff x="4429124" y="1572364"/>
            <a:chExt cx="2928958" cy="1297383"/>
          </a:xfrm>
        </p:grpSpPr>
        <p:sp>
          <p:nvSpPr>
            <p:cNvPr id="63" name="TextBox 62"/>
            <p:cNvSpPr txBox="1"/>
            <p:nvPr/>
          </p:nvSpPr>
          <p:spPr>
            <a:xfrm>
              <a:off x="4429124" y="2000240"/>
              <a:ext cx="292895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sz="3200" b="1" baseline="-25000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3200" b="1" baseline="-25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=</a:t>
              </a:r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R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3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64" name="Группа 16"/>
            <p:cNvGrpSpPr/>
            <p:nvPr/>
          </p:nvGrpSpPr>
          <p:grpSpPr>
            <a:xfrm>
              <a:off x="5506599" y="1572364"/>
              <a:ext cx="1218560" cy="1297383"/>
              <a:chOff x="6994922" y="1702989"/>
              <a:chExt cx="1218560" cy="1297383"/>
            </a:xfrm>
          </p:grpSpPr>
          <p:sp>
            <p:nvSpPr>
              <p:cNvPr id="65" name="Text Box 22"/>
              <p:cNvSpPr txBox="1">
                <a:spLocks noChangeArrowheads="1"/>
              </p:cNvSpPr>
              <p:nvPr/>
            </p:nvSpPr>
            <p:spPr bwMode="auto">
              <a:xfrm>
                <a:off x="7004941" y="2364984"/>
                <a:ext cx="1208541" cy="635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M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6" name="Text Box 23"/>
              <p:cNvSpPr txBox="1">
                <a:spLocks noChangeArrowheads="1"/>
              </p:cNvSpPr>
              <p:nvPr/>
            </p:nvSpPr>
            <p:spPr bwMode="auto">
              <a:xfrm>
                <a:off x="6994922" y="1702989"/>
                <a:ext cx="1208541" cy="7338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m</a:t>
                </a:r>
                <a:r>
                  <a:rPr kumimoji="0" lang="ru-RU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7" name="Line 24"/>
              <p:cNvSpPr>
                <a:spLocks noChangeShapeType="1"/>
              </p:cNvSpPr>
              <p:nvPr/>
            </p:nvSpPr>
            <p:spPr bwMode="auto">
              <a:xfrm>
                <a:off x="7127397" y="2416993"/>
                <a:ext cx="57600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16 -0.00208 L 0.08333 0.0007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00" y="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4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5" dur="2000" fill="hold"/>
                                        <p:tgtEl>
                                          <p:spTgt spid="4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7" dur="2000" fill="hold"/>
                                        <p:tgtEl>
                                          <p:spTgt spid="4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32 0.00231 L -0.05573 0.00023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00" y="-100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4" dur="2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996E-6 L 0.39393 -0.00879 " pathEditMode="relative" rAng="0" ptsTypes="AA">
                                      <p:cBhvr>
                                        <p:cTn id="14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00" y="-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000"/>
                            </p:stCondLst>
                            <p:childTnLst>
                              <p:par>
                                <p:cTn id="150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1" dur="2000" fill="hold"/>
                                        <p:tgtEl>
                                          <p:spTgt spid="4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2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3" dur="2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18316E-6 L 0.24549 -0.84713 " pathEditMode="relative" rAng="0" ptsTypes="AA">
                                      <p:cBhvr>
                                        <p:cTn id="166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00" y="-42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nimBg="1"/>
      <p:bldP spid="19" grpId="0" animBg="1"/>
      <p:bldP spid="13" grpId="0"/>
      <p:bldP spid="20" grpId="0" animBg="1"/>
      <p:bldP spid="21" grpId="0"/>
      <p:bldP spid="42" grpId="0"/>
      <p:bldP spid="42" grpId="1"/>
      <p:bldP spid="43" grpId="0"/>
      <p:bldP spid="43" grpId="1"/>
      <p:bldP spid="44" grpId="0"/>
      <p:bldP spid="44" grpId="1"/>
      <p:bldP spid="45" grpId="0"/>
      <p:bldP spid="45" grpId="1"/>
      <p:bldP spid="46" grpId="0"/>
      <p:bldP spid="46" grpId="1"/>
      <p:bldP spid="47" grpId="0"/>
      <p:bldP spid="47" grpId="1"/>
      <p:bldP spid="53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1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-71462"/>
            <a:ext cx="928690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Чему примерно равно отношение абсолютных температур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водорода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кислорода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если средние квадратичные скорости молекул этих газов одинаковы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16.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4.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1.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1/4.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1/16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4143372" y="1357298"/>
            <a:ext cx="3357911" cy="857256"/>
            <a:chOff x="1714480" y="2285992"/>
            <a:chExt cx="3357911" cy="857256"/>
          </a:xfrm>
        </p:grpSpPr>
        <p:grpSp>
          <p:nvGrpSpPr>
            <p:cNvPr id="4" name="Group 31"/>
            <p:cNvGrpSpPr>
              <a:grpSpLocks/>
            </p:cNvGrpSpPr>
            <p:nvPr/>
          </p:nvGrpSpPr>
          <p:grpSpPr bwMode="auto">
            <a:xfrm>
              <a:off x="2928899" y="2373351"/>
              <a:ext cx="2143492" cy="555313"/>
              <a:chOff x="13884" y="6168"/>
              <a:chExt cx="1481" cy="872"/>
            </a:xfrm>
          </p:grpSpPr>
          <p:sp>
            <p:nvSpPr>
              <p:cNvPr id="6" name="Text Box 32"/>
              <p:cNvSpPr txBox="1">
                <a:spLocks noChangeArrowheads="1"/>
              </p:cNvSpPr>
              <p:nvPr/>
            </p:nvSpPr>
            <p:spPr bwMode="auto">
              <a:xfrm>
                <a:off x="13884" y="6168"/>
                <a:ext cx="1481" cy="87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=3/2k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" name="Line 33"/>
              <p:cNvSpPr>
                <a:spLocks noChangeShapeType="1"/>
              </p:cNvSpPr>
              <p:nvPr/>
            </p:nvSpPr>
            <p:spPr bwMode="auto">
              <a:xfrm>
                <a:off x="14302" y="6277"/>
                <a:ext cx="191" cy="1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8" name="Прямая соединительная линия 7"/>
            <p:cNvCxnSpPr/>
            <p:nvPr/>
          </p:nvCxnSpPr>
          <p:spPr>
            <a:xfrm>
              <a:off x="3072207" y="2448522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Group 27"/>
            <p:cNvGrpSpPr>
              <a:grpSpLocks/>
            </p:cNvGrpSpPr>
            <p:nvPr/>
          </p:nvGrpSpPr>
          <p:grpSpPr bwMode="auto">
            <a:xfrm>
              <a:off x="1714480" y="2285992"/>
              <a:ext cx="1369197" cy="857256"/>
              <a:chOff x="9757" y="3167"/>
              <a:chExt cx="681" cy="662"/>
            </a:xfrm>
          </p:grpSpPr>
          <p:sp>
            <p:nvSpPr>
              <p:cNvPr id="10" name="Text Box 28"/>
              <p:cNvSpPr txBox="1">
                <a:spLocks noChangeArrowheads="1"/>
              </p:cNvSpPr>
              <p:nvPr/>
            </p:nvSpPr>
            <p:spPr bwMode="auto">
              <a:xfrm>
                <a:off x="9757" y="3461"/>
                <a:ext cx="680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  2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Text Box 29"/>
              <p:cNvSpPr txBox="1">
                <a:spLocks noChangeArrowheads="1"/>
              </p:cNvSpPr>
              <p:nvPr/>
            </p:nvSpPr>
            <p:spPr bwMode="auto">
              <a:xfrm>
                <a:off x="9758" y="3167"/>
                <a:ext cx="680" cy="4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32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kumimoji="0" lang="en-US" sz="320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kumimoji="0" lang="en-US" sz="3200" i="0" u="none" strike="noStrike" cap="none" normalizeH="0" baseline="30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kumimoji="0" lang="ru-RU" sz="440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Line 30"/>
              <p:cNvSpPr>
                <a:spLocks noChangeShapeType="1"/>
              </p:cNvSpPr>
              <p:nvPr/>
            </p:nvSpPr>
            <p:spPr bwMode="auto">
              <a:xfrm>
                <a:off x="9843" y="3546"/>
                <a:ext cx="376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3" name="Прямоугольник 12"/>
            <p:cNvSpPr/>
            <p:nvPr/>
          </p:nvSpPr>
          <p:spPr>
            <a:xfrm>
              <a:off x="2715017" y="2500306"/>
              <a:ext cx="38985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2800" dirty="0"/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4083860" y="2095616"/>
            <a:ext cx="3357911" cy="857256"/>
            <a:chOff x="1714480" y="2285992"/>
            <a:chExt cx="3357911" cy="857256"/>
          </a:xfrm>
        </p:grpSpPr>
        <p:grpSp>
          <p:nvGrpSpPr>
            <p:cNvPr id="25" name="Group 31"/>
            <p:cNvGrpSpPr>
              <a:grpSpLocks/>
            </p:cNvGrpSpPr>
            <p:nvPr/>
          </p:nvGrpSpPr>
          <p:grpSpPr bwMode="auto">
            <a:xfrm>
              <a:off x="2928899" y="2373351"/>
              <a:ext cx="2143492" cy="555313"/>
              <a:chOff x="13884" y="6168"/>
              <a:chExt cx="1481" cy="872"/>
            </a:xfrm>
          </p:grpSpPr>
          <p:sp>
            <p:nvSpPr>
              <p:cNvPr id="32" name="Text Box 32"/>
              <p:cNvSpPr txBox="1">
                <a:spLocks noChangeArrowheads="1"/>
              </p:cNvSpPr>
              <p:nvPr/>
            </p:nvSpPr>
            <p:spPr bwMode="auto">
              <a:xfrm>
                <a:off x="13884" y="6168"/>
                <a:ext cx="1481" cy="87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K=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3/2k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solidFill>
                    <a:srgbClr val="220FB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3" name="Line 33"/>
              <p:cNvSpPr>
                <a:spLocks noChangeShapeType="1"/>
              </p:cNvSpPr>
              <p:nvPr/>
            </p:nvSpPr>
            <p:spPr bwMode="auto">
              <a:xfrm>
                <a:off x="14302" y="6277"/>
                <a:ext cx="191" cy="1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26" name="Прямая соединительная линия 25"/>
            <p:cNvCxnSpPr/>
            <p:nvPr/>
          </p:nvCxnSpPr>
          <p:spPr>
            <a:xfrm>
              <a:off x="3072207" y="2448522"/>
              <a:ext cx="285752" cy="1588"/>
            </a:xfrm>
            <a:prstGeom prst="line">
              <a:avLst/>
            </a:prstGeom>
            <a:ln w="3810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 27"/>
            <p:cNvGrpSpPr>
              <a:grpSpLocks/>
            </p:cNvGrpSpPr>
            <p:nvPr/>
          </p:nvGrpSpPr>
          <p:grpSpPr bwMode="auto">
            <a:xfrm>
              <a:off x="1714480" y="2285992"/>
              <a:ext cx="1369197" cy="857256"/>
              <a:chOff x="9757" y="3167"/>
              <a:chExt cx="681" cy="662"/>
            </a:xfrm>
          </p:grpSpPr>
          <p:sp>
            <p:nvSpPr>
              <p:cNvPr id="29" name="Text Box 28"/>
              <p:cNvSpPr txBox="1">
                <a:spLocks noChangeArrowheads="1"/>
              </p:cNvSpPr>
              <p:nvPr/>
            </p:nvSpPr>
            <p:spPr bwMode="auto">
              <a:xfrm>
                <a:off x="9757" y="3461"/>
                <a:ext cx="680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  2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" name="Text Box 29"/>
              <p:cNvSpPr txBox="1">
                <a:spLocks noChangeArrowheads="1"/>
              </p:cNvSpPr>
              <p:nvPr/>
            </p:nvSpPr>
            <p:spPr bwMode="auto">
              <a:xfrm>
                <a:off x="9758" y="3167"/>
                <a:ext cx="680" cy="4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3200" b="1" i="0" u="none" strike="noStrike" cap="none" normalizeH="0" baseline="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kumimoji="0" lang="en-US" sz="3200" i="0" u="none" strike="noStrike" cap="none" normalizeH="0" baseline="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kumimoji="0" lang="en-US" sz="3200" i="0" u="none" strike="noStrike" cap="none" normalizeH="0" baseline="30000" dirty="0" smtClean="0">
                    <a:ln>
                      <a:noFill/>
                    </a:ln>
                    <a:solidFill>
                      <a:srgbClr val="220FB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kumimoji="0" lang="ru-RU" sz="4400" i="0" u="none" strike="noStrike" cap="none" normalizeH="0" baseline="0" dirty="0" smtClean="0">
                  <a:ln>
                    <a:noFill/>
                  </a:ln>
                  <a:solidFill>
                    <a:srgbClr val="220FB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1" name="Line 30"/>
              <p:cNvSpPr>
                <a:spLocks noChangeShapeType="1"/>
              </p:cNvSpPr>
              <p:nvPr/>
            </p:nvSpPr>
            <p:spPr bwMode="auto">
              <a:xfrm>
                <a:off x="9843" y="3546"/>
                <a:ext cx="376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8" name="Прямоугольник 27"/>
            <p:cNvSpPr/>
            <p:nvPr/>
          </p:nvSpPr>
          <p:spPr>
            <a:xfrm>
              <a:off x="2715017" y="2500306"/>
              <a:ext cx="38985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2800" dirty="0"/>
            </a:p>
          </p:txBody>
        </p:sp>
      </p:grpSp>
      <p:sp>
        <p:nvSpPr>
          <p:cNvPr id="34" name="Прямоугольник 33"/>
          <p:cNvSpPr/>
          <p:nvPr/>
        </p:nvSpPr>
        <p:spPr>
          <a:xfrm rot="20693618">
            <a:off x="1988237" y="1735300"/>
            <a:ext cx="189827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Д.</a:t>
            </a:r>
            <a:r>
              <a:rPr lang="ru-RU" sz="4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ru-RU" sz="4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lang="ru-RU" sz="4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16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3061644"/>
            <a:ext cx="8929718" cy="193899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7825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Плотность газа в первом сосуде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9 раз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больше плотности того же газа во втором сосуде. Чему равно отношение средних квадратичных скоростей молекул газа в первом и во втором сосудах, если давление газов одинаково?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9.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1.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1/3.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1/9.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8" name="Группа 37"/>
          <p:cNvGrpSpPr/>
          <p:nvPr/>
        </p:nvGrpSpPr>
        <p:grpSpPr>
          <a:xfrm>
            <a:off x="2357422" y="4572008"/>
            <a:ext cx="3143868" cy="755574"/>
            <a:chOff x="5143504" y="5030880"/>
            <a:chExt cx="3143868" cy="755574"/>
          </a:xfrm>
        </p:grpSpPr>
        <p:sp>
          <p:nvSpPr>
            <p:cNvPr id="35" name="TextBox 34"/>
            <p:cNvSpPr txBox="1"/>
            <p:nvPr/>
          </p:nvSpPr>
          <p:spPr>
            <a:xfrm>
              <a:off x="5429820" y="5078568"/>
              <a:ext cx="285755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36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smtClean="0">
                  <a:latin typeface="Times New Roman" pitchFamily="18" charset="0"/>
                  <a:cs typeface="Times New Roman" pitchFamily="18" charset="0"/>
                </a:rPr>
                <a:t>1/3</a:t>
              </a:r>
              <a:r>
                <a:rPr lang="ru-RU" sz="4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en-US" sz="4000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ru-RU" sz="4000" b="1" baseline="-25000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1 </a:t>
              </a:r>
              <a:r>
                <a:rPr lang="en-US" sz="40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40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143504" y="5030880"/>
              <a:ext cx="57150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endPara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7" name="Прямая соединительная линия 36"/>
            <p:cNvCxnSpPr/>
            <p:nvPr/>
          </p:nvCxnSpPr>
          <p:spPr>
            <a:xfrm>
              <a:off x="7572396" y="5292882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2333484" y="5143888"/>
            <a:ext cx="27860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1/3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44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Рамка 40"/>
          <p:cNvSpPr/>
          <p:nvPr/>
        </p:nvSpPr>
        <p:spPr>
          <a:xfrm>
            <a:off x="3762244" y="4655321"/>
            <a:ext cx="1071570" cy="714380"/>
          </a:xfrm>
          <a:prstGeom prst="frame">
            <a:avLst/>
          </a:prstGeom>
          <a:solidFill>
            <a:srgbClr val="0066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 rot="20014498">
            <a:off x="6237345" y="4933359"/>
            <a:ext cx="148354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</a:t>
            </a:r>
            <a:r>
              <a:rPr lang="ru-RU" sz="44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1/3</a:t>
            </a:r>
            <a:endParaRPr lang="ru-RU" sz="4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/>
      <p:bldP spid="34" grpId="0"/>
      <p:bldP spid="6145" grpId="0" animBg="1"/>
      <p:bldP spid="39" grpId="0"/>
      <p:bldP spid="41" grpId="0" animBg="1"/>
      <p:bldP spid="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2492700" cy="200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85984" y="142852"/>
            <a:ext cx="6858016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2214554"/>
            <a:ext cx="2285984" cy="1991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14546" y="2357430"/>
            <a:ext cx="6929453" cy="2424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Группа 6"/>
          <p:cNvGrpSpPr/>
          <p:nvPr/>
        </p:nvGrpSpPr>
        <p:grpSpPr>
          <a:xfrm rot="5400000">
            <a:off x="1285852" y="4500570"/>
            <a:ext cx="642942" cy="1643074"/>
            <a:chOff x="3000364" y="785794"/>
            <a:chExt cx="214314" cy="5674096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3000364" y="785794"/>
              <a:ext cx="214314" cy="5643603"/>
            </a:xfrm>
            <a:prstGeom prst="rect">
              <a:avLst/>
            </a:prstGeom>
            <a:blipFill>
              <a:blip r:embed="rId10" cstate="print"/>
              <a:tile tx="0" ty="0" sx="100000" sy="100000" flip="none" algn="tl"/>
            </a:blip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000364" y="6388452"/>
              <a:ext cx="214314" cy="71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64154" y="5014284"/>
            <a:ext cx="1066030" cy="602934"/>
            <a:chOff x="513682" y="5670874"/>
            <a:chExt cx="1066030" cy="870904"/>
          </a:xfrm>
        </p:grpSpPr>
        <p:grpSp>
          <p:nvGrpSpPr>
            <p:cNvPr id="11" name="Группа 113"/>
            <p:cNvGrpSpPr/>
            <p:nvPr/>
          </p:nvGrpSpPr>
          <p:grpSpPr>
            <a:xfrm>
              <a:off x="520966" y="5670874"/>
              <a:ext cx="1058746" cy="870904"/>
              <a:chOff x="-130084" y="5643578"/>
              <a:chExt cx="1058746" cy="870904"/>
            </a:xfrm>
          </p:grpSpPr>
          <p:sp>
            <p:nvSpPr>
              <p:cNvPr id="13" name="Прямоугольник 12"/>
              <p:cNvSpPr/>
              <p:nvPr/>
            </p:nvSpPr>
            <p:spPr>
              <a:xfrm>
                <a:off x="642910" y="5657226"/>
                <a:ext cx="285752" cy="8572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4" name="Прямоугольник 13"/>
              <p:cNvSpPr/>
              <p:nvPr/>
            </p:nvSpPr>
            <p:spPr>
              <a:xfrm>
                <a:off x="-130084" y="5643578"/>
                <a:ext cx="756180" cy="85725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12" name="Прямая соединительная линия 11"/>
            <p:cNvCxnSpPr/>
            <p:nvPr/>
          </p:nvCxnSpPr>
          <p:spPr>
            <a:xfrm>
              <a:off x="513682" y="6099502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Группа 14"/>
          <p:cNvGrpSpPr/>
          <p:nvPr/>
        </p:nvGrpSpPr>
        <p:grpSpPr>
          <a:xfrm rot="5400000">
            <a:off x="4143372" y="4500570"/>
            <a:ext cx="642942" cy="1643074"/>
            <a:chOff x="3000364" y="785794"/>
            <a:chExt cx="214314" cy="5674096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3000364" y="785794"/>
              <a:ext cx="214314" cy="5643603"/>
            </a:xfrm>
            <a:prstGeom prst="rect">
              <a:avLst/>
            </a:prstGeom>
            <a:blipFill>
              <a:blip r:embed="rId10" cstate="print"/>
              <a:tile tx="0" ty="0" sx="100000" sy="100000" flip="none" algn="tl"/>
            </a:blip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3000364" y="6388452"/>
              <a:ext cx="214314" cy="71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3485926" y="5013348"/>
            <a:ext cx="1066030" cy="602934"/>
            <a:chOff x="513682" y="5670874"/>
            <a:chExt cx="1066030" cy="870904"/>
          </a:xfrm>
        </p:grpSpPr>
        <p:grpSp>
          <p:nvGrpSpPr>
            <p:cNvPr id="19" name="Группа 126"/>
            <p:cNvGrpSpPr/>
            <p:nvPr/>
          </p:nvGrpSpPr>
          <p:grpSpPr>
            <a:xfrm>
              <a:off x="651050" y="5670874"/>
              <a:ext cx="928662" cy="870904"/>
              <a:chOff x="0" y="5643578"/>
              <a:chExt cx="928662" cy="870904"/>
            </a:xfrm>
          </p:grpSpPr>
          <p:sp>
            <p:nvSpPr>
              <p:cNvPr id="21" name="Прямоугольник 20"/>
              <p:cNvSpPr/>
              <p:nvPr/>
            </p:nvSpPr>
            <p:spPr>
              <a:xfrm>
                <a:off x="642910" y="5657226"/>
                <a:ext cx="285752" cy="8572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2" name="Прямоугольник 21"/>
              <p:cNvSpPr/>
              <p:nvPr/>
            </p:nvSpPr>
            <p:spPr>
              <a:xfrm>
                <a:off x="0" y="5643578"/>
                <a:ext cx="626096" cy="8572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20" name="Прямая соединительная линия 19"/>
            <p:cNvCxnSpPr/>
            <p:nvPr/>
          </p:nvCxnSpPr>
          <p:spPr>
            <a:xfrm>
              <a:off x="513682" y="6099502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Группа 22"/>
          <p:cNvGrpSpPr/>
          <p:nvPr/>
        </p:nvGrpSpPr>
        <p:grpSpPr>
          <a:xfrm rot="5400000">
            <a:off x="7500958" y="4429132"/>
            <a:ext cx="642942" cy="1643074"/>
            <a:chOff x="3000364" y="785794"/>
            <a:chExt cx="214314" cy="5674096"/>
          </a:xfrm>
        </p:grpSpPr>
        <p:sp>
          <p:nvSpPr>
            <p:cNvPr id="24" name="Прямоугольник 23"/>
            <p:cNvSpPr/>
            <p:nvPr/>
          </p:nvSpPr>
          <p:spPr>
            <a:xfrm>
              <a:off x="3000364" y="785794"/>
              <a:ext cx="214314" cy="5643603"/>
            </a:xfrm>
            <a:prstGeom prst="rect">
              <a:avLst/>
            </a:prstGeom>
            <a:blipFill>
              <a:blip r:embed="rId10" cstate="print"/>
              <a:tile tx="0" ty="0" sx="100000" sy="100000" flip="none" algn="tl"/>
            </a:blip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3000364" y="6388452"/>
              <a:ext cx="214314" cy="71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6" name="Группа 25"/>
          <p:cNvGrpSpPr/>
          <p:nvPr/>
        </p:nvGrpSpPr>
        <p:grpSpPr>
          <a:xfrm>
            <a:off x="6429388" y="4956494"/>
            <a:ext cx="1066030" cy="602934"/>
            <a:chOff x="513682" y="5670874"/>
            <a:chExt cx="1066030" cy="870904"/>
          </a:xfrm>
        </p:grpSpPr>
        <p:grpSp>
          <p:nvGrpSpPr>
            <p:cNvPr id="27" name="Группа 134"/>
            <p:cNvGrpSpPr/>
            <p:nvPr/>
          </p:nvGrpSpPr>
          <p:grpSpPr>
            <a:xfrm>
              <a:off x="651050" y="5670874"/>
              <a:ext cx="928662" cy="870904"/>
              <a:chOff x="0" y="5643578"/>
              <a:chExt cx="928662" cy="870904"/>
            </a:xfrm>
          </p:grpSpPr>
          <p:sp>
            <p:nvSpPr>
              <p:cNvPr id="29" name="Прямоугольник 28"/>
              <p:cNvSpPr/>
              <p:nvPr/>
            </p:nvSpPr>
            <p:spPr>
              <a:xfrm>
                <a:off x="642910" y="5657226"/>
                <a:ext cx="285752" cy="8572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0" name="Прямоугольник 29"/>
              <p:cNvSpPr/>
              <p:nvPr/>
            </p:nvSpPr>
            <p:spPr>
              <a:xfrm>
                <a:off x="0" y="5643578"/>
                <a:ext cx="626096" cy="8572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28" name="Прямая соединительная линия 27"/>
            <p:cNvCxnSpPr/>
            <p:nvPr/>
          </p:nvCxnSpPr>
          <p:spPr>
            <a:xfrm>
              <a:off x="513682" y="6099502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Прямоугольник 30"/>
          <p:cNvSpPr/>
          <p:nvPr/>
        </p:nvSpPr>
        <p:spPr>
          <a:xfrm>
            <a:off x="1786920" y="5039037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sz="2400" dirty="0">
              <a:solidFill>
                <a:srgbClr val="000099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024330" y="5072075"/>
            <a:ext cx="4286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2400" dirty="0">
              <a:solidFill>
                <a:srgbClr val="00330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588846" y="5085722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2400" dirty="0">
              <a:solidFill>
                <a:srgbClr val="00330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967968" y="5072074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7858148" y="5000636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sz="2400" dirty="0">
              <a:solidFill>
                <a:srgbClr val="000099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8182678" y="5000636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2400" dirty="0">
              <a:solidFill>
                <a:srgbClr val="FF0000"/>
              </a:solidFill>
            </a:endParaRPr>
          </a:p>
        </p:txBody>
      </p:sp>
      <p:grpSp>
        <p:nvGrpSpPr>
          <p:cNvPr id="37" name="Group 9"/>
          <p:cNvGrpSpPr>
            <a:grpSpLocks/>
          </p:cNvGrpSpPr>
          <p:nvPr/>
        </p:nvGrpSpPr>
        <p:grpSpPr bwMode="auto">
          <a:xfrm>
            <a:off x="4572000" y="5616282"/>
            <a:ext cx="428628" cy="500066"/>
            <a:chOff x="2880" y="6480"/>
            <a:chExt cx="166" cy="549"/>
          </a:xfrm>
        </p:grpSpPr>
        <p:grpSp>
          <p:nvGrpSpPr>
            <p:cNvPr id="38" name="Group 10"/>
            <p:cNvGrpSpPr>
              <a:grpSpLocks/>
            </p:cNvGrpSpPr>
            <p:nvPr/>
          </p:nvGrpSpPr>
          <p:grpSpPr bwMode="auto">
            <a:xfrm>
              <a:off x="2880" y="6480"/>
              <a:ext cx="166" cy="549"/>
              <a:chOff x="2880" y="6480"/>
              <a:chExt cx="166" cy="549"/>
            </a:xfrm>
          </p:grpSpPr>
          <p:sp>
            <p:nvSpPr>
              <p:cNvPr id="40" name="Rectangle 11"/>
              <p:cNvSpPr>
                <a:spLocks noChangeArrowheads="1"/>
              </p:cNvSpPr>
              <p:nvPr/>
            </p:nvSpPr>
            <p:spPr bwMode="auto">
              <a:xfrm>
                <a:off x="2880" y="6741"/>
                <a:ext cx="144" cy="288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" name="Freeform 12"/>
              <p:cNvSpPr>
                <a:spLocks/>
              </p:cNvSpPr>
              <p:nvPr/>
            </p:nvSpPr>
            <p:spPr bwMode="auto">
              <a:xfrm>
                <a:off x="2960" y="6480"/>
                <a:ext cx="86" cy="251"/>
              </a:xfrm>
              <a:custGeom>
                <a:avLst/>
                <a:gdLst/>
                <a:ahLst/>
                <a:cxnLst>
                  <a:cxn ang="0">
                    <a:pos x="0" y="251"/>
                  </a:cxn>
                  <a:cxn ang="0">
                    <a:pos x="65" y="215"/>
                  </a:cxn>
                  <a:cxn ang="0">
                    <a:pos x="79" y="172"/>
                  </a:cxn>
                  <a:cxn ang="0">
                    <a:pos x="86" y="151"/>
                  </a:cxn>
                  <a:cxn ang="0">
                    <a:pos x="43" y="0"/>
                  </a:cxn>
                </a:cxnLst>
                <a:rect l="0" t="0" r="r" b="b"/>
                <a:pathLst>
                  <a:path w="86" h="251">
                    <a:moveTo>
                      <a:pt x="0" y="251"/>
                    </a:moveTo>
                    <a:cubicBezTo>
                      <a:pt x="30" y="244"/>
                      <a:pt x="43" y="236"/>
                      <a:pt x="65" y="215"/>
                    </a:cubicBezTo>
                    <a:cubicBezTo>
                      <a:pt x="70" y="201"/>
                      <a:pt x="74" y="186"/>
                      <a:pt x="79" y="172"/>
                    </a:cubicBezTo>
                    <a:cubicBezTo>
                      <a:pt x="81" y="165"/>
                      <a:pt x="86" y="151"/>
                      <a:pt x="86" y="151"/>
                    </a:cubicBezTo>
                    <a:cubicBezTo>
                      <a:pt x="80" y="95"/>
                      <a:pt x="84" y="41"/>
                      <a:pt x="43" y="0"/>
                    </a:cubicBezTo>
                  </a:path>
                </a:pathLst>
              </a:custGeom>
              <a:solidFill>
                <a:srgbClr val="FF0000"/>
              </a:solidFill>
              <a:ln w="28575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9" name="Freeform 13"/>
            <p:cNvSpPr>
              <a:spLocks/>
            </p:cNvSpPr>
            <p:nvPr/>
          </p:nvSpPr>
          <p:spPr bwMode="auto">
            <a:xfrm>
              <a:off x="2889" y="6495"/>
              <a:ext cx="117" cy="236"/>
            </a:xfrm>
            <a:custGeom>
              <a:avLst/>
              <a:gdLst/>
              <a:ahLst/>
              <a:cxnLst>
                <a:cxn ang="0">
                  <a:pos x="50" y="236"/>
                </a:cxn>
                <a:cxn ang="0">
                  <a:pos x="28" y="186"/>
                </a:cxn>
                <a:cxn ang="0">
                  <a:pos x="0" y="150"/>
                </a:cxn>
                <a:cxn ang="0">
                  <a:pos x="71" y="100"/>
                </a:cxn>
                <a:cxn ang="0">
                  <a:pos x="100" y="43"/>
                </a:cxn>
                <a:cxn ang="0">
                  <a:pos x="100" y="43"/>
                </a:cxn>
                <a:cxn ang="0">
                  <a:pos x="114" y="28"/>
                </a:cxn>
                <a:cxn ang="0">
                  <a:pos x="114" y="0"/>
                </a:cxn>
              </a:cxnLst>
              <a:rect l="0" t="0" r="r" b="b"/>
              <a:pathLst>
                <a:path w="117" h="236">
                  <a:moveTo>
                    <a:pt x="50" y="236"/>
                  </a:moveTo>
                  <a:cubicBezTo>
                    <a:pt x="42" y="220"/>
                    <a:pt x="37" y="202"/>
                    <a:pt x="28" y="186"/>
                  </a:cubicBezTo>
                  <a:cubicBezTo>
                    <a:pt x="20" y="173"/>
                    <a:pt x="8" y="163"/>
                    <a:pt x="0" y="150"/>
                  </a:cubicBezTo>
                  <a:cubicBezTo>
                    <a:pt x="11" y="95"/>
                    <a:pt x="15" y="109"/>
                    <a:pt x="71" y="100"/>
                  </a:cubicBezTo>
                  <a:lnTo>
                    <a:pt x="100" y="43"/>
                  </a:lnTo>
                  <a:cubicBezTo>
                    <a:pt x="100" y="43"/>
                    <a:pt x="100" y="43"/>
                    <a:pt x="100" y="43"/>
                  </a:cubicBezTo>
                  <a:cubicBezTo>
                    <a:pt x="105" y="38"/>
                    <a:pt x="112" y="35"/>
                    <a:pt x="114" y="28"/>
                  </a:cubicBezTo>
                  <a:cubicBezTo>
                    <a:pt x="117" y="19"/>
                    <a:pt x="114" y="9"/>
                    <a:pt x="114" y="0"/>
                  </a:cubicBezTo>
                </a:path>
              </a:pathLst>
            </a:custGeom>
            <a:solidFill>
              <a:srgbClr val="FF0000"/>
            </a:solidFill>
            <a:ln w="28575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214282" y="6000768"/>
            <a:ext cx="2857520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изо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термический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143372" y="6215082"/>
            <a:ext cx="1857388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изо</a:t>
            </a:r>
            <a:r>
              <a:rPr lang="ru-RU" sz="24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барный</a:t>
            </a:r>
            <a:endParaRPr lang="ru-RU" sz="2400" b="1" dirty="0">
              <a:solidFill>
                <a:srgbClr val="22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929454" y="6072206"/>
            <a:ext cx="2071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изо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хорный</a:t>
            </a:r>
            <a:endParaRPr 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 rot="1837143">
            <a:off x="2870574" y="170511"/>
            <a:ext cx="355504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 rot="20128674">
            <a:off x="8612480" y="2121857"/>
            <a:ext cx="355504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16 -0.00208 L 0.08333 0.000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00" y="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3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32 0.00231 L -0.05573 0.00023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00" y="-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3" dur="2000" fill="hold"/>
                                        <p:tgtEl>
                                          <p:spTgt spid="3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5" dur="2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996E-6 L 0.39393 -0.00879 " pathEditMode="relative" rAng="0" ptsTypes="AA">
                                      <p:cBhvr>
                                        <p:cTn id="9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00" y="-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6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8" dur="2000" fill="hold"/>
                                        <p:tgtEl>
                                          <p:spTgt spid="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23774E-7 L -0.04202 -0.61216 " pathEditMode="relative" rAng="0" ptsTypes="AA">
                                      <p:cBhvr>
                                        <p:cTn id="1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0" y="-306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42" grpId="0" animBg="1"/>
      <p:bldP spid="42" grpId="1" animBg="1"/>
      <p:bldP spid="43" grpId="0" animBg="1"/>
      <p:bldP spid="44" grpId="0"/>
      <p:bldP spid="45" grpId="0" animBg="1"/>
      <p:bldP spid="46" grpId="0" animBg="1"/>
      <p:bldP spid="4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2714612" cy="3214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3438" y="428604"/>
            <a:ext cx="2749178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8" name="Прямая соединительная линия 37"/>
          <p:cNvCxnSpPr/>
          <p:nvPr/>
        </p:nvCxnSpPr>
        <p:spPr>
          <a:xfrm flipV="1">
            <a:off x="338108" y="857232"/>
            <a:ext cx="2090752" cy="1369071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1142976" y="571480"/>
            <a:ext cx="5245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rot="5400000" flipH="1" flipV="1">
            <a:off x="61944" y="1204834"/>
            <a:ext cx="1285758" cy="73343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2428860" y="714356"/>
            <a:ext cx="4748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b="1" baseline="-25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Arc 6"/>
          <p:cNvSpPr>
            <a:spLocks/>
          </p:cNvSpPr>
          <p:nvPr/>
        </p:nvSpPr>
        <p:spPr bwMode="auto">
          <a:xfrm rot="6365021" flipV="1">
            <a:off x="5332749" y="1043618"/>
            <a:ext cx="1082244" cy="1555157"/>
          </a:xfrm>
          <a:custGeom>
            <a:avLst/>
            <a:gdLst>
              <a:gd name="G0" fmla="+- 0 0 0"/>
              <a:gd name="G1" fmla="+- 19569 0 0"/>
              <a:gd name="G2" fmla="+- 21600 0 0"/>
              <a:gd name="T0" fmla="*/ 9143 w 21600"/>
              <a:gd name="T1" fmla="*/ 0 h 23289"/>
              <a:gd name="T2" fmla="*/ 21277 w 21600"/>
              <a:gd name="T3" fmla="*/ 23289 h 23289"/>
              <a:gd name="T4" fmla="*/ 0 w 21600"/>
              <a:gd name="T5" fmla="*/ 19569 h 23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3289" fill="none" extrusionOk="0">
                <a:moveTo>
                  <a:pt x="9143" y="-1"/>
                </a:moveTo>
                <a:cubicBezTo>
                  <a:pt x="16743" y="3550"/>
                  <a:pt x="21600" y="11180"/>
                  <a:pt x="21600" y="19569"/>
                </a:cubicBezTo>
                <a:cubicBezTo>
                  <a:pt x="21600" y="20816"/>
                  <a:pt x="21492" y="22060"/>
                  <a:pt x="21277" y="23289"/>
                </a:cubicBezTo>
              </a:path>
              <a:path w="21600" h="23289" stroke="0" extrusionOk="0">
                <a:moveTo>
                  <a:pt x="9143" y="-1"/>
                </a:moveTo>
                <a:cubicBezTo>
                  <a:pt x="16743" y="3550"/>
                  <a:pt x="21600" y="11180"/>
                  <a:pt x="21600" y="19569"/>
                </a:cubicBezTo>
                <a:cubicBezTo>
                  <a:pt x="21600" y="20816"/>
                  <a:pt x="21492" y="22060"/>
                  <a:pt x="21277" y="23289"/>
                </a:cubicBezTo>
                <a:lnTo>
                  <a:pt x="0" y="19569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4929190" y="285728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Arc 6"/>
          <p:cNvSpPr>
            <a:spLocks/>
          </p:cNvSpPr>
          <p:nvPr/>
        </p:nvSpPr>
        <p:spPr bwMode="auto">
          <a:xfrm rot="6365021" flipV="1">
            <a:off x="6491408" y="58670"/>
            <a:ext cx="1082244" cy="1555157"/>
          </a:xfrm>
          <a:custGeom>
            <a:avLst/>
            <a:gdLst>
              <a:gd name="G0" fmla="+- 0 0 0"/>
              <a:gd name="G1" fmla="+- 19569 0 0"/>
              <a:gd name="G2" fmla="+- 21600 0 0"/>
              <a:gd name="T0" fmla="*/ 9143 w 21600"/>
              <a:gd name="T1" fmla="*/ 0 h 23289"/>
              <a:gd name="T2" fmla="*/ 21277 w 21600"/>
              <a:gd name="T3" fmla="*/ 23289 h 23289"/>
              <a:gd name="T4" fmla="*/ 0 w 21600"/>
              <a:gd name="T5" fmla="*/ 19569 h 23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3289" fill="none" extrusionOk="0">
                <a:moveTo>
                  <a:pt x="9143" y="-1"/>
                </a:moveTo>
                <a:cubicBezTo>
                  <a:pt x="16743" y="3550"/>
                  <a:pt x="21600" y="11180"/>
                  <a:pt x="21600" y="19569"/>
                </a:cubicBezTo>
                <a:cubicBezTo>
                  <a:pt x="21600" y="20816"/>
                  <a:pt x="21492" y="22060"/>
                  <a:pt x="21277" y="23289"/>
                </a:cubicBezTo>
              </a:path>
              <a:path w="21600" h="23289" stroke="0" extrusionOk="0">
                <a:moveTo>
                  <a:pt x="9143" y="-1"/>
                </a:moveTo>
                <a:cubicBezTo>
                  <a:pt x="16743" y="3550"/>
                  <a:pt x="21600" y="11180"/>
                  <a:pt x="21600" y="19569"/>
                </a:cubicBezTo>
                <a:cubicBezTo>
                  <a:pt x="21600" y="20816"/>
                  <a:pt x="21492" y="22060"/>
                  <a:pt x="21277" y="23289"/>
                </a:cubicBezTo>
                <a:lnTo>
                  <a:pt x="0" y="19569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6357950" y="0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Arc 6"/>
          <p:cNvSpPr>
            <a:spLocks/>
          </p:cNvSpPr>
          <p:nvPr/>
        </p:nvSpPr>
        <p:spPr bwMode="auto">
          <a:xfrm rot="7139715" flipV="1">
            <a:off x="5767794" y="331121"/>
            <a:ext cx="1078611" cy="2052495"/>
          </a:xfrm>
          <a:custGeom>
            <a:avLst/>
            <a:gdLst>
              <a:gd name="G0" fmla="+- 0 0 0"/>
              <a:gd name="G1" fmla="+- 19569 0 0"/>
              <a:gd name="G2" fmla="+- 21600 0 0"/>
              <a:gd name="T0" fmla="*/ 9143 w 21600"/>
              <a:gd name="T1" fmla="*/ 0 h 23289"/>
              <a:gd name="T2" fmla="*/ 21277 w 21600"/>
              <a:gd name="T3" fmla="*/ 23289 h 23289"/>
              <a:gd name="T4" fmla="*/ 0 w 21600"/>
              <a:gd name="T5" fmla="*/ 19569 h 23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3289" fill="none" extrusionOk="0">
                <a:moveTo>
                  <a:pt x="9143" y="-1"/>
                </a:moveTo>
                <a:cubicBezTo>
                  <a:pt x="16743" y="3550"/>
                  <a:pt x="21600" y="11180"/>
                  <a:pt x="21600" y="19569"/>
                </a:cubicBezTo>
                <a:cubicBezTo>
                  <a:pt x="21600" y="20816"/>
                  <a:pt x="21492" y="22060"/>
                  <a:pt x="21277" y="23289"/>
                </a:cubicBezTo>
              </a:path>
              <a:path w="21600" h="23289" stroke="0" extrusionOk="0">
                <a:moveTo>
                  <a:pt x="9143" y="-1"/>
                </a:moveTo>
                <a:cubicBezTo>
                  <a:pt x="16743" y="3550"/>
                  <a:pt x="21600" y="11180"/>
                  <a:pt x="21600" y="19569"/>
                </a:cubicBezTo>
                <a:cubicBezTo>
                  <a:pt x="21600" y="20816"/>
                  <a:pt x="21492" y="22060"/>
                  <a:pt x="21277" y="23289"/>
                </a:cubicBezTo>
                <a:lnTo>
                  <a:pt x="0" y="19569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5008251" y="1071546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0" name="Группа 49"/>
          <p:cNvGrpSpPr/>
          <p:nvPr/>
        </p:nvGrpSpPr>
        <p:grpSpPr>
          <a:xfrm rot="5400000">
            <a:off x="1285852" y="4500570"/>
            <a:ext cx="642942" cy="1643074"/>
            <a:chOff x="3000364" y="785794"/>
            <a:chExt cx="214314" cy="5674096"/>
          </a:xfrm>
        </p:grpSpPr>
        <p:sp>
          <p:nvSpPr>
            <p:cNvPr id="51" name="Прямоугольник 50"/>
            <p:cNvSpPr/>
            <p:nvPr/>
          </p:nvSpPr>
          <p:spPr>
            <a:xfrm>
              <a:off x="3000364" y="785794"/>
              <a:ext cx="214314" cy="5643603"/>
            </a:xfrm>
            <a:prstGeom prst="rect">
              <a:avLst/>
            </a:prstGeom>
            <a:blipFill>
              <a:blip r:embed="rId6" cstate="print"/>
              <a:tile tx="0" ty="0" sx="100000" sy="100000" flip="none" algn="tl"/>
            </a:blip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Прямоугольник 51"/>
            <p:cNvSpPr/>
            <p:nvPr/>
          </p:nvSpPr>
          <p:spPr>
            <a:xfrm>
              <a:off x="3000364" y="6388452"/>
              <a:ext cx="214314" cy="71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64154" y="5014284"/>
            <a:ext cx="1066030" cy="602934"/>
            <a:chOff x="513682" y="5670874"/>
            <a:chExt cx="1066030" cy="870904"/>
          </a:xfrm>
        </p:grpSpPr>
        <p:grpSp>
          <p:nvGrpSpPr>
            <p:cNvPr id="54" name="Группа 113"/>
            <p:cNvGrpSpPr/>
            <p:nvPr/>
          </p:nvGrpSpPr>
          <p:grpSpPr>
            <a:xfrm>
              <a:off x="520966" y="5670874"/>
              <a:ext cx="1058746" cy="870904"/>
              <a:chOff x="-130084" y="5643578"/>
              <a:chExt cx="1058746" cy="870904"/>
            </a:xfrm>
          </p:grpSpPr>
          <p:sp>
            <p:nvSpPr>
              <p:cNvPr id="56" name="Прямоугольник 55"/>
              <p:cNvSpPr/>
              <p:nvPr/>
            </p:nvSpPr>
            <p:spPr>
              <a:xfrm>
                <a:off x="642910" y="5657226"/>
                <a:ext cx="285752" cy="8572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7" name="Прямоугольник 56"/>
              <p:cNvSpPr/>
              <p:nvPr/>
            </p:nvSpPr>
            <p:spPr>
              <a:xfrm>
                <a:off x="-130084" y="5643578"/>
                <a:ext cx="756180" cy="85725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55" name="Прямая соединительная линия 54"/>
            <p:cNvCxnSpPr/>
            <p:nvPr/>
          </p:nvCxnSpPr>
          <p:spPr>
            <a:xfrm>
              <a:off x="513682" y="6099502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Группа 57"/>
          <p:cNvGrpSpPr/>
          <p:nvPr/>
        </p:nvGrpSpPr>
        <p:grpSpPr>
          <a:xfrm rot="5400000">
            <a:off x="4143372" y="4500570"/>
            <a:ext cx="642942" cy="1643074"/>
            <a:chOff x="3000364" y="785794"/>
            <a:chExt cx="214314" cy="5674096"/>
          </a:xfrm>
        </p:grpSpPr>
        <p:sp>
          <p:nvSpPr>
            <p:cNvPr id="59" name="Прямоугольник 58"/>
            <p:cNvSpPr/>
            <p:nvPr/>
          </p:nvSpPr>
          <p:spPr>
            <a:xfrm>
              <a:off x="3000364" y="785794"/>
              <a:ext cx="214314" cy="5643603"/>
            </a:xfrm>
            <a:prstGeom prst="rect">
              <a:avLst/>
            </a:prstGeom>
            <a:blipFill>
              <a:blip r:embed="rId6" cstate="print"/>
              <a:tile tx="0" ty="0" sx="100000" sy="100000" flip="none" algn="tl"/>
            </a:blip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Прямоугольник 59"/>
            <p:cNvSpPr/>
            <p:nvPr/>
          </p:nvSpPr>
          <p:spPr>
            <a:xfrm>
              <a:off x="3000364" y="6388452"/>
              <a:ext cx="214314" cy="71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1" name="Группа 60"/>
          <p:cNvGrpSpPr/>
          <p:nvPr/>
        </p:nvGrpSpPr>
        <p:grpSpPr>
          <a:xfrm>
            <a:off x="3485926" y="5013348"/>
            <a:ext cx="1066030" cy="602934"/>
            <a:chOff x="513682" y="5670874"/>
            <a:chExt cx="1066030" cy="870904"/>
          </a:xfrm>
        </p:grpSpPr>
        <p:grpSp>
          <p:nvGrpSpPr>
            <p:cNvPr id="62" name="Группа 126"/>
            <p:cNvGrpSpPr/>
            <p:nvPr/>
          </p:nvGrpSpPr>
          <p:grpSpPr>
            <a:xfrm>
              <a:off x="651050" y="5670874"/>
              <a:ext cx="928662" cy="870904"/>
              <a:chOff x="0" y="5643578"/>
              <a:chExt cx="928662" cy="870904"/>
            </a:xfrm>
          </p:grpSpPr>
          <p:sp>
            <p:nvSpPr>
              <p:cNvPr id="64" name="Прямоугольник 63"/>
              <p:cNvSpPr/>
              <p:nvPr/>
            </p:nvSpPr>
            <p:spPr>
              <a:xfrm>
                <a:off x="642910" y="5657226"/>
                <a:ext cx="285752" cy="8572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5" name="Прямоугольник 64"/>
              <p:cNvSpPr/>
              <p:nvPr/>
            </p:nvSpPr>
            <p:spPr>
              <a:xfrm>
                <a:off x="0" y="5643578"/>
                <a:ext cx="626096" cy="8572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63" name="Прямая соединительная линия 62"/>
            <p:cNvCxnSpPr/>
            <p:nvPr/>
          </p:nvCxnSpPr>
          <p:spPr>
            <a:xfrm>
              <a:off x="513682" y="6099502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Группа 65"/>
          <p:cNvGrpSpPr/>
          <p:nvPr/>
        </p:nvGrpSpPr>
        <p:grpSpPr>
          <a:xfrm rot="5400000">
            <a:off x="7500958" y="4429132"/>
            <a:ext cx="642942" cy="1643074"/>
            <a:chOff x="3000364" y="785794"/>
            <a:chExt cx="214314" cy="5674096"/>
          </a:xfrm>
        </p:grpSpPr>
        <p:sp>
          <p:nvSpPr>
            <p:cNvPr id="67" name="Прямоугольник 66"/>
            <p:cNvSpPr/>
            <p:nvPr/>
          </p:nvSpPr>
          <p:spPr>
            <a:xfrm>
              <a:off x="3000364" y="785794"/>
              <a:ext cx="214314" cy="5643603"/>
            </a:xfrm>
            <a:prstGeom prst="rect">
              <a:avLst/>
            </a:prstGeom>
            <a:blipFill>
              <a:blip r:embed="rId6" cstate="print"/>
              <a:tile tx="0" ty="0" sx="100000" sy="100000" flip="none" algn="tl"/>
            </a:blip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" name="Прямоугольник 67"/>
            <p:cNvSpPr/>
            <p:nvPr/>
          </p:nvSpPr>
          <p:spPr>
            <a:xfrm>
              <a:off x="3000364" y="6388452"/>
              <a:ext cx="214314" cy="71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9" name="Группа 68"/>
          <p:cNvGrpSpPr/>
          <p:nvPr/>
        </p:nvGrpSpPr>
        <p:grpSpPr>
          <a:xfrm>
            <a:off x="6429388" y="4956494"/>
            <a:ext cx="1066030" cy="602934"/>
            <a:chOff x="513682" y="5670874"/>
            <a:chExt cx="1066030" cy="870904"/>
          </a:xfrm>
        </p:grpSpPr>
        <p:grpSp>
          <p:nvGrpSpPr>
            <p:cNvPr id="70" name="Группа 134"/>
            <p:cNvGrpSpPr/>
            <p:nvPr/>
          </p:nvGrpSpPr>
          <p:grpSpPr>
            <a:xfrm>
              <a:off x="651050" y="5670874"/>
              <a:ext cx="928662" cy="870904"/>
              <a:chOff x="0" y="5643578"/>
              <a:chExt cx="928662" cy="870904"/>
            </a:xfrm>
          </p:grpSpPr>
          <p:sp>
            <p:nvSpPr>
              <p:cNvPr id="72" name="Прямоугольник 71"/>
              <p:cNvSpPr/>
              <p:nvPr/>
            </p:nvSpPr>
            <p:spPr>
              <a:xfrm>
                <a:off x="642910" y="5657226"/>
                <a:ext cx="285752" cy="8572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3" name="Прямоугольник 72"/>
              <p:cNvSpPr/>
              <p:nvPr/>
            </p:nvSpPr>
            <p:spPr>
              <a:xfrm>
                <a:off x="0" y="5643578"/>
                <a:ext cx="626096" cy="8572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71" name="Прямая соединительная линия 70"/>
            <p:cNvCxnSpPr/>
            <p:nvPr/>
          </p:nvCxnSpPr>
          <p:spPr>
            <a:xfrm>
              <a:off x="513682" y="6099502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Прямоугольник 73"/>
          <p:cNvSpPr/>
          <p:nvPr/>
        </p:nvSpPr>
        <p:spPr>
          <a:xfrm>
            <a:off x="1786920" y="5039037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sz="2400" dirty="0">
              <a:solidFill>
                <a:srgbClr val="000099"/>
              </a:solidFill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2024330" y="5072075"/>
            <a:ext cx="4286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2400" dirty="0">
              <a:solidFill>
                <a:srgbClr val="003300"/>
              </a:solidFill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4588846" y="5085722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2400" dirty="0">
              <a:solidFill>
                <a:srgbClr val="003300"/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4967968" y="5072074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7858148" y="5000636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sz="2400" dirty="0">
              <a:solidFill>
                <a:srgbClr val="000099"/>
              </a:solidFill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8182678" y="5000636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2400" dirty="0">
              <a:solidFill>
                <a:srgbClr val="FF0000"/>
              </a:solidFill>
            </a:endParaRPr>
          </a:p>
        </p:txBody>
      </p:sp>
      <p:grpSp>
        <p:nvGrpSpPr>
          <p:cNvPr id="80" name="Group 9"/>
          <p:cNvGrpSpPr>
            <a:grpSpLocks/>
          </p:cNvGrpSpPr>
          <p:nvPr/>
        </p:nvGrpSpPr>
        <p:grpSpPr bwMode="auto">
          <a:xfrm>
            <a:off x="4572000" y="5616282"/>
            <a:ext cx="428628" cy="500066"/>
            <a:chOff x="2880" y="6480"/>
            <a:chExt cx="166" cy="549"/>
          </a:xfrm>
        </p:grpSpPr>
        <p:grpSp>
          <p:nvGrpSpPr>
            <p:cNvPr id="81" name="Group 10"/>
            <p:cNvGrpSpPr>
              <a:grpSpLocks/>
            </p:cNvGrpSpPr>
            <p:nvPr/>
          </p:nvGrpSpPr>
          <p:grpSpPr bwMode="auto">
            <a:xfrm>
              <a:off x="2880" y="6480"/>
              <a:ext cx="166" cy="549"/>
              <a:chOff x="2880" y="6480"/>
              <a:chExt cx="166" cy="549"/>
            </a:xfrm>
          </p:grpSpPr>
          <p:sp>
            <p:nvSpPr>
              <p:cNvPr id="83" name="Rectangle 11"/>
              <p:cNvSpPr>
                <a:spLocks noChangeArrowheads="1"/>
              </p:cNvSpPr>
              <p:nvPr/>
            </p:nvSpPr>
            <p:spPr bwMode="auto">
              <a:xfrm>
                <a:off x="2880" y="6741"/>
                <a:ext cx="144" cy="288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4" name="Freeform 12"/>
              <p:cNvSpPr>
                <a:spLocks/>
              </p:cNvSpPr>
              <p:nvPr/>
            </p:nvSpPr>
            <p:spPr bwMode="auto">
              <a:xfrm>
                <a:off x="2960" y="6480"/>
                <a:ext cx="86" cy="251"/>
              </a:xfrm>
              <a:custGeom>
                <a:avLst/>
                <a:gdLst/>
                <a:ahLst/>
                <a:cxnLst>
                  <a:cxn ang="0">
                    <a:pos x="0" y="251"/>
                  </a:cxn>
                  <a:cxn ang="0">
                    <a:pos x="65" y="215"/>
                  </a:cxn>
                  <a:cxn ang="0">
                    <a:pos x="79" y="172"/>
                  </a:cxn>
                  <a:cxn ang="0">
                    <a:pos x="86" y="151"/>
                  </a:cxn>
                  <a:cxn ang="0">
                    <a:pos x="43" y="0"/>
                  </a:cxn>
                </a:cxnLst>
                <a:rect l="0" t="0" r="r" b="b"/>
                <a:pathLst>
                  <a:path w="86" h="251">
                    <a:moveTo>
                      <a:pt x="0" y="251"/>
                    </a:moveTo>
                    <a:cubicBezTo>
                      <a:pt x="30" y="244"/>
                      <a:pt x="43" y="236"/>
                      <a:pt x="65" y="215"/>
                    </a:cubicBezTo>
                    <a:cubicBezTo>
                      <a:pt x="70" y="201"/>
                      <a:pt x="74" y="186"/>
                      <a:pt x="79" y="172"/>
                    </a:cubicBezTo>
                    <a:cubicBezTo>
                      <a:pt x="81" y="165"/>
                      <a:pt x="86" y="151"/>
                      <a:pt x="86" y="151"/>
                    </a:cubicBezTo>
                    <a:cubicBezTo>
                      <a:pt x="80" y="95"/>
                      <a:pt x="84" y="41"/>
                      <a:pt x="43" y="0"/>
                    </a:cubicBezTo>
                  </a:path>
                </a:pathLst>
              </a:custGeom>
              <a:solidFill>
                <a:srgbClr val="FF0000"/>
              </a:solidFill>
              <a:ln w="28575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82" name="Freeform 13"/>
            <p:cNvSpPr>
              <a:spLocks/>
            </p:cNvSpPr>
            <p:nvPr/>
          </p:nvSpPr>
          <p:spPr bwMode="auto">
            <a:xfrm>
              <a:off x="2889" y="6495"/>
              <a:ext cx="117" cy="236"/>
            </a:xfrm>
            <a:custGeom>
              <a:avLst/>
              <a:gdLst/>
              <a:ahLst/>
              <a:cxnLst>
                <a:cxn ang="0">
                  <a:pos x="50" y="236"/>
                </a:cxn>
                <a:cxn ang="0">
                  <a:pos x="28" y="186"/>
                </a:cxn>
                <a:cxn ang="0">
                  <a:pos x="0" y="150"/>
                </a:cxn>
                <a:cxn ang="0">
                  <a:pos x="71" y="100"/>
                </a:cxn>
                <a:cxn ang="0">
                  <a:pos x="100" y="43"/>
                </a:cxn>
                <a:cxn ang="0">
                  <a:pos x="100" y="43"/>
                </a:cxn>
                <a:cxn ang="0">
                  <a:pos x="114" y="28"/>
                </a:cxn>
                <a:cxn ang="0">
                  <a:pos x="114" y="0"/>
                </a:cxn>
              </a:cxnLst>
              <a:rect l="0" t="0" r="r" b="b"/>
              <a:pathLst>
                <a:path w="117" h="236">
                  <a:moveTo>
                    <a:pt x="50" y="236"/>
                  </a:moveTo>
                  <a:cubicBezTo>
                    <a:pt x="42" y="220"/>
                    <a:pt x="37" y="202"/>
                    <a:pt x="28" y="186"/>
                  </a:cubicBezTo>
                  <a:cubicBezTo>
                    <a:pt x="20" y="173"/>
                    <a:pt x="8" y="163"/>
                    <a:pt x="0" y="150"/>
                  </a:cubicBezTo>
                  <a:cubicBezTo>
                    <a:pt x="11" y="95"/>
                    <a:pt x="15" y="109"/>
                    <a:pt x="71" y="100"/>
                  </a:cubicBezTo>
                  <a:lnTo>
                    <a:pt x="100" y="43"/>
                  </a:lnTo>
                  <a:cubicBezTo>
                    <a:pt x="100" y="43"/>
                    <a:pt x="100" y="43"/>
                    <a:pt x="100" y="43"/>
                  </a:cubicBezTo>
                  <a:cubicBezTo>
                    <a:pt x="105" y="38"/>
                    <a:pt x="112" y="35"/>
                    <a:pt x="114" y="28"/>
                  </a:cubicBezTo>
                  <a:cubicBezTo>
                    <a:pt x="117" y="19"/>
                    <a:pt x="114" y="9"/>
                    <a:pt x="114" y="0"/>
                  </a:cubicBezTo>
                </a:path>
              </a:pathLst>
            </a:custGeom>
            <a:solidFill>
              <a:srgbClr val="FF0000"/>
            </a:solidFill>
            <a:ln w="28575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16 -0.00208 L 0.08333 0.0007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00" y="100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1" dur="2000" fill="hold"/>
                                        <p:tgtEl>
                                          <p:spTgt spid="7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3" dur="2000" fill="hold"/>
                                        <p:tgtEl>
                                          <p:spTgt spid="7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32 0.00231 L -0.05573 0.00023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00" y="-100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7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4" dur="2000" fill="hold"/>
                                        <p:tgtEl>
                                          <p:spTgt spid="7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996E-6 L 0.39393 -0.00879 " pathEditMode="relative" rAng="0" ptsTypes="AA">
                                      <p:cBhvr>
                                        <p:cTn id="13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00" y="-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000"/>
                            </p:stCondLst>
                            <p:childTnLst>
                              <p:par>
                                <p:cTn id="13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9" dur="2000" fill="hold"/>
                                        <p:tgtEl>
                                          <p:spTgt spid="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1" dur="2000" fill="hold"/>
                                        <p:tgtEl>
                                          <p:spTgt spid="7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1" grpId="0"/>
      <p:bldP spid="44" grpId="0" animBg="1"/>
      <p:bldP spid="45" grpId="0"/>
      <p:bldP spid="46" grpId="0" animBg="1"/>
      <p:bldP spid="47" grpId="0"/>
      <p:bldP spid="48" grpId="0" animBg="1"/>
      <p:bldP spid="49" grpId="0"/>
      <p:bldP spid="74" grpId="0"/>
      <p:bldP spid="74" grpId="1"/>
      <p:bldP spid="75" grpId="0"/>
      <p:bldP spid="75" grpId="1"/>
      <p:bldP spid="76" grpId="0"/>
      <p:bldP spid="76" grpId="1"/>
      <p:bldP spid="77" grpId="0"/>
      <p:bldP spid="77" grpId="1"/>
      <p:bldP spid="78" grpId="0"/>
      <p:bldP spid="78" grpId="1"/>
      <p:bldP spid="79" grpId="0"/>
      <p:bldP spid="79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14285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0298" y="857232"/>
            <a:ext cx="4786346" cy="2500330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К Зачёту №1 </a:t>
            </a:r>
          </a:p>
          <a:p>
            <a:pPr>
              <a:spcBef>
                <a:spcPts val="0"/>
              </a:spcBef>
            </a:pP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 </a:t>
            </a:r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баллов</a:t>
            </a: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5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гр5</a:t>
            </a:r>
          </a:p>
          <a:p>
            <a:pPr>
              <a:spcBef>
                <a:spcPts val="0"/>
              </a:spcBef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255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293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299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314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323</a:t>
            </a:r>
            <a:endParaRPr lang="en-US" sz="48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282" y="2142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500"/>
                            </p:stCondLst>
                            <p:childTnLst>
                              <p:par>
                                <p:cTn id="7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500"/>
                            </p:stCondLst>
                            <p:childTnLst>
                              <p:par>
                                <p:cTn id="75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1500"/>
                            </p:stCondLst>
                            <p:childTnLst>
                              <p:par>
                                <p:cTn id="82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2500"/>
                            </p:stCondLst>
                            <p:childTnLst>
                              <p:par>
                                <p:cTn id="87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3500"/>
                            </p:stCondLst>
                            <p:childTnLst>
                              <p:par>
                                <p:cTn id="92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4500"/>
                            </p:stCondLst>
                            <p:childTnLst>
                              <p:par>
                                <p:cTn id="9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0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pSp>
        <p:nvGrpSpPr>
          <p:cNvPr id="3" name="Группа 2"/>
          <p:cNvGrpSpPr/>
          <p:nvPr/>
        </p:nvGrpSpPr>
        <p:grpSpPr>
          <a:xfrm rot="5400000">
            <a:off x="1285852" y="4885056"/>
            <a:ext cx="642942" cy="1643074"/>
            <a:chOff x="3000364" y="785794"/>
            <a:chExt cx="214314" cy="5674096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3000364" y="785794"/>
              <a:ext cx="214314" cy="5643603"/>
            </a:xfrm>
            <a:prstGeom prst="rect">
              <a:avLst/>
            </a:prstGeom>
            <a:blipFill>
              <a:blip r:embed="rId6" cstate="print"/>
              <a:tile tx="0" ty="0" sx="100000" sy="100000" flip="none" algn="tl"/>
            </a:blip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000364" y="6388452"/>
              <a:ext cx="214314" cy="71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64154" y="5398770"/>
            <a:ext cx="1066030" cy="602934"/>
            <a:chOff x="513682" y="5670874"/>
            <a:chExt cx="1066030" cy="870904"/>
          </a:xfrm>
        </p:grpSpPr>
        <p:grpSp>
          <p:nvGrpSpPr>
            <p:cNvPr id="8" name="Группа 113"/>
            <p:cNvGrpSpPr/>
            <p:nvPr/>
          </p:nvGrpSpPr>
          <p:grpSpPr>
            <a:xfrm>
              <a:off x="520966" y="5670874"/>
              <a:ext cx="1058746" cy="870904"/>
              <a:chOff x="-130084" y="5643578"/>
              <a:chExt cx="1058746" cy="870904"/>
            </a:xfrm>
          </p:grpSpPr>
          <p:sp>
            <p:nvSpPr>
              <p:cNvPr id="10" name="Прямоугольник 9"/>
              <p:cNvSpPr/>
              <p:nvPr/>
            </p:nvSpPr>
            <p:spPr>
              <a:xfrm>
                <a:off x="642910" y="5657226"/>
                <a:ext cx="285752" cy="8572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" name="Прямоугольник 10"/>
              <p:cNvSpPr/>
              <p:nvPr/>
            </p:nvSpPr>
            <p:spPr>
              <a:xfrm>
                <a:off x="-130084" y="5643578"/>
                <a:ext cx="756180" cy="85725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9" name="Прямая соединительная линия 8"/>
            <p:cNvCxnSpPr/>
            <p:nvPr/>
          </p:nvCxnSpPr>
          <p:spPr>
            <a:xfrm>
              <a:off x="513682" y="6099502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Группа 11"/>
          <p:cNvGrpSpPr/>
          <p:nvPr/>
        </p:nvGrpSpPr>
        <p:grpSpPr>
          <a:xfrm rot="5400000">
            <a:off x="4143372" y="4929198"/>
            <a:ext cx="642942" cy="1643074"/>
            <a:chOff x="3000364" y="785794"/>
            <a:chExt cx="214314" cy="5674096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3000364" y="785794"/>
              <a:ext cx="214314" cy="5643603"/>
            </a:xfrm>
            <a:prstGeom prst="rect">
              <a:avLst/>
            </a:prstGeom>
            <a:blipFill>
              <a:blip r:embed="rId6" cstate="print"/>
              <a:tile tx="0" ty="0" sx="100000" sy="100000" flip="none" algn="tl"/>
            </a:blip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3000364" y="6388452"/>
              <a:ext cx="214314" cy="71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3485926" y="5469272"/>
            <a:ext cx="1066030" cy="602934"/>
            <a:chOff x="513682" y="5670874"/>
            <a:chExt cx="1066030" cy="870904"/>
          </a:xfrm>
        </p:grpSpPr>
        <p:grpSp>
          <p:nvGrpSpPr>
            <p:cNvPr id="16" name="Группа 126"/>
            <p:cNvGrpSpPr/>
            <p:nvPr/>
          </p:nvGrpSpPr>
          <p:grpSpPr>
            <a:xfrm>
              <a:off x="651050" y="5670874"/>
              <a:ext cx="928662" cy="870904"/>
              <a:chOff x="0" y="5643578"/>
              <a:chExt cx="928662" cy="870904"/>
            </a:xfrm>
          </p:grpSpPr>
          <p:sp>
            <p:nvSpPr>
              <p:cNvPr id="18" name="Прямоугольник 17"/>
              <p:cNvSpPr/>
              <p:nvPr/>
            </p:nvSpPr>
            <p:spPr>
              <a:xfrm>
                <a:off x="642910" y="5657226"/>
                <a:ext cx="285752" cy="8572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9" name="Прямоугольник 18"/>
              <p:cNvSpPr/>
              <p:nvPr/>
            </p:nvSpPr>
            <p:spPr>
              <a:xfrm>
                <a:off x="0" y="5643578"/>
                <a:ext cx="626096" cy="8572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17" name="Прямая соединительная линия 16"/>
            <p:cNvCxnSpPr/>
            <p:nvPr/>
          </p:nvCxnSpPr>
          <p:spPr>
            <a:xfrm>
              <a:off x="513682" y="6099502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/>
          <p:cNvGrpSpPr/>
          <p:nvPr/>
        </p:nvGrpSpPr>
        <p:grpSpPr>
          <a:xfrm rot="5400000">
            <a:off x="7500958" y="4857760"/>
            <a:ext cx="642942" cy="1643074"/>
            <a:chOff x="3000364" y="785794"/>
            <a:chExt cx="214314" cy="5674096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3000364" y="785794"/>
              <a:ext cx="214314" cy="5643603"/>
            </a:xfrm>
            <a:prstGeom prst="rect">
              <a:avLst/>
            </a:prstGeom>
            <a:blipFill>
              <a:blip r:embed="rId6" cstate="print"/>
              <a:tile tx="0" ty="0" sx="100000" sy="100000" flip="none" algn="tl"/>
            </a:blip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3000364" y="6388452"/>
              <a:ext cx="214314" cy="71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6429388" y="5385122"/>
            <a:ext cx="1066030" cy="602934"/>
            <a:chOff x="513682" y="5670874"/>
            <a:chExt cx="1066030" cy="870904"/>
          </a:xfrm>
        </p:grpSpPr>
        <p:grpSp>
          <p:nvGrpSpPr>
            <p:cNvPr id="24" name="Группа 134"/>
            <p:cNvGrpSpPr/>
            <p:nvPr/>
          </p:nvGrpSpPr>
          <p:grpSpPr>
            <a:xfrm>
              <a:off x="651050" y="5670874"/>
              <a:ext cx="928662" cy="870904"/>
              <a:chOff x="0" y="5643578"/>
              <a:chExt cx="928662" cy="870904"/>
            </a:xfrm>
          </p:grpSpPr>
          <p:sp>
            <p:nvSpPr>
              <p:cNvPr id="26" name="Прямоугольник 25"/>
              <p:cNvSpPr/>
              <p:nvPr/>
            </p:nvSpPr>
            <p:spPr>
              <a:xfrm>
                <a:off x="642910" y="5657226"/>
                <a:ext cx="285752" cy="8572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7" name="Прямоугольник 26"/>
              <p:cNvSpPr/>
              <p:nvPr/>
            </p:nvSpPr>
            <p:spPr>
              <a:xfrm>
                <a:off x="0" y="5643578"/>
                <a:ext cx="626096" cy="8572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25" name="Прямая соединительная линия 24"/>
            <p:cNvCxnSpPr/>
            <p:nvPr/>
          </p:nvCxnSpPr>
          <p:spPr>
            <a:xfrm>
              <a:off x="513682" y="6099502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Прямоугольник 27"/>
          <p:cNvSpPr/>
          <p:nvPr/>
        </p:nvSpPr>
        <p:spPr>
          <a:xfrm>
            <a:off x="1786920" y="5423523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sz="2400" dirty="0">
              <a:solidFill>
                <a:srgbClr val="000099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024330" y="5456561"/>
            <a:ext cx="4286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2400" dirty="0">
              <a:solidFill>
                <a:srgbClr val="0033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588846" y="5541646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2400" dirty="0">
              <a:solidFill>
                <a:srgbClr val="00330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967968" y="5527998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858148" y="5429264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sz="2400" dirty="0">
              <a:solidFill>
                <a:srgbClr val="000099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8182678" y="5429264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2400" dirty="0">
              <a:solidFill>
                <a:srgbClr val="FF0000"/>
              </a:solidFill>
            </a:endParaRPr>
          </a:p>
        </p:txBody>
      </p:sp>
      <p:grpSp>
        <p:nvGrpSpPr>
          <p:cNvPr id="34" name="Group 9"/>
          <p:cNvGrpSpPr>
            <a:grpSpLocks/>
          </p:cNvGrpSpPr>
          <p:nvPr/>
        </p:nvGrpSpPr>
        <p:grpSpPr bwMode="auto">
          <a:xfrm>
            <a:off x="4572000" y="6072206"/>
            <a:ext cx="428628" cy="500066"/>
            <a:chOff x="2880" y="6480"/>
            <a:chExt cx="166" cy="549"/>
          </a:xfrm>
        </p:grpSpPr>
        <p:grpSp>
          <p:nvGrpSpPr>
            <p:cNvPr id="35" name="Group 10"/>
            <p:cNvGrpSpPr>
              <a:grpSpLocks/>
            </p:cNvGrpSpPr>
            <p:nvPr/>
          </p:nvGrpSpPr>
          <p:grpSpPr bwMode="auto">
            <a:xfrm>
              <a:off x="2880" y="6480"/>
              <a:ext cx="166" cy="549"/>
              <a:chOff x="2880" y="6480"/>
              <a:chExt cx="166" cy="549"/>
            </a:xfrm>
          </p:grpSpPr>
          <p:sp>
            <p:nvSpPr>
              <p:cNvPr id="37" name="Rectangle 11"/>
              <p:cNvSpPr>
                <a:spLocks noChangeArrowheads="1"/>
              </p:cNvSpPr>
              <p:nvPr/>
            </p:nvSpPr>
            <p:spPr bwMode="auto">
              <a:xfrm>
                <a:off x="2880" y="6741"/>
                <a:ext cx="144" cy="288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8" name="Freeform 12"/>
              <p:cNvSpPr>
                <a:spLocks/>
              </p:cNvSpPr>
              <p:nvPr/>
            </p:nvSpPr>
            <p:spPr bwMode="auto">
              <a:xfrm>
                <a:off x="2960" y="6480"/>
                <a:ext cx="86" cy="251"/>
              </a:xfrm>
              <a:custGeom>
                <a:avLst/>
                <a:gdLst/>
                <a:ahLst/>
                <a:cxnLst>
                  <a:cxn ang="0">
                    <a:pos x="0" y="251"/>
                  </a:cxn>
                  <a:cxn ang="0">
                    <a:pos x="65" y="215"/>
                  </a:cxn>
                  <a:cxn ang="0">
                    <a:pos x="79" y="172"/>
                  </a:cxn>
                  <a:cxn ang="0">
                    <a:pos x="86" y="151"/>
                  </a:cxn>
                  <a:cxn ang="0">
                    <a:pos x="43" y="0"/>
                  </a:cxn>
                </a:cxnLst>
                <a:rect l="0" t="0" r="r" b="b"/>
                <a:pathLst>
                  <a:path w="86" h="251">
                    <a:moveTo>
                      <a:pt x="0" y="251"/>
                    </a:moveTo>
                    <a:cubicBezTo>
                      <a:pt x="30" y="244"/>
                      <a:pt x="43" y="236"/>
                      <a:pt x="65" y="215"/>
                    </a:cubicBezTo>
                    <a:cubicBezTo>
                      <a:pt x="70" y="201"/>
                      <a:pt x="74" y="186"/>
                      <a:pt x="79" y="172"/>
                    </a:cubicBezTo>
                    <a:cubicBezTo>
                      <a:pt x="81" y="165"/>
                      <a:pt x="86" y="151"/>
                      <a:pt x="86" y="151"/>
                    </a:cubicBezTo>
                    <a:cubicBezTo>
                      <a:pt x="80" y="95"/>
                      <a:pt x="84" y="41"/>
                      <a:pt x="43" y="0"/>
                    </a:cubicBezTo>
                  </a:path>
                </a:pathLst>
              </a:custGeom>
              <a:solidFill>
                <a:srgbClr val="FF0000"/>
              </a:solidFill>
              <a:ln w="28575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6" name="Freeform 13"/>
            <p:cNvSpPr>
              <a:spLocks/>
            </p:cNvSpPr>
            <p:nvPr/>
          </p:nvSpPr>
          <p:spPr bwMode="auto">
            <a:xfrm>
              <a:off x="2889" y="6495"/>
              <a:ext cx="117" cy="236"/>
            </a:xfrm>
            <a:custGeom>
              <a:avLst/>
              <a:gdLst/>
              <a:ahLst/>
              <a:cxnLst>
                <a:cxn ang="0">
                  <a:pos x="50" y="236"/>
                </a:cxn>
                <a:cxn ang="0">
                  <a:pos x="28" y="186"/>
                </a:cxn>
                <a:cxn ang="0">
                  <a:pos x="0" y="150"/>
                </a:cxn>
                <a:cxn ang="0">
                  <a:pos x="71" y="100"/>
                </a:cxn>
                <a:cxn ang="0">
                  <a:pos x="100" y="43"/>
                </a:cxn>
                <a:cxn ang="0">
                  <a:pos x="100" y="43"/>
                </a:cxn>
                <a:cxn ang="0">
                  <a:pos x="114" y="28"/>
                </a:cxn>
                <a:cxn ang="0">
                  <a:pos x="114" y="0"/>
                </a:cxn>
              </a:cxnLst>
              <a:rect l="0" t="0" r="r" b="b"/>
              <a:pathLst>
                <a:path w="117" h="236">
                  <a:moveTo>
                    <a:pt x="50" y="236"/>
                  </a:moveTo>
                  <a:cubicBezTo>
                    <a:pt x="42" y="220"/>
                    <a:pt x="37" y="202"/>
                    <a:pt x="28" y="186"/>
                  </a:cubicBezTo>
                  <a:cubicBezTo>
                    <a:pt x="20" y="173"/>
                    <a:pt x="8" y="163"/>
                    <a:pt x="0" y="150"/>
                  </a:cubicBezTo>
                  <a:cubicBezTo>
                    <a:pt x="11" y="95"/>
                    <a:pt x="15" y="109"/>
                    <a:pt x="71" y="100"/>
                  </a:cubicBezTo>
                  <a:lnTo>
                    <a:pt x="100" y="43"/>
                  </a:lnTo>
                  <a:cubicBezTo>
                    <a:pt x="100" y="43"/>
                    <a:pt x="100" y="43"/>
                    <a:pt x="100" y="43"/>
                  </a:cubicBezTo>
                  <a:cubicBezTo>
                    <a:pt x="105" y="38"/>
                    <a:pt x="112" y="35"/>
                    <a:pt x="114" y="28"/>
                  </a:cubicBezTo>
                  <a:cubicBezTo>
                    <a:pt x="117" y="19"/>
                    <a:pt x="114" y="9"/>
                    <a:pt x="114" y="0"/>
                  </a:cubicBezTo>
                </a:path>
              </a:pathLst>
            </a:custGeom>
            <a:solidFill>
              <a:srgbClr val="FF0000"/>
            </a:solidFill>
            <a:ln w="28575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24"/>
            <a:ext cx="9144000" cy="501675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Зачёт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разделу: ОСНОВЫ МКТ И ТЕРМОДИНАМИКИ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.(Т.1,2,3,4,5).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1.Основные положения молекулярно-кинетической теории строения вещества и их опытное обоснование.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1а.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Масса и размеры молекул. Один моль. Постоянная Авогадро.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2.Идеальный газ. Основное уравнение молекулярно-кинетической  теории идеального  газа.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2а.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Температура и ее измерение. Абсолютная температура.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3.Уравнение состояния идеального газа. </a:t>
            </a:r>
          </a:p>
          <a:p>
            <a:pPr lvl="0" eaLnBrk="0" hangingPunct="0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3а. Изотермический, изобарный, изохорный  процессы.</a:t>
            </a:r>
            <a:endParaRPr lang="ru-RU" sz="44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Внутренняя энергия. Первый закон термодинамики.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4а.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Применение первого закона  термодинамики к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изопроцессам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   Адиабатный процесс.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5.Работа в термодинамике.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.Тепловые машины.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5б.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КПД тепловых машин. Теорема Карно.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5в.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Использование тепловых машин.      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16 -0.00208 L 0.08333 0.0007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00" y="100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4" dur="2000" fill="hold"/>
                                        <p:tgtEl>
                                          <p:spTgt spid="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2000" fill="hold"/>
                                        <p:tgtEl>
                                          <p:spTgt spid="2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32 0.00231 L -0.05573 0.00023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00" y="-100"/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5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6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7" dur="2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996E-6 L 0.39393 -0.00879 " pathEditMode="relative" rAng="0" ptsTypes="AA">
                                      <p:cBhvr>
                                        <p:cTn id="12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00" y="-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2" dur="2000" fill="hold"/>
                                        <p:tgtEl>
                                          <p:spTgt spid="3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4" dur="2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0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0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0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0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0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0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0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0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30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30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30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30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073" grpId="0" uiExpand="1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 rot="472959">
            <a:off x="254333" y="684400"/>
            <a:ext cx="7000924" cy="2108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Обобщение по разделу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0099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23728" y="6273225"/>
            <a:ext cx="4392488" cy="58477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стр. 14,  Вариант Д</a:t>
            </a:r>
            <a:endParaRPr lang="ru-RU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bg1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42348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10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2840" y="2571744"/>
            <a:ext cx="4520598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6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Темы №</a:t>
            </a:r>
            <a:r>
              <a:rPr lang="ru-RU" sz="6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1-5</a:t>
            </a:r>
            <a:endParaRPr lang="ru-RU" sz="6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WordArt 4"/>
          <p:cNvSpPr>
            <a:spLocks noChangeArrowheads="1" noChangeShapeType="1" noTextEdit="1"/>
          </p:cNvSpPr>
          <p:nvPr/>
        </p:nvSpPr>
        <p:spPr bwMode="gray">
          <a:xfrm rot="20965956">
            <a:off x="109398" y="3355150"/>
            <a:ext cx="8728495" cy="200026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«законы</a:t>
            </a:r>
            <a:r>
              <a:rPr lang="ru-RU" sz="6000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u="sng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Т.Д.</a:t>
            </a:r>
            <a:r>
              <a:rPr lang="ru-RU" sz="6000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u="sng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6000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u="sng" cap="all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МКТ»</a:t>
            </a:r>
            <a:r>
              <a:rPr lang="ru-RU" sz="6000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59424" y="5661248"/>
            <a:ext cx="518457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</a:t>
            </a:r>
            <a:endParaRPr lang="ru-RU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Блок-схема: перфолента 21"/>
          <p:cNvSpPr/>
          <p:nvPr/>
        </p:nvSpPr>
        <p:spPr>
          <a:xfrm>
            <a:off x="142844" y="5072074"/>
            <a:ext cx="3547802" cy="1714512"/>
          </a:xfrm>
          <a:prstGeom prst="flowChartPunchedTape">
            <a:avLst/>
          </a:prstGeom>
          <a:solidFill>
            <a:srgbClr val="FFFF0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2714620"/>
            <a:ext cx="1928794" cy="857256"/>
          </a:xfrm>
          <a:prstGeom prst="rect">
            <a:avLst/>
          </a:prstGeom>
          <a:solidFill>
            <a:srgbClr val="00B050">
              <a:alpha val="3000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1 моль</a:t>
            </a:r>
            <a:r>
              <a:rPr kumimoji="0" lang="ru-RU" sz="4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endParaRPr kumimoji="0" lang="en-US" sz="4000" b="1" i="0" u="sng" strike="noStrike" cap="none" normalizeH="0" baseline="-2500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857752" y="4016881"/>
            <a:ext cx="4143404" cy="769441"/>
          </a:xfrm>
          <a:prstGeom prst="rect">
            <a:avLst/>
          </a:prstGeom>
          <a:solidFill>
            <a:srgbClr val="FFFF00">
              <a:alpha val="47000"/>
            </a:srgbClr>
          </a:solidFill>
        </p:spPr>
        <p:txBody>
          <a:bodyPr wrap="square">
            <a:spAutoFit/>
          </a:bodyPr>
          <a:lstStyle/>
          <a:p>
            <a:pPr lvl="0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44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О (18 г/моль)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143372" y="4857760"/>
            <a:ext cx="3857652" cy="707886"/>
          </a:xfrm>
          <a:prstGeom prst="rect">
            <a:avLst/>
          </a:prstGeom>
          <a:solidFill>
            <a:srgbClr val="0033CC">
              <a:alpha val="29000"/>
            </a:srgbClr>
          </a:solidFill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Кол-во </a:t>
            </a:r>
            <a:r>
              <a:rPr lang="ru-RU" sz="4000" b="1" u="sng" dirty="0" err="1" smtClean="0">
                <a:latin typeface="Times New Roman" pitchFamily="18" charset="0"/>
                <a:cs typeface="Times New Roman" pitchFamily="18" charset="0"/>
              </a:rPr>
              <a:t>в-ва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000" b="1" u="sng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–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509517" y="2643182"/>
            <a:ext cx="3625864" cy="1357322"/>
            <a:chOff x="4642" y="7216"/>
            <a:chExt cx="1334" cy="460"/>
          </a:xfrm>
        </p:grpSpPr>
        <p:sp>
          <p:nvSpPr>
            <p:cNvPr id="4100" name="Rectangle 4"/>
            <p:cNvSpPr>
              <a:spLocks noChangeArrowheads="1"/>
            </p:cNvSpPr>
            <p:nvPr/>
          </p:nvSpPr>
          <p:spPr bwMode="auto">
            <a:xfrm>
              <a:off x="4642" y="7216"/>
              <a:ext cx="445" cy="460"/>
            </a:xfrm>
            <a:prstGeom prst="rect">
              <a:avLst/>
            </a:prstGeom>
            <a:blipFill>
              <a:blip r:embed="rId8" cstate="print"/>
              <a:tile tx="0" ty="0" sx="100000" sy="100000" flip="none" algn="tl"/>
            </a:blipFill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01" name="Rectangle 5"/>
            <p:cNvSpPr>
              <a:spLocks noChangeArrowheads="1"/>
            </p:cNvSpPr>
            <p:nvPr/>
          </p:nvSpPr>
          <p:spPr bwMode="auto">
            <a:xfrm>
              <a:off x="5086" y="7216"/>
              <a:ext cx="445" cy="460"/>
            </a:xfrm>
            <a:prstGeom prst="rect">
              <a:avLst/>
            </a:prstGeom>
            <a:blipFill>
              <a:blip r:embed="rId8" cstate="print"/>
              <a:tile tx="0" ty="0" sx="100000" sy="100000" flip="none" algn="tl"/>
            </a:blipFill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02" name="Rectangle 6"/>
            <p:cNvSpPr>
              <a:spLocks noChangeArrowheads="1"/>
            </p:cNvSpPr>
            <p:nvPr/>
          </p:nvSpPr>
          <p:spPr bwMode="auto">
            <a:xfrm>
              <a:off x="5531" y="7216"/>
              <a:ext cx="445" cy="460"/>
            </a:xfrm>
            <a:prstGeom prst="rect">
              <a:avLst/>
            </a:prstGeom>
            <a:blipFill>
              <a:blip r:embed="rId8" cstate="print"/>
              <a:tile tx="0" ty="0" sx="100000" sy="100000" flip="none" algn="tl"/>
            </a:blipFill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14282" y="5440118"/>
            <a:ext cx="1000132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=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473002" y="5139248"/>
            <a:ext cx="1110222" cy="1243212"/>
            <a:chOff x="9757" y="2765"/>
            <a:chExt cx="725" cy="1493"/>
          </a:xfrm>
        </p:grpSpPr>
        <p:sp>
          <p:nvSpPr>
            <p:cNvPr id="4105" name="Text Box 9"/>
            <p:cNvSpPr txBox="1">
              <a:spLocks noChangeArrowheads="1"/>
            </p:cNvSpPr>
            <p:nvPr/>
          </p:nvSpPr>
          <p:spPr bwMode="auto">
            <a:xfrm>
              <a:off x="9802" y="3461"/>
              <a:ext cx="680" cy="7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kumimoji="0" lang="en-US" sz="4000" b="1" i="0" u="none" strike="noStrike" cap="none" normalizeH="0" baseline="-2500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A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06" name="Text Box 10"/>
            <p:cNvSpPr txBox="1">
              <a:spLocks noChangeArrowheads="1"/>
            </p:cNvSpPr>
            <p:nvPr/>
          </p:nvSpPr>
          <p:spPr bwMode="auto">
            <a:xfrm>
              <a:off x="9793" y="2765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07" name="Line 11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12"/>
          <p:cNvGrpSpPr>
            <a:grpSpLocks/>
          </p:cNvGrpSpPr>
          <p:nvPr/>
        </p:nvGrpSpPr>
        <p:grpSpPr bwMode="auto">
          <a:xfrm>
            <a:off x="1161185" y="5242958"/>
            <a:ext cx="371804" cy="758016"/>
            <a:chOff x="9433" y="2778"/>
            <a:chExt cx="735" cy="1033"/>
          </a:xfrm>
        </p:grpSpPr>
        <p:sp>
          <p:nvSpPr>
            <p:cNvPr id="4109" name="Text Box 13"/>
            <p:cNvSpPr txBox="1">
              <a:spLocks noChangeArrowheads="1"/>
            </p:cNvSpPr>
            <p:nvPr/>
          </p:nvSpPr>
          <p:spPr bwMode="auto">
            <a:xfrm>
              <a:off x="9433" y="3443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10" name="Text Box 14"/>
            <p:cNvSpPr txBox="1">
              <a:spLocks noChangeArrowheads="1"/>
            </p:cNvSpPr>
            <p:nvPr/>
          </p:nvSpPr>
          <p:spPr bwMode="auto">
            <a:xfrm>
              <a:off x="9488" y="2778"/>
              <a:ext cx="680" cy="6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0" name="Line 11"/>
          <p:cNvSpPr>
            <a:spLocks noChangeShapeType="1"/>
          </p:cNvSpPr>
          <p:nvPr/>
        </p:nvSpPr>
        <p:spPr bwMode="auto">
          <a:xfrm>
            <a:off x="1250448" y="5813750"/>
            <a:ext cx="542481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1785918" y="5453766"/>
            <a:ext cx="857256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652393" y="2851427"/>
            <a:ext cx="10001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 rot="918546">
            <a:off x="6862571" y="2909344"/>
            <a:ext cx="10001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 rot="20552189">
            <a:off x="8042258" y="2702626"/>
            <a:ext cx="10001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774043" y="2738558"/>
            <a:ext cx="3714776" cy="785818"/>
          </a:xfrm>
          <a:prstGeom prst="rect">
            <a:avLst/>
          </a:prstGeom>
          <a:solidFill>
            <a:srgbClr val="00B050">
              <a:alpha val="3000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6,02</a:t>
            </a:r>
            <a:r>
              <a:rPr kumimoji="0" lang="ru-RU" sz="4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kumimoji="0" lang="ru-RU" sz="4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ru-RU" sz="4800" b="1" i="0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23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en-US" sz="4800" b="1" i="0" u="none" strike="noStrike" cap="none" normalizeH="0" baseline="-2500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A</a:t>
            </a:r>
            <a:endParaRPr kumimoji="0" lang="en-US" sz="4800" b="1" i="0" u="sng" strike="noStrike" cap="none" normalizeH="0" baseline="-2500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0" y="4143380"/>
            <a:ext cx="4643470" cy="769441"/>
          </a:xfrm>
          <a:prstGeom prst="rect">
            <a:avLst/>
          </a:prstGeom>
          <a:solidFill>
            <a:srgbClr val="FFFF00">
              <a:alpha val="47000"/>
            </a:srgbClr>
          </a:solidFill>
        </p:spPr>
        <p:txBody>
          <a:bodyPr wrap="square">
            <a:spAutoFit/>
          </a:bodyPr>
          <a:lstStyle/>
          <a:p>
            <a:pPr lvl="0"/>
            <a:r>
              <a:rPr lang="ru-RU" sz="4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4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олярная масса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4071934" y="5715016"/>
            <a:ext cx="4714908" cy="707886"/>
          </a:xfrm>
          <a:prstGeom prst="rect">
            <a:avLst/>
          </a:prstGeom>
          <a:solidFill>
            <a:srgbClr val="0033CC">
              <a:alpha val="29000"/>
            </a:srgbClr>
          </a:solidFill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… кол-во  молей (</a:t>
            </a:r>
            <a:r>
              <a:rPr lang="ru-RU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0" y="573456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AutoNum type="arabicPeriod"/>
            </a:pP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сосуде находится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0,5 моль водорода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Сколько примерно молекул водорода в сосуде?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342900" lvl="0" indent="-342900"/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0,5 . 10</a:t>
            </a:r>
            <a:r>
              <a:rPr lang="ru-RU" sz="2400" baseline="30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23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10</a:t>
            </a:r>
            <a:r>
              <a:rPr lang="ru-RU" sz="2400" baseline="30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23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 • 10</a:t>
            </a:r>
            <a:r>
              <a:rPr lang="ru-RU" sz="2400" baseline="30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23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6 .10</a:t>
            </a:r>
            <a:r>
              <a:rPr lang="ru-RU" sz="2400" baseline="30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23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Среди ответов А-Г нет правильного</a:t>
            </a:r>
            <a:endParaRPr lang="ru-RU" sz="24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571736" y="1857364"/>
            <a:ext cx="4013278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6•10</a:t>
            </a:r>
            <a:r>
              <a:rPr lang="ru-RU" sz="2800" baseline="30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23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это один моль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rot="20294857">
            <a:off x="6843591" y="1346587"/>
            <a:ext cx="2403222" cy="769441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lang="ru-RU" sz="4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3•10</a:t>
            </a:r>
            <a:r>
              <a:rPr lang="ru-RU" sz="4400" baseline="30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23</a:t>
            </a:r>
            <a:r>
              <a:rPr lang="ru-RU" sz="4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44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0"/>
            <a:ext cx="3500430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А7    МКТ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3036177" y="571480"/>
            <a:ext cx="2643206" cy="50006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100"/>
                            </p:stCondLst>
                            <p:childTnLst>
                              <p:par>
                                <p:cTn id="9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1" dur="100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2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20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4" dur="100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5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8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1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3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4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5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6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7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38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4098" grpId="0" animBg="1"/>
      <p:bldP spid="4098" grpId="1" animBg="1"/>
      <p:bldP spid="4" grpId="0" animBg="1"/>
      <p:bldP spid="5" grpId="0" animBg="1"/>
      <p:bldP spid="4103" grpId="0"/>
      <p:bldP spid="20" grpId="0" animBg="1"/>
      <p:bldP spid="21" grpId="0"/>
      <p:bldP spid="23" grpId="0"/>
      <p:bldP spid="23" grpId="1"/>
      <p:bldP spid="23" grpId="2"/>
      <p:bldP spid="23" grpId="3"/>
      <p:bldP spid="24" grpId="0"/>
      <p:bldP spid="24" grpId="1"/>
      <p:bldP spid="24" grpId="2"/>
      <p:bldP spid="24" grpId="3"/>
      <p:bldP spid="25" grpId="0"/>
      <p:bldP spid="25" grpId="1"/>
      <p:bldP spid="25" grpId="2"/>
      <p:bldP spid="25" grpId="3"/>
      <p:bldP spid="26" grpId="0" animBg="1"/>
      <p:bldP spid="26" grpId="1" animBg="1"/>
      <p:bldP spid="27" grpId="0" animBg="1"/>
      <p:bldP spid="27" grpId="1" animBg="1"/>
      <p:bldP spid="28" grpId="0" animBg="1"/>
      <p:bldP spid="29" grpId="0"/>
      <p:bldP spid="30" grpId="0" animBg="1"/>
      <p:bldP spid="31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358478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tabLst>
                <a:tab pos="1755775" algn="l"/>
              </a:tabLst>
            </a:pP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</a:t>
            </a:r>
            <a:r>
              <a:rPr lang="ru-RU" sz="2400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изменится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давление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идеального газа, если при неизменной концентрации абсолютная </a:t>
            </a:r>
            <a:r>
              <a:rPr lang="ru-RU" sz="2400" b="1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температура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газа увеличится в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 раз? 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Увеличится в 9 раз. 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Увеличится в 6 раз. 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Увеличится в 3 раза. 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Останется неизменным. 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Среди ответов А — Г нет правильного.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14546" y="3169507"/>
            <a:ext cx="2500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kT</a:t>
            </a:r>
            <a:endParaRPr lang="ru-RU" sz="4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57918" y="3864122"/>
            <a:ext cx="2857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1/3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4000" b="1" baseline="-25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4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85850" y="3840184"/>
            <a:ext cx="6429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57696" y="3214686"/>
            <a:ext cx="6911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sz="4000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74637" y="3268868"/>
            <a:ext cx="22145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= 2/3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000792" y="4500570"/>
            <a:ext cx="30718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1/3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44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 rot="20183542">
            <a:off x="-57573" y="2240067"/>
            <a:ext cx="4174091" cy="5847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Увеличится в 9 раз. </a:t>
            </a:r>
            <a:endParaRPr lang="ru-RU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5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  <p:bldP spid="17" grpId="1"/>
      <p:bldP spid="19" grpId="0" build="allAtOnce"/>
      <p:bldP spid="20" grpId="0"/>
      <p:bldP spid="21" grpId="0"/>
      <p:bldP spid="22" grpId="0"/>
      <p:bldP spid="25" grpId="0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24"/>
            <a:ext cx="9144000" cy="230832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55775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нагревании идеального газа средняя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220FB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кинетическая энергия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теплового движения молекул увеличилась в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раза.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Как изменилась при этом абсолютная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температура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газа?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55775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Увеличилась в 4 раза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Увеличилась в 2 раза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Увеличилась в 3 раза.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Увеличилась в 4,5 раза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Среди ответов А—Г нет правильного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2601108"/>
            <a:ext cx="914400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tabLst>
                <a:tab pos="1755775" algn="l"/>
              </a:tabLst>
            </a:pP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одном сосуде находится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гелий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другом —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водород,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концентрация молекул газов в сосудах, одинакова Какое из приведенных ниже соотношений для температуры гелия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Т1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водорода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Т2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справедливо,   если   давления   газов   одинаковы?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lvl="0" eaLnBrk="0" hangingPunct="0">
              <a:tabLst>
                <a:tab pos="1755775" algn="l"/>
              </a:tabLst>
            </a:pP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Т1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&lt;Т2.   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Б.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 1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&gt;Т2.   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Т1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Т2.    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Возможны все случаи А-В. 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Д.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Ни  один  из  ответов А-Г  не  является  правильным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32"/>
          <p:cNvSpPr txBox="1">
            <a:spLocks noChangeArrowheads="1"/>
          </p:cNvSpPr>
          <p:nvPr/>
        </p:nvSpPr>
        <p:spPr bwMode="auto">
          <a:xfrm>
            <a:off x="6000760" y="1944993"/>
            <a:ext cx="2404011" cy="5553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220FB1"/>
                </a:solidFill>
                <a:effectLst/>
                <a:latin typeface="Times New Roman" pitchFamily="18" charset="0"/>
                <a:cs typeface="Times New Roman" pitchFamily="18" charset="0"/>
              </a:rPr>
              <a:t>K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=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3/2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k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72067" y="5077438"/>
            <a:ext cx="242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nk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20786134">
            <a:off x="721388" y="1449535"/>
            <a:ext cx="3894656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Увеличилась в 2 раза 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072066" y="5720380"/>
            <a:ext cx="242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nk</a:t>
            </a:r>
            <a:r>
              <a:rPr lang="en-US" sz="5400" b="1" dirty="0" err="1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4000" dirty="0">
              <a:solidFill>
                <a:srgbClr val="22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20518520">
            <a:off x="2187516" y="5626375"/>
            <a:ext cx="22653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lang="ru-RU" sz="36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ru-RU" sz="36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endParaRPr lang="ru-RU" sz="3600" b="1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6143636" y="2026718"/>
            <a:ext cx="28575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 animBg="1"/>
      <p:bldP spid="4" grpId="0"/>
      <p:bldP spid="6" grpId="0" animBg="1"/>
      <p:bldP spid="7" grpId="0"/>
      <p:bldP spid="8" grpId="0" animBg="1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" y="-184666"/>
            <a:ext cx="9144000" cy="14465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55775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Какое примерно значение температуры по шкале Цельсия соответствует температуре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400 К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 абсолютной шкале?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5577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- 673° С.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- 127° С.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+ 127° С.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+ 673° С.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Среди ответов А-Г нет правильного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2428868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tabLst>
                <a:tab pos="1755775" algn="l"/>
              </a:tabLst>
            </a:pP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изменится давление идеального газа при увеличении  его объема в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раза и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увеличении абсолютной температуры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2 раза?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ru-RU" sz="36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ru-RU" sz="36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Уменьшится в 2 раза. </a:t>
            </a:r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Уменьшится в 4 раза. </a:t>
            </a:r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Останется неизменным.       </a:t>
            </a:r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Увеличится  в  2 раза.        </a:t>
            </a:r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Увеличится  в  4  раза.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34"/>
          <p:cNvSpPr txBox="1">
            <a:spLocks noChangeArrowheads="1"/>
          </p:cNvSpPr>
          <p:nvPr/>
        </p:nvSpPr>
        <p:spPr bwMode="auto">
          <a:xfrm>
            <a:off x="2857488" y="1500174"/>
            <a:ext cx="3027390" cy="758833"/>
          </a:xfrm>
          <a:prstGeom prst="rect">
            <a:avLst/>
          </a:prstGeom>
          <a:solidFill>
            <a:srgbClr val="00FF00">
              <a:alpha val="57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 = t</a:t>
            </a:r>
            <a:r>
              <a:rPr kumimoji="0" lang="en-US" sz="44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0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+273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786" y="4929198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="1" baseline="-25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="1" baseline="-25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en-US" sz="2800" b="1" baseline="-25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5786445" y="4785942"/>
            <a:ext cx="1089029" cy="1143388"/>
            <a:chOff x="9757" y="3167"/>
            <a:chExt cx="681" cy="745"/>
          </a:xfrm>
        </p:grpSpPr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4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</a:t>
              </a:r>
              <a:r>
                <a:rPr kumimoji="0" lang="en-US" sz="2800" b="1" i="0" u="none" strike="noStrike" cap="none" normalizeH="0" baseline="-2500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kumimoji="0" lang="en-US" sz="2800" b="1" i="0" u="none" strike="noStrike" cap="none" normalizeH="0" baseline="-2500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kumimoji="0" lang="en-US" sz="2800" b="1" i="0" u="none" strike="noStrike" cap="none" normalizeH="0" baseline="-2500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kumimoji="0" lang="en-US" sz="2800" b="1" i="0" u="none" strike="noStrike" cap="none" normalizeH="0" baseline="-2500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9766" y="3510"/>
              <a:ext cx="53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7031386" y="4714884"/>
            <a:ext cx="1112514" cy="1214446"/>
            <a:chOff x="9757" y="3167"/>
            <a:chExt cx="681" cy="662"/>
          </a:xfrm>
        </p:grpSpPr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</a:t>
              </a:r>
              <a:r>
                <a:rPr kumimoji="0" lang="en-US" sz="2800" b="1" i="0" u="none" strike="noStrike" cap="none" normalizeH="0" baseline="-2500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kumimoji="0" lang="en-US" sz="28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kumimoji="0" lang="en-US" sz="28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kumimoji="0" lang="en-US" sz="2800" b="1" i="0" u="none" strike="noStrike" cap="none" normalizeH="0" baseline="-2500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9757" y="3495"/>
              <a:ext cx="53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6561813" y="5052030"/>
            <a:ext cx="571504" cy="525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=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4348" y="5500702"/>
            <a:ext cx="2786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="1" baseline="-25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="1" baseline="-25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en-US" sz="2800" b="1" baseline="-25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 rot="20250952">
            <a:off x="6123386" y="1468100"/>
            <a:ext cx="22145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lang="ru-RU" sz="4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+ 127° </a:t>
            </a:r>
            <a:endParaRPr lang="ru-RU" sz="4000" dirty="0"/>
          </a:p>
        </p:txBody>
      </p:sp>
      <p:sp>
        <p:nvSpPr>
          <p:cNvPr id="19" name="Прямоугольник 18"/>
          <p:cNvSpPr/>
          <p:nvPr/>
        </p:nvSpPr>
        <p:spPr>
          <a:xfrm rot="20046717">
            <a:off x="2598608" y="4904499"/>
            <a:ext cx="45884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Останется неизменным. </a:t>
            </a:r>
            <a:endParaRPr lang="ru-RU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07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2626BC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1" grpId="0" animBg="1"/>
      <p:bldP spid="4" grpId="0"/>
      <p:bldP spid="6" grpId="0" animBg="1"/>
      <p:bldP spid="7" grpId="0"/>
      <p:bldP spid="16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29704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090283" y="0"/>
            <a:ext cx="6982311" cy="1928802"/>
          </a:xfrm>
          <a:prstGeom prst="rect">
            <a:avLst/>
          </a:prstGeom>
          <a:noFill/>
          <a:ln w="6350">
            <a:solidFill>
              <a:srgbClr val="000099"/>
            </a:solidFill>
            <a:miter lim="800000"/>
            <a:headEnd/>
            <a:tailEnd/>
          </a:ln>
        </p:spPr>
      </p:pic>
      <p:pic>
        <p:nvPicPr>
          <p:cNvPr id="29705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42844" y="0"/>
            <a:ext cx="1928794" cy="1796685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1825173"/>
            <a:ext cx="9144000" cy="224676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55775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рисунке 1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координатных осях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-V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изображен график процесса изменения состояния идеального газа. Какой из графиков, приведенных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рисунке 2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соответствует этому процессу  на диаграмме в координатных осях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Т?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3994856"/>
            <a:ext cx="91440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tabLst>
                <a:tab pos="1755775" algn="l"/>
              </a:tabLst>
            </a:pPr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</a:t>
            </a:r>
            <a:r>
              <a:rPr lang="ru-RU" sz="3200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Какой из графиков </a:t>
            </a: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рисунке 2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является графиком </a:t>
            </a: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изотермического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процесса?</a:t>
            </a:r>
            <a:r>
              <a:rPr lang="ru-RU" sz="3200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0" name="Группа 39"/>
          <p:cNvGrpSpPr/>
          <p:nvPr/>
        </p:nvGrpSpPr>
        <p:grpSpPr>
          <a:xfrm rot="5400000">
            <a:off x="1221666" y="4885056"/>
            <a:ext cx="642942" cy="1643074"/>
            <a:chOff x="3000364" y="785794"/>
            <a:chExt cx="214314" cy="5674096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3000364" y="785794"/>
              <a:ext cx="214314" cy="5643603"/>
            </a:xfrm>
            <a:prstGeom prst="rect">
              <a:avLst/>
            </a:prstGeom>
            <a:blipFill>
              <a:blip r:embed="rId11" cstate="print"/>
              <a:tile tx="0" ty="0" sx="100000" sy="100000" flip="none" algn="tl"/>
            </a:blip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3000364" y="6388452"/>
              <a:ext cx="214314" cy="71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-32" y="5398770"/>
            <a:ext cx="1066030" cy="602934"/>
            <a:chOff x="513682" y="5670874"/>
            <a:chExt cx="1066030" cy="870904"/>
          </a:xfrm>
        </p:grpSpPr>
        <p:grpSp>
          <p:nvGrpSpPr>
            <p:cNvPr id="44" name="Группа 113"/>
            <p:cNvGrpSpPr/>
            <p:nvPr/>
          </p:nvGrpSpPr>
          <p:grpSpPr>
            <a:xfrm>
              <a:off x="520966" y="5670874"/>
              <a:ext cx="1058746" cy="870904"/>
              <a:chOff x="-130084" y="5643578"/>
              <a:chExt cx="1058746" cy="870904"/>
            </a:xfrm>
          </p:grpSpPr>
          <p:sp>
            <p:nvSpPr>
              <p:cNvPr id="46" name="Прямоугольник 45"/>
              <p:cNvSpPr/>
              <p:nvPr/>
            </p:nvSpPr>
            <p:spPr>
              <a:xfrm>
                <a:off x="642910" y="5657226"/>
                <a:ext cx="285752" cy="8572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7" name="Прямоугольник 46"/>
              <p:cNvSpPr/>
              <p:nvPr/>
            </p:nvSpPr>
            <p:spPr>
              <a:xfrm>
                <a:off x="-130084" y="5643578"/>
                <a:ext cx="756180" cy="85725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45" name="Прямая соединительная линия 44"/>
            <p:cNvCxnSpPr/>
            <p:nvPr/>
          </p:nvCxnSpPr>
          <p:spPr>
            <a:xfrm>
              <a:off x="513682" y="6099502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Группа 47"/>
          <p:cNvGrpSpPr/>
          <p:nvPr/>
        </p:nvGrpSpPr>
        <p:grpSpPr>
          <a:xfrm rot="5400000">
            <a:off x="4079186" y="4885056"/>
            <a:ext cx="642942" cy="1643074"/>
            <a:chOff x="3000364" y="785794"/>
            <a:chExt cx="214314" cy="5674096"/>
          </a:xfrm>
        </p:grpSpPr>
        <p:sp>
          <p:nvSpPr>
            <p:cNvPr id="49" name="Прямоугольник 48"/>
            <p:cNvSpPr/>
            <p:nvPr/>
          </p:nvSpPr>
          <p:spPr>
            <a:xfrm>
              <a:off x="3000364" y="785794"/>
              <a:ext cx="214314" cy="5643603"/>
            </a:xfrm>
            <a:prstGeom prst="rect">
              <a:avLst/>
            </a:prstGeom>
            <a:blipFill>
              <a:blip r:embed="rId11" cstate="print"/>
              <a:tile tx="0" ty="0" sx="100000" sy="100000" flip="none" algn="tl"/>
            </a:blip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3000364" y="6388452"/>
              <a:ext cx="214314" cy="71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1" name="Группа 50"/>
          <p:cNvGrpSpPr/>
          <p:nvPr/>
        </p:nvGrpSpPr>
        <p:grpSpPr>
          <a:xfrm>
            <a:off x="3421740" y="5397834"/>
            <a:ext cx="1066030" cy="602934"/>
            <a:chOff x="513682" y="5670874"/>
            <a:chExt cx="1066030" cy="870904"/>
          </a:xfrm>
        </p:grpSpPr>
        <p:grpSp>
          <p:nvGrpSpPr>
            <p:cNvPr id="52" name="Группа 126"/>
            <p:cNvGrpSpPr/>
            <p:nvPr/>
          </p:nvGrpSpPr>
          <p:grpSpPr>
            <a:xfrm>
              <a:off x="651050" y="5670874"/>
              <a:ext cx="928662" cy="870904"/>
              <a:chOff x="0" y="5643578"/>
              <a:chExt cx="928662" cy="870904"/>
            </a:xfrm>
          </p:grpSpPr>
          <p:sp>
            <p:nvSpPr>
              <p:cNvPr id="54" name="Прямоугольник 53"/>
              <p:cNvSpPr/>
              <p:nvPr/>
            </p:nvSpPr>
            <p:spPr>
              <a:xfrm>
                <a:off x="642910" y="5657226"/>
                <a:ext cx="285752" cy="8572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5" name="Прямоугольник 54"/>
              <p:cNvSpPr/>
              <p:nvPr/>
            </p:nvSpPr>
            <p:spPr>
              <a:xfrm>
                <a:off x="0" y="5643578"/>
                <a:ext cx="626096" cy="8572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53" name="Прямая соединительная линия 52"/>
            <p:cNvCxnSpPr/>
            <p:nvPr/>
          </p:nvCxnSpPr>
          <p:spPr>
            <a:xfrm>
              <a:off x="513682" y="6099502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Группа 55"/>
          <p:cNvGrpSpPr/>
          <p:nvPr/>
        </p:nvGrpSpPr>
        <p:grpSpPr>
          <a:xfrm rot="5400000">
            <a:off x="7436772" y="4813618"/>
            <a:ext cx="642942" cy="1643074"/>
            <a:chOff x="3000364" y="785794"/>
            <a:chExt cx="214314" cy="5674096"/>
          </a:xfrm>
        </p:grpSpPr>
        <p:sp>
          <p:nvSpPr>
            <p:cNvPr id="57" name="Прямоугольник 56"/>
            <p:cNvSpPr/>
            <p:nvPr/>
          </p:nvSpPr>
          <p:spPr>
            <a:xfrm>
              <a:off x="3000364" y="785794"/>
              <a:ext cx="214314" cy="5643603"/>
            </a:xfrm>
            <a:prstGeom prst="rect">
              <a:avLst/>
            </a:prstGeom>
            <a:blipFill>
              <a:blip r:embed="rId11" cstate="print"/>
              <a:tile tx="0" ty="0" sx="100000" sy="100000" flip="none" algn="tl"/>
            </a:blip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Прямоугольник 57"/>
            <p:cNvSpPr/>
            <p:nvPr/>
          </p:nvSpPr>
          <p:spPr>
            <a:xfrm>
              <a:off x="3000364" y="6388452"/>
              <a:ext cx="214314" cy="71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6365202" y="5340980"/>
            <a:ext cx="1066030" cy="602934"/>
            <a:chOff x="513682" y="5670874"/>
            <a:chExt cx="1066030" cy="870904"/>
          </a:xfrm>
        </p:grpSpPr>
        <p:grpSp>
          <p:nvGrpSpPr>
            <p:cNvPr id="60" name="Группа 134"/>
            <p:cNvGrpSpPr/>
            <p:nvPr/>
          </p:nvGrpSpPr>
          <p:grpSpPr>
            <a:xfrm>
              <a:off x="651050" y="5670874"/>
              <a:ext cx="928662" cy="870904"/>
              <a:chOff x="0" y="5643578"/>
              <a:chExt cx="928662" cy="870904"/>
            </a:xfrm>
          </p:grpSpPr>
          <p:sp>
            <p:nvSpPr>
              <p:cNvPr id="62" name="Прямоугольник 61"/>
              <p:cNvSpPr/>
              <p:nvPr/>
            </p:nvSpPr>
            <p:spPr>
              <a:xfrm>
                <a:off x="642910" y="5657226"/>
                <a:ext cx="285752" cy="8572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3" name="Прямоугольник 62"/>
              <p:cNvSpPr/>
              <p:nvPr/>
            </p:nvSpPr>
            <p:spPr>
              <a:xfrm>
                <a:off x="0" y="5643578"/>
                <a:ext cx="626096" cy="8572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61" name="Прямая соединительная линия 60"/>
            <p:cNvCxnSpPr/>
            <p:nvPr/>
          </p:nvCxnSpPr>
          <p:spPr>
            <a:xfrm>
              <a:off x="513682" y="6099502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Прямоугольник 63"/>
          <p:cNvSpPr/>
          <p:nvPr/>
        </p:nvSpPr>
        <p:spPr>
          <a:xfrm>
            <a:off x="1722734" y="5423523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sz="2400" dirty="0">
              <a:solidFill>
                <a:srgbClr val="000099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1960144" y="5456561"/>
            <a:ext cx="4286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2400" dirty="0">
              <a:solidFill>
                <a:srgbClr val="003300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4524660" y="5470208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2400" dirty="0">
              <a:solidFill>
                <a:srgbClr val="003300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4903782" y="5456560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7793962" y="5385122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sz="2400" dirty="0">
              <a:solidFill>
                <a:srgbClr val="000099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8118492" y="5396227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2400" dirty="0">
              <a:solidFill>
                <a:srgbClr val="FF0000"/>
              </a:solidFill>
            </a:endParaRPr>
          </a:p>
        </p:txBody>
      </p:sp>
      <p:grpSp>
        <p:nvGrpSpPr>
          <p:cNvPr id="70" name="Group 9"/>
          <p:cNvGrpSpPr>
            <a:grpSpLocks/>
          </p:cNvGrpSpPr>
          <p:nvPr/>
        </p:nvGrpSpPr>
        <p:grpSpPr bwMode="auto">
          <a:xfrm>
            <a:off x="4507814" y="6000768"/>
            <a:ext cx="428628" cy="500066"/>
            <a:chOff x="2880" y="6480"/>
            <a:chExt cx="166" cy="549"/>
          </a:xfrm>
        </p:grpSpPr>
        <p:grpSp>
          <p:nvGrpSpPr>
            <p:cNvPr id="71" name="Group 10"/>
            <p:cNvGrpSpPr>
              <a:grpSpLocks/>
            </p:cNvGrpSpPr>
            <p:nvPr/>
          </p:nvGrpSpPr>
          <p:grpSpPr bwMode="auto">
            <a:xfrm>
              <a:off x="2880" y="6480"/>
              <a:ext cx="166" cy="549"/>
              <a:chOff x="2880" y="6480"/>
              <a:chExt cx="166" cy="549"/>
            </a:xfrm>
          </p:grpSpPr>
          <p:sp>
            <p:nvSpPr>
              <p:cNvPr id="73" name="Rectangle 11"/>
              <p:cNvSpPr>
                <a:spLocks noChangeArrowheads="1"/>
              </p:cNvSpPr>
              <p:nvPr/>
            </p:nvSpPr>
            <p:spPr bwMode="auto">
              <a:xfrm>
                <a:off x="2880" y="6741"/>
                <a:ext cx="144" cy="288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4" name="Freeform 12"/>
              <p:cNvSpPr>
                <a:spLocks/>
              </p:cNvSpPr>
              <p:nvPr/>
            </p:nvSpPr>
            <p:spPr bwMode="auto">
              <a:xfrm>
                <a:off x="2960" y="6480"/>
                <a:ext cx="86" cy="251"/>
              </a:xfrm>
              <a:custGeom>
                <a:avLst/>
                <a:gdLst/>
                <a:ahLst/>
                <a:cxnLst>
                  <a:cxn ang="0">
                    <a:pos x="0" y="251"/>
                  </a:cxn>
                  <a:cxn ang="0">
                    <a:pos x="65" y="215"/>
                  </a:cxn>
                  <a:cxn ang="0">
                    <a:pos x="79" y="172"/>
                  </a:cxn>
                  <a:cxn ang="0">
                    <a:pos x="86" y="151"/>
                  </a:cxn>
                  <a:cxn ang="0">
                    <a:pos x="43" y="0"/>
                  </a:cxn>
                </a:cxnLst>
                <a:rect l="0" t="0" r="r" b="b"/>
                <a:pathLst>
                  <a:path w="86" h="251">
                    <a:moveTo>
                      <a:pt x="0" y="251"/>
                    </a:moveTo>
                    <a:cubicBezTo>
                      <a:pt x="30" y="244"/>
                      <a:pt x="43" y="236"/>
                      <a:pt x="65" y="215"/>
                    </a:cubicBezTo>
                    <a:cubicBezTo>
                      <a:pt x="70" y="201"/>
                      <a:pt x="74" y="186"/>
                      <a:pt x="79" y="172"/>
                    </a:cubicBezTo>
                    <a:cubicBezTo>
                      <a:pt x="81" y="165"/>
                      <a:pt x="86" y="151"/>
                      <a:pt x="86" y="151"/>
                    </a:cubicBezTo>
                    <a:cubicBezTo>
                      <a:pt x="80" y="95"/>
                      <a:pt x="84" y="41"/>
                      <a:pt x="43" y="0"/>
                    </a:cubicBezTo>
                  </a:path>
                </a:pathLst>
              </a:custGeom>
              <a:solidFill>
                <a:srgbClr val="FF0000"/>
              </a:solidFill>
              <a:ln w="28575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72" name="Freeform 13"/>
            <p:cNvSpPr>
              <a:spLocks/>
            </p:cNvSpPr>
            <p:nvPr/>
          </p:nvSpPr>
          <p:spPr bwMode="auto">
            <a:xfrm>
              <a:off x="2889" y="6495"/>
              <a:ext cx="117" cy="236"/>
            </a:xfrm>
            <a:custGeom>
              <a:avLst/>
              <a:gdLst/>
              <a:ahLst/>
              <a:cxnLst>
                <a:cxn ang="0">
                  <a:pos x="50" y="236"/>
                </a:cxn>
                <a:cxn ang="0">
                  <a:pos x="28" y="186"/>
                </a:cxn>
                <a:cxn ang="0">
                  <a:pos x="0" y="150"/>
                </a:cxn>
                <a:cxn ang="0">
                  <a:pos x="71" y="100"/>
                </a:cxn>
                <a:cxn ang="0">
                  <a:pos x="100" y="43"/>
                </a:cxn>
                <a:cxn ang="0">
                  <a:pos x="100" y="43"/>
                </a:cxn>
                <a:cxn ang="0">
                  <a:pos x="114" y="28"/>
                </a:cxn>
                <a:cxn ang="0">
                  <a:pos x="114" y="0"/>
                </a:cxn>
              </a:cxnLst>
              <a:rect l="0" t="0" r="r" b="b"/>
              <a:pathLst>
                <a:path w="117" h="236">
                  <a:moveTo>
                    <a:pt x="50" y="236"/>
                  </a:moveTo>
                  <a:cubicBezTo>
                    <a:pt x="42" y="220"/>
                    <a:pt x="37" y="202"/>
                    <a:pt x="28" y="186"/>
                  </a:cubicBezTo>
                  <a:cubicBezTo>
                    <a:pt x="20" y="173"/>
                    <a:pt x="8" y="163"/>
                    <a:pt x="0" y="150"/>
                  </a:cubicBezTo>
                  <a:cubicBezTo>
                    <a:pt x="11" y="95"/>
                    <a:pt x="15" y="109"/>
                    <a:pt x="71" y="100"/>
                  </a:cubicBezTo>
                  <a:lnTo>
                    <a:pt x="100" y="43"/>
                  </a:lnTo>
                  <a:cubicBezTo>
                    <a:pt x="100" y="43"/>
                    <a:pt x="100" y="43"/>
                    <a:pt x="100" y="43"/>
                  </a:cubicBezTo>
                  <a:cubicBezTo>
                    <a:pt x="105" y="38"/>
                    <a:pt x="112" y="35"/>
                    <a:pt x="114" y="28"/>
                  </a:cubicBezTo>
                  <a:cubicBezTo>
                    <a:pt x="117" y="19"/>
                    <a:pt x="114" y="9"/>
                    <a:pt x="114" y="0"/>
                  </a:cubicBezTo>
                </a:path>
              </a:pathLst>
            </a:custGeom>
            <a:solidFill>
              <a:srgbClr val="FF0000"/>
            </a:solidFill>
            <a:ln w="28575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142844" y="6182045"/>
            <a:ext cx="2857520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изо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термический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3571868" y="4929198"/>
            <a:ext cx="1857388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изо</a:t>
            </a:r>
            <a:r>
              <a:rPr lang="ru-RU" sz="24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барный</a:t>
            </a:r>
            <a:endParaRPr lang="ru-RU" sz="2400" b="1" dirty="0">
              <a:solidFill>
                <a:srgbClr val="22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858016" y="6072206"/>
            <a:ext cx="2071670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изо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хорный</a:t>
            </a:r>
            <a:endParaRPr 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 rot="18924615">
            <a:off x="5475774" y="-71174"/>
            <a:ext cx="500066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 rot="18924615">
            <a:off x="8532249" y="100224"/>
            <a:ext cx="500066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 rot="18924615">
            <a:off x="2988055" y="100224"/>
            <a:ext cx="500066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6929422" y="3571876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="1" baseline="-25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="1" baseline="-25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en-US" sz="2800" b="1" baseline="-25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16 -0.00208 L 0.08333 0.000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00" y="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2000" fill="hold"/>
                                        <p:tgtEl>
                                          <p:spTgt spid="6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6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32 0.00231 L -0.05573 0.00023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00" y="-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4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5" dur="2000" fill="hold"/>
                                        <p:tgtEl>
                                          <p:spTgt spid="6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7" dur="2000" fill="hold"/>
                                        <p:tgtEl>
                                          <p:spTgt spid="6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996E-6 L 0.39393 -0.00879 " pathEditMode="relative" rAng="0" ptsTypes="AA">
                                      <p:cBhvr>
                                        <p:cTn id="11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00" y="-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8" dur="2000" fill="hold"/>
                                        <p:tgtEl>
                                          <p:spTgt spid="6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0" dur="500" fill="hold"/>
                                        <p:tgtEl>
                                          <p:spTgt spid="6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29325E-6 L -0.72552 -0.66443 " pathEditMode="relative" rAng="0" ptsTypes="AA">
                                      <p:cBhvr>
                                        <p:cTn id="130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300" y="-33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72552 -0.66505 L -0.25295 -0.67569 " pathEditMode="relative" rAng="0" ptsTypes="AA">
                                      <p:cBhvr>
                                        <p:cTn id="13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28" y="-5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3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2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1.66667E-6 -1.61887E-6 L 0.17639 -0.71138 " pathEditMode="relative" rAng="0" ptsTypes="AA">
                                      <p:cBhvr>
                                        <p:cTn id="183" dur="50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19" y="-3556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6" grpId="0" animBg="1"/>
      <p:bldP spid="13" grpId="0"/>
      <p:bldP spid="64" grpId="0"/>
      <p:bldP spid="64" grpId="1"/>
      <p:bldP spid="65" grpId="0"/>
      <p:bldP spid="65" grpId="1"/>
      <p:bldP spid="66" grpId="0"/>
      <p:bldP spid="66" grpId="1"/>
      <p:bldP spid="67" grpId="0"/>
      <p:bldP spid="67" grpId="1"/>
      <p:bldP spid="68" grpId="0"/>
      <p:bldP spid="68" grpId="1"/>
      <p:bldP spid="69" grpId="0"/>
      <p:bldP spid="69" grpId="1"/>
      <p:bldP spid="75" grpId="0" build="allAtOnce" animBg="1"/>
      <p:bldP spid="75" grpId="1" build="p" animBg="1"/>
      <p:bldP spid="75" grpId="2" uiExpand="1" build="allAtOnce"/>
      <p:bldP spid="76" grpId="0" animBg="1"/>
      <p:bldP spid="77" grpId="0" animBg="1"/>
      <p:bldP spid="77" grpId="1" animBg="1"/>
      <p:bldP spid="77" grpId="2" animBg="1"/>
      <p:bldP spid="78" grpId="0" animBg="1"/>
      <p:bldP spid="79" grpId="0" animBg="1"/>
      <p:bldP spid="79" grpId="1" animBg="1"/>
      <p:bldP spid="80" grpId="0" animBg="1"/>
      <p:bldP spid="8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0"/>
            <a:ext cx="1643042" cy="2109454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714479" y="142852"/>
            <a:ext cx="7429521" cy="1928826"/>
          </a:xfrm>
          <a:prstGeom prst="rect">
            <a:avLst/>
          </a:prstGeom>
          <a:noFill/>
          <a:ln w="9525">
            <a:solidFill>
              <a:srgbClr val="003300"/>
            </a:solidFill>
            <a:miter lim="800000"/>
            <a:headEnd/>
            <a:tailEnd/>
          </a:ln>
        </p:spPr>
      </p:pic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2000240"/>
            <a:ext cx="9144000" cy="224676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55775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рисунке 3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координатных осях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V-Т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изображен график  процесса изменения состояния идеального газа. Какой из графиков, приведенных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рисунке 4,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соответствует этому процессу на диаграмме в координатных осях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р-Т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414338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tabLst>
                <a:tab pos="1755775" algn="l"/>
              </a:tabLst>
            </a:pPr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10.  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Какой из графиков 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рисунке 4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является графиком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изо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хорного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процесса в идеальном газе?</a:t>
            </a:r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9" name="Группа 38"/>
          <p:cNvGrpSpPr/>
          <p:nvPr/>
        </p:nvGrpSpPr>
        <p:grpSpPr>
          <a:xfrm rot="5400000">
            <a:off x="1214414" y="4956494"/>
            <a:ext cx="642942" cy="1643074"/>
            <a:chOff x="3000364" y="785794"/>
            <a:chExt cx="214314" cy="5674096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3000364" y="785794"/>
              <a:ext cx="214314" cy="5643603"/>
            </a:xfrm>
            <a:prstGeom prst="rect">
              <a:avLst/>
            </a:prstGeom>
            <a:blipFill>
              <a:blip r:embed="rId12" cstate="print"/>
              <a:tile tx="0" ty="0" sx="100000" sy="100000" flip="none" algn="tl"/>
            </a:blip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3000364" y="6388452"/>
              <a:ext cx="214314" cy="71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2" name="Группа 41"/>
          <p:cNvGrpSpPr/>
          <p:nvPr/>
        </p:nvGrpSpPr>
        <p:grpSpPr>
          <a:xfrm>
            <a:off x="-32" y="5470208"/>
            <a:ext cx="1066030" cy="602934"/>
            <a:chOff x="513682" y="5670874"/>
            <a:chExt cx="1066030" cy="870904"/>
          </a:xfrm>
        </p:grpSpPr>
        <p:grpSp>
          <p:nvGrpSpPr>
            <p:cNvPr id="43" name="Группа 113"/>
            <p:cNvGrpSpPr/>
            <p:nvPr/>
          </p:nvGrpSpPr>
          <p:grpSpPr>
            <a:xfrm>
              <a:off x="520966" y="5670874"/>
              <a:ext cx="1058746" cy="870904"/>
              <a:chOff x="-130084" y="5643578"/>
              <a:chExt cx="1058746" cy="870904"/>
            </a:xfrm>
          </p:grpSpPr>
          <p:sp>
            <p:nvSpPr>
              <p:cNvPr id="45" name="Прямоугольник 44"/>
              <p:cNvSpPr/>
              <p:nvPr/>
            </p:nvSpPr>
            <p:spPr>
              <a:xfrm>
                <a:off x="642910" y="5657226"/>
                <a:ext cx="285752" cy="8572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6" name="Прямоугольник 45"/>
              <p:cNvSpPr/>
              <p:nvPr/>
            </p:nvSpPr>
            <p:spPr>
              <a:xfrm>
                <a:off x="-130084" y="5643578"/>
                <a:ext cx="756180" cy="85725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44" name="Прямая соединительная линия 43"/>
            <p:cNvCxnSpPr/>
            <p:nvPr/>
          </p:nvCxnSpPr>
          <p:spPr>
            <a:xfrm>
              <a:off x="513682" y="6099502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Группа 46"/>
          <p:cNvGrpSpPr/>
          <p:nvPr/>
        </p:nvGrpSpPr>
        <p:grpSpPr>
          <a:xfrm rot="5400000">
            <a:off x="4079186" y="4913574"/>
            <a:ext cx="642942" cy="1643074"/>
            <a:chOff x="3000364" y="785794"/>
            <a:chExt cx="214314" cy="5674096"/>
          </a:xfrm>
        </p:grpSpPr>
        <p:sp>
          <p:nvSpPr>
            <p:cNvPr id="48" name="Прямоугольник 47"/>
            <p:cNvSpPr/>
            <p:nvPr/>
          </p:nvSpPr>
          <p:spPr>
            <a:xfrm>
              <a:off x="3000364" y="785794"/>
              <a:ext cx="214314" cy="5643603"/>
            </a:xfrm>
            <a:prstGeom prst="rect">
              <a:avLst/>
            </a:prstGeom>
            <a:blipFill>
              <a:blip r:embed="rId12" cstate="print"/>
              <a:tile tx="0" ty="0" sx="100000" sy="100000" flip="none" algn="tl"/>
            </a:blip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3000364" y="6388452"/>
              <a:ext cx="214314" cy="71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0" name="Группа 49"/>
          <p:cNvGrpSpPr/>
          <p:nvPr/>
        </p:nvGrpSpPr>
        <p:grpSpPr>
          <a:xfrm>
            <a:off x="3421740" y="5426352"/>
            <a:ext cx="1066030" cy="602934"/>
            <a:chOff x="513682" y="5670874"/>
            <a:chExt cx="1066030" cy="870904"/>
          </a:xfrm>
        </p:grpSpPr>
        <p:grpSp>
          <p:nvGrpSpPr>
            <p:cNvPr id="51" name="Группа 126"/>
            <p:cNvGrpSpPr/>
            <p:nvPr/>
          </p:nvGrpSpPr>
          <p:grpSpPr>
            <a:xfrm>
              <a:off x="651050" y="5670874"/>
              <a:ext cx="928662" cy="870904"/>
              <a:chOff x="0" y="5643578"/>
              <a:chExt cx="928662" cy="870904"/>
            </a:xfrm>
          </p:grpSpPr>
          <p:sp>
            <p:nvSpPr>
              <p:cNvPr id="53" name="Прямоугольник 52"/>
              <p:cNvSpPr/>
              <p:nvPr/>
            </p:nvSpPr>
            <p:spPr>
              <a:xfrm>
                <a:off x="642910" y="5657226"/>
                <a:ext cx="285752" cy="8572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4" name="Прямоугольник 53"/>
              <p:cNvSpPr/>
              <p:nvPr/>
            </p:nvSpPr>
            <p:spPr>
              <a:xfrm>
                <a:off x="0" y="5643578"/>
                <a:ext cx="626096" cy="8572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52" name="Прямая соединительная линия 51"/>
            <p:cNvCxnSpPr/>
            <p:nvPr/>
          </p:nvCxnSpPr>
          <p:spPr>
            <a:xfrm>
              <a:off x="513682" y="6099502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Группа 54"/>
          <p:cNvGrpSpPr/>
          <p:nvPr/>
        </p:nvGrpSpPr>
        <p:grpSpPr>
          <a:xfrm rot="5400000">
            <a:off x="7436772" y="4842136"/>
            <a:ext cx="642942" cy="1643074"/>
            <a:chOff x="3000364" y="785794"/>
            <a:chExt cx="214314" cy="5674096"/>
          </a:xfrm>
        </p:grpSpPr>
        <p:sp>
          <p:nvSpPr>
            <p:cNvPr id="56" name="Прямоугольник 55"/>
            <p:cNvSpPr/>
            <p:nvPr/>
          </p:nvSpPr>
          <p:spPr>
            <a:xfrm>
              <a:off x="3000364" y="785794"/>
              <a:ext cx="214314" cy="5643603"/>
            </a:xfrm>
            <a:prstGeom prst="rect">
              <a:avLst/>
            </a:prstGeom>
            <a:blipFill>
              <a:blip r:embed="rId12" cstate="print"/>
              <a:tile tx="0" ty="0" sx="100000" sy="100000" flip="none" algn="tl"/>
            </a:blip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Прямоугольник 56"/>
            <p:cNvSpPr/>
            <p:nvPr/>
          </p:nvSpPr>
          <p:spPr>
            <a:xfrm>
              <a:off x="3000364" y="6388452"/>
              <a:ext cx="214314" cy="71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6365202" y="5369498"/>
            <a:ext cx="1066030" cy="602934"/>
            <a:chOff x="513682" y="5670874"/>
            <a:chExt cx="1066030" cy="870904"/>
          </a:xfrm>
        </p:grpSpPr>
        <p:grpSp>
          <p:nvGrpSpPr>
            <p:cNvPr id="59" name="Группа 134"/>
            <p:cNvGrpSpPr/>
            <p:nvPr/>
          </p:nvGrpSpPr>
          <p:grpSpPr>
            <a:xfrm>
              <a:off x="651050" y="5670874"/>
              <a:ext cx="928662" cy="870904"/>
              <a:chOff x="0" y="5643578"/>
              <a:chExt cx="928662" cy="870904"/>
            </a:xfrm>
          </p:grpSpPr>
          <p:sp>
            <p:nvSpPr>
              <p:cNvPr id="61" name="Прямоугольник 60"/>
              <p:cNvSpPr/>
              <p:nvPr/>
            </p:nvSpPr>
            <p:spPr>
              <a:xfrm>
                <a:off x="642910" y="5657226"/>
                <a:ext cx="285752" cy="8572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2" name="Прямоугольник 61"/>
              <p:cNvSpPr/>
              <p:nvPr/>
            </p:nvSpPr>
            <p:spPr>
              <a:xfrm>
                <a:off x="0" y="5643578"/>
                <a:ext cx="626096" cy="8572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60" name="Прямая соединительная линия 59"/>
            <p:cNvCxnSpPr/>
            <p:nvPr/>
          </p:nvCxnSpPr>
          <p:spPr>
            <a:xfrm>
              <a:off x="513682" y="6099502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Прямоугольник 62"/>
          <p:cNvSpPr/>
          <p:nvPr/>
        </p:nvSpPr>
        <p:spPr>
          <a:xfrm>
            <a:off x="1722734" y="5494961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sz="2400" dirty="0">
              <a:solidFill>
                <a:srgbClr val="000099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1960144" y="5527999"/>
            <a:ext cx="4286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2400" dirty="0">
              <a:solidFill>
                <a:srgbClr val="003300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4524660" y="5498726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2400" dirty="0">
              <a:solidFill>
                <a:srgbClr val="003300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4903782" y="5485078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7793962" y="5413640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ru-RU" sz="2400" dirty="0">
              <a:solidFill>
                <a:srgbClr val="000099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8118492" y="5413640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2400" dirty="0">
              <a:solidFill>
                <a:srgbClr val="FF0000"/>
              </a:solidFill>
            </a:endParaRPr>
          </a:p>
        </p:txBody>
      </p:sp>
      <p:grpSp>
        <p:nvGrpSpPr>
          <p:cNvPr id="69" name="Group 9"/>
          <p:cNvGrpSpPr>
            <a:grpSpLocks/>
          </p:cNvGrpSpPr>
          <p:nvPr/>
        </p:nvGrpSpPr>
        <p:grpSpPr bwMode="auto">
          <a:xfrm>
            <a:off x="4507814" y="6029286"/>
            <a:ext cx="428628" cy="500066"/>
            <a:chOff x="2880" y="6480"/>
            <a:chExt cx="166" cy="549"/>
          </a:xfrm>
        </p:grpSpPr>
        <p:grpSp>
          <p:nvGrpSpPr>
            <p:cNvPr id="70" name="Group 10"/>
            <p:cNvGrpSpPr>
              <a:grpSpLocks/>
            </p:cNvGrpSpPr>
            <p:nvPr/>
          </p:nvGrpSpPr>
          <p:grpSpPr bwMode="auto">
            <a:xfrm>
              <a:off x="2880" y="6480"/>
              <a:ext cx="166" cy="549"/>
              <a:chOff x="2880" y="6480"/>
              <a:chExt cx="166" cy="549"/>
            </a:xfrm>
          </p:grpSpPr>
          <p:sp>
            <p:nvSpPr>
              <p:cNvPr id="72" name="Rectangle 11"/>
              <p:cNvSpPr>
                <a:spLocks noChangeArrowheads="1"/>
              </p:cNvSpPr>
              <p:nvPr/>
            </p:nvSpPr>
            <p:spPr bwMode="auto">
              <a:xfrm>
                <a:off x="2880" y="6741"/>
                <a:ext cx="144" cy="288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3" name="Freeform 12"/>
              <p:cNvSpPr>
                <a:spLocks/>
              </p:cNvSpPr>
              <p:nvPr/>
            </p:nvSpPr>
            <p:spPr bwMode="auto">
              <a:xfrm>
                <a:off x="2960" y="6480"/>
                <a:ext cx="86" cy="251"/>
              </a:xfrm>
              <a:custGeom>
                <a:avLst/>
                <a:gdLst/>
                <a:ahLst/>
                <a:cxnLst>
                  <a:cxn ang="0">
                    <a:pos x="0" y="251"/>
                  </a:cxn>
                  <a:cxn ang="0">
                    <a:pos x="65" y="215"/>
                  </a:cxn>
                  <a:cxn ang="0">
                    <a:pos x="79" y="172"/>
                  </a:cxn>
                  <a:cxn ang="0">
                    <a:pos x="86" y="151"/>
                  </a:cxn>
                  <a:cxn ang="0">
                    <a:pos x="43" y="0"/>
                  </a:cxn>
                </a:cxnLst>
                <a:rect l="0" t="0" r="r" b="b"/>
                <a:pathLst>
                  <a:path w="86" h="251">
                    <a:moveTo>
                      <a:pt x="0" y="251"/>
                    </a:moveTo>
                    <a:cubicBezTo>
                      <a:pt x="30" y="244"/>
                      <a:pt x="43" y="236"/>
                      <a:pt x="65" y="215"/>
                    </a:cubicBezTo>
                    <a:cubicBezTo>
                      <a:pt x="70" y="201"/>
                      <a:pt x="74" y="186"/>
                      <a:pt x="79" y="172"/>
                    </a:cubicBezTo>
                    <a:cubicBezTo>
                      <a:pt x="81" y="165"/>
                      <a:pt x="86" y="151"/>
                      <a:pt x="86" y="151"/>
                    </a:cubicBezTo>
                    <a:cubicBezTo>
                      <a:pt x="80" y="95"/>
                      <a:pt x="84" y="41"/>
                      <a:pt x="43" y="0"/>
                    </a:cubicBezTo>
                  </a:path>
                </a:pathLst>
              </a:custGeom>
              <a:solidFill>
                <a:srgbClr val="FF0000"/>
              </a:solidFill>
              <a:ln w="28575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71" name="Freeform 13"/>
            <p:cNvSpPr>
              <a:spLocks/>
            </p:cNvSpPr>
            <p:nvPr/>
          </p:nvSpPr>
          <p:spPr bwMode="auto">
            <a:xfrm>
              <a:off x="2889" y="6495"/>
              <a:ext cx="117" cy="236"/>
            </a:xfrm>
            <a:custGeom>
              <a:avLst/>
              <a:gdLst/>
              <a:ahLst/>
              <a:cxnLst>
                <a:cxn ang="0">
                  <a:pos x="50" y="236"/>
                </a:cxn>
                <a:cxn ang="0">
                  <a:pos x="28" y="186"/>
                </a:cxn>
                <a:cxn ang="0">
                  <a:pos x="0" y="150"/>
                </a:cxn>
                <a:cxn ang="0">
                  <a:pos x="71" y="100"/>
                </a:cxn>
                <a:cxn ang="0">
                  <a:pos x="100" y="43"/>
                </a:cxn>
                <a:cxn ang="0">
                  <a:pos x="100" y="43"/>
                </a:cxn>
                <a:cxn ang="0">
                  <a:pos x="114" y="28"/>
                </a:cxn>
                <a:cxn ang="0">
                  <a:pos x="114" y="0"/>
                </a:cxn>
              </a:cxnLst>
              <a:rect l="0" t="0" r="r" b="b"/>
              <a:pathLst>
                <a:path w="117" h="236">
                  <a:moveTo>
                    <a:pt x="50" y="236"/>
                  </a:moveTo>
                  <a:cubicBezTo>
                    <a:pt x="42" y="220"/>
                    <a:pt x="37" y="202"/>
                    <a:pt x="28" y="186"/>
                  </a:cubicBezTo>
                  <a:cubicBezTo>
                    <a:pt x="20" y="173"/>
                    <a:pt x="8" y="163"/>
                    <a:pt x="0" y="150"/>
                  </a:cubicBezTo>
                  <a:cubicBezTo>
                    <a:pt x="11" y="95"/>
                    <a:pt x="15" y="109"/>
                    <a:pt x="71" y="100"/>
                  </a:cubicBezTo>
                  <a:lnTo>
                    <a:pt x="100" y="43"/>
                  </a:lnTo>
                  <a:cubicBezTo>
                    <a:pt x="100" y="43"/>
                    <a:pt x="100" y="43"/>
                    <a:pt x="100" y="43"/>
                  </a:cubicBezTo>
                  <a:cubicBezTo>
                    <a:pt x="105" y="38"/>
                    <a:pt x="112" y="35"/>
                    <a:pt x="114" y="28"/>
                  </a:cubicBezTo>
                  <a:cubicBezTo>
                    <a:pt x="117" y="19"/>
                    <a:pt x="114" y="9"/>
                    <a:pt x="114" y="0"/>
                  </a:cubicBezTo>
                </a:path>
              </a:pathLst>
            </a:custGeom>
            <a:solidFill>
              <a:srgbClr val="FF0000"/>
            </a:solidFill>
            <a:ln w="28575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74" name="TextBox 73"/>
          <p:cNvSpPr txBox="1"/>
          <p:nvPr/>
        </p:nvSpPr>
        <p:spPr>
          <a:xfrm rot="19297129">
            <a:off x="8395175" y="253085"/>
            <a:ext cx="500066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 rot="2990069">
            <a:off x="5251903" y="164374"/>
            <a:ext cx="500066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928662" y="6215082"/>
            <a:ext cx="1928826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изо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термический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357686" y="4957716"/>
            <a:ext cx="1571636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изо</a:t>
            </a:r>
            <a:r>
              <a:rPr lang="ru-RU" sz="20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барный</a:t>
            </a:r>
            <a:endParaRPr lang="ru-RU" sz="2000" b="1" dirty="0">
              <a:solidFill>
                <a:srgbClr val="22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7500958" y="6243600"/>
            <a:ext cx="1428760" cy="4001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изо</a:t>
            </a:r>
            <a:r>
              <a:rPr lang="ru-RU" sz="2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хорный</a:t>
            </a:r>
            <a:endParaRPr lang="ru-RU" sz="20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 rot="19297129">
            <a:off x="6823537" y="312999"/>
            <a:ext cx="500066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1" name="Прямая со стрелкой 80"/>
          <p:cNvCxnSpPr/>
          <p:nvPr/>
        </p:nvCxnSpPr>
        <p:spPr>
          <a:xfrm rot="5400000">
            <a:off x="857224" y="428604"/>
            <a:ext cx="500066" cy="500066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 rot="10800000">
            <a:off x="8286776" y="1214422"/>
            <a:ext cx="571504" cy="158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6929422" y="3714752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="1" baseline="-25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="1" baseline="-25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en-US" sz="2800" b="1" baseline="-25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300"/>
                                        <p:tgtEl>
                                          <p:spTgt spid="2867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300"/>
                                        <p:tgtEl>
                                          <p:spTgt spid="2867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300"/>
                                        <p:tgtEl>
                                          <p:spTgt spid="2867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16 -0.00208 L 0.08333 0.0007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00" y="100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5" dur="2000" fill="hold"/>
                                        <p:tgtEl>
                                          <p:spTgt spid="6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6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32 0.00231 L -0.05573 0.00023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00" y="-10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8" dur="2000" fill="hold"/>
                                        <p:tgtEl>
                                          <p:spTgt spid="6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0" dur="2000" fill="hold"/>
                                        <p:tgtEl>
                                          <p:spTgt spid="6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996E-6 L 0.39393 -0.00879 " pathEditMode="relative" rAng="0" ptsTypes="AA">
                                      <p:cBhvr>
                                        <p:cTn id="11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00" y="-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5" dur="2000" fill="hold"/>
                                        <p:tgtEl>
                                          <p:spTgt spid="6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6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7" dur="2000" fill="hold"/>
                                        <p:tgtEl>
                                          <p:spTgt spid="6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 tmFilter="0, 0; .2, .5; .8, .5; 1, 0"/>
                                        <p:tgtEl>
                                          <p:spTgt spid="286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8" dur="250" autoRev="1" fill="hold"/>
                                        <p:tgtEl>
                                          <p:spTgt spid="286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624 L -0.47986 -0.48473 " pathEditMode="relative" rAng="0" ptsTypes="AA">
                                      <p:cBhvr>
                                        <p:cTn id="13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00" y="-239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xit" presetSubtype="3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5" dur="3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6" dur="30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7" dur="30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1" dur="2000" fill="hold"/>
                                        <p:tgtEl>
                                          <p:spTgt spid="2867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98 -0.00486 L -0.45729 -0.65995 " pathEditMode="relative" rAng="0" ptsTypes="AA">
                                      <p:cBhvr>
                                        <p:cTn id="175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500" y="-328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729 -0.65995 L -0.2882 -0.65578 " pathEditMode="relative" rAng="0" ptsTypes="AA">
                                      <p:cBhvr>
                                        <p:cTn id="17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00" y="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97 0.01041 L 0.23421 -0.66351 " pathEditMode="relative" rAng="0" ptsTypes="AA">
                                      <p:cBhvr>
                                        <p:cTn id="18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" y="-33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6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82239E-6 L 0.29184 -0.46785 " pathEditMode="relative" rAng="0" ptsTypes="AA">
                                      <p:cBhvr>
                                        <p:cTn id="19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3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autoUpdateAnimBg="0"/>
      <p:bldP spid="6" grpId="0"/>
      <p:bldP spid="63" grpId="0"/>
      <p:bldP spid="63" grpId="1"/>
      <p:bldP spid="64" grpId="0"/>
      <p:bldP spid="64" grpId="1"/>
      <p:bldP spid="65" grpId="0"/>
      <p:bldP spid="65" grpId="1"/>
      <p:bldP spid="66" grpId="0"/>
      <p:bldP spid="66" grpId="1"/>
      <p:bldP spid="67" grpId="0"/>
      <p:bldP spid="67" grpId="1"/>
      <p:bldP spid="68" grpId="0"/>
      <p:bldP spid="68" grpId="1"/>
      <p:bldP spid="74" grpId="0" animBg="1"/>
      <p:bldP spid="75" grpId="0" animBg="1"/>
      <p:bldP spid="76" grpId="0" animBg="1"/>
      <p:bldP spid="76" grpId="1" animBg="1"/>
      <p:bldP spid="77" grpId="0" animBg="1"/>
      <p:bldP spid="77" grpId="1" animBg="1"/>
      <p:bldP spid="77" grpId="2" animBg="1"/>
      <p:bldP spid="78" grpId="0" animBg="1"/>
      <p:bldP spid="78" grpId="1" animBg="1"/>
      <p:bldP spid="78" grpId="2" animBg="1"/>
      <p:bldP spid="79" grpId="0" animBg="1"/>
      <p:bldP spid="79" grpId="1" animBg="1"/>
      <p:bldP spid="8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8929718" cy="193899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tabLst>
                <a:tab pos="1755775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Оцените температуру газообразного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гелия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сосуде, если известно, что его масса равна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г,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объем сосуда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22,4 10</a:t>
            </a:r>
            <a:r>
              <a:rPr kumimoji="0" lang="ru-RU" sz="2400" b="1" i="0" u="none" strike="noStrike" cap="none" normalizeH="0" baseline="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-3</a:t>
            </a:r>
            <a:r>
              <a:rPr kumimoji="0" lang="ru-RU" sz="2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400" b="1" baseline="30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давление гелия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kumimoji="0" lang="ru-RU" sz="2400" b="1" i="0" u="none" strike="noStrike" cap="none" normalizeH="0" baseline="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Па.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Выберите из приведенных ниже значений наиболее близкое к полученному вами результату.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557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А,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 К.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30 К.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300 К.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3000 К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30 000 к.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857496"/>
            <a:ext cx="91440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tabLst>
                <a:tab pos="1755775" algn="l"/>
              </a:tabLst>
            </a:pPr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12. 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изменится внутренняя   э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нергия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идеального газа, если его давление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увеличится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раза,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объем </a:t>
            </a:r>
            <a:r>
              <a:rPr lang="ru-RU" sz="2800" b="1" i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уменьшится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2 раза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lvl="0" eaLnBrk="0" hangingPunct="0">
              <a:tabLst>
                <a:tab pos="1755775" algn="l"/>
              </a:tabLst>
            </a:pPr>
            <a:r>
              <a:rPr lang="ru-RU" sz="16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</a:t>
            </a:r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Увеличится в 4 раза. </a:t>
            </a:r>
            <a:r>
              <a:rPr lang="ru-RU" sz="16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Б.</a:t>
            </a:r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Увеличится в 2 раза. </a:t>
            </a:r>
            <a:r>
              <a:rPr lang="ru-RU" sz="16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Останется неизменной </a:t>
            </a:r>
            <a:r>
              <a:rPr lang="ru-RU" sz="16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</a:t>
            </a:r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Уменьшится в 2 раза. </a:t>
            </a:r>
            <a:r>
              <a:rPr lang="ru-RU" sz="16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Д.</a:t>
            </a:r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Среди ответов А —Г нет правильного.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4143372" y="4786322"/>
            <a:ext cx="2912659" cy="1143008"/>
            <a:chOff x="2945226" y="3857628"/>
            <a:chExt cx="2912659" cy="1143008"/>
          </a:xfrm>
        </p:grpSpPr>
        <p:sp>
          <p:nvSpPr>
            <p:cNvPr id="7" name="Text Box 20"/>
            <p:cNvSpPr txBox="1">
              <a:spLocks noChangeArrowheads="1"/>
            </p:cNvSpPr>
            <p:nvPr/>
          </p:nvSpPr>
          <p:spPr bwMode="auto">
            <a:xfrm>
              <a:off x="2945226" y="4114283"/>
              <a:ext cx="1126272" cy="5670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=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3806531" y="4365248"/>
              <a:ext cx="1208541" cy="635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M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3808387" y="3857628"/>
              <a:ext cx="1208541" cy="7338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m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 Box 25"/>
            <p:cNvSpPr txBox="1">
              <a:spLocks noChangeArrowheads="1"/>
            </p:cNvSpPr>
            <p:nvPr/>
          </p:nvSpPr>
          <p:spPr bwMode="auto">
            <a:xfrm>
              <a:off x="4602850" y="4209782"/>
              <a:ext cx="1255035" cy="5670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Line 24"/>
          <p:cNvSpPr>
            <a:spLocks noChangeShapeType="1"/>
          </p:cNvSpPr>
          <p:nvPr/>
        </p:nvSpPr>
        <p:spPr bwMode="auto">
          <a:xfrm>
            <a:off x="4929190" y="5357826"/>
            <a:ext cx="940174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44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4429124" y="1572364"/>
            <a:ext cx="2928958" cy="1297383"/>
            <a:chOff x="4429124" y="1572364"/>
            <a:chExt cx="2928958" cy="1297383"/>
          </a:xfrm>
        </p:grpSpPr>
        <p:sp>
          <p:nvSpPr>
            <p:cNvPr id="13" name="TextBox 12"/>
            <p:cNvSpPr txBox="1"/>
            <p:nvPr/>
          </p:nvSpPr>
          <p:spPr>
            <a:xfrm>
              <a:off x="4429124" y="2000240"/>
              <a:ext cx="292895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sz="3200" b="1" baseline="-25000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3200" b="1" baseline="-25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=</a:t>
              </a:r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R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3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7" name="Группа 16"/>
            <p:cNvGrpSpPr/>
            <p:nvPr/>
          </p:nvGrpSpPr>
          <p:grpSpPr>
            <a:xfrm>
              <a:off x="5506599" y="1572364"/>
              <a:ext cx="1218560" cy="1297383"/>
              <a:chOff x="6994922" y="1702989"/>
              <a:chExt cx="1218560" cy="1297383"/>
            </a:xfrm>
          </p:grpSpPr>
          <p:sp>
            <p:nvSpPr>
              <p:cNvPr id="14" name="Text Box 22"/>
              <p:cNvSpPr txBox="1">
                <a:spLocks noChangeArrowheads="1"/>
              </p:cNvSpPr>
              <p:nvPr/>
            </p:nvSpPr>
            <p:spPr bwMode="auto">
              <a:xfrm>
                <a:off x="7004941" y="2364984"/>
                <a:ext cx="1208541" cy="635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M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Text Box 23"/>
              <p:cNvSpPr txBox="1">
                <a:spLocks noChangeArrowheads="1"/>
              </p:cNvSpPr>
              <p:nvPr/>
            </p:nvSpPr>
            <p:spPr bwMode="auto">
              <a:xfrm>
                <a:off x="6994922" y="1702989"/>
                <a:ext cx="1208541" cy="7338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m</a:t>
                </a:r>
                <a:r>
                  <a:rPr kumimoji="0" lang="ru-RU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" name="Line 24"/>
              <p:cNvSpPr>
                <a:spLocks noChangeShapeType="1"/>
              </p:cNvSpPr>
              <p:nvPr/>
            </p:nvSpPr>
            <p:spPr bwMode="auto">
              <a:xfrm>
                <a:off x="7127397" y="2416993"/>
                <a:ext cx="57600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0" name="TextBox 19"/>
          <p:cNvSpPr txBox="1"/>
          <p:nvPr/>
        </p:nvSpPr>
        <p:spPr>
          <a:xfrm>
            <a:off x="6596202" y="5119574"/>
            <a:ext cx="1476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2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7030171" y="5357826"/>
            <a:ext cx="351285" cy="63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23"/>
          <p:cNvSpPr txBox="1">
            <a:spLocks noChangeArrowheads="1"/>
          </p:cNvSpPr>
          <p:nvPr/>
        </p:nvSpPr>
        <p:spPr bwMode="auto">
          <a:xfrm>
            <a:off x="7006421" y="4938722"/>
            <a:ext cx="494161" cy="733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Line 24"/>
          <p:cNvSpPr>
            <a:spLocks noChangeShapeType="1"/>
          </p:cNvSpPr>
          <p:nvPr/>
        </p:nvSpPr>
        <p:spPr bwMode="auto">
          <a:xfrm>
            <a:off x="7034082" y="5441327"/>
            <a:ext cx="324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4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 rot="20732060">
            <a:off x="2392409" y="1963958"/>
            <a:ext cx="16562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300 К</a:t>
            </a:r>
            <a:endParaRPr lang="ru-RU" sz="3200" dirty="0"/>
          </a:p>
        </p:txBody>
      </p:sp>
      <p:sp>
        <p:nvSpPr>
          <p:cNvPr id="22" name="Прямоугольник 21"/>
          <p:cNvSpPr/>
          <p:nvPr/>
        </p:nvSpPr>
        <p:spPr>
          <a:xfrm rot="20402138">
            <a:off x="178013" y="5351207"/>
            <a:ext cx="41797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Останется неизменной </a:t>
            </a:r>
            <a:endParaRPr lang="ru-RU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76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9" grpId="0" animBg="1"/>
      <p:bldP spid="6" grpId="0"/>
      <p:bldP spid="12" grpId="0" animBg="1"/>
      <p:bldP spid="20" grpId="0"/>
      <p:bldP spid="25" grpId="0"/>
      <p:bldP spid="26" grpId="0"/>
      <p:bldP spid="27" grpId="0" animBg="1"/>
      <p:bldP spid="21" grpId="0"/>
      <p:bldP spid="2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7540</TotalTime>
  <Words>1332</Words>
  <Application>Microsoft Office PowerPoint</Application>
  <PresentationFormat>Экран (4:3)</PresentationFormat>
  <Paragraphs>242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Домашнее задание.</vt:lpstr>
      <vt:lpstr>Слайд 16</vt:lpstr>
      <vt:lpstr>Слайд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Knt</cp:lastModifiedBy>
  <cp:revision>1045</cp:revision>
  <dcterms:created xsi:type="dcterms:W3CDTF">2009-11-04T14:29:22Z</dcterms:created>
  <dcterms:modified xsi:type="dcterms:W3CDTF">2021-02-20T17:31:04Z</dcterms:modified>
</cp:coreProperties>
</file>