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Default Extension="wdp" ContentType="image/vnd.ms-photo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44"/>
  </p:notesMasterIdLst>
  <p:sldIdLst>
    <p:sldId id="354" r:id="rId2"/>
    <p:sldId id="409" r:id="rId3"/>
    <p:sldId id="367" r:id="rId4"/>
    <p:sldId id="311" r:id="rId5"/>
    <p:sldId id="316" r:id="rId6"/>
    <p:sldId id="360" r:id="rId7"/>
    <p:sldId id="363" r:id="rId8"/>
    <p:sldId id="372" r:id="rId9"/>
    <p:sldId id="371" r:id="rId10"/>
    <p:sldId id="373" r:id="rId11"/>
    <p:sldId id="407" r:id="rId12"/>
    <p:sldId id="408" r:id="rId13"/>
    <p:sldId id="398" r:id="rId14"/>
    <p:sldId id="401" r:id="rId15"/>
    <p:sldId id="416" r:id="rId16"/>
    <p:sldId id="415" r:id="rId17"/>
    <p:sldId id="410" r:id="rId18"/>
    <p:sldId id="376" r:id="rId19"/>
    <p:sldId id="413" r:id="rId20"/>
    <p:sldId id="411" r:id="rId21"/>
    <p:sldId id="412" r:id="rId22"/>
    <p:sldId id="414" r:id="rId23"/>
    <p:sldId id="368" r:id="rId24"/>
    <p:sldId id="399" r:id="rId25"/>
    <p:sldId id="387" r:id="rId26"/>
    <p:sldId id="377" r:id="rId27"/>
    <p:sldId id="378" r:id="rId28"/>
    <p:sldId id="379" r:id="rId29"/>
    <p:sldId id="380" r:id="rId30"/>
    <p:sldId id="389" r:id="rId31"/>
    <p:sldId id="381" r:id="rId32"/>
    <p:sldId id="382" r:id="rId33"/>
    <p:sldId id="386" r:id="rId34"/>
    <p:sldId id="383" r:id="rId35"/>
    <p:sldId id="384" r:id="rId36"/>
    <p:sldId id="385" r:id="rId37"/>
    <p:sldId id="395" r:id="rId38"/>
    <p:sldId id="402" r:id="rId39"/>
    <p:sldId id="397" r:id="rId40"/>
    <p:sldId id="396" r:id="rId41"/>
    <p:sldId id="404" r:id="rId42"/>
    <p:sldId id="405" r:id="rId4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6600"/>
    <a:srgbClr val="220FB1"/>
    <a:srgbClr val="000099"/>
    <a:srgbClr val="66CCFF"/>
    <a:srgbClr val="0033CC"/>
    <a:srgbClr val="003300"/>
    <a:srgbClr val="000000"/>
    <a:srgbClr val="365D21"/>
    <a:srgbClr val="0014AC"/>
    <a:srgbClr val="2706E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55" autoAdjust="0"/>
    <p:restoredTop sz="94681" autoAdjust="0"/>
  </p:normalViewPr>
  <p:slideViewPr>
    <p:cSldViewPr>
      <p:cViewPr>
        <p:scale>
          <a:sx n="90" d="100"/>
          <a:sy n="90" d="100"/>
        </p:scale>
        <p:origin x="-1404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image" Target="../media/image16.wmf"/><Relationship Id="rId5" Type="http://schemas.openxmlformats.org/officeDocument/2006/relationships/image" Target="../media/image20.wmf"/><Relationship Id="rId4" Type="http://schemas.openxmlformats.org/officeDocument/2006/relationships/image" Target="../media/image1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08.07.2020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276490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audio" Target="../media/audio2.wav"/><Relationship Id="rId7" Type="http://schemas.openxmlformats.org/officeDocument/2006/relationships/audio" Target="../media/audio7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5.wav"/><Relationship Id="rId10" Type="http://schemas.openxmlformats.org/officeDocument/2006/relationships/image" Target="../media/image13.jpeg"/><Relationship Id="rId4" Type="http://schemas.openxmlformats.org/officeDocument/2006/relationships/audio" Target="../media/audio3.wav"/><Relationship Id="rId9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3" Type="http://schemas.openxmlformats.org/officeDocument/2006/relationships/audio" Target="../media/audio8.wav"/><Relationship Id="rId7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7.wav"/><Relationship Id="rId5" Type="http://schemas.openxmlformats.org/officeDocument/2006/relationships/audio" Target="../media/audio1.wav"/><Relationship Id="rId4" Type="http://schemas.openxmlformats.org/officeDocument/2006/relationships/audio" Target="../media/audio5.wav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3" Type="http://schemas.openxmlformats.org/officeDocument/2006/relationships/audio" Target="../media/audio8.wav"/><Relationship Id="rId7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1.wav"/><Relationship Id="rId4" Type="http://schemas.openxmlformats.org/officeDocument/2006/relationships/audio" Target="../media/audio7.wav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3" Type="http://schemas.openxmlformats.org/officeDocument/2006/relationships/audio" Target="../media/audio8.wav"/><Relationship Id="rId7" Type="http://schemas.openxmlformats.org/officeDocument/2006/relationships/audio" Target="../media/audio7.wav"/><Relationship Id="rId12" Type="http://schemas.microsoft.com/office/2007/relationships/hdphoto" Target="../media/hdphoto1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1.wav"/><Relationship Id="rId11" Type="http://schemas.openxmlformats.org/officeDocument/2006/relationships/image" Target="../media/image14.jpeg"/><Relationship Id="rId5" Type="http://schemas.openxmlformats.org/officeDocument/2006/relationships/audio" Target="../media/audio2.wav"/><Relationship Id="rId10" Type="http://schemas.openxmlformats.org/officeDocument/2006/relationships/hyperlink" Target="../../../../&#1082;&#1080;&#1085;&#1086;%2010%20&#1082;&#1083;/10-4%20&#1090;&#1086;&#1082;%20&#1082;&#1080;&#1085;&#1086;/&#1086;&#1087;&#1099;&#1090;%20R%20&#1086;&#1090;%20%20t%201%20&#1084;&#1080;&#1085;.avi" TargetMode="External"/><Relationship Id="rId4" Type="http://schemas.openxmlformats.org/officeDocument/2006/relationships/audio" Target="../media/audio3.wav"/><Relationship Id="rId9" Type="http://schemas.openxmlformats.org/officeDocument/2006/relationships/hyperlink" Target="../../../../&#1082;&#1080;&#1085;&#1086;%2010%20&#1082;&#1083;/10-4%20&#1090;&#1086;&#1082;%20&#1082;&#1080;&#1085;&#1086;/&#1089;&#1074;&#1077;&#1088;&#1093;&#1087;&#1088;&#1086;&#1074;&#1086;&#1076;&#1080;&#1084;&#1086;&#1089;&#1090;&#1100;%209&#1084;&#1080;&#1085;.pds.avi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1.bin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13" Type="http://schemas.openxmlformats.org/officeDocument/2006/relationships/oleObject" Target="../embeddings/oleObject6.bin"/><Relationship Id="rId3" Type="http://schemas.openxmlformats.org/officeDocument/2006/relationships/audio" Target="../media/audio7.wav"/><Relationship Id="rId7" Type="http://schemas.openxmlformats.org/officeDocument/2006/relationships/audio" Target="../media/audio2.wav"/><Relationship Id="rId12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audio" Target="../media/audio5.wav"/><Relationship Id="rId11" Type="http://schemas.openxmlformats.org/officeDocument/2006/relationships/oleObject" Target="../embeddings/oleObject4.bin"/><Relationship Id="rId5" Type="http://schemas.openxmlformats.org/officeDocument/2006/relationships/audio" Target="../media/audio3.wav"/><Relationship Id="rId10" Type="http://schemas.openxmlformats.org/officeDocument/2006/relationships/oleObject" Target="../embeddings/oleObject3.bin"/><Relationship Id="rId4" Type="http://schemas.openxmlformats.org/officeDocument/2006/relationships/audio" Target="../media/audio8.wav"/><Relationship Id="rId9" Type="http://schemas.openxmlformats.org/officeDocument/2006/relationships/oleObject" Target="../embeddings/oleObject2.bin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audio" Target="../media/audio8.wav"/><Relationship Id="rId7" Type="http://schemas.openxmlformats.org/officeDocument/2006/relationships/image" Target="../media/image21.jpe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2.wav"/><Relationship Id="rId4" Type="http://schemas.openxmlformats.org/officeDocument/2006/relationships/audio" Target="../media/audio5.wav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audio" Target="../media/audio3.wav"/><Relationship Id="rId7" Type="http://schemas.openxmlformats.org/officeDocument/2006/relationships/audio" Target="../media/audio2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7.wav"/><Relationship Id="rId11" Type="http://schemas.openxmlformats.org/officeDocument/2006/relationships/image" Target="../media/image26.png"/><Relationship Id="rId5" Type="http://schemas.openxmlformats.org/officeDocument/2006/relationships/audio" Target="../media/audio1.wav"/><Relationship Id="rId10" Type="http://schemas.openxmlformats.org/officeDocument/2006/relationships/image" Target="../media/image25.png"/><Relationship Id="rId4" Type="http://schemas.openxmlformats.org/officeDocument/2006/relationships/audio" Target="../media/audio5.wav"/><Relationship Id="rId9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3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1.wav"/><Relationship Id="rId10" Type="http://schemas.openxmlformats.org/officeDocument/2006/relationships/image" Target="../media/image6.jpeg"/><Relationship Id="rId4" Type="http://schemas.openxmlformats.org/officeDocument/2006/relationships/audio" Target="../media/audio4.wav"/><Relationship Id="rId9" Type="http://schemas.openxmlformats.org/officeDocument/2006/relationships/image" Target="../media/image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7" Type="http://schemas.openxmlformats.org/officeDocument/2006/relationships/audio" Target="../media/audio5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.wav"/><Relationship Id="rId5" Type="http://schemas.openxmlformats.org/officeDocument/2006/relationships/audio" Target="../media/audio7.wav"/><Relationship Id="rId4" Type="http://schemas.openxmlformats.org/officeDocument/2006/relationships/audio" Target="../media/audio3.wav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audio" Target="../media/audio7.wav"/><Relationship Id="rId7" Type="http://schemas.openxmlformats.org/officeDocument/2006/relationships/audio" Target="../media/audio8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3.wav"/><Relationship Id="rId4" Type="http://schemas.openxmlformats.org/officeDocument/2006/relationships/audio" Target="../media/audio1.wav"/><Relationship Id="rId9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audio" Target="../media/audio6.wav"/><Relationship Id="rId7" Type="http://schemas.openxmlformats.org/officeDocument/2006/relationships/audio" Target="../media/audio7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.wav"/><Relationship Id="rId5" Type="http://schemas.openxmlformats.org/officeDocument/2006/relationships/audio" Target="../media/audio8.wav"/><Relationship Id="rId4" Type="http://schemas.openxmlformats.org/officeDocument/2006/relationships/audio" Target="../media/audio5.wav"/><Relationship Id="rId9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audio" Target="../media/audio1.wav"/><Relationship Id="rId7" Type="http://schemas.openxmlformats.org/officeDocument/2006/relationships/audio" Target="../media/audio5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2.wav"/><Relationship Id="rId5" Type="http://schemas.openxmlformats.org/officeDocument/2006/relationships/audio" Target="../media/audio8.wav"/><Relationship Id="rId4" Type="http://schemas.openxmlformats.org/officeDocument/2006/relationships/audio" Target="../media/audio3.wav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audio" Target="../media/audio4.wav"/><Relationship Id="rId7" Type="http://schemas.openxmlformats.org/officeDocument/2006/relationships/image" Target="../media/image3.png"/><Relationship Id="rId12" Type="http://schemas.openxmlformats.org/officeDocument/2006/relationships/image" Target="../media/image9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8.jpeg"/><Relationship Id="rId5" Type="http://schemas.openxmlformats.org/officeDocument/2006/relationships/audio" Target="../media/audio2.wav"/><Relationship Id="rId10" Type="http://schemas.openxmlformats.org/officeDocument/2006/relationships/image" Target="../media/image7.jpeg"/><Relationship Id="rId4" Type="http://schemas.openxmlformats.org/officeDocument/2006/relationships/audio" Target="../media/audio1.wav"/><Relationship Id="rId9" Type="http://schemas.openxmlformats.org/officeDocument/2006/relationships/image" Target="../media/image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8.wav"/><Relationship Id="rId4" Type="http://schemas.openxmlformats.org/officeDocument/2006/relationships/audio" Target="../media/audio3.wav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audio" Target="../media/audio8.wav"/><Relationship Id="rId7" Type="http://schemas.openxmlformats.org/officeDocument/2006/relationships/audio" Target="../media/audio3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2.wav"/><Relationship Id="rId10" Type="http://schemas.openxmlformats.org/officeDocument/2006/relationships/image" Target="../media/image32.jpeg"/><Relationship Id="rId4" Type="http://schemas.openxmlformats.org/officeDocument/2006/relationships/audio" Target="../media/audio7.wav"/><Relationship Id="rId9" Type="http://schemas.openxmlformats.org/officeDocument/2006/relationships/image" Target="../media/image31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openxmlformats.org/officeDocument/2006/relationships/image" Target="../media/image34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audio" Target="../media/audio1.wav"/><Relationship Id="rId4" Type="http://schemas.openxmlformats.org/officeDocument/2006/relationships/audio" Target="../media/audio3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3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1.wav"/><Relationship Id="rId10" Type="http://schemas.openxmlformats.org/officeDocument/2006/relationships/image" Target="../media/image6.jpeg"/><Relationship Id="rId4" Type="http://schemas.openxmlformats.org/officeDocument/2006/relationships/audio" Target="../media/audio4.wav"/><Relationship Id="rId9" Type="http://schemas.openxmlformats.org/officeDocument/2006/relationships/image" Target="../media/image5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7" Type="http://schemas.openxmlformats.org/officeDocument/2006/relationships/audio" Target="../media/audio5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audio" Target="../media/audio1.wav"/><Relationship Id="rId4" Type="http://schemas.openxmlformats.org/officeDocument/2006/relationships/audio" Target="../media/audio7.wav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audio" Target="../media/audio8.wav"/><Relationship Id="rId7" Type="http://schemas.openxmlformats.org/officeDocument/2006/relationships/image" Target="../media/image3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audio" Target="../media/audio2.wav"/><Relationship Id="rId10" Type="http://schemas.openxmlformats.org/officeDocument/2006/relationships/image" Target="../media/image40.jpeg"/><Relationship Id="rId4" Type="http://schemas.openxmlformats.org/officeDocument/2006/relationships/audio" Target="../media/audio7.wav"/><Relationship Id="rId9" Type="http://schemas.openxmlformats.org/officeDocument/2006/relationships/image" Target="../media/image39.jpe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audio" Target="../media/audio8.wav"/><Relationship Id="rId7" Type="http://schemas.openxmlformats.org/officeDocument/2006/relationships/image" Target="../media/image41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2.wav"/><Relationship Id="rId10" Type="http://schemas.openxmlformats.org/officeDocument/2006/relationships/image" Target="../media/image44.jpeg"/><Relationship Id="rId4" Type="http://schemas.openxmlformats.org/officeDocument/2006/relationships/audio" Target="../media/audio7.wav"/><Relationship Id="rId9" Type="http://schemas.openxmlformats.org/officeDocument/2006/relationships/image" Target="../media/image43.jpe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audio" Target="../media/audio8.wav"/><Relationship Id="rId7" Type="http://schemas.openxmlformats.org/officeDocument/2006/relationships/image" Target="../media/image45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audio" Target="../media/audio5.wav"/><Relationship Id="rId4" Type="http://schemas.openxmlformats.org/officeDocument/2006/relationships/audio" Target="../media/audio3.wav"/><Relationship Id="rId9" Type="http://schemas.openxmlformats.org/officeDocument/2006/relationships/image" Target="../media/image47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0.wav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audio" Target="../media/audio8.wav"/><Relationship Id="rId7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11" Type="http://schemas.openxmlformats.org/officeDocument/2006/relationships/image" Target="../media/image55.jpeg"/><Relationship Id="rId5" Type="http://schemas.openxmlformats.org/officeDocument/2006/relationships/audio" Target="../media/audio1.wav"/><Relationship Id="rId10" Type="http://schemas.openxmlformats.org/officeDocument/2006/relationships/image" Target="../media/image54.jpeg"/><Relationship Id="rId4" Type="http://schemas.openxmlformats.org/officeDocument/2006/relationships/audio" Target="../media/audio7.wav"/><Relationship Id="rId9" Type="http://schemas.openxmlformats.org/officeDocument/2006/relationships/image" Target="../media/image5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3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1.wav"/><Relationship Id="rId10" Type="http://schemas.openxmlformats.org/officeDocument/2006/relationships/image" Target="../media/image6.jpeg"/><Relationship Id="rId4" Type="http://schemas.openxmlformats.org/officeDocument/2006/relationships/audio" Target="../media/audio4.wav"/><Relationship Id="rId9" Type="http://schemas.openxmlformats.org/officeDocument/2006/relationships/image" Target="../media/image5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audio" Target="../media/audio8.wav"/><Relationship Id="rId7" Type="http://schemas.openxmlformats.org/officeDocument/2006/relationships/audio" Target="../media/audio10.wav"/><Relationship Id="rId12" Type="http://schemas.openxmlformats.org/officeDocument/2006/relationships/image" Target="../media/image55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11" Type="http://schemas.openxmlformats.org/officeDocument/2006/relationships/image" Target="../media/image54.jpeg"/><Relationship Id="rId5" Type="http://schemas.openxmlformats.org/officeDocument/2006/relationships/audio" Target="../media/audio1.wav"/><Relationship Id="rId10" Type="http://schemas.openxmlformats.org/officeDocument/2006/relationships/image" Target="../media/image53.jpeg"/><Relationship Id="rId4" Type="http://schemas.openxmlformats.org/officeDocument/2006/relationships/audio" Target="../media/audio7.wav"/><Relationship Id="rId9" Type="http://schemas.openxmlformats.org/officeDocument/2006/relationships/image" Target="../media/image52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7" Type="http://schemas.openxmlformats.org/officeDocument/2006/relationships/audio" Target="../media/audio1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3.wav"/><Relationship Id="rId4" Type="http://schemas.openxmlformats.org/officeDocument/2006/relationships/audio" Target="../media/audio2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3" Type="http://schemas.openxmlformats.org/officeDocument/2006/relationships/audio" Target="../media/audio1.wav"/><Relationship Id="rId7" Type="http://schemas.openxmlformats.org/officeDocument/2006/relationships/audio" Target="../media/audio5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7.wav"/><Relationship Id="rId5" Type="http://schemas.openxmlformats.org/officeDocument/2006/relationships/audio" Target="../media/audio3.wav"/><Relationship Id="rId4" Type="http://schemas.openxmlformats.org/officeDocument/2006/relationships/audio" Target="../media/audio2.wav"/><Relationship Id="rId9" Type="http://schemas.openxmlformats.org/officeDocument/2006/relationships/audio" Target="../media/audio9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9.wav"/><Relationship Id="rId7" Type="http://schemas.openxmlformats.org/officeDocument/2006/relationships/audio" Target="../media/audio3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2.wav"/><Relationship Id="rId10" Type="http://schemas.openxmlformats.org/officeDocument/2006/relationships/audio" Target="../media/audio10.wav"/><Relationship Id="rId4" Type="http://schemas.openxmlformats.org/officeDocument/2006/relationships/audio" Target="../media/audio8.wav"/><Relationship Id="rId9" Type="http://schemas.openxmlformats.org/officeDocument/2006/relationships/audio" Target="../media/audio6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7.wav"/><Relationship Id="rId4" Type="http://schemas.openxmlformats.org/officeDocument/2006/relationships/audio" Target="../media/audio8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3" Type="http://schemas.openxmlformats.org/officeDocument/2006/relationships/audio" Target="../media/audio2.wav"/><Relationship Id="rId7" Type="http://schemas.openxmlformats.org/officeDocument/2006/relationships/audio" Target="../media/audio1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7.wav"/><Relationship Id="rId4" Type="http://schemas.openxmlformats.org/officeDocument/2006/relationships/audio" Target="../media/audio8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0" y="84964"/>
            <a:ext cx="9144000" cy="5201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- 1 (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эл.ток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.) №51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РАЗДЕЛ (</a:t>
            </a:r>
            <a:r>
              <a:rPr kumimoji="0" lang="en-US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IV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«ПОСТОЯННЫЙ ЭЛЕКТРИЧЕСКИЙ ТОК».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/Т.14/ </a:t>
            </a: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ОСНОВНЫЕ ПОЛОЖЕНИЯ ЭЛЕКТРОННОЙ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ПРОВОДИМОСТИ МЕТАЛЛОВ</a:t>
            </a: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  Знания учащихся по теме.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</a:t>
            </a: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СОЗДАНИЕ УСЛОВИЙ ДЛЯ УСВОЕНИЯ ПОНЯТИЙ «ЭЛ.ТОК», «УСЛОВИЯ СУЩЕСТВОВАНИЯ ЭЛ. ТОКА», «СИЛА ТОКА»,  «ДЕЙСТВИЯ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ТОКА», «СКОРОСТЬ ТОКА» , «СОПРОТИВЛЕНИЕ», «СВЕРХПРОВОДИМОСТЬ», ЗАВИСИМОСТЬ СОПРОТИВЛЕНИЯ ОТ ТЕМПЕРАТУРЫ,  ЗАКОНА ОМА, 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Повторение.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 1. Действия тока.  2. Закон Ома. 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ФвК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3. Законы последовательного и параллельного соединения проводников 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БНП Анимация №2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Зависимость сопротивления от температуры.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к/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фр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СВЕРХПРОВОДИМОСТЬ)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УРОКА: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5400000">
            <a:off x="1500798" y="1429368"/>
            <a:ext cx="3857654" cy="6856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Группа 5"/>
          <p:cNvGrpSpPr/>
          <p:nvPr/>
        </p:nvGrpSpPr>
        <p:grpSpPr>
          <a:xfrm>
            <a:off x="0" y="-1357346"/>
            <a:ext cx="2786082" cy="3714777"/>
            <a:chOff x="571472" y="-571529"/>
            <a:chExt cx="2786082" cy="3714777"/>
          </a:xfrm>
        </p:grpSpPr>
        <p:pic>
          <p:nvPicPr>
            <p:cNvPr id="18434" name="Picture 2" descr="D:\фото\ВСВ\для тем\2011-11-28 15.56.05.jpg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 rot="5400000">
              <a:off x="107129" y="-107185"/>
              <a:ext cx="3714747" cy="2786060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</p:pic>
        <p:sp>
          <p:nvSpPr>
            <p:cNvPr id="4" name="Прямоугольник 3"/>
            <p:cNvSpPr/>
            <p:nvPr/>
          </p:nvSpPr>
          <p:spPr>
            <a:xfrm>
              <a:off x="571472" y="2071678"/>
              <a:ext cx="2786082" cy="107157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571472" y="-571528"/>
              <a:ext cx="2786082" cy="15001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2786050" y="1214422"/>
            <a:ext cx="2786082" cy="12144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" name="Группа 14"/>
          <p:cNvGrpSpPr/>
          <p:nvPr/>
        </p:nvGrpSpPr>
        <p:grpSpPr>
          <a:xfrm>
            <a:off x="2838438" y="-1208484"/>
            <a:ext cx="2805132" cy="3643339"/>
            <a:chOff x="2838438" y="-1357346"/>
            <a:chExt cx="2805132" cy="3643339"/>
          </a:xfrm>
        </p:grpSpPr>
        <p:grpSp>
          <p:nvGrpSpPr>
            <p:cNvPr id="6" name="Группа 9"/>
            <p:cNvGrpSpPr/>
            <p:nvPr/>
          </p:nvGrpSpPr>
          <p:grpSpPr>
            <a:xfrm>
              <a:off x="2857488" y="-1357346"/>
              <a:ext cx="2786082" cy="3643339"/>
              <a:chOff x="2786050" y="-1357346"/>
              <a:chExt cx="2786082" cy="3643339"/>
            </a:xfrm>
          </p:grpSpPr>
          <p:pic>
            <p:nvPicPr>
              <p:cNvPr id="18435" name="Picture 3" descr="D:\фото\ВСВ\для тем\2011-11-28 15.56.51.jpg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 rot="5400000">
                <a:off x="2330633" y="-901928"/>
                <a:ext cx="3643339" cy="2732504"/>
              </a:xfrm>
              <a:prstGeom prst="rect">
                <a:avLst/>
              </a:prstGeom>
              <a:noFill/>
            </p:spPr>
          </p:pic>
          <p:sp>
            <p:nvSpPr>
              <p:cNvPr id="9" name="Прямоугольник 8"/>
              <p:cNvSpPr/>
              <p:nvPr/>
            </p:nvSpPr>
            <p:spPr>
              <a:xfrm>
                <a:off x="2786050" y="-1357346"/>
                <a:ext cx="2786082" cy="135255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4" name="Прямоугольник 13"/>
            <p:cNvSpPr/>
            <p:nvPr/>
          </p:nvSpPr>
          <p:spPr>
            <a:xfrm>
              <a:off x="2838438" y="1109646"/>
              <a:ext cx="2786082" cy="117634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6" name="Прямоугольник 15"/>
          <p:cNvSpPr/>
          <p:nvPr/>
        </p:nvSpPr>
        <p:spPr>
          <a:xfrm>
            <a:off x="6429388" y="-142900"/>
            <a:ext cx="93647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</a:t>
            </a: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L</a:t>
            </a:r>
            <a:endParaRPr lang="ru-RU" sz="40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857884" y="-142900"/>
            <a:ext cx="59182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4400" b="1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5929322" y="642918"/>
            <a:ext cx="107157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 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Группа 21"/>
          <p:cNvGrpSpPr/>
          <p:nvPr/>
        </p:nvGrpSpPr>
        <p:grpSpPr>
          <a:xfrm>
            <a:off x="6715140" y="428604"/>
            <a:ext cx="714380" cy="1296318"/>
            <a:chOff x="7429520" y="2711231"/>
            <a:chExt cx="714380" cy="1296318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7572396" y="2711231"/>
              <a:ext cx="500066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36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7524708" y="3361218"/>
              <a:ext cx="619192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endPara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1" name="Прямая соединительная линия 20"/>
            <p:cNvCxnSpPr/>
            <p:nvPr/>
          </p:nvCxnSpPr>
          <p:spPr>
            <a:xfrm>
              <a:off x="7429520" y="3286124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Прямоугольник 22"/>
          <p:cNvSpPr/>
          <p:nvPr/>
        </p:nvSpPr>
        <p:spPr>
          <a:xfrm>
            <a:off x="214282" y="1846930"/>
            <a:ext cx="107157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R=</a:t>
            </a: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Группа 23"/>
          <p:cNvGrpSpPr/>
          <p:nvPr/>
        </p:nvGrpSpPr>
        <p:grpSpPr>
          <a:xfrm>
            <a:off x="1071538" y="1561178"/>
            <a:ext cx="1143008" cy="1367756"/>
            <a:chOff x="7358082" y="2639793"/>
            <a:chExt cx="1143008" cy="1367756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7358082" y="2639793"/>
              <a:ext cx="1143008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</a:t>
              </a:r>
              <a:r>
                <a:rPr lang="en-US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L</a:t>
              </a:r>
              <a:endParaRPr lang="ru-RU" sz="3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7524708" y="3361218"/>
              <a:ext cx="619192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endPara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7" name="Прямая соединительная линия 26"/>
            <p:cNvCxnSpPr/>
            <p:nvPr/>
          </p:nvCxnSpPr>
          <p:spPr>
            <a:xfrm>
              <a:off x="7429520" y="3286124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9" name="Прямая соединительная линия 28"/>
          <p:cNvCxnSpPr/>
          <p:nvPr/>
        </p:nvCxnSpPr>
        <p:spPr>
          <a:xfrm rot="5400000">
            <a:off x="1607323" y="1178703"/>
            <a:ext cx="1071570" cy="0"/>
          </a:xfrm>
          <a:prstGeom prst="line">
            <a:avLst/>
          </a:prstGeom>
          <a:ln w="381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rot="5400000">
            <a:off x="14421" y="993295"/>
            <a:ext cx="1071570" cy="0"/>
          </a:xfrm>
          <a:prstGeom prst="line">
            <a:avLst/>
          </a:prstGeom>
          <a:ln w="381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1357290" y="500042"/>
            <a:ext cx="500066" cy="2143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 rot="5400000">
            <a:off x="4393405" y="1178703"/>
            <a:ext cx="1071570" cy="0"/>
          </a:xfrm>
          <a:prstGeom prst="line">
            <a:avLst/>
          </a:prstGeom>
          <a:ln w="381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rot="5400000">
            <a:off x="2964645" y="985655"/>
            <a:ext cx="1071570" cy="0"/>
          </a:xfrm>
          <a:prstGeom prst="line">
            <a:avLst/>
          </a:prstGeom>
          <a:ln w="381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Прямоугольник 39"/>
          <p:cNvSpPr/>
          <p:nvPr/>
        </p:nvSpPr>
        <p:spPr>
          <a:xfrm>
            <a:off x="3807448" y="500042"/>
            <a:ext cx="857256" cy="2143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3786182" y="1285860"/>
            <a:ext cx="857256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1928794" y="1857364"/>
            <a:ext cx="226690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удельное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сопротивление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4214810" y="1989806"/>
            <a:ext cx="107157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 </a:t>
            </a:r>
            <a:r>
              <a:rPr lang="en-US" sz="4000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Группа 43"/>
          <p:cNvGrpSpPr/>
          <p:nvPr/>
        </p:nvGrpSpPr>
        <p:grpSpPr>
          <a:xfrm>
            <a:off x="5072066" y="1704054"/>
            <a:ext cx="1143008" cy="1367756"/>
            <a:chOff x="7358082" y="2639793"/>
            <a:chExt cx="1143008" cy="1367756"/>
          </a:xfrm>
        </p:grpSpPr>
        <p:sp>
          <p:nvSpPr>
            <p:cNvPr id="45" name="Прямоугольник 44"/>
            <p:cNvSpPr/>
            <p:nvPr/>
          </p:nvSpPr>
          <p:spPr>
            <a:xfrm>
              <a:off x="7358082" y="2639793"/>
              <a:ext cx="1143008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endParaRPr lang="ru-RU" sz="3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6" name="Прямоугольник 45"/>
            <p:cNvSpPr/>
            <p:nvPr/>
          </p:nvSpPr>
          <p:spPr>
            <a:xfrm>
              <a:off x="7524708" y="3361218"/>
              <a:ext cx="619192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L</a:t>
              </a:r>
              <a:endPara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7" name="Прямая соединительная линия 46"/>
            <p:cNvCxnSpPr/>
            <p:nvPr/>
          </p:nvCxnSpPr>
          <p:spPr>
            <a:xfrm>
              <a:off x="7429520" y="3286124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8" name="Прямоугольник 47"/>
          <p:cNvSpPr/>
          <p:nvPr/>
        </p:nvSpPr>
        <p:spPr>
          <a:xfrm>
            <a:off x="6286512" y="2214554"/>
            <a:ext cx="107157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 </a:t>
            </a:r>
            <a:r>
              <a:rPr lang="en-US" sz="4000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Двойные круглые скобки 48"/>
          <p:cNvSpPr/>
          <p:nvPr/>
        </p:nvSpPr>
        <p:spPr>
          <a:xfrm>
            <a:off x="6286512" y="2357430"/>
            <a:ext cx="428628" cy="571504"/>
          </a:xfrm>
          <a:prstGeom prst="bracketPair">
            <a:avLst/>
          </a:prstGeom>
          <a:ln w="28575">
            <a:solidFill>
              <a:srgbClr val="00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2" name="Группа 49"/>
          <p:cNvGrpSpPr/>
          <p:nvPr/>
        </p:nvGrpSpPr>
        <p:grpSpPr>
          <a:xfrm>
            <a:off x="7072330" y="1928802"/>
            <a:ext cx="1500198" cy="1176362"/>
            <a:chOff x="7358082" y="2639793"/>
            <a:chExt cx="1500198" cy="1176362"/>
          </a:xfrm>
        </p:grpSpPr>
        <p:sp>
          <p:nvSpPr>
            <p:cNvPr id="51" name="Прямоугольник 50"/>
            <p:cNvSpPr/>
            <p:nvPr/>
          </p:nvSpPr>
          <p:spPr>
            <a:xfrm>
              <a:off x="7358082" y="2639793"/>
              <a:ext cx="1500198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мм</a:t>
              </a:r>
              <a:r>
                <a:rPr lang="ru-RU" sz="3600" b="1" baseline="30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2" name="Прямоугольник 51"/>
            <p:cNvSpPr/>
            <p:nvPr/>
          </p:nvSpPr>
          <p:spPr>
            <a:xfrm>
              <a:off x="7439644" y="3169824"/>
              <a:ext cx="833506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1м</a:t>
              </a:r>
              <a:endPara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3" name="Прямая соединительная линия 52"/>
            <p:cNvCxnSpPr/>
            <p:nvPr/>
          </p:nvCxnSpPr>
          <p:spPr>
            <a:xfrm>
              <a:off x="7429520" y="3286124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1142976" y="13602"/>
            <a:ext cx="3023456" cy="52322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реостаты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Group 6"/>
          <p:cNvGrpSpPr>
            <a:grpSpLocks/>
          </p:cNvGrpSpPr>
          <p:nvPr/>
        </p:nvGrpSpPr>
        <p:grpSpPr bwMode="auto">
          <a:xfrm>
            <a:off x="6858016" y="3643314"/>
            <a:ext cx="2000264" cy="857256"/>
            <a:chOff x="2074" y="6312"/>
            <a:chExt cx="1625" cy="450"/>
          </a:xfrm>
        </p:grpSpPr>
        <p:sp>
          <p:nvSpPr>
            <p:cNvPr id="18439" name="Rectangle 7"/>
            <p:cNvSpPr>
              <a:spLocks noChangeArrowheads="1"/>
            </p:cNvSpPr>
            <p:nvPr/>
          </p:nvSpPr>
          <p:spPr bwMode="auto">
            <a:xfrm>
              <a:off x="2477" y="6543"/>
              <a:ext cx="783" cy="219"/>
            </a:xfrm>
            <a:prstGeom prst="rect">
              <a:avLst/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440" name="Line 8"/>
            <p:cNvSpPr>
              <a:spLocks noChangeShapeType="1"/>
            </p:cNvSpPr>
            <p:nvPr/>
          </p:nvSpPr>
          <p:spPr bwMode="auto">
            <a:xfrm>
              <a:off x="2074" y="6670"/>
              <a:ext cx="391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441" name="Line 9"/>
            <p:cNvSpPr>
              <a:spLocks noChangeShapeType="1"/>
            </p:cNvSpPr>
            <p:nvPr/>
          </p:nvSpPr>
          <p:spPr bwMode="auto">
            <a:xfrm>
              <a:off x="2857" y="6313"/>
              <a:ext cx="11" cy="23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442" name="Line 10"/>
            <p:cNvSpPr>
              <a:spLocks noChangeShapeType="1"/>
            </p:cNvSpPr>
            <p:nvPr/>
          </p:nvSpPr>
          <p:spPr bwMode="auto">
            <a:xfrm>
              <a:off x="2858" y="6312"/>
              <a:ext cx="841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60" name="Прямоугольник 59"/>
          <p:cNvSpPr/>
          <p:nvPr/>
        </p:nvSpPr>
        <p:spPr>
          <a:xfrm>
            <a:off x="7379348" y="4122114"/>
            <a:ext cx="428628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5" name="Group 14"/>
          <p:cNvGrpSpPr>
            <a:grpSpLocks/>
          </p:cNvGrpSpPr>
          <p:nvPr/>
        </p:nvGrpSpPr>
        <p:grpSpPr bwMode="auto">
          <a:xfrm>
            <a:off x="7576056" y="4987737"/>
            <a:ext cx="1023988" cy="1298783"/>
            <a:chOff x="5805" y="5046"/>
            <a:chExt cx="820" cy="714"/>
          </a:xfrm>
          <a:solidFill>
            <a:srgbClr val="66CCFF"/>
          </a:solidFill>
        </p:grpSpPr>
        <p:sp>
          <p:nvSpPr>
            <p:cNvPr id="18447" name="Rectangle 15"/>
            <p:cNvSpPr>
              <a:spLocks noChangeArrowheads="1"/>
            </p:cNvSpPr>
            <p:nvPr/>
          </p:nvSpPr>
          <p:spPr bwMode="auto">
            <a:xfrm>
              <a:off x="5806" y="5219"/>
              <a:ext cx="818" cy="541"/>
            </a:xfrm>
            <a:prstGeom prst="rect">
              <a:avLst/>
            </a:prstGeom>
            <a:grp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448" name="Line 16"/>
            <p:cNvSpPr>
              <a:spLocks noChangeShapeType="1"/>
            </p:cNvSpPr>
            <p:nvPr/>
          </p:nvSpPr>
          <p:spPr bwMode="auto">
            <a:xfrm>
              <a:off x="5805" y="5046"/>
              <a:ext cx="0" cy="276"/>
            </a:xfrm>
            <a:prstGeom prst="line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449" name="Line 17"/>
            <p:cNvSpPr>
              <a:spLocks noChangeShapeType="1"/>
            </p:cNvSpPr>
            <p:nvPr/>
          </p:nvSpPr>
          <p:spPr bwMode="auto">
            <a:xfrm>
              <a:off x="6625" y="5046"/>
              <a:ext cx="0" cy="276"/>
            </a:xfrm>
            <a:prstGeom prst="line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2" name="Группа 71"/>
          <p:cNvGrpSpPr/>
          <p:nvPr/>
        </p:nvGrpSpPr>
        <p:grpSpPr>
          <a:xfrm>
            <a:off x="6858016" y="4924072"/>
            <a:ext cx="891619" cy="1131432"/>
            <a:chOff x="6858016" y="4924072"/>
            <a:chExt cx="891619" cy="1131432"/>
          </a:xfrm>
        </p:grpSpPr>
        <p:sp>
          <p:nvSpPr>
            <p:cNvPr id="18444" name="Line 12"/>
            <p:cNvSpPr>
              <a:spLocks noChangeShapeType="1"/>
            </p:cNvSpPr>
            <p:nvPr/>
          </p:nvSpPr>
          <p:spPr bwMode="auto">
            <a:xfrm>
              <a:off x="7735898" y="4987737"/>
              <a:ext cx="0" cy="1067767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450" name="Line 18"/>
            <p:cNvSpPr>
              <a:spLocks noChangeShapeType="1"/>
            </p:cNvSpPr>
            <p:nvPr/>
          </p:nvSpPr>
          <p:spPr bwMode="auto">
            <a:xfrm flipH="1" flipV="1">
              <a:off x="6858016" y="4924072"/>
              <a:ext cx="891619" cy="8367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4" name="Группа 70"/>
          <p:cNvGrpSpPr/>
          <p:nvPr/>
        </p:nvGrpSpPr>
        <p:grpSpPr>
          <a:xfrm>
            <a:off x="7929586" y="4735783"/>
            <a:ext cx="719289" cy="1320611"/>
            <a:chOff x="8210429" y="4714884"/>
            <a:chExt cx="719289" cy="1320611"/>
          </a:xfrm>
        </p:grpSpPr>
        <p:sp>
          <p:nvSpPr>
            <p:cNvPr id="18445" name="Line 13"/>
            <p:cNvSpPr>
              <a:spLocks noChangeShapeType="1"/>
            </p:cNvSpPr>
            <p:nvPr/>
          </p:nvSpPr>
          <p:spPr bwMode="auto">
            <a:xfrm>
              <a:off x="8210429" y="4967728"/>
              <a:ext cx="0" cy="1067767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451" name="Line 19"/>
            <p:cNvSpPr>
              <a:spLocks noChangeShapeType="1"/>
            </p:cNvSpPr>
            <p:nvPr/>
          </p:nvSpPr>
          <p:spPr bwMode="auto">
            <a:xfrm flipV="1">
              <a:off x="8224165" y="4714884"/>
              <a:ext cx="705553" cy="271034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8452" name="Line 20"/>
          <p:cNvSpPr>
            <a:spLocks noChangeShapeType="1"/>
          </p:cNvSpPr>
          <p:nvPr/>
        </p:nvSpPr>
        <p:spPr bwMode="auto">
          <a:xfrm>
            <a:off x="7965671" y="6099161"/>
            <a:ext cx="503253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 type="triangle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3" name="Прямоугольник 72"/>
          <p:cNvSpPr/>
          <p:nvPr/>
        </p:nvSpPr>
        <p:spPr>
          <a:xfrm>
            <a:off x="7358082" y="6211669"/>
            <a:ext cx="147803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шахты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1" name="Прямоугольник 90"/>
          <p:cNvSpPr/>
          <p:nvPr/>
        </p:nvSpPr>
        <p:spPr>
          <a:xfrm>
            <a:off x="7643834" y="785794"/>
            <a:ext cx="1071570" cy="70788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n-US" sz="4000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R=</a:t>
            </a: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8" name="Группа 97"/>
          <p:cNvGrpSpPr/>
          <p:nvPr/>
        </p:nvGrpSpPr>
        <p:grpSpPr>
          <a:xfrm>
            <a:off x="0" y="0"/>
            <a:ext cx="9144000" cy="6858000"/>
            <a:chOff x="785786" y="2928934"/>
            <a:chExt cx="9144000" cy="6858000"/>
          </a:xfrm>
        </p:grpSpPr>
        <p:grpSp>
          <p:nvGrpSpPr>
            <p:cNvPr id="96" name="Группа 95"/>
            <p:cNvGrpSpPr/>
            <p:nvPr/>
          </p:nvGrpSpPr>
          <p:grpSpPr>
            <a:xfrm>
              <a:off x="785786" y="2928934"/>
              <a:ext cx="9144000" cy="6858000"/>
              <a:chOff x="2285984" y="0"/>
              <a:chExt cx="9144000" cy="6858000"/>
            </a:xfrm>
          </p:grpSpPr>
          <p:sp>
            <p:nvSpPr>
              <p:cNvPr id="74" name="Скругленный прямоугольник 73"/>
              <p:cNvSpPr/>
              <p:nvPr/>
            </p:nvSpPr>
            <p:spPr>
              <a:xfrm>
                <a:off x="2500266" y="1500150"/>
                <a:ext cx="1714512" cy="1357322"/>
              </a:xfrm>
              <a:prstGeom prst="roundRect">
                <a:avLst/>
              </a:prstGeom>
              <a:solidFill>
                <a:schemeClr val="accent1">
                  <a:alpha val="32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grpSp>
            <p:nvGrpSpPr>
              <p:cNvPr id="64" name="Группа 63"/>
              <p:cNvGrpSpPr/>
              <p:nvPr/>
            </p:nvGrpSpPr>
            <p:grpSpPr>
              <a:xfrm>
                <a:off x="2285984" y="0"/>
                <a:ext cx="9144000" cy="6858000"/>
                <a:chOff x="3571868" y="-3429000"/>
                <a:chExt cx="9144000" cy="6858000"/>
              </a:xfrm>
            </p:grpSpPr>
            <p:grpSp>
              <p:nvGrpSpPr>
                <p:cNvPr id="65" name="Группа 125"/>
                <p:cNvGrpSpPr/>
                <p:nvPr/>
              </p:nvGrpSpPr>
              <p:grpSpPr>
                <a:xfrm>
                  <a:off x="3571868" y="-3429000"/>
                  <a:ext cx="9144000" cy="6858000"/>
                  <a:chOff x="-3214742" y="1285908"/>
                  <a:chExt cx="9144000" cy="6858000"/>
                </a:xfrm>
              </p:grpSpPr>
              <p:grpSp>
                <p:nvGrpSpPr>
                  <p:cNvPr id="71" name="Группа 114"/>
                  <p:cNvGrpSpPr/>
                  <p:nvPr/>
                </p:nvGrpSpPr>
                <p:grpSpPr>
                  <a:xfrm>
                    <a:off x="-3214742" y="1285908"/>
                    <a:ext cx="9144000" cy="6858000"/>
                    <a:chOff x="0" y="0"/>
                    <a:chExt cx="9144000" cy="6858000"/>
                  </a:xfrm>
                </p:grpSpPr>
                <p:sp>
                  <p:nvSpPr>
                    <p:cNvPr id="89" name="Прямоугольник 88"/>
                    <p:cNvSpPr/>
                    <p:nvPr/>
                  </p:nvSpPr>
                  <p:spPr>
                    <a:xfrm>
                      <a:off x="0" y="0"/>
                      <a:ext cx="9144000" cy="6858000"/>
                    </a:xfrm>
                    <a:prstGeom prst="rect">
                      <a:avLst/>
                    </a:prstGeom>
                    <a:solidFill>
                      <a:schemeClr val="tx1">
                        <a:lumMod val="75000"/>
                        <a:lumOff val="25000"/>
                        <a:alpha val="69000"/>
                      </a:schemeClr>
                    </a:solidFill>
                  </p:spPr>
                  <p:style>
                    <a:lnRef idx="1">
                      <a:schemeClr val="dk1"/>
                    </a:lnRef>
                    <a:fillRef idx="2">
                      <a:schemeClr val="dk1"/>
                    </a:fillRef>
                    <a:effectRef idx="1">
                      <a:schemeClr val="dk1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endParaRPr lang="ru-RU" sz="96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lvl="0" algn="ctr">
                        <a:spcAft>
                          <a:spcPts val="1000"/>
                        </a:spcAft>
                      </a:pPr>
                      <a:endParaRPr lang="ru-RU" sz="96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90" name="Прямоугольник 89"/>
                    <p:cNvSpPr/>
                    <p:nvPr/>
                  </p:nvSpPr>
                  <p:spPr>
                    <a:xfrm>
                      <a:off x="357158" y="5143512"/>
                      <a:ext cx="1992853" cy="1015663"/>
                    </a:xfrm>
                    <a:prstGeom prst="rect">
                      <a:avLst/>
                    </a:prstGeom>
                    <a:solidFill>
                      <a:schemeClr val="bg2">
                        <a:lumMod val="90000"/>
                      </a:schemeClr>
                    </a:solidFill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n-US" sz="60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r>
                        <a:rPr lang="en-US" sz="6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=</a:t>
                      </a:r>
                      <a:r>
                        <a:rPr lang="en-US" sz="6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Nt</a:t>
                      </a:r>
                      <a:endParaRPr lang="ru-RU" sz="6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grpSp>
                <p:nvGrpSpPr>
                  <p:cNvPr id="72" name="Группа 123"/>
                  <p:cNvGrpSpPr/>
                  <p:nvPr/>
                </p:nvGrpSpPr>
                <p:grpSpPr>
                  <a:xfrm>
                    <a:off x="-3000460" y="1500135"/>
                    <a:ext cx="7425913" cy="1562510"/>
                    <a:chOff x="-3152860" y="-910440"/>
                    <a:chExt cx="7425913" cy="1562510"/>
                  </a:xfrm>
                  <a:solidFill>
                    <a:schemeClr val="bg2">
                      <a:lumMod val="90000"/>
                    </a:schemeClr>
                  </a:solidFill>
                </p:grpSpPr>
                <p:sp>
                  <p:nvSpPr>
                    <p:cNvPr id="81" name="Text Box 40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-3152860" y="-646758"/>
                      <a:ext cx="930056" cy="714380"/>
                    </a:xfrm>
                    <a:prstGeom prst="rect">
                      <a:avLst/>
                    </a:prstGeom>
                    <a:grp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U</a:t>
                      </a: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=</a:t>
                      </a: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</a:t>
                      </a:r>
                      <a:endParaRPr kumimoji="0" lang="ru-RU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grpSp>
                  <p:nvGrpSpPr>
                    <p:cNvPr id="82" name="Group 41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-2399564" y="-910440"/>
                      <a:ext cx="6672617" cy="1562510"/>
                      <a:chOff x="-957" y="2602"/>
                      <a:chExt cx="4370" cy="1036"/>
                    </a:xfrm>
                    <a:grpFill/>
                  </p:grpSpPr>
                  <p:grpSp>
                    <p:nvGrpSpPr>
                      <p:cNvPr id="83" name="Group 42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-931" y="2602"/>
                        <a:ext cx="4344" cy="1036"/>
                        <a:chOff x="6918" y="2902"/>
                        <a:chExt cx="5277" cy="1036"/>
                      </a:xfrm>
                      <a:grpFill/>
                    </p:grpSpPr>
                    <p:sp>
                      <p:nvSpPr>
                        <p:cNvPr id="85" name="Line 43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1567" y="3938"/>
                          <a:ext cx="628" cy="0"/>
                        </a:xfrm>
                        <a:prstGeom prst="line">
                          <a:avLst/>
                        </a:prstGeom>
                        <a:grpFill/>
                        <a:ln w="19050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44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grpSp>
                      <p:nvGrpSpPr>
                        <p:cNvPr id="86" name="Group 44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6918" y="2902"/>
                          <a:ext cx="605" cy="829"/>
                          <a:chOff x="7325" y="3170"/>
                          <a:chExt cx="484" cy="829"/>
                        </a:xfrm>
                        <a:grpFill/>
                      </p:grpSpPr>
                      <p:sp>
                        <p:nvSpPr>
                          <p:cNvPr id="87" name="Text Box 45"/>
                          <p:cNvSpPr txBox="1"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7361" y="3170"/>
                            <a:ext cx="448" cy="379"/>
                          </a:xfrm>
                          <a:prstGeom prst="rect">
                            <a:avLst/>
                          </a:prstGeom>
                          <a:grpFill/>
                          <a:ln w="9525">
                            <a:noFill/>
                            <a:miter lim="800000"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lvl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ts val="100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r>
                              <a:rPr kumimoji="0" lang="en-US" sz="3200" b="1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rPr>
                              <a:t>А</a:t>
                            </a:r>
                            <a:endParaRPr kumimoji="0" lang="ru-RU" sz="44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  <p:sp>
                        <p:nvSpPr>
                          <p:cNvPr id="88" name="Text Box 46"/>
                          <p:cNvSpPr txBox="1"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7325" y="3549"/>
                            <a:ext cx="484" cy="450"/>
                          </a:xfrm>
                          <a:prstGeom prst="rect">
                            <a:avLst/>
                          </a:prstGeom>
                          <a:grpFill/>
                          <a:ln w="9525">
                            <a:noFill/>
                            <a:miter lim="800000"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lvl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ts val="100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r>
                              <a:rPr kumimoji="0" lang="en-US" sz="3600" b="1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rPr>
                              <a:t> </a:t>
                            </a:r>
                            <a:r>
                              <a:rPr kumimoji="0" lang="en-US" sz="3600" b="1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rgbClr val="006600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rPr>
                              <a:t>q</a:t>
                            </a:r>
                            <a:endParaRPr kumimoji="0" lang="ru-RU" sz="44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0066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</p:grpSp>
                  </p:grpSp>
                  <p:sp>
                    <p:nvSpPr>
                      <p:cNvPr id="84" name="Line 47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-957" y="2981"/>
                        <a:ext cx="583" cy="0"/>
                      </a:xfrm>
                      <a:prstGeom prst="line">
                        <a:avLst/>
                      </a:prstGeom>
                      <a:grpFill/>
                      <a:ln w="5715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4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75" name="Группа 17"/>
                  <p:cNvGrpSpPr/>
                  <p:nvPr/>
                </p:nvGrpSpPr>
                <p:grpSpPr>
                  <a:xfrm>
                    <a:off x="-2071766" y="4418965"/>
                    <a:ext cx="6643766" cy="1938993"/>
                    <a:chOff x="214250" y="4019985"/>
                    <a:chExt cx="6643766" cy="1938993"/>
                  </a:xfrm>
                </p:grpSpPr>
                <p:sp>
                  <p:nvSpPr>
                    <p:cNvPr id="76" name="Прямоугольник 75"/>
                    <p:cNvSpPr/>
                    <p:nvPr/>
                  </p:nvSpPr>
                  <p:spPr>
                    <a:xfrm>
                      <a:off x="6000760" y="4019985"/>
                      <a:ext cx="857256" cy="1107996"/>
                    </a:xfrm>
                    <a:prstGeom prst="rect">
                      <a:avLst/>
                    </a:prstGeom>
                    <a:solidFill>
                      <a:schemeClr val="accent4">
                        <a:lumMod val="60000"/>
                        <a:lumOff val="40000"/>
                      </a:schemeClr>
                    </a:solidFill>
                  </p:spPr>
                  <p:txBody>
                    <a:bodyPr wrap="square">
                      <a:spAutoFit/>
                    </a:bodyPr>
                    <a:lstStyle/>
                    <a:p>
                      <a:r>
                        <a:rPr lang="en-US" sz="6600" b="1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U</a:t>
                      </a:r>
                      <a:endParaRPr lang="ru-RU" sz="6600" b="1" dirty="0">
                        <a:solidFill>
                          <a:srgbClr val="000099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77" name="Прямоугольник 76"/>
                    <p:cNvSpPr/>
                    <p:nvPr/>
                  </p:nvSpPr>
                  <p:spPr>
                    <a:xfrm>
                      <a:off x="4929190" y="4643446"/>
                      <a:ext cx="1000132" cy="1107996"/>
                    </a:xfrm>
                    <a:prstGeom prst="rect">
                      <a:avLst/>
                    </a:prstGeom>
                    <a:solidFill>
                      <a:schemeClr val="accent4">
                        <a:lumMod val="60000"/>
                        <a:lumOff val="40000"/>
                      </a:schemeClr>
                    </a:solidFill>
                  </p:spPr>
                  <p:txBody>
                    <a:bodyPr wrap="square">
                      <a:spAutoFit/>
                    </a:bodyPr>
                    <a:lstStyle/>
                    <a:p>
                      <a:r>
                        <a:rPr lang="en-US" sz="6600" b="1" cap="all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lang="en-US" sz="6600" b="1" cap="all" dirty="0" smtClean="0">
                          <a:solidFill>
                            <a:srgbClr val="00009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=</a:t>
                      </a:r>
                      <a:endParaRPr lang="ru-RU" sz="6600" b="1" dirty="0">
                        <a:solidFill>
                          <a:srgbClr val="000099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78" name="Прямоугольник 77"/>
                    <p:cNvSpPr/>
                    <p:nvPr/>
                  </p:nvSpPr>
                  <p:spPr>
                    <a:xfrm>
                      <a:off x="5929322" y="5127981"/>
                      <a:ext cx="857224" cy="830997"/>
                    </a:xfrm>
                    <a:prstGeom prst="rect">
                      <a:avLst/>
                    </a:prstGeom>
                    <a:solidFill>
                      <a:schemeClr val="bg2">
                        <a:lumMod val="75000"/>
                      </a:schemeClr>
                    </a:solidFill>
                  </p:spPr>
                  <p:txBody>
                    <a:bodyPr wrap="square">
                      <a:spAutoFit/>
                    </a:bodyPr>
                    <a:lstStyle/>
                    <a:p>
                      <a:r>
                        <a:rPr lang="en-US" sz="4800" b="1" cap="all" dirty="0" smtClean="0"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endParaRPr lang="ru-RU" sz="4800" b="1" dirty="0">
                        <a:solidFill>
                          <a:srgbClr val="0066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cxnSp>
                  <p:nvCxnSpPr>
                    <p:cNvPr id="79" name="Прямая соединительная линия 78"/>
                    <p:cNvCxnSpPr/>
                    <p:nvPr/>
                  </p:nvCxnSpPr>
                  <p:spPr>
                    <a:xfrm>
                      <a:off x="5929322" y="5199419"/>
                      <a:ext cx="714380" cy="1588"/>
                    </a:xfrm>
                    <a:prstGeom prst="line">
                      <a:avLst/>
                    </a:prstGeom>
                    <a:ln w="762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0" name="Прямая соединительная линия 79"/>
                    <p:cNvCxnSpPr/>
                    <p:nvPr/>
                  </p:nvCxnSpPr>
                  <p:spPr>
                    <a:xfrm>
                      <a:off x="214250" y="4030176"/>
                      <a:ext cx="714380" cy="1588"/>
                    </a:xfrm>
                    <a:prstGeom prst="line">
                      <a:avLst/>
                    </a:prstGeom>
                    <a:ln w="762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66" name="Группа 145"/>
                <p:cNvGrpSpPr/>
                <p:nvPr/>
              </p:nvGrpSpPr>
              <p:grpSpPr>
                <a:xfrm>
                  <a:off x="3643274" y="-1139909"/>
                  <a:ext cx="1808967" cy="1701831"/>
                  <a:chOff x="3940901" y="3717875"/>
                  <a:chExt cx="1808967" cy="1701831"/>
                </a:xfrm>
                <a:solidFill>
                  <a:schemeClr val="tx2">
                    <a:lumMod val="20000"/>
                    <a:lumOff val="80000"/>
                  </a:schemeClr>
                </a:solidFill>
              </p:grpSpPr>
              <p:sp>
                <p:nvSpPr>
                  <p:cNvPr id="67" name="Line 1"/>
                  <p:cNvSpPr>
                    <a:spLocks noChangeShapeType="1"/>
                  </p:cNvSpPr>
                  <p:nvPr/>
                </p:nvSpPr>
                <p:spPr bwMode="auto">
                  <a:xfrm rot="21420000">
                    <a:off x="5000799" y="4509576"/>
                    <a:ext cx="571504" cy="53509"/>
                  </a:xfrm>
                  <a:prstGeom prst="line">
                    <a:avLst/>
                  </a:prstGeom>
                  <a:grpFill/>
                  <a:ln w="571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68" name="Rectangle 152"/>
                  <p:cNvSpPr>
                    <a:spLocks noChangeArrowheads="1"/>
                  </p:cNvSpPr>
                  <p:nvPr/>
                </p:nvSpPr>
                <p:spPr bwMode="auto">
                  <a:xfrm>
                    <a:off x="5072034" y="3717875"/>
                    <a:ext cx="677834" cy="769441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ctr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nb-NO" sz="4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rPr>
                      <a:t>q                       </a:t>
                    </a:r>
                    <a:endParaRPr kumimoji="0" lang="nb-NO" sz="5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69" name="Text Box 15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940901" y="4009516"/>
                    <a:ext cx="1071538" cy="919705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5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I</a:t>
                    </a:r>
                    <a:r>
                      <a:rPr kumimoji="0" lang="en-US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en-US" sz="6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=</a:t>
                    </a:r>
                    <a:endParaRPr kumimoji="0" lang="ru-RU" sz="6000" b="0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70" name="Rectangle 152"/>
                  <p:cNvSpPr>
                    <a:spLocks noChangeArrowheads="1"/>
                  </p:cNvSpPr>
                  <p:nvPr/>
                </p:nvSpPr>
                <p:spPr bwMode="auto">
                  <a:xfrm rot="21540000">
                    <a:off x="5163141" y="4650265"/>
                    <a:ext cx="428628" cy="769441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ctr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nb-NO" sz="4400" b="1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rPr>
                      <a:t>t                       </a:t>
                    </a:r>
                    <a:endParaRPr kumimoji="0" lang="nb-NO" sz="5400" b="0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grpSp>
            <p:nvGrpSpPr>
              <p:cNvPr id="92" name="Группа 23"/>
              <p:cNvGrpSpPr/>
              <p:nvPr/>
            </p:nvGrpSpPr>
            <p:grpSpPr>
              <a:xfrm>
                <a:off x="8501090" y="500042"/>
                <a:ext cx="1143008" cy="1367756"/>
                <a:chOff x="7358082" y="2639793"/>
                <a:chExt cx="1143008" cy="1367756"/>
              </a:xfrm>
              <a:solidFill>
                <a:schemeClr val="bg2"/>
              </a:solidFill>
            </p:grpSpPr>
            <p:sp>
              <p:nvSpPr>
                <p:cNvPr id="93" name="Прямоугольник 92"/>
                <p:cNvSpPr/>
                <p:nvPr/>
              </p:nvSpPr>
              <p:spPr>
                <a:xfrm>
                  <a:off x="7358082" y="2639793"/>
                  <a:ext cx="1143008" cy="646331"/>
                </a:xfrm>
                <a:prstGeom prst="rect">
                  <a:avLst/>
                </a:prstGeom>
                <a:grpFill/>
              </p:spPr>
              <p:txBody>
                <a:bodyPr wrap="square">
                  <a:spAutoFit/>
                </a:bodyPr>
                <a:lstStyle/>
                <a:p>
                  <a:r>
                    <a:rPr lang="en-US" sz="36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  <a:sym typeface="Symbol"/>
                    </a:rPr>
                    <a:t></a:t>
                  </a:r>
                  <a:r>
                    <a:rPr lang="en-US" sz="3600" b="1" dirty="0" smtClean="0">
                      <a:solidFill>
                        <a:srgbClr val="0033CC"/>
                      </a:solidFill>
                      <a:latin typeface="Times New Roman" pitchFamily="18" charset="0"/>
                      <a:cs typeface="Times New Roman" pitchFamily="18" charset="0"/>
                    </a:rPr>
                    <a:t>L</a:t>
                  </a:r>
                  <a:endParaRPr lang="ru-RU" sz="3600" b="1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94" name="Прямоугольник 93"/>
                <p:cNvSpPr/>
                <p:nvPr/>
              </p:nvSpPr>
              <p:spPr>
                <a:xfrm>
                  <a:off x="7524708" y="3361218"/>
                  <a:ext cx="619192" cy="646331"/>
                </a:xfrm>
                <a:prstGeom prst="rect">
                  <a:avLst/>
                </a:prstGeom>
                <a:grpFill/>
              </p:spPr>
              <p:txBody>
                <a:bodyPr wrap="square">
                  <a:spAutoFit/>
                </a:bodyPr>
                <a:lstStyle/>
                <a:p>
                  <a:r>
                    <a:rPr lang="en-US" sz="3600" b="1" cap="all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S</a:t>
                  </a:r>
                  <a:endParaRPr lang="ru-RU" sz="3600" b="1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cxnSp>
              <p:nvCxnSpPr>
                <p:cNvPr id="95" name="Прямая соединительная линия 94"/>
                <p:cNvCxnSpPr/>
                <p:nvPr/>
              </p:nvCxnSpPr>
              <p:spPr>
                <a:xfrm>
                  <a:off x="7429520" y="3286124"/>
                  <a:ext cx="714380" cy="1588"/>
                </a:xfrm>
                <a:prstGeom prst="line">
                  <a:avLst/>
                </a:prstGeom>
                <a:grpFill/>
                <a:ln w="762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97" name="Прямоугольник 96"/>
            <p:cNvSpPr/>
            <p:nvPr/>
          </p:nvSpPr>
          <p:spPr>
            <a:xfrm>
              <a:off x="6215074" y="3786190"/>
              <a:ext cx="857224" cy="707886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>
              <a:spAutoFit/>
            </a:bodyPr>
            <a:lstStyle/>
            <a:p>
              <a:r>
                <a:rPr lang="en-US" sz="40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R=</a:t>
              </a:r>
              <a:r>
                <a:rPr lang="en-US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endParaRPr lang="ru-RU" sz="4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20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6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000"/>
                            </p:stCondLst>
                            <p:childTnLst>
                              <p:par>
                                <p:cTn id="9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184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184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20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000"/>
                            </p:stCondLst>
                            <p:childTnLst>
                              <p:par>
                                <p:cTn id="1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2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4.07407E-6 L 0.05816 0.00138 " pathEditMode="relative" rAng="0" ptsTypes="AA">
                                      <p:cBhvr>
                                        <p:cTn id="14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" y="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0.03565 L 0.00053 -0.06551 " pathEditMode="relative" rAng="0" ptsTypes="AA">
                                      <p:cBhvr>
                                        <p:cTn id="15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1"/>
                                    </p:animMotion>
                                  </p:childTnLst>
                                </p:cTn>
                              </p:par>
                              <p:par>
                                <p:cTn id="154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816 0.0493 L 0.0533 -0.06482 " pathEditMode="relative" rAng="0" ptsTypes="AA">
                                      <p:cBhvr>
                                        <p:cTn id="15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-5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0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4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6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6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1" dur="2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5" dur="2000" fill="hold"/>
                                        <p:tgtEl>
                                          <p:spTgt spid="91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20" grpId="0"/>
      <p:bldP spid="23" grpId="0"/>
      <p:bldP spid="23" grpId="1"/>
      <p:bldP spid="32" grpId="0" animBg="1"/>
      <p:bldP spid="40" grpId="0" animBg="1"/>
      <p:bldP spid="41" grpId="0" animBg="1"/>
      <p:bldP spid="18436" grpId="0"/>
      <p:bldP spid="43" grpId="0"/>
      <p:bldP spid="48" grpId="0"/>
      <p:bldP spid="49" grpId="0" animBg="1"/>
      <p:bldP spid="18437" grpId="0" animBg="1"/>
      <p:bldP spid="60" grpId="0" animBg="1"/>
      <p:bldP spid="73" grpId="0"/>
      <p:bldP spid="91" grpId="0" animBg="1"/>
      <p:bldP spid="91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749673" y="642894"/>
            <a:ext cx="1679451" cy="1201541"/>
            <a:chOff x="9385" y="4873"/>
            <a:chExt cx="1122" cy="760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9767" y="4873"/>
              <a:ext cx="599" cy="530"/>
              <a:chOff x="9767" y="4873"/>
              <a:chExt cx="599" cy="530"/>
            </a:xfrm>
          </p:grpSpPr>
          <p:sp>
            <p:nvSpPr>
              <p:cNvPr id="8196" name="Text Box 4"/>
              <p:cNvSpPr txBox="1">
                <a:spLocks noChangeArrowheads="1"/>
              </p:cNvSpPr>
              <p:nvPr/>
            </p:nvSpPr>
            <p:spPr bwMode="auto">
              <a:xfrm>
                <a:off x="9767" y="4873"/>
                <a:ext cx="599" cy="5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197" name="Oval 5"/>
              <p:cNvSpPr>
                <a:spLocks noChangeArrowheads="1"/>
              </p:cNvSpPr>
              <p:nvPr/>
            </p:nvSpPr>
            <p:spPr bwMode="auto">
              <a:xfrm>
                <a:off x="9779" y="4917"/>
                <a:ext cx="346" cy="334"/>
              </a:xfrm>
              <a:prstGeom prst="ellipse">
                <a:avLst/>
              </a:prstGeom>
              <a:noFill/>
              <a:ln w="1270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8198" name="Line 6"/>
            <p:cNvSpPr>
              <a:spLocks noChangeShapeType="1"/>
            </p:cNvSpPr>
            <p:nvPr/>
          </p:nvSpPr>
          <p:spPr bwMode="auto">
            <a:xfrm>
              <a:off x="10127" y="5092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199" name="Line 7"/>
            <p:cNvSpPr>
              <a:spLocks noChangeShapeType="1"/>
            </p:cNvSpPr>
            <p:nvPr/>
          </p:nvSpPr>
          <p:spPr bwMode="auto">
            <a:xfrm>
              <a:off x="9390" y="5093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00" name="Line 8"/>
            <p:cNvSpPr>
              <a:spLocks noChangeShapeType="1"/>
            </p:cNvSpPr>
            <p:nvPr/>
          </p:nvSpPr>
          <p:spPr bwMode="auto">
            <a:xfrm>
              <a:off x="9385" y="5091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01" name="Line 9"/>
            <p:cNvSpPr>
              <a:spLocks noChangeShapeType="1"/>
            </p:cNvSpPr>
            <p:nvPr/>
          </p:nvSpPr>
          <p:spPr bwMode="auto">
            <a:xfrm>
              <a:off x="10495" y="5091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357135" y="1566183"/>
            <a:ext cx="5096201" cy="2148545"/>
            <a:chOff x="8801" y="5767"/>
            <a:chExt cx="3022" cy="1359"/>
          </a:xfrm>
        </p:grpSpPr>
        <p:sp>
          <p:nvSpPr>
            <p:cNvPr id="8203" name="Line 11"/>
            <p:cNvSpPr>
              <a:spLocks noChangeShapeType="1"/>
            </p:cNvSpPr>
            <p:nvPr/>
          </p:nvSpPr>
          <p:spPr bwMode="auto">
            <a:xfrm flipH="1">
              <a:off x="8801" y="5944"/>
              <a:ext cx="0" cy="104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04" name="Rectangle 12"/>
            <p:cNvSpPr>
              <a:spLocks noChangeArrowheads="1"/>
            </p:cNvSpPr>
            <p:nvPr/>
          </p:nvSpPr>
          <p:spPr bwMode="auto">
            <a:xfrm>
              <a:off x="9055" y="5829"/>
              <a:ext cx="622" cy="219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05" name="Line 13"/>
            <p:cNvSpPr>
              <a:spLocks noChangeShapeType="1"/>
            </p:cNvSpPr>
            <p:nvPr/>
          </p:nvSpPr>
          <p:spPr bwMode="auto">
            <a:xfrm>
              <a:off x="9677" y="5933"/>
              <a:ext cx="80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06" name="AutoShape 14"/>
            <p:cNvSpPr>
              <a:spLocks noChangeArrowheads="1"/>
            </p:cNvSpPr>
            <p:nvPr/>
          </p:nvSpPr>
          <p:spPr bwMode="auto">
            <a:xfrm>
              <a:off x="10507" y="5767"/>
              <a:ext cx="300" cy="311"/>
            </a:xfrm>
            <a:prstGeom prst="flowChartSummingJunction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07" name="Line 15"/>
            <p:cNvSpPr>
              <a:spLocks noChangeShapeType="1"/>
            </p:cNvSpPr>
            <p:nvPr/>
          </p:nvSpPr>
          <p:spPr bwMode="auto">
            <a:xfrm>
              <a:off x="10829" y="5933"/>
              <a:ext cx="80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08" name="AutoShape 16"/>
            <p:cNvSpPr>
              <a:spLocks noChangeArrowheads="1"/>
            </p:cNvSpPr>
            <p:nvPr/>
          </p:nvSpPr>
          <p:spPr bwMode="auto">
            <a:xfrm>
              <a:off x="9078" y="6815"/>
              <a:ext cx="300" cy="311"/>
            </a:xfrm>
            <a:prstGeom prst="flowChartSummingJunction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09" name="AutoShape 17"/>
            <p:cNvSpPr>
              <a:spLocks noChangeArrowheads="1"/>
            </p:cNvSpPr>
            <p:nvPr/>
          </p:nvSpPr>
          <p:spPr bwMode="auto">
            <a:xfrm>
              <a:off x="9631" y="6815"/>
              <a:ext cx="300" cy="311"/>
            </a:xfrm>
            <a:prstGeom prst="flowChartSummingJunction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5" name="Group 18"/>
            <p:cNvGrpSpPr>
              <a:grpSpLocks/>
            </p:cNvGrpSpPr>
            <p:nvPr/>
          </p:nvGrpSpPr>
          <p:grpSpPr bwMode="auto">
            <a:xfrm rot="-5400000">
              <a:off x="11096" y="6270"/>
              <a:ext cx="1074" cy="381"/>
              <a:chOff x="8548" y="6751"/>
              <a:chExt cx="1210" cy="517"/>
            </a:xfrm>
          </p:grpSpPr>
          <p:sp>
            <p:nvSpPr>
              <p:cNvPr id="8211" name="Line 19"/>
              <p:cNvSpPr>
                <a:spLocks noChangeShapeType="1"/>
              </p:cNvSpPr>
              <p:nvPr/>
            </p:nvSpPr>
            <p:spPr bwMode="auto">
              <a:xfrm>
                <a:off x="8548" y="7004"/>
                <a:ext cx="334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6" name="Group 20"/>
              <p:cNvGrpSpPr>
                <a:grpSpLocks/>
              </p:cNvGrpSpPr>
              <p:nvPr/>
            </p:nvGrpSpPr>
            <p:grpSpPr bwMode="auto">
              <a:xfrm>
                <a:off x="8905" y="6751"/>
                <a:ext cx="81" cy="506"/>
                <a:chOff x="8905" y="6751"/>
                <a:chExt cx="81" cy="506"/>
              </a:xfrm>
            </p:grpSpPr>
            <p:sp>
              <p:nvSpPr>
                <p:cNvPr id="8213" name="Line 21"/>
                <p:cNvSpPr>
                  <a:spLocks noChangeShapeType="1"/>
                </p:cNvSpPr>
                <p:nvPr/>
              </p:nvSpPr>
              <p:spPr bwMode="auto">
                <a:xfrm flipH="1">
                  <a:off x="8905" y="6878"/>
                  <a:ext cx="0" cy="254"/>
                </a:xfrm>
                <a:prstGeom prst="line">
                  <a:avLst/>
                </a:prstGeom>
                <a:noFill/>
                <a:ln w="57150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214" name="Line 22"/>
                <p:cNvSpPr>
                  <a:spLocks noChangeShapeType="1"/>
                </p:cNvSpPr>
                <p:nvPr/>
              </p:nvSpPr>
              <p:spPr bwMode="auto">
                <a:xfrm flipH="1">
                  <a:off x="8985" y="6751"/>
                  <a:ext cx="1" cy="506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7" name="Group 23"/>
              <p:cNvGrpSpPr>
                <a:grpSpLocks/>
              </p:cNvGrpSpPr>
              <p:nvPr/>
            </p:nvGrpSpPr>
            <p:grpSpPr bwMode="auto">
              <a:xfrm>
                <a:off x="9101" y="6762"/>
                <a:ext cx="81" cy="506"/>
                <a:chOff x="8905" y="6751"/>
                <a:chExt cx="81" cy="506"/>
              </a:xfrm>
            </p:grpSpPr>
            <p:sp>
              <p:nvSpPr>
                <p:cNvPr id="8216" name="Line 24"/>
                <p:cNvSpPr>
                  <a:spLocks noChangeShapeType="1"/>
                </p:cNvSpPr>
                <p:nvPr/>
              </p:nvSpPr>
              <p:spPr bwMode="auto">
                <a:xfrm flipH="1">
                  <a:off x="8905" y="6878"/>
                  <a:ext cx="0" cy="254"/>
                </a:xfrm>
                <a:prstGeom prst="line">
                  <a:avLst/>
                </a:prstGeom>
                <a:noFill/>
                <a:ln w="57150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217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8985" y="6751"/>
                  <a:ext cx="1" cy="506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8" name="Group 26"/>
              <p:cNvGrpSpPr>
                <a:grpSpLocks/>
              </p:cNvGrpSpPr>
              <p:nvPr/>
            </p:nvGrpSpPr>
            <p:grpSpPr bwMode="auto">
              <a:xfrm>
                <a:off x="9297" y="6751"/>
                <a:ext cx="81" cy="506"/>
                <a:chOff x="8905" y="6751"/>
                <a:chExt cx="81" cy="506"/>
              </a:xfrm>
            </p:grpSpPr>
            <p:sp>
              <p:nvSpPr>
                <p:cNvPr id="8219" name="Line 27"/>
                <p:cNvSpPr>
                  <a:spLocks noChangeShapeType="1"/>
                </p:cNvSpPr>
                <p:nvPr/>
              </p:nvSpPr>
              <p:spPr bwMode="auto">
                <a:xfrm flipH="1">
                  <a:off x="8905" y="6878"/>
                  <a:ext cx="0" cy="254"/>
                </a:xfrm>
                <a:prstGeom prst="line">
                  <a:avLst/>
                </a:prstGeom>
                <a:noFill/>
                <a:ln w="57150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220" name="Line 28"/>
                <p:cNvSpPr>
                  <a:spLocks noChangeShapeType="1"/>
                </p:cNvSpPr>
                <p:nvPr/>
              </p:nvSpPr>
              <p:spPr bwMode="auto">
                <a:xfrm flipH="1">
                  <a:off x="8985" y="6751"/>
                  <a:ext cx="1" cy="506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8221" name="Line 29"/>
              <p:cNvSpPr>
                <a:spLocks noChangeShapeType="1"/>
              </p:cNvSpPr>
              <p:nvPr/>
            </p:nvSpPr>
            <p:spPr bwMode="auto">
              <a:xfrm>
                <a:off x="9373" y="7010"/>
                <a:ext cx="385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8222" name="Line 30"/>
            <p:cNvSpPr>
              <a:spLocks noChangeShapeType="1"/>
            </p:cNvSpPr>
            <p:nvPr/>
          </p:nvSpPr>
          <p:spPr bwMode="auto">
            <a:xfrm>
              <a:off x="9954" y="6981"/>
              <a:ext cx="167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23" name="Line 31"/>
            <p:cNvSpPr>
              <a:spLocks noChangeShapeType="1"/>
            </p:cNvSpPr>
            <p:nvPr/>
          </p:nvSpPr>
          <p:spPr bwMode="auto">
            <a:xfrm flipH="1">
              <a:off x="9366" y="6981"/>
              <a:ext cx="25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24" name="Line 32"/>
            <p:cNvSpPr>
              <a:spLocks noChangeShapeType="1"/>
            </p:cNvSpPr>
            <p:nvPr/>
          </p:nvSpPr>
          <p:spPr bwMode="auto">
            <a:xfrm flipH="1">
              <a:off x="8802" y="6981"/>
              <a:ext cx="25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25" name="Line 33"/>
            <p:cNvSpPr>
              <a:spLocks noChangeShapeType="1"/>
            </p:cNvSpPr>
            <p:nvPr/>
          </p:nvSpPr>
          <p:spPr bwMode="auto">
            <a:xfrm flipH="1">
              <a:off x="8802" y="5944"/>
              <a:ext cx="25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9" name="Group 34"/>
          <p:cNvGrpSpPr>
            <a:grpSpLocks/>
          </p:cNvGrpSpPr>
          <p:nvPr/>
        </p:nvGrpSpPr>
        <p:grpSpPr bwMode="auto">
          <a:xfrm>
            <a:off x="500034" y="661866"/>
            <a:ext cx="1691426" cy="1201541"/>
            <a:chOff x="9385" y="4873"/>
            <a:chExt cx="1129" cy="760"/>
          </a:xfrm>
        </p:grpSpPr>
        <p:grpSp>
          <p:nvGrpSpPr>
            <p:cNvPr id="10" name="Group 35"/>
            <p:cNvGrpSpPr>
              <a:grpSpLocks/>
            </p:cNvGrpSpPr>
            <p:nvPr/>
          </p:nvGrpSpPr>
          <p:grpSpPr bwMode="auto">
            <a:xfrm>
              <a:off x="9779" y="4873"/>
              <a:ext cx="602" cy="530"/>
              <a:chOff x="9779" y="4873"/>
              <a:chExt cx="602" cy="530"/>
            </a:xfrm>
          </p:grpSpPr>
          <p:sp>
            <p:nvSpPr>
              <p:cNvPr id="8228" name="Text Box 36"/>
              <p:cNvSpPr txBox="1">
                <a:spLocks noChangeArrowheads="1"/>
              </p:cNvSpPr>
              <p:nvPr/>
            </p:nvSpPr>
            <p:spPr bwMode="auto">
              <a:xfrm>
                <a:off x="9782" y="4873"/>
                <a:ext cx="599" cy="5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229" name="Oval 37"/>
              <p:cNvSpPr>
                <a:spLocks noChangeArrowheads="1"/>
              </p:cNvSpPr>
              <p:nvPr/>
            </p:nvSpPr>
            <p:spPr bwMode="auto">
              <a:xfrm>
                <a:off x="9779" y="4917"/>
                <a:ext cx="346" cy="334"/>
              </a:xfrm>
              <a:prstGeom prst="ellipse">
                <a:avLst/>
              </a:prstGeom>
              <a:noFill/>
              <a:ln w="1270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8230" name="Line 38"/>
            <p:cNvSpPr>
              <a:spLocks noChangeShapeType="1"/>
            </p:cNvSpPr>
            <p:nvPr/>
          </p:nvSpPr>
          <p:spPr bwMode="auto">
            <a:xfrm>
              <a:off x="10127" y="5092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31" name="Line 39"/>
            <p:cNvSpPr>
              <a:spLocks noChangeShapeType="1"/>
            </p:cNvSpPr>
            <p:nvPr/>
          </p:nvSpPr>
          <p:spPr bwMode="auto">
            <a:xfrm>
              <a:off x="9390" y="5093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32" name="Line 40"/>
            <p:cNvSpPr>
              <a:spLocks noChangeShapeType="1"/>
            </p:cNvSpPr>
            <p:nvPr/>
          </p:nvSpPr>
          <p:spPr bwMode="auto">
            <a:xfrm>
              <a:off x="9385" y="5091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33" name="Line 41"/>
            <p:cNvSpPr>
              <a:spLocks noChangeShapeType="1"/>
            </p:cNvSpPr>
            <p:nvPr/>
          </p:nvSpPr>
          <p:spPr bwMode="auto">
            <a:xfrm>
              <a:off x="10514" y="5091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1" name="Group 42"/>
          <p:cNvGrpSpPr>
            <a:grpSpLocks/>
          </p:cNvGrpSpPr>
          <p:nvPr/>
        </p:nvGrpSpPr>
        <p:grpSpPr bwMode="auto">
          <a:xfrm>
            <a:off x="658320" y="2285992"/>
            <a:ext cx="1984854" cy="1201541"/>
            <a:chOff x="9388" y="4873"/>
            <a:chExt cx="1119" cy="760"/>
          </a:xfrm>
        </p:grpSpPr>
        <p:grpSp>
          <p:nvGrpSpPr>
            <p:cNvPr id="12" name="Group 43"/>
            <p:cNvGrpSpPr>
              <a:grpSpLocks/>
            </p:cNvGrpSpPr>
            <p:nvPr/>
          </p:nvGrpSpPr>
          <p:grpSpPr bwMode="auto">
            <a:xfrm>
              <a:off x="9779" y="4873"/>
              <a:ext cx="625" cy="530"/>
              <a:chOff x="9779" y="4873"/>
              <a:chExt cx="625" cy="530"/>
            </a:xfrm>
          </p:grpSpPr>
          <p:sp>
            <p:nvSpPr>
              <p:cNvPr id="8236" name="Text Box 44"/>
              <p:cNvSpPr txBox="1">
                <a:spLocks noChangeArrowheads="1"/>
              </p:cNvSpPr>
              <p:nvPr/>
            </p:nvSpPr>
            <p:spPr bwMode="auto">
              <a:xfrm>
                <a:off x="9805" y="4873"/>
                <a:ext cx="599" cy="5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237" name="Oval 45"/>
              <p:cNvSpPr>
                <a:spLocks noChangeArrowheads="1"/>
              </p:cNvSpPr>
              <p:nvPr/>
            </p:nvSpPr>
            <p:spPr bwMode="auto">
              <a:xfrm>
                <a:off x="9779" y="4917"/>
                <a:ext cx="346" cy="334"/>
              </a:xfrm>
              <a:prstGeom prst="ellips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8238" name="Line 46"/>
            <p:cNvSpPr>
              <a:spLocks noChangeShapeType="1"/>
            </p:cNvSpPr>
            <p:nvPr/>
          </p:nvSpPr>
          <p:spPr bwMode="auto">
            <a:xfrm>
              <a:off x="10127" y="5092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39" name="Line 47"/>
            <p:cNvSpPr>
              <a:spLocks noChangeShapeType="1"/>
            </p:cNvSpPr>
            <p:nvPr/>
          </p:nvSpPr>
          <p:spPr bwMode="auto">
            <a:xfrm>
              <a:off x="9390" y="5093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40" name="Line 48"/>
            <p:cNvSpPr>
              <a:spLocks noChangeShapeType="1"/>
            </p:cNvSpPr>
            <p:nvPr/>
          </p:nvSpPr>
          <p:spPr bwMode="auto">
            <a:xfrm>
              <a:off x="9388" y="5091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41" name="Line 49"/>
            <p:cNvSpPr>
              <a:spLocks noChangeShapeType="1"/>
            </p:cNvSpPr>
            <p:nvPr/>
          </p:nvSpPr>
          <p:spPr bwMode="auto">
            <a:xfrm>
              <a:off x="10495" y="5091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3" name="Group 50"/>
          <p:cNvGrpSpPr>
            <a:grpSpLocks/>
          </p:cNvGrpSpPr>
          <p:nvPr/>
        </p:nvGrpSpPr>
        <p:grpSpPr bwMode="auto">
          <a:xfrm>
            <a:off x="5109317" y="1951941"/>
            <a:ext cx="1526162" cy="1391258"/>
            <a:chOff x="11619" y="6011"/>
            <a:chExt cx="905" cy="880"/>
          </a:xfrm>
        </p:grpSpPr>
        <p:grpSp>
          <p:nvGrpSpPr>
            <p:cNvPr id="14" name="Group 51"/>
            <p:cNvGrpSpPr>
              <a:grpSpLocks/>
            </p:cNvGrpSpPr>
            <p:nvPr/>
          </p:nvGrpSpPr>
          <p:grpSpPr bwMode="auto">
            <a:xfrm>
              <a:off x="11619" y="6011"/>
              <a:ext cx="905" cy="869"/>
              <a:chOff x="11787" y="6011"/>
              <a:chExt cx="905" cy="869"/>
            </a:xfrm>
          </p:grpSpPr>
          <p:grpSp>
            <p:nvGrpSpPr>
              <p:cNvPr id="15" name="Group 52"/>
              <p:cNvGrpSpPr>
                <a:grpSpLocks/>
              </p:cNvGrpSpPr>
              <p:nvPr/>
            </p:nvGrpSpPr>
            <p:grpSpPr bwMode="auto">
              <a:xfrm>
                <a:off x="12012" y="6234"/>
                <a:ext cx="680" cy="530"/>
                <a:chOff x="9779" y="4873"/>
                <a:chExt cx="647" cy="530"/>
              </a:xfrm>
            </p:grpSpPr>
            <p:sp>
              <p:nvSpPr>
                <p:cNvPr id="8245" name="Text Box 53"/>
                <p:cNvSpPr txBox="1">
                  <a:spLocks noChangeArrowheads="1"/>
                </p:cNvSpPr>
                <p:nvPr/>
              </p:nvSpPr>
              <p:spPr bwMode="auto">
                <a:xfrm>
                  <a:off x="9826" y="4873"/>
                  <a:ext cx="600" cy="53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40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endParaRPr kumimoji="0" lang="ru-RU" sz="54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246" name="Oval 54"/>
                <p:cNvSpPr>
                  <a:spLocks noChangeArrowheads="1"/>
                </p:cNvSpPr>
                <p:nvPr/>
              </p:nvSpPr>
              <p:spPr bwMode="auto">
                <a:xfrm>
                  <a:off x="9779" y="4917"/>
                  <a:ext cx="346" cy="334"/>
                </a:xfrm>
                <a:prstGeom prst="ellipse">
                  <a:avLst/>
                </a:prstGeom>
                <a:noFill/>
                <a:ln w="127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8247" name="Line 55"/>
              <p:cNvSpPr>
                <a:spLocks noChangeShapeType="1"/>
              </p:cNvSpPr>
              <p:nvPr/>
            </p:nvSpPr>
            <p:spPr bwMode="auto">
              <a:xfrm>
                <a:off x="11802" y="6011"/>
                <a:ext cx="40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248" name="Line 56"/>
              <p:cNvSpPr>
                <a:spLocks noChangeShapeType="1"/>
              </p:cNvSpPr>
              <p:nvPr/>
            </p:nvSpPr>
            <p:spPr bwMode="auto">
              <a:xfrm>
                <a:off x="11787" y="6880"/>
                <a:ext cx="427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249" name="Line 57"/>
              <p:cNvSpPr>
                <a:spLocks noChangeShapeType="1"/>
              </p:cNvSpPr>
              <p:nvPr/>
            </p:nvSpPr>
            <p:spPr bwMode="auto">
              <a:xfrm>
                <a:off x="12199" y="6011"/>
                <a:ext cx="0" cy="24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8250" name="Line 58"/>
            <p:cNvSpPr>
              <a:spLocks noChangeShapeType="1"/>
            </p:cNvSpPr>
            <p:nvPr/>
          </p:nvSpPr>
          <p:spPr bwMode="auto">
            <a:xfrm>
              <a:off x="12032" y="6625"/>
              <a:ext cx="0" cy="26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284" name="Rectangle 92"/>
          <p:cNvSpPr>
            <a:spLocks noChangeArrowheads="1"/>
          </p:cNvSpPr>
          <p:nvPr/>
        </p:nvSpPr>
        <p:spPr bwMode="auto">
          <a:xfrm>
            <a:off x="80171" y="-214338"/>
            <a:ext cx="8778109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Последовательное 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соединение…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60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8" name="Овал 97"/>
          <p:cNvSpPr/>
          <p:nvPr/>
        </p:nvSpPr>
        <p:spPr>
          <a:xfrm>
            <a:off x="476096" y="1809676"/>
            <a:ext cx="71438" cy="71438"/>
          </a:xfrm>
          <a:prstGeom prst="ellipse">
            <a:avLst/>
          </a:prstGeom>
          <a:solidFill>
            <a:srgbClr val="000099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9" name="Овал 98"/>
          <p:cNvSpPr/>
          <p:nvPr/>
        </p:nvSpPr>
        <p:spPr>
          <a:xfrm>
            <a:off x="2143108" y="1785926"/>
            <a:ext cx="71438" cy="71438"/>
          </a:xfrm>
          <a:prstGeom prst="ellipse">
            <a:avLst/>
          </a:prstGeom>
          <a:solidFill>
            <a:srgbClr val="000099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0" name="Овал 99"/>
          <p:cNvSpPr/>
          <p:nvPr/>
        </p:nvSpPr>
        <p:spPr>
          <a:xfrm>
            <a:off x="2714612" y="1785926"/>
            <a:ext cx="71438" cy="71438"/>
          </a:xfrm>
          <a:prstGeom prst="ellipse">
            <a:avLst/>
          </a:prstGeom>
          <a:solidFill>
            <a:srgbClr val="006600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1" name="Овал 100"/>
          <p:cNvSpPr/>
          <p:nvPr/>
        </p:nvSpPr>
        <p:spPr>
          <a:xfrm>
            <a:off x="4357686" y="1785926"/>
            <a:ext cx="71438" cy="71438"/>
          </a:xfrm>
          <a:prstGeom prst="ellipse">
            <a:avLst/>
          </a:prstGeom>
          <a:solidFill>
            <a:srgbClr val="006600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" name="Овал 101"/>
          <p:cNvSpPr/>
          <p:nvPr/>
        </p:nvSpPr>
        <p:spPr>
          <a:xfrm>
            <a:off x="601820" y="3440875"/>
            <a:ext cx="71438" cy="7143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" name="Овал 102"/>
          <p:cNvSpPr/>
          <p:nvPr/>
        </p:nvSpPr>
        <p:spPr>
          <a:xfrm>
            <a:off x="2559861" y="3429000"/>
            <a:ext cx="71438" cy="7143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" name="Овал 103"/>
          <p:cNvSpPr/>
          <p:nvPr/>
        </p:nvSpPr>
        <p:spPr>
          <a:xfrm>
            <a:off x="5107879" y="3286124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5" name="Овал 104"/>
          <p:cNvSpPr/>
          <p:nvPr/>
        </p:nvSpPr>
        <p:spPr>
          <a:xfrm>
            <a:off x="5107691" y="1928802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6" name="Группа 75"/>
          <p:cNvGrpSpPr/>
          <p:nvPr/>
        </p:nvGrpSpPr>
        <p:grpSpPr>
          <a:xfrm>
            <a:off x="3488743" y="3000560"/>
            <a:ext cx="1143008" cy="1000132"/>
            <a:chOff x="3488743" y="3000560"/>
            <a:chExt cx="1143008" cy="1000132"/>
          </a:xfrm>
        </p:grpSpPr>
        <p:sp>
          <p:nvSpPr>
            <p:cNvPr id="71" name="Oval 84"/>
            <p:cNvSpPr>
              <a:spLocks noChangeArrowheads="1"/>
            </p:cNvSpPr>
            <p:nvPr/>
          </p:nvSpPr>
          <p:spPr bwMode="auto">
            <a:xfrm>
              <a:off x="3711326" y="3079312"/>
              <a:ext cx="717798" cy="839711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8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0" name="Text Box 85"/>
            <p:cNvSpPr txBox="1">
              <a:spLocks noChangeArrowheads="1"/>
            </p:cNvSpPr>
            <p:nvPr/>
          </p:nvSpPr>
          <p:spPr bwMode="auto">
            <a:xfrm>
              <a:off x="3488743" y="3000560"/>
              <a:ext cx="1143008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kumimoji="0" lang="ru-RU" sz="5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А</a:t>
              </a:r>
              <a:endParaRPr kumimoji="0" lang="ru-RU" sz="7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73" name="Прямая со стрелкой 72"/>
          <p:cNvCxnSpPr/>
          <p:nvPr/>
        </p:nvCxnSpPr>
        <p:spPr>
          <a:xfrm rot="5400000" flipH="1" flipV="1">
            <a:off x="4893074" y="2107000"/>
            <a:ext cx="499272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 стрелкой 77"/>
          <p:cNvCxnSpPr/>
          <p:nvPr/>
        </p:nvCxnSpPr>
        <p:spPr>
          <a:xfrm rot="10800000" flipV="1">
            <a:off x="3857620" y="1820757"/>
            <a:ext cx="1214446" cy="79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 стрелкой 79"/>
          <p:cNvCxnSpPr/>
          <p:nvPr/>
        </p:nvCxnSpPr>
        <p:spPr>
          <a:xfrm rot="10800000" flipV="1">
            <a:off x="2000232" y="1785926"/>
            <a:ext cx="1214446" cy="79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 стрелкой 80"/>
          <p:cNvCxnSpPr/>
          <p:nvPr/>
        </p:nvCxnSpPr>
        <p:spPr>
          <a:xfrm rot="10800000" flipV="1">
            <a:off x="369065" y="1844695"/>
            <a:ext cx="357158" cy="79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 стрелкой 85"/>
          <p:cNvCxnSpPr/>
          <p:nvPr/>
        </p:nvCxnSpPr>
        <p:spPr>
          <a:xfrm rot="5400000">
            <a:off x="-309043" y="2677710"/>
            <a:ext cx="135811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 стрелкой 87"/>
          <p:cNvCxnSpPr/>
          <p:nvPr/>
        </p:nvCxnSpPr>
        <p:spPr>
          <a:xfrm>
            <a:off x="357158" y="3500438"/>
            <a:ext cx="357222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 стрелкой 89"/>
          <p:cNvCxnSpPr/>
          <p:nvPr/>
        </p:nvCxnSpPr>
        <p:spPr>
          <a:xfrm>
            <a:off x="1380852" y="3476688"/>
            <a:ext cx="357222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 стрелкой 90"/>
          <p:cNvCxnSpPr/>
          <p:nvPr/>
        </p:nvCxnSpPr>
        <p:spPr>
          <a:xfrm>
            <a:off x="2333672" y="3500438"/>
            <a:ext cx="1357322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 стрелкой 92"/>
          <p:cNvCxnSpPr/>
          <p:nvPr/>
        </p:nvCxnSpPr>
        <p:spPr>
          <a:xfrm>
            <a:off x="4429124" y="3500438"/>
            <a:ext cx="714380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 стрелкой 94"/>
          <p:cNvCxnSpPr/>
          <p:nvPr/>
        </p:nvCxnSpPr>
        <p:spPr>
          <a:xfrm rot="5400000" flipH="1" flipV="1">
            <a:off x="4882787" y="3285027"/>
            <a:ext cx="499272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0" y="4071942"/>
            <a:ext cx="314324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   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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3" name="Rectangle 1"/>
          <p:cNvSpPr>
            <a:spLocks noChangeArrowheads="1"/>
          </p:cNvSpPr>
          <p:nvPr/>
        </p:nvSpPr>
        <p:spPr bwMode="auto">
          <a:xfrm>
            <a:off x="4786314" y="4016881"/>
            <a:ext cx="3357586" cy="769441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4400" b="1" i="0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</a:t>
            </a:r>
            <a:r>
              <a:rPr kumimoji="0" lang="ru-RU" sz="4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4400" b="1" i="0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ru-RU" sz="4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4400" b="1" i="0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en-US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lang="ru-RU" sz="4400" b="1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17" name="Группа 93"/>
          <p:cNvGrpSpPr/>
          <p:nvPr/>
        </p:nvGrpSpPr>
        <p:grpSpPr>
          <a:xfrm>
            <a:off x="2643174" y="3643314"/>
            <a:ext cx="2023281" cy="1496516"/>
            <a:chOff x="6226949" y="3000372"/>
            <a:chExt cx="2023281" cy="1496516"/>
          </a:xfrm>
        </p:grpSpPr>
        <p:sp>
          <p:nvSpPr>
            <p:cNvPr id="85" name="Line 1"/>
            <p:cNvSpPr>
              <a:spLocks noChangeShapeType="1"/>
            </p:cNvSpPr>
            <p:nvPr/>
          </p:nvSpPr>
          <p:spPr bwMode="auto">
            <a:xfrm rot="-180000">
              <a:off x="7500958" y="3786189"/>
              <a:ext cx="571504" cy="45719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7" name="Rectangle 152"/>
            <p:cNvSpPr>
              <a:spLocks noChangeArrowheads="1"/>
            </p:cNvSpPr>
            <p:nvPr/>
          </p:nvSpPr>
          <p:spPr bwMode="auto">
            <a:xfrm>
              <a:off x="7572396" y="3000372"/>
              <a:ext cx="677834" cy="7694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sz="44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q                       </a:t>
              </a:r>
              <a:endParaRPr kumimoji="0" lang="nb-NO" sz="54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9" name="Text Box 153"/>
            <p:cNvSpPr txBox="1">
              <a:spLocks noChangeArrowheads="1"/>
            </p:cNvSpPr>
            <p:nvPr/>
          </p:nvSpPr>
          <p:spPr bwMode="auto">
            <a:xfrm>
              <a:off x="6226949" y="3286124"/>
              <a:ext cx="1428760" cy="7858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kumimoji="0" lang="en-US" sz="5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kumimoji="0" lang="en-US" sz="40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60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2" name="Rectangle 152"/>
            <p:cNvSpPr>
              <a:spLocks noChangeArrowheads="1"/>
            </p:cNvSpPr>
            <p:nvPr/>
          </p:nvSpPr>
          <p:spPr bwMode="auto">
            <a:xfrm rot="21540000">
              <a:off x="7579078" y="3727447"/>
              <a:ext cx="428628" cy="7694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t                       </a:t>
              </a:r>
              <a:endParaRPr kumimoji="0" lang="nb-NO" sz="5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6" name="Rectangle 1"/>
          <p:cNvSpPr>
            <a:spLocks noChangeArrowheads="1"/>
          </p:cNvSpPr>
          <p:nvPr/>
        </p:nvSpPr>
        <p:spPr bwMode="auto">
          <a:xfrm>
            <a:off x="4357686" y="785794"/>
            <a:ext cx="4862357" cy="46166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АМПЕРМЕТР…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последовательно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-32" y="4929198"/>
            <a:ext cx="450059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+А</a:t>
            </a:r>
            <a:r>
              <a:rPr lang="ru-RU" sz="3600" b="1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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18" name="Группа 109"/>
          <p:cNvGrpSpPr/>
          <p:nvPr/>
        </p:nvGrpSpPr>
        <p:grpSpPr>
          <a:xfrm>
            <a:off x="4286248" y="4500570"/>
            <a:ext cx="1520838" cy="1477012"/>
            <a:chOff x="6765938" y="2214554"/>
            <a:chExt cx="1520838" cy="1477012"/>
          </a:xfrm>
        </p:grpSpPr>
        <p:sp>
          <p:nvSpPr>
            <p:cNvPr id="106" name="Text Box 2"/>
            <p:cNvSpPr txBox="1">
              <a:spLocks noChangeArrowheads="1"/>
            </p:cNvSpPr>
            <p:nvPr/>
          </p:nvSpPr>
          <p:spPr bwMode="auto">
            <a:xfrm>
              <a:off x="6765938" y="2584183"/>
              <a:ext cx="1071570" cy="857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U =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7" name="Text Box 3"/>
            <p:cNvSpPr txBox="1">
              <a:spLocks noChangeArrowheads="1"/>
            </p:cNvSpPr>
            <p:nvPr/>
          </p:nvSpPr>
          <p:spPr bwMode="auto">
            <a:xfrm>
              <a:off x="7673992" y="2762875"/>
              <a:ext cx="592144" cy="9286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8" name="Прямая соединительная линия 107"/>
            <p:cNvCxnSpPr/>
            <p:nvPr/>
          </p:nvCxnSpPr>
          <p:spPr>
            <a:xfrm>
              <a:off x="7694632" y="2951472"/>
              <a:ext cx="500066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9" name="Text Box 3"/>
            <p:cNvSpPr txBox="1">
              <a:spLocks noChangeArrowheads="1"/>
            </p:cNvSpPr>
            <p:nvPr/>
          </p:nvSpPr>
          <p:spPr bwMode="auto">
            <a:xfrm>
              <a:off x="7694632" y="2214554"/>
              <a:ext cx="592144" cy="7858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А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2" name="TextBox 111"/>
          <p:cNvSpPr txBox="1"/>
          <p:nvPr/>
        </p:nvSpPr>
        <p:spPr>
          <a:xfrm>
            <a:off x="3770416" y="3214686"/>
            <a:ext cx="642942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1,5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3341788" y="714356"/>
            <a:ext cx="571504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1В</a:t>
            </a:r>
            <a:endParaRPr lang="ru-RU" sz="2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1071538" y="785794"/>
            <a:ext cx="571504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3В</a:t>
            </a:r>
            <a:endParaRPr lang="ru-RU" sz="24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1334132" y="2388962"/>
            <a:ext cx="571504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4В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6072198" y="2428868"/>
            <a:ext cx="571504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8В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0" y="5643578"/>
            <a:ext cx="5032147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44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44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4400" b="1" i="0" u="none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en-US" sz="4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lang="en-US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lang="ru-RU" sz="4400" b="1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endParaRPr kumimoji="0" lang="ru-RU" sz="4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7" name="Прямоугольник 116"/>
          <p:cNvSpPr/>
          <p:nvPr/>
        </p:nvSpPr>
        <p:spPr>
          <a:xfrm>
            <a:off x="5929322" y="5643578"/>
            <a:ext cx="191270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U</a:t>
            </a:r>
            <a:r>
              <a:rPr lang="ru-RU" sz="40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en-US" sz="4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I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lang="ru-RU" sz="44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endParaRPr lang="ru-RU" sz="4000" dirty="0"/>
          </a:p>
        </p:txBody>
      </p:sp>
      <p:sp>
        <p:nvSpPr>
          <p:cNvPr id="118" name="TextBox 117"/>
          <p:cNvSpPr txBox="1"/>
          <p:nvPr/>
        </p:nvSpPr>
        <p:spPr>
          <a:xfrm>
            <a:off x="3873386" y="5810594"/>
            <a:ext cx="214314" cy="461665"/>
          </a:xfrm>
          <a:prstGeom prst="rect">
            <a:avLst/>
          </a:prstGeom>
          <a:solidFill>
            <a:schemeClr val="bg1">
              <a:lumMod val="85000"/>
              <a:alpha val="68000"/>
            </a:schemeClr>
          </a:solidFill>
        </p:spPr>
        <p:txBody>
          <a:bodyPr wrap="square" rtlCol="0">
            <a:spAutoFit/>
          </a:bodyPr>
          <a:lstStyle/>
          <a:p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9" name="TextBox 118"/>
          <p:cNvSpPr txBox="1"/>
          <p:nvPr/>
        </p:nvSpPr>
        <p:spPr>
          <a:xfrm>
            <a:off x="1714480" y="5786454"/>
            <a:ext cx="214314" cy="461665"/>
          </a:xfrm>
          <a:prstGeom prst="rect">
            <a:avLst/>
          </a:prstGeom>
          <a:solidFill>
            <a:schemeClr val="bg1">
              <a:lumMod val="85000"/>
              <a:alpha val="68000"/>
            </a:schemeClr>
          </a:solidFill>
        </p:spPr>
        <p:txBody>
          <a:bodyPr wrap="square" rtlCol="0">
            <a:spAutoFit/>
          </a:bodyPr>
          <a:lstStyle/>
          <a:p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627144" y="5817986"/>
            <a:ext cx="214314" cy="461665"/>
          </a:xfrm>
          <a:prstGeom prst="rect">
            <a:avLst/>
          </a:prstGeom>
          <a:solidFill>
            <a:schemeClr val="bg1">
              <a:lumMod val="85000"/>
              <a:alpha val="68000"/>
            </a:schemeClr>
          </a:solidFill>
        </p:spPr>
        <p:txBody>
          <a:bodyPr wrap="square" rtlCol="0">
            <a:spAutoFit/>
          </a:bodyPr>
          <a:lstStyle/>
          <a:p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1" name="TextBox 120"/>
          <p:cNvSpPr txBox="1"/>
          <p:nvPr/>
        </p:nvSpPr>
        <p:spPr>
          <a:xfrm>
            <a:off x="2786050" y="5786454"/>
            <a:ext cx="214314" cy="461665"/>
          </a:xfrm>
          <a:prstGeom prst="rect">
            <a:avLst/>
          </a:prstGeom>
          <a:solidFill>
            <a:schemeClr val="bg1">
              <a:lumMod val="85000"/>
              <a:alpha val="68000"/>
            </a:schemeClr>
          </a:solidFill>
        </p:spPr>
        <p:txBody>
          <a:bodyPr wrap="square" rtlCol="0">
            <a:spAutoFit/>
          </a:bodyPr>
          <a:lstStyle/>
          <a:p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" name="Рамка 121"/>
          <p:cNvSpPr/>
          <p:nvPr/>
        </p:nvSpPr>
        <p:spPr>
          <a:xfrm>
            <a:off x="539940" y="5612046"/>
            <a:ext cx="4286280" cy="928694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3" name="Прямоугольник 122"/>
          <p:cNvSpPr/>
          <p:nvPr/>
        </p:nvSpPr>
        <p:spPr>
          <a:xfrm>
            <a:off x="4071934" y="1214422"/>
            <a:ext cx="53495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ИЗМЕНЕНИЯ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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en-US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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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6072198" y="1785926"/>
            <a:ext cx="157163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гирлянда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4" name="Rectangle 4"/>
          <p:cNvSpPr>
            <a:spLocks noChangeArrowheads="1"/>
          </p:cNvSpPr>
          <p:nvPr/>
        </p:nvSpPr>
        <p:spPr bwMode="auto">
          <a:xfrm>
            <a:off x="7358082" y="1785926"/>
            <a:ext cx="178591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5" name="Прямоугольник 124"/>
          <p:cNvSpPr/>
          <p:nvPr/>
        </p:nvSpPr>
        <p:spPr>
          <a:xfrm>
            <a:off x="7400132" y="2214554"/>
            <a:ext cx="158889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7" name="Rectangle 2"/>
          <p:cNvSpPr>
            <a:spLocks noChangeArrowheads="1"/>
          </p:cNvSpPr>
          <p:nvPr/>
        </p:nvSpPr>
        <p:spPr bwMode="auto">
          <a:xfrm>
            <a:off x="5786446" y="5000636"/>
            <a:ext cx="3357554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U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U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U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U</a:t>
            </a:r>
            <a:r>
              <a:rPr lang="ru-RU" sz="3600" b="1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endParaRPr kumimoji="0" lang="ru-RU" sz="36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19" name="Группа 151"/>
          <p:cNvGrpSpPr/>
          <p:nvPr/>
        </p:nvGrpSpPr>
        <p:grpSpPr>
          <a:xfrm>
            <a:off x="0" y="0"/>
            <a:ext cx="9144000" cy="6858000"/>
            <a:chOff x="3571868" y="-3429000"/>
            <a:chExt cx="9144000" cy="6858000"/>
          </a:xfrm>
        </p:grpSpPr>
        <p:grpSp>
          <p:nvGrpSpPr>
            <p:cNvPr id="20" name="Группа 125"/>
            <p:cNvGrpSpPr/>
            <p:nvPr/>
          </p:nvGrpSpPr>
          <p:grpSpPr>
            <a:xfrm>
              <a:off x="3571868" y="-3429000"/>
              <a:ext cx="9144000" cy="6858000"/>
              <a:chOff x="-3214742" y="1285908"/>
              <a:chExt cx="9144000" cy="6858000"/>
            </a:xfrm>
          </p:grpSpPr>
          <p:grpSp>
            <p:nvGrpSpPr>
              <p:cNvPr id="21" name="Группа 114"/>
              <p:cNvGrpSpPr/>
              <p:nvPr/>
            </p:nvGrpSpPr>
            <p:grpSpPr>
              <a:xfrm>
                <a:off x="-3214742" y="1285908"/>
                <a:ext cx="9144000" cy="6858000"/>
                <a:chOff x="0" y="0"/>
                <a:chExt cx="9144000" cy="6858000"/>
              </a:xfrm>
            </p:grpSpPr>
            <p:sp>
              <p:nvSpPr>
                <p:cNvPr id="144" name="Прямоугольник 143"/>
                <p:cNvSpPr/>
                <p:nvPr/>
              </p:nvSpPr>
              <p:spPr>
                <a:xfrm>
                  <a:off x="0" y="0"/>
                  <a:ext cx="9144000" cy="6858000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69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43" name="Прямоугольник 142"/>
                <p:cNvSpPr/>
                <p:nvPr/>
              </p:nvSpPr>
              <p:spPr>
                <a:xfrm>
                  <a:off x="357158" y="5143512"/>
                  <a:ext cx="1992853" cy="1015663"/>
                </a:xfrm>
                <a:prstGeom prst="rect">
                  <a:avLst/>
                </a:prstGeom>
                <a:solidFill>
                  <a:schemeClr val="bg2">
                    <a:lumMod val="90000"/>
                  </a:schemeClr>
                </a:solidFill>
              </p:spPr>
              <p:txBody>
                <a:bodyPr wrap="none">
                  <a:spAutoFit/>
                </a:bodyPr>
                <a:lstStyle/>
                <a:p>
                  <a:r>
                    <a:rPr lang="en-US" sz="6000" b="1" dirty="0" smtClean="0">
                      <a:solidFill>
                        <a:srgbClr val="C00000"/>
                      </a:solidFill>
                      <a:latin typeface="Times New Roman" pitchFamily="18" charset="0"/>
                      <a:cs typeface="Times New Roman" pitchFamily="18" charset="0"/>
                    </a:rPr>
                    <a:t>A</a:t>
                  </a:r>
                  <a:r>
                    <a:rPr lang="en-US" sz="6000" b="1" dirty="0" smtClean="0"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r>
                    <a:rPr lang="en-US" sz="6000" b="1" dirty="0" err="1" smtClean="0">
                      <a:latin typeface="Times New Roman" pitchFamily="18" charset="0"/>
                      <a:cs typeface="Times New Roman" pitchFamily="18" charset="0"/>
                    </a:rPr>
                    <a:t>Nt</a:t>
                  </a:r>
                  <a:endParaRPr lang="ru-RU" sz="60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22" name="Группа 123"/>
              <p:cNvGrpSpPr/>
              <p:nvPr/>
            </p:nvGrpSpPr>
            <p:grpSpPr>
              <a:xfrm>
                <a:off x="-3000460" y="1500135"/>
                <a:ext cx="7425913" cy="1562510"/>
                <a:chOff x="-3152860" y="-910440"/>
                <a:chExt cx="7425913" cy="1562510"/>
              </a:xfrm>
              <a:solidFill>
                <a:schemeClr val="bg2">
                  <a:lumMod val="90000"/>
                </a:schemeClr>
              </a:solidFill>
            </p:grpSpPr>
            <p:sp>
              <p:nvSpPr>
                <p:cNvPr id="134" name="Text Box 40"/>
                <p:cNvSpPr txBox="1">
                  <a:spLocks noChangeArrowheads="1"/>
                </p:cNvSpPr>
                <p:nvPr/>
              </p:nvSpPr>
              <p:spPr bwMode="auto">
                <a:xfrm>
                  <a:off x="-3152860" y="-646758"/>
                  <a:ext cx="930056" cy="71438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U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     </a:t>
                  </a:r>
                  <a:endParaRPr kumimoji="0" lang="ru-RU" sz="4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23" name="Group 41"/>
                <p:cNvGrpSpPr>
                  <a:grpSpLocks/>
                </p:cNvGrpSpPr>
                <p:nvPr/>
              </p:nvGrpSpPr>
              <p:grpSpPr bwMode="auto">
                <a:xfrm>
                  <a:off x="-2399564" y="-910440"/>
                  <a:ext cx="6672617" cy="1562510"/>
                  <a:chOff x="-957" y="2602"/>
                  <a:chExt cx="4370" cy="1036"/>
                </a:xfrm>
                <a:grpFill/>
              </p:grpSpPr>
              <p:grpSp>
                <p:nvGrpSpPr>
                  <p:cNvPr id="24" name="Group 42"/>
                  <p:cNvGrpSpPr>
                    <a:grpSpLocks/>
                  </p:cNvGrpSpPr>
                  <p:nvPr/>
                </p:nvGrpSpPr>
                <p:grpSpPr bwMode="auto">
                  <a:xfrm>
                    <a:off x="-931" y="2602"/>
                    <a:ext cx="4344" cy="1036"/>
                    <a:chOff x="6918" y="2902"/>
                    <a:chExt cx="5277" cy="1036"/>
                  </a:xfrm>
                  <a:grpFill/>
                </p:grpSpPr>
                <p:sp>
                  <p:nvSpPr>
                    <p:cNvPr id="138" name="Line 4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1567" y="3938"/>
                      <a:ext cx="628" cy="0"/>
                    </a:xfrm>
                    <a:prstGeom prst="line">
                      <a:avLst/>
                    </a:prstGeom>
                    <a:grpFill/>
                    <a:ln w="19050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grpSp>
                  <p:nvGrpSpPr>
                    <p:cNvPr id="25" name="Group 4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918" y="2902"/>
                      <a:ext cx="605" cy="829"/>
                      <a:chOff x="7325" y="3170"/>
                      <a:chExt cx="484" cy="829"/>
                    </a:xfrm>
                    <a:grpFill/>
                  </p:grpSpPr>
                  <p:sp>
                    <p:nvSpPr>
                      <p:cNvPr id="140" name="Text Box 45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7361" y="3170"/>
                        <a:ext cx="448" cy="379"/>
                      </a:xfrm>
                      <a:prstGeom prst="rect">
                        <a:avLst/>
                      </a:prstGeom>
                      <a:grp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en-US" sz="32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А</a:t>
                        </a:r>
                        <a:endParaRPr kumimoji="0" lang="ru-RU" sz="4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141" name="Text Box 46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7325" y="3549"/>
                        <a:ext cx="484" cy="450"/>
                      </a:xfrm>
                      <a:prstGeom prst="rect">
                        <a:avLst/>
                      </a:prstGeom>
                      <a:grp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en-US" sz="36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 </a:t>
                        </a:r>
                        <a:r>
                          <a:rPr kumimoji="0" lang="en-US" sz="36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006600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q</a:t>
                        </a:r>
                        <a:endParaRPr kumimoji="0" lang="ru-RU" sz="4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</p:grpSp>
              <p:sp>
                <p:nvSpPr>
                  <p:cNvPr id="137" name="Line 47"/>
                  <p:cNvSpPr>
                    <a:spLocks noChangeShapeType="1"/>
                  </p:cNvSpPr>
                  <p:nvPr/>
                </p:nvSpPr>
                <p:spPr bwMode="auto">
                  <a:xfrm>
                    <a:off x="-957" y="2981"/>
                    <a:ext cx="583" cy="0"/>
                  </a:xfrm>
                  <a:prstGeom prst="line">
                    <a:avLst/>
                  </a:prstGeom>
                  <a:grpFill/>
                  <a:ln w="571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grpSp>
            <p:nvGrpSpPr>
              <p:cNvPr id="26" name="Группа 17"/>
              <p:cNvGrpSpPr/>
              <p:nvPr/>
            </p:nvGrpSpPr>
            <p:grpSpPr>
              <a:xfrm>
                <a:off x="-2071766" y="4418965"/>
                <a:ext cx="6643766" cy="1938993"/>
                <a:chOff x="214250" y="4019985"/>
                <a:chExt cx="6643766" cy="1938993"/>
              </a:xfrm>
            </p:grpSpPr>
            <p:sp>
              <p:nvSpPr>
                <p:cNvPr id="130" name="Прямоугольник 129"/>
                <p:cNvSpPr/>
                <p:nvPr/>
              </p:nvSpPr>
              <p:spPr>
                <a:xfrm>
                  <a:off x="6000760" y="4019985"/>
                  <a:ext cx="857256" cy="1107996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</p:spPr>
              <p:txBody>
                <a:bodyPr wrap="square">
                  <a:spAutoFit/>
                </a:bodyPr>
                <a:lstStyle/>
                <a:p>
                  <a:r>
                    <a:rPr lang="en-US" sz="6600" b="1" dirty="0" smtClean="0">
                      <a:solidFill>
                        <a:srgbClr val="0000FF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  <a:sym typeface="Symbol" pitchFamily="18" charset="2"/>
                    </a:rPr>
                    <a:t>U</a:t>
                  </a:r>
                  <a:endParaRPr lang="ru-RU" sz="6600" b="1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31" name="Прямоугольник 130"/>
                <p:cNvSpPr/>
                <p:nvPr/>
              </p:nvSpPr>
              <p:spPr>
                <a:xfrm>
                  <a:off x="4929190" y="4643446"/>
                  <a:ext cx="1000132" cy="1107996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</p:spPr>
              <p:txBody>
                <a:bodyPr wrap="square">
                  <a:spAutoFit/>
                </a:bodyPr>
                <a:lstStyle/>
                <a:p>
                  <a:r>
                    <a:rPr lang="en-US" sz="6600" b="1" cap="all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I</a:t>
                  </a:r>
                  <a:r>
                    <a:rPr lang="en-US" sz="6600" b="1" cap="all" dirty="0" smtClean="0">
                      <a:solidFill>
                        <a:srgbClr val="000099"/>
                      </a:solidFill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endParaRPr lang="ru-RU" sz="6600" b="1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32" name="Прямоугольник 131"/>
                <p:cNvSpPr/>
                <p:nvPr/>
              </p:nvSpPr>
              <p:spPr>
                <a:xfrm>
                  <a:off x="5929322" y="5127981"/>
                  <a:ext cx="857224" cy="830997"/>
                </a:xfrm>
                <a:prstGeom prst="rect">
                  <a:avLst/>
                </a:prstGeom>
                <a:solidFill>
                  <a:schemeClr val="bg2">
                    <a:lumMod val="75000"/>
                  </a:schemeClr>
                </a:solidFill>
              </p:spPr>
              <p:txBody>
                <a:bodyPr wrap="square">
                  <a:spAutoFit/>
                </a:bodyPr>
                <a:lstStyle/>
                <a:p>
                  <a:r>
                    <a:rPr lang="en-US" sz="4800" b="1" cap="all" dirty="0" smtClean="0"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endParaRPr lang="ru-RU" sz="4800" b="1" dirty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cxnSp>
              <p:nvCxnSpPr>
                <p:cNvPr id="133" name="Прямая соединительная линия 132"/>
                <p:cNvCxnSpPr/>
                <p:nvPr/>
              </p:nvCxnSpPr>
              <p:spPr>
                <a:xfrm>
                  <a:off x="5929322" y="5199419"/>
                  <a:ext cx="714380" cy="1588"/>
                </a:xfrm>
                <a:prstGeom prst="line">
                  <a:avLst/>
                </a:prstGeom>
                <a:ln w="762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1" name="Прямая соединительная линия 150"/>
                <p:cNvCxnSpPr/>
                <p:nvPr/>
              </p:nvCxnSpPr>
              <p:spPr>
                <a:xfrm>
                  <a:off x="214250" y="4030176"/>
                  <a:ext cx="714380" cy="1588"/>
                </a:xfrm>
                <a:prstGeom prst="line">
                  <a:avLst/>
                </a:prstGeom>
                <a:ln w="762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7" name="Группа 145"/>
            <p:cNvGrpSpPr/>
            <p:nvPr/>
          </p:nvGrpSpPr>
          <p:grpSpPr>
            <a:xfrm>
              <a:off x="3643274" y="-1139909"/>
              <a:ext cx="1808967" cy="1701831"/>
              <a:chOff x="3940901" y="3717875"/>
              <a:chExt cx="1808967" cy="1701831"/>
            </a:xfrm>
            <a:solidFill>
              <a:schemeClr val="tx2">
                <a:lumMod val="20000"/>
                <a:lumOff val="80000"/>
              </a:schemeClr>
            </a:solidFill>
          </p:grpSpPr>
          <p:sp>
            <p:nvSpPr>
              <p:cNvPr id="147" name="Line 1"/>
              <p:cNvSpPr>
                <a:spLocks noChangeShapeType="1"/>
              </p:cNvSpPr>
              <p:nvPr/>
            </p:nvSpPr>
            <p:spPr bwMode="auto">
              <a:xfrm rot="21420000">
                <a:off x="5000799" y="4509576"/>
                <a:ext cx="571504" cy="53509"/>
              </a:xfrm>
              <a:prstGeom prst="line">
                <a:avLst/>
              </a:prstGeom>
              <a:grp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48" name="Rectangle 152"/>
              <p:cNvSpPr>
                <a:spLocks noChangeArrowheads="1"/>
              </p:cNvSpPr>
              <p:nvPr/>
            </p:nvSpPr>
            <p:spPr bwMode="auto">
              <a:xfrm>
                <a:off x="5072034" y="3717875"/>
                <a:ext cx="677834" cy="76944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44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q                       </a:t>
                </a:r>
                <a:endParaRPr kumimoji="0" lang="nb-NO" sz="54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49" name="Text Box 153"/>
              <p:cNvSpPr txBox="1">
                <a:spLocks noChangeArrowheads="1"/>
              </p:cNvSpPr>
              <p:nvPr/>
            </p:nvSpPr>
            <p:spPr bwMode="auto">
              <a:xfrm>
                <a:off x="3940901" y="4009516"/>
                <a:ext cx="1071538" cy="91970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I</a:t>
                </a:r>
                <a:r>
                  <a:rPr kumimoji="0" lang="en-US" sz="40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60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60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50" name="Rectangle 152"/>
              <p:cNvSpPr>
                <a:spLocks noChangeArrowheads="1"/>
              </p:cNvSpPr>
              <p:nvPr/>
            </p:nvSpPr>
            <p:spPr bwMode="auto">
              <a:xfrm rot="21540000">
                <a:off x="5163141" y="4650265"/>
                <a:ext cx="428628" cy="76944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4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t                       </a:t>
                </a:r>
                <a:endParaRPr kumimoji="0" lang="nb-NO" sz="5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82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0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9000"/>
                            </p:stCondLst>
                            <p:childTnLst>
                              <p:par>
                                <p:cTn id="5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215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215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3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8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0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5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7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2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4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9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0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5" dur="10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6" dur="10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3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2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7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9"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2000"/>
                            </p:stCondLst>
                            <p:childTnLst>
                              <p:par>
                                <p:cTn id="2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3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5" dur="1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6" fill="hold">
                            <p:stCondLst>
                              <p:cond delay="3000"/>
                            </p:stCondLst>
                            <p:childTnLst>
                              <p:par>
                                <p:cTn id="23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9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1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6" dur="2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1" dur="10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2" dur="10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7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8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>
                      <p:stCondLst>
                        <p:cond delay="indefinite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3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5" dur="1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6" fill="hold">
                      <p:stCondLst>
                        <p:cond delay="indefinite"/>
                      </p:stCondLst>
                      <p:childTnLst>
                        <p:par>
                          <p:cTn id="267" fill="hold">
                            <p:stCondLst>
                              <p:cond delay="0"/>
                            </p:stCondLst>
                            <p:childTnLst>
                              <p:par>
                                <p:cTn id="26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2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3" fill="hold">
                      <p:stCondLst>
                        <p:cond delay="indefinite"/>
                      </p:stCondLst>
                      <p:childTnLst>
                        <p:par>
                          <p:cTn id="274" fill="hold">
                            <p:stCondLst>
                              <p:cond delay="0"/>
                            </p:stCondLst>
                            <p:childTnLst>
                              <p:par>
                                <p:cTn id="275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6" dur="2000" fill="hold"/>
                                        <p:tgtEl>
                                          <p:spTgt spid="8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7" fill="hold">
                            <p:stCondLst>
                              <p:cond delay="2000"/>
                            </p:stCondLst>
                            <p:childTnLst>
                              <p:par>
                                <p:cTn id="278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9" dur="2000" fill="hold"/>
                                        <p:tgtEl>
                                          <p:spTgt spid="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0" fill="hold">
                      <p:stCondLst>
                        <p:cond delay="indefinite"/>
                      </p:stCondLst>
                      <p:childTnLst>
                        <p:par>
                          <p:cTn id="281" fill="hold">
                            <p:stCondLst>
                              <p:cond delay="0"/>
                            </p:stCondLst>
                            <p:childTnLst>
                              <p:par>
                                <p:cTn id="282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84" grpId="0"/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4" grpId="0" animBg="1"/>
      <p:bldP spid="105" grpId="0" animBg="1"/>
      <p:bldP spid="21505" grpId="0"/>
      <p:bldP spid="83" grpId="0" animBg="1"/>
      <p:bldP spid="83" grpId="1" animBg="1"/>
      <p:bldP spid="21506" grpId="0"/>
      <p:bldP spid="112" grpId="0" animBg="1"/>
      <p:bldP spid="113" grpId="0" animBg="1"/>
      <p:bldP spid="114" grpId="0" animBg="1"/>
      <p:bldP spid="115" grpId="0" animBg="1"/>
      <p:bldP spid="116" grpId="0" animBg="1"/>
      <p:bldP spid="21507" grpId="0"/>
      <p:bldP spid="117" grpId="0"/>
      <p:bldP spid="118" grpId="0" animBg="1"/>
      <p:bldP spid="119" grpId="0" animBg="1"/>
      <p:bldP spid="120" grpId="0" animBg="1"/>
      <p:bldP spid="121" grpId="0" animBg="1"/>
      <p:bldP spid="122" grpId="0" animBg="1"/>
      <p:bldP spid="123" grpId="0"/>
      <p:bldP spid="21508" grpId="0"/>
      <p:bldP spid="124" grpId="0"/>
      <p:bldP spid="125" grpId="0"/>
      <p:bldP spid="97" grpId="0" animBg="1"/>
      <p:bldP spid="97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Line 4"/>
          <p:cNvSpPr>
            <a:spLocks noChangeShapeType="1"/>
          </p:cNvSpPr>
          <p:nvPr/>
        </p:nvSpPr>
        <p:spPr bwMode="auto">
          <a:xfrm flipH="1">
            <a:off x="267430" y="2342798"/>
            <a:ext cx="64122" cy="13862"/>
          </a:xfrm>
          <a:prstGeom prst="line">
            <a:avLst/>
          </a:prstGeom>
          <a:noFill/>
          <a:ln w="3492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Группа 114"/>
          <p:cNvGrpSpPr/>
          <p:nvPr/>
        </p:nvGrpSpPr>
        <p:grpSpPr>
          <a:xfrm>
            <a:off x="297895" y="1105883"/>
            <a:ext cx="4757452" cy="965795"/>
            <a:chOff x="297895" y="1260248"/>
            <a:chExt cx="4757452" cy="965795"/>
          </a:xfrm>
        </p:grpSpPr>
        <p:sp>
          <p:nvSpPr>
            <p:cNvPr id="27655" name="Line 7"/>
            <p:cNvSpPr>
              <a:spLocks noChangeShapeType="1"/>
            </p:cNvSpPr>
            <p:nvPr/>
          </p:nvSpPr>
          <p:spPr bwMode="auto">
            <a:xfrm>
              <a:off x="3146928" y="1674736"/>
              <a:ext cx="1872000" cy="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3" name="Group 8"/>
            <p:cNvGrpSpPr>
              <a:grpSpLocks/>
            </p:cNvGrpSpPr>
            <p:nvPr/>
          </p:nvGrpSpPr>
          <p:grpSpPr bwMode="auto">
            <a:xfrm>
              <a:off x="297895" y="1260248"/>
              <a:ext cx="4757452" cy="965795"/>
              <a:chOff x="8739" y="4951"/>
              <a:chExt cx="2276" cy="410"/>
            </a:xfrm>
          </p:grpSpPr>
          <p:sp>
            <p:nvSpPr>
              <p:cNvPr id="27657" name="Text Box 9"/>
              <p:cNvSpPr txBox="1">
                <a:spLocks noChangeArrowheads="1"/>
              </p:cNvSpPr>
              <p:nvPr/>
            </p:nvSpPr>
            <p:spPr bwMode="auto">
              <a:xfrm>
                <a:off x="9783" y="4951"/>
                <a:ext cx="545" cy="410"/>
              </a:xfrm>
              <a:prstGeom prst="rect">
                <a:avLst/>
              </a:prstGeom>
              <a:noFill/>
              <a:ln w="349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kumimoji="0" lang="ru-RU" sz="7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7658" name="Oval 10"/>
              <p:cNvSpPr>
                <a:spLocks noChangeArrowheads="1"/>
              </p:cNvSpPr>
              <p:nvPr/>
            </p:nvSpPr>
            <p:spPr bwMode="auto">
              <a:xfrm>
                <a:off x="9786" y="5003"/>
                <a:ext cx="315" cy="258"/>
              </a:xfrm>
              <a:prstGeom prst="ellipse">
                <a:avLst/>
              </a:prstGeom>
              <a:noFill/>
              <a:ln w="349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7659" name="Line 11"/>
              <p:cNvSpPr>
                <a:spLocks noChangeShapeType="1"/>
              </p:cNvSpPr>
              <p:nvPr/>
            </p:nvSpPr>
            <p:spPr bwMode="auto">
              <a:xfrm>
                <a:off x="9432" y="5133"/>
                <a:ext cx="345" cy="0"/>
              </a:xfrm>
              <a:prstGeom prst="line">
                <a:avLst/>
              </a:prstGeom>
              <a:noFill/>
              <a:ln w="349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7660" name="Line 12"/>
              <p:cNvSpPr>
                <a:spLocks noChangeShapeType="1"/>
              </p:cNvSpPr>
              <p:nvPr/>
            </p:nvSpPr>
            <p:spPr bwMode="auto">
              <a:xfrm>
                <a:off x="8739" y="5132"/>
                <a:ext cx="728" cy="2"/>
              </a:xfrm>
              <a:prstGeom prst="line">
                <a:avLst/>
              </a:prstGeom>
              <a:noFill/>
              <a:ln w="349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7662" name="Line 14"/>
              <p:cNvSpPr>
                <a:spLocks noChangeShapeType="1"/>
              </p:cNvSpPr>
              <p:nvPr/>
            </p:nvSpPr>
            <p:spPr bwMode="auto">
              <a:xfrm flipH="1">
                <a:off x="10956" y="5120"/>
                <a:ext cx="59" cy="30"/>
              </a:xfrm>
              <a:prstGeom prst="line">
                <a:avLst/>
              </a:prstGeom>
              <a:noFill/>
              <a:ln w="349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27670" name="Line 22"/>
          <p:cNvSpPr>
            <a:spLocks noChangeShapeType="1"/>
          </p:cNvSpPr>
          <p:nvPr/>
        </p:nvSpPr>
        <p:spPr bwMode="auto">
          <a:xfrm flipH="1">
            <a:off x="273528" y="754280"/>
            <a:ext cx="2090" cy="2876185"/>
          </a:xfrm>
          <a:prstGeom prst="line">
            <a:avLst/>
          </a:prstGeom>
          <a:noFill/>
          <a:ln w="349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72" name="Line 24"/>
          <p:cNvSpPr>
            <a:spLocks noChangeShapeType="1"/>
          </p:cNvSpPr>
          <p:nvPr/>
        </p:nvSpPr>
        <p:spPr bwMode="auto">
          <a:xfrm flipH="1">
            <a:off x="5000997" y="730122"/>
            <a:ext cx="2090" cy="2844000"/>
          </a:xfrm>
          <a:prstGeom prst="line">
            <a:avLst/>
          </a:prstGeom>
          <a:noFill/>
          <a:ln w="349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4" name="Группа 163"/>
          <p:cNvGrpSpPr/>
          <p:nvPr/>
        </p:nvGrpSpPr>
        <p:grpSpPr>
          <a:xfrm>
            <a:off x="270719" y="2214554"/>
            <a:ext cx="4746576" cy="328580"/>
            <a:chOff x="270719" y="2712986"/>
            <a:chExt cx="4746576" cy="328580"/>
          </a:xfrm>
        </p:grpSpPr>
        <p:sp>
          <p:nvSpPr>
            <p:cNvPr id="27673" name="Line 25"/>
            <p:cNvSpPr>
              <a:spLocks noChangeShapeType="1"/>
            </p:cNvSpPr>
            <p:nvPr/>
          </p:nvSpPr>
          <p:spPr bwMode="auto">
            <a:xfrm>
              <a:off x="270719" y="2853118"/>
              <a:ext cx="2201053" cy="7067"/>
            </a:xfrm>
            <a:prstGeom prst="line">
              <a:avLst/>
            </a:prstGeom>
            <a:noFill/>
            <a:ln w="34925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675" name="Rectangle 27"/>
            <p:cNvSpPr>
              <a:spLocks noChangeArrowheads="1"/>
            </p:cNvSpPr>
            <p:nvPr/>
          </p:nvSpPr>
          <p:spPr bwMode="auto">
            <a:xfrm flipV="1">
              <a:off x="2492675" y="2712986"/>
              <a:ext cx="938531" cy="328580"/>
            </a:xfrm>
            <a:prstGeom prst="rect">
              <a:avLst/>
            </a:prstGeom>
            <a:noFill/>
            <a:ln w="34925">
              <a:solidFill>
                <a:srgbClr val="0066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678" name="Line 30"/>
            <p:cNvSpPr>
              <a:spLocks noChangeShapeType="1"/>
            </p:cNvSpPr>
            <p:nvPr/>
          </p:nvSpPr>
          <p:spPr bwMode="auto">
            <a:xfrm>
              <a:off x="3433295" y="2879280"/>
              <a:ext cx="1584000" cy="2356"/>
            </a:xfrm>
            <a:prstGeom prst="line">
              <a:avLst/>
            </a:prstGeom>
            <a:noFill/>
            <a:ln w="34925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5" name="Группа 171"/>
          <p:cNvGrpSpPr/>
          <p:nvPr/>
        </p:nvGrpSpPr>
        <p:grpSpPr>
          <a:xfrm>
            <a:off x="296786" y="3181693"/>
            <a:ext cx="4703550" cy="787493"/>
            <a:chOff x="296786" y="3181693"/>
            <a:chExt cx="4703550" cy="787493"/>
          </a:xfrm>
        </p:grpSpPr>
        <p:grpSp>
          <p:nvGrpSpPr>
            <p:cNvPr id="6" name="Group 31"/>
            <p:cNvGrpSpPr>
              <a:grpSpLocks/>
            </p:cNvGrpSpPr>
            <p:nvPr/>
          </p:nvGrpSpPr>
          <p:grpSpPr bwMode="auto">
            <a:xfrm>
              <a:off x="296786" y="3181693"/>
              <a:ext cx="2309747" cy="449919"/>
              <a:chOff x="10968" y="4305"/>
              <a:chExt cx="1149" cy="246"/>
            </a:xfrm>
          </p:grpSpPr>
          <p:sp>
            <p:nvSpPr>
              <p:cNvPr id="27680" name="Line 32"/>
              <p:cNvSpPr>
                <a:spLocks noChangeShapeType="1"/>
              </p:cNvSpPr>
              <p:nvPr/>
            </p:nvSpPr>
            <p:spPr bwMode="auto">
              <a:xfrm>
                <a:off x="11673" y="4528"/>
                <a:ext cx="444" cy="0"/>
              </a:xfrm>
              <a:prstGeom prst="line">
                <a:avLst/>
              </a:prstGeom>
              <a:noFill/>
              <a:ln w="349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7681" name="Line 33"/>
              <p:cNvSpPr>
                <a:spLocks noChangeShapeType="1"/>
              </p:cNvSpPr>
              <p:nvPr/>
            </p:nvSpPr>
            <p:spPr bwMode="auto">
              <a:xfrm flipV="1">
                <a:off x="11397" y="4305"/>
                <a:ext cx="246" cy="245"/>
              </a:xfrm>
              <a:prstGeom prst="line">
                <a:avLst/>
              </a:prstGeom>
              <a:noFill/>
              <a:ln w="349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7682" name="Line 34"/>
              <p:cNvSpPr>
                <a:spLocks noChangeShapeType="1"/>
              </p:cNvSpPr>
              <p:nvPr/>
            </p:nvSpPr>
            <p:spPr bwMode="auto">
              <a:xfrm>
                <a:off x="10968" y="4551"/>
                <a:ext cx="444" cy="0"/>
              </a:xfrm>
              <a:prstGeom prst="line">
                <a:avLst/>
              </a:prstGeom>
              <a:noFill/>
              <a:ln w="349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7683" name="Line 35"/>
            <p:cNvSpPr>
              <a:spLocks noChangeShapeType="1"/>
            </p:cNvSpPr>
            <p:nvPr/>
          </p:nvSpPr>
          <p:spPr bwMode="auto">
            <a:xfrm>
              <a:off x="3596336" y="3562396"/>
              <a:ext cx="1404000" cy="7067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7" name="Группа 125"/>
            <p:cNvGrpSpPr/>
            <p:nvPr/>
          </p:nvGrpSpPr>
          <p:grpSpPr>
            <a:xfrm>
              <a:off x="2567924" y="3295485"/>
              <a:ext cx="1164280" cy="673701"/>
              <a:chOff x="2567924" y="3295485"/>
              <a:chExt cx="1164280" cy="673701"/>
            </a:xfrm>
          </p:grpSpPr>
          <p:grpSp>
            <p:nvGrpSpPr>
              <p:cNvPr id="8" name="Группа 112"/>
              <p:cNvGrpSpPr/>
              <p:nvPr/>
            </p:nvGrpSpPr>
            <p:grpSpPr>
              <a:xfrm>
                <a:off x="2567924" y="3295485"/>
                <a:ext cx="459204" cy="673701"/>
                <a:chOff x="2567924" y="3281837"/>
                <a:chExt cx="459204" cy="673701"/>
              </a:xfrm>
            </p:grpSpPr>
            <p:sp>
              <p:nvSpPr>
                <p:cNvPr id="27686" name="Line 38"/>
                <p:cNvSpPr>
                  <a:spLocks noChangeShapeType="1"/>
                </p:cNvSpPr>
                <p:nvPr/>
              </p:nvSpPr>
              <p:spPr bwMode="auto">
                <a:xfrm>
                  <a:off x="2567924" y="3573957"/>
                  <a:ext cx="437509" cy="0"/>
                </a:xfrm>
                <a:prstGeom prst="line">
                  <a:avLst/>
                </a:prstGeom>
                <a:noFill/>
                <a:ln w="34925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7687" name="Line 39"/>
                <p:cNvSpPr>
                  <a:spLocks noChangeShapeType="1"/>
                </p:cNvSpPr>
                <p:nvPr/>
              </p:nvSpPr>
              <p:spPr bwMode="auto">
                <a:xfrm>
                  <a:off x="3027128" y="3281837"/>
                  <a:ext cx="0" cy="673701"/>
                </a:xfrm>
                <a:prstGeom prst="line">
                  <a:avLst/>
                </a:prstGeom>
                <a:noFill/>
                <a:ln w="34925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9" name="Группа 113"/>
              <p:cNvGrpSpPr/>
              <p:nvPr/>
            </p:nvGrpSpPr>
            <p:grpSpPr>
              <a:xfrm>
                <a:off x="3173567" y="3436158"/>
                <a:ext cx="558637" cy="273862"/>
                <a:chOff x="3173567" y="3449806"/>
                <a:chExt cx="558637" cy="273862"/>
              </a:xfrm>
            </p:grpSpPr>
            <p:sp>
              <p:nvSpPr>
                <p:cNvPr id="27685" name="Line 37"/>
                <p:cNvSpPr>
                  <a:spLocks noChangeShapeType="1"/>
                </p:cNvSpPr>
                <p:nvPr/>
              </p:nvSpPr>
              <p:spPr bwMode="auto">
                <a:xfrm flipH="1">
                  <a:off x="3193453" y="3449806"/>
                  <a:ext cx="0" cy="273862"/>
                </a:xfrm>
                <a:prstGeom prst="line">
                  <a:avLst/>
                </a:prstGeom>
                <a:noFill/>
                <a:ln w="762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7688" name="Line 40"/>
                <p:cNvSpPr>
                  <a:spLocks noChangeShapeType="1"/>
                </p:cNvSpPr>
                <p:nvPr/>
              </p:nvSpPr>
              <p:spPr bwMode="auto">
                <a:xfrm>
                  <a:off x="3173567" y="3575782"/>
                  <a:ext cx="558637" cy="0"/>
                </a:xfrm>
                <a:prstGeom prst="line">
                  <a:avLst/>
                </a:prstGeom>
                <a:noFill/>
                <a:ln w="349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10" name="Group 96"/>
          <p:cNvGrpSpPr>
            <a:grpSpLocks/>
          </p:cNvGrpSpPr>
          <p:nvPr/>
        </p:nvGrpSpPr>
        <p:grpSpPr bwMode="auto">
          <a:xfrm>
            <a:off x="2643174" y="3143248"/>
            <a:ext cx="269970" cy="314152"/>
            <a:chOff x="7108" y="3188"/>
            <a:chExt cx="207" cy="207"/>
          </a:xfrm>
        </p:grpSpPr>
        <p:sp>
          <p:nvSpPr>
            <p:cNvPr id="106" name="Line 97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7" name="Line 98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8" name="Line 3"/>
          <p:cNvSpPr>
            <a:spLocks noChangeShapeType="1"/>
          </p:cNvSpPr>
          <p:nvPr/>
        </p:nvSpPr>
        <p:spPr bwMode="auto">
          <a:xfrm rot="-300000">
            <a:off x="3357554" y="3357562"/>
            <a:ext cx="216000" cy="45719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scene3d>
            <a:camera prst="orthographicFront">
              <a:rot lat="0" lon="0" rev="480000"/>
            </a:camera>
            <a:lightRig rig="threePt" dir="t"/>
          </a:scene3d>
        </p:spPr>
        <p:txBody>
          <a:bodyPr/>
          <a:lstStyle/>
          <a:p>
            <a:endParaRPr lang="ru-RU"/>
          </a:p>
        </p:txBody>
      </p:sp>
      <p:grpSp>
        <p:nvGrpSpPr>
          <p:cNvPr id="11" name="Группа 141"/>
          <p:cNvGrpSpPr/>
          <p:nvPr/>
        </p:nvGrpSpPr>
        <p:grpSpPr>
          <a:xfrm>
            <a:off x="3571868" y="1857364"/>
            <a:ext cx="1143008" cy="1000132"/>
            <a:chOff x="3488743" y="3000560"/>
            <a:chExt cx="1143008" cy="1000132"/>
          </a:xfrm>
        </p:grpSpPr>
        <p:sp>
          <p:nvSpPr>
            <p:cNvPr id="144" name="Oval 84"/>
            <p:cNvSpPr>
              <a:spLocks noChangeArrowheads="1"/>
            </p:cNvSpPr>
            <p:nvPr/>
          </p:nvSpPr>
          <p:spPr bwMode="auto">
            <a:xfrm>
              <a:off x="3711326" y="3079312"/>
              <a:ext cx="717798" cy="839711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80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0" name="Text Box 85"/>
            <p:cNvSpPr txBox="1">
              <a:spLocks noChangeArrowheads="1"/>
            </p:cNvSpPr>
            <p:nvPr/>
          </p:nvSpPr>
          <p:spPr bwMode="auto">
            <a:xfrm>
              <a:off x="3488743" y="3000560"/>
              <a:ext cx="1143008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kumimoji="0" lang="ru-RU" sz="54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А</a:t>
              </a:r>
              <a:endParaRPr kumimoji="0" lang="ru-RU" sz="72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2" name="Группа 167"/>
          <p:cNvGrpSpPr/>
          <p:nvPr/>
        </p:nvGrpSpPr>
        <p:grpSpPr>
          <a:xfrm>
            <a:off x="4406454" y="2474208"/>
            <a:ext cx="1143008" cy="1000132"/>
            <a:chOff x="3488743" y="3000560"/>
            <a:chExt cx="1143008" cy="1000132"/>
          </a:xfrm>
        </p:grpSpPr>
        <p:sp>
          <p:nvSpPr>
            <p:cNvPr id="169" name="Oval 84"/>
            <p:cNvSpPr>
              <a:spLocks noChangeArrowheads="1"/>
            </p:cNvSpPr>
            <p:nvPr/>
          </p:nvSpPr>
          <p:spPr bwMode="auto">
            <a:xfrm>
              <a:off x="3711326" y="3079312"/>
              <a:ext cx="717798" cy="839711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8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0" name="Text Box 85"/>
            <p:cNvSpPr txBox="1">
              <a:spLocks noChangeArrowheads="1"/>
            </p:cNvSpPr>
            <p:nvPr/>
          </p:nvSpPr>
          <p:spPr bwMode="auto">
            <a:xfrm>
              <a:off x="3488743" y="3000560"/>
              <a:ext cx="1143008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kumimoji="0" lang="ru-RU" sz="5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А</a:t>
              </a:r>
              <a:endParaRPr kumimoji="0" lang="ru-RU" sz="7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71" name="Rectangle 92"/>
          <p:cNvSpPr>
            <a:spLocks noChangeArrowheads="1"/>
          </p:cNvSpPr>
          <p:nvPr/>
        </p:nvSpPr>
        <p:spPr bwMode="auto">
          <a:xfrm>
            <a:off x="1357290" y="-214338"/>
            <a:ext cx="779963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Параллельное 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соединение…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60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Группа 173"/>
          <p:cNvGrpSpPr/>
          <p:nvPr/>
        </p:nvGrpSpPr>
        <p:grpSpPr>
          <a:xfrm>
            <a:off x="271088" y="357166"/>
            <a:ext cx="4708152" cy="785818"/>
            <a:chOff x="271088" y="357166"/>
            <a:chExt cx="4708152" cy="785818"/>
          </a:xfrm>
        </p:grpSpPr>
        <p:sp>
          <p:nvSpPr>
            <p:cNvPr id="27702" name="Line 54"/>
            <p:cNvSpPr>
              <a:spLocks noChangeShapeType="1"/>
            </p:cNvSpPr>
            <p:nvPr/>
          </p:nvSpPr>
          <p:spPr bwMode="auto">
            <a:xfrm flipH="1">
              <a:off x="3143240" y="738496"/>
              <a:ext cx="1836000" cy="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1" name="Line 54"/>
            <p:cNvSpPr>
              <a:spLocks noChangeShapeType="1"/>
            </p:cNvSpPr>
            <p:nvPr/>
          </p:nvSpPr>
          <p:spPr bwMode="auto">
            <a:xfrm flipH="1">
              <a:off x="271088" y="743620"/>
              <a:ext cx="2088000" cy="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0" name="AutoShape 14"/>
            <p:cNvSpPr>
              <a:spLocks noChangeArrowheads="1"/>
            </p:cNvSpPr>
            <p:nvPr/>
          </p:nvSpPr>
          <p:spPr bwMode="auto">
            <a:xfrm>
              <a:off x="2353994" y="357166"/>
              <a:ext cx="785818" cy="785818"/>
            </a:xfrm>
            <a:prstGeom prst="flowChartSummingJunction">
              <a:avLst/>
            </a:prstGeom>
            <a:noFill/>
            <a:ln w="57150">
              <a:solidFill>
                <a:srgbClr val="0033C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4" name="Группа 164"/>
          <p:cNvGrpSpPr/>
          <p:nvPr/>
        </p:nvGrpSpPr>
        <p:grpSpPr>
          <a:xfrm>
            <a:off x="3631114" y="273536"/>
            <a:ext cx="1143008" cy="1000132"/>
            <a:chOff x="3488743" y="3000560"/>
            <a:chExt cx="1143008" cy="1000132"/>
          </a:xfrm>
        </p:grpSpPr>
        <p:sp>
          <p:nvSpPr>
            <p:cNvPr id="166" name="Oval 84"/>
            <p:cNvSpPr>
              <a:spLocks noChangeArrowheads="1"/>
            </p:cNvSpPr>
            <p:nvPr/>
          </p:nvSpPr>
          <p:spPr bwMode="auto">
            <a:xfrm>
              <a:off x="3711326" y="3079312"/>
              <a:ext cx="717798" cy="839711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80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7" name="Text Box 85"/>
            <p:cNvSpPr txBox="1">
              <a:spLocks noChangeArrowheads="1"/>
            </p:cNvSpPr>
            <p:nvPr/>
          </p:nvSpPr>
          <p:spPr bwMode="auto">
            <a:xfrm>
              <a:off x="3488743" y="3000560"/>
              <a:ext cx="1143008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kumimoji="0" lang="ru-RU" sz="54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А</a:t>
              </a:r>
              <a:endParaRPr kumimoji="0" lang="ru-RU" sz="7200" b="0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072066" y="612140"/>
            <a:ext cx="4071934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40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40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en-US" sz="40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en-US" sz="4000" b="1" i="0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 </a:t>
            </a:r>
            <a:r>
              <a:rPr kumimoji="0" lang="en-US" sz="40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4000" b="1" i="0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en-US" sz="4000" b="1" i="0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en-US" sz="40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40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en-US" sz="4000" b="1" i="0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=U</a:t>
            </a:r>
            <a:r>
              <a:rPr lang="en-US" sz="4000" b="1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endParaRPr kumimoji="0" lang="en-US" sz="4000" b="0" i="0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5" name="TextBox 174"/>
          <p:cNvSpPr txBox="1"/>
          <p:nvPr/>
        </p:nvSpPr>
        <p:spPr>
          <a:xfrm>
            <a:off x="2559544" y="1285860"/>
            <a:ext cx="571504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6В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7" name="Rectangle 92"/>
          <p:cNvSpPr>
            <a:spLocks noChangeArrowheads="1"/>
          </p:cNvSpPr>
          <p:nvPr/>
        </p:nvSpPr>
        <p:spPr bwMode="auto">
          <a:xfrm>
            <a:off x="4983053" y="1643050"/>
            <a:ext cx="4160947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параллельно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нагрузке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5" name="Group 34"/>
          <p:cNvGrpSpPr>
            <a:grpSpLocks/>
          </p:cNvGrpSpPr>
          <p:nvPr/>
        </p:nvGrpSpPr>
        <p:grpSpPr bwMode="auto">
          <a:xfrm>
            <a:off x="5214942" y="1357298"/>
            <a:ext cx="1673448" cy="837917"/>
            <a:chOff x="9390" y="4873"/>
            <a:chExt cx="1117" cy="530"/>
          </a:xfrm>
        </p:grpSpPr>
        <p:grpSp>
          <p:nvGrpSpPr>
            <p:cNvPr id="16" name="Group 35"/>
            <p:cNvGrpSpPr>
              <a:grpSpLocks/>
            </p:cNvGrpSpPr>
            <p:nvPr/>
          </p:nvGrpSpPr>
          <p:grpSpPr bwMode="auto">
            <a:xfrm>
              <a:off x="9779" y="4873"/>
              <a:ext cx="602" cy="530"/>
              <a:chOff x="9779" y="4873"/>
              <a:chExt cx="602" cy="530"/>
            </a:xfrm>
          </p:grpSpPr>
          <p:sp>
            <p:nvSpPr>
              <p:cNvPr id="184" name="Text Box 36"/>
              <p:cNvSpPr txBox="1">
                <a:spLocks noChangeArrowheads="1"/>
              </p:cNvSpPr>
              <p:nvPr/>
            </p:nvSpPr>
            <p:spPr bwMode="auto">
              <a:xfrm>
                <a:off x="9782" y="4873"/>
                <a:ext cx="599" cy="5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85" name="Oval 37"/>
              <p:cNvSpPr>
                <a:spLocks noChangeArrowheads="1"/>
              </p:cNvSpPr>
              <p:nvPr/>
            </p:nvSpPr>
            <p:spPr bwMode="auto">
              <a:xfrm>
                <a:off x="9779" y="4917"/>
                <a:ext cx="346" cy="334"/>
              </a:xfrm>
              <a:prstGeom prst="ellipse">
                <a:avLst/>
              </a:prstGeom>
              <a:noFill/>
              <a:ln w="1270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80" name="Line 38"/>
            <p:cNvSpPr>
              <a:spLocks noChangeShapeType="1"/>
            </p:cNvSpPr>
            <p:nvPr/>
          </p:nvSpPr>
          <p:spPr bwMode="auto">
            <a:xfrm>
              <a:off x="10127" y="5092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1" name="Line 39"/>
            <p:cNvSpPr>
              <a:spLocks noChangeShapeType="1"/>
            </p:cNvSpPr>
            <p:nvPr/>
          </p:nvSpPr>
          <p:spPr bwMode="auto">
            <a:xfrm>
              <a:off x="9390" y="5093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86" name="Rectangle 1"/>
          <p:cNvSpPr>
            <a:spLocks noChangeArrowheads="1"/>
          </p:cNvSpPr>
          <p:nvPr/>
        </p:nvSpPr>
        <p:spPr bwMode="auto">
          <a:xfrm>
            <a:off x="142876" y="3782801"/>
            <a:ext cx="335755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   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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87" name="Rectangle 1"/>
          <p:cNvSpPr>
            <a:spLocks noChangeArrowheads="1"/>
          </p:cNvSpPr>
          <p:nvPr/>
        </p:nvSpPr>
        <p:spPr bwMode="auto">
          <a:xfrm>
            <a:off x="5572132" y="3731129"/>
            <a:ext cx="3000396" cy="769441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4400" b="1" i="0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</a:t>
            </a:r>
            <a:r>
              <a:rPr kumimoji="0" lang="ru-RU" sz="4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4400" b="1" i="0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4400" b="1" i="0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lang="en-US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lang="en-US" sz="4400" b="1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17" name="Группа 187"/>
          <p:cNvGrpSpPr/>
          <p:nvPr/>
        </p:nvGrpSpPr>
        <p:grpSpPr>
          <a:xfrm>
            <a:off x="3263099" y="3357562"/>
            <a:ext cx="2023281" cy="1496516"/>
            <a:chOff x="6226949" y="3000372"/>
            <a:chExt cx="2023281" cy="1496516"/>
          </a:xfrm>
        </p:grpSpPr>
        <p:sp>
          <p:nvSpPr>
            <p:cNvPr id="189" name="Line 1"/>
            <p:cNvSpPr>
              <a:spLocks noChangeShapeType="1"/>
            </p:cNvSpPr>
            <p:nvPr/>
          </p:nvSpPr>
          <p:spPr bwMode="auto">
            <a:xfrm rot="-180000">
              <a:off x="7500958" y="3786189"/>
              <a:ext cx="571504" cy="45719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0" name="Rectangle 152"/>
            <p:cNvSpPr>
              <a:spLocks noChangeArrowheads="1"/>
            </p:cNvSpPr>
            <p:nvPr/>
          </p:nvSpPr>
          <p:spPr bwMode="auto">
            <a:xfrm>
              <a:off x="7572396" y="3000372"/>
              <a:ext cx="677834" cy="7694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sz="44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q                       </a:t>
              </a:r>
              <a:endParaRPr kumimoji="0" lang="nb-NO" sz="54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1" name="Text Box 153"/>
            <p:cNvSpPr txBox="1">
              <a:spLocks noChangeArrowheads="1"/>
            </p:cNvSpPr>
            <p:nvPr/>
          </p:nvSpPr>
          <p:spPr bwMode="auto">
            <a:xfrm>
              <a:off x="6226949" y="3286124"/>
              <a:ext cx="1428760" cy="7858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kumimoji="0" lang="en-US" sz="5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kumimoji="0" lang="en-US" sz="40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60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2" name="Rectangle 152"/>
            <p:cNvSpPr>
              <a:spLocks noChangeArrowheads="1"/>
            </p:cNvSpPr>
            <p:nvPr/>
          </p:nvSpPr>
          <p:spPr bwMode="auto">
            <a:xfrm rot="21540000">
              <a:off x="7579078" y="3727447"/>
              <a:ext cx="428628" cy="7694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t                       </a:t>
              </a:r>
              <a:endParaRPr kumimoji="0" lang="nb-NO" sz="5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5303958" y="2285992"/>
            <a:ext cx="398295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( изменения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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0 )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93" name="Rectangle 2"/>
          <p:cNvSpPr>
            <a:spLocks noChangeArrowheads="1"/>
          </p:cNvSpPr>
          <p:nvPr/>
        </p:nvSpPr>
        <p:spPr bwMode="auto">
          <a:xfrm>
            <a:off x="6786578" y="1357298"/>
            <a:ext cx="1991123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lang="en-US" sz="4000" b="1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 </a:t>
            </a:r>
            <a:r>
              <a:rPr lang="en-US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</a:t>
            </a:r>
            <a:r>
              <a:rPr lang="en-US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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18" name="Группа 17"/>
          <p:cNvGrpSpPr/>
          <p:nvPr/>
        </p:nvGrpSpPr>
        <p:grpSpPr>
          <a:xfrm>
            <a:off x="6751715" y="4500570"/>
            <a:ext cx="1317311" cy="1204171"/>
            <a:chOff x="4979240" y="4453402"/>
            <a:chExt cx="1802637" cy="1395178"/>
          </a:xfrm>
          <a:solidFill>
            <a:schemeClr val="bg1"/>
          </a:solidFill>
        </p:grpSpPr>
        <p:sp>
          <p:nvSpPr>
            <p:cNvPr id="195" name="Прямоугольник 194"/>
            <p:cNvSpPr/>
            <p:nvPr/>
          </p:nvSpPr>
          <p:spPr>
            <a:xfrm>
              <a:off x="5873395" y="4453402"/>
              <a:ext cx="857256" cy="820172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000" b="1" cap="all" dirty="0" smtClean="0">
                  <a:latin typeface="Times New Roman" pitchFamily="18" charset="0"/>
                  <a:cs typeface="Times New Roman" pitchFamily="18" charset="0"/>
                </a:rPr>
                <a:t>U</a:t>
              </a:r>
              <a:endParaRPr lang="ru-RU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6" name="Прямоугольник 195"/>
            <p:cNvSpPr/>
            <p:nvPr/>
          </p:nvSpPr>
          <p:spPr>
            <a:xfrm>
              <a:off x="4979240" y="4742326"/>
              <a:ext cx="1000132" cy="891490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4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44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7" name="Прямоугольник 196"/>
            <p:cNvSpPr/>
            <p:nvPr/>
          </p:nvSpPr>
          <p:spPr>
            <a:xfrm>
              <a:off x="5996058" y="5099728"/>
              <a:ext cx="785819" cy="748852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36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endParaRPr lang="ru-RU" sz="36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98" name="Прямая соединительная линия 197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Группа 17"/>
          <p:cNvGrpSpPr/>
          <p:nvPr/>
        </p:nvGrpSpPr>
        <p:grpSpPr>
          <a:xfrm>
            <a:off x="771883" y="4509334"/>
            <a:ext cx="1228349" cy="1191978"/>
            <a:chOff x="5873395" y="4453402"/>
            <a:chExt cx="1680901" cy="1381050"/>
          </a:xfrm>
          <a:solidFill>
            <a:schemeClr val="bg1"/>
          </a:solidFill>
        </p:grpSpPr>
        <p:sp>
          <p:nvSpPr>
            <p:cNvPr id="200" name="Прямоугольник 199"/>
            <p:cNvSpPr/>
            <p:nvPr/>
          </p:nvSpPr>
          <p:spPr>
            <a:xfrm>
              <a:off x="5873395" y="4453402"/>
              <a:ext cx="857256" cy="820172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000" b="1" cap="all" dirty="0" smtClean="0">
                  <a:latin typeface="Times New Roman" pitchFamily="18" charset="0"/>
                  <a:cs typeface="Times New Roman" pitchFamily="18" charset="0"/>
                </a:rPr>
                <a:t>U</a:t>
              </a:r>
              <a:endParaRPr lang="ru-RU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1" name="Прямоугольник 200"/>
            <p:cNvSpPr/>
            <p:nvPr/>
          </p:nvSpPr>
          <p:spPr>
            <a:xfrm>
              <a:off x="6772238" y="4701711"/>
              <a:ext cx="782058" cy="891489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4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2" name="Прямоугольник 201"/>
            <p:cNvSpPr/>
            <p:nvPr/>
          </p:nvSpPr>
          <p:spPr>
            <a:xfrm>
              <a:off x="5946005" y="5085600"/>
              <a:ext cx="988380" cy="748852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20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o</a:t>
              </a:r>
              <a:endPara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03" name="Прямая соединительная линия 202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Группа 17"/>
          <p:cNvGrpSpPr/>
          <p:nvPr/>
        </p:nvGrpSpPr>
        <p:grpSpPr>
          <a:xfrm>
            <a:off x="1928794" y="4509334"/>
            <a:ext cx="1228349" cy="1191979"/>
            <a:chOff x="5873395" y="4453402"/>
            <a:chExt cx="1680901" cy="1381051"/>
          </a:xfrm>
          <a:solidFill>
            <a:schemeClr val="bg1"/>
          </a:solidFill>
        </p:grpSpPr>
        <p:sp>
          <p:nvSpPr>
            <p:cNvPr id="205" name="Прямоугольник 204"/>
            <p:cNvSpPr/>
            <p:nvPr/>
          </p:nvSpPr>
          <p:spPr>
            <a:xfrm>
              <a:off x="5873395" y="4453402"/>
              <a:ext cx="857256" cy="820172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000" b="1" cap="all" dirty="0" smtClean="0">
                  <a:latin typeface="Times New Roman" pitchFamily="18" charset="0"/>
                  <a:cs typeface="Times New Roman" pitchFamily="18" charset="0"/>
                </a:rPr>
                <a:t>U</a:t>
              </a:r>
              <a:endParaRPr lang="ru-RU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6" name="Прямоугольник 205"/>
            <p:cNvSpPr/>
            <p:nvPr/>
          </p:nvSpPr>
          <p:spPr>
            <a:xfrm>
              <a:off x="6772238" y="4701711"/>
              <a:ext cx="782058" cy="891490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4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endParaRPr lang="ru-RU" sz="4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7" name="Прямоугольник 206"/>
            <p:cNvSpPr/>
            <p:nvPr/>
          </p:nvSpPr>
          <p:spPr>
            <a:xfrm>
              <a:off x="5946005" y="5085601"/>
              <a:ext cx="988380" cy="748852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20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6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08" name="Прямая соединительная линия 207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Группа 17"/>
          <p:cNvGrpSpPr/>
          <p:nvPr/>
        </p:nvGrpSpPr>
        <p:grpSpPr>
          <a:xfrm>
            <a:off x="3071802" y="4509335"/>
            <a:ext cx="1228349" cy="1191980"/>
            <a:chOff x="5873395" y="4453402"/>
            <a:chExt cx="1680901" cy="1381052"/>
          </a:xfrm>
          <a:solidFill>
            <a:schemeClr val="bg1"/>
          </a:solidFill>
        </p:grpSpPr>
        <p:sp>
          <p:nvSpPr>
            <p:cNvPr id="210" name="Прямоугольник 209"/>
            <p:cNvSpPr/>
            <p:nvPr/>
          </p:nvSpPr>
          <p:spPr>
            <a:xfrm>
              <a:off x="5873395" y="4453402"/>
              <a:ext cx="857256" cy="820172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000" b="1" cap="all" dirty="0" smtClean="0">
                  <a:latin typeface="Times New Roman" pitchFamily="18" charset="0"/>
                  <a:cs typeface="Times New Roman" pitchFamily="18" charset="0"/>
                </a:rPr>
                <a:t>U</a:t>
              </a:r>
              <a:endParaRPr lang="ru-RU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1" name="Прямоугольник 210"/>
            <p:cNvSpPr/>
            <p:nvPr/>
          </p:nvSpPr>
          <p:spPr>
            <a:xfrm>
              <a:off x="6772238" y="4701711"/>
              <a:ext cx="782058" cy="891490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4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endParaRPr lang="ru-RU" sz="4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2" name="Прямоугольник 211"/>
            <p:cNvSpPr/>
            <p:nvPr/>
          </p:nvSpPr>
          <p:spPr>
            <a:xfrm>
              <a:off x="5946005" y="5085602"/>
              <a:ext cx="988380" cy="748852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20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13" name="Прямая соединительная линия 212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4" name="TextBox 213"/>
          <p:cNvSpPr txBox="1"/>
          <p:nvPr/>
        </p:nvSpPr>
        <p:spPr>
          <a:xfrm>
            <a:off x="857224" y="4437896"/>
            <a:ext cx="42862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" name="TextBox 214"/>
          <p:cNvSpPr txBox="1"/>
          <p:nvPr/>
        </p:nvSpPr>
        <p:spPr>
          <a:xfrm>
            <a:off x="2010710" y="4429132"/>
            <a:ext cx="42862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6" name="TextBox 215"/>
          <p:cNvSpPr txBox="1"/>
          <p:nvPr/>
        </p:nvSpPr>
        <p:spPr>
          <a:xfrm>
            <a:off x="3164196" y="4439610"/>
            <a:ext cx="42862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7" name="TextBox 216"/>
          <p:cNvSpPr txBox="1"/>
          <p:nvPr/>
        </p:nvSpPr>
        <p:spPr>
          <a:xfrm>
            <a:off x="36576" y="4829948"/>
            <a:ext cx="571472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3.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3786182" y="5286388"/>
            <a:ext cx="3214710" cy="5847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люстра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N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endParaRPr kumimoji="0" lang="en-US" sz="4800" b="1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2" name="Группа 17"/>
          <p:cNvGrpSpPr/>
          <p:nvPr/>
        </p:nvGrpSpPr>
        <p:grpSpPr>
          <a:xfrm>
            <a:off x="4214810" y="5925941"/>
            <a:ext cx="1085474" cy="646331"/>
            <a:chOff x="5873395" y="4675442"/>
            <a:chExt cx="1485388" cy="748852"/>
          </a:xfrm>
          <a:solidFill>
            <a:schemeClr val="bg1"/>
          </a:solidFill>
        </p:grpSpPr>
        <p:sp>
          <p:nvSpPr>
            <p:cNvPr id="221" name="Прямоугольник 220"/>
            <p:cNvSpPr/>
            <p:nvPr/>
          </p:nvSpPr>
          <p:spPr>
            <a:xfrm>
              <a:off x="5873395" y="4784475"/>
              <a:ext cx="988380" cy="606213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28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1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o</a:t>
              </a:r>
              <a:endPara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0" name="Прямоугольник 219"/>
            <p:cNvSpPr/>
            <p:nvPr/>
          </p:nvSpPr>
          <p:spPr>
            <a:xfrm>
              <a:off x="6576725" y="4675442"/>
              <a:ext cx="782058" cy="748852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3" name="Группа 17"/>
          <p:cNvGrpSpPr/>
          <p:nvPr/>
        </p:nvGrpSpPr>
        <p:grpSpPr>
          <a:xfrm>
            <a:off x="5327247" y="5837048"/>
            <a:ext cx="722277" cy="949540"/>
            <a:chOff x="5929322" y="4651561"/>
            <a:chExt cx="988381" cy="1100157"/>
          </a:xfrm>
          <a:solidFill>
            <a:schemeClr val="bg1"/>
          </a:solidFill>
        </p:grpSpPr>
        <p:sp>
          <p:nvSpPr>
            <p:cNvPr id="224" name="Прямоугольник 223"/>
            <p:cNvSpPr/>
            <p:nvPr/>
          </p:nvSpPr>
          <p:spPr>
            <a:xfrm>
              <a:off x="5971155" y="5145504"/>
              <a:ext cx="857256" cy="606214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2800" b="1" cap="all" dirty="0" smtClean="0"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6" name="Прямоугольник 225"/>
            <p:cNvSpPr/>
            <p:nvPr/>
          </p:nvSpPr>
          <p:spPr>
            <a:xfrm>
              <a:off x="5929322" y="4651561"/>
              <a:ext cx="988381" cy="53489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24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14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2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27" name="Прямая соединительная линия 226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8" name="Рамка 227"/>
          <p:cNvSpPr/>
          <p:nvPr/>
        </p:nvSpPr>
        <p:spPr>
          <a:xfrm>
            <a:off x="583664" y="4429132"/>
            <a:ext cx="3317680" cy="132579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29" name="TextBox 228"/>
          <p:cNvSpPr txBox="1"/>
          <p:nvPr/>
        </p:nvSpPr>
        <p:spPr>
          <a:xfrm>
            <a:off x="4714876" y="2714620"/>
            <a:ext cx="571504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0" name="TextBox 229"/>
          <p:cNvSpPr txBox="1"/>
          <p:nvPr/>
        </p:nvSpPr>
        <p:spPr>
          <a:xfrm>
            <a:off x="3857620" y="2071678"/>
            <a:ext cx="571504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2А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1" name="TextBox 230"/>
          <p:cNvSpPr txBox="1"/>
          <p:nvPr/>
        </p:nvSpPr>
        <p:spPr>
          <a:xfrm>
            <a:off x="3929058" y="500042"/>
            <a:ext cx="571504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3А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4" name="Группа 129"/>
          <p:cNvGrpSpPr/>
          <p:nvPr/>
        </p:nvGrpSpPr>
        <p:grpSpPr>
          <a:xfrm>
            <a:off x="0" y="0"/>
            <a:ext cx="9144000" cy="6858000"/>
            <a:chOff x="3571868" y="-3429000"/>
            <a:chExt cx="9144000" cy="6858000"/>
          </a:xfrm>
        </p:grpSpPr>
        <p:grpSp>
          <p:nvGrpSpPr>
            <p:cNvPr id="25" name="Группа 125"/>
            <p:cNvGrpSpPr/>
            <p:nvPr/>
          </p:nvGrpSpPr>
          <p:grpSpPr>
            <a:xfrm>
              <a:off x="3571868" y="-3429000"/>
              <a:ext cx="9144000" cy="6858000"/>
              <a:chOff x="-3214742" y="1285908"/>
              <a:chExt cx="9144000" cy="6858000"/>
            </a:xfrm>
          </p:grpSpPr>
          <p:grpSp>
            <p:nvGrpSpPr>
              <p:cNvPr id="26" name="Группа 114"/>
              <p:cNvGrpSpPr/>
              <p:nvPr/>
            </p:nvGrpSpPr>
            <p:grpSpPr>
              <a:xfrm>
                <a:off x="-3214742" y="1285908"/>
                <a:ext cx="9144000" cy="6858000"/>
                <a:chOff x="0" y="0"/>
                <a:chExt cx="9144000" cy="6858000"/>
              </a:xfrm>
            </p:grpSpPr>
            <p:sp>
              <p:nvSpPr>
                <p:cNvPr id="158" name="Прямоугольник 157"/>
                <p:cNvSpPr/>
                <p:nvPr/>
              </p:nvSpPr>
              <p:spPr>
                <a:xfrm>
                  <a:off x="0" y="0"/>
                  <a:ext cx="9144000" cy="6858000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69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59" name="Прямоугольник 158"/>
                <p:cNvSpPr/>
                <p:nvPr/>
              </p:nvSpPr>
              <p:spPr>
                <a:xfrm>
                  <a:off x="357158" y="5143512"/>
                  <a:ext cx="1992853" cy="1015663"/>
                </a:xfrm>
                <a:prstGeom prst="rect">
                  <a:avLst/>
                </a:prstGeom>
                <a:solidFill>
                  <a:schemeClr val="bg2">
                    <a:lumMod val="90000"/>
                  </a:schemeClr>
                </a:solidFill>
              </p:spPr>
              <p:txBody>
                <a:bodyPr wrap="none">
                  <a:spAutoFit/>
                </a:bodyPr>
                <a:lstStyle/>
                <a:p>
                  <a:r>
                    <a:rPr lang="en-US" sz="6000" b="1" dirty="0" smtClean="0">
                      <a:solidFill>
                        <a:srgbClr val="C00000"/>
                      </a:solidFill>
                      <a:latin typeface="Times New Roman" pitchFamily="18" charset="0"/>
                      <a:cs typeface="Times New Roman" pitchFamily="18" charset="0"/>
                    </a:rPr>
                    <a:t>A</a:t>
                  </a:r>
                  <a:r>
                    <a:rPr lang="en-US" sz="6000" b="1" dirty="0" smtClean="0"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r>
                    <a:rPr lang="en-US" sz="6000" b="1" dirty="0" err="1" smtClean="0">
                      <a:latin typeface="Times New Roman" pitchFamily="18" charset="0"/>
                      <a:cs typeface="Times New Roman" pitchFamily="18" charset="0"/>
                    </a:rPr>
                    <a:t>Nt</a:t>
                  </a:r>
                  <a:endParaRPr lang="ru-RU" sz="60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27" name="Группа 123"/>
              <p:cNvGrpSpPr/>
              <p:nvPr/>
            </p:nvGrpSpPr>
            <p:grpSpPr>
              <a:xfrm>
                <a:off x="-3000460" y="1500135"/>
                <a:ext cx="7425913" cy="1562510"/>
                <a:chOff x="-3152860" y="-910440"/>
                <a:chExt cx="7425913" cy="1562510"/>
              </a:xfrm>
              <a:solidFill>
                <a:schemeClr val="bg2">
                  <a:lumMod val="90000"/>
                </a:schemeClr>
              </a:solidFill>
            </p:grpSpPr>
            <p:sp>
              <p:nvSpPr>
                <p:cNvPr id="148" name="Text Box 40"/>
                <p:cNvSpPr txBox="1">
                  <a:spLocks noChangeArrowheads="1"/>
                </p:cNvSpPr>
                <p:nvPr/>
              </p:nvSpPr>
              <p:spPr bwMode="auto">
                <a:xfrm>
                  <a:off x="-3152860" y="-646758"/>
                  <a:ext cx="930056" cy="71438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U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     </a:t>
                  </a:r>
                  <a:endParaRPr kumimoji="0" lang="ru-RU" sz="4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28" name="Group 41"/>
                <p:cNvGrpSpPr>
                  <a:grpSpLocks/>
                </p:cNvGrpSpPr>
                <p:nvPr/>
              </p:nvGrpSpPr>
              <p:grpSpPr bwMode="auto">
                <a:xfrm>
                  <a:off x="-2399564" y="-910440"/>
                  <a:ext cx="6672617" cy="1562510"/>
                  <a:chOff x="-957" y="2602"/>
                  <a:chExt cx="4370" cy="1036"/>
                </a:xfrm>
                <a:grpFill/>
              </p:grpSpPr>
              <p:grpSp>
                <p:nvGrpSpPr>
                  <p:cNvPr id="29" name="Group 42"/>
                  <p:cNvGrpSpPr>
                    <a:grpSpLocks/>
                  </p:cNvGrpSpPr>
                  <p:nvPr/>
                </p:nvGrpSpPr>
                <p:grpSpPr bwMode="auto">
                  <a:xfrm>
                    <a:off x="-931" y="2602"/>
                    <a:ext cx="4344" cy="1036"/>
                    <a:chOff x="6918" y="2902"/>
                    <a:chExt cx="5277" cy="1036"/>
                  </a:xfrm>
                  <a:grpFill/>
                </p:grpSpPr>
                <p:sp>
                  <p:nvSpPr>
                    <p:cNvPr id="154" name="Line 4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1567" y="3938"/>
                      <a:ext cx="628" cy="0"/>
                    </a:xfrm>
                    <a:prstGeom prst="line">
                      <a:avLst/>
                    </a:prstGeom>
                    <a:grpFill/>
                    <a:ln w="19050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grpSp>
                  <p:nvGrpSpPr>
                    <p:cNvPr id="30" name="Group 4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918" y="2902"/>
                      <a:ext cx="605" cy="829"/>
                      <a:chOff x="7325" y="3170"/>
                      <a:chExt cx="484" cy="829"/>
                    </a:xfrm>
                    <a:grpFill/>
                  </p:grpSpPr>
                  <p:sp>
                    <p:nvSpPr>
                      <p:cNvPr id="156" name="Text Box 45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7361" y="3170"/>
                        <a:ext cx="448" cy="379"/>
                      </a:xfrm>
                      <a:prstGeom prst="rect">
                        <a:avLst/>
                      </a:prstGeom>
                      <a:grp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en-US" sz="32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А</a:t>
                        </a:r>
                        <a:endParaRPr kumimoji="0" lang="ru-RU" sz="4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157" name="Text Box 46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7325" y="3549"/>
                        <a:ext cx="484" cy="450"/>
                      </a:xfrm>
                      <a:prstGeom prst="rect">
                        <a:avLst/>
                      </a:prstGeom>
                      <a:grp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en-US" sz="36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 </a:t>
                        </a:r>
                        <a:r>
                          <a:rPr kumimoji="0" lang="en-US" sz="36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006600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q</a:t>
                        </a:r>
                        <a:endParaRPr kumimoji="0" lang="ru-RU" sz="4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</p:grpSp>
              <p:sp>
                <p:nvSpPr>
                  <p:cNvPr id="153" name="Line 47"/>
                  <p:cNvSpPr>
                    <a:spLocks noChangeShapeType="1"/>
                  </p:cNvSpPr>
                  <p:nvPr/>
                </p:nvSpPr>
                <p:spPr bwMode="auto">
                  <a:xfrm>
                    <a:off x="-957" y="2981"/>
                    <a:ext cx="583" cy="0"/>
                  </a:xfrm>
                  <a:prstGeom prst="line">
                    <a:avLst/>
                  </a:prstGeom>
                  <a:grpFill/>
                  <a:ln w="571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grpSp>
            <p:nvGrpSpPr>
              <p:cNvPr id="31" name="Группа 17"/>
              <p:cNvGrpSpPr/>
              <p:nvPr/>
            </p:nvGrpSpPr>
            <p:grpSpPr>
              <a:xfrm>
                <a:off x="-2071766" y="4418965"/>
                <a:ext cx="6643766" cy="1938993"/>
                <a:chOff x="214250" y="4019985"/>
                <a:chExt cx="6643766" cy="1938993"/>
              </a:xfrm>
            </p:grpSpPr>
            <p:sp>
              <p:nvSpPr>
                <p:cNvPr id="141" name="Прямоугольник 140"/>
                <p:cNvSpPr/>
                <p:nvPr/>
              </p:nvSpPr>
              <p:spPr>
                <a:xfrm>
                  <a:off x="6000760" y="4019985"/>
                  <a:ext cx="857256" cy="1107996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</p:spPr>
              <p:txBody>
                <a:bodyPr wrap="square">
                  <a:spAutoFit/>
                </a:bodyPr>
                <a:lstStyle/>
                <a:p>
                  <a:r>
                    <a:rPr lang="en-US" sz="6600" b="1" dirty="0" smtClean="0">
                      <a:solidFill>
                        <a:srgbClr val="0000FF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  <a:sym typeface="Symbol" pitchFamily="18" charset="2"/>
                    </a:rPr>
                    <a:t>U</a:t>
                  </a:r>
                  <a:endParaRPr lang="ru-RU" sz="6600" b="1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43" name="Прямоугольник 142"/>
                <p:cNvSpPr/>
                <p:nvPr/>
              </p:nvSpPr>
              <p:spPr>
                <a:xfrm>
                  <a:off x="4929190" y="4643446"/>
                  <a:ext cx="1000132" cy="1107996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</p:spPr>
              <p:txBody>
                <a:bodyPr wrap="square">
                  <a:spAutoFit/>
                </a:bodyPr>
                <a:lstStyle/>
                <a:p>
                  <a:r>
                    <a:rPr lang="en-US" sz="6600" b="1" cap="all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I</a:t>
                  </a:r>
                  <a:r>
                    <a:rPr lang="en-US" sz="6600" b="1" cap="all" dirty="0" smtClean="0">
                      <a:solidFill>
                        <a:srgbClr val="000099"/>
                      </a:solidFill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endParaRPr lang="ru-RU" sz="6600" b="1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45" name="Прямоугольник 144"/>
                <p:cNvSpPr/>
                <p:nvPr/>
              </p:nvSpPr>
              <p:spPr>
                <a:xfrm>
                  <a:off x="5929322" y="5127981"/>
                  <a:ext cx="857224" cy="830997"/>
                </a:xfrm>
                <a:prstGeom prst="rect">
                  <a:avLst/>
                </a:prstGeom>
                <a:solidFill>
                  <a:schemeClr val="bg2">
                    <a:lumMod val="75000"/>
                  </a:schemeClr>
                </a:solidFill>
              </p:spPr>
              <p:txBody>
                <a:bodyPr wrap="square">
                  <a:spAutoFit/>
                </a:bodyPr>
                <a:lstStyle/>
                <a:p>
                  <a:r>
                    <a:rPr lang="en-US" sz="4800" b="1" cap="all" dirty="0" smtClean="0"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endParaRPr lang="ru-RU" sz="4800" b="1" dirty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cxnSp>
              <p:nvCxnSpPr>
                <p:cNvPr id="146" name="Прямая соединительная линия 145"/>
                <p:cNvCxnSpPr/>
                <p:nvPr/>
              </p:nvCxnSpPr>
              <p:spPr>
                <a:xfrm>
                  <a:off x="5929322" y="5199419"/>
                  <a:ext cx="714380" cy="1588"/>
                </a:xfrm>
                <a:prstGeom prst="line">
                  <a:avLst/>
                </a:prstGeom>
                <a:ln w="762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7" name="Прямая соединительная линия 146"/>
                <p:cNvCxnSpPr/>
                <p:nvPr/>
              </p:nvCxnSpPr>
              <p:spPr>
                <a:xfrm>
                  <a:off x="214250" y="4030176"/>
                  <a:ext cx="714380" cy="1588"/>
                </a:xfrm>
                <a:prstGeom prst="line">
                  <a:avLst/>
                </a:prstGeom>
                <a:ln w="762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96" name="Группа 145"/>
            <p:cNvGrpSpPr/>
            <p:nvPr/>
          </p:nvGrpSpPr>
          <p:grpSpPr>
            <a:xfrm>
              <a:off x="3643274" y="-1139909"/>
              <a:ext cx="1808967" cy="1701831"/>
              <a:chOff x="3940901" y="3717875"/>
              <a:chExt cx="1808967" cy="1701831"/>
            </a:xfrm>
            <a:solidFill>
              <a:schemeClr val="tx2">
                <a:lumMod val="20000"/>
                <a:lumOff val="80000"/>
              </a:schemeClr>
            </a:solidFill>
          </p:grpSpPr>
          <p:sp>
            <p:nvSpPr>
              <p:cNvPr id="133" name="Line 1"/>
              <p:cNvSpPr>
                <a:spLocks noChangeShapeType="1"/>
              </p:cNvSpPr>
              <p:nvPr/>
            </p:nvSpPr>
            <p:spPr bwMode="auto">
              <a:xfrm rot="21420000">
                <a:off x="5000799" y="4509576"/>
                <a:ext cx="571504" cy="53509"/>
              </a:xfrm>
              <a:prstGeom prst="line">
                <a:avLst/>
              </a:prstGeom>
              <a:grp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34" name="Rectangle 152"/>
              <p:cNvSpPr>
                <a:spLocks noChangeArrowheads="1"/>
              </p:cNvSpPr>
              <p:nvPr/>
            </p:nvSpPr>
            <p:spPr bwMode="auto">
              <a:xfrm>
                <a:off x="5072034" y="3717875"/>
                <a:ext cx="677834" cy="76944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44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q                       </a:t>
                </a:r>
                <a:endParaRPr kumimoji="0" lang="nb-NO" sz="54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5" name="Text Box 153"/>
              <p:cNvSpPr txBox="1">
                <a:spLocks noChangeArrowheads="1"/>
              </p:cNvSpPr>
              <p:nvPr/>
            </p:nvSpPr>
            <p:spPr bwMode="auto">
              <a:xfrm>
                <a:off x="3940901" y="4009516"/>
                <a:ext cx="1071538" cy="91970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I</a:t>
                </a:r>
                <a:r>
                  <a:rPr kumimoji="0" lang="en-US" sz="40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60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60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6" name="Rectangle 152"/>
              <p:cNvSpPr>
                <a:spLocks noChangeArrowheads="1"/>
              </p:cNvSpPr>
              <p:nvPr/>
            </p:nvSpPr>
            <p:spPr bwMode="auto">
              <a:xfrm rot="21540000">
                <a:off x="5163141" y="4650265"/>
                <a:ext cx="428628" cy="76944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4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t                       </a:t>
                </a:r>
                <a:endParaRPr kumimoji="0" lang="nb-NO" sz="5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000"/>
                                        <p:tgtEl>
                                          <p:spTgt spid="276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1000"/>
                                        <p:tgtEl>
                                          <p:spTgt spid="276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5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20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10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10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1" dur="10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1000"/>
                            </p:stCondLst>
                            <p:childTnLst>
                              <p:par>
                                <p:cTn id="18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7" dur="10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2000"/>
                            </p:stCondLst>
                            <p:childTnLst>
                              <p:par>
                                <p:cTn id="18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3" dur="10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3000"/>
                            </p:stCondLst>
                            <p:childTnLst>
                              <p:par>
                                <p:cTn id="19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9" dur="10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4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5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1000"/>
                            </p:stCondLst>
                            <p:childTnLst>
                              <p:par>
                                <p:cTn id="213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3" dur="10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5" dur="10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9" dur="2000" fill="hold"/>
                                        <p:tgtEl>
                                          <p:spTgt spid="102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3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1" dur="2000" fill="hold"/>
                                        <p:tgtEl>
                                          <p:spTgt spid="18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70" grpId="0" animBg="1"/>
      <p:bldP spid="27672" grpId="0" animBg="1"/>
      <p:bldP spid="108" grpId="0" animBg="1"/>
      <p:bldP spid="171" grpId="0"/>
      <p:bldP spid="1025" grpId="0" animBg="1"/>
      <p:bldP spid="1025" grpId="1" animBg="1"/>
      <p:bldP spid="175" grpId="0" animBg="1"/>
      <p:bldP spid="177" grpId="0"/>
      <p:bldP spid="186" grpId="0"/>
      <p:bldP spid="187" grpId="0" animBg="1"/>
      <p:bldP spid="187" grpId="1" animBg="1"/>
      <p:bldP spid="1026" grpId="0"/>
      <p:bldP spid="193" grpId="0" animBg="1"/>
      <p:bldP spid="214" grpId="0" animBg="1"/>
      <p:bldP spid="215" grpId="0" animBg="1"/>
      <p:bldP spid="216" grpId="0" animBg="1"/>
      <p:bldP spid="217" grpId="0" animBg="1"/>
      <p:bldP spid="1034" grpId="0" animBg="1"/>
      <p:bldP spid="228" grpId="0" animBg="1"/>
      <p:bldP spid="229" grpId="0" animBg="1"/>
      <p:bldP spid="230" grpId="0" animBg="1"/>
      <p:bldP spid="23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4942103" y="-45469"/>
            <a:ext cx="3590338" cy="156966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200" b="1" dirty="0" smtClean="0">
                <a:latin typeface="Times New Roman"/>
                <a:ea typeface="Times New Roman"/>
              </a:rPr>
              <a:t>Зависимость</a:t>
            </a:r>
            <a:r>
              <a:rPr lang="ru-RU" sz="32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сопротивления</a:t>
            </a:r>
            <a:r>
              <a:rPr lang="ru-RU" sz="32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ru-RU" sz="3200" b="1" dirty="0" smtClean="0">
                <a:latin typeface="Times New Roman"/>
                <a:ea typeface="Times New Roman"/>
              </a:rPr>
              <a:t>от</a:t>
            </a:r>
            <a:r>
              <a:rPr lang="ru-RU" sz="32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температуры</a:t>
            </a:r>
            <a:endParaRPr lang="ru-RU" sz="3200" b="1" dirty="0">
              <a:solidFill>
                <a:srgbClr val="000099"/>
              </a:solidFill>
              <a:latin typeface="Times New Roman"/>
              <a:ea typeface="Times New Roman"/>
            </a:endParaRPr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179512" y="1175141"/>
            <a:ext cx="2915816" cy="2209453"/>
            <a:chOff x="12545" y="3387"/>
            <a:chExt cx="1648" cy="1750"/>
          </a:xfrm>
        </p:grpSpPr>
        <p:sp>
          <p:nvSpPr>
            <p:cNvPr id="4" name="Line 3"/>
            <p:cNvSpPr>
              <a:spLocks noChangeShapeType="1"/>
            </p:cNvSpPr>
            <p:nvPr/>
          </p:nvSpPr>
          <p:spPr bwMode="auto">
            <a:xfrm flipH="1" flipV="1">
              <a:off x="12603" y="3387"/>
              <a:ext cx="0" cy="17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/>
              <a:tailEnd type="triangle" w="lg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Line 4"/>
            <p:cNvSpPr>
              <a:spLocks noChangeShapeType="1"/>
            </p:cNvSpPr>
            <p:nvPr/>
          </p:nvSpPr>
          <p:spPr bwMode="auto">
            <a:xfrm>
              <a:off x="12545" y="5023"/>
              <a:ext cx="1648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6" name="Text Box 5"/>
          <p:cNvSpPr txBox="1">
            <a:spLocks noChangeArrowheads="1"/>
          </p:cNvSpPr>
          <p:nvPr/>
        </p:nvSpPr>
        <p:spPr bwMode="auto">
          <a:xfrm rot="18861641">
            <a:off x="474969" y="739977"/>
            <a:ext cx="3479541" cy="774216"/>
          </a:xfrm>
          <a:prstGeom prst="rect">
            <a:avLst/>
          </a:prstGeom>
          <a:solidFill>
            <a:srgbClr val="FFFFFF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altLang="ru-RU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kumimoji="0" lang="en-US" alt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kumimoji="0" lang="en-US" altLang="ru-RU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kumimoji="0" lang="en-US" altLang="ru-RU" sz="4400" b="1" i="0" u="none" strike="noStrike" cap="none" normalizeH="0" baseline="-25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anose="02020603050405020304" pitchFamily="18" charset="0"/>
              </a:rPr>
              <a:t>0</a:t>
            </a:r>
            <a:r>
              <a:rPr kumimoji="0" lang="en-US" altLang="ru-RU" sz="4400" b="1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(1</a:t>
            </a:r>
            <a:r>
              <a:rPr kumimoji="0" lang="ru-RU" altLang="ru-RU" sz="4400" b="1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kumimoji="0" lang="en-US" altLang="ru-RU" sz="4400" b="1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4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anose="02020603050405020304" pitchFamily="18" charset="0"/>
                <a:sym typeface="Symbol" pitchFamily="18" charset="2"/>
              </a:rPr>
              <a:t></a:t>
            </a:r>
            <a:r>
              <a:rPr kumimoji="0" lang="en-US" alt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kumimoji="0" lang="en-US" altLang="ru-RU" sz="44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anose="02020603050405020304" pitchFamily="18" charset="0"/>
              </a:rPr>
              <a:t>0</a:t>
            </a:r>
            <a:r>
              <a:rPr kumimoji="0" lang="en-US" altLang="ru-RU" sz="4400" b="1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kumimoji="0" lang="en-US" alt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kumimoji="0" lang="ru-RU" alt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395536" y="3320722"/>
            <a:ext cx="1243314" cy="6123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anose="02020603050405020304" pitchFamily="18" charset="0"/>
              </a:rPr>
              <a:t>R</a:t>
            </a:r>
            <a:r>
              <a:rPr kumimoji="0" lang="en-US" alt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anose="02020603050405020304" pitchFamily="18" charset="0"/>
              </a:rPr>
              <a:t>=0</a:t>
            </a:r>
            <a:endParaRPr kumimoji="0" lang="ru-RU" altLang="ru-RU" sz="7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Line 8"/>
          <p:cNvSpPr>
            <a:spLocks noChangeShapeType="1"/>
          </p:cNvSpPr>
          <p:nvPr/>
        </p:nvSpPr>
        <p:spPr bwMode="auto">
          <a:xfrm flipV="1">
            <a:off x="611560" y="2749090"/>
            <a:ext cx="0" cy="474310"/>
          </a:xfrm>
          <a:prstGeom prst="line">
            <a:avLst/>
          </a:prstGeom>
          <a:noFill/>
          <a:ln w="76200">
            <a:solidFill>
              <a:srgbClr val="00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rc 9"/>
          <p:cNvSpPr>
            <a:spLocks/>
          </p:cNvSpPr>
          <p:nvPr/>
        </p:nvSpPr>
        <p:spPr bwMode="auto">
          <a:xfrm flipV="1">
            <a:off x="630467" y="2098553"/>
            <a:ext cx="981263" cy="691781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0270"/>
              <a:gd name="T1" fmla="*/ 0 h 21600"/>
              <a:gd name="T2" fmla="*/ 20270 w 20270"/>
              <a:gd name="T3" fmla="*/ 14137 h 21600"/>
              <a:gd name="T4" fmla="*/ 0 w 2027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270" h="21600" fill="none" extrusionOk="0">
                <a:moveTo>
                  <a:pt x="-1" y="0"/>
                </a:moveTo>
                <a:cubicBezTo>
                  <a:pt x="9051" y="0"/>
                  <a:pt x="17142" y="5643"/>
                  <a:pt x="20269" y="14137"/>
                </a:cubicBezTo>
              </a:path>
              <a:path w="20270" h="21600" stroke="0" extrusionOk="0">
                <a:moveTo>
                  <a:pt x="-1" y="0"/>
                </a:moveTo>
                <a:cubicBezTo>
                  <a:pt x="9051" y="0"/>
                  <a:pt x="17142" y="5643"/>
                  <a:pt x="20269" y="14137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rgbClr val="220FB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Line 10"/>
          <p:cNvSpPr>
            <a:spLocks noChangeShapeType="1"/>
          </p:cNvSpPr>
          <p:nvPr/>
        </p:nvSpPr>
        <p:spPr bwMode="auto">
          <a:xfrm flipV="1">
            <a:off x="1526649" y="998078"/>
            <a:ext cx="1436917" cy="14698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107504" y="458419"/>
            <a:ext cx="576064" cy="77421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altLang="ru-RU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endParaRPr kumimoji="0" lang="ru-RU" altLang="ru-RU" sz="48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3131840" y="3230848"/>
            <a:ext cx="372307" cy="77421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alt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 </a:t>
            </a:r>
            <a:endParaRPr kumimoji="0" lang="ru-RU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Box 11"/>
          <p:cNvSpPr txBox="1">
            <a:spLocks noChangeArrowheads="1"/>
          </p:cNvSpPr>
          <p:nvPr/>
        </p:nvSpPr>
        <p:spPr bwMode="auto">
          <a:xfrm>
            <a:off x="4493997" y="3285904"/>
            <a:ext cx="4374739" cy="3572095"/>
          </a:xfrm>
          <a:prstGeom prst="rect">
            <a:avLst/>
          </a:prstGeom>
          <a:solidFill>
            <a:srgbClr val="92D050"/>
          </a:solidFill>
          <a:ln w="9525">
            <a:solidFill>
              <a:srgbClr val="FF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altLang="ru-RU" sz="3600" b="1" i="1" u="sng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сверхпроводиость</a:t>
            </a:r>
            <a:endParaRPr kumimoji="0" lang="ru-RU" altLang="ru-RU" sz="3600" b="1" i="1" u="sng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alt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 1911 г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alt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 в  кольце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alt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kumimoji="0" lang="ru-RU" altLang="ru-RU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магн</a:t>
            </a:r>
            <a:r>
              <a:rPr kumimoji="0" lang="ru-RU" alt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 поле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alt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 МГД  </a:t>
            </a:r>
            <a:r>
              <a:rPr kumimoji="0" lang="ru-RU" altLang="ru-RU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генер</a:t>
            </a:r>
            <a:r>
              <a:rPr kumimoji="0" lang="ru-RU" alt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alt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endParaRPr kumimoji="0" lang="ru-RU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Box 5">
            <a:hlinkClick r:id="rId9" action="ppaction://hlinkfile"/>
          </p:cNvPr>
          <p:cNvSpPr txBox="1">
            <a:spLocks noChangeArrowheads="1"/>
          </p:cNvSpPr>
          <p:nvPr/>
        </p:nvSpPr>
        <p:spPr bwMode="auto">
          <a:xfrm>
            <a:off x="10307" y="6442632"/>
            <a:ext cx="3637856" cy="415368"/>
          </a:xfrm>
          <a:prstGeom prst="rect">
            <a:avLst/>
          </a:prstGeom>
          <a:solidFill>
            <a:schemeClr val="bg1">
              <a:lumMod val="50000"/>
            </a:scheme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«сверхпроводимость» 10 мин </a:t>
            </a:r>
          </a:p>
        </p:txBody>
      </p:sp>
      <p:sp>
        <p:nvSpPr>
          <p:cNvPr id="19" name="Text Box 5">
            <a:hlinkClick r:id="rId10" action="ppaction://hlinkfile"/>
          </p:cNvPr>
          <p:cNvSpPr txBox="1">
            <a:spLocks noChangeArrowheads="1"/>
          </p:cNvSpPr>
          <p:nvPr/>
        </p:nvSpPr>
        <p:spPr bwMode="auto">
          <a:xfrm>
            <a:off x="0" y="5887976"/>
            <a:ext cx="3107582" cy="565360"/>
          </a:xfrm>
          <a:prstGeom prst="rect">
            <a:avLst/>
          </a:prstGeom>
          <a:solidFill>
            <a:schemeClr val="bg1">
              <a:lumMod val="50000"/>
            </a:scheme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altLang="ru-RU" sz="24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alt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altLang="ru-RU" sz="24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altLang="ru-RU" sz="2400" b="1" baseline="-25000" dirty="0">
                <a:solidFill>
                  <a:srgbClr val="006600"/>
                </a:solidFill>
                <a:latin typeface="Times New Roman" pitchFamily="18" charset="0"/>
                <a:cs typeface="Times New Roman" panose="02020603050405020304" pitchFamily="18" charset="0"/>
              </a:rPr>
              <a:t>0</a:t>
            </a:r>
            <a:r>
              <a:rPr lang="en-US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b="1" dirty="0">
                <a:solidFill>
                  <a:srgbClr val="000099"/>
                </a:solidFill>
                <a:latin typeface="Times New Roman" pitchFamily="18" charset="0"/>
                <a:cs typeface="Times New Roman" panose="02020603050405020304" pitchFamily="18" charset="0"/>
                <a:sym typeface="Symbol" pitchFamily="18" charset="2"/>
              </a:rPr>
              <a:t></a:t>
            </a:r>
            <a:r>
              <a:rPr lang="en-US" alt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ru-RU" sz="2400" b="1" baseline="30000" dirty="0">
                <a:solidFill>
                  <a:srgbClr val="FF0000"/>
                </a:solidFill>
                <a:latin typeface="Times New Roman" pitchFamily="18" charset="0"/>
                <a:cs typeface="Times New Roman" panose="02020603050405020304" pitchFamily="18" charset="0"/>
              </a:rPr>
              <a:t>0</a:t>
            </a:r>
            <a:r>
              <a:rPr lang="en-US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 мин</a:t>
            </a:r>
          </a:p>
        </p:txBody>
      </p:sp>
      <p:sp>
        <p:nvSpPr>
          <p:cNvPr id="20" name="Text Box 5"/>
          <p:cNvSpPr txBox="1">
            <a:spLocks noChangeArrowheads="1"/>
          </p:cNvSpPr>
          <p:nvPr/>
        </p:nvSpPr>
        <p:spPr bwMode="auto">
          <a:xfrm>
            <a:off x="4463415" y="2132856"/>
            <a:ext cx="4429065" cy="1074412"/>
          </a:xfrm>
          <a:prstGeom prst="rect">
            <a:avLst/>
          </a:prstGeom>
          <a:solidFill>
            <a:srgbClr val="FFFFFF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altLang="ru-RU" sz="4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anose="02020603050405020304" pitchFamily="18" charset="0"/>
                <a:sym typeface="Symbol" pitchFamily="18" charset="2"/>
              </a:rPr>
              <a:t></a:t>
            </a:r>
            <a:r>
              <a:rPr kumimoji="0" lang="ru-RU" altLang="ru-RU" sz="4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anose="02020603050405020304" pitchFamily="18" charset="0"/>
                <a:sym typeface="Symbol" pitchFamily="18" charset="2"/>
              </a:rPr>
              <a:t>- температурный коэффициент сопротивления</a:t>
            </a:r>
            <a:r>
              <a:rPr kumimoji="0" lang="en-US" alt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kumimoji="0" lang="ru-RU" alt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9" name="Picture 13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 xmlns="">
                  <a14:imgLayer r:embed="rId12">
                    <a14:imgEffect>
                      <a14:sharpenSoften amount="25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1238"/>
          <a:stretch/>
        </p:blipFill>
        <p:spPr bwMode="auto">
          <a:xfrm>
            <a:off x="4566005" y="3199390"/>
            <a:ext cx="4614507" cy="3758002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ectangle 14"/>
          <p:cNvSpPr>
            <a:spLocks noChangeArrowheads="1"/>
          </p:cNvSpPr>
          <p:nvPr/>
        </p:nvSpPr>
        <p:spPr bwMode="auto">
          <a:xfrm>
            <a:off x="300038" y="33496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3275856" y="1502656"/>
            <a:ext cx="5886907" cy="77421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altLang="ru-RU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kumimoji="0" lang="en-US" altLang="ru-RU" sz="4000" b="1" i="0" u="none" strike="noStrike" cap="none" normalizeH="0" baseline="-25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anose="02020603050405020304" pitchFamily="18" charset="0"/>
              </a:rPr>
              <a:t>0</a:t>
            </a:r>
            <a:r>
              <a:rPr kumimoji="0" lang="ru-RU" altLang="ru-RU" sz="3600" b="1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-сопротивление при </a:t>
            </a:r>
            <a:r>
              <a:rPr kumimoji="0" lang="ru-RU" altLang="ru-RU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alt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anose="02020603050405020304" pitchFamily="18" charset="0"/>
              </a:rPr>
              <a:t>0</a:t>
            </a:r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endParaRPr kumimoji="0" lang="ru-RU" alt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5" name="Группа 24"/>
          <p:cNvGrpSpPr/>
          <p:nvPr/>
        </p:nvGrpSpPr>
        <p:grpSpPr>
          <a:xfrm>
            <a:off x="0" y="-102894"/>
            <a:ext cx="9144000" cy="6960894"/>
            <a:chOff x="785786" y="2928934"/>
            <a:chExt cx="9144000" cy="6858000"/>
          </a:xfrm>
        </p:grpSpPr>
        <p:grpSp>
          <p:nvGrpSpPr>
            <p:cNvPr id="26" name="Группа 95"/>
            <p:cNvGrpSpPr/>
            <p:nvPr/>
          </p:nvGrpSpPr>
          <p:grpSpPr>
            <a:xfrm>
              <a:off x="785786" y="2928934"/>
              <a:ext cx="9144000" cy="6858000"/>
              <a:chOff x="2285984" y="0"/>
              <a:chExt cx="9144000" cy="6858000"/>
            </a:xfrm>
          </p:grpSpPr>
          <p:sp>
            <p:nvSpPr>
              <p:cNvPr id="28" name="Скругленный прямоугольник 27"/>
              <p:cNvSpPr/>
              <p:nvPr/>
            </p:nvSpPr>
            <p:spPr>
              <a:xfrm>
                <a:off x="2500266" y="1500150"/>
                <a:ext cx="1714512" cy="1357322"/>
              </a:xfrm>
              <a:prstGeom prst="roundRect">
                <a:avLst/>
              </a:prstGeom>
              <a:solidFill>
                <a:schemeClr val="accent1">
                  <a:alpha val="32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grpSp>
            <p:nvGrpSpPr>
              <p:cNvPr id="29" name="Группа 63"/>
              <p:cNvGrpSpPr/>
              <p:nvPr/>
            </p:nvGrpSpPr>
            <p:grpSpPr>
              <a:xfrm>
                <a:off x="2285984" y="0"/>
                <a:ext cx="9144000" cy="6858000"/>
                <a:chOff x="3571868" y="-3429000"/>
                <a:chExt cx="9144000" cy="6858000"/>
              </a:xfrm>
            </p:grpSpPr>
            <p:grpSp>
              <p:nvGrpSpPr>
                <p:cNvPr id="34" name="Группа 125"/>
                <p:cNvGrpSpPr/>
                <p:nvPr/>
              </p:nvGrpSpPr>
              <p:grpSpPr>
                <a:xfrm>
                  <a:off x="3571868" y="-3429000"/>
                  <a:ext cx="9144000" cy="6858000"/>
                  <a:chOff x="-3214742" y="1285908"/>
                  <a:chExt cx="9144000" cy="6858000"/>
                </a:xfrm>
              </p:grpSpPr>
              <p:grpSp>
                <p:nvGrpSpPr>
                  <p:cNvPr id="40" name="Группа 114"/>
                  <p:cNvGrpSpPr/>
                  <p:nvPr/>
                </p:nvGrpSpPr>
                <p:grpSpPr>
                  <a:xfrm>
                    <a:off x="-3214742" y="1285908"/>
                    <a:ext cx="9144000" cy="6858000"/>
                    <a:chOff x="0" y="0"/>
                    <a:chExt cx="9144000" cy="6858000"/>
                  </a:xfrm>
                </p:grpSpPr>
                <p:sp>
                  <p:nvSpPr>
                    <p:cNvPr id="56" name="Прямоугольник 55"/>
                    <p:cNvSpPr/>
                    <p:nvPr/>
                  </p:nvSpPr>
                  <p:spPr>
                    <a:xfrm>
                      <a:off x="0" y="0"/>
                      <a:ext cx="9144000" cy="6858000"/>
                    </a:xfrm>
                    <a:prstGeom prst="rect">
                      <a:avLst/>
                    </a:prstGeom>
                    <a:solidFill>
                      <a:schemeClr val="tx1">
                        <a:lumMod val="75000"/>
                        <a:lumOff val="25000"/>
                        <a:alpha val="69000"/>
                      </a:schemeClr>
                    </a:solidFill>
                  </p:spPr>
                  <p:style>
                    <a:lnRef idx="1">
                      <a:schemeClr val="dk1"/>
                    </a:lnRef>
                    <a:fillRef idx="2">
                      <a:schemeClr val="dk1"/>
                    </a:fillRef>
                    <a:effectRef idx="1">
                      <a:schemeClr val="dk1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endParaRPr lang="ru-RU" sz="96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lvl="0" algn="ctr">
                        <a:spcAft>
                          <a:spcPts val="1000"/>
                        </a:spcAft>
                      </a:pPr>
                      <a:endParaRPr lang="ru-RU" sz="96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57" name="Прямоугольник 56"/>
                    <p:cNvSpPr/>
                    <p:nvPr/>
                  </p:nvSpPr>
                  <p:spPr>
                    <a:xfrm>
                      <a:off x="357158" y="5143512"/>
                      <a:ext cx="1992853" cy="1015663"/>
                    </a:xfrm>
                    <a:prstGeom prst="rect">
                      <a:avLst/>
                    </a:prstGeom>
                    <a:solidFill>
                      <a:schemeClr val="bg2">
                        <a:lumMod val="90000"/>
                      </a:schemeClr>
                    </a:solidFill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n-US" sz="60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r>
                        <a:rPr lang="en-US" sz="6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=</a:t>
                      </a:r>
                      <a:r>
                        <a:rPr lang="en-US" sz="6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Nt</a:t>
                      </a:r>
                      <a:endParaRPr lang="ru-RU" sz="6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grpSp>
                <p:nvGrpSpPr>
                  <p:cNvPr id="41" name="Группа 123"/>
                  <p:cNvGrpSpPr/>
                  <p:nvPr/>
                </p:nvGrpSpPr>
                <p:grpSpPr>
                  <a:xfrm>
                    <a:off x="-3000460" y="1500135"/>
                    <a:ext cx="7425913" cy="1562510"/>
                    <a:chOff x="-3152860" y="-910440"/>
                    <a:chExt cx="7425913" cy="1562510"/>
                  </a:xfrm>
                  <a:solidFill>
                    <a:schemeClr val="bg2">
                      <a:lumMod val="90000"/>
                    </a:schemeClr>
                  </a:solidFill>
                </p:grpSpPr>
                <p:sp>
                  <p:nvSpPr>
                    <p:cNvPr id="48" name="Text Box 40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-3152860" y="-646758"/>
                      <a:ext cx="930056" cy="714380"/>
                    </a:xfrm>
                    <a:prstGeom prst="rect">
                      <a:avLst/>
                    </a:prstGeom>
                    <a:grp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U</a:t>
                      </a: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=</a:t>
                      </a: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</a:t>
                      </a:r>
                      <a:endParaRPr kumimoji="0" lang="ru-RU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grpSp>
                  <p:nvGrpSpPr>
                    <p:cNvPr id="49" name="Group 41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-2399564" y="-910440"/>
                      <a:ext cx="6672617" cy="1562510"/>
                      <a:chOff x="-957" y="2602"/>
                      <a:chExt cx="4370" cy="1036"/>
                    </a:xfrm>
                    <a:grpFill/>
                  </p:grpSpPr>
                  <p:grpSp>
                    <p:nvGrpSpPr>
                      <p:cNvPr id="50" name="Group 42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-931" y="2602"/>
                        <a:ext cx="4344" cy="1036"/>
                        <a:chOff x="6918" y="2902"/>
                        <a:chExt cx="5277" cy="1036"/>
                      </a:xfrm>
                      <a:grpFill/>
                    </p:grpSpPr>
                    <p:sp>
                      <p:nvSpPr>
                        <p:cNvPr id="52" name="Line 43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1567" y="3938"/>
                          <a:ext cx="628" cy="0"/>
                        </a:xfrm>
                        <a:prstGeom prst="line">
                          <a:avLst/>
                        </a:prstGeom>
                        <a:grpFill/>
                        <a:ln w="19050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44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grpSp>
                      <p:nvGrpSpPr>
                        <p:cNvPr id="53" name="Group 44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6918" y="2902"/>
                          <a:ext cx="605" cy="829"/>
                          <a:chOff x="7325" y="3170"/>
                          <a:chExt cx="484" cy="829"/>
                        </a:xfrm>
                        <a:grpFill/>
                      </p:grpSpPr>
                      <p:sp>
                        <p:nvSpPr>
                          <p:cNvPr id="54" name="Text Box 45"/>
                          <p:cNvSpPr txBox="1"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7361" y="3170"/>
                            <a:ext cx="448" cy="379"/>
                          </a:xfrm>
                          <a:prstGeom prst="rect">
                            <a:avLst/>
                          </a:prstGeom>
                          <a:grpFill/>
                          <a:ln w="9525">
                            <a:noFill/>
                            <a:miter lim="800000"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lvl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ts val="100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r>
                              <a:rPr kumimoji="0" lang="en-US" sz="3200" b="1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rPr>
                              <a:t>А</a:t>
                            </a:r>
                            <a:endParaRPr kumimoji="0" lang="ru-RU" sz="44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  <p:sp>
                        <p:nvSpPr>
                          <p:cNvPr id="55" name="Text Box 46"/>
                          <p:cNvSpPr txBox="1"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7325" y="3549"/>
                            <a:ext cx="484" cy="450"/>
                          </a:xfrm>
                          <a:prstGeom prst="rect">
                            <a:avLst/>
                          </a:prstGeom>
                          <a:grpFill/>
                          <a:ln w="9525">
                            <a:noFill/>
                            <a:miter lim="800000"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lvl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ts val="100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r>
                              <a:rPr kumimoji="0" lang="en-US" sz="3600" b="1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rPr>
                              <a:t> </a:t>
                            </a:r>
                            <a:r>
                              <a:rPr kumimoji="0" lang="en-US" sz="3600" b="1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rgbClr val="006600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rPr>
                              <a:t>q</a:t>
                            </a:r>
                            <a:endParaRPr kumimoji="0" lang="ru-RU" sz="44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0066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</p:grpSp>
                  </p:grpSp>
                  <p:sp>
                    <p:nvSpPr>
                      <p:cNvPr id="51" name="Line 47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-957" y="2981"/>
                        <a:ext cx="583" cy="0"/>
                      </a:xfrm>
                      <a:prstGeom prst="line">
                        <a:avLst/>
                      </a:prstGeom>
                      <a:grpFill/>
                      <a:ln w="5715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4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42" name="Группа 17"/>
                  <p:cNvGrpSpPr/>
                  <p:nvPr/>
                </p:nvGrpSpPr>
                <p:grpSpPr>
                  <a:xfrm>
                    <a:off x="-2071766" y="4418965"/>
                    <a:ext cx="6643766" cy="1938993"/>
                    <a:chOff x="214250" y="4019985"/>
                    <a:chExt cx="6643766" cy="1938993"/>
                  </a:xfrm>
                </p:grpSpPr>
                <p:sp>
                  <p:nvSpPr>
                    <p:cNvPr id="43" name="Прямоугольник 42"/>
                    <p:cNvSpPr/>
                    <p:nvPr/>
                  </p:nvSpPr>
                  <p:spPr>
                    <a:xfrm>
                      <a:off x="6000760" y="4019985"/>
                      <a:ext cx="857256" cy="1107996"/>
                    </a:xfrm>
                    <a:prstGeom prst="rect">
                      <a:avLst/>
                    </a:prstGeom>
                    <a:solidFill>
                      <a:schemeClr val="accent4">
                        <a:lumMod val="60000"/>
                        <a:lumOff val="40000"/>
                      </a:schemeClr>
                    </a:solidFill>
                  </p:spPr>
                  <p:txBody>
                    <a:bodyPr wrap="square">
                      <a:spAutoFit/>
                    </a:bodyPr>
                    <a:lstStyle/>
                    <a:p>
                      <a:r>
                        <a:rPr lang="en-US" sz="6600" b="1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U</a:t>
                      </a:r>
                      <a:endParaRPr lang="ru-RU" sz="6600" b="1" dirty="0">
                        <a:solidFill>
                          <a:srgbClr val="000099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44" name="Прямоугольник 43"/>
                    <p:cNvSpPr/>
                    <p:nvPr/>
                  </p:nvSpPr>
                  <p:spPr>
                    <a:xfrm>
                      <a:off x="4929190" y="4643446"/>
                      <a:ext cx="1000132" cy="1107996"/>
                    </a:xfrm>
                    <a:prstGeom prst="rect">
                      <a:avLst/>
                    </a:prstGeom>
                    <a:solidFill>
                      <a:schemeClr val="accent4">
                        <a:lumMod val="60000"/>
                        <a:lumOff val="40000"/>
                      </a:schemeClr>
                    </a:solidFill>
                  </p:spPr>
                  <p:txBody>
                    <a:bodyPr wrap="square">
                      <a:spAutoFit/>
                    </a:bodyPr>
                    <a:lstStyle/>
                    <a:p>
                      <a:r>
                        <a:rPr lang="en-US" sz="6600" b="1" cap="all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lang="en-US" sz="6600" b="1" cap="all" dirty="0" smtClean="0">
                          <a:solidFill>
                            <a:srgbClr val="00009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=</a:t>
                      </a:r>
                      <a:endParaRPr lang="ru-RU" sz="6600" b="1" dirty="0">
                        <a:solidFill>
                          <a:srgbClr val="000099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45" name="Прямоугольник 44"/>
                    <p:cNvSpPr/>
                    <p:nvPr/>
                  </p:nvSpPr>
                  <p:spPr>
                    <a:xfrm>
                      <a:off x="5929322" y="5127981"/>
                      <a:ext cx="857224" cy="830997"/>
                    </a:xfrm>
                    <a:prstGeom prst="rect">
                      <a:avLst/>
                    </a:prstGeom>
                    <a:solidFill>
                      <a:schemeClr val="bg2">
                        <a:lumMod val="75000"/>
                      </a:schemeClr>
                    </a:solidFill>
                  </p:spPr>
                  <p:txBody>
                    <a:bodyPr wrap="square">
                      <a:spAutoFit/>
                    </a:bodyPr>
                    <a:lstStyle/>
                    <a:p>
                      <a:r>
                        <a:rPr lang="en-US" sz="4800" b="1" cap="all" dirty="0" smtClean="0"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endParaRPr lang="ru-RU" sz="4800" b="1" dirty="0">
                        <a:solidFill>
                          <a:srgbClr val="0066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cxnSp>
                  <p:nvCxnSpPr>
                    <p:cNvPr id="46" name="Прямая соединительная линия 45"/>
                    <p:cNvCxnSpPr/>
                    <p:nvPr/>
                  </p:nvCxnSpPr>
                  <p:spPr>
                    <a:xfrm>
                      <a:off x="5929322" y="5199419"/>
                      <a:ext cx="714380" cy="1588"/>
                    </a:xfrm>
                    <a:prstGeom prst="line">
                      <a:avLst/>
                    </a:prstGeom>
                    <a:ln w="762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7" name="Прямая соединительная линия 46"/>
                    <p:cNvCxnSpPr/>
                    <p:nvPr/>
                  </p:nvCxnSpPr>
                  <p:spPr>
                    <a:xfrm>
                      <a:off x="214250" y="4030176"/>
                      <a:ext cx="714380" cy="1588"/>
                    </a:xfrm>
                    <a:prstGeom prst="line">
                      <a:avLst/>
                    </a:prstGeom>
                    <a:ln w="762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35" name="Группа 145"/>
                <p:cNvGrpSpPr/>
                <p:nvPr/>
              </p:nvGrpSpPr>
              <p:grpSpPr>
                <a:xfrm>
                  <a:off x="3643274" y="-1139909"/>
                  <a:ext cx="1808967" cy="1701831"/>
                  <a:chOff x="3940901" y="3717875"/>
                  <a:chExt cx="1808967" cy="1701831"/>
                </a:xfrm>
                <a:solidFill>
                  <a:schemeClr val="tx2">
                    <a:lumMod val="20000"/>
                    <a:lumOff val="80000"/>
                  </a:schemeClr>
                </a:solidFill>
              </p:grpSpPr>
              <p:sp>
                <p:nvSpPr>
                  <p:cNvPr id="36" name="Line 1"/>
                  <p:cNvSpPr>
                    <a:spLocks noChangeShapeType="1"/>
                  </p:cNvSpPr>
                  <p:nvPr/>
                </p:nvSpPr>
                <p:spPr bwMode="auto">
                  <a:xfrm rot="21420000">
                    <a:off x="5000799" y="4509576"/>
                    <a:ext cx="571504" cy="53509"/>
                  </a:xfrm>
                  <a:prstGeom prst="line">
                    <a:avLst/>
                  </a:prstGeom>
                  <a:grpFill/>
                  <a:ln w="571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37" name="Rectangle 152"/>
                  <p:cNvSpPr>
                    <a:spLocks noChangeArrowheads="1"/>
                  </p:cNvSpPr>
                  <p:nvPr/>
                </p:nvSpPr>
                <p:spPr bwMode="auto">
                  <a:xfrm>
                    <a:off x="5072034" y="3717875"/>
                    <a:ext cx="677834" cy="769441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ctr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nb-NO" sz="4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rPr>
                      <a:t>q                       </a:t>
                    </a:r>
                    <a:endParaRPr kumimoji="0" lang="nb-NO" sz="5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8" name="Text Box 15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940901" y="4009516"/>
                    <a:ext cx="1071538" cy="919705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5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I</a:t>
                    </a:r>
                    <a:r>
                      <a:rPr kumimoji="0" lang="en-US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en-US" sz="6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=</a:t>
                    </a:r>
                    <a:endParaRPr kumimoji="0" lang="ru-RU" sz="6000" b="0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9" name="Rectangle 152"/>
                  <p:cNvSpPr>
                    <a:spLocks noChangeArrowheads="1"/>
                  </p:cNvSpPr>
                  <p:nvPr/>
                </p:nvSpPr>
                <p:spPr bwMode="auto">
                  <a:xfrm rot="21540000">
                    <a:off x="5163141" y="4650265"/>
                    <a:ext cx="428628" cy="769441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ctr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nb-NO" sz="4400" b="1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rPr>
                      <a:t>t                       </a:t>
                    </a:r>
                    <a:endParaRPr kumimoji="0" lang="nb-NO" sz="5400" b="0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grpSp>
            <p:nvGrpSpPr>
              <p:cNvPr id="30" name="Группа 23"/>
              <p:cNvGrpSpPr/>
              <p:nvPr/>
            </p:nvGrpSpPr>
            <p:grpSpPr>
              <a:xfrm>
                <a:off x="8501090" y="500042"/>
                <a:ext cx="1143008" cy="1367756"/>
                <a:chOff x="7358082" y="2639793"/>
                <a:chExt cx="1143008" cy="1367756"/>
              </a:xfrm>
              <a:solidFill>
                <a:schemeClr val="bg2"/>
              </a:solidFill>
            </p:grpSpPr>
            <p:sp>
              <p:nvSpPr>
                <p:cNvPr id="31" name="Прямоугольник 30"/>
                <p:cNvSpPr/>
                <p:nvPr/>
              </p:nvSpPr>
              <p:spPr>
                <a:xfrm>
                  <a:off x="7358082" y="2639793"/>
                  <a:ext cx="1143008" cy="646331"/>
                </a:xfrm>
                <a:prstGeom prst="rect">
                  <a:avLst/>
                </a:prstGeom>
                <a:grpFill/>
              </p:spPr>
              <p:txBody>
                <a:bodyPr wrap="square">
                  <a:spAutoFit/>
                </a:bodyPr>
                <a:lstStyle/>
                <a:p>
                  <a:r>
                    <a:rPr lang="en-US" sz="36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  <a:sym typeface="Symbol"/>
                    </a:rPr>
                    <a:t></a:t>
                  </a:r>
                  <a:r>
                    <a:rPr lang="en-US" sz="3600" b="1" dirty="0" smtClean="0">
                      <a:solidFill>
                        <a:srgbClr val="0033CC"/>
                      </a:solidFill>
                      <a:latin typeface="Times New Roman" pitchFamily="18" charset="0"/>
                      <a:cs typeface="Times New Roman" pitchFamily="18" charset="0"/>
                    </a:rPr>
                    <a:t>L</a:t>
                  </a:r>
                  <a:endParaRPr lang="ru-RU" sz="3600" b="1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2" name="Прямоугольник 31"/>
                <p:cNvSpPr/>
                <p:nvPr/>
              </p:nvSpPr>
              <p:spPr>
                <a:xfrm>
                  <a:off x="7524708" y="3361218"/>
                  <a:ext cx="619192" cy="646331"/>
                </a:xfrm>
                <a:prstGeom prst="rect">
                  <a:avLst/>
                </a:prstGeom>
                <a:grpFill/>
              </p:spPr>
              <p:txBody>
                <a:bodyPr wrap="square">
                  <a:spAutoFit/>
                </a:bodyPr>
                <a:lstStyle/>
                <a:p>
                  <a:r>
                    <a:rPr lang="en-US" sz="3600" b="1" cap="all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S</a:t>
                  </a:r>
                  <a:endParaRPr lang="ru-RU" sz="3600" b="1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cxnSp>
              <p:nvCxnSpPr>
                <p:cNvPr id="33" name="Прямая соединительная линия 32"/>
                <p:cNvCxnSpPr/>
                <p:nvPr/>
              </p:nvCxnSpPr>
              <p:spPr>
                <a:xfrm>
                  <a:off x="7429520" y="3286124"/>
                  <a:ext cx="714380" cy="1588"/>
                </a:xfrm>
                <a:prstGeom prst="line">
                  <a:avLst/>
                </a:prstGeom>
                <a:grpFill/>
                <a:ln w="762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27" name="Прямоугольник 26"/>
            <p:cNvSpPr/>
            <p:nvPr/>
          </p:nvSpPr>
          <p:spPr>
            <a:xfrm>
              <a:off x="6215074" y="3786190"/>
              <a:ext cx="857224" cy="707886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>
              <a:spAutoFit/>
            </a:bodyPr>
            <a:lstStyle/>
            <a:p>
              <a:r>
                <a:rPr lang="en-US" sz="40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R=</a:t>
              </a:r>
              <a:r>
                <a:rPr lang="en-US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endParaRPr lang="ru-RU" sz="4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2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6" grpId="0" animBg="1"/>
      <p:bldP spid="7" grpId="0"/>
      <p:bldP spid="9" grpId="0" animBg="1"/>
      <p:bldP spid="10" grpId="0" animBg="1"/>
      <p:bldP spid="11" grpId="0" animBg="1"/>
      <p:bldP spid="13" grpId="0" animBg="1"/>
      <p:bldP spid="14" grpId="0" animBg="1"/>
      <p:bldP spid="17" grpId="0" uiExpand="1" build="p" animBg="1" autoUpdateAnimBg="0"/>
      <p:bldP spid="20" grpId="0" animBg="1"/>
      <p:bldP spid="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" name="Rectangle 20"/>
          <p:cNvSpPr>
            <a:spLocks noChangeArrowheads="1"/>
          </p:cNvSpPr>
          <p:nvPr/>
        </p:nvSpPr>
        <p:spPr bwMode="auto">
          <a:xfrm>
            <a:off x="0" y="-71462"/>
            <a:ext cx="9144000" cy="156966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5241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Сила тока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– скалярная физическая величина, характеризующая интенсивность действий электрического тока, числено равная заряду, прошедшему через поперечное сечение проводника за 1 секунду.</a:t>
            </a: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4071942"/>
            <a:ext cx="9144000" cy="138499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5241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Закон Ома: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сила тока на участке цепи прямо пропорционально напряжению и обратно пропорционально сопротивлению</a:t>
            </a:r>
          </a:p>
        </p:txBody>
      </p:sp>
      <p:graphicFrame>
        <p:nvGraphicFramePr>
          <p:cNvPr id="2065" name="Object 17"/>
          <p:cNvGraphicFramePr>
            <a:graphicFrameLocks noChangeAspect="1"/>
          </p:cNvGraphicFramePr>
          <p:nvPr/>
        </p:nvGraphicFramePr>
        <p:xfrm>
          <a:off x="6259693" y="2314588"/>
          <a:ext cx="2884307" cy="1328726"/>
        </p:xfrm>
        <a:graphic>
          <a:graphicData uri="http://schemas.openxmlformats.org/presentationml/2006/ole">
            <p:oleObj spid="_x0000_s3084" name="Формула" r:id="rId5" imgW="850531" imgH="393529" progId="Equation.3">
              <p:embed/>
            </p:oleObj>
          </a:graphicData>
        </a:graphic>
      </p:graphicFrame>
      <p:grpSp>
        <p:nvGrpSpPr>
          <p:cNvPr id="2" name="Группа 17"/>
          <p:cNvGrpSpPr/>
          <p:nvPr/>
        </p:nvGrpSpPr>
        <p:grpSpPr>
          <a:xfrm>
            <a:off x="7143768" y="3857628"/>
            <a:ext cx="1857388" cy="2087233"/>
            <a:chOff x="4929190" y="4056411"/>
            <a:chExt cx="1857388" cy="2087233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5929322" y="4056411"/>
              <a:ext cx="857256" cy="110799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66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endParaRPr lang="ru-RU" sz="6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4929190" y="4643446"/>
              <a:ext cx="1000132" cy="110799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6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66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6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5929322" y="5127981"/>
              <a:ext cx="785818" cy="1015663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60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endParaRPr lang="ru-RU" sz="6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4" name="Прямая соединительная линия 13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Прямоугольник 15"/>
          <p:cNvSpPr/>
          <p:nvPr/>
        </p:nvSpPr>
        <p:spPr>
          <a:xfrm>
            <a:off x="0" y="1915531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52413" eaLnBrk="0" hangingPunct="0"/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Функциональная зависимость силы тока  </a:t>
            </a:r>
            <a:endParaRPr lang="ru-RU" sz="32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7" name="Группа 46"/>
          <p:cNvGrpSpPr/>
          <p:nvPr/>
        </p:nvGrpSpPr>
        <p:grpSpPr>
          <a:xfrm>
            <a:off x="0" y="0"/>
            <a:ext cx="9144000" cy="6858000"/>
            <a:chOff x="785786" y="2928934"/>
            <a:chExt cx="9144000" cy="6858000"/>
          </a:xfrm>
        </p:grpSpPr>
        <p:grpSp>
          <p:nvGrpSpPr>
            <p:cNvPr id="48" name="Группа 95"/>
            <p:cNvGrpSpPr/>
            <p:nvPr/>
          </p:nvGrpSpPr>
          <p:grpSpPr>
            <a:xfrm>
              <a:off x="785786" y="2928934"/>
              <a:ext cx="9144000" cy="6858000"/>
              <a:chOff x="2285984" y="0"/>
              <a:chExt cx="9144000" cy="6858000"/>
            </a:xfrm>
          </p:grpSpPr>
          <p:sp>
            <p:nvSpPr>
              <p:cNvPr id="50" name="Скругленный прямоугольник 49"/>
              <p:cNvSpPr/>
              <p:nvPr/>
            </p:nvSpPr>
            <p:spPr>
              <a:xfrm>
                <a:off x="2500266" y="1500150"/>
                <a:ext cx="1714512" cy="1357322"/>
              </a:xfrm>
              <a:prstGeom prst="roundRect">
                <a:avLst/>
              </a:prstGeom>
              <a:solidFill>
                <a:schemeClr val="accent1">
                  <a:alpha val="32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grpSp>
            <p:nvGrpSpPr>
              <p:cNvPr id="51" name="Группа 63"/>
              <p:cNvGrpSpPr/>
              <p:nvPr/>
            </p:nvGrpSpPr>
            <p:grpSpPr>
              <a:xfrm>
                <a:off x="2285984" y="0"/>
                <a:ext cx="9144000" cy="6858000"/>
                <a:chOff x="3571868" y="-3429000"/>
                <a:chExt cx="9144000" cy="6858000"/>
              </a:xfrm>
            </p:grpSpPr>
            <p:grpSp>
              <p:nvGrpSpPr>
                <p:cNvPr id="56" name="Группа 125"/>
                <p:cNvGrpSpPr/>
                <p:nvPr/>
              </p:nvGrpSpPr>
              <p:grpSpPr>
                <a:xfrm>
                  <a:off x="3571868" y="-3429000"/>
                  <a:ext cx="9144000" cy="6858000"/>
                  <a:chOff x="-3214742" y="1285908"/>
                  <a:chExt cx="9144000" cy="6858000"/>
                </a:xfrm>
              </p:grpSpPr>
              <p:grpSp>
                <p:nvGrpSpPr>
                  <p:cNvPr id="62" name="Группа 114"/>
                  <p:cNvGrpSpPr/>
                  <p:nvPr/>
                </p:nvGrpSpPr>
                <p:grpSpPr>
                  <a:xfrm>
                    <a:off x="-3214742" y="1285908"/>
                    <a:ext cx="9144000" cy="6858000"/>
                    <a:chOff x="0" y="0"/>
                    <a:chExt cx="9144000" cy="6858000"/>
                  </a:xfrm>
                </p:grpSpPr>
                <p:sp>
                  <p:nvSpPr>
                    <p:cNvPr id="78" name="Прямоугольник 77"/>
                    <p:cNvSpPr/>
                    <p:nvPr/>
                  </p:nvSpPr>
                  <p:spPr>
                    <a:xfrm>
                      <a:off x="0" y="0"/>
                      <a:ext cx="9144000" cy="6858000"/>
                    </a:xfrm>
                    <a:prstGeom prst="rect">
                      <a:avLst/>
                    </a:prstGeom>
                    <a:solidFill>
                      <a:schemeClr val="tx1">
                        <a:lumMod val="75000"/>
                        <a:lumOff val="25000"/>
                        <a:alpha val="69000"/>
                      </a:schemeClr>
                    </a:solidFill>
                  </p:spPr>
                  <p:style>
                    <a:lnRef idx="1">
                      <a:schemeClr val="dk1"/>
                    </a:lnRef>
                    <a:fillRef idx="2">
                      <a:schemeClr val="dk1"/>
                    </a:fillRef>
                    <a:effectRef idx="1">
                      <a:schemeClr val="dk1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endParaRPr lang="ru-RU" sz="96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lvl="0" algn="ctr">
                        <a:spcAft>
                          <a:spcPts val="1000"/>
                        </a:spcAft>
                      </a:pPr>
                      <a:endParaRPr lang="ru-RU" sz="96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79" name="Прямоугольник 78"/>
                    <p:cNvSpPr/>
                    <p:nvPr/>
                  </p:nvSpPr>
                  <p:spPr>
                    <a:xfrm>
                      <a:off x="357158" y="5143512"/>
                      <a:ext cx="1992853" cy="1015663"/>
                    </a:xfrm>
                    <a:prstGeom prst="rect">
                      <a:avLst/>
                    </a:prstGeom>
                    <a:solidFill>
                      <a:schemeClr val="bg2">
                        <a:lumMod val="90000"/>
                      </a:schemeClr>
                    </a:solidFill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n-US" sz="60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r>
                        <a:rPr lang="en-US" sz="6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=</a:t>
                      </a:r>
                      <a:r>
                        <a:rPr lang="en-US" sz="6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Nt</a:t>
                      </a:r>
                      <a:endParaRPr lang="ru-RU" sz="6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grpSp>
                <p:nvGrpSpPr>
                  <p:cNvPr id="63" name="Группа 123"/>
                  <p:cNvGrpSpPr/>
                  <p:nvPr/>
                </p:nvGrpSpPr>
                <p:grpSpPr>
                  <a:xfrm>
                    <a:off x="-3000460" y="1500135"/>
                    <a:ext cx="7425913" cy="1562510"/>
                    <a:chOff x="-3152860" y="-910440"/>
                    <a:chExt cx="7425913" cy="1562510"/>
                  </a:xfrm>
                  <a:solidFill>
                    <a:schemeClr val="bg2">
                      <a:lumMod val="90000"/>
                    </a:schemeClr>
                  </a:solidFill>
                </p:grpSpPr>
                <p:sp>
                  <p:nvSpPr>
                    <p:cNvPr id="70" name="Text Box 40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-3152860" y="-646758"/>
                      <a:ext cx="930056" cy="714380"/>
                    </a:xfrm>
                    <a:prstGeom prst="rect">
                      <a:avLst/>
                    </a:prstGeom>
                    <a:grp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U</a:t>
                      </a: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=</a:t>
                      </a: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</a:t>
                      </a:r>
                      <a:endParaRPr kumimoji="0" lang="ru-RU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grpSp>
                  <p:nvGrpSpPr>
                    <p:cNvPr id="71" name="Group 41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-2399564" y="-910440"/>
                      <a:ext cx="6672617" cy="1562510"/>
                      <a:chOff x="-957" y="2602"/>
                      <a:chExt cx="4370" cy="1036"/>
                    </a:xfrm>
                    <a:grpFill/>
                  </p:grpSpPr>
                  <p:grpSp>
                    <p:nvGrpSpPr>
                      <p:cNvPr id="72" name="Group 42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-931" y="2602"/>
                        <a:ext cx="4344" cy="1036"/>
                        <a:chOff x="6918" y="2902"/>
                        <a:chExt cx="5277" cy="1036"/>
                      </a:xfrm>
                      <a:grpFill/>
                    </p:grpSpPr>
                    <p:sp>
                      <p:nvSpPr>
                        <p:cNvPr id="74" name="Line 43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1567" y="3938"/>
                          <a:ext cx="628" cy="0"/>
                        </a:xfrm>
                        <a:prstGeom prst="line">
                          <a:avLst/>
                        </a:prstGeom>
                        <a:grpFill/>
                        <a:ln w="19050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44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grpSp>
                      <p:nvGrpSpPr>
                        <p:cNvPr id="75" name="Group 44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6918" y="2902"/>
                          <a:ext cx="605" cy="829"/>
                          <a:chOff x="7325" y="3170"/>
                          <a:chExt cx="484" cy="829"/>
                        </a:xfrm>
                        <a:grpFill/>
                      </p:grpSpPr>
                      <p:sp>
                        <p:nvSpPr>
                          <p:cNvPr id="76" name="Text Box 45"/>
                          <p:cNvSpPr txBox="1"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7361" y="3170"/>
                            <a:ext cx="448" cy="379"/>
                          </a:xfrm>
                          <a:prstGeom prst="rect">
                            <a:avLst/>
                          </a:prstGeom>
                          <a:grpFill/>
                          <a:ln w="9525">
                            <a:noFill/>
                            <a:miter lim="800000"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lvl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ts val="100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r>
                              <a:rPr kumimoji="0" lang="en-US" sz="3200" b="1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rPr>
                              <a:t>А</a:t>
                            </a:r>
                            <a:endParaRPr kumimoji="0" lang="ru-RU" sz="44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  <p:sp>
                        <p:nvSpPr>
                          <p:cNvPr id="77" name="Text Box 46"/>
                          <p:cNvSpPr txBox="1"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7325" y="3549"/>
                            <a:ext cx="484" cy="450"/>
                          </a:xfrm>
                          <a:prstGeom prst="rect">
                            <a:avLst/>
                          </a:prstGeom>
                          <a:grpFill/>
                          <a:ln w="9525">
                            <a:noFill/>
                            <a:miter lim="800000"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lvl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ts val="100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r>
                              <a:rPr kumimoji="0" lang="en-US" sz="3600" b="1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rPr>
                              <a:t> </a:t>
                            </a:r>
                            <a:r>
                              <a:rPr kumimoji="0" lang="en-US" sz="3600" b="1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rgbClr val="006600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rPr>
                              <a:t>q</a:t>
                            </a:r>
                            <a:endParaRPr kumimoji="0" lang="ru-RU" sz="44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0066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</p:grpSp>
                  </p:grpSp>
                  <p:sp>
                    <p:nvSpPr>
                      <p:cNvPr id="73" name="Line 47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-957" y="2981"/>
                        <a:ext cx="583" cy="0"/>
                      </a:xfrm>
                      <a:prstGeom prst="line">
                        <a:avLst/>
                      </a:prstGeom>
                      <a:grpFill/>
                      <a:ln w="5715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4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64" name="Группа 17"/>
                  <p:cNvGrpSpPr/>
                  <p:nvPr/>
                </p:nvGrpSpPr>
                <p:grpSpPr>
                  <a:xfrm>
                    <a:off x="-2071766" y="4418965"/>
                    <a:ext cx="6643766" cy="1938993"/>
                    <a:chOff x="214250" y="4019985"/>
                    <a:chExt cx="6643766" cy="1938993"/>
                  </a:xfrm>
                </p:grpSpPr>
                <p:sp>
                  <p:nvSpPr>
                    <p:cNvPr id="65" name="Прямоугольник 64"/>
                    <p:cNvSpPr/>
                    <p:nvPr/>
                  </p:nvSpPr>
                  <p:spPr>
                    <a:xfrm>
                      <a:off x="6000760" y="4019985"/>
                      <a:ext cx="857256" cy="1107996"/>
                    </a:xfrm>
                    <a:prstGeom prst="rect">
                      <a:avLst/>
                    </a:prstGeom>
                    <a:solidFill>
                      <a:schemeClr val="accent4">
                        <a:lumMod val="60000"/>
                        <a:lumOff val="40000"/>
                      </a:schemeClr>
                    </a:solidFill>
                  </p:spPr>
                  <p:txBody>
                    <a:bodyPr wrap="square">
                      <a:spAutoFit/>
                    </a:bodyPr>
                    <a:lstStyle/>
                    <a:p>
                      <a:r>
                        <a:rPr lang="en-US" sz="6600" b="1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U</a:t>
                      </a:r>
                      <a:endParaRPr lang="ru-RU" sz="6600" b="1" dirty="0">
                        <a:solidFill>
                          <a:srgbClr val="000099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66" name="Прямоугольник 65"/>
                    <p:cNvSpPr/>
                    <p:nvPr/>
                  </p:nvSpPr>
                  <p:spPr>
                    <a:xfrm>
                      <a:off x="4929190" y="4643446"/>
                      <a:ext cx="1000132" cy="1107996"/>
                    </a:xfrm>
                    <a:prstGeom prst="rect">
                      <a:avLst/>
                    </a:prstGeom>
                    <a:solidFill>
                      <a:schemeClr val="accent4">
                        <a:lumMod val="60000"/>
                        <a:lumOff val="40000"/>
                      </a:schemeClr>
                    </a:solidFill>
                  </p:spPr>
                  <p:txBody>
                    <a:bodyPr wrap="square">
                      <a:spAutoFit/>
                    </a:bodyPr>
                    <a:lstStyle/>
                    <a:p>
                      <a:r>
                        <a:rPr lang="en-US" sz="6600" b="1" cap="all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lang="en-US" sz="6600" b="1" cap="all" dirty="0" smtClean="0">
                          <a:solidFill>
                            <a:srgbClr val="00009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=</a:t>
                      </a:r>
                      <a:endParaRPr lang="ru-RU" sz="6600" b="1" dirty="0">
                        <a:solidFill>
                          <a:srgbClr val="000099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67" name="Прямоугольник 66"/>
                    <p:cNvSpPr/>
                    <p:nvPr/>
                  </p:nvSpPr>
                  <p:spPr>
                    <a:xfrm>
                      <a:off x="5929322" y="5127981"/>
                      <a:ext cx="857224" cy="830997"/>
                    </a:xfrm>
                    <a:prstGeom prst="rect">
                      <a:avLst/>
                    </a:prstGeom>
                    <a:solidFill>
                      <a:schemeClr val="bg2">
                        <a:lumMod val="75000"/>
                      </a:schemeClr>
                    </a:solidFill>
                  </p:spPr>
                  <p:txBody>
                    <a:bodyPr wrap="square">
                      <a:spAutoFit/>
                    </a:bodyPr>
                    <a:lstStyle/>
                    <a:p>
                      <a:r>
                        <a:rPr lang="en-US" sz="4800" b="1" cap="all" dirty="0" smtClean="0"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endParaRPr lang="ru-RU" sz="4800" b="1" dirty="0">
                        <a:solidFill>
                          <a:srgbClr val="0066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cxnSp>
                  <p:nvCxnSpPr>
                    <p:cNvPr id="68" name="Прямая соединительная линия 67"/>
                    <p:cNvCxnSpPr/>
                    <p:nvPr/>
                  </p:nvCxnSpPr>
                  <p:spPr>
                    <a:xfrm>
                      <a:off x="5929322" y="5199419"/>
                      <a:ext cx="714380" cy="1588"/>
                    </a:xfrm>
                    <a:prstGeom prst="line">
                      <a:avLst/>
                    </a:prstGeom>
                    <a:ln w="762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9" name="Прямая соединительная линия 68"/>
                    <p:cNvCxnSpPr/>
                    <p:nvPr/>
                  </p:nvCxnSpPr>
                  <p:spPr>
                    <a:xfrm>
                      <a:off x="214250" y="4030176"/>
                      <a:ext cx="714380" cy="1588"/>
                    </a:xfrm>
                    <a:prstGeom prst="line">
                      <a:avLst/>
                    </a:prstGeom>
                    <a:ln w="762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57" name="Группа 145"/>
                <p:cNvGrpSpPr/>
                <p:nvPr/>
              </p:nvGrpSpPr>
              <p:grpSpPr>
                <a:xfrm>
                  <a:off x="3643274" y="-1139909"/>
                  <a:ext cx="1808967" cy="1701831"/>
                  <a:chOff x="3940901" y="3717875"/>
                  <a:chExt cx="1808967" cy="1701831"/>
                </a:xfrm>
                <a:solidFill>
                  <a:schemeClr val="tx2">
                    <a:lumMod val="20000"/>
                    <a:lumOff val="80000"/>
                  </a:schemeClr>
                </a:solidFill>
              </p:grpSpPr>
              <p:sp>
                <p:nvSpPr>
                  <p:cNvPr id="58" name="Line 1"/>
                  <p:cNvSpPr>
                    <a:spLocks noChangeShapeType="1"/>
                  </p:cNvSpPr>
                  <p:nvPr/>
                </p:nvSpPr>
                <p:spPr bwMode="auto">
                  <a:xfrm rot="21420000">
                    <a:off x="5000799" y="4509576"/>
                    <a:ext cx="571504" cy="53509"/>
                  </a:xfrm>
                  <a:prstGeom prst="line">
                    <a:avLst/>
                  </a:prstGeom>
                  <a:grpFill/>
                  <a:ln w="571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59" name="Rectangle 152"/>
                  <p:cNvSpPr>
                    <a:spLocks noChangeArrowheads="1"/>
                  </p:cNvSpPr>
                  <p:nvPr/>
                </p:nvSpPr>
                <p:spPr bwMode="auto">
                  <a:xfrm>
                    <a:off x="5072034" y="3717875"/>
                    <a:ext cx="677834" cy="769441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ctr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nb-NO" sz="4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rPr>
                      <a:t>q                       </a:t>
                    </a:r>
                    <a:endParaRPr kumimoji="0" lang="nb-NO" sz="5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60" name="Text Box 15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940901" y="4009516"/>
                    <a:ext cx="1071538" cy="919705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5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I</a:t>
                    </a:r>
                    <a:r>
                      <a:rPr kumimoji="0" lang="en-US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en-US" sz="6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=</a:t>
                    </a:r>
                    <a:endParaRPr kumimoji="0" lang="ru-RU" sz="6000" b="0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61" name="Rectangle 152"/>
                  <p:cNvSpPr>
                    <a:spLocks noChangeArrowheads="1"/>
                  </p:cNvSpPr>
                  <p:nvPr/>
                </p:nvSpPr>
                <p:spPr bwMode="auto">
                  <a:xfrm rot="21540000">
                    <a:off x="5163141" y="4650265"/>
                    <a:ext cx="428628" cy="769441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ctr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nb-NO" sz="4400" b="1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rPr>
                      <a:t>t                       </a:t>
                    </a:r>
                    <a:endParaRPr kumimoji="0" lang="nb-NO" sz="5400" b="0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grpSp>
            <p:nvGrpSpPr>
              <p:cNvPr id="52" name="Группа 23"/>
              <p:cNvGrpSpPr/>
              <p:nvPr/>
            </p:nvGrpSpPr>
            <p:grpSpPr>
              <a:xfrm>
                <a:off x="8501090" y="500042"/>
                <a:ext cx="1143008" cy="1367756"/>
                <a:chOff x="7358082" y="2639793"/>
                <a:chExt cx="1143008" cy="1367756"/>
              </a:xfrm>
              <a:solidFill>
                <a:schemeClr val="bg2"/>
              </a:solidFill>
            </p:grpSpPr>
            <p:sp>
              <p:nvSpPr>
                <p:cNvPr id="53" name="Прямоугольник 52"/>
                <p:cNvSpPr/>
                <p:nvPr/>
              </p:nvSpPr>
              <p:spPr>
                <a:xfrm>
                  <a:off x="7358082" y="2639793"/>
                  <a:ext cx="1143008" cy="646331"/>
                </a:xfrm>
                <a:prstGeom prst="rect">
                  <a:avLst/>
                </a:prstGeom>
                <a:grpFill/>
              </p:spPr>
              <p:txBody>
                <a:bodyPr wrap="square">
                  <a:spAutoFit/>
                </a:bodyPr>
                <a:lstStyle/>
                <a:p>
                  <a:r>
                    <a:rPr lang="en-US" sz="36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  <a:sym typeface="Symbol"/>
                    </a:rPr>
                    <a:t></a:t>
                  </a:r>
                  <a:r>
                    <a:rPr lang="en-US" sz="3600" b="1" dirty="0" smtClean="0">
                      <a:solidFill>
                        <a:srgbClr val="0033CC"/>
                      </a:solidFill>
                      <a:latin typeface="Times New Roman" pitchFamily="18" charset="0"/>
                      <a:cs typeface="Times New Roman" pitchFamily="18" charset="0"/>
                    </a:rPr>
                    <a:t>L</a:t>
                  </a:r>
                  <a:endParaRPr lang="ru-RU" sz="3600" b="1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4" name="Прямоугольник 53"/>
                <p:cNvSpPr/>
                <p:nvPr/>
              </p:nvSpPr>
              <p:spPr>
                <a:xfrm>
                  <a:off x="7524708" y="3361218"/>
                  <a:ext cx="619192" cy="646331"/>
                </a:xfrm>
                <a:prstGeom prst="rect">
                  <a:avLst/>
                </a:prstGeom>
                <a:grpFill/>
              </p:spPr>
              <p:txBody>
                <a:bodyPr wrap="square">
                  <a:spAutoFit/>
                </a:bodyPr>
                <a:lstStyle/>
                <a:p>
                  <a:r>
                    <a:rPr lang="en-US" sz="3600" b="1" cap="all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S</a:t>
                  </a:r>
                  <a:endParaRPr lang="ru-RU" sz="3600" b="1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cxnSp>
              <p:nvCxnSpPr>
                <p:cNvPr id="55" name="Прямая соединительная линия 54"/>
                <p:cNvCxnSpPr/>
                <p:nvPr/>
              </p:nvCxnSpPr>
              <p:spPr>
                <a:xfrm>
                  <a:off x="7429520" y="3286124"/>
                  <a:ext cx="714380" cy="1588"/>
                </a:xfrm>
                <a:prstGeom prst="line">
                  <a:avLst/>
                </a:prstGeom>
                <a:grpFill/>
                <a:ln w="762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49" name="Прямоугольник 48"/>
            <p:cNvSpPr/>
            <p:nvPr/>
          </p:nvSpPr>
          <p:spPr>
            <a:xfrm>
              <a:off x="6215074" y="3786190"/>
              <a:ext cx="857224" cy="707886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>
              <a:spAutoFit/>
            </a:bodyPr>
            <a:lstStyle/>
            <a:p>
              <a:r>
                <a:rPr lang="en-US" sz="40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R=</a:t>
              </a:r>
              <a:r>
                <a:rPr lang="en-US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endParaRPr lang="ru-RU" sz="4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8" grpId="0" animBg="1"/>
      <p:bldP spid="2069" grpId="0" animBg="1"/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3" name="Rectangle 13"/>
          <p:cNvSpPr>
            <a:spLocks noChangeArrowheads="1"/>
          </p:cNvSpPr>
          <p:nvPr/>
        </p:nvSpPr>
        <p:spPr bwMode="auto">
          <a:xfrm>
            <a:off x="0" y="2675089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Выберите правильное выражение для определения силы тока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220FB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72" name="Rectangle 12"/>
          <p:cNvSpPr>
            <a:spLocks noChangeArrowheads="1"/>
          </p:cNvSpPr>
          <p:nvPr/>
        </p:nvSpPr>
        <p:spPr bwMode="auto">
          <a:xfrm>
            <a:off x="0" y="1418853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Выберите правильное математическое выражение для закона Ома  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0965" name="Object 5"/>
          <p:cNvGraphicFramePr>
            <a:graphicFrameLocks noChangeAspect="1"/>
          </p:cNvGraphicFramePr>
          <p:nvPr/>
        </p:nvGraphicFramePr>
        <p:xfrm>
          <a:off x="7500926" y="4643446"/>
          <a:ext cx="1643074" cy="1684149"/>
        </p:xfrm>
        <a:graphic>
          <a:graphicData uri="http://schemas.openxmlformats.org/presentationml/2006/ole">
            <p:oleObj spid="_x0000_s30722" name="Формула" r:id="rId9" imgW="380835" imgH="393529" progId="Equation.3">
              <p:embed/>
            </p:oleObj>
          </a:graphicData>
        </a:graphic>
      </p:graphicFrame>
      <p:graphicFrame>
        <p:nvGraphicFramePr>
          <p:cNvPr id="40964" name="Object 4"/>
          <p:cNvGraphicFramePr>
            <a:graphicFrameLocks noChangeAspect="1"/>
          </p:cNvGraphicFramePr>
          <p:nvPr/>
        </p:nvGraphicFramePr>
        <p:xfrm>
          <a:off x="5643570" y="5286364"/>
          <a:ext cx="1867296" cy="1571636"/>
        </p:xfrm>
        <a:graphic>
          <a:graphicData uri="http://schemas.openxmlformats.org/presentationml/2006/ole">
            <p:oleObj spid="_x0000_s30723" name="Формула" r:id="rId10" imgW="418918" imgH="393529" progId="Equation.3">
              <p:embed/>
            </p:oleObj>
          </a:graphicData>
        </a:graphic>
      </p:graphicFrame>
      <p:graphicFrame>
        <p:nvGraphicFramePr>
          <p:cNvPr id="40963" name="Object 3"/>
          <p:cNvGraphicFramePr>
            <a:graphicFrameLocks noChangeAspect="1"/>
          </p:cNvGraphicFramePr>
          <p:nvPr/>
        </p:nvGraphicFramePr>
        <p:xfrm>
          <a:off x="1785918" y="5214926"/>
          <a:ext cx="1857388" cy="1643074"/>
        </p:xfrm>
        <a:graphic>
          <a:graphicData uri="http://schemas.openxmlformats.org/presentationml/2006/ole">
            <p:oleObj spid="_x0000_s30724" name="Формула" r:id="rId11" imgW="444307" imgH="418918" progId="Equation.3">
              <p:embed/>
            </p:oleObj>
          </a:graphicData>
        </a:graphic>
      </p:graphicFrame>
      <p:graphicFrame>
        <p:nvGraphicFramePr>
          <p:cNvPr id="40962" name="Object 2"/>
          <p:cNvGraphicFramePr>
            <a:graphicFrameLocks noChangeAspect="1"/>
          </p:cNvGraphicFramePr>
          <p:nvPr/>
        </p:nvGraphicFramePr>
        <p:xfrm>
          <a:off x="3929058" y="4786322"/>
          <a:ext cx="1719635" cy="1438878"/>
        </p:xfrm>
        <a:graphic>
          <a:graphicData uri="http://schemas.openxmlformats.org/presentationml/2006/ole">
            <p:oleObj spid="_x0000_s30725" name="Формула" r:id="rId12" imgW="469696" imgH="393529" progId="Equation.3">
              <p:embed/>
            </p:oleObj>
          </a:graphicData>
        </a:graphic>
      </p:graphicFrame>
      <p:graphicFrame>
        <p:nvGraphicFramePr>
          <p:cNvPr id="40961" name="Object 1"/>
          <p:cNvGraphicFramePr>
            <a:graphicFrameLocks noChangeAspect="1"/>
          </p:cNvGraphicFramePr>
          <p:nvPr/>
        </p:nvGraphicFramePr>
        <p:xfrm>
          <a:off x="0" y="5000636"/>
          <a:ext cx="1643074" cy="1433320"/>
        </p:xfrm>
        <a:graphic>
          <a:graphicData uri="http://schemas.openxmlformats.org/presentationml/2006/ole">
            <p:oleObj spid="_x0000_s30726" name="Формула" r:id="rId13" imgW="444240" imgH="393480" progId="Equation.3">
              <p:embed/>
            </p:oleObj>
          </a:graphicData>
        </a:graphic>
      </p:graphicFrame>
      <p:sp>
        <p:nvSpPr>
          <p:cNvPr id="40966" name="Rectangle 6"/>
          <p:cNvSpPr>
            <a:spLocks noChangeArrowheads="1"/>
          </p:cNvSpPr>
          <p:nvPr/>
        </p:nvSpPr>
        <p:spPr bwMode="auto">
          <a:xfrm>
            <a:off x="0" y="214290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14-1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Выберите правильное выражение для функциональной зависимости сопротивления           </a:t>
            </a:r>
            <a:endParaRPr kumimoji="0" lang="ru-RU" sz="4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71" name="Rectangle 11"/>
          <p:cNvSpPr>
            <a:spLocks noChangeArrowheads="1"/>
          </p:cNvSpPr>
          <p:nvPr/>
        </p:nvSpPr>
        <p:spPr bwMode="auto">
          <a:xfrm>
            <a:off x="0" y="2438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4214818"/>
            <a:ext cx="5309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</a:t>
            </a:r>
            <a:endParaRPr lang="ru-RU" sz="36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0" y="5929330"/>
            <a:ext cx="5715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</a:t>
            </a:r>
            <a:endParaRPr lang="ru-RU" sz="36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571736" y="4929198"/>
            <a:ext cx="5309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</a:t>
            </a:r>
            <a:endParaRPr lang="ru-RU" sz="3600" dirty="0"/>
          </a:p>
        </p:txBody>
      </p:sp>
      <p:sp>
        <p:nvSpPr>
          <p:cNvPr id="40974" name="Rectangle 14"/>
          <p:cNvSpPr>
            <a:spLocks noChangeArrowheads="1"/>
          </p:cNvSpPr>
          <p:nvPr/>
        </p:nvSpPr>
        <p:spPr bwMode="auto">
          <a:xfrm>
            <a:off x="0" y="3388339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Выберите правильное выражение для определения электрического напряжения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357686" y="5857892"/>
            <a:ext cx="5309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</a:t>
            </a:r>
            <a:endParaRPr lang="ru-RU" sz="36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571472" y="4214818"/>
            <a:ext cx="14173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IR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215074" y="4857760"/>
            <a:ext cx="5309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</a:t>
            </a:r>
            <a:endParaRPr lang="ru-RU" sz="36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8001024" y="5857892"/>
            <a:ext cx="5309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</a:t>
            </a:r>
            <a:endParaRPr lang="ru-RU" sz="3600" dirty="0"/>
          </a:p>
        </p:txBody>
      </p:sp>
      <p:sp>
        <p:nvSpPr>
          <p:cNvPr id="23" name="TextBox 22"/>
          <p:cNvSpPr txBox="1"/>
          <p:nvPr/>
        </p:nvSpPr>
        <p:spPr>
          <a:xfrm>
            <a:off x="7572396" y="0"/>
            <a:ext cx="1571636" cy="95410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14-1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Стр.30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2000"/>
                                        <p:tgtEl>
                                          <p:spTgt spid="409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4.84736E-6 L 0.37795 -0.70121 " pathEditMode="relative" rAng="0" ptsTypes="AA">
                                      <p:cBhvr>
                                        <p:cTn id="42" dur="10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9" y="-35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2000"/>
                                        <p:tgtEl>
                                          <p:spTgt spid="409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2.40518E-6 L -0.0776 -0.56337 " pathEditMode="relative" rAng="0" ptsTypes="AA">
                                      <p:cBhvr>
                                        <p:cTn id="51" dur="1000" fill="hold"/>
                                        <p:tgtEl>
                                          <p:spTgt spid="409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28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2000"/>
                                        <p:tgtEl>
                                          <p:spTgt spid="409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1.32285E-6 L -0.00052 -0.38344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409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9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1000"/>
                                        <p:tgtEl>
                                          <p:spTgt spid="409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3.88529E-7 L 0.40555 -0.07169 " pathEditMode="relative" rAng="0" ptsTypes="AA">
                                      <p:cBhvr>
                                        <p:cTn id="6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3" y="-3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0556 -0.07169 L -0.01788 -0.01919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2" y="2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55412E-6 L 0.56546 -0.31684 " pathEditMode="relative" rAng="0" ptsTypes="AA">
                                      <p:cBhvr>
                                        <p:cTn id="77" dur="2000" fill="hold"/>
                                        <p:tgtEl>
                                          <p:spTgt spid="409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3" y="-15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73" grpId="0"/>
      <p:bldP spid="40972" grpId="0"/>
      <p:bldP spid="40966" grpId="0"/>
      <p:bldP spid="13" grpId="0"/>
      <p:bldP spid="15" grpId="0"/>
      <p:bldP spid="17" grpId="0"/>
      <p:bldP spid="40974" grpId="0"/>
      <p:bldP spid="19" grpId="0"/>
      <p:bldP spid="20" grpId="0"/>
      <p:bldP spid="20" grpId="1"/>
      <p:bldP spid="21" grpId="0"/>
      <p:bldP spid="2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39"/>
          <p:cNvGrpSpPr/>
          <p:nvPr/>
        </p:nvGrpSpPr>
        <p:grpSpPr>
          <a:xfrm>
            <a:off x="3786182" y="1000108"/>
            <a:ext cx="3075258" cy="1272183"/>
            <a:chOff x="2402765" y="2786058"/>
            <a:chExt cx="3075258" cy="1272183"/>
          </a:xfrm>
        </p:grpSpPr>
        <p:grpSp>
          <p:nvGrpSpPr>
            <p:cNvPr id="7" name="Группа 17"/>
            <p:cNvGrpSpPr/>
            <p:nvPr/>
          </p:nvGrpSpPr>
          <p:grpSpPr>
            <a:xfrm>
              <a:off x="2402768" y="2866263"/>
              <a:ext cx="1228350" cy="1191980"/>
              <a:chOff x="5873395" y="4453401"/>
              <a:chExt cx="1680901" cy="1381051"/>
            </a:xfrm>
            <a:solidFill>
              <a:schemeClr val="bg1"/>
            </a:solidFill>
          </p:grpSpPr>
          <p:sp>
            <p:nvSpPr>
              <p:cNvPr id="53" name="Прямоугольник 52"/>
              <p:cNvSpPr/>
              <p:nvPr/>
            </p:nvSpPr>
            <p:spPr>
              <a:xfrm>
                <a:off x="5873395" y="4453401"/>
                <a:ext cx="857255" cy="820171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ru-RU" sz="4000" b="1" cap="all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40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4" name="Прямоугольник 53"/>
              <p:cNvSpPr/>
              <p:nvPr/>
            </p:nvSpPr>
            <p:spPr>
              <a:xfrm>
                <a:off x="6772238" y="4701711"/>
                <a:ext cx="782058" cy="891489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4400" b="1" cap="all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44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5" name="Прямоугольник 54"/>
              <p:cNvSpPr/>
              <p:nvPr/>
            </p:nvSpPr>
            <p:spPr>
              <a:xfrm>
                <a:off x="5946005" y="5085600"/>
                <a:ext cx="988380" cy="74885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2000" b="1" cap="all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o</a:t>
                </a:r>
                <a:endParaRPr lang="ru-RU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56" name="Прямая соединительная линия 55"/>
              <p:cNvCxnSpPr/>
              <p:nvPr/>
            </p:nvCxnSpPr>
            <p:spPr>
              <a:xfrm>
                <a:off x="5929322" y="5199419"/>
                <a:ext cx="714380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" name="Группа 17"/>
            <p:cNvGrpSpPr/>
            <p:nvPr/>
          </p:nvGrpSpPr>
          <p:grpSpPr>
            <a:xfrm>
              <a:off x="3559672" y="2866263"/>
              <a:ext cx="1228348" cy="1191980"/>
              <a:chOff x="5873395" y="4453402"/>
              <a:chExt cx="1680901" cy="1381051"/>
            </a:xfrm>
            <a:solidFill>
              <a:schemeClr val="bg1"/>
            </a:solidFill>
          </p:grpSpPr>
          <p:sp>
            <p:nvSpPr>
              <p:cNvPr id="49" name="Прямоугольник 48"/>
              <p:cNvSpPr/>
              <p:nvPr/>
            </p:nvSpPr>
            <p:spPr>
              <a:xfrm>
                <a:off x="5873395" y="4453402"/>
                <a:ext cx="857256" cy="82017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4000" b="1" cap="all" dirty="0" smtClean="0">
                    <a:latin typeface="Times New Roman" pitchFamily="18" charset="0"/>
                    <a:cs typeface="Times New Roman" pitchFamily="18" charset="0"/>
                  </a:rPr>
                  <a:t>U</a:t>
                </a:r>
                <a:endParaRPr lang="ru-RU" sz="40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0" name="Прямоугольник 49"/>
              <p:cNvSpPr/>
              <p:nvPr/>
            </p:nvSpPr>
            <p:spPr>
              <a:xfrm>
                <a:off x="6772238" y="4701711"/>
                <a:ext cx="782058" cy="891490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4400" b="1" cap="all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  <a:endParaRPr lang="ru-RU" sz="44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" name="Прямоугольник 50"/>
              <p:cNvSpPr/>
              <p:nvPr/>
            </p:nvSpPr>
            <p:spPr>
              <a:xfrm>
                <a:off x="5946005" y="5085601"/>
                <a:ext cx="988380" cy="74885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2000" b="1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36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52" name="Прямая соединительная линия 51"/>
              <p:cNvCxnSpPr/>
              <p:nvPr/>
            </p:nvCxnSpPr>
            <p:spPr>
              <a:xfrm>
                <a:off x="5929322" y="5199419"/>
                <a:ext cx="714380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" name="Группа 17"/>
            <p:cNvGrpSpPr/>
            <p:nvPr/>
          </p:nvGrpSpPr>
          <p:grpSpPr>
            <a:xfrm>
              <a:off x="4702685" y="2866261"/>
              <a:ext cx="775338" cy="1191980"/>
              <a:chOff x="5873395" y="4453402"/>
              <a:chExt cx="1060990" cy="1381052"/>
            </a:xfrm>
            <a:solidFill>
              <a:schemeClr val="bg1"/>
            </a:solidFill>
          </p:grpSpPr>
          <p:sp>
            <p:nvSpPr>
              <p:cNvPr id="46" name="Прямоугольник 45"/>
              <p:cNvSpPr/>
              <p:nvPr/>
            </p:nvSpPr>
            <p:spPr>
              <a:xfrm>
                <a:off x="5873395" y="4453402"/>
                <a:ext cx="857256" cy="82017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4000" b="1" cap="all" dirty="0" smtClean="0">
                    <a:latin typeface="Times New Roman" pitchFamily="18" charset="0"/>
                    <a:cs typeface="Times New Roman" pitchFamily="18" charset="0"/>
                  </a:rPr>
                  <a:t>U</a:t>
                </a:r>
                <a:endParaRPr lang="ru-RU" sz="40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7" name="Прямоугольник 46"/>
              <p:cNvSpPr/>
              <p:nvPr/>
            </p:nvSpPr>
            <p:spPr>
              <a:xfrm>
                <a:off x="5946005" y="5085602"/>
                <a:ext cx="988380" cy="74885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2000" b="1" cap="all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36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48" name="Прямая соединительная линия 47"/>
              <p:cNvCxnSpPr/>
              <p:nvPr/>
            </p:nvCxnSpPr>
            <p:spPr>
              <a:xfrm>
                <a:off x="5929322" y="5199419"/>
                <a:ext cx="714380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4" name="TextBox 43"/>
            <p:cNvSpPr txBox="1"/>
            <p:nvPr/>
          </p:nvSpPr>
          <p:spPr>
            <a:xfrm>
              <a:off x="3641592" y="2786058"/>
              <a:ext cx="428628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6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4795078" y="2796536"/>
              <a:ext cx="428628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6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928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14-2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Чему   равно 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общее   сопротивление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электрической    цепи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(рис. 1,2)?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выразите в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Ом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десятых.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3643306" y="1219786"/>
            <a:ext cx="3339376" cy="92333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54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54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5400" b="1" i="0" u="none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endParaRPr kumimoji="0" lang="ru-RU" sz="5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 rot="20896402">
            <a:off x="7002775" y="1153111"/>
            <a:ext cx="466794" cy="76944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endParaRPr lang="ru-RU" sz="4400" dirty="0"/>
          </a:p>
        </p:txBody>
      </p:sp>
      <p:pic>
        <p:nvPicPr>
          <p:cNvPr id="5131" name="Picture 1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75849" y="3286124"/>
            <a:ext cx="2996085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Группа 33"/>
          <p:cNvGrpSpPr/>
          <p:nvPr/>
        </p:nvGrpSpPr>
        <p:grpSpPr>
          <a:xfrm>
            <a:off x="4143372" y="2857496"/>
            <a:ext cx="3075258" cy="1272183"/>
            <a:chOff x="2402765" y="2786058"/>
            <a:chExt cx="3075258" cy="1272183"/>
          </a:xfrm>
        </p:grpSpPr>
        <p:grpSp>
          <p:nvGrpSpPr>
            <p:cNvPr id="3" name="Группа 17"/>
            <p:cNvGrpSpPr/>
            <p:nvPr/>
          </p:nvGrpSpPr>
          <p:grpSpPr>
            <a:xfrm>
              <a:off x="2402765" y="2866260"/>
              <a:ext cx="1228349" cy="1191979"/>
              <a:chOff x="5873395" y="4453401"/>
              <a:chExt cx="1680901" cy="1381051"/>
            </a:xfrm>
            <a:solidFill>
              <a:schemeClr val="bg1"/>
            </a:solidFill>
          </p:grpSpPr>
          <p:sp>
            <p:nvSpPr>
              <p:cNvPr id="16" name="Прямоугольник 15"/>
              <p:cNvSpPr/>
              <p:nvPr/>
            </p:nvSpPr>
            <p:spPr>
              <a:xfrm>
                <a:off x="5873395" y="4453401"/>
                <a:ext cx="857255" cy="820171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ru-RU" sz="4000" b="1" cap="all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40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" name="Прямоугольник 16"/>
              <p:cNvSpPr/>
              <p:nvPr/>
            </p:nvSpPr>
            <p:spPr>
              <a:xfrm>
                <a:off x="6772238" y="4701711"/>
                <a:ext cx="782058" cy="891489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4400" b="1" cap="all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44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8" name="Прямоугольник 17"/>
              <p:cNvSpPr/>
              <p:nvPr/>
            </p:nvSpPr>
            <p:spPr>
              <a:xfrm>
                <a:off x="5946005" y="5085600"/>
                <a:ext cx="988380" cy="74885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2000" b="1" cap="all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o</a:t>
                </a:r>
                <a:endParaRPr lang="ru-RU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9" name="Прямая соединительная линия 18"/>
              <p:cNvCxnSpPr/>
              <p:nvPr/>
            </p:nvCxnSpPr>
            <p:spPr>
              <a:xfrm>
                <a:off x="5929322" y="5199419"/>
                <a:ext cx="714380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" name="Группа 17"/>
            <p:cNvGrpSpPr/>
            <p:nvPr/>
          </p:nvGrpSpPr>
          <p:grpSpPr>
            <a:xfrm>
              <a:off x="3559676" y="2866260"/>
              <a:ext cx="1228349" cy="1191979"/>
              <a:chOff x="5873395" y="4453402"/>
              <a:chExt cx="1680901" cy="1381051"/>
            </a:xfrm>
            <a:solidFill>
              <a:schemeClr val="bg1"/>
            </a:solidFill>
          </p:grpSpPr>
          <p:sp>
            <p:nvSpPr>
              <p:cNvPr id="21" name="Прямоугольник 20"/>
              <p:cNvSpPr/>
              <p:nvPr/>
            </p:nvSpPr>
            <p:spPr>
              <a:xfrm>
                <a:off x="5873395" y="4453402"/>
                <a:ext cx="857256" cy="82017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4000" b="1" cap="all" dirty="0" smtClean="0">
                    <a:latin typeface="Times New Roman" pitchFamily="18" charset="0"/>
                    <a:cs typeface="Times New Roman" pitchFamily="18" charset="0"/>
                  </a:rPr>
                  <a:t>U</a:t>
                </a:r>
                <a:endParaRPr lang="ru-RU" sz="40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2" name="Прямоугольник 21"/>
              <p:cNvSpPr/>
              <p:nvPr/>
            </p:nvSpPr>
            <p:spPr>
              <a:xfrm>
                <a:off x="6772238" y="4701711"/>
                <a:ext cx="782058" cy="891490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4400" b="1" cap="all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  <a:endParaRPr lang="ru-RU" sz="44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" name="Прямоугольник 22"/>
              <p:cNvSpPr/>
              <p:nvPr/>
            </p:nvSpPr>
            <p:spPr>
              <a:xfrm>
                <a:off x="5946005" y="5085601"/>
                <a:ext cx="988380" cy="74885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2000" b="1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36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24" name="Прямая соединительная линия 23"/>
              <p:cNvCxnSpPr/>
              <p:nvPr/>
            </p:nvCxnSpPr>
            <p:spPr>
              <a:xfrm>
                <a:off x="5929322" y="5199419"/>
                <a:ext cx="714380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" name="Группа 17"/>
            <p:cNvGrpSpPr/>
            <p:nvPr/>
          </p:nvGrpSpPr>
          <p:grpSpPr>
            <a:xfrm>
              <a:off x="4702685" y="2866261"/>
              <a:ext cx="775338" cy="1191980"/>
              <a:chOff x="5873395" y="4453402"/>
              <a:chExt cx="1060990" cy="1381052"/>
            </a:xfrm>
            <a:solidFill>
              <a:schemeClr val="bg1"/>
            </a:solidFill>
          </p:grpSpPr>
          <p:sp>
            <p:nvSpPr>
              <p:cNvPr id="26" name="Прямоугольник 25"/>
              <p:cNvSpPr/>
              <p:nvPr/>
            </p:nvSpPr>
            <p:spPr>
              <a:xfrm>
                <a:off x="5873395" y="4453402"/>
                <a:ext cx="857256" cy="82017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4000" b="1" cap="all" dirty="0" smtClean="0">
                    <a:latin typeface="Times New Roman" pitchFamily="18" charset="0"/>
                    <a:cs typeface="Times New Roman" pitchFamily="18" charset="0"/>
                  </a:rPr>
                  <a:t>U</a:t>
                </a:r>
                <a:endParaRPr lang="ru-RU" sz="40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8" name="Прямоугольник 27"/>
              <p:cNvSpPr/>
              <p:nvPr/>
            </p:nvSpPr>
            <p:spPr>
              <a:xfrm>
                <a:off x="5946005" y="5085602"/>
                <a:ext cx="988380" cy="74885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2000" b="1" cap="all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36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29" name="Прямая соединительная линия 28"/>
              <p:cNvCxnSpPr/>
              <p:nvPr/>
            </p:nvCxnSpPr>
            <p:spPr>
              <a:xfrm>
                <a:off x="5929322" y="5199419"/>
                <a:ext cx="714380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1" name="TextBox 30"/>
            <p:cNvSpPr txBox="1"/>
            <p:nvPr/>
          </p:nvSpPr>
          <p:spPr>
            <a:xfrm>
              <a:off x="3641592" y="2786058"/>
              <a:ext cx="428628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6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4795078" y="2796536"/>
              <a:ext cx="428628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6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5" name="Прямоугольник 34"/>
          <p:cNvSpPr/>
          <p:nvPr/>
        </p:nvSpPr>
        <p:spPr>
          <a:xfrm rot="21400636">
            <a:off x="4808141" y="5373448"/>
            <a:ext cx="561372" cy="76944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4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pic>
        <p:nvPicPr>
          <p:cNvPr id="5135" name="Picture 1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42910" y="1142984"/>
            <a:ext cx="1954295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" name="Прямоугольник 58"/>
          <p:cNvSpPr/>
          <p:nvPr/>
        </p:nvSpPr>
        <p:spPr>
          <a:xfrm>
            <a:off x="1214414" y="1785926"/>
            <a:ext cx="750526" cy="40011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000" i="1" dirty="0"/>
          </a:p>
        </p:txBody>
      </p:sp>
      <p:sp>
        <p:nvSpPr>
          <p:cNvPr id="60" name="Прямоугольник 59"/>
          <p:cNvSpPr/>
          <p:nvPr/>
        </p:nvSpPr>
        <p:spPr>
          <a:xfrm>
            <a:off x="1214414" y="928670"/>
            <a:ext cx="739305" cy="40011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000" i="1" dirty="0"/>
          </a:p>
        </p:txBody>
      </p:sp>
      <p:sp>
        <p:nvSpPr>
          <p:cNvPr id="30" name="TextBox 29"/>
          <p:cNvSpPr txBox="1"/>
          <p:nvPr/>
        </p:nvSpPr>
        <p:spPr>
          <a:xfrm>
            <a:off x="59214" y="3429000"/>
            <a:ext cx="1298076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4-3</a:t>
            </a:r>
            <a:endParaRPr lang="ru-RU" sz="36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2285984" y="3143248"/>
            <a:ext cx="739305" cy="40011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000" i="1" dirty="0"/>
          </a:p>
        </p:txBody>
      </p:sp>
      <p:sp>
        <p:nvSpPr>
          <p:cNvPr id="62" name="Прямоугольник 61"/>
          <p:cNvSpPr/>
          <p:nvPr/>
        </p:nvSpPr>
        <p:spPr>
          <a:xfrm>
            <a:off x="2249838" y="4100460"/>
            <a:ext cx="750526" cy="40011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000" i="1" dirty="0"/>
          </a:p>
        </p:txBody>
      </p:sp>
      <p:grpSp>
        <p:nvGrpSpPr>
          <p:cNvPr id="63" name="Группа 33"/>
          <p:cNvGrpSpPr/>
          <p:nvPr/>
        </p:nvGrpSpPr>
        <p:grpSpPr>
          <a:xfrm>
            <a:off x="4286248" y="4085641"/>
            <a:ext cx="3075255" cy="1272185"/>
            <a:chOff x="2402768" y="2786058"/>
            <a:chExt cx="3075255" cy="1272185"/>
          </a:xfrm>
        </p:grpSpPr>
        <p:grpSp>
          <p:nvGrpSpPr>
            <p:cNvPr id="64" name="Группа 17"/>
            <p:cNvGrpSpPr/>
            <p:nvPr/>
          </p:nvGrpSpPr>
          <p:grpSpPr>
            <a:xfrm>
              <a:off x="2402768" y="2866263"/>
              <a:ext cx="1228350" cy="1191980"/>
              <a:chOff x="5873395" y="4453401"/>
              <a:chExt cx="1680901" cy="1381051"/>
            </a:xfrm>
            <a:solidFill>
              <a:schemeClr val="bg1"/>
            </a:solidFill>
          </p:grpSpPr>
          <p:sp>
            <p:nvSpPr>
              <p:cNvPr id="76" name="Прямоугольник 75"/>
              <p:cNvSpPr/>
              <p:nvPr/>
            </p:nvSpPr>
            <p:spPr>
              <a:xfrm>
                <a:off x="5873395" y="4453401"/>
                <a:ext cx="857255" cy="820171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ru-RU" sz="4000" b="1" cap="all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40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7" name="Прямоугольник 76"/>
              <p:cNvSpPr/>
              <p:nvPr/>
            </p:nvSpPr>
            <p:spPr>
              <a:xfrm>
                <a:off x="6772238" y="4701711"/>
                <a:ext cx="782058" cy="891489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4400" b="1" cap="all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44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8" name="Прямоугольник 77"/>
              <p:cNvSpPr/>
              <p:nvPr/>
            </p:nvSpPr>
            <p:spPr>
              <a:xfrm>
                <a:off x="5946005" y="5085600"/>
                <a:ext cx="988380" cy="74885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2000" b="1" cap="all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o</a:t>
                </a:r>
                <a:endParaRPr lang="ru-RU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79" name="Прямая соединительная линия 78"/>
              <p:cNvCxnSpPr/>
              <p:nvPr/>
            </p:nvCxnSpPr>
            <p:spPr>
              <a:xfrm>
                <a:off x="5929322" y="5199419"/>
                <a:ext cx="714380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5" name="Группа 17"/>
            <p:cNvGrpSpPr/>
            <p:nvPr/>
          </p:nvGrpSpPr>
          <p:grpSpPr>
            <a:xfrm>
              <a:off x="3559672" y="2866260"/>
              <a:ext cx="1228348" cy="1191981"/>
              <a:chOff x="5873395" y="4453402"/>
              <a:chExt cx="1680901" cy="1381053"/>
            </a:xfrm>
            <a:solidFill>
              <a:schemeClr val="bg1"/>
            </a:solidFill>
          </p:grpSpPr>
          <p:sp>
            <p:nvSpPr>
              <p:cNvPr id="72" name="Прямоугольник 71"/>
              <p:cNvSpPr/>
              <p:nvPr/>
            </p:nvSpPr>
            <p:spPr>
              <a:xfrm>
                <a:off x="5873395" y="4453402"/>
                <a:ext cx="857256" cy="82017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4000" b="1" cap="all" dirty="0" smtClean="0">
                    <a:latin typeface="Times New Roman" pitchFamily="18" charset="0"/>
                    <a:cs typeface="Times New Roman" pitchFamily="18" charset="0"/>
                  </a:rPr>
                  <a:t>U</a:t>
                </a:r>
                <a:endParaRPr lang="ru-RU" sz="40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3" name="Прямоугольник 72"/>
              <p:cNvSpPr/>
              <p:nvPr/>
            </p:nvSpPr>
            <p:spPr>
              <a:xfrm>
                <a:off x="6772238" y="4701711"/>
                <a:ext cx="782058" cy="891490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4400" b="1" cap="all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  <a:endParaRPr lang="ru-RU" sz="44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4" name="Прямоугольник 73"/>
              <p:cNvSpPr/>
              <p:nvPr/>
            </p:nvSpPr>
            <p:spPr>
              <a:xfrm>
                <a:off x="5946005" y="5085603"/>
                <a:ext cx="988380" cy="74885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ru-RU" sz="3600" b="1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6</a:t>
                </a:r>
                <a:endParaRPr lang="ru-RU" sz="36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75" name="Прямая соединительная линия 74"/>
              <p:cNvCxnSpPr/>
              <p:nvPr/>
            </p:nvCxnSpPr>
            <p:spPr>
              <a:xfrm>
                <a:off x="5929322" y="5199419"/>
                <a:ext cx="714380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6" name="Группа 17"/>
            <p:cNvGrpSpPr/>
            <p:nvPr/>
          </p:nvGrpSpPr>
          <p:grpSpPr>
            <a:xfrm>
              <a:off x="4702685" y="2866261"/>
              <a:ext cx="775338" cy="1191980"/>
              <a:chOff x="5873395" y="4453402"/>
              <a:chExt cx="1060990" cy="1381052"/>
            </a:xfrm>
            <a:solidFill>
              <a:schemeClr val="bg1"/>
            </a:solidFill>
          </p:grpSpPr>
          <p:sp>
            <p:nvSpPr>
              <p:cNvPr id="69" name="Прямоугольник 68"/>
              <p:cNvSpPr/>
              <p:nvPr/>
            </p:nvSpPr>
            <p:spPr>
              <a:xfrm>
                <a:off x="5873395" y="4453402"/>
                <a:ext cx="857256" cy="82017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4000" b="1" cap="all" dirty="0" smtClean="0">
                    <a:latin typeface="Times New Roman" pitchFamily="18" charset="0"/>
                    <a:cs typeface="Times New Roman" pitchFamily="18" charset="0"/>
                  </a:rPr>
                  <a:t>U</a:t>
                </a:r>
                <a:endParaRPr lang="ru-RU" sz="40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0" name="Прямоугольник 69"/>
              <p:cNvSpPr/>
              <p:nvPr/>
            </p:nvSpPr>
            <p:spPr>
              <a:xfrm>
                <a:off x="5946005" y="5085602"/>
                <a:ext cx="988380" cy="74885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ru-RU" sz="3600" b="1" cap="all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  <a:endParaRPr lang="ru-RU" sz="36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71" name="Прямая соединительная линия 70"/>
              <p:cNvCxnSpPr/>
              <p:nvPr/>
            </p:nvCxnSpPr>
            <p:spPr>
              <a:xfrm>
                <a:off x="5929322" y="5199419"/>
                <a:ext cx="714380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7" name="TextBox 66"/>
            <p:cNvSpPr txBox="1"/>
            <p:nvPr/>
          </p:nvSpPr>
          <p:spPr>
            <a:xfrm>
              <a:off x="3641592" y="2786058"/>
              <a:ext cx="428628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6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4795078" y="2796536"/>
              <a:ext cx="428628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6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80" name="Группа 33"/>
          <p:cNvGrpSpPr/>
          <p:nvPr/>
        </p:nvGrpSpPr>
        <p:grpSpPr>
          <a:xfrm>
            <a:off x="7072330" y="4214818"/>
            <a:ext cx="1275394" cy="1272183"/>
            <a:chOff x="3059614" y="2786058"/>
            <a:chExt cx="1275394" cy="1272183"/>
          </a:xfrm>
        </p:grpSpPr>
        <p:sp>
          <p:nvSpPr>
            <p:cNvPr id="94" name="Прямоугольник 93"/>
            <p:cNvSpPr/>
            <p:nvPr/>
          </p:nvSpPr>
          <p:spPr>
            <a:xfrm>
              <a:off x="3059614" y="3080578"/>
              <a:ext cx="571504" cy="76944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en-US" sz="44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82" name="Группа 17"/>
            <p:cNvGrpSpPr/>
            <p:nvPr/>
          </p:nvGrpSpPr>
          <p:grpSpPr>
            <a:xfrm>
              <a:off x="3559671" y="2866260"/>
              <a:ext cx="775337" cy="1191981"/>
              <a:chOff x="5873395" y="4453402"/>
              <a:chExt cx="1060990" cy="1381053"/>
            </a:xfrm>
            <a:solidFill>
              <a:schemeClr val="bg1"/>
            </a:solidFill>
          </p:grpSpPr>
          <p:sp>
            <p:nvSpPr>
              <p:cNvPr id="89" name="Прямоугольник 88"/>
              <p:cNvSpPr/>
              <p:nvPr/>
            </p:nvSpPr>
            <p:spPr>
              <a:xfrm>
                <a:off x="5873395" y="4453402"/>
                <a:ext cx="857256" cy="82017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4000" b="1" cap="all" dirty="0" smtClean="0">
                    <a:latin typeface="Times New Roman" pitchFamily="18" charset="0"/>
                    <a:cs typeface="Times New Roman" pitchFamily="18" charset="0"/>
                  </a:rPr>
                  <a:t>U</a:t>
                </a:r>
                <a:endParaRPr lang="ru-RU" sz="40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1" name="Прямоугольник 90"/>
              <p:cNvSpPr/>
              <p:nvPr/>
            </p:nvSpPr>
            <p:spPr>
              <a:xfrm>
                <a:off x="5946005" y="5085603"/>
                <a:ext cx="988380" cy="74885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ru-RU" sz="3600" b="1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6</a:t>
                </a:r>
                <a:endParaRPr lang="ru-RU" sz="36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92" name="Прямая соединительная линия 91"/>
              <p:cNvCxnSpPr/>
              <p:nvPr/>
            </p:nvCxnSpPr>
            <p:spPr>
              <a:xfrm>
                <a:off x="5929322" y="5199419"/>
                <a:ext cx="714380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4" name="TextBox 83"/>
            <p:cNvSpPr txBox="1"/>
            <p:nvPr/>
          </p:nvSpPr>
          <p:spPr>
            <a:xfrm>
              <a:off x="3641592" y="2786058"/>
              <a:ext cx="428628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latin typeface="Times New Roman" pitchFamily="18" charset="0"/>
                  <a:cs typeface="Times New Roman" pitchFamily="18" charset="0"/>
                </a:rPr>
                <a:t>3</a:t>
              </a:r>
              <a:endParaRPr lang="ru-RU" sz="36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7" name="Прямоугольник 96"/>
          <p:cNvSpPr/>
          <p:nvPr/>
        </p:nvSpPr>
        <p:spPr>
          <a:xfrm>
            <a:off x="3857620" y="5467306"/>
            <a:ext cx="1079467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2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8" name="Прямоугольник 97"/>
          <p:cNvSpPr/>
          <p:nvPr/>
        </p:nvSpPr>
        <p:spPr>
          <a:xfrm>
            <a:off x="5715040" y="5357826"/>
            <a:ext cx="3286116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Меньше меньшего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7429520" y="2143116"/>
            <a:ext cx="1714480" cy="95410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14-2,3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Стр.30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  <p:bldP spid="12" grpId="0" animBg="1"/>
      <p:bldP spid="13" grpId="0" animBg="1"/>
      <p:bldP spid="35" grpId="0" animBg="1"/>
      <p:bldP spid="59" grpId="0" animBg="1"/>
      <p:bldP spid="60" grpId="0" animBg="1"/>
      <p:bldP spid="30" grpId="0" animBg="1"/>
      <p:bldP spid="61" grpId="0" animBg="1"/>
      <p:bldP spid="62" grpId="0" animBg="1"/>
      <p:bldP spid="97" grpId="0" animBg="1"/>
      <p:bldP spid="9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8452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8453" name="Rectangle 21"/>
          <p:cNvSpPr>
            <a:spLocks noChangeArrowheads="1"/>
          </p:cNvSpPr>
          <p:nvPr/>
        </p:nvSpPr>
        <p:spPr bwMode="auto">
          <a:xfrm>
            <a:off x="0" y="91179"/>
            <a:ext cx="6286512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14-4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 схеме определите показания амперметра и общее сопротивление в электрической цепи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если </a:t>
            </a: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</a:t>
            </a:r>
            <a:r>
              <a:rPr kumimoji="0" lang="ru-RU" sz="2800" b="1" i="1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 5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</a:t>
            </a:r>
            <a:r>
              <a:rPr kumimoji="0" lang="ru-RU" sz="2800" b="1" i="1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 3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8454" name="Rectangle 22"/>
          <p:cNvSpPr>
            <a:spLocks noChangeArrowheads="1"/>
          </p:cNvSpPr>
          <p:nvPr/>
        </p:nvSpPr>
        <p:spPr bwMode="auto">
          <a:xfrm>
            <a:off x="2928958" y="2000240"/>
            <a:ext cx="671514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14-5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Каковы показания амперметра и общее сопротивление электрической  цепи,  если </a:t>
            </a: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</a:t>
            </a:r>
            <a:r>
              <a:rPr kumimoji="0" lang="ru-RU" sz="2800" b="1" i="1" u="none" strike="noStrike" cap="none" normalizeH="0" baseline="-3000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= 10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</a:t>
            </a:r>
            <a:r>
              <a:rPr kumimoji="0" lang="ru-RU" sz="2800" b="1" i="1" u="none" strike="noStrike" cap="none" normalizeH="0" baseline="-3000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 2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?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Arial" pitchFamily="34" charset="0"/>
            </a:endParaRPr>
          </a:p>
        </p:txBody>
      </p:sp>
      <p:sp>
        <p:nvSpPr>
          <p:cNvPr id="18456" name="Rectangle 24"/>
          <p:cNvSpPr>
            <a:spLocks noChangeArrowheads="1"/>
          </p:cNvSpPr>
          <p:nvPr/>
        </p:nvSpPr>
        <p:spPr bwMode="auto">
          <a:xfrm>
            <a:off x="0" y="3571876"/>
            <a:ext cx="707233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14-6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 схеме,  определите показания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амперметра и сопротивление R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если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R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= 4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8460" name="Rectangle 28"/>
          <p:cNvSpPr>
            <a:spLocks noChangeArrowheads="1"/>
          </p:cNvSpPr>
          <p:nvPr/>
        </p:nvSpPr>
        <p:spPr bwMode="auto">
          <a:xfrm>
            <a:off x="3357586" y="5373216"/>
            <a:ext cx="628651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14-7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Каковы показания вольтметра, если R1=3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R2 = 4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?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Arial" pitchFamily="34" charset="0"/>
            </a:endParaRPr>
          </a:p>
        </p:txBody>
      </p:sp>
      <p:grpSp>
        <p:nvGrpSpPr>
          <p:cNvPr id="2" name="Группа 32"/>
          <p:cNvGrpSpPr/>
          <p:nvPr/>
        </p:nvGrpSpPr>
        <p:grpSpPr>
          <a:xfrm>
            <a:off x="5888821" y="-24"/>
            <a:ext cx="3255211" cy="1957382"/>
            <a:chOff x="5888821" y="-24"/>
            <a:chExt cx="3255211" cy="1957382"/>
          </a:xfrm>
        </p:grpSpPr>
        <p:pic>
          <p:nvPicPr>
            <p:cNvPr id="18450" name="Рисунок 4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5888821" y="-24"/>
              <a:ext cx="3255211" cy="19573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1" name="Прямоугольник 30"/>
            <p:cNvSpPr/>
            <p:nvPr/>
          </p:nvSpPr>
          <p:spPr>
            <a:xfrm>
              <a:off x="6500826" y="1285860"/>
              <a:ext cx="78739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5</a:t>
              </a:r>
              <a:r>
                <a:rPr lang="ru-RU" sz="2400" b="1" dirty="0" smtClean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Ом</a:t>
              </a:r>
              <a:endParaRPr lang="ru-RU" sz="2400" dirty="0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7580770" y="1268589"/>
              <a:ext cx="78739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3</a:t>
              </a:r>
              <a:r>
                <a:rPr lang="ru-RU" sz="2400" b="1" dirty="0" smtClean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Ом</a:t>
              </a:r>
              <a:endParaRPr lang="ru-RU" sz="2400" dirty="0"/>
            </a:p>
          </p:txBody>
        </p:sp>
      </p:grpSp>
      <p:grpSp>
        <p:nvGrpSpPr>
          <p:cNvPr id="3" name="Группа 35"/>
          <p:cNvGrpSpPr/>
          <p:nvPr/>
        </p:nvGrpSpPr>
        <p:grpSpPr>
          <a:xfrm>
            <a:off x="-142908" y="1857364"/>
            <a:ext cx="3143273" cy="1714512"/>
            <a:chOff x="-142908" y="1857364"/>
            <a:chExt cx="3143273" cy="1714512"/>
          </a:xfrm>
        </p:grpSpPr>
        <p:pic>
          <p:nvPicPr>
            <p:cNvPr id="18451" name="Рисунок 2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-142908" y="1857364"/>
              <a:ext cx="3143273" cy="1714512"/>
            </a:xfrm>
            <a:prstGeom prst="rect">
              <a:avLst/>
            </a:prstGeom>
            <a:noFill/>
          </p:spPr>
        </p:pic>
        <p:sp>
          <p:nvSpPr>
            <p:cNvPr id="34" name="Прямоугольник 33"/>
            <p:cNvSpPr/>
            <p:nvPr/>
          </p:nvSpPr>
          <p:spPr>
            <a:xfrm>
              <a:off x="71406" y="2928934"/>
              <a:ext cx="941283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10</a:t>
              </a:r>
              <a:r>
                <a:rPr lang="ru-RU" sz="2400" b="1" dirty="0" smtClean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Ом</a:t>
              </a:r>
              <a:endParaRPr lang="ru-RU" sz="2400" dirty="0"/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1785918" y="2988230"/>
              <a:ext cx="78739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2</a:t>
              </a:r>
              <a:r>
                <a:rPr lang="ru-RU" sz="2400" b="1" dirty="0" smtClean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Ом</a:t>
              </a:r>
              <a:endParaRPr lang="ru-RU" sz="2400" dirty="0"/>
            </a:p>
          </p:txBody>
        </p:sp>
      </p:grpSp>
      <p:grpSp>
        <p:nvGrpSpPr>
          <p:cNvPr id="4" name="Группа 37"/>
          <p:cNvGrpSpPr/>
          <p:nvPr/>
        </p:nvGrpSpPr>
        <p:grpSpPr>
          <a:xfrm>
            <a:off x="6351647" y="3500438"/>
            <a:ext cx="2792353" cy="1643074"/>
            <a:chOff x="6351647" y="3500438"/>
            <a:chExt cx="2792353" cy="1643074"/>
          </a:xfrm>
        </p:grpSpPr>
        <p:pic>
          <p:nvPicPr>
            <p:cNvPr id="18457" name="Рисунок 3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6351647" y="3500438"/>
              <a:ext cx="2792353" cy="16430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7" name="Прямоугольник 36"/>
            <p:cNvSpPr/>
            <p:nvPr/>
          </p:nvSpPr>
          <p:spPr>
            <a:xfrm>
              <a:off x="6735099" y="3897534"/>
              <a:ext cx="68640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000" b="1" dirty="0" smtClean="0">
                  <a:solidFill>
                    <a:srgbClr val="FF0000"/>
                  </a:solidFill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4</a:t>
              </a:r>
              <a:r>
                <a:rPr lang="ru-RU" sz="2000" b="1" dirty="0" smtClean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Ом</a:t>
              </a:r>
              <a:endParaRPr lang="ru-RU" sz="2000" dirty="0"/>
            </a:p>
          </p:txBody>
        </p:sp>
      </p:grpSp>
      <p:grpSp>
        <p:nvGrpSpPr>
          <p:cNvPr id="6" name="Группа 40"/>
          <p:cNvGrpSpPr/>
          <p:nvPr/>
        </p:nvGrpSpPr>
        <p:grpSpPr>
          <a:xfrm>
            <a:off x="-142908" y="5000636"/>
            <a:ext cx="3618174" cy="1857364"/>
            <a:chOff x="-142908" y="5000636"/>
            <a:chExt cx="3618174" cy="1857364"/>
          </a:xfrm>
        </p:grpSpPr>
        <p:pic>
          <p:nvPicPr>
            <p:cNvPr id="18455" name="Рисунок 10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-142908" y="5000636"/>
              <a:ext cx="3618174" cy="18573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9" name="Прямоугольник 38"/>
            <p:cNvSpPr/>
            <p:nvPr/>
          </p:nvSpPr>
          <p:spPr>
            <a:xfrm>
              <a:off x="1071538" y="5524842"/>
              <a:ext cx="78739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3</a:t>
              </a:r>
              <a:r>
                <a:rPr lang="ru-RU" sz="2400" b="1" dirty="0" smtClean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Ом</a:t>
              </a:r>
              <a:endParaRPr lang="ru-RU" sz="2400" dirty="0"/>
            </a:p>
          </p:txBody>
        </p:sp>
        <p:sp>
          <p:nvSpPr>
            <p:cNvPr id="40" name="Прямоугольник 39"/>
            <p:cNvSpPr/>
            <p:nvPr/>
          </p:nvSpPr>
          <p:spPr>
            <a:xfrm>
              <a:off x="2143108" y="5563766"/>
              <a:ext cx="78739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4</a:t>
              </a:r>
              <a:r>
                <a:rPr lang="ru-RU" sz="2400" b="1" dirty="0" smtClean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Ом</a:t>
              </a:r>
              <a:endParaRPr lang="ru-RU" sz="2400" dirty="0"/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8382323" y="642918"/>
            <a:ext cx="714379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2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2400" strike="sngStrike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Group 34"/>
          <p:cNvGrpSpPr>
            <a:grpSpLocks/>
          </p:cNvGrpSpPr>
          <p:nvPr/>
        </p:nvGrpSpPr>
        <p:grpSpPr bwMode="auto">
          <a:xfrm>
            <a:off x="7452574" y="425495"/>
            <a:ext cx="905640" cy="843265"/>
            <a:chOff x="9385" y="4917"/>
            <a:chExt cx="1129" cy="759"/>
          </a:xfrm>
        </p:grpSpPr>
        <p:grpSp>
          <p:nvGrpSpPr>
            <p:cNvPr id="8" name="Group 35"/>
            <p:cNvGrpSpPr>
              <a:grpSpLocks/>
            </p:cNvGrpSpPr>
            <p:nvPr/>
          </p:nvGrpSpPr>
          <p:grpSpPr bwMode="auto">
            <a:xfrm>
              <a:off x="9684" y="4917"/>
              <a:ext cx="599" cy="543"/>
              <a:chOff x="9684" y="4917"/>
              <a:chExt cx="599" cy="543"/>
            </a:xfrm>
          </p:grpSpPr>
          <p:sp>
            <p:nvSpPr>
              <p:cNvPr id="30" name="Text Box 36"/>
              <p:cNvSpPr txBox="1">
                <a:spLocks noChangeArrowheads="1"/>
              </p:cNvSpPr>
              <p:nvPr/>
            </p:nvSpPr>
            <p:spPr bwMode="auto">
              <a:xfrm>
                <a:off x="9684" y="4930"/>
                <a:ext cx="599" cy="5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600" b="1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6В</a:t>
                </a:r>
                <a:endPara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2" name="Oval 37"/>
              <p:cNvSpPr>
                <a:spLocks noChangeArrowheads="1"/>
              </p:cNvSpPr>
              <p:nvPr/>
            </p:nvSpPr>
            <p:spPr bwMode="auto">
              <a:xfrm>
                <a:off x="9779" y="4917"/>
                <a:ext cx="346" cy="334"/>
              </a:xfrm>
              <a:prstGeom prst="ellipse">
                <a:avLst/>
              </a:prstGeom>
              <a:noFill/>
              <a:ln w="1270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26" name="Line 38"/>
            <p:cNvSpPr>
              <a:spLocks noChangeShapeType="1"/>
            </p:cNvSpPr>
            <p:nvPr/>
          </p:nvSpPr>
          <p:spPr bwMode="auto">
            <a:xfrm>
              <a:off x="10127" y="5092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Line 39"/>
            <p:cNvSpPr>
              <a:spLocks noChangeShapeType="1"/>
            </p:cNvSpPr>
            <p:nvPr/>
          </p:nvSpPr>
          <p:spPr bwMode="auto">
            <a:xfrm>
              <a:off x="9390" y="5093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Line 40"/>
            <p:cNvSpPr>
              <a:spLocks noChangeShapeType="1"/>
            </p:cNvSpPr>
            <p:nvPr/>
          </p:nvSpPr>
          <p:spPr bwMode="auto">
            <a:xfrm>
              <a:off x="9385" y="5091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Line 41"/>
            <p:cNvSpPr>
              <a:spLocks noChangeShapeType="1"/>
            </p:cNvSpPr>
            <p:nvPr/>
          </p:nvSpPr>
          <p:spPr bwMode="auto">
            <a:xfrm>
              <a:off x="10514" y="5134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3" name="TextBox 42"/>
          <p:cNvSpPr txBox="1"/>
          <p:nvPr/>
        </p:nvSpPr>
        <p:spPr>
          <a:xfrm>
            <a:off x="2285985" y="2385948"/>
            <a:ext cx="571504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1А</a:t>
            </a:r>
            <a:endParaRPr lang="ru-RU" sz="2000" strike="sngStrike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Group 34"/>
          <p:cNvGrpSpPr>
            <a:grpSpLocks/>
          </p:cNvGrpSpPr>
          <p:nvPr/>
        </p:nvGrpSpPr>
        <p:grpSpPr bwMode="auto">
          <a:xfrm rot="10800000">
            <a:off x="1214414" y="2937308"/>
            <a:ext cx="905640" cy="843265"/>
            <a:chOff x="9385" y="4917"/>
            <a:chExt cx="1129" cy="759"/>
          </a:xfrm>
        </p:grpSpPr>
        <p:grpSp>
          <p:nvGrpSpPr>
            <p:cNvPr id="10" name="Group 35"/>
            <p:cNvGrpSpPr>
              <a:grpSpLocks/>
            </p:cNvGrpSpPr>
            <p:nvPr/>
          </p:nvGrpSpPr>
          <p:grpSpPr bwMode="auto">
            <a:xfrm>
              <a:off x="9684" y="4917"/>
              <a:ext cx="599" cy="543"/>
              <a:chOff x="9684" y="4917"/>
              <a:chExt cx="599" cy="543"/>
            </a:xfrm>
          </p:grpSpPr>
          <p:sp>
            <p:nvSpPr>
              <p:cNvPr id="50" name="Text Box 36"/>
              <p:cNvSpPr txBox="1">
                <a:spLocks noChangeArrowheads="1"/>
              </p:cNvSpPr>
              <p:nvPr/>
            </p:nvSpPr>
            <p:spPr bwMode="auto">
              <a:xfrm>
                <a:off x="9684" y="4930"/>
                <a:ext cx="599" cy="5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endPara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" name="Oval 37"/>
              <p:cNvSpPr>
                <a:spLocks noChangeArrowheads="1"/>
              </p:cNvSpPr>
              <p:nvPr/>
            </p:nvSpPr>
            <p:spPr bwMode="auto">
              <a:xfrm>
                <a:off x="9779" y="4917"/>
                <a:ext cx="346" cy="334"/>
              </a:xfrm>
              <a:prstGeom prst="ellipse">
                <a:avLst/>
              </a:prstGeom>
              <a:noFill/>
              <a:ln w="1270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6" name="Line 38"/>
            <p:cNvSpPr>
              <a:spLocks noChangeShapeType="1"/>
            </p:cNvSpPr>
            <p:nvPr/>
          </p:nvSpPr>
          <p:spPr bwMode="auto">
            <a:xfrm>
              <a:off x="10127" y="5092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7" name="Line 39"/>
            <p:cNvSpPr>
              <a:spLocks noChangeShapeType="1"/>
            </p:cNvSpPr>
            <p:nvPr/>
          </p:nvSpPr>
          <p:spPr bwMode="auto">
            <a:xfrm>
              <a:off x="9390" y="5093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8" name="Line 40"/>
            <p:cNvSpPr>
              <a:spLocks noChangeShapeType="1"/>
            </p:cNvSpPr>
            <p:nvPr/>
          </p:nvSpPr>
          <p:spPr bwMode="auto">
            <a:xfrm>
              <a:off x="9385" y="5091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9" name="Line 41"/>
            <p:cNvSpPr>
              <a:spLocks noChangeShapeType="1"/>
            </p:cNvSpPr>
            <p:nvPr/>
          </p:nvSpPr>
          <p:spPr bwMode="auto">
            <a:xfrm>
              <a:off x="10514" y="5134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2" name="TextBox 51"/>
          <p:cNvSpPr txBox="1"/>
          <p:nvPr/>
        </p:nvSpPr>
        <p:spPr>
          <a:xfrm>
            <a:off x="1428728" y="3429000"/>
            <a:ext cx="571504" cy="40011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2В</a:t>
            </a:r>
            <a:endParaRPr lang="ru-RU" sz="2000" strike="sngStrike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357158" y="3286124"/>
            <a:ext cx="642942" cy="40011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10В</a:t>
            </a:r>
            <a:endParaRPr lang="ru-RU" sz="2000" strike="sngStrike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1667182" y="5953470"/>
            <a:ext cx="714380" cy="40011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3,5В</a:t>
            </a:r>
            <a:endParaRPr lang="ru-RU" sz="2000" strike="sngStrike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Group 34"/>
          <p:cNvGrpSpPr>
            <a:grpSpLocks/>
          </p:cNvGrpSpPr>
          <p:nvPr/>
        </p:nvGrpSpPr>
        <p:grpSpPr bwMode="auto">
          <a:xfrm>
            <a:off x="1071538" y="4714884"/>
            <a:ext cx="905640" cy="843265"/>
            <a:chOff x="9385" y="4917"/>
            <a:chExt cx="1129" cy="759"/>
          </a:xfrm>
        </p:grpSpPr>
        <p:grpSp>
          <p:nvGrpSpPr>
            <p:cNvPr id="12" name="Group 35"/>
            <p:cNvGrpSpPr>
              <a:grpSpLocks/>
            </p:cNvGrpSpPr>
            <p:nvPr/>
          </p:nvGrpSpPr>
          <p:grpSpPr bwMode="auto">
            <a:xfrm>
              <a:off x="9642" y="4917"/>
              <a:ext cx="720" cy="335"/>
              <a:chOff x="9642" y="4917"/>
              <a:chExt cx="720" cy="335"/>
            </a:xfrm>
          </p:grpSpPr>
          <p:sp>
            <p:nvSpPr>
              <p:cNvPr id="62" name="Oval 37"/>
              <p:cNvSpPr>
                <a:spLocks noChangeArrowheads="1"/>
              </p:cNvSpPr>
              <p:nvPr/>
            </p:nvSpPr>
            <p:spPr bwMode="auto">
              <a:xfrm>
                <a:off x="9779" y="4917"/>
                <a:ext cx="346" cy="334"/>
              </a:xfrm>
              <a:prstGeom prst="ellipse">
                <a:avLst/>
              </a:prstGeom>
              <a:noFill/>
              <a:ln w="1270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1" name="Text Box 36"/>
              <p:cNvSpPr txBox="1">
                <a:spLocks noChangeArrowheads="1"/>
              </p:cNvSpPr>
              <p:nvPr/>
            </p:nvSpPr>
            <p:spPr bwMode="auto">
              <a:xfrm>
                <a:off x="9642" y="4944"/>
                <a:ext cx="720" cy="308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600" b="1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1,5В</a:t>
                </a:r>
                <a:endPara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57" name="Line 38"/>
            <p:cNvSpPr>
              <a:spLocks noChangeShapeType="1"/>
            </p:cNvSpPr>
            <p:nvPr/>
          </p:nvSpPr>
          <p:spPr bwMode="auto">
            <a:xfrm>
              <a:off x="10127" y="5092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8" name="Line 39"/>
            <p:cNvSpPr>
              <a:spLocks noChangeShapeType="1"/>
            </p:cNvSpPr>
            <p:nvPr/>
          </p:nvSpPr>
          <p:spPr bwMode="auto">
            <a:xfrm>
              <a:off x="9390" y="5093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9" name="Line 40"/>
            <p:cNvSpPr>
              <a:spLocks noChangeShapeType="1"/>
            </p:cNvSpPr>
            <p:nvPr/>
          </p:nvSpPr>
          <p:spPr bwMode="auto">
            <a:xfrm>
              <a:off x="9385" y="5091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0" name="Line 41"/>
            <p:cNvSpPr>
              <a:spLocks noChangeShapeType="1"/>
            </p:cNvSpPr>
            <p:nvPr/>
          </p:nvSpPr>
          <p:spPr bwMode="auto">
            <a:xfrm>
              <a:off x="10514" y="5134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3" name="Group 34"/>
          <p:cNvGrpSpPr>
            <a:grpSpLocks/>
          </p:cNvGrpSpPr>
          <p:nvPr/>
        </p:nvGrpSpPr>
        <p:grpSpPr bwMode="auto">
          <a:xfrm>
            <a:off x="2071670" y="4699118"/>
            <a:ext cx="905640" cy="843265"/>
            <a:chOff x="9385" y="4917"/>
            <a:chExt cx="1129" cy="759"/>
          </a:xfrm>
        </p:grpSpPr>
        <p:grpSp>
          <p:nvGrpSpPr>
            <p:cNvPr id="14" name="Group 35"/>
            <p:cNvGrpSpPr>
              <a:grpSpLocks/>
            </p:cNvGrpSpPr>
            <p:nvPr/>
          </p:nvGrpSpPr>
          <p:grpSpPr bwMode="auto">
            <a:xfrm>
              <a:off x="9684" y="4917"/>
              <a:ext cx="599" cy="543"/>
              <a:chOff x="9684" y="4917"/>
              <a:chExt cx="599" cy="543"/>
            </a:xfrm>
          </p:grpSpPr>
          <p:sp>
            <p:nvSpPr>
              <p:cNvPr id="69" name="Text Box 36"/>
              <p:cNvSpPr txBox="1">
                <a:spLocks noChangeArrowheads="1"/>
              </p:cNvSpPr>
              <p:nvPr/>
            </p:nvSpPr>
            <p:spPr bwMode="auto">
              <a:xfrm>
                <a:off x="9684" y="4930"/>
                <a:ext cx="599" cy="5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lang="ru-RU" sz="1600" b="1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ru-RU" sz="1600" b="1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В</a:t>
                </a:r>
                <a:endPara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0" name="Oval 37"/>
              <p:cNvSpPr>
                <a:spLocks noChangeArrowheads="1"/>
              </p:cNvSpPr>
              <p:nvPr/>
            </p:nvSpPr>
            <p:spPr bwMode="auto">
              <a:xfrm>
                <a:off x="9779" y="4917"/>
                <a:ext cx="346" cy="334"/>
              </a:xfrm>
              <a:prstGeom prst="ellipse">
                <a:avLst/>
              </a:prstGeom>
              <a:noFill/>
              <a:ln w="1270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65" name="Line 38"/>
            <p:cNvSpPr>
              <a:spLocks noChangeShapeType="1"/>
            </p:cNvSpPr>
            <p:nvPr/>
          </p:nvSpPr>
          <p:spPr bwMode="auto">
            <a:xfrm>
              <a:off x="10127" y="5092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6" name="Line 39"/>
            <p:cNvSpPr>
              <a:spLocks noChangeShapeType="1"/>
            </p:cNvSpPr>
            <p:nvPr/>
          </p:nvSpPr>
          <p:spPr bwMode="auto">
            <a:xfrm>
              <a:off x="9390" y="5093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7" name="Line 40"/>
            <p:cNvSpPr>
              <a:spLocks noChangeShapeType="1"/>
            </p:cNvSpPr>
            <p:nvPr/>
          </p:nvSpPr>
          <p:spPr bwMode="auto">
            <a:xfrm>
              <a:off x="9385" y="5091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8" name="Line 41"/>
            <p:cNvSpPr>
              <a:spLocks noChangeShapeType="1"/>
            </p:cNvSpPr>
            <p:nvPr/>
          </p:nvSpPr>
          <p:spPr bwMode="auto">
            <a:xfrm>
              <a:off x="10514" y="5134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1" name="TextBox 70"/>
          <p:cNvSpPr txBox="1"/>
          <p:nvPr/>
        </p:nvSpPr>
        <p:spPr>
          <a:xfrm>
            <a:off x="7500958" y="3413234"/>
            <a:ext cx="571504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2А</a:t>
            </a:r>
            <a:endParaRPr lang="ru-RU" sz="2000" strike="sngStrike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8286776" y="3357562"/>
            <a:ext cx="857224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000" strike="sngStrike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7715272" y="6334804"/>
            <a:ext cx="1428760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Стр.31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184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2000"/>
                                        <p:tgtEl>
                                          <p:spTgt spid="184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2000"/>
                                        <p:tgtEl>
                                          <p:spTgt spid="184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8" dur="2000"/>
                                        <p:tgtEl>
                                          <p:spTgt spid="184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53" grpId="0"/>
      <p:bldP spid="18454" grpId="0"/>
      <p:bldP spid="18456" grpId="0"/>
      <p:bldP spid="18460" grpId="0"/>
      <p:bldP spid="23" grpId="0" animBg="1"/>
      <p:bldP spid="43" grpId="0" animBg="1"/>
      <p:bldP spid="52" grpId="0" animBg="1"/>
      <p:bldP spid="53" grpId="0" animBg="1"/>
      <p:bldP spid="54" grpId="0" animBg="1"/>
      <p:bldP spid="71" grpId="0" animBg="1"/>
      <p:bldP spid="7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071670" y="857232"/>
            <a:ext cx="5143536" cy="250033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№14 </a:t>
            </a:r>
          </a:p>
          <a:p>
            <a:pPr algn="ctr">
              <a:lnSpc>
                <a:spcPts val="4000"/>
              </a:lnSpc>
            </a:pPr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/>
              <a:t> </a:t>
            </a:r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102-106</a:t>
            </a:r>
          </a:p>
          <a:p>
            <a:pPr algn="ctr">
              <a:lnSpc>
                <a:spcPts val="4000"/>
              </a:lnSpc>
            </a:pPr>
            <a:r>
              <a:rPr lang="ru-RU" sz="4800" b="1" dirty="0" smtClean="0"/>
              <a:t> 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ru-RU" b="1" dirty="0" smtClean="0">
                <a:solidFill>
                  <a:srgbClr val="000099"/>
                </a:solidFill>
              </a:rPr>
              <a:t>8</a:t>
            </a:r>
            <a:r>
              <a:rPr lang="ru-RU" dirty="0" smtClean="0"/>
              <a:t> 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1007</a:t>
            </a: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1008</a:t>
            </a: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1009</a:t>
            </a: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1010</a:t>
            </a: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1011</a:t>
            </a: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Ом</a:t>
            </a:r>
            <a:r>
              <a:rPr lang="ru-RU" sz="3600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14</a:t>
            </a:r>
            <a:r>
              <a:rPr lang="ru-RU" sz="3600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i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282" y="21429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000"/>
                            </p:stCondLst>
                            <p:childTnLst>
                              <p:par>
                                <p:cTn id="5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9500"/>
                            </p:stCondLst>
                            <p:childTnLst>
                              <p:par>
                                <p:cTn id="64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500"/>
                            </p:stCondLst>
                            <p:childTnLst>
                              <p:par>
                                <p:cTn id="7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2500"/>
                            </p:stCondLst>
                            <p:childTnLst>
                              <p:par>
                                <p:cTn id="74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500"/>
                            </p:stCondLst>
                            <p:childTnLst>
                              <p:par>
                                <p:cTn id="81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4500"/>
                            </p:stCondLst>
                            <p:childTnLst>
                              <p:par>
                                <p:cTn id="86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5500"/>
                            </p:stCondLst>
                            <p:childTnLst>
                              <p:par>
                                <p:cTn id="91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6500"/>
                            </p:stCondLst>
                            <p:childTnLst>
                              <p:par>
                                <p:cTn id="9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9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" name="Прямая со стрелкой 47"/>
          <p:cNvCxnSpPr/>
          <p:nvPr/>
        </p:nvCxnSpPr>
        <p:spPr>
          <a:xfrm>
            <a:off x="0" y="1357298"/>
            <a:ext cx="642942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28"/>
          <p:cNvGrpSpPr>
            <a:grpSpLocks/>
          </p:cNvGrpSpPr>
          <p:nvPr/>
        </p:nvGrpSpPr>
        <p:grpSpPr bwMode="auto">
          <a:xfrm>
            <a:off x="1121697" y="1380518"/>
            <a:ext cx="3136467" cy="673331"/>
            <a:chOff x="5458" y="3716"/>
            <a:chExt cx="2896" cy="522"/>
          </a:xfrm>
        </p:grpSpPr>
        <p:grpSp>
          <p:nvGrpSpPr>
            <p:cNvPr id="3" name="Group 29"/>
            <p:cNvGrpSpPr>
              <a:grpSpLocks/>
            </p:cNvGrpSpPr>
            <p:nvPr/>
          </p:nvGrpSpPr>
          <p:grpSpPr bwMode="auto">
            <a:xfrm>
              <a:off x="6291" y="3716"/>
              <a:ext cx="2063" cy="522"/>
              <a:chOff x="1778" y="3539"/>
              <a:chExt cx="1621" cy="371"/>
            </a:xfrm>
          </p:grpSpPr>
          <p:grpSp>
            <p:nvGrpSpPr>
              <p:cNvPr id="4" name="Group 30"/>
              <p:cNvGrpSpPr>
                <a:grpSpLocks/>
              </p:cNvGrpSpPr>
              <p:nvPr/>
            </p:nvGrpSpPr>
            <p:grpSpPr bwMode="auto">
              <a:xfrm>
                <a:off x="1778" y="3539"/>
                <a:ext cx="465" cy="371"/>
                <a:chOff x="9730" y="4873"/>
                <a:chExt cx="599" cy="530"/>
              </a:xfrm>
            </p:grpSpPr>
            <p:sp>
              <p:nvSpPr>
                <p:cNvPr id="19487" name="Text Box 31"/>
                <p:cNvSpPr txBox="1">
                  <a:spLocks noChangeArrowheads="1"/>
                </p:cNvSpPr>
                <p:nvPr/>
              </p:nvSpPr>
              <p:spPr bwMode="auto">
                <a:xfrm>
                  <a:off x="9730" y="4873"/>
                  <a:ext cx="599" cy="530"/>
                </a:xfrm>
                <a:prstGeom prst="rect">
                  <a:avLst/>
                </a:prstGeom>
                <a:noFill/>
                <a:ln w="2857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endParaRPr kumimoji="0" lang="ru-RU" sz="4400" b="0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9488" name="Oval 32"/>
                <p:cNvSpPr>
                  <a:spLocks noChangeArrowheads="1"/>
                </p:cNvSpPr>
                <p:nvPr/>
              </p:nvSpPr>
              <p:spPr bwMode="auto">
                <a:xfrm>
                  <a:off x="9779" y="4917"/>
                  <a:ext cx="346" cy="334"/>
                </a:xfrm>
                <a:prstGeom prst="ellipse">
                  <a:avLst/>
                </a:prstGeom>
                <a:noFill/>
                <a:ln w="28575">
                  <a:solidFill>
                    <a:srgbClr val="C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9489" name="Line 33"/>
              <p:cNvSpPr>
                <a:spLocks noChangeShapeType="1"/>
              </p:cNvSpPr>
              <p:nvPr/>
            </p:nvSpPr>
            <p:spPr bwMode="auto">
              <a:xfrm>
                <a:off x="2093" y="3683"/>
                <a:ext cx="1306" cy="0"/>
              </a:xfrm>
              <a:prstGeom prst="line">
                <a:avLst/>
              </a:prstGeom>
              <a:noFill/>
              <a:ln w="28575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9492" name="Line 36"/>
            <p:cNvSpPr>
              <a:spLocks noChangeShapeType="1"/>
            </p:cNvSpPr>
            <p:nvPr/>
          </p:nvSpPr>
          <p:spPr bwMode="auto">
            <a:xfrm>
              <a:off x="5458" y="3915"/>
              <a:ext cx="864" cy="0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49" name="Прямая со стрелкой 48"/>
          <p:cNvCxnSpPr/>
          <p:nvPr/>
        </p:nvCxnSpPr>
        <p:spPr>
          <a:xfrm rot="5400000" flipH="1" flipV="1">
            <a:off x="785786" y="1214422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 rot="5400000" flipH="1" flipV="1">
            <a:off x="785786" y="1999446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/>
          <p:nvPr/>
        </p:nvCxnSpPr>
        <p:spPr>
          <a:xfrm>
            <a:off x="1714480" y="714356"/>
            <a:ext cx="121444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/>
          <p:nvPr/>
        </p:nvCxnSpPr>
        <p:spPr>
          <a:xfrm rot="5400000" flipH="1" flipV="1">
            <a:off x="4072728" y="1295699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 стрелкой 57"/>
          <p:cNvCxnSpPr/>
          <p:nvPr/>
        </p:nvCxnSpPr>
        <p:spPr>
          <a:xfrm rot="5400000" flipH="1" flipV="1">
            <a:off x="4072728" y="1928008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 стрелкой 58"/>
          <p:cNvCxnSpPr/>
          <p:nvPr/>
        </p:nvCxnSpPr>
        <p:spPr>
          <a:xfrm>
            <a:off x="1785918" y="2357430"/>
            <a:ext cx="121444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502" name="Rectangle 46"/>
          <p:cNvSpPr>
            <a:spLocks noChangeArrowheads="1"/>
          </p:cNvSpPr>
          <p:nvPr/>
        </p:nvSpPr>
        <p:spPr bwMode="auto">
          <a:xfrm>
            <a:off x="7341518" y="0"/>
            <a:ext cx="1516762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en-US" sz="2800" b="1" i="0" strike="noStrike" cap="none" normalizeH="0" baseline="-3000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 </a:t>
            </a: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50В</a:t>
            </a:r>
            <a:endParaRPr kumimoji="0" lang="ru-RU" sz="1400" b="0" i="0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0" y="0"/>
            <a:ext cx="33481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смешенное соединение</a:t>
            </a:r>
            <a:endParaRPr lang="ru-RU" sz="2400" dirty="0"/>
          </a:p>
        </p:txBody>
      </p:sp>
      <p:sp>
        <p:nvSpPr>
          <p:cNvPr id="64" name="Rectangle 46"/>
          <p:cNvSpPr>
            <a:spLocks noChangeArrowheads="1"/>
          </p:cNvSpPr>
          <p:nvPr/>
        </p:nvSpPr>
        <p:spPr bwMode="auto">
          <a:xfrm>
            <a:off x="71406" y="3357562"/>
            <a:ext cx="1593706" cy="584775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10А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5" name="Группа 156"/>
          <p:cNvGrpSpPr/>
          <p:nvPr/>
        </p:nvGrpSpPr>
        <p:grpSpPr>
          <a:xfrm>
            <a:off x="71406" y="3857628"/>
            <a:ext cx="3357586" cy="1018405"/>
            <a:chOff x="285909" y="5214950"/>
            <a:chExt cx="3357586" cy="1018405"/>
          </a:xfrm>
        </p:grpSpPr>
        <p:sp>
          <p:nvSpPr>
            <p:cNvPr id="68" name="Line 6"/>
            <p:cNvSpPr>
              <a:spLocks noChangeShapeType="1"/>
            </p:cNvSpPr>
            <p:nvPr/>
          </p:nvSpPr>
          <p:spPr bwMode="auto">
            <a:xfrm flipH="1">
              <a:off x="428784" y="5698906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0" name="Line 6"/>
            <p:cNvSpPr>
              <a:spLocks noChangeShapeType="1"/>
            </p:cNvSpPr>
            <p:nvPr/>
          </p:nvSpPr>
          <p:spPr bwMode="auto">
            <a:xfrm flipH="1">
              <a:off x="1428728" y="5715016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4" name="Line 6"/>
            <p:cNvSpPr>
              <a:spLocks noChangeShapeType="1"/>
            </p:cNvSpPr>
            <p:nvPr/>
          </p:nvSpPr>
          <p:spPr bwMode="auto">
            <a:xfrm flipH="1">
              <a:off x="2637542" y="5690757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6" name="Группа 140"/>
            <p:cNvGrpSpPr/>
            <p:nvPr/>
          </p:nvGrpSpPr>
          <p:grpSpPr>
            <a:xfrm>
              <a:off x="285909" y="5214950"/>
              <a:ext cx="3357586" cy="1018405"/>
              <a:chOff x="278269" y="4125107"/>
              <a:chExt cx="3357586" cy="1018405"/>
            </a:xfrm>
          </p:grpSpPr>
          <p:sp>
            <p:nvSpPr>
              <p:cNvPr id="69" name="Rectangle 1"/>
              <p:cNvSpPr>
                <a:spLocks noChangeArrowheads="1"/>
              </p:cNvSpPr>
              <p:nvPr/>
            </p:nvSpPr>
            <p:spPr bwMode="auto">
              <a:xfrm>
                <a:off x="1060905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73" name="Rectangle 1"/>
              <p:cNvSpPr>
                <a:spLocks noChangeArrowheads="1"/>
              </p:cNvSpPr>
              <p:nvPr/>
            </p:nvSpPr>
            <p:spPr bwMode="auto">
              <a:xfrm>
                <a:off x="2071670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grpSp>
            <p:nvGrpSpPr>
              <p:cNvPr id="7" name="Группа 139"/>
              <p:cNvGrpSpPr/>
              <p:nvPr/>
            </p:nvGrpSpPr>
            <p:grpSpPr>
              <a:xfrm>
                <a:off x="278269" y="4125107"/>
                <a:ext cx="3357586" cy="1018405"/>
                <a:chOff x="278269" y="4125107"/>
                <a:chExt cx="3357586" cy="1018405"/>
              </a:xfrm>
            </p:grpSpPr>
            <p:sp>
              <p:nvSpPr>
                <p:cNvPr id="66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492394" y="4125107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7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78269" y="4572008"/>
                  <a:ext cx="870694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kumimoji="0" lang="ru-RU" sz="1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АВ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71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452987" y="4154013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72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206963" y="4566022"/>
                  <a:ext cx="1357321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en-US" sz="2800" b="1" dirty="0" smtClean="0">
                      <a:solidFill>
                        <a:schemeClr val="bg2">
                          <a:lumMod val="25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lang="en-US" sz="2000" b="1" dirty="0" smtClean="0">
                      <a:solidFill>
                        <a:schemeClr val="bg2">
                          <a:lumMod val="25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+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kumimoji="0" lang="en-US" sz="1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75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421409" y="4572008"/>
                  <a:ext cx="1214446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en-US" sz="28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lang="en-US" sz="16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+</a:t>
                  </a:r>
                  <a:r>
                    <a:rPr lang="en-US" sz="2800" b="1" dirty="0" smtClean="0"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lang="en-US" sz="2000" b="1" dirty="0" smtClean="0">
                      <a:latin typeface="Times New Roman" pitchFamily="18" charset="0"/>
                      <a:cs typeface="Times New Roman" pitchFamily="18" charset="0"/>
                    </a:rPr>
                    <a:t>4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76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2719224" y="4143380"/>
                  <a:ext cx="428628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grpSp>
        <p:nvGrpSpPr>
          <p:cNvPr id="8" name="Group 29"/>
          <p:cNvGrpSpPr>
            <a:grpSpLocks/>
          </p:cNvGrpSpPr>
          <p:nvPr/>
        </p:nvGrpSpPr>
        <p:grpSpPr bwMode="auto">
          <a:xfrm>
            <a:off x="4887070" y="928670"/>
            <a:ext cx="1740377" cy="673331"/>
            <a:chOff x="1143" y="3539"/>
            <a:chExt cx="1256" cy="371"/>
          </a:xfrm>
        </p:grpSpPr>
        <p:grpSp>
          <p:nvGrpSpPr>
            <p:cNvPr id="9" name="Group 30"/>
            <p:cNvGrpSpPr>
              <a:grpSpLocks/>
            </p:cNvGrpSpPr>
            <p:nvPr/>
          </p:nvGrpSpPr>
          <p:grpSpPr bwMode="auto">
            <a:xfrm>
              <a:off x="1778" y="3539"/>
              <a:ext cx="465" cy="371"/>
              <a:chOff x="9730" y="4873"/>
              <a:chExt cx="599" cy="530"/>
            </a:xfrm>
          </p:grpSpPr>
          <p:sp>
            <p:nvSpPr>
              <p:cNvPr id="114" name="Text Box 31"/>
              <p:cNvSpPr txBox="1">
                <a:spLocks noChangeArrowheads="1"/>
              </p:cNvSpPr>
              <p:nvPr/>
            </p:nvSpPr>
            <p:spPr bwMode="auto">
              <a:xfrm>
                <a:off x="9730" y="4873"/>
                <a:ext cx="599" cy="530"/>
              </a:xfrm>
              <a:prstGeom prst="rect">
                <a:avLst/>
              </a:prstGeom>
              <a:noFill/>
              <a:ln w="2857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2D4D1B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2D4D1B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5" name="Oval 32"/>
              <p:cNvSpPr>
                <a:spLocks noChangeArrowheads="1"/>
              </p:cNvSpPr>
              <p:nvPr/>
            </p:nvSpPr>
            <p:spPr bwMode="auto">
              <a:xfrm>
                <a:off x="9779" y="4917"/>
                <a:ext cx="346" cy="334"/>
              </a:xfrm>
              <a:prstGeom prst="ellipse">
                <a:avLst/>
              </a:prstGeom>
              <a:noFill/>
              <a:ln w="28575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solidFill>
                    <a:srgbClr val="2D4D1B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12" name="Line 33"/>
            <p:cNvSpPr>
              <a:spLocks noChangeShapeType="1"/>
            </p:cNvSpPr>
            <p:nvPr/>
          </p:nvSpPr>
          <p:spPr bwMode="auto">
            <a:xfrm>
              <a:off x="2087" y="3683"/>
              <a:ext cx="312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2D4D1B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3" name="Line 34"/>
            <p:cNvSpPr>
              <a:spLocks noChangeShapeType="1"/>
            </p:cNvSpPr>
            <p:nvPr/>
          </p:nvSpPr>
          <p:spPr bwMode="auto">
            <a:xfrm>
              <a:off x="1143" y="3683"/>
              <a:ext cx="650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2D4D1B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42" name="Text Box 13"/>
          <p:cNvSpPr txBox="1">
            <a:spLocks noChangeArrowheads="1"/>
          </p:cNvSpPr>
          <p:nvPr/>
        </p:nvSpPr>
        <p:spPr bwMode="auto">
          <a:xfrm>
            <a:off x="1142976" y="1285860"/>
            <a:ext cx="500065" cy="35719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" name="Text Box 13"/>
          <p:cNvSpPr txBox="1">
            <a:spLocks noChangeArrowheads="1"/>
          </p:cNvSpPr>
          <p:nvPr/>
        </p:nvSpPr>
        <p:spPr bwMode="auto">
          <a:xfrm>
            <a:off x="3786182" y="1285860"/>
            <a:ext cx="500065" cy="35719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В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4" name="Прямая со стрелкой 143"/>
          <p:cNvCxnSpPr/>
          <p:nvPr/>
        </p:nvCxnSpPr>
        <p:spPr>
          <a:xfrm rot="5400000" flipH="1" flipV="1">
            <a:off x="4501356" y="1285066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Прямая со стрелкой 144"/>
          <p:cNvCxnSpPr/>
          <p:nvPr/>
        </p:nvCxnSpPr>
        <p:spPr>
          <a:xfrm rot="5400000" flipH="1" flipV="1">
            <a:off x="4470862" y="1999446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Прямая со стрелкой 147"/>
          <p:cNvCxnSpPr/>
          <p:nvPr/>
        </p:nvCxnSpPr>
        <p:spPr>
          <a:xfrm>
            <a:off x="5500694" y="571480"/>
            <a:ext cx="648000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Прямая со стрелкой 148"/>
          <p:cNvCxnSpPr/>
          <p:nvPr/>
        </p:nvCxnSpPr>
        <p:spPr>
          <a:xfrm>
            <a:off x="5500694" y="1472878"/>
            <a:ext cx="648000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Прямая со стрелкой 149"/>
          <p:cNvCxnSpPr/>
          <p:nvPr/>
        </p:nvCxnSpPr>
        <p:spPr>
          <a:xfrm>
            <a:off x="5572132" y="2214554"/>
            <a:ext cx="648000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Прямая со стрелкой 150"/>
          <p:cNvCxnSpPr/>
          <p:nvPr/>
        </p:nvCxnSpPr>
        <p:spPr>
          <a:xfrm>
            <a:off x="5509284" y="2799706"/>
            <a:ext cx="648000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Прямая со стрелкой 151"/>
          <p:cNvCxnSpPr/>
          <p:nvPr/>
        </p:nvCxnSpPr>
        <p:spPr>
          <a:xfrm rot="5400000" flipH="1" flipV="1">
            <a:off x="6501620" y="1285066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Прямая со стрелкой 152"/>
          <p:cNvCxnSpPr/>
          <p:nvPr/>
        </p:nvCxnSpPr>
        <p:spPr>
          <a:xfrm rot="5400000" flipH="1" flipV="1">
            <a:off x="6518466" y="1996248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4" name="Text Box 13"/>
          <p:cNvSpPr txBox="1">
            <a:spLocks noChangeArrowheads="1"/>
          </p:cNvSpPr>
          <p:nvPr/>
        </p:nvSpPr>
        <p:spPr bwMode="auto">
          <a:xfrm>
            <a:off x="4929190" y="1285860"/>
            <a:ext cx="500065" cy="35719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5" name="Text Box 13"/>
          <p:cNvSpPr txBox="1">
            <a:spLocks noChangeArrowheads="1"/>
          </p:cNvSpPr>
          <p:nvPr/>
        </p:nvSpPr>
        <p:spPr bwMode="auto">
          <a:xfrm>
            <a:off x="6143636" y="1643050"/>
            <a:ext cx="500065" cy="35719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Д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6" name="Прямая со стрелкой 155"/>
          <p:cNvCxnSpPr/>
          <p:nvPr/>
        </p:nvCxnSpPr>
        <p:spPr>
          <a:xfrm>
            <a:off x="7072330" y="1857364"/>
            <a:ext cx="121444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157"/>
          <p:cNvGrpSpPr/>
          <p:nvPr/>
        </p:nvGrpSpPr>
        <p:grpSpPr>
          <a:xfrm>
            <a:off x="-32" y="4643446"/>
            <a:ext cx="3071834" cy="1000132"/>
            <a:chOff x="285909" y="5214950"/>
            <a:chExt cx="2928958" cy="1018405"/>
          </a:xfrm>
        </p:grpSpPr>
        <p:sp>
          <p:nvSpPr>
            <p:cNvPr id="159" name="Line 6"/>
            <p:cNvSpPr>
              <a:spLocks noChangeShapeType="1"/>
            </p:cNvSpPr>
            <p:nvPr/>
          </p:nvSpPr>
          <p:spPr bwMode="auto">
            <a:xfrm flipH="1">
              <a:off x="428784" y="5698906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0" name="Line 6"/>
            <p:cNvSpPr>
              <a:spLocks noChangeShapeType="1"/>
            </p:cNvSpPr>
            <p:nvPr/>
          </p:nvSpPr>
          <p:spPr bwMode="auto">
            <a:xfrm flipH="1">
              <a:off x="1428728" y="5715016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1" name="Line 6"/>
            <p:cNvSpPr>
              <a:spLocks noChangeShapeType="1"/>
            </p:cNvSpPr>
            <p:nvPr/>
          </p:nvSpPr>
          <p:spPr bwMode="auto">
            <a:xfrm flipH="1">
              <a:off x="2637542" y="5690757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1" name="Группа 161"/>
            <p:cNvGrpSpPr/>
            <p:nvPr/>
          </p:nvGrpSpPr>
          <p:grpSpPr>
            <a:xfrm>
              <a:off x="285909" y="5214950"/>
              <a:ext cx="2869583" cy="1018405"/>
              <a:chOff x="278269" y="4125107"/>
              <a:chExt cx="2869583" cy="1018405"/>
            </a:xfrm>
          </p:grpSpPr>
          <p:sp>
            <p:nvSpPr>
              <p:cNvPr id="163" name="Rectangle 1"/>
              <p:cNvSpPr>
                <a:spLocks noChangeArrowheads="1"/>
              </p:cNvSpPr>
              <p:nvPr/>
            </p:nvSpPr>
            <p:spPr bwMode="auto">
              <a:xfrm>
                <a:off x="1060905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164" name="Rectangle 1"/>
              <p:cNvSpPr>
                <a:spLocks noChangeArrowheads="1"/>
              </p:cNvSpPr>
              <p:nvPr/>
            </p:nvSpPr>
            <p:spPr bwMode="auto">
              <a:xfrm>
                <a:off x="2071670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grpSp>
            <p:nvGrpSpPr>
              <p:cNvPr id="12" name="Группа 164"/>
              <p:cNvGrpSpPr/>
              <p:nvPr/>
            </p:nvGrpSpPr>
            <p:grpSpPr>
              <a:xfrm>
                <a:off x="278269" y="4125107"/>
                <a:ext cx="2869583" cy="1018405"/>
                <a:chOff x="278269" y="4125107"/>
                <a:chExt cx="2869583" cy="1018405"/>
              </a:xfrm>
            </p:grpSpPr>
            <p:sp>
              <p:nvSpPr>
                <p:cNvPr id="166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492394" y="4125107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67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78269" y="4572008"/>
                  <a:ext cx="870694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kumimoji="0" lang="ru-RU" sz="1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АВ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68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452987" y="4154013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69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421277" y="4553735"/>
                  <a:ext cx="500066" cy="42862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4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70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707161" y="4572008"/>
                  <a:ext cx="428628" cy="48179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ru-RU" sz="2800" b="1" dirty="0" smtClean="0">
                      <a:latin typeface="Times New Roman" pitchFamily="18" charset="0"/>
                      <a:cs typeface="Times New Roman" pitchFamily="18" charset="0"/>
                    </a:rPr>
                    <a:t>6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71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2719224" y="4143380"/>
                  <a:ext cx="428628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sp>
        <p:nvSpPr>
          <p:cNvPr id="172" name="Text Box 11"/>
          <p:cNvSpPr txBox="1">
            <a:spLocks noChangeArrowheads="1"/>
          </p:cNvSpPr>
          <p:nvPr/>
        </p:nvSpPr>
        <p:spPr bwMode="auto">
          <a:xfrm>
            <a:off x="142844" y="5643578"/>
            <a:ext cx="101357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АВ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" name="Text Box 11"/>
          <p:cNvSpPr txBox="1">
            <a:spLocks noChangeArrowheads="1"/>
          </p:cNvSpPr>
          <p:nvPr/>
        </p:nvSpPr>
        <p:spPr bwMode="auto">
          <a:xfrm>
            <a:off x="1000100" y="5674072"/>
            <a:ext cx="1013570" cy="571504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2,4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</a:p>
        </p:txBody>
      </p:sp>
      <p:grpSp>
        <p:nvGrpSpPr>
          <p:cNvPr id="13" name="Группа 182"/>
          <p:cNvGrpSpPr/>
          <p:nvPr/>
        </p:nvGrpSpPr>
        <p:grpSpPr>
          <a:xfrm>
            <a:off x="1643042" y="3429000"/>
            <a:ext cx="4599661" cy="535491"/>
            <a:chOff x="3901429" y="3465013"/>
            <a:chExt cx="4599661" cy="535491"/>
          </a:xfrm>
        </p:grpSpPr>
        <p:grpSp>
          <p:nvGrpSpPr>
            <p:cNvPr id="14" name="Группа 179"/>
            <p:cNvGrpSpPr/>
            <p:nvPr/>
          </p:nvGrpSpPr>
          <p:grpSpPr>
            <a:xfrm>
              <a:off x="3901429" y="3465013"/>
              <a:ext cx="4599661" cy="535491"/>
              <a:chOff x="3901429" y="3465013"/>
              <a:chExt cx="2527867" cy="249739"/>
            </a:xfrm>
          </p:grpSpPr>
          <p:sp>
            <p:nvSpPr>
              <p:cNvPr id="175" name="Line 22"/>
              <p:cNvSpPr>
                <a:spLocks noChangeShapeType="1"/>
              </p:cNvSpPr>
              <p:nvPr/>
            </p:nvSpPr>
            <p:spPr bwMode="auto">
              <a:xfrm flipH="1">
                <a:off x="3901429" y="3581065"/>
                <a:ext cx="248789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6" name="Rectangle 24"/>
              <p:cNvSpPr>
                <a:spLocks noChangeArrowheads="1"/>
              </p:cNvSpPr>
              <p:nvPr/>
            </p:nvSpPr>
            <p:spPr bwMode="auto">
              <a:xfrm>
                <a:off x="4149099" y="3477409"/>
                <a:ext cx="698559" cy="237343"/>
              </a:xfrm>
              <a:prstGeom prst="rect">
                <a:avLst/>
              </a:prstGeom>
              <a:solidFill>
                <a:srgbClr val="365D21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7" name="Line 26"/>
              <p:cNvSpPr>
                <a:spLocks noChangeShapeType="1"/>
              </p:cNvSpPr>
              <p:nvPr/>
            </p:nvSpPr>
            <p:spPr bwMode="auto">
              <a:xfrm rot="21540000" flipH="1" flipV="1">
                <a:off x="4862820" y="3594790"/>
                <a:ext cx="423468" cy="14189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8" name="Rectangle 24"/>
              <p:cNvSpPr>
                <a:spLocks noChangeArrowheads="1"/>
              </p:cNvSpPr>
              <p:nvPr/>
            </p:nvSpPr>
            <p:spPr bwMode="auto">
              <a:xfrm>
                <a:off x="5292107" y="3465013"/>
                <a:ext cx="698559" cy="237343"/>
              </a:xfrm>
              <a:prstGeom prst="rect">
                <a:avLst/>
              </a:prstGeom>
              <a:solidFill>
                <a:srgbClr val="FFFF00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9" name="Line 26"/>
              <p:cNvSpPr>
                <a:spLocks noChangeShapeType="1"/>
              </p:cNvSpPr>
              <p:nvPr/>
            </p:nvSpPr>
            <p:spPr bwMode="auto">
              <a:xfrm rot="21540000" flipH="1" flipV="1">
                <a:off x="6005828" y="3582394"/>
                <a:ext cx="423468" cy="14189"/>
              </a:xfrm>
              <a:prstGeom prst="line">
                <a:avLst/>
              </a:prstGeom>
              <a:solidFill>
                <a:srgbClr val="FFFF00"/>
              </a:solidFill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81" name="Text Box 13"/>
            <p:cNvSpPr txBox="1">
              <a:spLocks noChangeArrowheads="1"/>
            </p:cNvSpPr>
            <p:nvPr/>
          </p:nvSpPr>
          <p:spPr bwMode="auto">
            <a:xfrm>
              <a:off x="4302761" y="3536451"/>
              <a:ext cx="642942" cy="428628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АВ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2" name="Text Box 13"/>
            <p:cNvSpPr txBox="1">
              <a:spLocks noChangeArrowheads="1"/>
            </p:cNvSpPr>
            <p:nvPr/>
          </p:nvSpPr>
          <p:spPr bwMode="auto">
            <a:xfrm>
              <a:off x="6330321" y="3500438"/>
              <a:ext cx="642942" cy="428628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СД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84" name="Text Box 11"/>
          <p:cNvSpPr txBox="1">
            <a:spLocks noChangeArrowheads="1"/>
          </p:cNvSpPr>
          <p:nvPr/>
        </p:nvSpPr>
        <p:spPr bwMode="auto">
          <a:xfrm>
            <a:off x="1071538" y="5786454"/>
            <a:ext cx="928694" cy="357190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2,4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</a:p>
        </p:txBody>
      </p:sp>
      <p:sp>
        <p:nvSpPr>
          <p:cNvPr id="190" name="Rectangle 1"/>
          <p:cNvSpPr>
            <a:spLocks noChangeArrowheads="1"/>
          </p:cNvSpPr>
          <p:nvPr/>
        </p:nvSpPr>
        <p:spPr bwMode="auto">
          <a:xfrm>
            <a:off x="4854570" y="4233091"/>
            <a:ext cx="3898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15" name="Группа 200"/>
          <p:cNvGrpSpPr/>
          <p:nvPr/>
        </p:nvGrpSpPr>
        <p:grpSpPr>
          <a:xfrm>
            <a:off x="4215020" y="4014152"/>
            <a:ext cx="870694" cy="1000132"/>
            <a:chOff x="4143372" y="4000504"/>
            <a:chExt cx="870694" cy="1000132"/>
          </a:xfrm>
        </p:grpSpPr>
        <p:sp>
          <p:nvSpPr>
            <p:cNvPr id="186" name="Line 6"/>
            <p:cNvSpPr>
              <a:spLocks noChangeShapeType="1"/>
            </p:cNvSpPr>
            <p:nvPr/>
          </p:nvSpPr>
          <p:spPr bwMode="auto">
            <a:xfrm flipH="1">
              <a:off x="4214809" y="4484460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3" name="Text Box 10"/>
            <p:cNvSpPr txBox="1">
              <a:spLocks noChangeArrowheads="1"/>
            </p:cNvSpPr>
            <p:nvPr/>
          </p:nvSpPr>
          <p:spPr bwMode="auto">
            <a:xfrm>
              <a:off x="4286059" y="4000504"/>
              <a:ext cx="428817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4" name="Text Box 11"/>
            <p:cNvSpPr txBox="1">
              <a:spLocks noChangeArrowheads="1"/>
            </p:cNvSpPr>
            <p:nvPr/>
          </p:nvSpPr>
          <p:spPr bwMode="auto">
            <a:xfrm>
              <a:off x="4143372" y="4429132"/>
              <a:ext cx="870694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СД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6" name="Группа 199"/>
          <p:cNvGrpSpPr/>
          <p:nvPr/>
        </p:nvGrpSpPr>
        <p:grpSpPr>
          <a:xfrm>
            <a:off x="5182282" y="3988217"/>
            <a:ext cx="994014" cy="1012419"/>
            <a:chOff x="5143504" y="4000504"/>
            <a:chExt cx="994014" cy="1012419"/>
          </a:xfrm>
        </p:grpSpPr>
        <p:sp>
          <p:nvSpPr>
            <p:cNvPr id="191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38985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+</a:t>
              </a: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17" name="Группа 198"/>
            <p:cNvGrpSpPr/>
            <p:nvPr/>
          </p:nvGrpSpPr>
          <p:grpSpPr>
            <a:xfrm>
              <a:off x="5143504" y="4000504"/>
              <a:ext cx="785818" cy="1012419"/>
              <a:chOff x="5143504" y="4000504"/>
              <a:chExt cx="785818" cy="1012419"/>
            </a:xfrm>
          </p:grpSpPr>
          <p:sp>
            <p:nvSpPr>
              <p:cNvPr id="187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95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96" name="Text Box 11"/>
              <p:cNvSpPr txBox="1">
                <a:spLocks noChangeArrowheads="1"/>
              </p:cNvSpPr>
              <p:nvPr/>
            </p:nvSpPr>
            <p:spPr bwMode="auto">
              <a:xfrm>
                <a:off x="5143504" y="4441419"/>
                <a:ext cx="785818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en-US" sz="2800" b="1" dirty="0" smtClean="0">
                    <a:solidFill>
                      <a:schemeClr val="bg2">
                        <a:lumMod val="2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2000" b="1" dirty="0" smtClean="0">
                    <a:solidFill>
                      <a:schemeClr val="bg2">
                        <a:lumMod val="2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5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18" name="Группа 201"/>
          <p:cNvGrpSpPr/>
          <p:nvPr/>
        </p:nvGrpSpPr>
        <p:grpSpPr>
          <a:xfrm>
            <a:off x="6143636" y="4000504"/>
            <a:ext cx="994014" cy="1012419"/>
            <a:chOff x="5143504" y="4000504"/>
            <a:chExt cx="994014" cy="1012419"/>
          </a:xfrm>
        </p:grpSpPr>
        <p:sp>
          <p:nvSpPr>
            <p:cNvPr id="203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38985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+</a:t>
              </a: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19" name="Группа 203"/>
            <p:cNvGrpSpPr/>
            <p:nvPr/>
          </p:nvGrpSpPr>
          <p:grpSpPr>
            <a:xfrm>
              <a:off x="5143504" y="4000504"/>
              <a:ext cx="785818" cy="1012419"/>
              <a:chOff x="5143504" y="4000504"/>
              <a:chExt cx="785818" cy="1012419"/>
            </a:xfrm>
          </p:grpSpPr>
          <p:sp>
            <p:nvSpPr>
              <p:cNvPr id="205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06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07" name="Text Box 11"/>
              <p:cNvSpPr txBox="1">
                <a:spLocks noChangeArrowheads="1"/>
              </p:cNvSpPr>
              <p:nvPr/>
            </p:nvSpPr>
            <p:spPr bwMode="auto">
              <a:xfrm>
                <a:off x="5143504" y="4441419"/>
                <a:ext cx="785818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2000" b="1" dirty="0" smtClean="0">
                    <a:latin typeface="Times New Roman" pitchFamily="18" charset="0"/>
                    <a:cs typeface="Times New Roman" pitchFamily="18" charset="0"/>
                  </a:rPr>
                  <a:t>6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20" name="Группа 207"/>
          <p:cNvGrpSpPr/>
          <p:nvPr/>
        </p:nvGrpSpPr>
        <p:grpSpPr>
          <a:xfrm>
            <a:off x="7000892" y="3983658"/>
            <a:ext cx="994014" cy="1012419"/>
            <a:chOff x="5143504" y="4000504"/>
            <a:chExt cx="994014" cy="1012419"/>
          </a:xfrm>
        </p:grpSpPr>
        <p:sp>
          <p:nvSpPr>
            <p:cNvPr id="209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38985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+</a:t>
              </a: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21" name="Группа 209"/>
            <p:cNvGrpSpPr/>
            <p:nvPr/>
          </p:nvGrpSpPr>
          <p:grpSpPr>
            <a:xfrm>
              <a:off x="5143504" y="4000504"/>
              <a:ext cx="785818" cy="1012419"/>
              <a:chOff x="5143504" y="4000504"/>
              <a:chExt cx="785818" cy="1012419"/>
            </a:xfrm>
          </p:grpSpPr>
          <p:sp>
            <p:nvSpPr>
              <p:cNvPr id="211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12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13" name="Text Box 11"/>
              <p:cNvSpPr txBox="1">
                <a:spLocks noChangeArrowheads="1"/>
              </p:cNvSpPr>
              <p:nvPr/>
            </p:nvSpPr>
            <p:spPr bwMode="auto">
              <a:xfrm>
                <a:off x="5143504" y="4441419"/>
                <a:ext cx="785818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en-US" sz="2800" b="1" dirty="0" smtClean="0">
                    <a:solidFill>
                      <a:srgbClr val="2D4D1B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2000" b="1" dirty="0" smtClean="0">
                    <a:solidFill>
                      <a:srgbClr val="2D4D1B"/>
                    </a:solidFill>
                    <a:latin typeface="Times New Roman" pitchFamily="18" charset="0"/>
                    <a:cs typeface="Times New Roman" pitchFamily="18" charset="0"/>
                  </a:rPr>
                  <a:t>7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2D4D1B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22" name="Группа 215"/>
          <p:cNvGrpSpPr/>
          <p:nvPr/>
        </p:nvGrpSpPr>
        <p:grpSpPr>
          <a:xfrm>
            <a:off x="7871796" y="3970010"/>
            <a:ext cx="785818" cy="1012419"/>
            <a:chOff x="5143504" y="4000504"/>
            <a:chExt cx="785818" cy="1012419"/>
          </a:xfrm>
        </p:grpSpPr>
        <p:sp>
          <p:nvSpPr>
            <p:cNvPr id="217" name="Line 6"/>
            <p:cNvSpPr>
              <a:spLocks noChangeShapeType="1"/>
            </p:cNvSpPr>
            <p:nvPr/>
          </p:nvSpPr>
          <p:spPr bwMode="auto">
            <a:xfrm flipH="1">
              <a:off x="5214753" y="4500570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8" name="Text Box 10"/>
            <p:cNvSpPr txBox="1">
              <a:spLocks noChangeArrowheads="1"/>
            </p:cNvSpPr>
            <p:nvPr/>
          </p:nvSpPr>
          <p:spPr bwMode="auto">
            <a:xfrm>
              <a:off x="5246652" y="4000504"/>
              <a:ext cx="396918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9" name="Text Box 11"/>
            <p:cNvSpPr txBox="1">
              <a:spLocks noChangeArrowheads="1"/>
            </p:cNvSpPr>
            <p:nvPr/>
          </p:nvSpPr>
          <p:spPr bwMode="auto">
            <a:xfrm>
              <a:off x="5143504" y="4441419"/>
              <a:ext cx="785818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en-US" sz="2800" b="1" dirty="0" smtClean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2000" b="1" dirty="0" smtClean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8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3" name="Группа 245"/>
          <p:cNvGrpSpPr/>
          <p:nvPr/>
        </p:nvGrpSpPr>
        <p:grpSpPr>
          <a:xfrm>
            <a:off x="4214810" y="5027932"/>
            <a:ext cx="4359942" cy="1044274"/>
            <a:chOff x="4214810" y="5027932"/>
            <a:chExt cx="4359942" cy="1044274"/>
          </a:xfrm>
        </p:grpSpPr>
        <p:grpSp>
          <p:nvGrpSpPr>
            <p:cNvPr id="24" name="Группа 219"/>
            <p:cNvGrpSpPr/>
            <p:nvPr/>
          </p:nvGrpSpPr>
          <p:grpSpPr>
            <a:xfrm>
              <a:off x="4214810" y="5072074"/>
              <a:ext cx="870694" cy="1000132"/>
              <a:chOff x="4143372" y="4000504"/>
              <a:chExt cx="870694" cy="1000132"/>
            </a:xfrm>
          </p:grpSpPr>
          <p:sp>
            <p:nvSpPr>
              <p:cNvPr id="221" name="Line 6"/>
              <p:cNvSpPr>
                <a:spLocks noChangeShapeType="1"/>
              </p:cNvSpPr>
              <p:nvPr/>
            </p:nvSpPr>
            <p:spPr bwMode="auto">
              <a:xfrm flipH="1">
                <a:off x="4214809" y="448446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22" name="Text Box 10"/>
              <p:cNvSpPr txBox="1">
                <a:spLocks noChangeArrowheads="1"/>
              </p:cNvSpPr>
              <p:nvPr/>
            </p:nvSpPr>
            <p:spPr bwMode="auto">
              <a:xfrm>
                <a:off x="4286059" y="4000504"/>
                <a:ext cx="428817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23" name="Text Box 11"/>
              <p:cNvSpPr txBox="1">
                <a:spLocks noChangeArrowheads="1"/>
              </p:cNvSpPr>
              <p:nvPr/>
            </p:nvSpPr>
            <p:spPr bwMode="auto">
              <a:xfrm>
                <a:off x="4143372" y="4429132"/>
                <a:ext cx="870694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kumimoji="0" lang="ru-RU" sz="1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СД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25" name="Группа 223"/>
            <p:cNvGrpSpPr/>
            <p:nvPr/>
          </p:nvGrpSpPr>
          <p:grpSpPr>
            <a:xfrm>
              <a:off x="5253321" y="5046139"/>
              <a:ext cx="922765" cy="1012419"/>
              <a:chOff x="5214753" y="4000504"/>
              <a:chExt cx="922765" cy="1012419"/>
            </a:xfrm>
          </p:grpSpPr>
          <p:sp>
            <p:nvSpPr>
              <p:cNvPr id="225" name="Rectangle 1"/>
              <p:cNvSpPr>
                <a:spLocks noChangeArrowheads="1"/>
              </p:cNvSpPr>
              <p:nvPr/>
            </p:nvSpPr>
            <p:spPr bwMode="auto">
              <a:xfrm>
                <a:off x="5747668" y="4233091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grpSp>
            <p:nvGrpSpPr>
              <p:cNvPr id="26" name="Группа 225"/>
              <p:cNvGrpSpPr/>
              <p:nvPr/>
            </p:nvGrpSpPr>
            <p:grpSpPr>
              <a:xfrm>
                <a:off x="5214753" y="4000504"/>
                <a:ext cx="577325" cy="1012419"/>
                <a:chOff x="5214753" y="4000504"/>
                <a:chExt cx="577325" cy="1012419"/>
              </a:xfrm>
            </p:grpSpPr>
            <p:sp>
              <p:nvSpPr>
                <p:cNvPr id="227" name="Line 6"/>
                <p:cNvSpPr>
                  <a:spLocks noChangeShapeType="1"/>
                </p:cNvSpPr>
                <p:nvPr/>
              </p:nvSpPr>
              <p:spPr bwMode="auto">
                <a:xfrm flipH="1">
                  <a:off x="5214753" y="4500570"/>
                  <a:ext cx="577325" cy="0"/>
                </a:xfrm>
                <a:prstGeom prst="line">
                  <a:avLst/>
                </a:prstGeom>
                <a:noFill/>
                <a:ln w="5715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32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28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5246652" y="4000504"/>
                  <a:ext cx="396918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29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5319250" y="4441419"/>
                  <a:ext cx="390060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ru-RU" sz="2800" b="1" dirty="0" smtClean="0">
                      <a:solidFill>
                        <a:schemeClr val="bg2">
                          <a:lumMod val="25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grpSp>
          <p:nvGrpSpPr>
            <p:cNvPr id="27" name="Группа 229"/>
            <p:cNvGrpSpPr/>
            <p:nvPr/>
          </p:nvGrpSpPr>
          <p:grpSpPr>
            <a:xfrm>
              <a:off x="6214675" y="5058426"/>
              <a:ext cx="922765" cy="1012419"/>
              <a:chOff x="5214753" y="4000504"/>
              <a:chExt cx="922765" cy="1012419"/>
            </a:xfrm>
          </p:grpSpPr>
          <p:sp>
            <p:nvSpPr>
              <p:cNvPr id="231" name="Rectangle 1"/>
              <p:cNvSpPr>
                <a:spLocks noChangeArrowheads="1"/>
              </p:cNvSpPr>
              <p:nvPr/>
            </p:nvSpPr>
            <p:spPr bwMode="auto">
              <a:xfrm>
                <a:off x="5747668" y="4233091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grpSp>
            <p:nvGrpSpPr>
              <p:cNvPr id="28" name="Группа 231"/>
              <p:cNvGrpSpPr/>
              <p:nvPr/>
            </p:nvGrpSpPr>
            <p:grpSpPr>
              <a:xfrm>
                <a:off x="5214753" y="4000504"/>
                <a:ext cx="577325" cy="1012419"/>
                <a:chOff x="5214753" y="4000504"/>
                <a:chExt cx="577325" cy="1012419"/>
              </a:xfrm>
            </p:grpSpPr>
            <p:sp>
              <p:nvSpPr>
                <p:cNvPr id="233" name="Line 6"/>
                <p:cNvSpPr>
                  <a:spLocks noChangeShapeType="1"/>
                </p:cNvSpPr>
                <p:nvPr/>
              </p:nvSpPr>
              <p:spPr bwMode="auto">
                <a:xfrm flipH="1">
                  <a:off x="5214753" y="4500570"/>
                  <a:ext cx="577325" cy="0"/>
                </a:xfrm>
                <a:prstGeom prst="line">
                  <a:avLst/>
                </a:prstGeom>
                <a:noFill/>
                <a:ln w="5715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32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34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5246652" y="4000504"/>
                  <a:ext cx="396918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35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5286380" y="4441419"/>
                  <a:ext cx="500276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ru-RU" sz="2800" b="1" dirty="0" smtClean="0">
                      <a:latin typeface="Times New Roman" pitchFamily="18" charset="0"/>
                      <a:cs typeface="Times New Roman" pitchFamily="18" charset="0"/>
                    </a:rPr>
                    <a:t>3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grpSp>
          <p:nvGrpSpPr>
            <p:cNvPr id="29" name="Группа 235"/>
            <p:cNvGrpSpPr/>
            <p:nvPr/>
          </p:nvGrpSpPr>
          <p:grpSpPr>
            <a:xfrm>
              <a:off x="7099227" y="5059787"/>
              <a:ext cx="922765" cy="1012419"/>
              <a:chOff x="5242049" y="4073303"/>
              <a:chExt cx="922765" cy="1012419"/>
            </a:xfrm>
          </p:grpSpPr>
          <p:sp>
            <p:nvSpPr>
              <p:cNvPr id="237" name="Rectangle 1"/>
              <p:cNvSpPr>
                <a:spLocks noChangeArrowheads="1"/>
              </p:cNvSpPr>
              <p:nvPr/>
            </p:nvSpPr>
            <p:spPr bwMode="auto">
              <a:xfrm>
                <a:off x="5774964" y="4287683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grpSp>
            <p:nvGrpSpPr>
              <p:cNvPr id="30" name="Группа 237"/>
              <p:cNvGrpSpPr/>
              <p:nvPr/>
            </p:nvGrpSpPr>
            <p:grpSpPr>
              <a:xfrm>
                <a:off x="5242049" y="4073303"/>
                <a:ext cx="577325" cy="1012419"/>
                <a:chOff x="5242049" y="4073303"/>
                <a:chExt cx="577325" cy="1012419"/>
              </a:xfrm>
            </p:grpSpPr>
            <p:sp>
              <p:nvSpPr>
                <p:cNvPr id="239" name="Line 6"/>
                <p:cNvSpPr>
                  <a:spLocks noChangeShapeType="1"/>
                </p:cNvSpPr>
                <p:nvPr/>
              </p:nvSpPr>
              <p:spPr bwMode="auto">
                <a:xfrm flipH="1">
                  <a:off x="5242049" y="4573369"/>
                  <a:ext cx="577325" cy="0"/>
                </a:xfrm>
                <a:prstGeom prst="line">
                  <a:avLst/>
                </a:prstGeom>
                <a:noFill/>
                <a:ln w="5715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32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40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5273948" y="4073303"/>
                  <a:ext cx="396918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41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5313676" y="4514218"/>
                  <a:ext cx="472980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ru-RU" sz="2800" b="1" dirty="0" smtClean="0">
                      <a:solidFill>
                        <a:srgbClr val="2D4D1B"/>
                      </a:solidFill>
                      <a:latin typeface="Times New Roman" pitchFamily="18" charset="0"/>
                      <a:cs typeface="Times New Roman" pitchFamily="18" charset="0"/>
                    </a:rPr>
                    <a:t>3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2D4D1B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grpSp>
          <p:nvGrpSpPr>
            <p:cNvPr id="31" name="Группа 241"/>
            <p:cNvGrpSpPr/>
            <p:nvPr/>
          </p:nvGrpSpPr>
          <p:grpSpPr>
            <a:xfrm>
              <a:off x="7997427" y="5027932"/>
              <a:ext cx="577325" cy="1012419"/>
              <a:chOff x="5282993" y="4041448"/>
              <a:chExt cx="577325" cy="1012419"/>
            </a:xfrm>
          </p:grpSpPr>
          <p:sp>
            <p:nvSpPr>
              <p:cNvPr id="243" name="Line 6"/>
              <p:cNvSpPr>
                <a:spLocks noChangeShapeType="1"/>
              </p:cNvSpPr>
              <p:nvPr/>
            </p:nvSpPr>
            <p:spPr bwMode="auto">
              <a:xfrm flipH="1">
                <a:off x="5282993" y="4541514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4" name="Text Box 10"/>
              <p:cNvSpPr txBox="1">
                <a:spLocks noChangeArrowheads="1"/>
              </p:cNvSpPr>
              <p:nvPr/>
            </p:nvSpPr>
            <p:spPr bwMode="auto">
              <a:xfrm>
                <a:off x="5314892" y="4041448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5" name="Text Box 11"/>
              <p:cNvSpPr txBox="1">
                <a:spLocks noChangeArrowheads="1"/>
              </p:cNvSpPr>
              <p:nvPr/>
            </p:nvSpPr>
            <p:spPr bwMode="auto">
              <a:xfrm>
                <a:off x="5354620" y="4482363"/>
                <a:ext cx="432036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ru-RU" sz="2800" b="1" dirty="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0000C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247" name="Rectangle 1"/>
          <p:cNvSpPr>
            <a:spLocks noChangeArrowheads="1"/>
          </p:cNvSpPr>
          <p:nvPr/>
        </p:nvSpPr>
        <p:spPr bwMode="auto">
          <a:xfrm>
            <a:off x="4857752" y="5286388"/>
            <a:ext cx="3898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48" name="Text Box 11"/>
          <p:cNvSpPr txBox="1">
            <a:spLocks noChangeArrowheads="1"/>
          </p:cNvSpPr>
          <p:nvPr/>
        </p:nvSpPr>
        <p:spPr bwMode="auto">
          <a:xfrm>
            <a:off x="4143372" y="5929330"/>
            <a:ext cx="101357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СД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9" name="Text Box 11"/>
          <p:cNvSpPr txBox="1">
            <a:spLocks noChangeArrowheads="1"/>
          </p:cNvSpPr>
          <p:nvPr/>
        </p:nvSpPr>
        <p:spPr bwMode="auto">
          <a:xfrm>
            <a:off x="5000628" y="5959824"/>
            <a:ext cx="1013570" cy="571504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0,6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</a:p>
        </p:txBody>
      </p:sp>
      <p:sp>
        <p:nvSpPr>
          <p:cNvPr id="250" name="Text Box 11"/>
          <p:cNvSpPr txBox="1">
            <a:spLocks noChangeArrowheads="1"/>
          </p:cNvSpPr>
          <p:nvPr/>
        </p:nvSpPr>
        <p:spPr bwMode="auto">
          <a:xfrm>
            <a:off x="5143504" y="6143644"/>
            <a:ext cx="857256" cy="357190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0,6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</a:p>
        </p:txBody>
      </p:sp>
      <p:sp>
        <p:nvSpPr>
          <p:cNvPr id="251" name="Text Box 11"/>
          <p:cNvSpPr txBox="1">
            <a:spLocks noChangeArrowheads="1"/>
          </p:cNvSpPr>
          <p:nvPr/>
        </p:nvSpPr>
        <p:spPr bwMode="auto">
          <a:xfrm>
            <a:off x="7429520" y="3286124"/>
            <a:ext cx="101357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2" name="Text Box 11"/>
          <p:cNvSpPr txBox="1">
            <a:spLocks noChangeArrowheads="1"/>
          </p:cNvSpPr>
          <p:nvPr/>
        </p:nvSpPr>
        <p:spPr bwMode="auto">
          <a:xfrm>
            <a:off x="8171196" y="3357562"/>
            <a:ext cx="829960" cy="571504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5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</a:p>
        </p:txBody>
      </p:sp>
      <p:sp>
        <p:nvSpPr>
          <p:cNvPr id="253" name="Text Box 11"/>
          <p:cNvSpPr txBox="1">
            <a:spLocks noChangeArrowheads="1"/>
          </p:cNvSpPr>
          <p:nvPr/>
        </p:nvSpPr>
        <p:spPr bwMode="auto">
          <a:xfrm>
            <a:off x="2357422" y="2857496"/>
            <a:ext cx="829960" cy="571504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24В</a:t>
            </a:r>
          </a:p>
        </p:txBody>
      </p:sp>
      <p:sp>
        <p:nvSpPr>
          <p:cNvPr id="254" name="Text Box 11"/>
          <p:cNvSpPr txBox="1">
            <a:spLocks noChangeArrowheads="1"/>
          </p:cNvSpPr>
          <p:nvPr/>
        </p:nvSpPr>
        <p:spPr bwMode="auto">
          <a:xfrm>
            <a:off x="2428860" y="2928934"/>
            <a:ext cx="785818" cy="428628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24В</a:t>
            </a:r>
          </a:p>
        </p:txBody>
      </p:sp>
      <p:sp>
        <p:nvSpPr>
          <p:cNvPr id="255" name="Text Box 11"/>
          <p:cNvSpPr txBox="1">
            <a:spLocks noChangeArrowheads="1"/>
          </p:cNvSpPr>
          <p:nvPr/>
        </p:nvSpPr>
        <p:spPr bwMode="auto">
          <a:xfrm>
            <a:off x="4500562" y="2928934"/>
            <a:ext cx="571504" cy="500066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6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В</a:t>
            </a:r>
            <a:endParaRPr kumimoji="0" lang="ru-RU" sz="28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" name="Text Box 11"/>
          <p:cNvSpPr txBox="1">
            <a:spLocks noChangeArrowheads="1"/>
          </p:cNvSpPr>
          <p:nvPr/>
        </p:nvSpPr>
        <p:spPr bwMode="auto">
          <a:xfrm>
            <a:off x="4572000" y="3000372"/>
            <a:ext cx="500066" cy="357190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6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В</a:t>
            </a:r>
            <a:endParaRPr kumimoji="0" lang="ru-RU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7" name="Rectangle 46"/>
          <p:cNvSpPr>
            <a:spLocks noChangeArrowheads="1"/>
          </p:cNvSpPr>
          <p:nvPr/>
        </p:nvSpPr>
        <p:spPr bwMode="auto">
          <a:xfrm>
            <a:off x="1285852" y="928670"/>
            <a:ext cx="571503" cy="338554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6А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58" name="Rectangle 46"/>
          <p:cNvSpPr>
            <a:spLocks noChangeArrowheads="1"/>
          </p:cNvSpPr>
          <p:nvPr/>
        </p:nvSpPr>
        <p:spPr bwMode="auto">
          <a:xfrm>
            <a:off x="1313148" y="1986592"/>
            <a:ext cx="571503" cy="338554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4А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59" name="Rectangle 46"/>
          <p:cNvSpPr>
            <a:spLocks noChangeArrowheads="1"/>
          </p:cNvSpPr>
          <p:nvPr/>
        </p:nvSpPr>
        <p:spPr bwMode="auto">
          <a:xfrm>
            <a:off x="4929190" y="642918"/>
            <a:ext cx="500065" cy="338554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3А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60" name="Rectangle 46"/>
          <p:cNvSpPr>
            <a:spLocks noChangeArrowheads="1"/>
          </p:cNvSpPr>
          <p:nvPr/>
        </p:nvSpPr>
        <p:spPr bwMode="auto">
          <a:xfrm>
            <a:off x="4929190" y="2804694"/>
            <a:ext cx="500065" cy="338554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3А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61" name="Rectangle 46"/>
          <p:cNvSpPr>
            <a:spLocks noChangeArrowheads="1"/>
          </p:cNvSpPr>
          <p:nvPr/>
        </p:nvSpPr>
        <p:spPr bwMode="auto">
          <a:xfrm>
            <a:off x="4946036" y="1472878"/>
            <a:ext cx="500065" cy="338554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2А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62" name="Rectangle 46"/>
          <p:cNvSpPr>
            <a:spLocks noChangeArrowheads="1"/>
          </p:cNvSpPr>
          <p:nvPr/>
        </p:nvSpPr>
        <p:spPr bwMode="auto">
          <a:xfrm>
            <a:off x="4932388" y="2228202"/>
            <a:ext cx="500065" cy="338554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2А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63" name="Rectangle 46"/>
          <p:cNvSpPr>
            <a:spLocks noChangeArrowheads="1"/>
          </p:cNvSpPr>
          <p:nvPr/>
        </p:nvSpPr>
        <p:spPr bwMode="auto">
          <a:xfrm>
            <a:off x="8501091" y="1500174"/>
            <a:ext cx="571503" cy="338554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10А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64" name="Rectangle 46"/>
          <p:cNvSpPr>
            <a:spLocks noChangeArrowheads="1"/>
          </p:cNvSpPr>
          <p:nvPr/>
        </p:nvSpPr>
        <p:spPr bwMode="auto">
          <a:xfrm>
            <a:off x="857224" y="3447636"/>
            <a:ext cx="571503" cy="338554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10А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32" name="Группа 138"/>
          <p:cNvGrpSpPr/>
          <p:nvPr/>
        </p:nvGrpSpPr>
        <p:grpSpPr>
          <a:xfrm>
            <a:off x="142844" y="428604"/>
            <a:ext cx="8458590" cy="2772434"/>
            <a:chOff x="142844" y="428604"/>
            <a:chExt cx="8458590" cy="2772434"/>
          </a:xfrm>
        </p:grpSpPr>
        <p:grpSp>
          <p:nvGrpSpPr>
            <p:cNvPr id="33" name="Группа 137"/>
            <p:cNvGrpSpPr/>
            <p:nvPr/>
          </p:nvGrpSpPr>
          <p:grpSpPr>
            <a:xfrm>
              <a:off x="142844" y="680694"/>
              <a:ext cx="8458590" cy="2462554"/>
              <a:chOff x="142844" y="680694"/>
              <a:chExt cx="8458590" cy="2462554"/>
            </a:xfrm>
          </p:grpSpPr>
          <p:sp>
            <p:nvSpPr>
              <p:cNvPr id="106" name="Line 37"/>
              <p:cNvSpPr>
                <a:spLocks noChangeShapeType="1"/>
              </p:cNvSpPr>
              <p:nvPr/>
            </p:nvSpPr>
            <p:spPr bwMode="auto">
              <a:xfrm flipH="1">
                <a:off x="6633069" y="785794"/>
                <a:ext cx="1083" cy="226800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34" name="Группа 136"/>
              <p:cNvGrpSpPr/>
              <p:nvPr/>
            </p:nvGrpSpPr>
            <p:grpSpPr>
              <a:xfrm>
                <a:off x="142844" y="680694"/>
                <a:ext cx="8458590" cy="2462554"/>
                <a:chOff x="142844" y="682457"/>
                <a:chExt cx="8458590" cy="2462554"/>
              </a:xfrm>
            </p:grpSpPr>
            <p:grpSp>
              <p:nvGrpSpPr>
                <p:cNvPr id="35" name="Group 4"/>
                <p:cNvGrpSpPr>
                  <a:grpSpLocks/>
                </p:cNvGrpSpPr>
                <p:nvPr/>
              </p:nvGrpSpPr>
              <p:grpSpPr bwMode="auto">
                <a:xfrm>
                  <a:off x="284906" y="1334707"/>
                  <a:ext cx="848035" cy="485038"/>
                  <a:chOff x="5010" y="7560"/>
                  <a:chExt cx="784" cy="439"/>
                </a:xfrm>
              </p:grpSpPr>
              <p:grpSp>
                <p:nvGrpSpPr>
                  <p:cNvPr id="36" name="Group 5"/>
                  <p:cNvGrpSpPr>
                    <a:grpSpLocks/>
                  </p:cNvGrpSpPr>
                  <p:nvPr/>
                </p:nvGrpSpPr>
                <p:grpSpPr bwMode="auto">
                  <a:xfrm>
                    <a:off x="5226" y="7560"/>
                    <a:ext cx="445" cy="439"/>
                    <a:chOff x="5226" y="7560"/>
                    <a:chExt cx="445" cy="439"/>
                  </a:xfrm>
                </p:grpSpPr>
                <p:sp>
                  <p:nvSpPr>
                    <p:cNvPr id="19462" name="Text Box 6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226" y="7560"/>
                      <a:ext cx="445" cy="372"/>
                    </a:xfrm>
                    <a:prstGeom prst="rect">
                      <a:avLst/>
                    </a:prstGeom>
                    <a:noFill/>
                    <a:ln w="2857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9463" name="Oval 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256" y="7664"/>
                      <a:ext cx="300" cy="335"/>
                    </a:xfrm>
                    <a:prstGeom prst="ellipse">
                      <a:avLst/>
                    </a:prstGeom>
                    <a:noFill/>
                    <a:ln w="285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19464" name="Line 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10" y="7834"/>
                    <a:ext cx="230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9465" name="Line 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564" y="7834"/>
                    <a:ext cx="230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37" name="Group 11"/>
                <p:cNvGrpSpPr>
                  <a:grpSpLocks/>
                </p:cNvGrpSpPr>
                <p:nvPr/>
              </p:nvGrpSpPr>
              <p:grpSpPr bwMode="auto">
                <a:xfrm>
                  <a:off x="1132740" y="857228"/>
                  <a:ext cx="892423" cy="500506"/>
                  <a:chOff x="4980" y="7596"/>
                  <a:chExt cx="825" cy="453"/>
                </a:xfrm>
              </p:grpSpPr>
              <p:grpSp>
                <p:nvGrpSpPr>
                  <p:cNvPr id="38" name="Group 12"/>
                  <p:cNvGrpSpPr>
                    <a:grpSpLocks/>
                  </p:cNvGrpSpPr>
                  <p:nvPr/>
                </p:nvGrpSpPr>
                <p:grpSpPr bwMode="auto">
                  <a:xfrm>
                    <a:off x="5103" y="7596"/>
                    <a:ext cx="702" cy="453"/>
                    <a:chOff x="5103" y="7596"/>
                    <a:chExt cx="702" cy="453"/>
                  </a:xfrm>
                </p:grpSpPr>
                <p:sp>
                  <p:nvSpPr>
                    <p:cNvPr id="19469" name="Text Box 1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103" y="7596"/>
                      <a:ext cx="702" cy="453"/>
                    </a:xfrm>
                    <a:prstGeom prst="rect">
                      <a:avLst/>
                    </a:prstGeom>
                    <a:noFill/>
                    <a:ln w="28575">
                      <a:solidFill>
                        <a:schemeClr val="bg1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14A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14A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14A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9470" name="Oval 1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256" y="7664"/>
                      <a:ext cx="300" cy="335"/>
                    </a:xfrm>
                    <a:prstGeom prst="ellipse">
                      <a:avLst/>
                    </a:prstGeom>
                    <a:noFill/>
                    <a:ln w="285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19471" name="Line 1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980" y="7824"/>
                    <a:ext cx="266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9472" name="Line 16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564" y="7834"/>
                    <a:ext cx="230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39" name="Group 17"/>
                <p:cNvGrpSpPr>
                  <a:grpSpLocks/>
                </p:cNvGrpSpPr>
                <p:nvPr/>
              </p:nvGrpSpPr>
              <p:grpSpPr bwMode="auto">
                <a:xfrm>
                  <a:off x="1142488" y="1912375"/>
                  <a:ext cx="870762" cy="801031"/>
                  <a:chOff x="5000" y="7596"/>
                  <a:chExt cx="805" cy="725"/>
                </a:xfrm>
              </p:grpSpPr>
              <p:grpSp>
                <p:nvGrpSpPr>
                  <p:cNvPr id="40" name="Group 18"/>
                  <p:cNvGrpSpPr>
                    <a:grpSpLocks/>
                  </p:cNvGrpSpPr>
                  <p:nvPr/>
                </p:nvGrpSpPr>
                <p:grpSpPr bwMode="auto">
                  <a:xfrm>
                    <a:off x="5103" y="7596"/>
                    <a:ext cx="702" cy="725"/>
                    <a:chOff x="5103" y="7596"/>
                    <a:chExt cx="702" cy="725"/>
                  </a:xfrm>
                </p:grpSpPr>
                <p:sp>
                  <p:nvSpPr>
                    <p:cNvPr id="19475" name="Text Box 19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103" y="7596"/>
                      <a:ext cx="702" cy="725"/>
                    </a:xfrm>
                    <a:prstGeom prst="rect">
                      <a:avLst/>
                    </a:prstGeom>
                    <a:noFill/>
                    <a:ln w="2857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9476" name="Oval 2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256" y="7664"/>
                      <a:ext cx="300" cy="335"/>
                    </a:xfrm>
                    <a:prstGeom prst="ellipse">
                      <a:avLst/>
                    </a:prstGeom>
                    <a:noFill/>
                    <a:ln w="285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19477" name="Line 2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00" y="7834"/>
                    <a:ext cx="230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9478" name="Line 2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564" y="7834"/>
                    <a:ext cx="230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41" name="Группа 79"/>
                <p:cNvGrpSpPr/>
                <p:nvPr/>
              </p:nvGrpSpPr>
              <p:grpSpPr>
                <a:xfrm>
                  <a:off x="2008918" y="979773"/>
                  <a:ext cx="1125276" cy="237343"/>
                  <a:chOff x="2008918" y="979773"/>
                  <a:chExt cx="1125276" cy="237343"/>
                </a:xfrm>
              </p:grpSpPr>
              <p:sp>
                <p:nvSpPr>
                  <p:cNvPr id="19466" name="Line 10"/>
                  <p:cNvSpPr>
                    <a:spLocks noChangeShapeType="1"/>
                  </p:cNvSpPr>
                  <p:nvPr/>
                </p:nvSpPr>
                <p:spPr bwMode="auto">
                  <a:xfrm rot="-120000" flipH="1" flipV="1">
                    <a:off x="2710726" y="1097154"/>
                    <a:ext cx="423468" cy="14189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9479" name="Rectangle 23"/>
                  <p:cNvSpPr>
                    <a:spLocks noChangeArrowheads="1"/>
                  </p:cNvSpPr>
                  <p:nvPr/>
                </p:nvSpPr>
                <p:spPr bwMode="auto">
                  <a:xfrm>
                    <a:off x="2008918" y="979773"/>
                    <a:ext cx="698559" cy="237343"/>
                  </a:xfrm>
                  <a:prstGeom prst="rect">
                    <a:avLst/>
                  </a:prstGeom>
                  <a:solidFill>
                    <a:srgbClr val="0033CC"/>
                  </a:solidFill>
                  <a:ln w="2857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19481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6643702" y="1653683"/>
                  <a:ext cx="623830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42" name="Группа 83"/>
                <p:cNvGrpSpPr/>
                <p:nvPr/>
              </p:nvGrpSpPr>
              <p:grpSpPr>
                <a:xfrm>
                  <a:off x="2000232" y="2071678"/>
                  <a:ext cx="1137189" cy="237343"/>
                  <a:chOff x="2008918" y="2034916"/>
                  <a:chExt cx="1137189" cy="237343"/>
                </a:xfrm>
              </p:grpSpPr>
              <p:sp>
                <p:nvSpPr>
                  <p:cNvPr id="19480" name="Rectangle 24"/>
                  <p:cNvSpPr>
                    <a:spLocks noChangeArrowheads="1"/>
                  </p:cNvSpPr>
                  <p:nvPr/>
                </p:nvSpPr>
                <p:spPr bwMode="auto">
                  <a:xfrm>
                    <a:off x="2008918" y="2034916"/>
                    <a:ext cx="698559" cy="237343"/>
                  </a:xfrm>
                  <a:prstGeom prst="rect">
                    <a:avLst/>
                  </a:prstGeom>
                  <a:solidFill>
                    <a:srgbClr val="365D21"/>
                  </a:solidFill>
                  <a:ln w="2857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9482" name="Line 26"/>
                  <p:cNvSpPr>
                    <a:spLocks noChangeShapeType="1"/>
                  </p:cNvSpPr>
                  <p:nvPr/>
                </p:nvSpPr>
                <p:spPr bwMode="auto">
                  <a:xfrm rot="-60000" flipH="1" flipV="1">
                    <a:off x="2722639" y="2152297"/>
                    <a:ext cx="423468" cy="14189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43" name="Group 38"/>
                <p:cNvGrpSpPr>
                  <a:grpSpLocks/>
                </p:cNvGrpSpPr>
                <p:nvPr/>
              </p:nvGrpSpPr>
              <p:grpSpPr bwMode="auto">
                <a:xfrm>
                  <a:off x="142844" y="1419631"/>
                  <a:ext cx="199279" cy="356014"/>
                  <a:chOff x="3503" y="4378"/>
                  <a:chExt cx="184" cy="276"/>
                </a:xfrm>
              </p:grpSpPr>
              <p:sp>
                <p:nvSpPr>
                  <p:cNvPr id="19495" name="Oval 39"/>
                  <p:cNvSpPr>
                    <a:spLocks noChangeArrowheads="1"/>
                  </p:cNvSpPr>
                  <p:nvPr/>
                </p:nvSpPr>
                <p:spPr bwMode="auto">
                  <a:xfrm>
                    <a:off x="3525" y="4458"/>
                    <a:ext cx="141" cy="14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9496" name="Line 4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503" y="4378"/>
                    <a:ext cx="184" cy="276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44" name="Group 41"/>
                <p:cNvGrpSpPr>
                  <a:grpSpLocks/>
                </p:cNvGrpSpPr>
                <p:nvPr/>
              </p:nvGrpSpPr>
              <p:grpSpPr bwMode="auto">
                <a:xfrm>
                  <a:off x="8402155" y="1471268"/>
                  <a:ext cx="199279" cy="356014"/>
                  <a:chOff x="3503" y="4378"/>
                  <a:chExt cx="184" cy="276"/>
                </a:xfrm>
              </p:grpSpPr>
              <p:sp>
                <p:nvSpPr>
                  <p:cNvPr id="19498" name="Oval 42"/>
                  <p:cNvSpPr>
                    <a:spLocks noChangeArrowheads="1"/>
                  </p:cNvSpPr>
                  <p:nvPr/>
                </p:nvSpPr>
                <p:spPr bwMode="auto">
                  <a:xfrm>
                    <a:off x="3525" y="4458"/>
                    <a:ext cx="141" cy="14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9499" name="Line 4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503" y="4378"/>
                    <a:ext cx="184" cy="276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19500" name="Line 44"/>
                <p:cNvSpPr>
                  <a:spLocks noChangeShapeType="1"/>
                </p:cNvSpPr>
                <p:nvPr/>
              </p:nvSpPr>
              <p:spPr bwMode="auto">
                <a:xfrm flipV="1">
                  <a:off x="1140321" y="1097154"/>
                  <a:ext cx="0" cy="1079651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9501" name="Line 45"/>
                <p:cNvSpPr>
                  <a:spLocks noChangeShapeType="1"/>
                </p:cNvSpPr>
                <p:nvPr/>
              </p:nvSpPr>
              <p:spPr bwMode="auto">
                <a:xfrm flipV="1">
                  <a:off x="4264982" y="1071545"/>
                  <a:ext cx="0" cy="111600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45" name="Группа 80"/>
                <p:cNvGrpSpPr/>
                <p:nvPr/>
              </p:nvGrpSpPr>
              <p:grpSpPr>
                <a:xfrm>
                  <a:off x="3143240" y="971202"/>
                  <a:ext cx="1125276" cy="237343"/>
                  <a:chOff x="2008918" y="979773"/>
                  <a:chExt cx="1125276" cy="237343"/>
                </a:xfrm>
                <a:solidFill>
                  <a:schemeClr val="accent2"/>
                </a:solidFill>
              </p:grpSpPr>
              <p:sp>
                <p:nvSpPr>
                  <p:cNvPr id="82" name="Line 10"/>
                  <p:cNvSpPr>
                    <a:spLocks noChangeShapeType="1"/>
                  </p:cNvSpPr>
                  <p:nvPr/>
                </p:nvSpPr>
                <p:spPr bwMode="auto">
                  <a:xfrm rot="-120000" flipH="1" flipV="1">
                    <a:off x="2710726" y="1097154"/>
                    <a:ext cx="423468" cy="14189"/>
                  </a:xfrm>
                  <a:prstGeom prst="line">
                    <a:avLst/>
                  </a:prstGeom>
                  <a:grp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3" name="Rectangle 23"/>
                  <p:cNvSpPr>
                    <a:spLocks noChangeArrowheads="1"/>
                  </p:cNvSpPr>
                  <p:nvPr/>
                </p:nvSpPr>
                <p:spPr bwMode="auto">
                  <a:xfrm>
                    <a:off x="2008918" y="979773"/>
                    <a:ext cx="698559" cy="237343"/>
                  </a:xfrm>
                  <a:prstGeom prst="rect">
                    <a:avLst/>
                  </a:prstGeom>
                  <a:grpFill/>
                  <a:ln w="2857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46" name="Группа 84"/>
                <p:cNvGrpSpPr/>
                <p:nvPr/>
              </p:nvGrpSpPr>
              <p:grpSpPr>
                <a:xfrm>
                  <a:off x="3143240" y="2059282"/>
                  <a:ext cx="1137189" cy="237343"/>
                  <a:chOff x="2008918" y="2034916"/>
                  <a:chExt cx="1137189" cy="237343"/>
                </a:xfrm>
                <a:solidFill>
                  <a:srgbClr val="FFFF00"/>
                </a:solidFill>
              </p:grpSpPr>
              <p:sp>
                <p:nvSpPr>
                  <p:cNvPr id="86" name="Rectangle 24"/>
                  <p:cNvSpPr>
                    <a:spLocks noChangeArrowheads="1"/>
                  </p:cNvSpPr>
                  <p:nvPr/>
                </p:nvSpPr>
                <p:spPr bwMode="auto">
                  <a:xfrm>
                    <a:off x="2008918" y="2034916"/>
                    <a:ext cx="698559" cy="237343"/>
                  </a:xfrm>
                  <a:prstGeom prst="rect">
                    <a:avLst/>
                  </a:prstGeom>
                  <a:grpFill/>
                  <a:ln w="2857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7" name="Line 26"/>
                  <p:cNvSpPr>
                    <a:spLocks noChangeShapeType="1"/>
                  </p:cNvSpPr>
                  <p:nvPr/>
                </p:nvSpPr>
                <p:spPr bwMode="auto">
                  <a:xfrm rot="-60000" flipH="1" flipV="1">
                    <a:off x="2722639" y="2152297"/>
                    <a:ext cx="423468" cy="14189"/>
                  </a:xfrm>
                  <a:prstGeom prst="line">
                    <a:avLst/>
                  </a:prstGeom>
                  <a:grp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88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4264982" y="1643050"/>
                  <a:ext cx="623830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9" name="Line 37"/>
                <p:cNvSpPr>
                  <a:spLocks noChangeShapeType="1"/>
                </p:cNvSpPr>
                <p:nvPr/>
              </p:nvSpPr>
              <p:spPr bwMode="auto">
                <a:xfrm flipH="1">
                  <a:off x="4879018" y="763189"/>
                  <a:ext cx="1083" cy="226800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90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4868385" y="785794"/>
                  <a:ext cx="623830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94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4857752" y="1643050"/>
                  <a:ext cx="623830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95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4857752" y="2439501"/>
                  <a:ext cx="623830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47" name="Группа 98"/>
                <p:cNvGrpSpPr/>
                <p:nvPr/>
              </p:nvGrpSpPr>
              <p:grpSpPr>
                <a:xfrm>
                  <a:off x="5500694" y="2296625"/>
                  <a:ext cx="1137189" cy="237343"/>
                  <a:chOff x="2008918" y="2034916"/>
                  <a:chExt cx="1137189" cy="237343"/>
                </a:xfrm>
              </p:grpSpPr>
              <p:sp>
                <p:nvSpPr>
                  <p:cNvPr id="100" name="Rectangle 24"/>
                  <p:cNvSpPr>
                    <a:spLocks noChangeArrowheads="1"/>
                  </p:cNvSpPr>
                  <p:nvPr/>
                </p:nvSpPr>
                <p:spPr bwMode="auto">
                  <a:xfrm>
                    <a:off x="2008918" y="2034916"/>
                    <a:ext cx="698559" cy="237343"/>
                  </a:xfrm>
                  <a:prstGeom prst="rect">
                    <a:avLst/>
                  </a:prstGeom>
                  <a:solidFill>
                    <a:srgbClr val="365D21"/>
                  </a:solidFill>
                  <a:ln w="2857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01" name="Line 26"/>
                  <p:cNvSpPr>
                    <a:spLocks noChangeShapeType="1"/>
                  </p:cNvSpPr>
                  <p:nvPr/>
                </p:nvSpPr>
                <p:spPr bwMode="auto">
                  <a:xfrm rot="-60000" flipH="1" flipV="1">
                    <a:off x="2722639" y="2152297"/>
                    <a:ext cx="423468" cy="14189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50" name="Группа 101"/>
                <p:cNvGrpSpPr/>
                <p:nvPr/>
              </p:nvGrpSpPr>
              <p:grpSpPr>
                <a:xfrm>
                  <a:off x="5518967" y="2907668"/>
                  <a:ext cx="1125276" cy="237343"/>
                  <a:chOff x="2008918" y="979773"/>
                  <a:chExt cx="1125276" cy="237343"/>
                </a:xfrm>
              </p:grpSpPr>
              <p:sp>
                <p:nvSpPr>
                  <p:cNvPr id="103" name="Line 10"/>
                  <p:cNvSpPr>
                    <a:spLocks noChangeShapeType="1"/>
                  </p:cNvSpPr>
                  <p:nvPr/>
                </p:nvSpPr>
                <p:spPr bwMode="auto">
                  <a:xfrm rot="-120000" flipH="1" flipV="1">
                    <a:off x="2710726" y="1097154"/>
                    <a:ext cx="423468" cy="14189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04" name="Rectangle 23"/>
                  <p:cNvSpPr>
                    <a:spLocks noChangeArrowheads="1"/>
                  </p:cNvSpPr>
                  <p:nvPr/>
                </p:nvSpPr>
                <p:spPr bwMode="auto">
                  <a:xfrm>
                    <a:off x="2008918" y="979773"/>
                    <a:ext cx="698559" cy="237343"/>
                  </a:xfrm>
                  <a:prstGeom prst="rect">
                    <a:avLst/>
                  </a:prstGeom>
                  <a:solidFill>
                    <a:srgbClr val="0033CC"/>
                  </a:solidFill>
                  <a:ln w="2857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105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4889651" y="3011005"/>
                  <a:ext cx="623830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51" name="Группа 95"/>
                <p:cNvGrpSpPr/>
                <p:nvPr/>
              </p:nvGrpSpPr>
              <p:grpSpPr>
                <a:xfrm>
                  <a:off x="5500694" y="1539713"/>
                  <a:ext cx="1137189" cy="237343"/>
                  <a:chOff x="2008918" y="2034916"/>
                  <a:chExt cx="1137189" cy="237343"/>
                </a:xfrm>
                <a:solidFill>
                  <a:srgbClr val="FFFF00"/>
                </a:solidFill>
              </p:grpSpPr>
              <p:sp>
                <p:nvSpPr>
                  <p:cNvPr id="97" name="Rectangle 24"/>
                  <p:cNvSpPr>
                    <a:spLocks noChangeArrowheads="1"/>
                  </p:cNvSpPr>
                  <p:nvPr/>
                </p:nvSpPr>
                <p:spPr bwMode="auto">
                  <a:xfrm>
                    <a:off x="2008918" y="2034916"/>
                    <a:ext cx="698559" cy="237343"/>
                  </a:xfrm>
                  <a:prstGeom prst="rect">
                    <a:avLst/>
                  </a:prstGeom>
                  <a:grpFill/>
                  <a:ln w="2857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98" name="Line 26"/>
                  <p:cNvSpPr>
                    <a:spLocks noChangeShapeType="1"/>
                  </p:cNvSpPr>
                  <p:nvPr/>
                </p:nvSpPr>
                <p:spPr bwMode="auto">
                  <a:xfrm rot="-60000" flipH="1" flipV="1">
                    <a:off x="2722639" y="2152297"/>
                    <a:ext cx="423468" cy="14189"/>
                  </a:xfrm>
                  <a:prstGeom prst="line">
                    <a:avLst/>
                  </a:prstGeom>
                  <a:grp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54" name="Группа 115"/>
                <p:cNvGrpSpPr/>
                <p:nvPr/>
              </p:nvGrpSpPr>
              <p:grpSpPr>
                <a:xfrm>
                  <a:off x="7286644" y="1550346"/>
                  <a:ext cx="1125276" cy="237343"/>
                  <a:chOff x="2008918" y="979773"/>
                  <a:chExt cx="1125276" cy="237343"/>
                </a:xfrm>
              </p:grpSpPr>
              <p:sp>
                <p:nvSpPr>
                  <p:cNvPr id="117" name="Line 10"/>
                  <p:cNvSpPr>
                    <a:spLocks noChangeShapeType="1"/>
                  </p:cNvSpPr>
                  <p:nvPr/>
                </p:nvSpPr>
                <p:spPr bwMode="auto">
                  <a:xfrm rot="-120000" flipH="1" flipV="1">
                    <a:off x="2710726" y="1097154"/>
                    <a:ext cx="423468" cy="14189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18" name="Rectangle 23"/>
                  <p:cNvSpPr>
                    <a:spLocks noChangeArrowheads="1"/>
                  </p:cNvSpPr>
                  <p:nvPr/>
                </p:nvSpPr>
                <p:spPr bwMode="auto">
                  <a:xfrm>
                    <a:off x="2008918" y="979773"/>
                    <a:ext cx="698559" cy="237343"/>
                  </a:xfrm>
                  <a:prstGeom prst="rect">
                    <a:avLst/>
                  </a:prstGeom>
                  <a:solidFill>
                    <a:srgbClr val="0033CC"/>
                  </a:solidFill>
                  <a:ln w="2857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55" name="Группа 90"/>
                <p:cNvGrpSpPr/>
                <p:nvPr/>
              </p:nvGrpSpPr>
              <p:grpSpPr>
                <a:xfrm>
                  <a:off x="5500694" y="682457"/>
                  <a:ext cx="1125276" cy="237343"/>
                  <a:chOff x="2008918" y="979773"/>
                  <a:chExt cx="1125276" cy="237343"/>
                </a:xfrm>
                <a:solidFill>
                  <a:schemeClr val="accent2"/>
                </a:solidFill>
              </p:grpSpPr>
              <p:sp>
                <p:nvSpPr>
                  <p:cNvPr id="92" name="Line 10"/>
                  <p:cNvSpPr>
                    <a:spLocks noChangeShapeType="1"/>
                  </p:cNvSpPr>
                  <p:nvPr/>
                </p:nvSpPr>
                <p:spPr bwMode="auto">
                  <a:xfrm rot="-120000" flipH="1" flipV="1">
                    <a:off x="2710726" y="1097154"/>
                    <a:ext cx="423468" cy="14189"/>
                  </a:xfrm>
                  <a:prstGeom prst="line">
                    <a:avLst/>
                  </a:prstGeom>
                  <a:grp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93" name="Rectangle 23"/>
                  <p:cNvSpPr>
                    <a:spLocks noChangeArrowheads="1"/>
                  </p:cNvSpPr>
                  <p:nvPr/>
                </p:nvSpPr>
                <p:spPr bwMode="auto">
                  <a:xfrm>
                    <a:off x="2008918" y="979773"/>
                    <a:ext cx="698559" cy="237343"/>
                  </a:xfrm>
                  <a:prstGeom prst="rect">
                    <a:avLst/>
                  </a:prstGeom>
                  <a:grpFill/>
                  <a:ln w="2857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119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2214546" y="928670"/>
                  <a:ext cx="357190" cy="357190"/>
                </a:xfrm>
                <a:prstGeom prst="rect">
                  <a:avLst/>
                </a:prstGeom>
                <a:noFill/>
                <a:ln w="2857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16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4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20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3339281" y="928670"/>
                  <a:ext cx="357190" cy="357190"/>
                </a:xfrm>
                <a:prstGeom prst="rect">
                  <a:avLst/>
                </a:prstGeom>
                <a:noFill/>
                <a:ln w="2857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16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4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36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7429520" y="1500174"/>
                  <a:ext cx="357190" cy="357190"/>
                </a:xfrm>
                <a:prstGeom prst="rect">
                  <a:avLst/>
                </a:prstGeom>
                <a:noFill/>
                <a:ln w="2857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16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4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121" name="Text Box 13"/>
            <p:cNvSpPr txBox="1">
              <a:spLocks noChangeArrowheads="1"/>
            </p:cNvSpPr>
            <p:nvPr/>
          </p:nvSpPr>
          <p:spPr bwMode="auto">
            <a:xfrm>
              <a:off x="3286116" y="642918"/>
              <a:ext cx="500065" cy="35719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chemeClr val="bg2">
                      <a:lumMod val="25000"/>
                    </a:schemeClr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chemeClr val="bg2">
                      <a:lumMod val="25000"/>
                    </a:schemeClr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2" name="Text Box 13"/>
            <p:cNvSpPr txBox="1">
              <a:spLocks noChangeArrowheads="1"/>
            </p:cNvSpPr>
            <p:nvPr/>
          </p:nvSpPr>
          <p:spPr bwMode="auto">
            <a:xfrm>
              <a:off x="2143108" y="614012"/>
              <a:ext cx="500065" cy="35719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3" name="Text Box 13"/>
            <p:cNvSpPr txBox="1">
              <a:spLocks noChangeArrowheads="1"/>
            </p:cNvSpPr>
            <p:nvPr/>
          </p:nvSpPr>
          <p:spPr bwMode="auto">
            <a:xfrm>
              <a:off x="2143108" y="2285992"/>
              <a:ext cx="500065" cy="35719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rgbClr val="2D4D1B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rgbClr val="2D4D1B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3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4" name="Text Box 13"/>
            <p:cNvSpPr txBox="1">
              <a:spLocks noChangeArrowheads="1"/>
            </p:cNvSpPr>
            <p:nvPr/>
          </p:nvSpPr>
          <p:spPr bwMode="auto">
            <a:xfrm>
              <a:off x="3246577" y="2214554"/>
              <a:ext cx="500065" cy="35719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4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5" name="Text Box 13"/>
            <p:cNvSpPr txBox="1">
              <a:spLocks noChangeArrowheads="1"/>
            </p:cNvSpPr>
            <p:nvPr/>
          </p:nvSpPr>
          <p:spPr bwMode="auto">
            <a:xfrm>
              <a:off x="6143636" y="428604"/>
              <a:ext cx="500065" cy="35719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chemeClr val="bg2">
                      <a:lumMod val="25000"/>
                    </a:schemeClr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chemeClr val="bg2">
                      <a:lumMod val="25000"/>
                    </a:schemeClr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5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6" name="Text Box 13"/>
            <p:cNvSpPr txBox="1">
              <a:spLocks noChangeArrowheads="1"/>
            </p:cNvSpPr>
            <p:nvPr/>
          </p:nvSpPr>
          <p:spPr bwMode="auto">
            <a:xfrm>
              <a:off x="6143637" y="1285860"/>
              <a:ext cx="500065" cy="35719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6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7" name="Text Box 13"/>
            <p:cNvSpPr txBox="1">
              <a:spLocks noChangeArrowheads="1"/>
            </p:cNvSpPr>
            <p:nvPr/>
          </p:nvSpPr>
          <p:spPr bwMode="auto">
            <a:xfrm>
              <a:off x="6143636" y="2000240"/>
              <a:ext cx="500065" cy="35719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rgbClr val="2D4D1B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rgbClr val="2D4D1B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7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8" name="Text Box 13"/>
            <p:cNvSpPr txBox="1">
              <a:spLocks noChangeArrowheads="1"/>
            </p:cNvSpPr>
            <p:nvPr/>
          </p:nvSpPr>
          <p:spPr bwMode="auto">
            <a:xfrm>
              <a:off x="6143636" y="2643182"/>
              <a:ext cx="500065" cy="35719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8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9" name="Text Box 13"/>
            <p:cNvSpPr txBox="1">
              <a:spLocks noChangeArrowheads="1"/>
            </p:cNvSpPr>
            <p:nvPr/>
          </p:nvSpPr>
          <p:spPr bwMode="auto">
            <a:xfrm>
              <a:off x="7429520" y="1857364"/>
              <a:ext cx="500065" cy="35719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9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0" name="Text Box 13"/>
            <p:cNvSpPr txBox="1">
              <a:spLocks noChangeArrowheads="1"/>
            </p:cNvSpPr>
            <p:nvPr/>
          </p:nvSpPr>
          <p:spPr bwMode="auto">
            <a:xfrm>
              <a:off x="2214546" y="2000240"/>
              <a:ext cx="357190" cy="35719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3</a:t>
              </a:r>
              <a:endPara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1" name="Text Box 13"/>
            <p:cNvSpPr txBox="1">
              <a:spLocks noChangeArrowheads="1"/>
            </p:cNvSpPr>
            <p:nvPr/>
          </p:nvSpPr>
          <p:spPr bwMode="auto">
            <a:xfrm>
              <a:off x="3286116" y="2000240"/>
              <a:ext cx="357190" cy="35719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3</a:t>
              </a:r>
              <a:endPara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2" name="Text Box 13"/>
            <p:cNvSpPr txBox="1">
              <a:spLocks noChangeArrowheads="1"/>
            </p:cNvSpPr>
            <p:nvPr/>
          </p:nvSpPr>
          <p:spPr bwMode="auto">
            <a:xfrm>
              <a:off x="5725641" y="1489541"/>
              <a:ext cx="357190" cy="35719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3</a:t>
              </a:r>
              <a:endPara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3" name="Text Box 13"/>
            <p:cNvSpPr txBox="1">
              <a:spLocks noChangeArrowheads="1"/>
            </p:cNvSpPr>
            <p:nvPr/>
          </p:nvSpPr>
          <p:spPr bwMode="auto">
            <a:xfrm>
              <a:off x="5718206" y="629270"/>
              <a:ext cx="357190" cy="35719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4" name="Text Box 13"/>
            <p:cNvSpPr txBox="1">
              <a:spLocks noChangeArrowheads="1"/>
            </p:cNvSpPr>
            <p:nvPr/>
          </p:nvSpPr>
          <p:spPr bwMode="auto">
            <a:xfrm>
              <a:off x="5715008" y="2214554"/>
              <a:ext cx="357190" cy="35719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3</a:t>
              </a:r>
              <a:endPara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5" name="Text Box 13"/>
            <p:cNvSpPr txBox="1">
              <a:spLocks noChangeArrowheads="1"/>
            </p:cNvSpPr>
            <p:nvPr/>
          </p:nvSpPr>
          <p:spPr bwMode="auto">
            <a:xfrm>
              <a:off x="5745502" y="2843848"/>
              <a:ext cx="357190" cy="35719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6" name="Группа 276"/>
          <p:cNvGrpSpPr/>
          <p:nvPr/>
        </p:nvGrpSpPr>
        <p:grpSpPr>
          <a:xfrm>
            <a:off x="6215074" y="3500438"/>
            <a:ext cx="1314790" cy="386096"/>
            <a:chOff x="6215074" y="3500438"/>
            <a:chExt cx="1314790" cy="386096"/>
          </a:xfrm>
        </p:grpSpPr>
        <p:grpSp>
          <p:nvGrpSpPr>
            <p:cNvPr id="60" name="Группа 274"/>
            <p:cNvGrpSpPr/>
            <p:nvPr/>
          </p:nvGrpSpPr>
          <p:grpSpPr>
            <a:xfrm>
              <a:off x="6215074" y="3500438"/>
              <a:ext cx="1314790" cy="386096"/>
              <a:chOff x="6215074" y="3500438"/>
              <a:chExt cx="1314790" cy="386096"/>
            </a:xfrm>
          </p:grpSpPr>
          <p:sp>
            <p:nvSpPr>
              <p:cNvPr id="271" name="Line 43"/>
              <p:cNvSpPr>
                <a:spLocks noChangeShapeType="1"/>
              </p:cNvSpPr>
              <p:nvPr/>
            </p:nvSpPr>
            <p:spPr bwMode="auto">
              <a:xfrm flipV="1">
                <a:off x="7330585" y="3500438"/>
                <a:ext cx="199279" cy="356014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72" name="Line 10"/>
              <p:cNvSpPr>
                <a:spLocks noChangeShapeType="1"/>
              </p:cNvSpPr>
              <p:nvPr/>
            </p:nvSpPr>
            <p:spPr bwMode="auto">
              <a:xfrm rot="21480000" flipH="1" flipV="1">
                <a:off x="6916882" y="3696897"/>
                <a:ext cx="423468" cy="14189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73" name="Rectangle 23"/>
              <p:cNvSpPr>
                <a:spLocks noChangeArrowheads="1"/>
              </p:cNvSpPr>
              <p:nvPr/>
            </p:nvSpPr>
            <p:spPr bwMode="auto">
              <a:xfrm>
                <a:off x="6215074" y="3579516"/>
                <a:ext cx="698559" cy="237343"/>
              </a:xfrm>
              <a:prstGeom prst="rect">
                <a:avLst/>
              </a:prstGeom>
              <a:solidFill>
                <a:srgbClr val="0033CC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74" name="Text Box 13"/>
              <p:cNvSpPr txBox="1">
                <a:spLocks noChangeArrowheads="1"/>
              </p:cNvSpPr>
              <p:nvPr/>
            </p:nvSpPr>
            <p:spPr bwMode="auto">
              <a:xfrm>
                <a:off x="6357950" y="3529344"/>
                <a:ext cx="357190" cy="357190"/>
              </a:xfrm>
              <a:prstGeom prst="rect">
                <a:avLst/>
              </a:prstGeom>
              <a:noFill/>
              <a:ln w="2857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6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276" name="Oval 42"/>
            <p:cNvSpPr>
              <a:spLocks noChangeArrowheads="1"/>
            </p:cNvSpPr>
            <p:nvPr/>
          </p:nvSpPr>
          <p:spPr bwMode="auto">
            <a:xfrm>
              <a:off x="7358883" y="3600782"/>
              <a:ext cx="152708" cy="181877"/>
            </a:xfrm>
            <a:prstGeom prst="ellips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78" name="Rectangle 46"/>
          <p:cNvSpPr>
            <a:spLocks noChangeArrowheads="1"/>
          </p:cNvSpPr>
          <p:nvPr/>
        </p:nvSpPr>
        <p:spPr bwMode="auto">
          <a:xfrm>
            <a:off x="7143768" y="928670"/>
            <a:ext cx="1367682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ru-RU" sz="2800" b="1" i="0" strike="noStrike" cap="none" normalizeH="0" baseline="-3000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</a:t>
            </a: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20В</a:t>
            </a:r>
            <a:endParaRPr kumimoji="0" lang="ru-RU" sz="1400" b="0" i="0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5" name="Rectangle 46"/>
          <p:cNvSpPr>
            <a:spLocks noChangeArrowheads="1"/>
          </p:cNvSpPr>
          <p:nvPr/>
        </p:nvSpPr>
        <p:spPr bwMode="auto">
          <a:xfrm>
            <a:off x="6000760" y="6334780"/>
            <a:ext cx="3143240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ФотФ,Стр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. 35, </a:t>
            </a:r>
            <a:r>
              <a:rPr kumimoji="0" lang="ru-RU" sz="2800" b="1" i="1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14-9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5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2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2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2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2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2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2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000"/>
                            </p:stCondLst>
                            <p:childTnLst>
                              <p:par>
                                <p:cTn id="6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2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2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2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2000"/>
                                        <p:tgtEl>
                                          <p:spTgt spid="195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2000"/>
                            </p:stCondLst>
                            <p:childTnLst>
                              <p:par>
                                <p:cTn id="1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10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10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10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1.41536E-6 L 0.15886 -0.31683 " pathEditMode="relative" rAng="0" ptsTypes="AA">
                                      <p:cBhvr>
                                        <p:cTn id="143" dur="10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00" y="-158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1000"/>
                            </p:stCondLst>
                            <p:childTnLst>
                              <p:par>
                                <p:cTn id="1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10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5" dur="10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2000"/>
                            </p:stCondLst>
                            <p:childTnLst>
                              <p:par>
                                <p:cTn id="1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9" dur="10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4" dur="10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9" dur="10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50694E-6 L -0.06215 -0.35869 " pathEditMode="relative" rAng="0" ptsTypes="AA">
                                      <p:cBhvr>
                                        <p:cTn id="201" dur="100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00" y="-179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1000"/>
                            </p:stCondLst>
                            <p:childTnLst>
                              <p:par>
                                <p:cTn id="20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5" dur="10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0" dur="10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1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9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0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5" dur="500" fill="hold"/>
                                        <p:tgtEl>
                                          <p:spTgt spid="2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6" dur="500" fill="hold"/>
                                        <p:tgtEl>
                                          <p:spTgt spid="2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7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81481E-6 L -0.04236 -0.27939 " pathEditMode="relative" rAng="0" ptsTypes="AA">
                                      <p:cBhvr>
                                        <p:cTn id="228" dur="1000" fill="hold"/>
                                        <p:tgtEl>
                                          <p:spTgt spid="2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00" y="-140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7" dur="10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2" dur="5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3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3.33333E-6 L -0.06042 -0.21041 " pathEditMode="relative" rAng="0" ptsTypes="AA">
                                      <p:cBhvr>
                                        <p:cTn id="244" dur="5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00" y="-10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4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3" dur="10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" fill="hold">
                      <p:stCondLst>
                        <p:cond delay="indefinite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8" dur="10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9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0.00649 L 0.13021 -0.28496 " pathEditMode="relative" rAng="0" ptsTypes="AA">
                                      <p:cBhvr>
                                        <p:cTn id="260" dur="500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00" y="-139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1" fill="hold">
                      <p:stCondLst>
                        <p:cond delay="indefinite"/>
                      </p:stCondLst>
                      <p:childTnLst>
                        <p:par>
                          <p:cTn id="262" fill="hold">
                            <p:stCondLst>
                              <p:cond delay="0"/>
                            </p:stCondLst>
                            <p:childTnLst>
                              <p:par>
                                <p:cTn id="2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5" dur="20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6" fill="hold">
                      <p:stCondLst>
                        <p:cond delay="indefinite"/>
                      </p:stCondLst>
                      <p:childTnLst>
                        <p:par>
                          <p:cTn id="267" fill="hold">
                            <p:stCondLst>
                              <p:cond delay="0"/>
                            </p:stCondLst>
                            <p:childTnLst>
                              <p:par>
                                <p:cTn id="268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69" dur="1000" fill="hold"/>
                                        <p:tgtEl>
                                          <p:spTgt spid="19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0" fill="hold">
                      <p:stCondLst>
                        <p:cond delay="indefinite"/>
                      </p:stCondLst>
                      <p:childTnLst>
                        <p:par>
                          <p:cTn id="271" fill="hold">
                            <p:stCondLst>
                              <p:cond delay="0"/>
                            </p:stCondLst>
                            <p:childTnLst>
                              <p:par>
                                <p:cTn id="272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7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4" fill="hold">
                      <p:stCondLst>
                        <p:cond delay="indefinite"/>
                      </p:stCondLst>
                      <p:childTnLst>
                        <p:par>
                          <p:cTn id="275" fill="hold">
                            <p:stCondLst>
                              <p:cond delay="0"/>
                            </p:stCondLst>
                            <p:childTnLst>
                              <p:par>
                                <p:cTn id="27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8" dur="500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9" dur="500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0" fill="hold">
                      <p:stCondLst>
                        <p:cond delay="indefinite"/>
                      </p:stCondLst>
                      <p:childTnLst>
                        <p:par>
                          <p:cTn id="281" fill="hold">
                            <p:stCondLst>
                              <p:cond delay="0"/>
                            </p:stCondLst>
                            <p:childTnLst>
                              <p:par>
                                <p:cTn id="282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8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4" fill="hold">
                      <p:stCondLst>
                        <p:cond delay="indefinite"/>
                      </p:stCondLst>
                      <p:childTnLst>
                        <p:par>
                          <p:cTn id="285" fill="hold">
                            <p:stCondLst>
                              <p:cond delay="0"/>
                            </p:stCondLst>
                            <p:childTnLst>
                              <p:par>
                                <p:cTn id="28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8" dur="500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9" dur="500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0" fill="hold">
                      <p:stCondLst>
                        <p:cond delay="indefinite"/>
                      </p:stCondLst>
                      <p:childTnLst>
                        <p:par>
                          <p:cTn id="291" fill="hold">
                            <p:stCondLst>
                              <p:cond delay="0"/>
                            </p:stCondLst>
                            <p:childTnLst>
                              <p:par>
                                <p:cTn id="292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93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4" fill="hold">
                      <p:stCondLst>
                        <p:cond delay="indefinite"/>
                      </p:stCondLst>
                      <p:childTnLst>
                        <p:par>
                          <p:cTn id="295" fill="hold">
                            <p:stCondLst>
                              <p:cond delay="0"/>
                            </p:stCondLst>
                            <p:childTnLst>
                              <p:par>
                                <p:cTn id="296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97" dur="1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8" fill="hold">
                      <p:stCondLst>
                        <p:cond delay="indefinite"/>
                      </p:stCondLst>
                      <p:childTnLst>
                        <p:par>
                          <p:cTn id="299" fill="hold">
                            <p:stCondLst>
                              <p:cond delay="0"/>
                            </p:stCondLst>
                            <p:childTnLst>
                              <p:par>
                                <p:cTn id="30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2" dur="500" fill="hold"/>
                                        <p:tgtEl>
                                          <p:spTgt spid="2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3" dur="500" fill="hold"/>
                                        <p:tgtEl>
                                          <p:spTgt spid="2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4" fill="hold">
                      <p:stCondLst>
                        <p:cond delay="indefinite"/>
                      </p:stCondLst>
                      <p:childTnLst>
                        <p:par>
                          <p:cTn id="305" fill="hold">
                            <p:stCondLst>
                              <p:cond delay="0"/>
                            </p:stCondLst>
                            <p:childTnLst>
                              <p:par>
                                <p:cTn id="30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8" dur="500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9" dur="500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0" fill="hold">
                      <p:stCondLst>
                        <p:cond delay="indefinite"/>
                      </p:stCondLst>
                      <p:childTnLst>
                        <p:par>
                          <p:cTn id="311" fill="hold">
                            <p:stCondLst>
                              <p:cond delay="0"/>
                            </p:stCondLst>
                            <p:childTnLst>
                              <p:par>
                                <p:cTn id="312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313" dur="1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4" fill="hold">
                      <p:stCondLst>
                        <p:cond delay="indefinite"/>
                      </p:stCondLst>
                      <p:childTnLst>
                        <p:par>
                          <p:cTn id="315" fill="hold">
                            <p:stCondLst>
                              <p:cond delay="0"/>
                            </p:stCondLst>
                            <p:childTnLst>
                              <p:par>
                                <p:cTn id="3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8" dur="500" fill="hold"/>
                                        <p:tgtEl>
                                          <p:spTgt spid="2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9" dur="500" fill="hold"/>
                                        <p:tgtEl>
                                          <p:spTgt spid="2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0" fill="hold">
                      <p:stCondLst>
                        <p:cond delay="indefinite"/>
                      </p:stCondLst>
                      <p:childTnLst>
                        <p:par>
                          <p:cTn id="321" fill="hold">
                            <p:stCondLst>
                              <p:cond delay="0"/>
                            </p:stCondLst>
                            <p:childTnLst>
                              <p:par>
                                <p:cTn id="3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4" dur="500" fill="hold"/>
                                        <p:tgtEl>
                                          <p:spTgt spid="2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5" dur="500" fill="hold"/>
                                        <p:tgtEl>
                                          <p:spTgt spid="2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6" fill="hold">
                      <p:stCondLst>
                        <p:cond delay="indefinite"/>
                      </p:stCondLst>
                      <p:childTnLst>
                        <p:par>
                          <p:cTn id="327" fill="hold">
                            <p:stCondLst>
                              <p:cond delay="0"/>
                            </p:stCondLst>
                            <p:childTnLst>
                              <p:par>
                                <p:cTn id="328" presetID="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29" dur="2000" fill="hold"/>
                                        <p:tgtEl>
                                          <p:spTgt spid="6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0" fill="hold">
                      <p:stCondLst>
                        <p:cond delay="indefinite"/>
                      </p:stCondLst>
                      <p:childTnLst>
                        <p:par>
                          <p:cTn id="331" fill="hold">
                            <p:stCondLst>
                              <p:cond delay="0"/>
                            </p:stCondLst>
                            <p:childTnLst>
                              <p:par>
                                <p:cTn id="3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4" dur="500" fill="hold"/>
                                        <p:tgtEl>
                                          <p:spTgt spid="2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5" dur="500" fill="hold"/>
                                        <p:tgtEl>
                                          <p:spTgt spid="2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502" grpId="0" animBg="1"/>
      <p:bldP spid="19502" grpId="1" animBg="1"/>
      <p:bldP spid="64" grpId="0" animBg="1"/>
      <p:bldP spid="64" grpId="1" animBg="1"/>
      <p:bldP spid="64" grpId="2" animBg="1"/>
      <p:bldP spid="142" grpId="0"/>
      <p:bldP spid="143" grpId="0"/>
      <p:bldP spid="154" grpId="0"/>
      <p:bldP spid="155" grpId="0"/>
      <p:bldP spid="172" grpId="0"/>
      <p:bldP spid="174" grpId="0" animBg="1"/>
      <p:bldP spid="184" grpId="0" animBg="1"/>
      <p:bldP spid="184" grpId="1" animBg="1"/>
      <p:bldP spid="190" grpId="0"/>
      <p:bldP spid="247" grpId="0"/>
      <p:bldP spid="248" grpId="0"/>
      <p:bldP spid="249" grpId="0" animBg="1"/>
      <p:bldP spid="250" grpId="0" animBg="1"/>
      <p:bldP spid="250" grpId="1" animBg="1"/>
      <p:bldP spid="251" grpId="0"/>
      <p:bldP spid="252" grpId="0" animBg="1"/>
      <p:bldP spid="253" grpId="0" animBg="1"/>
      <p:bldP spid="254" grpId="0" animBg="1"/>
      <p:bldP spid="254" grpId="1" animBg="1"/>
      <p:bldP spid="255" grpId="0" animBg="1"/>
      <p:bldP spid="256" grpId="0" animBg="1"/>
      <p:bldP spid="256" grpId="1" animBg="1"/>
      <p:bldP spid="257" grpId="0" animBg="1"/>
      <p:bldP spid="258" grpId="0" animBg="1"/>
      <p:bldP spid="259" grpId="0" animBg="1"/>
      <p:bldP spid="260" grpId="0" animBg="1"/>
      <p:bldP spid="261" grpId="0" animBg="1"/>
      <p:bldP spid="262" grpId="0" animBg="1"/>
      <p:bldP spid="263" grpId="0" animBg="1"/>
      <p:bldP spid="264" grpId="0" animBg="1"/>
      <p:bldP spid="264" grpId="1" animBg="1"/>
      <p:bldP spid="27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Алгоритм решения задач на соединения проводников.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1.Дать имя сопротивлениям.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2. Расставить токи и дать имя точкам ветвления.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3. Найти сопротивления участков, начиная с дальнего. </a:t>
            </a: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(Сколько веток –столько слагаемых)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4.  Найти общее сопротивление.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5. По закону Ома найти общий ток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/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6. Найти напряжения на участках 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28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АБ </a:t>
            </a:r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АБ  </a:t>
            </a:r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8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8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АБ  </a:t>
            </a:r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2800" b="1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сд</a:t>
            </a:r>
            <a:r>
              <a:rPr lang="ru-RU" sz="28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2800" b="1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сд</a:t>
            </a:r>
            <a:r>
              <a:rPr lang="ru-RU" sz="28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8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R </a:t>
            </a:r>
            <a:r>
              <a:rPr lang="ru-RU" sz="2800" b="1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сд</a:t>
            </a:r>
            <a:r>
              <a:rPr lang="ru-RU" sz="28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                              </a:t>
            </a:r>
            <a:endParaRPr lang="ru-RU" sz="2800" b="1" dirty="0" smtClean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7. Найти токи в ветвях.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АБ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/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rabicPeriod" startAt="8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Найти мощности на  любом, искомом участке. </a:t>
            </a:r>
          </a:p>
          <a:p>
            <a:pPr marL="514350" indent="-514350">
              <a:buAutoNum type="arabicPeriod" startAt="8"/>
            </a:pP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(Р </a:t>
            </a:r>
            <a:r>
              <a:rPr lang="ru-RU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сд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сд</a:t>
            </a:r>
            <a:r>
              <a:rPr lang="ru-RU" sz="28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8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сд</a:t>
            </a:r>
            <a:r>
              <a:rPr lang="ru-RU" sz="28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Все данные и найденное выносить на схему!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Рисунок 35"/>
          <p:cNvPicPr>
            <a:picLocks noChangeAspect="1" noChangeArrowheads="1"/>
          </p:cNvPicPr>
          <p:nvPr/>
        </p:nvPicPr>
        <p:blipFill>
          <a:blip r:embed="rId9" cstate="print">
            <a:lum bright="-20000" contrast="40000"/>
          </a:blip>
          <a:srcRect l="2542" t="64590" r="47073" b="8971"/>
          <a:stretch>
            <a:fillRect/>
          </a:stretch>
        </p:blipFill>
        <p:spPr bwMode="auto">
          <a:xfrm>
            <a:off x="3164967" y="0"/>
            <a:ext cx="5979033" cy="2500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1139" name="Rectangle 3"/>
          <p:cNvSpPr>
            <a:spLocks noChangeArrowheads="1"/>
          </p:cNvSpPr>
          <p:nvPr/>
        </p:nvSpPr>
        <p:spPr bwMode="auto">
          <a:xfrm>
            <a:off x="0" y="0"/>
            <a:ext cx="3571868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14-11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Чему равно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пряжение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всем участке цепи и мощность на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3357554" y="1289363"/>
            <a:ext cx="642942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 rot="10800000">
            <a:off x="4054279" y="869933"/>
            <a:ext cx="1588" cy="3600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rot="5400000">
            <a:off x="3840596" y="1512789"/>
            <a:ext cx="39600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Box 13"/>
          <p:cNvSpPr txBox="1">
            <a:spLocks noChangeArrowheads="1"/>
          </p:cNvSpPr>
          <p:nvPr/>
        </p:nvSpPr>
        <p:spPr bwMode="auto">
          <a:xfrm>
            <a:off x="3571868" y="785794"/>
            <a:ext cx="357190" cy="357190"/>
          </a:xfrm>
          <a:prstGeom prst="rect">
            <a:avLst/>
          </a:prstGeom>
          <a:solidFill>
            <a:srgbClr val="FFFF00"/>
          </a:solidFill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13"/>
          <p:cNvSpPr txBox="1">
            <a:spLocks noChangeArrowheads="1"/>
          </p:cNvSpPr>
          <p:nvPr/>
        </p:nvSpPr>
        <p:spPr bwMode="auto">
          <a:xfrm>
            <a:off x="6883416" y="869932"/>
            <a:ext cx="357190" cy="357190"/>
          </a:xfrm>
          <a:prstGeom prst="rect">
            <a:avLst/>
          </a:prstGeom>
          <a:solidFill>
            <a:srgbClr val="FFFF00"/>
          </a:solidFill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Б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18"/>
          <p:cNvGrpSpPr/>
          <p:nvPr/>
        </p:nvGrpSpPr>
        <p:grpSpPr>
          <a:xfrm>
            <a:off x="-13470" y="2353825"/>
            <a:ext cx="870694" cy="1000132"/>
            <a:chOff x="4143372" y="4000504"/>
            <a:chExt cx="870694" cy="1000132"/>
          </a:xfrm>
        </p:grpSpPr>
        <p:sp>
          <p:nvSpPr>
            <p:cNvPr id="11" name="Line 6"/>
            <p:cNvSpPr>
              <a:spLocks noChangeShapeType="1"/>
            </p:cNvSpPr>
            <p:nvPr/>
          </p:nvSpPr>
          <p:spPr bwMode="auto">
            <a:xfrm flipH="1">
              <a:off x="4214809" y="4484460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Text Box 10"/>
            <p:cNvSpPr txBox="1">
              <a:spLocks noChangeArrowheads="1"/>
            </p:cNvSpPr>
            <p:nvPr/>
          </p:nvSpPr>
          <p:spPr bwMode="auto">
            <a:xfrm>
              <a:off x="4286059" y="4000504"/>
              <a:ext cx="428817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Text Box 11"/>
            <p:cNvSpPr txBox="1">
              <a:spLocks noChangeArrowheads="1"/>
            </p:cNvSpPr>
            <p:nvPr/>
          </p:nvSpPr>
          <p:spPr bwMode="auto">
            <a:xfrm>
              <a:off x="4143372" y="4429132"/>
              <a:ext cx="870694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АБ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" name="Группа 22"/>
          <p:cNvGrpSpPr/>
          <p:nvPr/>
        </p:nvGrpSpPr>
        <p:grpSpPr>
          <a:xfrm>
            <a:off x="931809" y="2358676"/>
            <a:ext cx="823365" cy="1013403"/>
            <a:chOff x="5214753" y="4000504"/>
            <a:chExt cx="823365" cy="1012419"/>
          </a:xfrm>
        </p:grpSpPr>
        <p:sp>
          <p:nvSpPr>
            <p:cNvPr id="15" name="Rectangle 1"/>
            <p:cNvSpPr>
              <a:spLocks noChangeArrowheads="1"/>
            </p:cNvSpPr>
            <p:nvPr/>
          </p:nvSpPr>
          <p:spPr bwMode="auto">
            <a:xfrm>
              <a:off x="5648268" y="4225139"/>
              <a:ext cx="38985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+</a:t>
              </a: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4" name="Группа 198"/>
            <p:cNvGrpSpPr/>
            <p:nvPr/>
          </p:nvGrpSpPr>
          <p:grpSpPr>
            <a:xfrm>
              <a:off x="5214753" y="4000504"/>
              <a:ext cx="624841" cy="1012419"/>
              <a:chOff x="5214753" y="4000504"/>
              <a:chExt cx="624841" cy="1012419"/>
            </a:xfrm>
          </p:grpSpPr>
          <p:sp>
            <p:nvSpPr>
              <p:cNvPr id="17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468000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8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9" name="Text Box 11"/>
              <p:cNvSpPr txBox="1">
                <a:spLocks noChangeArrowheads="1"/>
              </p:cNvSpPr>
              <p:nvPr/>
            </p:nvSpPr>
            <p:spPr bwMode="auto">
              <a:xfrm>
                <a:off x="5312954" y="4441419"/>
                <a:ext cx="526640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ru-RU" sz="2800" b="1" dirty="0" smtClean="0">
                    <a:latin typeface="Times New Roman" pitchFamily="18" charset="0"/>
                    <a:cs typeface="Times New Roman" pitchFamily="18" charset="0"/>
                  </a:rPr>
                  <a:t>3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20" name="Прямоугольник 19"/>
          <p:cNvSpPr/>
          <p:nvPr/>
        </p:nvSpPr>
        <p:spPr>
          <a:xfrm>
            <a:off x="0" y="1785926"/>
            <a:ext cx="2286016" cy="52322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lvl="0" indent="-514350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Найду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АБ</a:t>
            </a:r>
            <a:endParaRPr lang="ru-RU" sz="28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0" y="3286124"/>
            <a:ext cx="1857388" cy="584775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514350" indent="-514350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АБ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=2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800" dirty="0"/>
          </a:p>
        </p:txBody>
      </p:sp>
      <p:sp>
        <p:nvSpPr>
          <p:cNvPr id="22" name="Rectangle 1"/>
          <p:cNvSpPr>
            <a:spLocks noChangeArrowheads="1"/>
          </p:cNvSpPr>
          <p:nvPr/>
        </p:nvSpPr>
        <p:spPr bwMode="auto">
          <a:xfrm>
            <a:off x="579295" y="2591101"/>
            <a:ext cx="3898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3" name="Rectangle 1"/>
          <p:cNvSpPr>
            <a:spLocks noChangeArrowheads="1"/>
          </p:cNvSpPr>
          <p:nvPr/>
        </p:nvSpPr>
        <p:spPr bwMode="auto">
          <a:xfrm>
            <a:off x="2396200" y="2584444"/>
            <a:ext cx="3898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10" name="Группа 203"/>
          <p:cNvGrpSpPr/>
          <p:nvPr/>
        </p:nvGrpSpPr>
        <p:grpSpPr>
          <a:xfrm>
            <a:off x="2747950" y="2366652"/>
            <a:ext cx="591384" cy="948215"/>
            <a:chOff x="5200041" y="4000504"/>
            <a:chExt cx="591384" cy="948215"/>
          </a:xfrm>
        </p:grpSpPr>
        <p:sp>
          <p:nvSpPr>
            <p:cNvPr id="25" name="Line 6"/>
            <p:cNvSpPr>
              <a:spLocks noChangeShapeType="1"/>
            </p:cNvSpPr>
            <p:nvPr/>
          </p:nvSpPr>
          <p:spPr bwMode="auto">
            <a:xfrm flipH="1">
              <a:off x="5214753" y="4500570"/>
              <a:ext cx="432000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Text Box 10"/>
            <p:cNvSpPr txBox="1">
              <a:spLocks noChangeArrowheads="1"/>
            </p:cNvSpPr>
            <p:nvPr/>
          </p:nvSpPr>
          <p:spPr bwMode="auto">
            <a:xfrm>
              <a:off x="5246652" y="4000504"/>
              <a:ext cx="396918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3</a:t>
              </a:r>
            </a:p>
          </p:txBody>
        </p:sp>
        <p:sp>
          <p:nvSpPr>
            <p:cNvPr id="27" name="Text Box 11"/>
            <p:cNvSpPr txBox="1">
              <a:spLocks noChangeArrowheads="1"/>
            </p:cNvSpPr>
            <p:nvPr/>
          </p:nvSpPr>
          <p:spPr bwMode="auto">
            <a:xfrm>
              <a:off x="5200041" y="4424797"/>
              <a:ext cx="591384" cy="5239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6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8" name="Прямоугольник 27"/>
          <p:cNvSpPr/>
          <p:nvPr/>
        </p:nvSpPr>
        <p:spPr>
          <a:xfrm>
            <a:off x="2488868" y="2285992"/>
            <a:ext cx="571504" cy="5000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4" name="Группа 203"/>
          <p:cNvGrpSpPr/>
          <p:nvPr/>
        </p:nvGrpSpPr>
        <p:grpSpPr>
          <a:xfrm>
            <a:off x="1652566" y="2334964"/>
            <a:ext cx="785818" cy="948215"/>
            <a:chOff x="5060603" y="4000504"/>
            <a:chExt cx="785818" cy="948215"/>
          </a:xfrm>
        </p:grpSpPr>
        <p:sp>
          <p:nvSpPr>
            <p:cNvPr id="34" name="Line 6"/>
            <p:cNvSpPr>
              <a:spLocks noChangeShapeType="1"/>
            </p:cNvSpPr>
            <p:nvPr/>
          </p:nvSpPr>
          <p:spPr bwMode="auto">
            <a:xfrm flipH="1">
              <a:off x="5214753" y="4500570"/>
              <a:ext cx="432000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Text Box 10"/>
            <p:cNvSpPr txBox="1">
              <a:spLocks noChangeArrowheads="1"/>
            </p:cNvSpPr>
            <p:nvPr/>
          </p:nvSpPr>
          <p:spPr bwMode="auto">
            <a:xfrm>
              <a:off x="5246652" y="4000504"/>
              <a:ext cx="396918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6" name="Text Box 11"/>
            <p:cNvSpPr txBox="1">
              <a:spLocks noChangeArrowheads="1"/>
            </p:cNvSpPr>
            <p:nvPr/>
          </p:nvSpPr>
          <p:spPr bwMode="auto">
            <a:xfrm>
              <a:off x="5060603" y="4424797"/>
              <a:ext cx="785818" cy="5239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2+4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7" name="Text Box 13"/>
          <p:cNvSpPr txBox="1">
            <a:spLocks noChangeArrowheads="1"/>
          </p:cNvSpPr>
          <p:nvPr/>
        </p:nvSpPr>
        <p:spPr bwMode="auto">
          <a:xfrm>
            <a:off x="8488390" y="857232"/>
            <a:ext cx="357190" cy="357190"/>
          </a:xfrm>
          <a:prstGeom prst="rect">
            <a:avLst/>
          </a:prstGeom>
          <a:solidFill>
            <a:srgbClr val="FFFF00"/>
          </a:solidFill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6" name="Group 29"/>
          <p:cNvGrpSpPr>
            <a:grpSpLocks/>
          </p:cNvGrpSpPr>
          <p:nvPr/>
        </p:nvGrpSpPr>
        <p:grpSpPr bwMode="auto">
          <a:xfrm>
            <a:off x="4059155" y="1041157"/>
            <a:ext cx="2793473" cy="673331"/>
            <a:chOff x="876" y="3539"/>
            <a:chExt cx="2016" cy="371"/>
          </a:xfrm>
        </p:grpSpPr>
        <p:grpSp>
          <p:nvGrpSpPr>
            <p:cNvPr id="24" name="Group 30"/>
            <p:cNvGrpSpPr>
              <a:grpSpLocks/>
            </p:cNvGrpSpPr>
            <p:nvPr/>
          </p:nvGrpSpPr>
          <p:grpSpPr bwMode="auto">
            <a:xfrm>
              <a:off x="1778" y="3539"/>
              <a:ext cx="465" cy="371"/>
              <a:chOff x="9730" y="4873"/>
              <a:chExt cx="599" cy="530"/>
            </a:xfrm>
          </p:grpSpPr>
          <p:sp>
            <p:nvSpPr>
              <p:cNvPr id="42" name="Text Box 31"/>
              <p:cNvSpPr txBox="1">
                <a:spLocks noChangeArrowheads="1"/>
              </p:cNvSpPr>
              <p:nvPr/>
            </p:nvSpPr>
            <p:spPr bwMode="auto">
              <a:xfrm>
                <a:off x="9730" y="4873"/>
                <a:ext cx="599" cy="530"/>
              </a:xfrm>
              <a:prstGeom prst="rect">
                <a:avLst/>
              </a:prstGeom>
              <a:noFill/>
              <a:ln w="2857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2D4D1B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2D4D1B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3" name="Oval 32"/>
              <p:cNvSpPr>
                <a:spLocks noChangeArrowheads="1"/>
              </p:cNvSpPr>
              <p:nvPr/>
            </p:nvSpPr>
            <p:spPr bwMode="auto">
              <a:xfrm>
                <a:off x="9779" y="4917"/>
                <a:ext cx="346" cy="334"/>
              </a:xfrm>
              <a:prstGeom prst="ellipse">
                <a:avLst/>
              </a:prstGeom>
              <a:noFill/>
              <a:ln w="28575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solidFill>
                    <a:srgbClr val="2D4D1B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0" name="Line 33"/>
            <p:cNvSpPr>
              <a:spLocks noChangeShapeType="1"/>
            </p:cNvSpPr>
            <p:nvPr/>
          </p:nvSpPr>
          <p:spPr bwMode="auto">
            <a:xfrm>
              <a:off x="2087" y="3683"/>
              <a:ext cx="805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2D4D1B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" name="Line 34"/>
            <p:cNvSpPr>
              <a:spLocks noChangeShapeType="1"/>
            </p:cNvSpPr>
            <p:nvPr/>
          </p:nvSpPr>
          <p:spPr bwMode="auto">
            <a:xfrm>
              <a:off x="876" y="3676"/>
              <a:ext cx="935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2D4D1B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4" name="Прямоугольник 43"/>
          <p:cNvSpPr/>
          <p:nvPr/>
        </p:nvSpPr>
        <p:spPr>
          <a:xfrm>
            <a:off x="0" y="3857628"/>
            <a:ext cx="2286016" cy="52322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lvl="0" indent="-514350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Найду 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АБ</a:t>
            </a:r>
            <a:endParaRPr lang="ru-RU" sz="2800" dirty="0"/>
          </a:p>
        </p:txBody>
      </p:sp>
      <p:sp>
        <p:nvSpPr>
          <p:cNvPr id="45" name="Прямоугольник 44"/>
          <p:cNvSpPr/>
          <p:nvPr/>
        </p:nvSpPr>
        <p:spPr>
          <a:xfrm>
            <a:off x="2285984" y="3857628"/>
            <a:ext cx="2857520" cy="646331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lvl="0" indent="-514350"/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АБ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l-GR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4416424" y="3929066"/>
            <a:ext cx="571504" cy="5000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Text Box 7"/>
          <p:cNvSpPr txBox="1">
            <a:spLocks noChangeArrowheads="1"/>
          </p:cNvSpPr>
          <p:nvPr/>
        </p:nvSpPr>
        <p:spPr bwMode="auto">
          <a:xfrm>
            <a:off x="5286380" y="1132931"/>
            <a:ext cx="539230" cy="375181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6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</a:t>
            </a:r>
            <a:endParaRPr kumimoji="0" lang="ru-RU" sz="360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0" y="4357694"/>
            <a:ext cx="2286016" cy="52322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lvl="0" indent="-514350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5.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Найду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en-US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ru-RU" sz="2800" dirty="0">
              <a:solidFill>
                <a:srgbClr val="C00000"/>
              </a:solidFill>
            </a:endParaRPr>
          </a:p>
        </p:txBody>
      </p:sp>
      <p:grpSp>
        <p:nvGrpSpPr>
          <p:cNvPr id="29" name="Группа 22"/>
          <p:cNvGrpSpPr/>
          <p:nvPr/>
        </p:nvGrpSpPr>
        <p:grpSpPr>
          <a:xfrm>
            <a:off x="2834180" y="4595720"/>
            <a:ext cx="868040" cy="1013403"/>
            <a:chOff x="5170078" y="4000504"/>
            <a:chExt cx="868040" cy="1012419"/>
          </a:xfrm>
        </p:grpSpPr>
        <p:sp>
          <p:nvSpPr>
            <p:cNvPr id="51" name="Rectangle 1"/>
            <p:cNvSpPr>
              <a:spLocks noChangeArrowheads="1"/>
            </p:cNvSpPr>
            <p:nvPr/>
          </p:nvSpPr>
          <p:spPr bwMode="auto">
            <a:xfrm>
              <a:off x="5648268" y="4225139"/>
              <a:ext cx="38985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+</a:t>
              </a: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30" name="Группа 198"/>
            <p:cNvGrpSpPr/>
            <p:nvPr/>
          </p:nvGrpSpPr>
          <p:grpSpPr>
            <a:xfrm>
              <a:off x="5170078" y="4000504"/>
              <a:ext cx="666250" cy="1012419"/>
              <a:chOff x="5170078" y="4000504"/>
              <a:chExt cx="666250" cy="1012419"/>
            </a:xfrm>
          </p:grpSpPr>
          <p:sp>
            <p:nvSpPr>
              <p:cNvPr id="53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468000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4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5" name="Text Box 11"/>
              <p:cNvSpPr txBox="1">
                <a:spLocks noChangeArrowheads="1"/>
              </p:cNvSpPr>
              <p:nvPr/>
            </p:nvSpPr>
            <p:spPr bwMode="auto">
              <a:xfrm>
                <a:off x="5170078" y="4441419"/>
                <a:ext cx="666250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10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56" name="Rectangle 1"/>
          <p:cNvSpPr>
            <a:spLocks noChangeArrowheads="1"/>
          </p:cNvSpPr>
          <p:nvPr/>
        </p:nvSpPr>
        <p:spPr bwMode="auto">
          <a:xfrm>
            <a:off x="4305146" y="4811722"/>
            <a:ext cx="3898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31" name="Группа 203"/>
          <p:cNvGrpSpPr/>
          <p:nvPr/>
        </p:nvGrpSpPr>
        <p:grpSpPr>
          <a:xfrm>
            <a:off x="4694996" y="4616396"/>
            <a:ext cx="591384" cy="935515"/>
            <a:chOff x="5200041" y="4013204"/>
            <a:chExt cx="591384" cy="935515"/>
          </a:xfrm>
        </p:grpSpPr>
        <p:sp>
          <p:nvSpPr>
            <p:cNvPr id="58" name="Line 6"/>
            <p:cNvSpPr>
              <a:spLocks noChangeShapeType="1"/>
            </p:cNvSpPr>
            <p:nvPr/>
          </p:nvSpPr>
          <p:spPr bwMode="auto">
            <a:xfrm flipH="1">
              <a:off x="5214753" y="4500570"/>
              <a:ext cx="432000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9" name="Text Box 10"/>
            <p:cNvSpPr txBox="1">
              <a:spLocks noChangeArrowheads="1"/>
            </p:cNvSpPr>
            <p:nvPr/>
          </p:nvSpPr>
          <p:spPr bwMode="auto">
            <a:xfrm>
              <a:off x="5219921" y="4013204"/>
              <a:ext cx="396918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0" name="Text Box 11"/>
            <p:cNvSpPr txBox="1">
              <a:spLocks noChangeArrowheads="1"/>
            </p:cNvSpPr>
            <p:nvPr/>
          </p:nvSpPr>
          <p:spPr bwMode="auto">
            <a:xfrm>
              <a:off x="5200041" y="4424797"/>
              <a:ext cx="591384" cy="5239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10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1" name="Прямоугольник 60"/>
          <p:cNvSpPr/>
          <p:nvPr/>
        </p:nvSpPr>
        <p:spPr>
          <a:xfrm>
            <a:off x="4643438" y="4500570"/>
            <a:ext cx="571504" cy="5000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2" name="Группа 203"/>
          <p:cNvGrpSpPr/>
          <p:nvPr/>
        </p:nvGrpSpPr>
        <p:grpSpPr>
          <a:xfrm>
            <a:off x="3671050" y="4572008"/>
            <a:ext cx="686636" cy="948215"/>
            <a:chOff x="5132041" y="4000504"/>
            <a:chExt cx="686636" cy="948215"/>
          </a:xfrm>
        </p:grpSpPr>
        <p:sp>
          <p:nvSpPr>
            <p:cNvPr id="63" name="Line 6"/>
            <p:cNvSpPr>
              <a:spLocks noChangeShapeType="1"/>
            </p:cNvSpPr>
            <p:nvPr/>
          </p:nvSpPr>
          <p:spPr bwMode="auto">
            <a:xfrm flipH="1">
              <a:off x="5214753" y="4500570"/>
              <a:ext cx="432000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4" name="Text Box 10"/>
            <p:cNvSpPr txBox="1">
              <a:spLocks noChangeArrowheads="1"/>
            </p:cNvSpPr>
            <p:nvPr/>
          </p:nvSpPr>
          <p:spPr bwMode="auto">
            <a:xfrm>
              <a:off x="5246652" y="4000504"/>
              <a:ext cx="396918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5" name="Text Box 11"/>
            <p:cNvSpPr txBox="1">
              <a:spLocks noChangeArrowheads="1"/>
            </p:cNvSpPr>
            <p:nvPr/>
          </p:nvSpPr>
          <p:spPr bwMode="auto">
            <a:xfrm>
              <a:off x="5132041" y="4424797"/>
              <a:ext cx="686636" cy="5239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10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3" name="Группа 18"/>
          <p:cNvGrpSpPr/>
          <p:nvPr/>
        </p:nvGrpSpPr>
        <p:grpSpPr>
          <a:xfrm>
            <a:off x="2000232" y="4624334"/>
            <a:ext cx="870694" cy="1000132"/>
            <a:chOff x="4143372" y="4000504"/>
            <a:chExt cx="870694" cy="1000132"/>
          </a:xfrm>
        </p:grpSpPr>
        <p:sp>
          <p:nvSpPr>
            <p:cNvPr id="67" name="Line 6"/>
            <p:cNvSpPr>
              <a:spLocks noChangeShapeType="1"/>
            </p:cNvSpPr>
            <p:nvPr/>
          </p:nvSpPr>
          <p:spPr bwMode="auto">
            <a:xfrm flipH="1">
              <a:off x="4214809" y="4484460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8" name="Text Box 10"/>
            <p:cNvSpPr txBox="1">
              <a:spLocks noChangeArrowheads="1"/>
            </p:cNvSpPr>
            <p:nvPr/>
          </p:nvSpPr>
          <p:spPr bwMode="auto">
            <a:xfrm>
              <a:off x="4286059" y="4000504"/>
              <a:ext cx="428817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9" name="Text Box 11"/>
            <p:cNvSpPr txBox="1">
              <a:spLocks noChangeArrowheads="1"/>
            </p:cNvSpPr>
            <p:nvPr/>
          </p:nvSpPr>
          <p:spPr bwMode="auto">
            <a:xfrm>
              <a:off x="4143372" y="4429132"/>
              <a:ext cx="870694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БС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0" name="Rectangle 1"/>
          <p:cNvSpPr>
            <a:spLocks noChangeArrowheads="1"/>
          </p:cNvSpPr>
          <p:nvPr/>
        </p:nvSpPr>
        <p:spPr bwMode="auto">
          <a:xfrm>
            <a:off x="2592997" y="4843524"/>
            <a:ext cx="3898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0" y="4844489"/>
            <a:ext cx="1857388" cy="584775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514350" indent="-514350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800" dirty="0"/>
          </a:p>
        </p:txBody>
      </p:sp>
      <p:sp>
        <p:nvSpPr>
          <p:cNvPr id="72" name="Прямоугольник 71"/>
          <p:cNvSpPr/>
          <p:nvPr/>
        </p:nvSpPr>
        <p:spPr>
          <a:xfrm>
            <a:off x="3643306" y="2500306"/>
            <a:ext cx="2286016" cy="70788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lvl="0" indent="-514350"/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Найду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2000" dirty="0"/>
          </a:p>
        </p:txBody>
      </p:sp>
      <p:sp>
        <p:nvSpPr>
          <p:cNvPr id="73" name="Прямоугольник 72"/>
          <p:cNvSpPr/>
          <p:nvPr/>
        </p:nvSpPr>
        <p:spPr>
          <a:xfrm>
            <a:off x="5798032" y="2630711"/>
            <a:ext cx="820270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I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</a:t>
            </a:r>
            <a:endParaRPr lang="ru-RU" sz="4000" dirty="0"/>
          </a:p>
        </p:txBody>
      </p:sp>
      <p:sp>
        <p:nvSpPr>
          <p:cNvPr id="74" name="Text Box 10"/>
          <p:cNvSpPr txBox="1">
            <a:spLocks noChangeArrowheads="1"/>
          </p:cNvSpPr>
          <p:nvPr/>
        </p:nvSpPr>
        <p:spPr bwMode="auto">
          <a:xfrm>
            <a:off x="6523088" y="2357430"/>
            <a:ext cx="476094" cy="548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U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Text Box 11"/>
          <p:cNvSpPr txBox="1">
            <a:spLocks noChangeArrowheads="1"/>
          </p:cNvSpPr>
          <p:nvPr/>
        </p:nvSpPr>
        <p:spPr bwMode="auto">
          <a:xfrm>
            <a:off x="6550759" y="2907626"/>
            <a:ext cx="560165" cy="61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endParaRPr kumimoji="0" lang="ru-RU" sz="4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" name="Line 6"/>
          <p:cNvSpPr>
            <a:spLocks noChangeShapeType="1"/>
          </p:cNvSpPr>
          <p:nvPr/>
        </p:nvSpPr>
        <p:spPr bwMode="auto">
          <a:xfrm flipH="1">
            <a:off x="6495126" y="2978118"/>
            <a:ext cx="5773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" name="Скругленный прямоугольник 76"/>
          <p:cNvSpPr/>
          <p:nvPr/>
        </p:nvSpPr>
        <p:spPr>
          <a:xfrm>
            <a:off x="5811558" y="2357430"/>
            <a:ext cx="1403648" cy="1268760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8" name="Группа 81"/>
          <p:cNvGrpSpPr/>
          <p:nvPr/>
        </p:nvGrpSpPr>
        <p:grpSpPr>
          <a:xfrm>
            <a:off x="7345136" y="2285992"/>
            <a:ext cx="1727458" cy="1164715"/>
            <a:chOff x="7273698" y="2307300"/>
            <a:chExt cx="1727458" cy="1164715"/>
          </a:xfrm>
        </p:grpSpPr>
        <p:sp>
          <p:nvSpPr>
            <p:cNvPr id="78" name="Прямоугольник 77"/>
            <p:cNvSpPr/>
            <p:nvPr/>
          </p:nvSpPr>
          <p:spPr>
            <a:xfrm>
              <a:off x="7273698" y="2580581"/>
              <a:ext cx="727326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sym typeface="Symbol" pitchFamily="18" charset="2"/>
                </a:rPr>
                <a:t>I</a:t>
              </a:r>
              <a:r>
                <a:rPr lang="ru-RU" sz="4000" b="1" dirty="0" smtClean="0">
                  <a:latin typeface="Times New Roman" pitchFamily="18" charset="0"/>
                  <a:sym typeface="Symbol" pitchFamily="18" charset="2"/>
                </a:rPr>
                <a:t>=</a:t>
              </a:r>
              <a:endParaRPr lang="ru-RU" sz="4000" dirty="0"/>
            </a:p>
          </p:txBody>
        </p:sp>
        <p:sp>
          <p:nvSpPr>
            <p:cNvPr id="79" name="Text Box 10"/>
            <p:cNvSpPr txBox="1">
              <a:spLocks noChangeArrowheads="1"/>
            </p:cNvSpPr>
            <p:nvPr/>
          </p:nvSpPr>
          <p:spPr bwMode="auto">
            <a:xfrm>
              <a:off x="7973352" y="2307300"/>
              <a:ext cx="813490" cy="5486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6</a:t>
              </a:r>
              <a:r>
                <a:rPr kumimoji="0" lang="ru-RU" sz="360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В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0" name="Text Box 11"/>
            <p:cNvSpPr txBox="1">
              <a:spLocks noChangeArrowheads="1"/>
            </p:cNvSpPr>
            <p:nvPr/>
          </p:nvSpPr>
          <p:spPr bwMode="auto">
            <a:xfrm>
              <a:off x="8001024" y="2857496"/>
              <a:ext cx="1000132" cy="6145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6</a:t>
              </a:r>
              <a:r>
                <a:rPr kumimoji="0" lang="ru-RU" sz="320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Ом</a:t>
              </a:r>
              <a:endParaRPr kumimoji="0" lang="ru-RU" sz="40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1" name="Line 6"/>
            <p:cNvSpPr>
              <a:spLocks noChangeShapeType="1"/>
            </p:cNvSpPr>
            <p:nvPr/>
          </p:nvSpPr>
          <p:spPr bwMode="auto">
            <a:xfrm flipH="1">
              <a:off x="7945391" y="2927988"/>
              <a:ext cx="577325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3" name="Rectangle 46"/>
          <p:cNvSpPr>
            <a:spLocks noChangeArrowheads="1"/>
          </p:cNvSpPr>
          <p:nvPr/>
        </p:nvSpPr>
        <p:spPr bwMode="auto">
          <a:xfrm>
            <a:off x="5357818" y="1600130"/>
            <a:ext cx="500066" cy="400110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4" name="Прямоугольник 83"/>
          <p:cNvSpPr/>
          <p:nvPr/>
        </p:nvSpPr>
        <p:spPr>
          <a:xfrm>
            <a:off x="3643306" y="3214686"/>
            <a:ext cx="2500330" cy="70788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lvl="0" indent="-514350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Найду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общ</a:t>
            </a:r>
            <a:endParaRPr lang="ru-RU" sz="2000" dirty="0"/>
          </a:p>
        </p:txBody>
      </p:sp>
      <p:cxnSp>
        <p:nvCxnSpPr>
          <p:cNvPr id="85" name="Прямая со стрелкой 84"/>
          <p:cNvCxnSpPr/>
          <p:nvPr/>
        </p:nvCxnSpPr>
        <p:spPr>
          <a:xfrm>
            <a:off x="6853254" y="1319198"/>
            <a:ext cx="642942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Прямоугольник 85"/>
          <p:cNvSpPr/>
          <p:nvPr/>
        </p:nvSpPr>
        <p:spPr>
          <a:xfrm>
            <a:off x="5929322" y="3449425"/>
            <a:ext cx="3357586" cy="646331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lvl="0" indent="-514350"/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общ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2,3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= 3А</a:t>
            </a:r>
            <a:endParaRPr lang="ru-RU" dirty="0"/>
          </a:p>
        </p:txBody>
      </p:sp>
      <p:sp>
        <p:nvSpPr>
          <p:cNvPr id="87" name="Прямоугольник 86"/>
          <p:cNvSpPr/>
          <p:nvPr/>
        </p:nvSpPr>
        <p:spPr>
          <a:xfrm>
            <a:off x="8370914" y="3532190"/>
            <a:ext cx="487366" cy="5000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" name="Rectangle 46"/>
          <p:cNvSpPr>
            <a:spLocks noChangeArrowheads="1"/>
          </p:cNvSpPr>
          <p:nvPr/>
        </p:nvSpPr>
        <p:spPr bwMode="auto">
          <a:xfrm>
            <a:off x="8501090" y="1071546"/>
            <a:ext cx="500066" cy="400110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9" name="Прямоугольник 88"/>
          <p:cNvSpPr/>
          <p:nvPr/>
        </p:nvSpPr>
        <p:spPr>
          <a:xfrm>
            <a:off x="5143504" y="4176718"/>
            <a:ext cx="2286016" cy="52322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lvl="0" indent="-514350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Найду 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БС</a:t>
            </a:r>
            <a:endParaRPr lang="ru-RU" sz="2800" dirty="0"/>
          </a:p>
        </p:txBody>
      </p:sp>
      <p:sp>
        <p:nvSpPr>
          <p:cNvPr id="90" name="Прямоугольник 89"/>
          <p:cNvSpPr/>
          <p:nvPr/>
        </p:nvSpPr>
        <p:spPr>
          <a:xfrm>
            <a:off x="7215206" y="4117980"/>
            <a:ext cx="2286016" cy="58477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lvl="0" indent="-514350"/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БС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БС</a:t>
            </a:r>
            <a:r>
              <a:rPr lang="el-GR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БС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91" name="Прямоугольник 90"/>
          <p:cNvSpPr/>
          <p:nvPr/>
        </p:nvSpPr>
        <p:spPr>
          <a:xfrm>
            <a:off x="7429520" y="4676784"/>
            <a:ext cx="1714544" cy="52322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lvl="0" indent="-514350"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=5·</a:t>
            </a:r>
            <a:r>
              <a:rPr lang="ru-RU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C00000"/>
              </a:solidFill>
            </a:endParaRPr>
          </a:p>
        </p:txBody>
      </p:sp>
      <p:grpSp>
        <p:nvGrpSpPr>
          <p:cNvPr id="39" name="Group 29"/>
          <p:cNvGrpSpPr>
            <a:grpSpLocks/>
          </p:cNvGrpSpPr>
          <p:nvPr/>
        </p:nvGrpSpPr>
        <p:grpSpPr bwMode="auto">
          <a:xfrm>
            <a:off x="7335725" y="1050908"/>
            <a:ext cx="1125148" cy="673331"/>
            <a:chOff x="1587" y="3539"/>
            <a:chExt cx="812" cy="371"/>
          </a:xfrm>
        </p:grpSpPr>
        <p:grpSp>
          <p:nvGrpSpPr>
            <p:cNvPr id="47" name="Group 30"/>
            <p:cNvGrpSpPr>
              <a:grpSpLocks/>
            </p:cNvGrpSpPr>
            <p:nvPr/>
          </p:nvGrpSpPr>
          <p:grpSpPr bwMode="auto">
            <a:xfrm>
              <a:off x="1778" y="3539"/>
              <a:ext cx="465" cy="371"/>
              <a:chOff x="9730" y="4873"/>
              <a:chExt cx="599" cy="530"/>
            </a:xfrm>
          </p:grpSpPr>
          <p:sp>
            <p:nvSpPr>
              <p:cNvPr id="96" name="Text Box 31"/>
              <p:cNvSpPr txBox="1">
                <a:spLocks noChangeArrowheads="1"/>
              </p:cNvSpPr>
              <p:nvPr/>
            </p:nvSpPr>
            <p:spPr bwMode="auto">
              <a:xfrm>
                <a:off x="9730" y="4873"/>
                <a:ext cx="599" cy="530"/>
              </a:xfrm>
              <a:prstGeom prst="rect">
                <a:avLst/>
              </a:prstGeom>
              <a:noFill/>
              <a:ln w="2857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2D4D1B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2D4D1B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7" name="Oval 32"/>
              <p:cNvSpPr>
                <a:spLocks noChangeArrowheads="1"/>
              </p:cNvSpPr>
              <p:nvPr/>
            </p:nvSpPr>
            <p:spPr bwMode="auto">
              <a:xfrm>
                <a:off x="9779" y="4917"/>
                <a:ext cx="346" cy="334"/>
              </a:xfrm>
              <a:prstGeom prst="ellipse">
                <a:avLst/>
              </a:prstGeom>
              <a:noFill/>
              <a:ln w="28575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solidFill>
                    <a:srgbClr val="2D4D1B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94" name="Line 33"/>
            <p:cNvSpPr>
              <a:spLocks noChangeShapeType="1"/>
            </p:cNvSpPr>
            <p:nvPr/>
          </p:nvSpPr>
          <p:spPr bwMode="auto">
            <a:xfrm>
              <a:off x="2087" y="3683"/>
              <a:ext cx="312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2D4D1B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5" name="Line 34"/>
            <p:cNvSpPr>
              <a:spLocks noChangeShapeType="1"/>
            </p:cNvSpPr>
            <p:nvPr/>
          </p:nvSpPr>
          <p:spPr bwMode="auto">
            <a:xfrm>
              <a:off x="1587" y="3687"/>
              <a:ext cx="234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2D4D1B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8" name="Text Box 7"/>
          <p:cNvSpPr txBox="1">
            <a:spLocks noChangeArrowheads="1"/>
          </p:cNvSpPr>
          <p:nvPr/>
        </p:nvSpPr>
        <p:spPr bwMode="auto">
          <a:xfrm>
            <a:off x="7597796" y="1130284"/>
            <a:ext cx="617542" cy="375181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15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</a:t>
            </a:r>
            <a:endParaRPr kumimoji="0" lang="ru-RU" sz="360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9" name="Прямоугольник 98"/>
          <p:cNvSpPr/>
          <p:nvPr/>
        </p:nvSpPr>
        <p:spPr>
          <a:xfrm>
            <a:off x="5438907" y="5000636"/>
            <a:ext cx="2143108" cy="52322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Найду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100" name="Прямоугольник 99"/>
          <p:cNvSpPr/>
          <p:nvPr/>
        </p:nvSpPr>
        <p:spPr>
          <a:xfrm>
            <a:off x="5170617" y="5523856"/>
            <a:ext cx="3687663" cy="461665"/>
          </a:xfrm>
          <a:prstGeom prst="rect">
            <a:avLst/>
          </a:prstGeom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1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4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1,5·</a:t>
            </a:r>
            <a:r>
              <a:rPr lang="ru-RU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22,5Вт</a:t>
            </a:r>
            <a:endParaRPr lang="ru-RU" sz="2400" dirty="0">
              <a:solidFill>
                <a:srgbClr val="006600"/>
              </a:solidFill>
            </a:endParaRPr>
          </a:p>
        </p:txBody>
      </p:sp>
      <p:sp>
        <p:nvSpPr>
          <p:cNvPr id="101" name="Прямоугольник 100"/>
          <p:cNvSpPr/>
          <p:nvPr/>
        </p:nvSpPr>
        <p:spPr>
          <a:xfrm>
            <a:off x="7610496" y="5561956"/>
            <a:ext cx="527179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" name="Прямоугольник 101"/>
          <p:cNvSpPr/>
          <p:nvPr/>
        </p:nvSpPr>
        <p:spPr>
          <a:xfrm>
            <a:off x="0" y="5929330"/>
            <a:ext cx="5500694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lvl="0" indent="-514350"/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: Общее напряжение </a:t>
            </a:r>
            <a:r>
              <a:rPr lang="ru-RU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21В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514350" lvl="0" indent="-514350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а мощность на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…Вт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103" name="Rectangle 46"/>
          <p:cNvSpPr>
            <a:spLocks noChangeArrowheads="1"/>
          </p:cNvSpPr>
          <p:nvPr/>
        </p:nvSpPr>
        <p:spPr bwMode="auto">
          <a:xfrm>
            <a:off x="7215206" y="634980"/>
            <a:ext cx="500066" cy="369332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1,5</a:t>
            </a:r>
            <a:endParaRPr kumimoji="0" lang="en-US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04" name="Rectangle 46"/>
          <p:cNvSpPr>
            <a:spLocks noChangeArrowheads="1"/>
          </p:cNvSpPr>
          <p:nvPr/>
        </p:nvSpPr>
        <p:spPr bwMode="auto">
          <a:xfrm>
            <a:off x="7202506" y="1592250"/>
            <a:ext cx="500066" cy="369332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1,5</a:t>
            </a:r>
            <a:endParaRPr kumimoji="0" lang="en-US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05" name="Прямоугольник 104"/>
          <p:cNvSpPr/>
          <p:nvPr/>
        </p:nvSpPr>
        <p:spPr>
          <a:xfrm>
            <a:off x="8488682" y="4740284"/>
            <a:ext cx="331790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Прямоугольник 105"/>
          <p:cNvSpPr/>
          <p:nvPr/>
        </p:nvSpPr>
        <p:spPr>
          <a:xfrm>
            <a:off x="8286776" y="1928802"/>
            <a:ext cx="857224" cy="5000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7" name="Rectangle 3"/>
          <p:cNvSpPr>
            <a:spLocks noChangeArrowheads="1"/>
          </p:cNvSpPr>
          <p:nvPr/>
        </p:nvSpPr>
        <p:spPr bwMode="auto">
          <a:xfrm>
            <a:off x="6429388" y="6286520"/>
            <a:ext cx="2714612" cy="5847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14-11.</a:t>
            </a:r>
            <a:r>
              <a:rPr kumimoji="0" lang="ru-RU" sz="3200" b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Стр 36</a:t>
            </a:r>
            <a:r>
              <a:rPr kumimoji="0" lang="ru-RU" sz="320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32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911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79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9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1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000"/>
                            </p:stCondLst>
                            <p:childTnLst>
                              <p:par>
                                <p:cTn id="1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000"/>
                            </p:stCondLst>
                            <p:childTnLst>
                              <p:par>
                                <p:cTn id="1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59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5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6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7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7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500"/>
                            </p:stCondLst>
                            <p:childTnLst>
                              <p:par>
                                <p:cTn id="18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3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1000"/>
                            </p:stCondLst>
                            <p:childTnLst>
                              <p:par>
                                <p:cTn id="18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1500"/>
                            </p:stCondLst>
                            <p:childTnLst>
                              <p:par>
                                <p:cTn id="19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2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3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2000"/>
                            </p:stCondLst>
                            <p:childTnLst>
                              <p:par>
                                <p:cTn id="195" presetID="21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7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3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8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3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27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3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4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9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0" fill="hold">
                            <p:stCondLst>
                              <p:cond delay="1000"/>
                            </p:stCondLst>
                            <p:childTnLst>
                              <p:par>
                                <p:cTn id="24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4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3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" fill="hold">
                      <p:stCondLst>
                        <p:cond delay="indefinite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8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>
                      <p:stCondLst>
                        <p:cond delay="indefinite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62" dur="2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8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9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0" fill="hold">
                      <p:stCondLst>
                        <p:cond delay="indefinite"/>
                      </p:stCondLst>
                      <p:childTnLst>
                        <p:par>
                          <p:cTn id="271" fill="hold">
                            <p:stCondLst>
                              <p:cond delay="0"/>
                            </p:stCondLst>
                            <p:childTnLst>
                              <p:par>
                                <p:cTn id="2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4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" fill="hold">
                      <p:stCondLst>
                        <p:cond delay="indefinite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9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0" fill="hold">
                      <p:stCondLst>
                        <p:cond delay="indefinite"/>
                      </p:stCondLst>
                      <p:childTnLst>
                        <p:par>
                          <p:cTn id="281" fill="hold">
                            <p:stCondLst>
                              <p:cond delay="0"/>
                            </p:stCondLst>
                            <p:childTnLst>
                              <p:par>
                                <p:cTn id="282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83" dur="2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5" fill="hold">
                      <p:stCondLst>
                        <p:cond delay="indefinite"/>
                      </p:stCondLst>
                      <p:childTnLst>
                        <p:par>
                          <p:cTn id="286" fill="hold">
                            <p:stCondLst>
                              <p:cond delay="0"/>
                            </p:stCondLst>
                            <p:childTnLst>
                              <p:par>
                                <p:cTn id="2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9" dur="2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0" fill="hold">
                      <p:stCondLst>
                        <p:cond delay="indefinite"/>
                      </p:stCondLst>
                      <p:childTnLst>
                        <p:par>
                          <p:cTn id="291" fill="hold">
                            <p:stCondLst>
                              <p:cond delay="0"/>
                            </p:stCondLst>
                            <p:childTnLst>
                              <p:par>
                                <p:cTn id="29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4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5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6" fill="hold">
                      <p:stCondLst>
                        <p:cond delay="indefinite"/>
                      </p:stCondLst>
                      <p:childTnLst>
                        <p:par>
                          <p:cTn id="297" fill="hold">
                            <p:stCondLst>
                              <p:cond delay="0"/>
                            </p:stCondLst>
                            <p:childTnLst>
                              <p:par>
                                <p:cTn id="29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0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1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2" fill="hold">
                      <p:stCondLst>
                        <p:cond delay="indefinite"/>
                      </p:stCondLst>
                      <p:childTnLst>
                        <p:par>
                          <p:cTn id="303" fill="hold">
                            <p:stCondLst>
                              <p:cond delay="0"/>
                            </p:stCondLst>
                            <p:childTnLst>
                              <p:par>
                                <p:cTn id="304" presetID="35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5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6" presetID="35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7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8" presetID="35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9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0" fill="hold">
                      <p:stCondLst>
                        <p:cond delay="indefinite"/>
                      </p:stCondLst>
                      <p:childTnLst>
                        <p:par>
                          <p:cTn id="311" fill="hold">
                            <p:stCondLst>
                              <p:cond delay="0"/>
                            </p:stCondLst>
                            <p:childTnLst>
                              <p:par>
                                <p:cTn id="3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4" dur="2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39" grpId="0"/>
      <p:bldP spid="8" grpId="0" animBg="1"/>
      <p:bldP spid="9" grpId="0" animBg="1"/>
      <p:bldP spid="20" grpId="0" animBg="1"/>
      <p:bldP spid="21" grpId="0" animBg="1"/>
      <p:bldP spid="21" grpId="1" animBg="1"/>
      <p:bldP spid="22" grpId="0"/>
      <p:bldP spid="23" grpId="0"/>
      <p:bldP spid="28" grpId="0" animBg="1"/>
      <p:bldP spid="37" grpId="0" animBg="1"/>
      <p:bldP spid="44" grpId="0" animBg="1"/>
      <p:bldP spid="45" grpId="0" animBg="1"/>
      <p:bldP spid="46" grpId="0" animBg="1"/>
      <p:bldP spid="48" grpId="0" animBg="1"/>
      <p:bldP spid="49" grpId="0" animBg="1"/>
      <p:bldP spid="56" grpId="0"/>
      <p:bldP spid="61" grpId="0" animBg="1"/>
      <p:bldP spid="70" grpId="0"/>
      <p:bldP spid="71" grpId="0" animBg="1"/>
      <p:bldP spid="71" grpId="1" animBg="1"/>
      <p:bldP spid="72" grpId="0" animBg="1"/>
      <p:bldP spid="73" grpId="0" animBg="1"/>
      <p:bldP spid="74" grpId="0"/>
      <p:bldP spid="75" grpId="0"/>
      <p:bldP spid="76" grpId="0" animBg="1"/>
      <p:bldP spid="77" grpId="0" animBg="1"/>
      <p:bldP spid="83" grpId="0" animBg="1"/>
      <p:bldP spid="84" grpId="0" animBg="1"/>
      <p:bldP spid="86" grpId="0" animBg="1"/>
      <p:bldP spid="87" grpId="0" animBg="1"/>
      <p:bldP spid="88" grpId="0" animBg="1"/>
      <p:bldP spid="88" grpId="1" animBg="1"/>
      <p:bldP spid="89" grpId="0" animBg="1"/>
      <p:bldP spid="90" grpId="0" animBg="1"/>
      <p:bldP spid="91" grpId="0" animBg="1"/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3" grpId="1" animBg="1"/>
      <p:bldP spid="104" grpId="0" animBg="1"/>
      <p:bldP spid="104" grpId="1" animBg="1"/>
      <p:bldP spid="105" grpId="0" animBg="1"/>
      <p:bldP spid="10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Text Box 11"/>
          <p:cNvSpPr txBox="1">
            <a:spLocks noChangeArrowheads="1"/>
          </p:cNvSpPr>
          <p:nvPr/>
        </p:nvSpPr>
        <p:spPr bwMode="auto">
          <a:xfrm>
            <a:off x="2928926" y="4429132"/>
            <a:ext cx="714380" cy="500066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10</a:t>
            </a:r>
            <a:endParaRPr kumimoji="0" lang="ru-RU" sz="28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Text Box 11"/>
          <p:cNvSpPr txBox="1">
            <a:spLocks noChangeArrowheads="1"/>
          </p:cNvSpPr>
          <p:nvPr/>
        </p:nvSpPr>
        <p:spPr bwMode="auto">
          <a:xfrm>
            <a:off x="7215206" y="2571744"/>
            <a:ext cx="714380" cy="500066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15</a:t>
            </a:r>
            <a:endParaRPr kumimoji="0" lang="ru-RU" sz="28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24577" name="Picture 1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5000628" cy="2428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8" name="Text Box 2"/>
          <p:cNvSpPr txBox="1">
            <a:spLocks noChangeArrowheads="1"/>
          </p:cNvSpPr>
          <p:nvPr/>
        </p:nvSpPr>
        <p:spPr bwMode="auto">
          <a:xfrm>
            <a:off x="5214942" y="142852"/>
            <a:ext cx="4192632" cy="157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ts val="2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en-US" sz="28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=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Ом,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en-US" sz="28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=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Ом,</a:t>
            </a:r>
          </a:p>
          <a:p>
            <a:pPr marL="0" marR="0" lvl="0" indent="0" algn="l" defTabSz="914400" rtl="0" eaLnBrk="1" fontAlgn="base" latinLnBrk="0" hangingPunct="1">
              <a:lnSpc>
                <a:spcPts val="2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en-US" sz="28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=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Ом,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en-US" sz="28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4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=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Ом,</a:t>
            </a:r>
          </a:p>
          <a:p>
            <a:pPr marL="0" marR="0" lvl="0" indent="0" algn="l" defTabSz="914400" rtl="0" eaLnBrk="1" fontAlgn="base" latinLnBrk="0" hangingPunct="1">
              <a:lnSpc>
                <a:spcPts val="2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en-US" sz="32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5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=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Ом,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en-US" sz="32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6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=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Ом.</a:t>
            </a:r>
          </a:p>
          <a:p>
            <a:pPr lvl="0">
              <a:lnSpc>
                <a:spcPts val="2000"/>
              </a:lnSpc>
              <a:spcAft>
                <a:spcPts val="1000"/>
              </a:spcAft>
            </a:pP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г = 0,5 Ом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23849" y="88162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993352" y="31532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dirty="0"/>
          </a:p>
        </p:txBody>
      </p:sp>
      <p:sp>
        <p:nvSpPr>
          <p:cNvPr id="8" name="Прямоугольник 7"/>
          <p:cNvSpPr/>
          <p:nvPr/>
        </p:nvSpPr>
        <p:spPr>
          <a:xfrm rot="18620672">
            <a:off x="4271199" y="934964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285852" y="1857364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795485" y="1857364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207534" y="1000108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143372" y="3071810"/>
            <a:ext cx="291458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lang="ru-RU" sz="4000" b="1" baseline="-30000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АВ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1,5</a:t>
            </a:r>
            <a:r>
              <a:rPr lang="ru-RU" sz="4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Ом </a:t>
            </a:r>
            <a:endParaRPr lang="ru-RU" sz="40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167248" y="2214554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3200" dirty="0">
              <a:solidFill>
                <a:srgbClr val="000099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071670" y="-189192"/>
            <a:ext cx="4587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3200" dirty="0">
              <a:solidFill>
                <a:srgbClr val="000099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858016" y="3143248"/>
            <a:ext cx="2480166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4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lang="ru-RU" sz="4800" b="1" baseline="-30000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4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</a:t>
            </a:r>
            <a:r>
              <a:rPr lang="ru-RU" sz="4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Ом </a:t>
            </a:r>
            <a:endParaRPr lang="ru-RU" sz="48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5357818" y="1571612"/>
            <a:ext cx="155683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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=60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143108" y="4071942"/>
            <a:ext cx="1859805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40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18"/>
          <p:cNvGrpSpPr/>
          <p:nvPr/>
        </p:nvGrpSpPr>
        <p:grpSpPr>
          <a:xfrm>
            <a:off x="0" y="2857496"/>
            <a:ext cx="4214842" cy="1018405"/>
            <a:chOff x="285909" y="5214950"/>
            <a:chExt cx="4214842" cy="1018405"/>
          </a:xfrm>
        </p:grpSpPr>
        <p:sp>
          <p:nvSpPr>
            <p:cNvPr id="20" name="Line 6"/>
            <p:cNvSpPr>
              <a:spLocks noChangeShapeType="1"/>
            </p:cNvSpPr>
            <p:nvPr/>
          </p:nvSpPr>
          <p:spPr bwMode="auto">
            <a:xfrm flipH="1">
              <a:off x="428784" y="5698906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Line 6"/>
            <p:cNvSpPr>
              <a:spLocks noChangeShapeType="1"/>
            </p:cNvSpPr>
            <p:nvPr/>
          </p:nvSpPr>
          <p:spPr bwMode="auto">
            <a:xfrm flipH="1">
              <a:off x="1428728" y="5715016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Line 6"/>
            <p:cNvSpPr>
              <a:spLocks noChangeShapeType="1"/>
            </p:cNvSpPr>
            <p:nvPr/>
          </p:nvSpPr>
          <p:spPr bwMode="auto">
            <a:xfrm flipH="1">
              <a:off x="2637541" y="5690757"/>
              <a:ext cx="1404000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" name="Группа 140"/>
            <p:cNvGrpSpPr/>
            <p:nvPr/>
          </p:nvGrpSpPr>
          <p:grpSpPr>
            <a:xfrm>
              <a:off x="285909" y="5214950"/>
              <a:ext cx="4214842" cy="1018405"/>
              <a:chOff x="278269" y="4125107"/>
              <a:chExt cx="4214842" cy="1018405"/>
            </a:xfrm>
          </p:grpSpPr>
          <p:sp>
            <p:nvSpPr>
              <p:cNvPr id="24" name="Rectangle 1"/>
              <p:cNvSpPr>
                <a:spLocks noChangeArrowheads="1"/>
              </p:cNvSpPr>
              <p:nvPr/>
            </p:nvSpPr>
            <p:spPr bwMode="auto">
              <a:xfrm>
                <a:off x="1060905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25" name="Rectangle 1"/>
              <p:cNvSpPr>
                <a:spLocks noChangeArrowheads="1"/>
              </p:cNvSpPr>
              <p:nvPr/>
            </p:nvSpPr>
            <p:spPr bwMode="auto">
              <a:xfrm>
                <a:off x="2071670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grpSp>
            <p:nvGrpSpPr>
              <p:cNvPr id="4" name="Группа 139"/>
              <p:cNvGrpSpPr/>
              <p:nvPr/>
            </p:nvGrpSpPr>
            <p:grpSpPr>
              <a:xfrm>
                <a:off x="278269" y="4125107"/>
                <a:ext cx="4214842" cy="1018405"/>
                <a:chOff x="278269" y="4125107"/>
                <a:chExt cx="4214842" cy="1018405"/>
              </a:xfrm>
            </p:grpSpPr>
            <p:sp>
              <p:nvSpPr>
                <p:cNvPr id="27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492394" y="4125107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8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78269" y="4572008"/>
                  <a:ext cx="870694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kumimoji="0" lang="ru-RU" sz="1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АВ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9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452987" y="4154013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0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421277" y="4566022"/>
                  <a:ext cx="642942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en-US" sz="2800" b="1" dirty="0" smtClean="0">
                      <a:solidFill>
                        <a:schemeClr val="bg2">
                          <a:lumMod val="25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lang="ru-RU" sz="2000" b="1" dirty="0" smtClean="0">
                      <a:solidFill>
                        <a:schemeClr val="bg2">
                          <a:lumMod val="25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rPr>
                    <a:t>5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1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492847" y="4482297"/>
                  <a:ext cx="2000264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en-US" sz="28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lang="en-US" sz="16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+</a:t>
                  </a:r>
                  <a:r>
                    <a:rPr lang="en-US" sz="2800" b="1" dirty="0" smtClean="0"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lang="en-US" sz="2000" b="1" dirty="0" smtClean="0">
                      <a:latin typeface="Times New Roman" pitchFamily="18" charset="0"/>
                      <a:cs typeface="Times New Roman" pitchFamily="18" charset="0"/>
                    </a:rPr>
                    <a:t>4</a:t>
                  </a:r>
                  <a:r>
                    <a:rPr lang="ru-RU" sz="32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+</a:t>
                  </a:r>
                  <a:r>
                    <a:rPr lang="en-US" sz="3200" b="1" dirty="0" smtClean="0"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lang="ru-RU" sz="2400" b="1" dirty="0" smtClean="0">
                      <a:latin typeface="Times New Roman" pitchFamily="18" charset="0"/>
                      <a:cs typeface="Times New Roman" pitchFamily="18" charset="0"/>
                    </a:rPr>
                    <a:t>6</a:t>
                  </a:r>
                  <a:endParaRPr lang="ru-RU" sz="36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>
                    <a:spcAft>
                      <a:spcPts val="1000"/>
                    </a:spcAft>
                  </a:pP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2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3064351" y="4125107"/>
                  <a:ext cx="428628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grpSp>
        <p:nvGrpSpPr>
          <p:cNvPr id="19" name="Группа 32"/>
          <p:cNvGrpSpPr/>
          <p:nvPr/>
        </p:nvGrpSpPr>
        <p:grpSpPr>
          <a:xfrm>
            <a:off x="0" y="3643314"/>
            <a:ext cx="2143140" cy="1655513"/>
            <a:chOff x="6765695" y="4416693"/>
            <a:chExt cx="2143140" cy="1655513"/>
          </a:xfrm>
        </p:grpSpPr>
        <p:sp>
          <p:nvSpPr>
            <p:cNvPr id="34" name="Прямоугольник 33"/>
            <p:cNvSpPr/>
            <p:nvPr/>
          </p:nvSpPr>
          <p:spPr>
            <a:xfrm>
              <a:off x="6765695" y="4848338"/>
              <a:ext cx="731290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800" b="1" dirty="0" smtClean="0">
                  <a:solidFill>
                    <a:srgbClr val="2D4D1B"/>
                  </a:solidFill>
                  <a:latin typeface="Times New Roman" pitchFamily="18" charset="0"/>
                  <a:sym typeface="Symbol" pitchFamily="18" charset="2"/>
                </a:rPr>
                <a:t>I</a:t>
              </a:r>
              <a:r>
                <a:rPr lang="ru-RU" sz="4400" b="1" dirty="0" smtClean="0">
                  <a:solidFill>
                    <a:srgbClr val="2D4D1B"/>
                  </a:solidFill>
                  <a:latin typeface="Times New Roman" pitchFamily="18" charset="0"/>
                  <a:sym typeface="Symbol" pitchFamily="18" charset="2"/>
                </a:rPr>
                <a:t>о</a:t>
              </a:r>
              <a:endParaRPr lang="ru-RU" sz="4800" dirty="0">
                <a:solidFill>
                  <a:srgbClr val="2D4D1B"/>
                </a:solidFill>
              </a:endParaRPr>
            </a:p>
          </p:txBody>
        </p:sp>
        <p:sp>
          <p:nvSpPr>
            <p:cNvPr id="35" name="Text Box 10"/>
            <p:cNvSpPr txBox="1">
              <a:spLocks noChangeArrowheads="1"/>
            </p:cNvSpPr>
            <p:nvPr/>
          </p:nvSpPr>
          <p:spPr bwMode="auto">
            <a:xfrm>
              <a:off x="7744944" y="4416693"/>
              <a:ext cx="949577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44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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6" name="Text Box 11"/>
            <p:cNvSpPr txBox="1">
              <a:spLocks noChangeArrowheads="1"/>
            </p:cNvSpPr>
            <p:nvPr/>
          </p:nvSpPr>
          <p:spPr bwMode="auto">
            <a:xfrm>
              <a:off x="7825202" y="5143512"/>
              <a:ext cx="1083633" cy="9286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4800" b="1" dirty="0" smtClean="0">
                  <a:solidFill>
                    <a:srgbClr val="2D4D1B"/>
                  </a:solidFill>
                  <a:latin typeface="Times New Roman" pitchFamily="18" charset="0"/>
                  <a:sym typeface="Symbol" pitchFamily="18" charset="2"/>
                </a:rPr>
                <a:t>о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7" name="Line 6"/>
            <p:cNvSpPr>
              <a:spLocks noChangeShapeType="1"/>
            </p:cNvSpPr>
            <p:nvPr/>
          </p:nvSpPr>
          <p:spPr bwMode="auto">
            <a:xfrm flipH="1">
              <a:off x="7908891" y="5262638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66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" name="Rectangle 1"/>
            <p:cNvSpPr>
              <a:spLocks noChangeArrowheads="1"/>
            </p:cNvSpPr>
            <p:nvPr/>
          </p:nvSpPr>
          <p:spPr bwMode="auto">
            <a:xfrm>
              <a:off x="7337199" y="4857760"/>
              <a:ext cx="506870" cy="7694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</a:t>
              </a:r>
              <a:endParaRPr kumimoji="0" lang="ru-RU" sz="44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</p:grpSp>
      <p:sp>
        <p:nvSpPr>
          <p:cNvPr id="40" name="Прямоугольник 39"/>
          <p:cNvSpPr/>
          <p:nvPr/>
        </p:nvSpPr>
        <p:spPr>
          <a:xfrm>
            <a:off x="5857884" y="2143116"/>
            <a:ext cx="2303836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40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АВ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6929454" y="4000504"/>
            <a:ext cx="848309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40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6500826" y="4857760"/>
            <a:ext cx="1361270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40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2,6,4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7691358" y="4000504"/>
            <a:ext cx="1196161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7,5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7691358" y="4857760"/>
            <a:ext cx="1196161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2,5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4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3000364" y="5786454"/>
            <a:ext cx="2000869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40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  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5143504" y="5786454"/>
            <a:ext cx="2000869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40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  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7143131" y="5786454"/>
            <a:ext cx="2000869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40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  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3" name="Группа 47"/>
          <p:cNvGrpSpPr/>
          <p:nvPr/>
        </p:nvGrpSpPr>
        <p:grpSpPr>
          <a:xfrm>
            <a:off x="0" y="5000636"/>
            <a:ext cx="2143140" cy="1655513"/>
            <a:chOff x="6765695" y="4416693"/>
            <a:chExt cx="2143140" cy="1655513"/>
          </a:xfrm>
        </p:grpSpPr>
        <p:sp>
          <p:nvSpPr>
            <p:cNvPr id="49" name="Прямоугольник 48"/>
            <p:cNvSpPr/>
            <p:nvPr/>
          </p:nvSpPr>
          <p:spPr>
            <a:xfrm>
              <a:off x="6765695" y="4848338"/>
              <a:ext cx="603050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800" b="1" dirty="0" smtClean="0">
                  <a:solidFill>
                    <a:srgbClr val="2D4D1B"/>
                  </a:solidFill>
                  <a:latin typeface="Times New Roman" pitchFamily="18" charset="0"/>
                  <a:sym typeface="Symbol" pitchFamily="18" charset="2"/>
                </a:rPr>
                <a:t>I</a:t>
              </a:r>
              <a:r>
                <a:rPr lang="ru-RU" sz="2800" b="1" dirty="0" smtClean="0">
                  <a:solidFill>
                    <a:srgbClr val="2D4D1B"/>
                  </a:solidFill>
                  <a:latin typeface="Times New Roman" pitchFamily="18" charset="0"/>
                  <a:sym typeface="Symbol" pitchFamily="18" charset="2"/>
                </a:rPr>
                <a:t>5</a:t>
              </a:r>
              <a:endParaRPr lang="ru-RU" sz="4800" dirty="0">
                <a:solidFill>
                  <a:srgbClr val="2D4D1B"/>
                </a:solidFill>
              </a:endParaRPr>
            </a:p>
          </p:txBody>
        </p:sp>
        <p:sp>
          <p:nvSpPr>
            <p:cNvPr id="50" name="Text Box 10"/>
            <p:cNvSpPr txBox="1">
              <a:spLocks noChangeArrowheads="1"/>
            </p:cNvSpPr>
            <p:nvPr/>
          </p:nvSpPr>
          <p:spPr bwMode="auto">
            <a:xfrm>
              <a:off x="7744944" y="4416693"/>
              <a:ext cx="949577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ru-RU" sz="3200" b="1" dirty="0" smtClean="0">
                  <a:solidFill>
                    <a:srgbClr val="C00000"/>
                  </a:solidFill>
                  <a:latin typeface="Times New Roman" pitchFamily="18" charset="0"/>
                  <a:sym typeface="Symbol" pitchFamily="18" charset="2"/>
                </a:rPr>
                <a:t>5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" name="Text Box 11"/>
            <p:cNvSpPr txBox="1">
              <a:spLocks noChangeArrowheads="1"/>
            </p:cNvSpPr>
            <p:nvPr/>
          </p:nvSpPr>
          <p:spPr bwMode="auto">
            <a:xfrm>
              <a:off x="7825202" y="5143512"/>
              <a:ext cx="1083633" cy="9286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3600" b="1" dirty="0" smtClean="0">
                  <a:solidFill>
                    <a:srgbClr val="2D4D1B"/>
                  </a:solidFill>
                  <a:latin typeface="Times New Roman" pitchFamily="18" charset="0"/>
                  <a:sym typeface="Symbol" pitchFamily="18" charset="2"/>
                </a:rPr>
                <a:t>5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2" name="Line 6"/>
            <p:cNvSpPr>
              <a:spLocks noChangeShapeType="1"/>
            </p:cNvSpPr>
            <p:nvPr/>
          </p:nvSpPr>
          <p:spPr bwMode="auto">
            <a:xfrm flipH="1">
              <a:off x="7908891" y="5262638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66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3" name="Rectangle 1"/>
            <p:cNvSpPr>
              <a:spLocks noChangeArrowheads="1"/>
            </p:cNvSpPr>
            <p:nvPr/>
          </p:nvSpPr>
          <p:spPr bwMode="auto">
            <a:xfrm>
              <a:off x="7337199" y="4857760"/>
              <a:ext cx="506870" cy="7694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</a:t>
              </a:r>
              <a:endParaRPr kumimoji="0" lang="ru-RU" sz="44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</p:grpSp>
      <p:sp>
        <p:nvSpPr>
          <p:cNvPr id="54" name="TextBox 53"/>
          <p:cNvSpPr txBox="1"/>
          <p:nvPr/>
        </p:nvSpPr>
        <p:spPr>
          <a:xfrm>
            <a:off x="0" y="6334804"/>
            <a:ext cx="2214546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14-8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стр.35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Овал 54"/>
          <p:cNvSpPr/>
          <p:nvPr/>
        </p:nvSpPr>
        <p:spPr>
          <a:xfrm>
            <a:off x="3071802" y="857232"/>
            <a:ext cx="571504" cy="571504"/>
          </a:xfrm>
          <a:prstGeom prst="ellipse">
            <a:avLst/>
          </a:prstGeom>
          <a:solidFill>
            <a:schemeClr val="bg1"/>
          </a:solidFill>
          <a:ln w="38100"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</a:endParaRPr>
          </a:p>
        </p:txBody>
      </p:sp>
      <p:cxnSp>
        <p:nvCxnSpPr>
          <p:cNvPr id="57" name="Прямая соединительная линия 56"/>
          <p:cNvCxnSpPr>
            <a:endCxn id="55" idx="1"/>
          </p:cNvCxnSpPr>
          <p:nvPr/>
        </p:nvCxnSpPr>
        <p:spPr>
          <a:xfrm>
            <a:off x="2428860" y="357166"/>
            <a:ext cx="726637" cy="583761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>
            <a:endCxn id="55" idx="3"/>
          </p:cNvCxnSpPr>
          <p:nvPr/>
        </p:nvCxnSpPr>
        <p:spPr>
          <a:xfrm rot="5400000" flipH="1" flipV="1">
            <a:off x="2393141" y="1380761"/>
            <a:ext cx="798075" cy="726637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Овал 59"/>
          <p:cNvSpPr/>
          <p:nvPr/>
        </p:nvSpPr>
        <p:spPr>
          <a:xfrm>
            <a:off x="96544" y="1357298"/>
            <a:ext cx="500066" cy="500066"/>
          </a:xfrm>
          <a:prstGeom prst="ellipse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0" y="0"/>
            <a:ext cx="2000232" cy="2571744"/>
          </a:xfrm>
          <a:prstGeom prst="rect">
            <a:avLst/>
          </a:prstGeom>
          <a:solidFill>
            <a:schemeClr val="accent1">
              <a:lumMod val="20000"/>
              <a:lumOff val="80000"/>
              <a:alpha val="9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Овал 61"/>
          <p:cNvSpPr/>
          <p:nvPr/>
        </p:nvSpPr>
        <p:spPr>
          <a:xfrm>
            <a:off x="3786182" y="54361"/>
            <a:ext cx="500066" cy="500066"/>
          </a:xfrm>
          <a:prstGeom prst="ellipse">
            <a:avLst/>
          </a:prstGeom>
          <a:solidFill>
            <a:schemeClr val="bg1"/>
          </a:solidFill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Text Box 11"/>
          <p:cNvSpPr txBox="1">
            <a:spLocks noChangeArrowheads="1"/>
          </p:cNvSpPr>
          <p:nvPr/>
        </p:nvSpPr>
        <p:spPr bwMode="auto">
          <a:xfrm>
            <a:off x="7858148" y="4071942"/>
            <a:ext cx="857256" cy="500066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7,5</a:t>
            </a:r>
            <a:endParaRPr kumimoji="0" lang="ru-RU" sz="28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 Box 11"/>
          <p:cNvSpPr txBox="1">
            <a:spLocks noChangeArrowheads="1"/>
          </p:cNvSpPr>
          <p:nvPr/>
        </p:nvSpPr>
        <p:spPr bwMode="auto">
          <a:xfrm>
            <a:off x="7715272" y="5286388"/>
            <a:ext cx="857256" cy="500066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2,5</a:t>
            </a:r>
            <a:endParaRPr kumimoji="0" lang="ru-RU" sz="28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400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400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400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0"/>
                            </p:stCondLst>
                            <p:childTnLst>
                              <p:par>
                                <p:cTn id="5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000"/>
                            </p:stCondLst>
                            <p:childTnLst>
                              <p:par>
                                <p:cTn id="6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500"/>
                            </p:stCondLst>
                            <p:childTnLst>
                              <p:par>
                                <p:cTn id="6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4000"/>
                            </p:stCondLst>
                            <p:childTnLst>
                              <p:par>
                                <p:cTn id="7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2.31924E-6 L -0.30816 -0.42273 " pathEditMode="relative" rAng="0" ptsTypes="AA">
                                      <p:cBhvr>
                                        <p:cTn id="116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4" y="-21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1.90476E-6 L -0.45746 -0.23047 " pathEditMode="relative" rAng="0" ptsTypes="AA">
                                      <p:cBhvr>
                                        <p:cTn id="135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9" y="-11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32224E-6 L -0.65035 -0.37101 " pathEditMode="relative" rAng="0" ptsTypes="AA">
                                      <p:cBhvr>
                                        <p:cTn id="160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5" y="-18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1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2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59686E-6 L -0.43785 -0.75752 " pathEditMode="relative" rAng="0" ptsTypes="AA">
                                      <p:cBhvr>
                                        <p:cTn id="203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9" y="-37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63" grpId="1" animBg="1"/>
      <p:bldP spid="61" grpId="0" animBg="1"/>
      <p:bldP spid="61" grpId="1" animBg="1"/>
      <p:bldP spid="24578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 animBg="1"/>
      <p:bldP spid="16" grpId="0"/>
      <p:bldP spid="17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18" grpId="0" animBg="1"/>
      <p:bldP spid="18" grpId="1" animBg="1"/>
      <p:bldP spid="64" grpId="0" animBg="1"/>
      <p:bldP spid="64" grpId="1" animBg="1"/>
      <p:bldP spid="65" grpId="0" animBg="1"/>
      <p:bldP spid="65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4162424" cy="3286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4714876" y="-24"/>
            <a:ext cx="4071966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177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=15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Ом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=10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Ом </a:t>
            </a:r>
          </a:p>
          <a:p>
            <a:pPr marL="0" marR="0" lvl="0" indent="177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Ом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Ом </a:t>
            </a:r>
          </a:p>
          <a:p>
            <a:pPr marL="0" marR="0" lvl="0" indent="177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7,5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77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786578" y="857232"/>
            <a:ext cx="119616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1204" y="1428736"/>
            <a:ext cx="6335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 </a:t>
            </a:r>
            <a:endParaRPr lang="ru-RU" sz="2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500166" y="785794"/>
            <a:ext cx="6335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 </a:t>
            </a:r>
            <a:endParaRPr lang="ru-RU" sz="28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571736" y="1428736"/>
            <a:ext cx="6335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 </a:t>
            </a:r>
            <a:endParaRPr lang="ru-RU" sz="28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476026" y="2071678"/>
            <a:ext cx="6335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 </a:t>
            </a:r>
            <a:endParaRPr lang="ru-RU" sz="28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571604" y="3000372"/>
            <a:ext cx="5341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 </a:t>
            </a:r>
            <a:endParaRPr lang="ru-RU" sz="2800" dirty="0">
              <a:solidFill>
                <a:srgbClr val="0066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142976" y="1428736"/>
            <a:ext cx="51328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</a:t>
            </a:r>
            <a:endParaRPr lang="ru-RU" sz="2800" dirty="0">
              <a:solidFill>
                <a:srgbClr val="0066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143372" y="1428736"/>
            <a:ext cx="5341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</a:t>
            </a:r>
            <a:endParaRPr lang="ru-RU" sz="2800" dirty="0">
              <a:solidFill>
                <a:srgbClr val="0066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515932" y="-126128"/>
            <a:ext cx="52129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 </a:t>
            </a:r>
            <a:endParaRPr lang="ru-RU" sz="2800" dirty="0">
              <a:solidFill>
                <a:srgbClr val="00660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252212" y="1428736"/>
            <a:ext cx="299953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lang="ru-RU" sz="4800" b="1" baseline="-300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</a:t>
            </a:r>
            <a:r>
              <a:rPr lang="ru-RU" sz="4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lang="ru-RU" sz="4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Ом </a:t>
            </a:r>
            <a:endParaRPr lang="ru-RU" sz="48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5252212" y="2285992"/>
            <a:ext cx="355738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lang="ru-RU" sz="4800" b="1" baseline="-300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2,3,4</a:t>
            </a:r>
            <a:r>
              <a:rPr lang="ru-RU" sz="4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4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</a:t>
            </a:r>
            <a:r>
              <a:rPr lang="ru-RU" sz="4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Ом </a:t>
            </a:r>
            <a:endParaRPr lang="ru-RU" sz="48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5252212" y="3143248"/>
            <a:ext cx="346319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lang="ru-RU" sz="48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АС</a:t>
            </a:r>
            <a:r>
              <a:rPr lang="ru-RU" sz="4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7,5</a:t>
            </a:r>
            <a:r>
              <a:rPr lang="ru-RU" sz="4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Ом </a:t>
            </a:r>
            <a:endParaRPr lang="ru-RU" sz="48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357158" y="4929198"/>
            <a:ext cx="160332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40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1А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Oval 8"/>
          <p:cNvSpPr>
            <a:spLocks noChangeArrowheads="1"/>
          </p:cNvSpPr>
          <p:nvPr/>
        </p:nvSpPr>
        <p:spPr bwMode="auto">
          <a:xfrm>
            <a:off x="3714744" y="1857364"/>
            <a:ext cx="714379" cy="736389"/>
          </a:xfrm>
          <a:prstGeom prst="ellipse">
            <a:avLst/>
          </a:prstGeom>
          <a:solidFill>
            <a:schemeClr val="bg1"/>
          </a:solidFill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8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571868" y="1857364"/>
            <a:ext cx="8643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1А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571736" y="5857892"/>
            <a:ext cx="198804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40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0,5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357554" y="5857892"/>
            <a:ext cx="697627" cy="5847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0,5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0" y="0"/>
            <a:ext cx="1285852" cy="30003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1168376" y="1981188"/>
            <a:ext cx="3214710" cy="14028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8" name="Прямая со стрелкой 27"/>
          <p:cNvCxnSpPr/>
          <p:nvPr/>
        </p:nvCxnSpPr>
        <p:spPr>
          <a:xfrm rot="10800000">
            <a:off x="1928794" y="2928934"/>
            <a:ext cx="714380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ик 29"/>
          <p:cNvSpPr/>
          <p:nvPr/>
        </p:nvSpPr>
        <p:spPr>
          <a:xfrm>
            <a:off x="2164252" y="3000372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1" name="Прямая со стрелкой 30"/>
          <p:cNvCxnSpPr/>
          <p:nvPr/>
        </p:nvCxnSpPr>
        <p:spPr>
          <a:xfrm rot="10800000">
            <a:off x="785786" y="3071810"/>
            <a:ext cx="714380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928662" y="3143248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3" name="Прямая со стрелкой 32"/>
          <p:cNvCxnSpPr/>
          <p:nvPr/>
        </p:nvCxnSpPr>
        <p:spPr>
          <a:xfrm rot="5400000" flipH="1" flipV="1">
            <a:off x="1099650" y="2429662"/>
            <a:ext cx="573092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Прямоугольник 34"/>
          <p:cNvSpPr/>
          <p:nvPr/>
        </p:nvSpPr>
        <p:spPr>
          <a:xfrm>
            <a:off x="928662" y="2324393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6" name="Прямая со стрелкой 35"/>
          <p:cNvCxnSpPr/>
          <p:nvPr/>
        </p:nvCxnSpPr>
        <p:spPr>
          <a:xfrm rot="5400000" flipH="1" flipV="1">
            <a:off x="1071538" y="1071546"/>
            <a:ext cx="573092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Прямоугольник 36"/>
          <p:cNvSpPr/>
          <p:nvPr/>
        </p:nvSpPr>
        <p:spPr>
          <a:xfrm>
            <a:off x="928662" y="785794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8" name="Прямая со стрелкой 37"/>
          <p:cNvCxnSpPr/>
          <p:nvPr/>
        </p:nvCxnSpPr>
        <p:spPr>
          <a:xfrm flipV="1">
            <a:off x="2714612" y="1357298"/>
            <a:ext cx="50006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Прямоугольник 39"/>
          <p:cNvSpPr/>
          <p:nvPr/>
        </p:nvSpPr>
        <p:spPr>
          <a:xfrm>
            <a:off x="2786050" y="785794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1" name="Прямая со стрелкой 40"/>
          <p:cNvCxnSpPr/>
          <p:nvPr/>
        </p:nvCxnSpPr>
        <p:spPr>
          <a:xfrm flipV="1">
            <a:off x="928662" y="285728"/>
            <a:ext cx="50006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Прямоугольник 41"/>
          <p:cNvSpPr/>
          <p:nvPr/>
        </p:nvSpPr>
        <p:spPr>
          <a:xfrm>
            <a:off x="500034" y="0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Rectangle 49"/>
          <p:cNvSpPr>
            <a:spLocks noChangeArrowheads="1"/>
          </p:cNvSpPr>
          <p:nvPr/>
        </p:nvSpPr>
        <p:spPr bwMode="auto">
          <a:xfrm>
            <a:off x="357158" y="5827114"/>
            <a:ext cx="242889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3600" b="1" i="0" strike="noStrike" cap="none" normalizeH="0" baseline="-3000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 </a:t>
            </a:r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kumimoji="0" lang="en-US" sz="3600" b="1" i="0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3600" b="1" i="0" strike="noStrike" cap="none" normalizeH="0" baseline="-3000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 </a:t>
            </a:r>
            <a:r>
              <a:rPr kumimoji="0" lang="en-US" sz="3600" b="1" i="0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3600" b="1" i="0" strike="noStrike" cap="none" normalizeH="0" baseline="-3000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                                                     </a:t>
            </a:r>
          </a:p>
        </p:txBody>
      </p:sp>
      <p:grpSp>
        <p:nvGrpSpPr>
          <p:cNvPr id="2" name="Группа 49"/>
          <p:cNvGrpSpPr/>
          <p:nvPr/>
        </p:nvGrpSpPr>
        <p:grpSpPr>
          <a:xfrm>
            <a:off x="214282" y="3429000"/>
            <a:ext cx="2143140" cy="1655513"/>
            <a:chOff x="6765695" y="4416693"/>
            <a:chExt cx="2143140" cy="1655513"/>
          </a:xfrm>
        </p:grpSpPr>
        <p:sp>
          <p:nvSpPr>
            <p:cNvPr id="45" name="Прямоугольник 44"/>
            <p:cNvSpPr/>
            <p:nvPr/>
          </p:nvSpPr>
          <p:spPr>
            <a:xfrm>
              <a:off x="6765695" y="4848338"/>
              <a:ext cx="731290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800" b="1" dirty="0" smtClean="0">
                  <a:solidFill>
                    <a:srgbClr val="2D4D1B"/>
                  </a:solidFill>
                  <a:latin typeface="Times New Roman" pitchFamily="18" charset="0"/>
                  <a:sym typeface="Symbol" pitchFamily="18" charset="2"/>
                </a:rPr>
                <a:t>I</a:t>
              </a:r>
              <a:r>
                <a:rPr lang="ru-RU" sz="4400" b="1" dirty="0" smtClean="0">
                  <a:solidFill>
                    <a:srgbClr val="2D4D1B"/>
                  </a:solidFill>
                  <a:latin typeface="Times New Roman" pitchFamily="18" charset="0"/>
                  <a:sym typeface="Symbol" pitchFamily="18" charset="2"/>
                </a:rPr>
                <a:t>о</a:t>
              </a:r>
              <a:endParaRPr lang="ru-RU" sz="4800" dirty="0">
                <a:solidFill>
                  <a:srgbClr val="2D4D1B"/>
                </a:solidFill>
              </a:endParaRPr>
            </a:p>
          </p:txBody>
        </p:sp>
        <p:sp>
          <p:nvSpPr>
            <p:cNvPr id="46" name="Text Box 10"/>
            <p:cNvSpPr txBox="1">
              <a:spLocks noChangeArrowheads="1"/>
            </p:cNvSpPr>
            <p:nvPr/>
          </p:nvSpPr>
          <p:spPr bwMode="auto">
            <a:xfrm>
              <a:off x="7744944" y="4416693"/>
              <a:ext cx="949577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ru-RU" sz="4800" b="1" dirty="0" smtClean="0">
                  <a:solidFill>
                    <a:srgbClr val="C00000"/>
                  </a:solidFill>
                  <a:latin typeface="Times New Roman" pitchFamily="18" charset="0"/>
                  <a:sym typeface="Symbol" pitchFamily="18" charset="2"/>
                </a:rPr>
                <a:t>о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7" name="Text Box 11"/>
            <p:cNvSpPr txBox="1">
              <a:spLocks noChangeArrowheads="1"/>
            </p:cNvSpPr>
            <p:nvPr/>
          </p:nvSpPr>
          <p:spPr bwMode="auto">
            <a:xfrm>
              <a:off x="7825202" y="5143512"/>
              <a:ext cx="1083633" cy="9286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4800" b="1" dirty="0" smtClean="0">
                  <a:solidFill>
                    <a:srgbClr val="2D4D1B"/>
                  </a:solidFill>
                  <a:latin typeface="Times New Roman" pitchFamily="18" charset="0"/>
                  <a:sym typeface="Symbol" pitchFamily="18" charset="2"/>
                </a:rPr>
                <a:t>о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8" name="Line 6"/>
            <p:cNvSpPr>
              <a:spLocks noChangeShapeType="1"/>
            </p:cNvSpPr>
            <p:nvPr/>
          </p:nvSpPr>
          <p:spPr bwMode="auto">
            <a:xfrm flipH="1">
              <a:off x="7908891" y="5262638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66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9" name="Rectangle 1"/>
            <p:cNvSpPr>
              <a:spLocks noChangeArrowheads="1"/>
            </p:cNvSpPr>
            <p:nvPr/>
          </p:nvSpPr>
          <p:spPr bwMode="auto">
            <a:xfrm>
              <a:off x="7337199" y="4857760"/>
              <a:ext cx="506870" cy="7694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</a:t>
              </a:r>
              <a:endParaRPr kumimoji="0" lang="ru-RU" sz="44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</p:grpSp>
      <p:sp>
        <p:nvSpPr>
          <p:cNvPr id="51" name="Прямоугольник 50"/>
          <p:cNvSpPr/>
          <p:nvPr/>
        </p:nvSpPr>
        <p:spPr>
          <a:xfrm>
            <a:off x="1857356" y="-156171"/>
            <a:ext cx="68640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1,3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2" name="Прямая со стрелкой 51"/>
          <p:cNvCxnSpPr/>
          <p:nvPr/>
        </p:nvCxnSpPr>
        <p:spPr>
          <a:xfrm flipV="1">
            <a:off x="2000232" y="498454"/>
            <a:ext cx="500066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Прямоугольник 52"/>
          <p:cNvSpPr/>
          <p:nvPr/>
        </p:nvSpPr>
        <p:spPr>
          <a:xfrm>
            <a:off x="2714612" y="142852"/>
            <a:ext cx="415498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Rectangle 49"/>
          <p:cNvSpPr>
            <a:spLocks noChangeArrowheads="1"/>
          </p:cNvSpPr>
          <p:nvPr/>
        </p:nvSpPr>
        <p:spPr bwMode="auto">
          <a:xfrm>
            <a:off x="5715008" y="4714884"/>
            <a:ext cx="2286016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3600" b="1" i="0" strike="noStrike" cap="none" normalizeH="0" baseline="-30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 </a:t>
            </a:r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kumimoji="0" lang="en-US" sz="3600" b="1" i="0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3600" b="1" i="0" strike="noStrike" cap="none" normalizeH="0" baseline="-3000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</a:t>
            </a:r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 </a:t>
            </a:r>
            <a:r>
              <a:rPr kumimoji="0" lang="en-US" sz="3600" b="1" i="0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3600" b="1" i="0" strike="noStrike" cap="none" normalizeH="0" baseline="-3000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                                                     </a:t>
            </a:r>
          </a:p>
        </p:txBody>
      </p:sp>
      <p:sp>
        <p:nvSpPr>
          <p:cNvPr id="55" name="Прямоугольник 54"/>
          <p:cNvSpPr/>
          <p:nvPr/>
        </p:nvSpPr>
        <p:spPr>
          <a:xfrm>
            <a:off x="3428992" y="5701745"/>
            <a:ext cx="697627" cy="5847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0,5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Rectangle 49"/>
          <p:cNvSpPr>
            <a:spLocks noChangeArrowheads="1"/>
          </p:cNvSpPr>
          <p:nvPr/>
        </p:nvSpPr>
        <p:spPr bwMode="auto">
          <a:xfrm>
            <a:off x="4786314" y="4023658"/>
            <a:ext cx="200026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3600" b="1" i="0" strike="noStrike" cap="none" normalizeH="0" baseline="-3000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 </a:t>
            </a:r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kumimoji="0" lang="en-US" sz="3600" b="1" i="0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3600" b="1" i="0" strike="noStrike" cap="none" normalizeH="0" baseline="-3000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</a:t>
            </a:r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 </a:t>
            </a:r>
            <a:r>
              <a:rPr kumimoji="0" lang="en-US" sz="3600" b="1" i="0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3600" b="1" i="0" strike="noStrike" cap="none" normalizeH="0" baseline="-3000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4</a:t>
            </a:r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                                                     </a:t>
            </a:r>
          </a:p>
        </p:txBody>
      </p:sp>
      <p:sp>
        <p:nvSpPr>
          <p:cNvPr id="57" name="Rectangle 49"/>
          <p:cNvSpPr>
            <a:spLocks noChangeArrowheads="1"/>
          </p:cNvSpPr>
          <p:nvPr/>
        </p:nvSpPr>
        <p:spPr bwMode="auto">
          <a:xfrm>
            <a:off x="6929454" y="4023658"/>
            <a:ext cx="107157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3600" b="1" i="0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3600" b="1" i="0" strike="noStrike" cap="none" normalizeH="0" baseline="-3000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</a:t>
            </a:r>
            <a:r>
              <a:rPr lang="ru-RU" sz="3600" b="1" dirty="0" smtClean="0">
                <a:solidFill>
                  <a:srgbClr val="2D4D1B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                                                     </a:t>
            </a:r>
          </a:p>
        </p:txBody>
      </p:sp>
      <p:sp>
        <p:nvSpPr>
          <p:cNvPr id="58" name="Rectangle 49"/>
          <p:cNvSpPr>
            <a:spLocks noChangeArrowheads="1"/>
          </p:cNvSpPr>
          <p:nvPr/>
        </p:nvSpPr>
        <p:spPr bwMode="auto">
          <a:xfrm>
            <a:off x="7612302" y="4016270"/>
            <a:ext cx="150016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0,25А                                                              </a:t>
            </a:r>
          </a:p>
        </p:txBody>
      </p:sp>
      <p:sp>
        <p:nvSpPr>
          <p:cNvPr id="59" name="Rectangle 49"/>
          <p:cNvSpPr>
            <a:spLocks noChangeArrowheads="1"/>
          </p:cNvSpPr>
          <p:nvPr/>
        </p:nvSpPr>
        <p:spPr bwMode="auto">
          <a:xfrm>
            <a:off x="8001024" y="3929066"/>
            <a:ext cx="857256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0,25                                                              </a:t>
            </a:r>
          </a:p>
        </p:txBody>
      </p:sp>
      <p:sp>
        <p:nvSpPr>
          <p:cNvPr id="60" name="Rectangle 49"/>
          <p:cNvSpPr>
            <a:spLocks noChangeArrowheads="1"/>
          </p:cNvSpPr>
          <p:nvPr/>
        </p:nvSpPr>
        <p:spPr bwMode="auto">
          <a:xfrm>
            <a:off x="1928794" y="1428736"/>
            <a:ext cx="857256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0,25                                                              </a:t>
            </a:r>
          </a:p>
        </p:txBody>
      </p:sp>
      <p:sp>
        <p:nvSpPr>
          <p:cNvPr id="61" name="Rectangle 49"/>
          <p:cNvSpPr>
            <a:spLocks noChangeArrowheads="1"/>
          </p:cNvSpPr>
          <p:nvPr/>
        </p:nvSpPr>
        <p:spPr bwMode="auto">
          <a:xfrm>
            <a:off x="4786314" y="5500702"/>
            <a:ext cx="3571900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3600" b="1" i="0" strike="noStrike" cap="none" normalizeH="0" baseline="-30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</a:t>
            </a:r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=0,5</a:t>
            </a:r>
            <a:r>
              <a:rPr kumimoji="0" lang="ru-RU" sz="3600" i="0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</a:t>
            </a:r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+0,25</a:t>
            </a:r>
            <a:r>
              <a:rPr kumimoji="0" lang="ru-RU" sz="3600" i="0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А=</a:t>
            </a:r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                                                      </a:t>
            </a:r>
          </a:p>
        </p:txBody>
      </p:sp>
      <p:sp>
        <p:nvSpPr>
          <p:cNvPr id="62" name="Rectangle 49"/>
          <p:cNvSpPr>
            <a:spLocks noChangeArrowheads="1"/>
          </p:cNvSpPr>
          <p:nvPr/>
        </p:nvSpPr>
        <p:spPr bwMode="auto">
          <a:xfrm>
            <a:off x="8001024" y="5500702"/>
            <a:ext cx="1357322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0,75</a:t>
            </a:r>
            <a:r>
              <a:rPr kumimoji="0" lang="ru-RU" sz="3200" i="0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                                                      </a:t>
            </a:r>
          </a:p>
        </p:txBody>
      </p:sp>
      <p:sp>
        <p:nvSpPr>
          <p:cNvPr id="63" name="Rectangle 49"/>
          <p:cNvSpPr>
            <a:spLocks noChangeArrowheads="1"/>
          </p:cNvSpPr>
          <p:nvPr/>
        </p:nvSpPr>
        <p:spPr bwMode="auto">
          <a:xfrm>
            <a:off x="8072462" y="5500702"/>
            <a:ext cx="857256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0,75                                                                </a:t>
            </a:r>
          </a:p>
        </p:txBody>
      </p:sp>
      <p:sp>
        <p:nvSpPr>
          <p:cNvPr id="65" name="Rectangle 49"/>
          <p:cNvSpPr>
            <a:spLocks noChangeArrowheads="1"/>
          </p:cNvSpPr>
          <p:nvPr/>
        </p:nvSpPr>
        <p:spPr bwMode="auto">
          <a:xfrm>
            <a:off x="7429520" y="857232"/>
            <a:ext cx="1357322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0,75</a:t>
            </a:r>
            <a:r>
              <a:rPr kumimoji="0" lang="ru-RU" sz="3200" i="0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                                                      </a:t>
            </a:r>
          </a:p>
        </p:txBody>
      </p:sp>
      <p:sp>
        <p:nvSpPr>
          <p:cNvPr id="64" name="Прямоугольник 63"/>
          <p:cNvSpPr/>
          <p:nvPr/>
        </p:nvSpPr>
        <p:spPr>
          <a:xfrm>
            <a:off x="5572132" y="6150114"/>
            <a:ext cx="3571900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Стр.36/ </a:t>
            </a:r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14-10</a:t>
            </a:r>
            <a:endParaRPr lang="ru-RU" sz="36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000"/>
                            </p:stCondLst>
                            <p:childTnLst>
                              <p:par>
                                <p:cTn id="7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"/>
                            </p:stCondLst>
                            <p:childTnLst>
                              <p:par>
                                <p:cTn id="10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000"/>
                            </p:stCondLst>
                            <p:childTnLst>
                              <p:par>
                                <p:cTn id="1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000"/>
                            </p:stCondLst>
                            <p:childTnLst>
                              <p:par>
                                <p:cTn id="13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000"/>
                            </p:stCondLst>
                            <p:childTnLst>
                              <p:par>
                                <p:cTn id="14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1000"/>
                            </p:stCondLst>
                            <p:childTnLst>
                              <p:par>
                                <p:cTn id="16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0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1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2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3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6" fill="hold">
                            <p:stCondLst>
                              <p:cond delay="1000"/>
                            </p:stCondLst>
                            <p:childTnLst>
                              <p:par>
                                <p:cTn id="237" presetID="53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4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3.05273E-7 L -0.33038 -0.53284 " pathEditMode="relative" rAng="0" ptsTypes="AA">
                                      <p:cBhvr>
                                        <p:cTn id="25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500" y="-26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5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6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8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07407E-6 L -0.22014 -0.58402 " pathEditMode="relative" rAng="0" ptsTypes="AA">
                                      <p:cBhvr>
                                        <p:cTn id="26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00" y="-29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0" fill="hold">
                      <p:stCondLst>
                        <p:cond delay="indefinite"/>
                      </p:stCondLst>
                      <p:childTnLst>
                        <p:par>
                          <p:cTn id="271" fill="hold">
                            <p:stCondLst>
                              <p:cond delay="0"/>
                            </p:stCondLst>
                            <p:childTnLst>
                              <p:par>
                                <p:cTn id="272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7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4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7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6" fill="hold">
                      <p:stCondLst>
                        <p:cond delay="indefinite"/>
                      </p:stCondLst>
                      <p:childTnLst>
                        <p:par>
                          <p:cTn id="277" fill="hold">
                            <p:stCondLst>
                              <p:cond delay="0"/>
                            </p:stCondLst>
                            <p:childTnLst>
                              <p:par>
                                <p:cTn id="2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0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1" fill="hold">
                      <p:stCondLst>
                        <p:cond delay="indefinite"/>
                      </p:stCondLst>
                      <p:childTnLst>
                        <p:par>
                          <p:cTn id="282" fill="hold">
                            <p:stCondLst>
                              <p:cond delay="0"/>
                            </p:stCondLst>
                            <p:childTnLst>
                              <p:par>
                                <p:cTn id="28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5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6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7" fill="hold">
                      <p:stCondLst>
                        <p:cond delay="indefinite"/>
                      </p:stCondLst>
                      <p:childTnLst>
                        <p:par>
                          <p:cTn id="288" fill="hold">
                            <p:stCondLst>
                              <p:cond delay="0"/>
                            </p:stCondLst>
                            <p:childTnLst>
                              <p:par>
                                <p:cTn id="2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1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2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11111E-6 L -0.729 -0.51018 " pathEditMode="relative" rAng="0" ptsTypes="AA">
                                      <p:cBhvr>
                                        <p:cTn id="293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500" y="-25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4" fill="hold">
                      <p:stCondLst>
                        <p:cond delay="indefinite"/>
                      </p:stCondLst>
                      <p:childTnLst>
                        <p:par>
                          <p:cTn id="295" fill="hold">
                            <p:stCondLst>
                              <p:cond delay="0"/>
                            </p:stCondLst>
                            <p:childTnLst>
                              <p:par>
                                <p:cTn id="2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8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9" fill="hold">
                      <p:stCondLst>
                        <p:cond delay="indefinite"/>
                      </p:stCondLst>
                      <p:childTnLst>
                        <p:par>
                          <p:cTn id="300" fill="hold">
                            <p:stCondLst>
                              <p:cond delay="0"/>
                            </p:stCondLst>
                            <p:childTnLst>
                              <p:par>
                                <p:cTn id="30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4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5" fill="hold">
                      <p:stCondLst>
                        <p:cond delay="indefinite"/>
                      </p:stCondLst>
                      <p:childTnLst>
                        <p:par>
                          <p:cTn id="306" fill="hold">
                            <p:stCondLst>
                              <p:cond delay="0"/>
                            </p:stCondLst>
                            <p:childTnLst>
                              <p:par>
                                <p:cTn id="30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1" fill="hold">
                      <p:stCondLst>
                        <p:cond delay="indefinite"/>
                      </p:stCondLst>
                      <p:childTnLst>
                        <p:par>
                          <p:cTn id="312" fill="hold">
                            <p:stCondLst>
                              <p:cond delay="0"/>
                            </p:stCondLst>
                            <p:childTnLst>
                              <p:par>
                                <p:cTn id="31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7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22222E-6 L -0.61077 -0.77084 " pathEditMode="relative" rAng="0" ptsTypes="AA">
                                      <p:cBhvr>
                                        <p:cTn id="31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500" y="-38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9" fill="hold">
                            <p:stCondLst>
                              <p:cond delay="500"/>
                            </p:stCondLst>
                            <p:childTnLst>
                              <p:par>
                                <p:cTn id="320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4" fill="hold">
                      <p:stCondLst>
                        <p:cond delay="indefinite"/>
                      </p:stCondLst>
                      <p:childTnLst>
                        <p:par>
                          <p:cTn id="325" fill="hold">
                            <p:stCondLst>
                              <p:cond delay="0"/>
                            </p:stCondLst>
                            <p:childTnLst>
                              <p:par>
                                <p:cTn id="32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27" dur="1000" fill="hold"/>
                                        <p:tgtEl>
                                          <p:spTgt spid="6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/>
      <p:bldP spid="7" grpId="0"/>
      <p:bldP spid="8" grpId="0"/>
      <p:bldP spid="8" grpId="1"/>
      <p:bldP spid="9" grpId="0"/>
      <p:bldP spid="9" grpId="1"/>
      <p:bldP spid="10" grpId="0"/>
      <p:bldP spid="10" grpId="1"/>
      <p:bldP spid="11" grpId="0"/>
      <p:bldP spid="12" grpId="0"/>
      <p:bldP spid="13" grpId="0"/>
      <p:bldP spid="14" grpId="0"/>
      <p:bldP spid="15" grpId="0"/>
      <p:bldP spid="16" grpId="0"/>
      <p:bldP spid="17" grpId="0"/>
      <p:bldP spid="17" grpId="1"/>
      <p:bldP spid="18" grpId="0"/>
      <p:bldP spid="19" grpId="0"/>
      <p:bldP spid="21" grpId="0" animBg="1"/>
      <p:bldP spid="22" grpId="0"/>
      <p:bldP spid="22" grpId="1"/>
      <p:bldP spid="23" grpId="0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30" grpId="0"/>
      <p:bldP spid="32" grpId="0"/>
      <p:bldP spid="35" grpId="0"/>
      <p:bldP spid="37" grpId="0"/>
      <p:bldP spid="40" grpId="0"/>
      <p:bldP spid="42" grpId="0"/>
      <p:bldP spid="44" grpId="0"/>
      <p:bldP spid="51" grpId="0"/>
      <p:bldP spid="53" grpId="0" animBg="1"/>
      <p:bldP spid="54" grpId="0" animBg="1"/>
      <p:bldP spid="55" grpId="0" animBg="1"/>
      <p:bldP spid="55" grpId="1" animBg="1"/>
      <p:bldP spid="56" grpId="0"/>
      <p:bldP spid="57" grpId="0"/>
      <p:bldP spid="58" grpId="0"/>
      <p:bldP spid="59" grpId="0" animBg="1"/>
      <p:bldP spid="59" grpId="1" animBg="1"/>
      <p:bldP spid="60" grpId="0" animBg="1"/>
      <p:bldP spid="61" grpId="0" animBg="1"/>
      <p:bldP spid="62" grpId="0" animBg="1"/>
      <p:bldP spid="63" grpId="0" animBg="1"/>
      <p:bldP spid="63" grpId="1" animBg="1"/>
      <p:bldP spid="65" grpId="0" animBg="1"/>
      <p:bldP spid="65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3071810"/>
          <a:ext cx="9143999" cy="3474720"/>
        </p:xfrm>
        <a:graphic>
          <a:graphicData uri="http://schemas.openxmlformats.org/drawingml/2006/table">
            <a:tbl>
              <a:tblPr/>
              <a:tblGrid>
                <a:gridCol w="8429652"/>
                <a:gridCol w="714347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1</a:t>
                      </a: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. Д.З. гр. № 8.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. Консультация по теме №14.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3</a:t>
                      </a: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. Закрепление по теме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                 - </a:t>
                      </a:r>
                      <a:r>
                        <a:rPr lang="ru-RU" sz="2000" b="1" i="1" dirty="0" err="1">
                          <a:latin typeface="Times New Roman"/>
                          <a:ea typeface="Times New Roman"/>
                        </a:rPr>
                        <a:t>аудиализация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«Зависимость сопротивления от температуры»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</a:rPr>
                        <a:t>«Законы соединений проводников».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4</a:t>
                      </a: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. Обсуждение правил включения амперметров и вольтметров.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5</a:t>
                      </a: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. Обсуждение расширения пределов измерения амперметров и вольтметров.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6</a:t>
                      </a: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. Повторение теории погрешностей.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0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2м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3м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10м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10м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10м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10м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Д.З. гр.№8.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50м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34705"/>
            <a:ext cx="9144000" cy="3016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- 2 (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эл.ток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.) №52  раздел (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IV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ВКЛЮЧЕНИЕ В ЦЕПЬ АМПЕРМЕТРА И ВОЛЬТМЕТРА.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 закрепление знаний учащихся по теме №14.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СОЗДАНИЕ УСЛОВИЙ ДЛЯ ЗАКРЕПЛЕНИЯ ЗНАНИЙ ПО ТЕМЕ.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Работа шунта.  2. Работа дополнительного сопротивления.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УРОКА: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484784"/>
            <a:ext cx="9144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«Зависимость сопротивления от температуры»</a:t>
            </a:r>
          </a:p>
          <a:p>
            <a:pPr algn="ctr">
              <a:spcAft>
                <a:spcPts val="0"/>
              </a:spcAft>
            </a:pPr>
            <a:endParaRPr lang="ru-RU" sz="3600" b="1" dirty="0" smtClean="0">
              <a:solidFill>
                <a:srgbClr val="FF0000"/>
              </a:solidFill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3600" b="1" dirty="0" smtClean="0">
                <a:solidFill>
                  <a:srgbClr val="000099"/>
                </a:solidFill>
                <a:latin typeface="Times New Roman"/>
                <a:ea typeface="Times New Roman"/>
              </a:rPr>
              <a:t>«Законы соединений проводников».</a:t>
            </a:r>
            <a:endParaRPr lang="ru-RU" sz="3600" b="1" dirty="0">
              <a:solidFill>
                <a:srgbClr val="000099"/>
              </a:solidFill>
              <a:latin typeface="Times New Roman"/>
              <a:ea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-24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643042" y="500042"/>
            <a:ext cx="5786478" cy="250033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Л.р№4 </a:t>
            </a:r>
          </a:p>
          <a:p>
            <a:pPr eaLnBrk="1" fontAlgn="t" hangingPunct="1"/>
            <a:r>
              <a:rPr lang="ru-RU" sz="48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794 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795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 796</a:t>
            </a:r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  <a:p>
            <a:pPr eaLnBrk="1" fontAlgn="t" hangingPunct="1"/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797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  798</a:t>
            </a:r>
            <a:endParaRPr lang="ru-RU" i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500"/>
                            </p:stCondLst>
                            <p:childTnLst>
                              <p:par>
                                <p:cTn id="42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500"/>
                            </p:stCondLst>
                            <p:childTnLst>
                              <p:par>
                                <p:cTn id="47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500"/>
                            </p:stCondLst>
                            <p:childTnLst>
                              <p:par>
                                <p:cTn id="54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9500"/>
                            </p:stCondLst>
                            <p:childTnLst>
                              <p:par>
                                <p:cTn id="57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500"/>
                            </p:stCondLst>
                            <p:childTnLst>
                              <p:par>
                                <p:cTn id="64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1500"/>
                            </p:stCondLst>
                            <p:childTnLst>
                              <p:par>
                                <p:cTn id="69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2500"/>
                            </p:stCondLst>
                            <p:childTnLst>
                              <p:par>
                                <p:cTn id="74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500"/>
                            </p:stCondLst>
                            <p:childTnLst>
                              <p:par>
                                <p:cTn id="81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2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85852" y="0"/>
            <a:ext cx="60989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Лабораторная работа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№4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571480"/>
            <a:ext cx="95555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Измерение удельного сопротивления проводника. 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357298"/>
            <a:ext cx="29334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Оборудование: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57488" y="1357298"/>
            <a:ext cx="62865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амперметр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вольтметр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 реостат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источник тока,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соединительные провода.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86050" y="2857496"/>
            <a:ext cx="23698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u="sng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ход работы:</a:t>
            </a:r>
            <a:endParaRPr lang="ru-RU" sz="3200" b="1" u="sng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2844" y="3429000"/>
            <a:ext cx="49454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Соберём цепь по схеме: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Group 59"/>
          <p:cNvGrpSpPr>
            <a:grpSpLocks/>
          </p:cNvGrpSpPr>
          <p:nvPr/>
        </p:nvGrpSpPr>
        <p:grpSpPr bwMode="auto">
          <a:xfrm>
            <a:off x="3857620" y="4429107"/>
            <a:ext cx="5000660" cy="2428893"/>
            <a:chOff x="1490" y="3155"/>
            <a:chExt cx="2090" cy="969"/>
          </a:xfrm>
        </p:grpSpPr>
        <p:sp>
          <p:nvSpPr>
            <p:cNvPr id="9" name="Rectangle 88"/>
            <p:cNvSpPr>
              <a:spLocks noChangeArrowheads="1"/>
            </p:cNvSpPr>
            <p:nvPr/>
          </p:nvSpPr>
          <p:spPr bwMode="auto">
            <a:xfrm>
              <a:off x="1848" y="3341"/>
              <a:ext cx="529" cy="161"/>
            </a:xfrm>
            <a:prstGeom prst="rect">
              <a:avLst/>
            </a:prstGeom>
            <a:solidFill>
              <a:srgbClr val="006600"/>
            </a:solidFill>
            <a:ln w="12700">
              <a:solidFill>
                <a:srgbClr val="0066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80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0" name="Group 60"/>
            <p:cNvGrpSpPr>
              <a:grpSpLocks/>
            </p:cNvGrpSpPr>
            <p:nvPr/>
          </p:nvGrpSpPr>
          <p:grpSpPr bwMode="auto">
            <a:xfrm>
              <a:off x="1490" y="3155"/>
              <a:ext cx="2090" cy="969"/>
              <a:chOff x="1658" y="3155"/>
              <a:chExt cx="2090" cy="969"/>
            </a:xfrm>
          </p:grpSpPr>
          <p:sp>
            <p:nvSpPr>
              <p:cNvPr id="11" name="Line 87"/>
              <p:cNvSpPr>
                <a:spLocks noChangeShapeType="1"/>
              </p:cNvSpPr>
              <p:nvPr/>
            </p:nvSpPr>
            <p:spPr bwMode="auto">
              <a:xfrm flipH="1">
                <a:off x="1659" y="3412"/>
                <a:ext cx="357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8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2" name="Group 67"/>
              <p:cNvGrpSpPr>
                <a:grpSpLocks/>
              </p:cNvGrpSpPr>
              <p:nvPr/>
            </p:nvGrpSpPr>
            <p:grpSpPr bwMode="auto">
              <a:xfrm>
                <a:off x="1658" y="3155"/>
                <a:ext cx="2090" cy="831"/>
                <a:chOff x="1658" y="3155"/>
                <a:chExt cx="2090" cy="831"/>
              </a:xfrm>
            </p:grpSpPr>
            <p:sp>
              <p:nvSpPr>
                <p:cNvPr id="19" name="Line 86"/>
                <p:cNvSpPr>
                  <a:spLocks noChangeShapeType="1"/>
                </p:cNvSpPr>
                <p:nvPr/>
              </p:nvSpPr>
              <p:spPr bwMode="auto">
                <a:xfrm flipH="1">
                  <a:off x="2555" y="3412"/>
                  <a:ext cx="357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13" name="Group 80"/>
                <p:cNvGrpSpPr>
                  <a:grpSpLocks/>
                </p:cNvGrpSpPr>
                <p:nvPr/>
              </p:nvGrpSpPr>
              <p:grpSpPr bwMode="auto">
                <a:xfrm>
                  <a:off x="2913" y="3155"/>
                  <a:ext cx="835" cy="725"/>
                  <a:chOff x="5000" y="7579"/>
                  <a:chExt cx="835" cy="725"/>
                </a:xfrm>
              </p:grpSpPr>
              <p:grpSp>
                <p:nvGrpSpPr>
                  <p:cNvPr id="14" name="Group 83"/>
                  <p:cNvGrpSpPr>
                    <a:grpSpLocks/>
                  </p:cNvGrpSpPr>
                  <p:nvPr/>
                </p:nvGrpSpPr>
                <p:grpSpPr bwMode="auto">
                  <a:xfrm>
                    <a:off x="5133" y="7579"/>
                    <a:ext cx="702" cy="725"/>
                    <a:chOff x="5133" y="7579"/>
                    <a:chExt cx="702" cy="725"/>
                  </a:xfrm>
                </p:grpSpPr>
                <p:sp>
                  <p:nvSpPr>
                    <p:cNvPr id="28" name="Text Box 8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133" y="7579"/>
                      <a:ext cx="702" cy="725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ru-RU" sz="5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7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9" name="Oval 8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251" y="7664"/>
                      <a:ext cx="300" cy="335"/>
                    </a:xfrm>
                    <a:prstGeom prst="ellipse">
                      <a:avLst/>
                    </a:prstGeom>
                    <a:noFill/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80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26" name="Line 8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00" y="7840"/>
                    <a:ext cx="230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80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7" name="Line 8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564" y="7834"/>
                    <a:ext cx="230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80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21" name="Line 71"/>
                <p:cNvSpPr>
                  <a:spLocks noChangeShapeType="1"/>
                </p:cNvSpPr>
                <p:nvPr/>
              </p:nvSpPr>
              <p:spPr bwMode="auto">
                <a:xfrm>
                  <a:off x="3709" y="3410"/>
                  <a:ext cx="0" cy="576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2" name="Line 70"/>
                <p:cNvSpPr>
                  <a:spLocks noChangeShapeType="1"/>
                </p:cNvSpPr>
                <p:nvPr/>
              </p:nvSpPr>
              <p:spPr bwMode="auto">
                <a:xfrm>
                  <a:off x="1658" y="3409"/>
                  <a:ext cx="0" cy="576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3" name="Line 69"/>
                <p:cNvSpPr>
                  <a:spLocks noChangeShapeType="1"/>
                </p:cNvSpPr>
                <p:nvPr/>
              </p:nvSpPr>
              <p:spPr bwMode="auto">
                <a:xfrm flipH="1">
                  <a:off x="2972" y="3985"/>
                  <a:ext cx="737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4" name="Line 68"/>
                <p:cNvSpPr>
                  <a:spLocks noChangeShapeType="1"/>
                </p:cNvSpPr>
                <p:nvPr/>
              </p:nvSpPr>
              <p:spPr bwMode="auto">
                <a:xfrm flipH="1">
                  <a:off x="1659" y="3984"/>
                  <a:ext cx="737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20" name="Group 64"/>
              <p:cNvGrpSpPr>
                <a:grpSpLocks/>
              </p:cNvGrpSpPr>
              <p:nvPr/>
            </p:nvGrpSpPr>
            <p:grpSpPr bwMode="auto">
              <a:xfrm>
                <a:off x="2881" y="3848"/>
                <a:ext cx="184" cy="276"/>
                <a:chOff x="3503" y="4378"/>
                <a:chExt cx="184" cy="276"/>
              </a:xfrm>
            </p:grpSpPr>
            <p:sp>
              <p:nvSpPr>
                <p:cNvPr id="17" name="Oval 66"/>
                <p:cNvSpPr>
                  <a:spLocks noChangeArrowheads="1"/>
                </p:cNvSpPr>
                <p:nvPr/>
              </p:nvSpPr>
              <p:spPr bwMode="auto">
                <a:xfrm>
                  <a:off x="3525" y="4458"/>
                  <a:ext cx="141" cy="141"/>
                </a:xfrm>
                <a:prstGeom prst="ellipse">
                  <a:avLst/>
                </a:prstGeom>
                <a:solidFill>
                  <a:srgbClr val="FFFFFF"/>
                </a:solidFill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8" name="Line 65"/>
                <p:cNvSpPr>
                  <a:spLocks noChangeShapeType="1"/>
                </p:cNvSpPr>
                <p:nvPr/>
              </p:nvSpPr>
              <p:spPr bwMode="auto">
                <a:xfrm flipV="1">
                  <a:off x="3503" y="4378"/>
                  <a:ext cx="184" cy="276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25" name="Group 61"/>
              <p:cNvGrpSpPr>
                <a:grpSpLocks/>
              </p:cNvGrpSpPr>
              <p:nvPr/>
            </p:nvGrpSpPr>
            <p:grpSpPr bwMode="auto">
              <a:xfrm>
                <a:off x="2294" y="3825"/>
                <a:ext cx="184" cy="276"/>
                <a:chOff x="3503" y="4378"/>
                <a:chExt cx="184" cy="276"/>
              </a:xfrm>
            </p:grpSpPr>
            <p:sp>
              <p:nvSpPr>
                <p:cNvPr id="15" name="Oval 63"/>
                <p:cNvSpPr>
                  <a:spLocks noChangeArrowheads="1"/>
                </p:cNvSpPr>
                <p:nvPr/>
              </p:nvSpPr>
              <p:spPr bwMode="auto">
                <a:xfrm>
                  <a:off x="3525" y="4458"/>
                  <a:ext cx="141" cy="141"/>
                </a:xfrm>
                <a:prstGeom prst="ellipse">
                  <a:avLst/>
                </a:prstGeom>
                <a:solidFill>
                  <a:srgbClr val="FFFFFF"/>
                </a:solidFill>
                <a:ln w="57150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6" name="Line 62"/>
                <p:cNvSpPr>
                  <a:spLocks noChangeShapeType="1"/>
                </p:cNvSpPr>
                <p:nvPr/>
              </p:nvSpPr>
              <p:spPr bwMode="auto">
                <a:xfrm flipV="1">
                  <a:off x="3503" y="4378"/>
                  <a:ext cx="184" cy="276"/>
                </a:xfrm>
                <a:prstGeom prst="line">
                  <a:avLst/>
                </a:prstGeom>
                <a:noFill/>
                <a:ln w="57150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grpSp>
        <p:nvGrpSpPr>
          <p:cNvPr id="30" name="Группа 29"/>
          <p:cNvGrpSpPr/>
          <p:nvPr/>
        </p:nvGrpSpPr>
        <p:grpSpPr>
          <a:xfrm>
            <a:off x="4489929" y="3878894"/>
            <a:ext cx="1772302" cy="1231292"/>
            <a:chOff x="6902158" y="285728"/>
            <a:chExt cx="1772302" cy="1231292"/>
          </a:xfrm>
        </p:grpSpPr>
        <p:grpSp>
          <p:nvGrpSpPr>
            <p:cNvPr id="31" name="Group 34"/>
            <p:cNvGrpSpPr>
              <a:grpSpLocks/>
            </p:cNvGrpSpPr>
            <p:nvPr/>
          </p:nvGrpSpPr>
          <p:grpSpPr bwMode="auto">
            <a:xfrm>
              <a:off x="6929472" y="285728"/>
              <a:ext cx="1691428" cy="1201541"/>
              <a:chOff x="9385" y="4873"/>
              <a:chExt cx="1129" cy="760"/>
            </a:xfrm>
          </p:grpSpPr>
          <p:grpSp>
            <p:nvGrpSpPr>
              <p:cNvPr id="34" name="Group 35"/>
              <p:cNvGrpSpPr>
                <a:grpSpLocks/>
              </p:cNvGrpSpPr>
              <p:nvPr/>
            </p:nvGrpSpPr>
            <p:grpSpPr bwMode="auto">
              <a:xfrm>
                <a:off x="9779" y="4873"/>
                <a:ext cx="602" cy="530"/>
                <a:chOff x="9779" y="4873"/>
                <a:chExt cx="602" cy="530"/>
              </a:xfrm>
            </p:grpSpPr>
            <p:sp>
              <p:nvSpPr>
                <p:cNvPr id="39" name="Text Box 36"/>
                <p:cNvSpPr txBox="1">
                  <a:spLocks noChangeArrowheads="1"/>
                </p:cNvSpPr>
                <p:nvPr/>
              </p:nvSpPr>
              <p:spPr bwMode="auto">
                <a:xfrm>
                  <a:off x="9782" y="4873"/>
                  <a:ext cx="599" cy="53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4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99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endParaRPr kumimoji="0" lang="ru-RU" sz="5400" b="0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0" name="Oval 37"/>
                <p:cNvSpPr>
                  <a:spLocks noChangeArrowheads="1"/>
                </p:cNvSpPr>
                <p:nvPr/>
              </p:nvSpPr>
              <p:spPr bwMode="auto">
                <a:xfrm>
                  <a:off x="9779" y="4917"/>
                  <a:ext cx="346" cy="334"/>
                </a:xfrm>
                <a:prstGeom prst="ellipse">
                  <a:avLst/>
                </a:prstGeom>
                <a:noFill/>
                <a:ln w="12700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35" name="Line 38"/>
              <p:cNvSpPr>
                <a:spLocks noChangeShapeType="1"/>
              </p:cNvSpPr>
              <p:nvPr/>
            </p:nvSpPr>
            <p:spPr bwMode="auto">
              <a:xfrm>
                <a:off x="10127" y="5092"/>
                <a:ext cx="38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6" name="Line 39"/>
              <p:cNvSpPr>
                <a:spLocks noChangeShapeType="1"/>
              </p:cNvSpPr>
              <p:nvPr/>
            </p:nvSpPr>
            <p:spPr bwMode="auto">
              <a:xfrm>
                <a:off x="9390" y="5093"/>
                <a:ext cx="38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7" name="Line 40"/>
              <p:cNvSpPr>
                <a:spLocks noChangeShapeType="1"/>
              </p:cNvSpPr>
              <p:nvPr/>
            </p:nvSpPr>
            <p:spPr bwMode="auto">
              <a:xfrm>
                <a:off x="9385" y="5091"/>
                <a:ext cx="0" cy="54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8" name="Line 41"/>
              <p:cNvSpPr>
                <a:spLocks noChangeShapeType="1"/>
              </p:cNvSpPr>
              <p:nvPr/>
            </p:nvSpPr>
            <p:spPr bwMode="auto">
              <a:xfrm>
                <a:off x="10514" y="5091"/>
                <a:ext cx="0" cy="54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2" name="Овал 31"/>
            <p:cNvSpPr/>
            <p:nvPr/>
          </p:nvSpPr>
          <p:spPr>
            <a:xfrm>
              <a:off x="6902158" y="1411890"/>
              <a:ext cx="71438" cy="71438"/>
            </a:xfrm>
            <a:prstGeom prst="ellipse">
              <a:avLst/>
            </a:prstGeom>
            <a:solidFill>
              <a:srgbClr val="000099"/>
            </a:solidFill>
            <a:ln>
              <a:solidFill>
                <a:srgbClr val="00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Овал 32"/>
            <p:cNvSpPr/>
            <p:nvPr/>
          </p:nvSpPr>
          <p:spPr>
            <a:xfrm>
              <a:off x="8603022" y="1445582"/>
              <a:ext cx="71438" cy="71438"/>
            </a:xfrm>
            <a:prstGeom prst="ellipse">
              <a:avLst/>
            </a:prstGeom>
            <a:solidFill>
              <a:srgbClr val="000099"/>
            </a:solidFill>
            <a:ln>
              <a:solidFill>
                <a:srgbClr val="00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1" name="AutoShape 4"/>
          <p:cNvSpPr>
            <a:spLocks noChangeArrowheads="1"/>
          </p:cNvSpPr>
          <p:nvPr/>
        </p:nvSpPr>
        <p:spPr bwMode="auto">
          <a:xfrm>
            <a:off x="7215206" y="6072206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2" name="Group 5"/>
          <p:cNvGrpSpPr>
            <a:grpSpLocks/>
          </p:cNvGrpSpPr>
          <p:nvPr/>
        </p:nvGrpSpPr>
        <p:grpSpPr bwMode="auto">
          <a:xfrm>
            <a:off x="5072066" y="5929330"/>
            <a:ext cx="347811" cy="371477"/>
            <a:chOff x="3018" y="5186"/>
            <a:chExt cx="202" cy="201"/>
          </a:xfrm>
        </p:grpSpPr>
        <p:sp>
          <p:nvSpPr>
            <p:cNvPr id="43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5" name="AutoShape 4"/>
          <p:cNvSpPr>
            <a:spLocks noChangeArrowheads="1"/>
          </p:cNvSpPr>
          <p:nvPr/>
        </p:nvSpPr>
        <p:spPr bwMode="auto">
          <a:xfrm>
            <a:off x="8215338" y="4643446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AutoShape 4"/>
          <p:cNvSpPr>
            <a:spLocks noChangeArrowheads="1"/>
          </p:cNvSpPr>
          <p:nvPr/>
        </p:nvSpPr>
        <p:spPr bwMode="auto">
          <a:xfrm>
            <a:off x="5643570" y="3929066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7" name="Group 5"/>
          <p:cNvGrpSpPr>
            <a:grpSpLocks/>
          </p:cNvGrpSpPr>
          <p:nvPr/>
        </p:nvGrpSpPr>
        <p:grpSpPr bwMode="auto">
          <a:xfrm>
            <a:off x="7072330" y="4714884"/>
            <a:ext cx="347811" cy="371477"/>
            <a:chOff x="3018" y="5186"/>
            <a:chExt cx="202" cy="201"/>
          </a:xfrm>
        </p:grpSpPr>
        <p:sp>
          <p:nvSpPr>
            <p:cNvPr id="48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9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0" name="Group 5"/>
          <p:cNvGrpSpPr>
            <a:grpSpLocks/>
          </p:cNvGrpSpPr>
          <p:nvPr/>
        </p:nvGrpSpPr>
        <p:grpSpPr bwMode="auto">
          <a:xfrm>
            <a:off x="4786314" y="4214818"/>
            <a:ext cx="347811" cy="371477"/>
            <a:chOff x="3018" y="5186"/>
            <a:chExt cx="202" cy="201"/>
          </a:xfrm>
        </p:grpSpPr>
        <p:sp>
          <p:nvSpPr>
            <p:cNvPr id="51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2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3" name="Группа 52"/>
          <p:cNvGrpSpPr/>
          <p:nvPr/>
        </p:nvGrpSpPr>
        <p:grpSpPr>
          <a:xfrm>
            <a:off x="0" y="0"/>
            <a:ext cx="9144000" cy="6858000"/>
            <a:chOff x="785786" y="2928934"/>
            <a:chExt cx="9144000" cy="6858000"/>
          </a:xfrm>
        </p:grpSpPr>
        <p:grpSp>
          <p:nvGrpSpPr>
            <p:cNvPr id="54" name="Группа 95"/>
            <p:cNvGrpSpPr/>
            <p:nvPr/>
          </p:nvGrpSpPr>
          <p:grpSpPr>
            <a:xfrm>
              <a:off x="785786" y="2928934"/>
              <a:ext cx="9144000" cy="6858000"/>
              <a:chOff x="2285984" y="0"/>
              <a:chExt cx="9144000" cy="6858000"/>
            </a:xfrm>
          </p:grpSpPr>
          <p:sp>
            <p:nvSpPr>
              <p:cNvPr id="56" name="Скругленный прямоугольник 55"/>
              <p:cNvSpPr/>
              <p:nvPr/>
            </p:nvSpPr>
            <p:spPr>
              <a:xfrm>
                <a:off x="2500266" y="1500150"/>
                <a:ext cx="1714512" cy="1357322"/>
              </a:xfrm>
              <a:prstGeom prst="roundRect">
                <a:avLst/>
              </a:prstGeom>
              <a:solidFill>
                <a:schemeClr val="accent1">
                  <a:alpha val="32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grpSp>
            <p:nvGrpSpPr>
              <p:cNvPr id="57" name="Группа 63"/>
              <p:cNvGrpSpPr/>
              <p:nvPr/>
            </p:nvGrpSpPr>
            <p:grpSpPr>
              <a:xfrm>
                <a:off x="2285984" y="0"/>
                <a:ext cx="9144000" cy="6858000"/>
                <a:chOff x="3571868" y="-3429000"/>
                <a:chExt cx="9144000" cy="6858000"/>
              </a:xfrm>
            </p:grpSpPr>
            <p:grpSp>
              <p:nvGrpSpPr>
                <p:cNvPr id="62" name="Группа 125"/>
                <p:cNvGrpSpPr/>
                <p:nvPr/>
              </p:nvGrpSpPr>
              <p:grpSpPr>
                <a:xfrm>
                  <a:off x="3571868" y="-3429000"/>
                  <a:ext cx="9144000" cy="6858000"/>
                  <a:chOff x="-3214742" y="1285908"/>
                  <a:chExt cx="9144000" cy="6858000"/>
                </a:xfrm>
              </p:grpSpPr>
              <p:grpSp>
                <p:nvGrpSpPr>
                  <p:cNvPr id="68" name="Группа 114"/>
                  <p:cNvGrpSpPr/>
                  <p:nvPr/>
                </p:nvGrpSpPr>
                <p:grpSpPr>
                  <a:xfrm>
                    <a:off x="-3214742" y="1285908"/>
                    <a:ext cx="9144000" cy="6858000"/>
                    <a:chOff x="0" y="0"/>
                    <a:chExt cx="9144000" cy="6858000"/>
                  </a:xfrm>
                </p:grpSpPr>
                <p:sp>
                  <p:nvSpPr>
                    <p:cNvPr id="84" name="Прямоугольник 83"/>
                    <p:cNvSpPr/>
                    <p:nvPr/>
                  </p:nvSpPr>
                  <p:spPr>
                    <a:xfrm>
                      <a:off x="0" y="0"/>
                      <a:ext cx="9144000" cy="6858000"/>
                    </a:xfrm>
                    <a:prstGeom prst="rect">
                      <a:avLst/>
                    </a:prstGeom>
                    <a:solidFill>
                      <a:schemeClr val="tx1">
                        <a:lumMod val="75000"/>
                        <a:lumOff val="25000"/>
                        <a:alpha val="69000"/>
                      </a:schemeClr>
                    </a:solidFill>
                  </p:spPr>
                  <p:style>
                    <a:lnRef idx="1">
                      <a:schemeClr val="dk1"/>
                    </a:lnRef>
                    <a:fillRef idx="2">
                      <a:schemeClr val="dk1"/>
                    </a:fillRef>
                    <a:effectRef idx="1">
                      <a:schemeClr val="dk1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endParaRPr lang="ru-RU" sz="96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lvl="0" algn="ctr">
                        <a:spcAft>
                          <a:spcPts val="1000"/>
                        </a:spcAft>
                      </a:pPr>
                      <a:endParaRPr lang="ru-RU" sz="96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85" name="Прямоугольник 84"/>
                    <p:cNvSpPr/>
                    <p:nvPr/>
                  </p:nvSpPr>
                  <p:spPr>
                    <a:xfrm>
                      <a:off x="357158" y="5143512"/>
                      <a:ext cx="1992853" cy="1015663"/>
                    </a:xfrm>
                    <a:prstGeom prst="rect">
                      <a:avLst/>
                    </a:prstGeom>
                    <a:solidFill>
                      <a:schemeClr val="bg2">
                        <a:lumMod val="90000"/>
                      </a:schemeClr>
                    </a:solidFill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n-US" sz="60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r>
                        <a:rPr lang="en-US" sz="6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=</a:t>
                      </a:r>
                      <a:r>
                        <a:rPr lang="en-US" sz="6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Nt</a:t>
                      </a:r>
                      <a:endParaRPr lang="ru-RU" sz="6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grpSp>
                <p:nvGrpSpPr>
                  <p:cNvPr id="69" name="Группа 123"/>
                  <p:cNvGrpSpPr/>
                  <p:nvPr/>
                </p:nvGrpSpPr>
                <p:grpSpPr>
                  <a:xfrm>
                    <a:off x="-3000460" y="1500135"/>
                    <a:ext cx="7425913" cy="1562510"/>
                    <a:chOff x="-3152860" y="-910440"/>
                    <a:chExt cx="7425913" cy="1562510"/>
                  </a:xfrm>
                  <a:solidFill>
                    <a:schemeClr val="bg2">
                      <a:lumMod val="90000"/>
                    </a:schemeClr>
                  </a:solidFill>
                </p:grpSpPr>
                <p:sp>
                  <p:nvSpPr>
                    <p:cNvPr id="76" name="Text Box 40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-3152860" y="-646758"/>
                      <a:ext cx="930056" cy="714380"/>
                    </a:xfrm>
                    <a:prstGeom prst="rect">
                      <a:avLst/>
                    </a:prstGeom>
                    <a:grp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U</a:t>
                      </a: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=</a:t>
                      </a: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</a:t>
                      </a:r>
                      <a:endParaRPr kumimoji="0" lang="ru-RU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grpSp>
                  <p:nvGrpSpPr>
                    <p:cNvPr id="77" name="Group 41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-2399564" y="-910440"/>
                      <a:ext cx="6672617" cy="1562510"/>
                      <a:chOff x="-957" y="2602"/>
                      <a:chExt cx="4370" cy="1036"/>
                    </a:xfrm>
                    <a:grpFill/>
                  </p:grpSpPr>
                  <p:grpSp>
                    <p:nvGrpSpPr>
                      <p:cNvPr id="78" name="Group 42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-931" y="2602"/>
                        <a:ext cx="4344" cy="1036"/>
                        <a:chOff x="6918" y="2902"/>
                        <a:chExt cx="5277" cy="1036"/>
                      </a:xfrm>
                      <a:grpFill/>
                    </p:grpSpPr>
                    <p:sp>
                      <p:nvSpPr>
                        <p:cNvPr id="80" name="Line 43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1567" y="3938"/>
                          <a:ext cx="628" cy="0"/>
                        </a:xfrm>
                        <a:prstGeom prst="line">
                          <a:avLst/>
                        </a:prstGeom>
                        <a:grpFill/>
                        <a:ln w="19050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44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grpSp>
                      <p:nvGrpSpPr>
                        <p:cNvPr id="81" name="Group 44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6918" y="2902"/>
                          <a:ext cx="605" cy="829"/>
                          <a:chOff x="7325" y="3170"/>
                          <a:chExt cx="484" cy="829"/>
                        </a:xfrm>
                        <a:grpFill/>
                      </p:grpSpPr>
                      <p:sp>
                        <p:nvSpPr>
                          <p:cNvPr id="82" name="Text Box 45"/>
                          <p:cNvSpPr txBox="1"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7361" y="3170"/>
                            <a:ext cx="448" cy="379"/>
                          </a:xfrm>
                          <a:prstGeom prst="rect">
                            <a:avLst/>
                          </a:prstGeom>
                          <a:grpFill/>
                          <a:ln w="9525">
                            <a:noFill/>
                            <a:miter lim="800000"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lvl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ts val="100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r>
                              <a:rPr kumimoji="0" lang="en-US" sz="3200" b="1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rPr>
                              <a:t>А</a:t>
                            </a:r>
                            <a:endParaRPr kumimoji="0" lang="ru-RU" sz="44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  <p:sp>
                        <p:nvSpPr>
                          <p:cNvPr id="83" name="Text Box 46"/>
                          <p:cNvSpPr txBox="1"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7325" y="3549"/>
                            <a:ext cx="484" cy="450"/>
                          </a:xfrm>
                          <a:prstGeom prst="rect">
                            <a:avLst/>
                          </a:prstGeom>
                          <a:grpFill/>
                          <a:ln w="9525">
                            <a:noFill/>
                            <a:miter lim="800000"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lvl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ts val="100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r>
                              <a:rPr kumimoji="0" lang="en-US" sz="3600" b="1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rPr>
                              <a:t> </a:t>
                            </a:r>
                            <a:r>
                              <a:rPr kumimoji="0" lang="en-US" sz="3600" b="1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rgbClr val="006600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rPr>
                              <a:t>q</a:t>
                            </a:r>
                            <a:endParaRPr kumimoji="0" lang="ru-RU" sz="44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0066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</p:grpSp>
                  </p:grpSp>
                  <p:sp>
                    <p:nvSpPr>
                      <p:cNvPr id="79" name="Line 47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-957" y="2981"/>
                        <a:ext cx="583" cy="0"/>
                      </a:xfrm>
                      <a:prstGeom prst="line">
                        <a:avLst/>
                      </a:prstGeom>
                      <a:grpFill/>
                      <a:ln w="5715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4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70" name="Группа 17"/>
                  <p:cNvGrpSpPr/>
                  <p:nvPr/>
                </p:nvGrpSpPr>
                <p:grpSpPr>
                  <a:xfrm>
                    <a:off x="-2071766" y="4418965"/>
                    <a:ext cx="6643766" cy="1938993"/>
                    <a:chOff x="214250" y="4019985"/>
                    <a:chExt cx="6643766" cy="1938993"/>
                  </a:xfrm>
                </p:grpSpPr>
                <p:sp>
                  <p:nvSpPr>
                    <p:cNvPr id="71" name="Прямоугольник 70"/>
                    <p:cNvSpPr/>
                    <p:nvPr/>
                  </p:nvSpPr>
                  <p:spPr>
                    <a:xfrm>
                      <a:off x="6000760" y="4019985"/>
                      <a:ext cx="857256" cy="1107996"/>
                    </a:xfrm>
                    <a:prstGeom prst="rect">
                      <a:avLst/>
                    </a:prstGeom>
                    <a:solidFill>
                      <a:schemeClr val="accent4">
                        <a:lumMod val="60000"/>
                        <a:lumOff val="40000"/>
                      </a:schemeClr>
                    </a:solidFill>
                  </p:spPr>
                  <p:txBody>
                    <a:bodyPr wrap="square">
                      <a:spAutoFit/>
                    </a:bodyPr>
                    <a:lstStyle/>
                    <a:p>
                      <a:r>
                        <a:rPr lang="en-US" sz="6600" b="1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U</a:t>
                      </a:r>
                      <a:endParaRPr lang="ru-RU" sz="6600" b="1" dirty="0">
                        <a:solidFill>
                          <a:srgbClr val="000099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72" name="Прямоугольник 71"/>
                    <p:cNvSpPr/>
                    <p:nvPr/>
                  </p:nvSpPr>
                  <p:spPr>
                    <a:xfrm>
                      <a:off x="4929190" y="4643446"/>
                      <a:ext cx="1000132" cy="1107996"/>
                    </a:xfrm>
                    <a:prstGeom prst="rect">
                      <a:avLst/>
                    </a:prstGeom>
                    <a:solidFill>
                      <a:schemeClr val="accent4">
                        <a:lumMod val="60000"/>
                        <a:lumOff val="40000"/>
                      </a:schemeClr>
                    </a:solidFill>
                  </p:spPr>
                  <p:txBody>
                    <a:bodyPr wrap="square">
                      <a:spAutoFit/>
                    </a:bodyPr>
                    <a:lstStyle/>
                    <a:p>
                      <a:r>
                        <a:rPr lang="en-US" sz="6600" b="1" cap="all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lang="en-US" sz="6600" b="1" cap="all" dirty="0" smtClean="0">
                          <a:solidFill>
                            <a:srgbClr val="00009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=</a:t>
                      </a:r>
                      <a:endParaRPr lang="ru-RU" sz="6600" b="1" dirty="0">
                        <a:solidFill>
                          <a:srgbClr val="000099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73" name="Прямоугольник 72"/>
                    <p:cNvSpPr/>
                    <p:nvPr/>
                  </p:nvSpPr>
                  <p:spPr>
                    <a:xfrm>
                      <a:off x="5929322" y="5127981"/>
                      <a:ext cx="857224" cy="830997"/>
                    </a:xfrm>
                    <a:prstGeom prst="rect">
                      <a:avLst/>
                    </a:prstGeom>
                    <a:solidFill>
                      <a:schemeClr val="bg2">
                        <a:lumMod val="75000"/>
                      </a:schemeClr>
                    </a:solidFill>
                  </p:spPr>
                  <p:txBody>
                    <a:bodyPr wrap="square">
                      <a:spAutoFit/>
                    </a:bodyPr>
                    <a:lstStyle/>
                    <a:p>
                      <a:r>
                        <a:rPr lang="en-US" sz="4800" b="1" cap="all" dirty="0" smtClean="0"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endParaRPr lang="ru-RU" sz="4800" b="1" dirty="0">
                        <a:solidFill>
                          <a:srgbClr val="0066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cxnSp>
                  <p:nvCxnSpPr>
                    <p:cNvPr id="74" name="Прямая соединительная линия 73"/>
                    <p:cNvCxnSpPr/>
                    <p:nvPr/>
                  </p:nvCxnSpPr>
                  <p:spPr>
                    <a:xfrm>
                      <a:off x="5929322" y="5199419"/>
                      <a:ext cx="714380" cy="1588"/>
                    </a:xfrm>
                    <a:prstGeom prst="line">
                      <a:avLst/>
                    </a:prstGeom>
                    <a:ln w="762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5" name="Прямая соединительная линия 74"/>
                    <p:cNvCxnSpPr/>
                    <p:nvPr/>
                  </p:nvCxnSpPr>
                  <p:spPr>
                    <a:xfrm>
                      <a:off x="214250" y="4030176"/>
                      <a:ext cx="714380" cy="1588"/>
                    </a:xfrm>
                    <a:prstGeom prst="line">
                      <a:avLst/>
                    </a:prstGeom>
                    <a:ln w="762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63" name="Группа 145"/>
                <p:cNvGrpSpPr/>
                <p:nvPr/>
              </p:nvGrpSpPr>
              <p:grpSpPr>
                <a:xfrm>
                  <a:off x="3643274" y="-1139909"/>
                  <a:ext cx="1808967" cy="1701831"/>
                  <a:chOff x="3940901" y="3717875"/>
                  <a:chExt cx="1808967" cy="1701831"/>
                </a:xfrm>
                <a:solidFill>
                  <a:schemeClr val="tx2">
                    <a:lumMod val="20000"/>
                    <a:lumOff val="80000"/>
                  </a:schemeClr>
                </a:solidFill>
              </p:grpSpPr>
              <p:sp>
                <p:nvSpPr>
                  <p:cNvPr id="64" name="Line 1"/>
                  <p:cNvSpPr>
                    <a:spLocks noChangeShapeType="1"/>
                  </p:cNvSpPr>
                  <p:nvPr/>
                </p:nvSpPr>
                <p:spPr bwMode="auto">
                  <a:xfrm rot="21420000">
                    <a:off x="5000799" y="4509576"/>
                    <a:ext cx="571504" cy="53509"/>
                  </a:xfrm>
                  <a:prstGeom prst="line">
                    <a:avLst/>
                  </a:prstGeom>
                  <a:grpFill/>
                  <a:ln w="571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65" name="Rectangle 152"/>
                  <p:cNvSpPr>
                    <a:spLocks noChangeArrowheads="1"/>
                  </p:cNvSpPr>
                  <p:nvPr/>
                </p:nvSpPr>
                <p:spPr bwMode="auto">
                  <a:xfrm>
                    <a:off x="5072034" y="3717875"/>
                    <a:ext cx="677834" cy="769441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ctr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nb-NO" sz="4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rPr>
                      <a:t>q                       </a:t>
                    </a:r>
                    <a:endParaRPr kumimoji="0" lang="nb-NO" sz="5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66" name="Text Box 15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940901" y="4009516"/>
                    <a:ext cx="1071538" cy="919705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5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I</a:t>
                    </a:r>
                    <a:r>
                      <a:rPr kumimoji="0" lang="en-US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en-US" sz="6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=</a:t>
                    </a:r>
                    <a:endParaRPr kumimoji="0" lang="ru-RU" sz="6000" b="0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67" name="Rectangle 152"/>
                  <p:cNvSpPr>
                    <a:spLocks noChangeArrowheads="1"/>
                  </p:cNvSpPr>
                  <p:nvPr/>
                </p:nvSpPr>
                <p:spPr bwMode="auto">
                  <a:xfrm rot="21540000">
                    <a:off x="5163141" y="4650265"/>
                    <a:ext cx="428628" cy="769441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ctr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nb-NO" sz="4400" b="1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rPr>
                      <a:t>t                       </a:t>
                    </a:r>
                    <a:endParaRPr kumimoji="0" lang="nb-NO" sz="5400" b="0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grpSp>
            <p:nvGrpSpPr>
              <p:cNvPr id="58" name="Группа 23"/>
              <p:cNvGrpSpPr/>
              <p:nvPr/>
            </p:nvGrpSpPr>
            <p:grpSpPr>
              <a:xfrm>
                <a:off x="8501090" y="500042"/>
                <a:ext cx="1143008" cy="1367756"/>
                <a:chOff x="7358082" y="2639793"/>
                <a:chExt cx="1143008" cy="1367756"/>
              </a:xfrm>
              <a:solidFill>
                <a:schemeClr val="bg2"/>
              </a:solidFill>
            </p:grpSpPr>
            <p:sp>
              <p:nvSpPr>
                <p:cNvPr id="59" name="Прямоугольник 58"/>
                <p:cNvSpPr/>
                <p:nvPr/>
              </p:nvSpPr>
              <p:spPr>
                <a:xfrm>
                  <a:off x="7358082" y="2639793"/>
                  <a:ext cx="1143008" cy="646331"/>
                </a:xfrm>
                <a:prstGeom prst="rect">
                  <a:avLst/>
                </a:prstGeom>
                <a:grpFill/>
              </p:spPr>
              <p:txBody>
                <a:bodyPr wrap="square">
                  <a:spAutoFit/>
                </a:bodyPr>
                <a:lstStyle/>
                <a:p>
                  <a:r>
                    <a:rPr lang="en-US" sz="36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  <a:sym typeface="Symbol"/>
                    </a:rPr>
                    <a:t></a:t>
                  </a:r>
                  <a:r>
                    <a:rPr lang="en-US" sz="3600" b="1" dirty="0" smtClean="0">
                      <a:solidFill>
                        <a:srgbClr val="0033CC"/>
                      </a:solidFill>
                      <a:latin typeface="Times New Roman" pitchFamily="18" charset="0"/>
                      <a:cs typeface="Times New Roman" pitchFamily="18" charset="0"/>
                    </a:rPr>
                    <a:t>L</a:t>
                  </a:r>
                  <a:endParaRPr lang="ru-RU" sz="3600" b="1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0" name="Прямоугольник 59"/>
                <p:cNvSpPr/>
                <p:nvPr/>
              </p:nvSpPr>
              <p:spPr>
                <a:xfrm>
                  <a:off x="7524708" y="3361218"/>
                  <a:ext cx="619192" cy="646331"/>
                </a:xfrm>
                <a:prstGeom prst="rect">
                  <a:avLst/>
                </a:prstGeom>
                <a:grpFill/>
              </p:spPr>
              <p:txBody>
                <a:bodyPr wrap="square">
                  <a:spAutoFit/>
                </a:bodyPr>
                <a:lstStyle/>
                <a:p>
                  <a:r>
                    <a:rPr lang="en-US" sz="3600" b="1" cap="all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S</a:t>
                  </a:r>
                  <a:endParaRPr lang="ru-RU" sz="3600" b="1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cxnSp>
              <p:nvCxnSpPr>
                <p:cNvPr id="61" name="Прямая соединительная линия 60"/>
                <p:cNvCxnSpPr/>
                <p:nvPr/>
              </p:nvCxnSpPr>
              <p:spPr>
                <a:xfrm>
                  <a:off x="7429520" y="3286124"/>
                  <a:ext cx="714380" cy="1588"/>
                </a:xfrm>
                <a:prstGeom prst="line">
                  <a:avLst/>
                </a:prstGeom>
                <a:grpFill/>
                <a:ln w="762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55" name="Прямоугольник 54"/>
            <p:cNvSpPr/>
            <p:nvPr/>
          </p:nvSpPr>
          <p:spPr>
            <a:xfrm>
              <a:off x="6215074" y="3786190"/>
              <a:ext cx="857224" cy="707886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>
              <a:spAutoFit/>
            </a:bodyPr>
            <a:lstStyle/>
            <a:p>
              <a:r>
                <a:rPr lang="en-US" sz="40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R=</a:t>
              </a:r>
              <a:r>
                <a:rPr lang="en-US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endParaRPr lang="ru-RU" sz="4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500"/>
                            </p:stCondLst>
                            <p:childTnLst>
                              <p:par>
                                <p:cTn id="6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41" grpId="0" animBg="1"/>
      <p:bldP spid="45" grpId="0" animBg="1"/>
      <p:bldP spid="4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D:\фото\ВСВ\для тем\2011-11-28 16.18.40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5400000">
            <a:off x="-277972" y="-936499"/>
            <a:ext cx="4952995" cy="4397052"/>
          </a:xfrm>
          <a:prstGeom prst="rect">
            <a:avLst/>
          </a:prstGeom>
          <a:noFill/>
        </p:spPr>
      </p:pic>
      <p:pic>
        <p:nvPicPr>
          <p:cNvPr id="35843" name="Picture 3" descr="D:\фото\ВСВ\для тем\2011-11-28 15.59.52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5400000">
            <a:off x="2893210" y="3107526"/>
            <a:ext cx="4286256" cy="3214691"/>
          </a:xfrm>
          <a:prstGeom prst="rect">
            <a:avLst/>
          </a:prstGeom>
          <a:noFill/>
        </p:spPr>
      </p:pic>
      <p:pic>
        <p:nvPicPr>
          <p:cNvPr id="35844" name="Picture 4" descr="D:\фото\ВСВ\для тем\2011-11-28 15.59.11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5400000">
            <a:off x="-415249" y="2986992"/>
            <a:ext cx="4286257" cy="345575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572000" y="357166"/>
            <a:ext cx="107157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 </a:t>
            </a:r>
            <a:r>
              <a:rPr lang="en-US" sz="4000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5"/>
          <p:cNvGrpSpPr/>
          <p:nvPr/>
        </p:nvGrpSpPr>
        <p:grpSpPr>
          <a:xfrm>
            <a:off x="5429256" y="71414"/>
            <a:ext cx="1143008" cy="1249006"/>
            <a:chOff x="7358082" y="2639793"/>
            <a:chExt cx="1143008" cy="1249006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7358082" y="2639793"/>
              <a:ext cx="1143008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endParaRPr lang="ru-RU" sz="3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7524708" y="3242468"/>
              <a:ext cx="619192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L</a:t>
              </a:r>
              <a:endPara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" name="Прямая соединительная линия 8"/>
            <p:cNvCxnSpPr/>
            <p:nvPr/>
          </p:nvCxnSpPr>
          <p:spPr>
            <a:xfrm>
              <a:off x="7429520" y="3286124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Прямоугольник 9"/>
          <p:cNvSpPr/>
          <p:nvPr/>
        </p:nvSpPr>
        <p:spPr>
          <a:xfrm>
            <a:off x="571472" y="5786454"/>
            <a:ext cx="254037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RN =L 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214414" y="2928934"/>
            <a:ext cx="10001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2R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571868" y="2428868"/>
            <a:ext cx="188224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S=</a:t>
            </a:r>
            <a:r>
              <a:rPr lang="en-US" sz="5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54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714744" y="5572140"/>
            <a:ext cx="252505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2r= l/N</a:t>
            </a:r>
            <a:endParaRPr lang="ru-RU" sz="6000" dirty="0"/>
          </a:p>
        </p:txBody>
      </p:sp>
      <p:cxnSp>
        <p:nvCxnSpPr>
          <p:cNvPr id="15" name="Прямая со стрелкой 14"/>
          <p:cNvCxnSpPr/>
          <p:nvPr/>
        </p:nvCxnSpPr>
        <p:spPr>
          <a:xfrm>
            <a:off x="4000496" y="3857628"/>
            <a:ext cx="1785950" cy="1588"/>
          </a:xfrm>
          <a:prstGeom prst="straightConnector1">
            <a:avLst/>
          </a:prstGeom>
          <a:ln w="57150">
            <a:solidFill>
              <a:schemeClr val="bg2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4786314" y="3321937"/>
            <a:ext cx="31290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endParaRPr lang="ru-RU" sz="36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4214810" y="4572008"/>
            <a:ext cx="96532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r=</a:t>
            </a:r>
            <a:endParaRPr lang="ru-RU" sz="60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1928794" y="5000636"/>
            <a:ext cx="113454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endParaRPr lang="ru-RU" sz="4400" dirty="0">
              <a:solidFill>
                <a:schemeClr val="bg1"/>
              </a:solidFill>
            </a:endParaRPr>
          </a:p>
        </p:txBody>
      </p:sp>
      <p:grpSp>
        <p:nvGrpSpPr>
          <p:cNvPr id="3" name="Группа 23"/>
          <p:cNvGrpSpPr/>
          <p:nvPr/>
        </p:nvGrpSpPr>
        <p:grpSpPr>
          <a:xfrm>
            <a:off x="6508078" y="285728"/>
            <a:ext cx="1421508" cy="1360711"/>
            <a:chOff x="7293896" y="3214686"/>
            <a:chExt cx="1421508" cy="1360711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7997826" y="3214686"/>
              <a:ext cx="642942" cy="646331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endPara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8001024" y="3929066"/>
              <a:ext cx="500066" cy="646331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endPara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7293896" y="3538184"/>
              <a:ext cx="726255" cy="58477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32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3" name="Прямая соединительная линия 22"/>
            <p:cNvCxnSpPr/>
            <p:nvPr/>
          </p:nvCxnSpPr>
          <p:spPr>
            <a:xfrm>
              <a:off x="8001024" y="3888984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Прямоугольник 24"/>
          <p:cNvSpPr/>
          <p:nvPr/>
        </p:nvSpPr>
        <p:spPr>
          <a:xfrm>
            <a:off x="7929586" y="785794"/>
            <a:ext cx="1214414" cy="58477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-71470" y="4588385"/>
            <a:ext cx="119616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 = 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5465663" y="2428868"/>
            <a:ext cx="96372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S=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28" name="AutoShape 4"/>
          <p:cNvSpPr>
            <a:spLocks noChangeArrowheads="1"/>
          </p:cNvSpPr>
          <p:nvPr/>
        </p:nvSpPr>
        <p:spPr bwMode="auto">
          <a:xfrm>
            <a:off x="571472" y="1214422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AutoShape 4"/>
          <p:cNvSpPr>
            <a:spLocks noChangeArrowheads="1"/>
          </p:cNvSpPr>
          <p:nvPr/>
        </p:nvSpPr>
        <p:spPr bwMode="auto">
          <a:xfrm>
            <a:off x="785786" y="1785926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AutoShape 4"/>
          <p:cNvSpPr>
            <a:spLocks noChangeArrowheads="1"/>
          </p:cNvSpPr>
          <p:nvPr/>
        </p:nvSpPr>
        <p:spPr bwMode="auto">
          <a:xfrm>
            <a:off x="2571736" y="1428736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Group 5"/>
          <p:cNvGrpSpPr>
            <a:grpSpLocks/>
          </p:cNvGrpSpPr>
          <p:nvPr/>
        </p:nvGrpSpPr>
        <p:grpSpPr bwMode="auto">
          <a:xfrm>
            <a:off x="928662" y="557193"/>
            <a:ext cx="347811" cy="371477"/>
            <a:chOff x="3018" y="5186"/>
            <a:chExt cx="202" cy="201"/>
          </a:xfrm>
        </p:grpSpPr>
        <p:sp>
          <p:nvSpPr>
            <p:cNvPr id="32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2285984" y="357166"/>
            <a:ext cx="347811" cy="371477"/>
            <a:chOff x="3018" y="5186"/>
            <a:chExt cx="202" cy="201"/>
          </a:xfrm>
        </p:grpSpPr>
        <p:sp>
          <p:nvSpPr>
            <p:cNvPr id="35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6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4" name="Group 5"/>
          <p:cNvGrpSpPr>
            <a:grpSpLocks/>
          </p:cNvGrpSpPr>
          <p:nvPr/>
        </p:nvGrpSpPr>
        <p:grpSpPr bwMode="auto">
          <a:xfrm>
            <a:off x="866603" y="2200267"/>
            <a:ext cx="347811" cy="371477"/>
            <a:chOff x="3018" y="5186"/>
            <a:chExt cx="202" cy="201"/>
          </a:xfrm>
        </p:grpSpPr>
        <p:sp>
          <p:nvSpPr>
            <p:cNvPr id="38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0" name="Группа 39"/>
          <p:cNvGrpSpPr/>
          <p:nvPr/>
        </p:nvGrpSpPr>
        <p:grpSpPr>
          <a:xfrm>
            <a:off x="1353584" y="2143140"/>
            <a:ext cx="9144000" cy="6858000"/>
            <a:chOff x="785786" y="2928934"/>
            <a:chExt cx="9144000" cy="6858000"/>
          </a:xfrm>
        </p:grpSpPr>
        <p:grpSp>
          <p:nvGrpSpPr>
            <p:cNvPr id="41" name="Группа 95"/>
            <p:cNvGrpSpPr/>
            <p:nvPr/>
          </p:nvGrpSpPr>
          <p:grpSpPr>
            <a:xfrm>
              <a:off x="785786" y="2928934"/>
              <a:ext cx="9144000" cy="6858000"/>
              <a:chOff x="2285984" y="0"/>
              <a:chExt cx="9144000" cy="6858000"/>
            </a:xfrm>
          </p:grpSpPr>
          <p:sp>
            <p:nvSpPr>
              <p:cNvPr id="43" name="Скругленный прямоугольник 42"/>
              <p:cNvSpPr/>
              <p:nvPr/>
            </p:nvSpPr>
            <p:spPr>
              <a:xfrm>
                <a:off x="2500266" y="1500150"/>
                <a:ext cx="1714512" cy="1357322"/>
              </a:xfrm>
              <a:prstGeom prst="roundRect">
                <a:avLst/>
              </a:prstGeom>
              <a:solidFill>
                <a:schemeClr val="accent1">
                  <a:alpha val="32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grpSp>
            <p:nvGrpSpPr>
              <p:cNvPr id="44" name="Группа 63"/>
              <p:cNvGrpSpPr/>
              <p:nvPr/>
            </p:nvGrpSpPr>
            <p:grpSpPr>
              <a:xfrm>
                <a:off x="2285984" y="0"/>
                <a:ext cx="9144000" cy="6858000"/>
                <a:chOff x="3571868" y="-3429000"/>
                <a:chExt cx="9144000" cy="6858000"/>
              </a:xfrm>
            </p:grpSpPr>
            <p:grpSp>
              <p:nvGrpSpPr>
                <p:cNvPr id="49" name="Группа 125"/>
                <p:cNvGrpSpPr/>
                <p:nvPr/>
              </p:nvGrpSpPr>
              <p:grpSpPr>
                <a:xfrm>
                  <a:off x="3571868" y="-3429000"/>
                  <a:ext cx="9144000" cy="6858000"/>
                  <a:chOff x="-3214742" y="1285908"/>
                  <a:chExt cx="9144000" cy="6858000"/>
                </a:xfrm>
              </p:grpSpPr>
              <p:grpSp>
                <p:nvGrpSpPr>
                  <p:cNvPr id="55" name="Группа 114"/>
                  <p:cNvGrpSpPr/>
                  <p:nvPr/>
                </p:nvGrpSpPr>
                <p:grpSpPr>
                  <a:xfrm>
                    <a:off x="-3214742" y="1285908"/>
                    <a:ext cx="9144000" cy="6858000"/>
                    <a:chOff x="0" y="0"/>
                    <a:chExt cx="9144000" cy="6858000"/>
                  </a:xfrm>
                </p:grpSpPr>
                <p:sp>
                  <p:nvSpPr>
                    <p:cNvPr id="71" name="Прямоугольник 70"/>
                    <p:cNvSpPr/>
                    <p:nvPr/>
                  </p:nvSpPr>
                  <p:spPr>
                    <a:xfrm>
                      <a:off x="0" y="0"/>
                      <a:ext cx="9144000" cy="6858000"/>
                    </a:xfrm>
                    <a:prstGeom prst="rect">
                      <a:avLst/>
                    </a:prstGeom>
                    <a:solidFill>
                      <a:schemeClr val="tx1">
                        <a:lumMod val="75000"/>
                        <a:lumOff val="25000"/>
                        <a:alpha val="69000"/>
                      </a:schemeClr>
                    </a:solidFill>
                  </p:spPr>
                  <p:style>
                    <a:lnRef idx="1">
                      <a:schemeClr val="dk1"/>
                    </a:lnRef>
                    <a:fillRef idx="2">
                      <a:schemeClr val="dk1"/>
                    </a:fillRef>
                    <a:effectRef idx="1">
                      <a:schemeClr val="dk1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endParaRPr lang="ru-RU" sz="96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lvl="0" algn="ctr">
                        <a:spcAft>
                          <a:spcPts val="1000"/>
                        </a:spcAft>
                      </a:pPr>
                      <a:endParaRPr lang="ru-RU" sz="96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72" name="Прямоугольник 71"/>
                    <p:cNvSpPr/>
                    <p:nvPr/>
                  </p:nvSpPr>
                  <p:spPr>
                    <a:xfrm>
                      <a:off x="357158" y="5143512"/>
                      <a:ext cx="1992853" cy="1015663"/>
                    </a:xfrm>
                    <a:prstGeom prst="rect">
                      <a:avLst/>
                    </a:prstGeom>
                    <a:solidFill>
                      <a:schemeClr val="bg2">
                        <a:lumMod val="90000"/>
                      </a:schemeClr>
                    </a:solidFill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n-US" sz="60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r>
                        <a:rPr lang="en-US" sz="6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=</a:t>
                      </a:r>
                      <a:r>
                        <a:rPr lang="en-US" sz="6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Nt</a:t>
                      </a:r>
                      <a:endParaRPr lang="ru-RU" sz="6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grpSp>
                <p:nvGrpSpPr>
                  <p:cNvPr id="56" name="Группа 123"/>
                  <p:cNvGrpSpPr/>
                  <p:nvPr/>
                </p:nvGrpSpPr>
                <p:grpSpPr>
                  <a:xfrm>
                    <a:off x="-3000460" y="1500135"/>
                    <a:ext cx="7425913" cy="1562510"/>
                    <a:chOff x="-3152860" y="-910440"/>
                    <a:chExt cx="7425913" cy="1562510"/>
                  </a:xfrm>
                  <a:solidFill>
                    <a:schemeClr val="bg2">
                      <a:lumMod val="90000"/>
                    </a:schemeClr>
                  </a:solidFill>
                </p:grpSpPr>
                <p:sp>
                  <p:nvSpPr>
                    <p:cNvPr id="63" name="Text Box 40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-3152860" y="-646758"/>
                      <a:ext cx="930056" cy="714380"/>
                    </a:xfrm>
                    <a:prstGeom prst="rect">
                      <a:avLst/>
                    </a:prstGeom>
                    <a:grp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U</a:t>
                      </a: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=</a:t>
                      </a: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</a:t>
                      </a:r>
                      <a:endParaRPr kumimoji="0" lang="ru-RU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grpSp>
                  <p:nvGrpSpPr>
                    <p:cNvPr id="64" name="Group 41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-2399564" y="-910440"/>
                      <a:ext cx="6672617" cy="1562510"/>
                      <a:chOff x="-957" y="2602"/>
                      <a:chExt cx="4370" cy="1036"/>
                    </a:xfrm>
                    <a:grpFill/>
                  </p:grpSpPr>
                  <p:grpSp>
                    <p:nvGrpSpPr>
                      <p:cNvPr id="65" name="Group 42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-931" y="2602"/>
                        <a:ext cx="4344" cy="1036"/>
                        <a:chOff x="6918" y="2902"/>
                        <a:chExt cx="5277" cy="1036"/>
                      </a:xfrm>
                      <a:grpFill/>
                    </p:grpSpPr>
                    <p:sp>
                      <p:nvSpPr>
                        <p:cNvPr id="67" name="Line 43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1567" y="3938"/>
                          <a:ext cx="628" cy="0"/>
                        </a:xfrm>
                        <a:prstGeom prst="line">
                          <a:avLst/>
                        </a:prstGeom>
                        <a:grpFill/>
                        <a:ln w="19050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44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grpSp>
                      <p:nvGrpSpPr>
                        <p:cNvPr id="68" name="Group 44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6918" y="2902"/>
                          <a:ext cx="605" cy="829"/>
                          <a:chOff x="7325" y="3170"/>
                          <a:chExt cx="484" cy="829"/>
                        </a:xfrm>
                        <a:grpFill/>
                      </p:grpSpPr>
                      <p:sp>
                        <p:nvSpPr>
                          <p:cNvPr id="69" name="Text Box 45"/>
                          <p:cNvSpPr txBox="1"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7361" y="3170"/>
                            <a:ext cx="448" cy="379"/>
                          </a:xfrm>
                          <a:prstGeom prst="rect">
                            <a:avLst/>
                          </a:prstGeom>
                          <a:grpFill/>
                          <a:ln w="9525">
                            <a:noFill/>
                            <a:miter lim="800000"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lvl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ts val="100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r>
                              <a:rPr kumimoji="0" lang="en-US" sz="3200" b="1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rPr>
                              <a:t>А</a:t>
                            </a:r>
                            <a:endParaRPr kumimoji="0" lang="ru-RU" sz="44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  <p:sp>
                        <p:nvSpPr>
                          <p:cNvPr id="70" name="Text Box 46"/>
                          <p:cNvSpPr txBox="1"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7325" y="3549"/>
                            <a:ext cx="484" cy="450"/>
                          </a:xfrm>
                          <a:prstGeom prst="rect">
                            <a:avLst/>
                          </a:prstGeom>
                          <a:grpFill/>
                          <a:ln w="9525">
                            <a:noFill/>
                            <a:miter lim="800000"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lvl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ts val="100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r>
                              <a:rPr kumimoji="0" lang="en-US" sz="3600" b="1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rPr>
                              <a:t> </a:t>
                            </a:r>
                            <a:r>
                              <a:rPr kumimoji="0" lang="en-US" sz="3600" b="1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rgbClr val="006600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rPr>
                              <a:t>q</a:t>
                            </a:r>
                            <a:endParaRPr kumimoji="0" lang="ru-RU" sz="44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0066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</p:grpSp>
                  </p:grpSp>
                  <p:sp>
                    <p:nvSpPr>
                      <p:cNvPr id="66" name="Line 47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-957" y="2981"/>
                        <a:ext cx="583" cy="0"/>
                      </a:xfrm>
                      <a:prstGeom prst="line">
                        <a:avLst/>
                      </a:prstGeom>
                      <a:grpFill/>
                      <a:ln w="5715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4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57" name="Группа 17"/>
                  <p:cNvGrpSpPr/>
                  <p:nvPr/>
                </p:nvGrpSpPr>
                <p:grpSpPr>
                  <a:xfrm>
                    <a:off x="-2071766" y="4418965"/>
                    <a:ext cx="6643766" cy="1938993"/>
                    <a:chOff x="214250" y="4019985"/>
                    <a:chExt cx="6643766" cy="1938993"/>
                  </a:xfrm>
                </p:grpSpPr>
                <p:sp>
                  <p:nvSpPr>
                    <p:cNvPr id="58" name="Прямоугольник 57"/>
                    <p:cNvSpPr/>
                    <p:nvPr/>
                  </p:nvSpPr>
                  <p:spPr>
                    <a:xfrm>
                      <a:off x="6000760" y="4019985"/>
                      <a:ext cx="857256" cy="1107996"/>
                    </a:xfrm>
                    <a:prstGeom prst="rect">
                      <a:avLst/>
                    </a:prstGeom>
                    <a:solidFill>
                      <a:schemeClr val="accent4">
                        <a:lumMod val="60000"/>
                        <a:lumOff val="40000"/>
                      </a:schemeClr>
                    </a:solidFill>
                  </p:spPr>
                  <p:txBody>
                    <a:bodyPr wrap="square">
                      <a:spAutoFit/>
                    </a:bodyPr>
                    <a:lstStyle/>
                    <a:p>
                      <a:r>
                        <a:rPr lang="en-US" sz="6600" b="1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U</a:t>
                      </a:r>
                      <a:endParaRPr lang="ru-RU" sz="6600" b="1" dirty="0">
                        <a:solidFill>
                          <a:srgbClr val="000099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59" name="Прямоугольник 58"/>
                    <p:cNvSpPr/>
                    <p:nvPr/>
                  </p:nvSpPr>
                  <p:spPr>
                    <a:xfrm>
                      <a:off x="4929190" y="4643446"/>
                      <a:ext cx="1000132" cy="1107996"/>
                    </a:xfrm>
                    <a:prstGeom prst="rect">
                      <a:avLst/>
                    </a:prstGeom>
                    <a:solidFill>
                      <a:schemeClr val="accent4">
                        <a:lumMod val="60000"/>
                        <a:lumOff val="40000"/>
                      </a:schemeClr>
                    </a:solidFill>
                  </p:spPr>
                  <p:txBody>
                    <a:bodyPr wrap="square">
                      <a:spAutoFit/>
                    </a:bodyPr>
                    <a:lstStyle/>
                    <a:p>
                      <a:r>
                        <a:rPr lang="en-US" sz="6600" b="1" cap="all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lang="en-US" sz="6600" b="1" cap="all" dirty="0" smtClean="0">
                          <a:solidFill>
                            <a:srgbClr val="00009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=</a:t>
                      </a:r>
                      <a:endParaRPr lang="ru-RU" sz="6600" b="1" dirty="0">
                        <a:solidFill>
                          <a:srgbClr val="000099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60" name="Прямоугольник 59"/>
                    <p:cNvSpPr/>
                    <p:nvPr/>
                  </p:nvSpPr>
                  <p:spPr>
                    <a:xfrm>
                      <a:off x="5929322" y="5127981"/>
                      <a:ext cx="857224" cy="830997"/>
                    </a:xfrm>
                    <a:prstGeom prst="rect">
                      <a:avLst/>
                    </a:prstGeom>
                    <a:solidFill>
                      <a:schemeClr val="bg2">
                        <a:lumMod val="75000"/>
                      </a:schemeClr>
                    </a:solidFill>
                  </p:spPr>
                  <p:txBody>
                    <a:bodyPr wrap="square">
                      <a:spAutoFit/>
                    </a:bodyPr>
                    <a:lstStyle/>
                    <a:p>
                      <a:r>
                        <a:rPr lang="en-US" sz="4800" b="1" cap="all" dirty="0" smtClean="0"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endParaRPr lang="ru-RU" sz="4800" b="1" dirty="0">
                        <a:solidFill>
                          <a:srgbClr val="0066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cxnSp>
                  <p:nvCxnSpPr>
                    <p:cNvPr id="61" name="Прямая соединительная линия 60"/>
                    <p:cNvCxnSpPr/>
                    <p:nvPr/>
                  </p:nvCxnSpPr>
                  <p:spPr>
                    <a:xfrm>
                      <a:off x="5929322" y="5199419"/>
                      <a:ext cx="714380" cy="1588"/>
                    </a:xfrm>
                    <a:prstGeom prst="line">
                      <a:avLst/>
                    </a:prstGeom>
                    <a:ln w="762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2" name="Прямая соединительная линия 61"/>
                    <p:cNvCxnSpPr/>
                    <p:nvPr/>
                  </p:nvCxnSpPr>
                  <p:spPr>
                    <a:xfrm>
                      <a:off x="214250" y="4030176"/>
                      <a:ext cx="714380" cy="1588"/>
                    </a:xfrm>
                    <a:prstGeom prst="line">
                      <a:avLst/>
                    </a:prstGeom>
                    <a:ln w="762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50" name="Группа 145"/>
                <p:cNvGrpSpPr/>
                <p:nvPr/>
              </p:nvGrpSpPr>
              <p:grpSpPr>
                <a:xfrm>
                  <a:off x="3643274" y="-1139909"/>
                  <a:ext cx="1808967" cy="1701831"/>
                  <a:chOff x="3940901" y="3717875"/>
                  <a:chExt cx="1808967" cy="1701831"/>
                </a:xfrm>
                <a:solidFill>
                  <a:schemeClr val="tx2">
                    <a:lumMod val="20000"/>
                    <a:lumOff val="80000"/>
                  </a:schemeClr>
                </a:solidFill>
              </p:grpSpPr>
              <p:sp>
                <p:nvSpPr>
                  <p:cNvPr id="51" name="Line 1"/>
                  <p:cNvSpPr>
                    <a:spLocks noChangeShapeType="1"/>
                  </p:cNvSpPr>
                  <p:nvPr/>
                </p:nvSpPr>
                <p:spPr bwMode="auto">
                  <a:xfrm rot="21420000">
                    <a:off x="5000799" y="4509576"/>
                    <a:ext cx="571504" cy="53509"/>
                  </a:xfrm>
                  <a:prstGeom prst="line">
                    <a:avLst/>
                  </a:prstGeom>
                  <a:grpFill/>
                  <a:ln w="571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52" name="Rectangle 152"/>
                  <p:cNvSpPr>
                    <a:spLocks noChangeArrowheads="1"/>
                  </p:cNvSpPr>
                  <p:nvPr/>
                </p:nvSpPr>
                <p:spPr bwMode="auto">
                  <a:xfrm>
                    <a:off x="5072034" y="3717875"/>
                    <a:ext cx="677834" cy="769441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ctr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nb-NO" sz="4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rPr>
                      <a:t>q                       </a:t>
                    </a:r>
                    <a:endParaRPr kumimoji="0" lang="nb-NO" sz="5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53" name="Text Box 15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940901" y="4009516"/>
                    <a:ext cx="1071538" cy="919705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5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I</a:t>
                    </a:r>
                    <a:r>
                      <a:rPr kumimoji="0" lang="en-US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en-US" sz="6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=</a:t>
                    </a:r>
                    <a:endParaRPr kumimoji="0" lang="ru-RU" sz="6000" b="0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54" name="Rectangle 152"/>
                  <p:cNvSpPr>
                    <a:spLocks noChangeArrowheads="1"/>
                  </p:cNvSpPr>
                  <p:nvPr/>
                </p:nvSpPr>
                <p:spPr bwMode="auto">
                  <a:xfrm rot="21540000">
                    <a:off x="5163141" y="4650265"/>
                    <a:ext cx="428628" cy="769441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ctr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nb-NO" sz="4400" b="1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rPr>
                      <a:t>t                       </a:t>
                    </a:r>
                    <a:endParaRPr kumimoji="0" lang="nb-NO" sz="5400" b="0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grpSp>
            <p:nvGrpSpPr>
              <p:cNvPr id="45" name="Группа 23"/>
              <p:cNvGrpSpPr/>
              <p:nvPr/>
            </p:nvGrpSpPr>
            <p:grpSpPr>
              <a:xfrm>
                <a:off x="8501090" y="500042"/>
                <a:ext cx="1143008" cy="1367756"/>
                <a:chOff x="7358082" y="2639793"/>
                <a:chExt cx="1143008" cy="1367756"/>
              </a:xfrm>
              <a:solidFill>
                <a:schemeClr val="bg2"/>
              </a:solidFill>
            </p:grpSpPr>
            <p:sp>
              <p:nvSpPr>
                <p:cNvPr id="46" name="Прямоугольник 45"/>
                <p:cNvSpPr/>
                <p:nvPr/>
              </p:nvSpPr>
              <p:spPr>
                <a:xfrm>
                  <a:off x="7358082" y="2639793"/>
                  <a:ext cx="1143008" cy="646331"/>
                </a:xfrm>
                <a:prstGeom prst="rect">
                  <a:avLst/>
                </a:prstGeom>
                <a:grpFill/>
              </p:spPr>
              <p:txBody>
                <a:bodyPr wrap="square">
                  <a:spAutoFit/>
                </a:bodyPr>
                <a:lstStyle/>
                <a:p>
                  <a:r>
                    <a:rPr lang="en-US" sz="36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  <a:sym typeface="Symbol"/>
                    </a:rPr>
                    <a:t></a:t>
                  </a:r>
                  <a:r>
                    <a:rPr lang="en-US" sz="3600" b="1" dirty="0" smtClean="0">
                      <a:solidFill>
                        <a:srgbClr val="0033CC"/>
                      </a:solidFill>
                      <a:latin typeface="Times New Roman" pitchFamily="18" charset="0"/>
                      <a:cs typeface="Times New Roman" pitchFamily="18" charset="0"/>
                    </a:rPr>
                    <a:t>L</a:t>
                  </a:r>
                  <a:endParaRPr lang="ru-RU" sz="3600" b="1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7" name="Прямоугольник 46"/>
                <p:cNvSpPr/>
                <p:nvPr/>
              </p:nvSpPr>
              <p:spPr>
                <a:xfrm>
                  <a:off x="7524708" y="3361218"/>
                  <a:ext cx="619192" cy="646331"/>
                </a:xfrm>
                <a:prstGeom prst="rect">
                  <a:avLst/>
                </a:prstGeom>
                <a:grpFill/>
              </p:spPr>
              <p:txBody>
                <a:bodyPr wrap="square">
                  <a:spAutoFit/>
                </a:bodyPr>
                <a:lstStyle/>
                <a:p>
                  <a:r>
                    <a:rPr lang="en-US" sz="3600" b="1" cap="all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S</a:t>
                  </a:r>
                  <a:endParaRPr lang="ru-RU" sz="3600" b="1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cxnSp>
              <p:nvCxnSpPr>
                <p:cNvPr id="48" name="Прямая соединительная линия 47"/>
                <p:cNvCxnSpPr/>
                <p:nvPr/>
              </p:nvCxnSpPr>
              <p:spPr>
                <a:xfrm>
                  <a:off x="7429520" y="3286124"/>
                  <a:ext cx="714380" cy="1588"/>
                </a:xfrm>
                <a:prstGeom prst="line">
                  <a:avLst/>
                </a:prstGeom>
                <a:grpFill/>
                <a:ln w="762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42" name="Прямоугольник 41"/>
            <p:cNvSpPr/>
            <p:nvPr/>
          </p:nvSpPr>
          <p:spPr>
            <a:xfrm>
              <a:off x="6215074" y="3786190"/>
              <a:ext cx="857224" cy="707886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>
              <a:spAutoFit/>
            </a:bodyPr>
            <a:lstStyle/>
            <a:p>
              <a:r>
                <a:rPr lang="en-US" sz="40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R=</a:t>
              </a:r>
              <a:r>
                <a:rPr lang="en-US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endParaRPr lang="ru-RU" sz="4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500"/>
                            </p:stCondLst>
                            <p:childTnLst>
                              <p:par>
                                <p:cTn id="4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1000"/>
                                        <p:tgtEl>
                                          <p:spTgt spid="358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1000"/>
                                        <p:tgtEl>
                                          <p:spTgt spid="358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00"/>
                            </p:stCondLst>
                            <p:childTnLst>
                              <p:par>
                                <p:cTn id="11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8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0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10" grpId="0"/>
      <p:bldP spid="11" grpId="0"/>
      <p:bldP spid="12" grpId="0"/>
      <p:bldP spid="13" grpId="0"/>
      <p:bldP spid="17" grpId="0"/>
      <p:bldP spid="18" grpId="0"/>
      <p:bldP spid="19" grpId="0"/>
      <p:bldP spid="25" grpId="0" animBg="1"/>
      <p:bldP spid="26" grpId="0"/>
      <p:bldP spid="27" grpId="0"/>
      <p:bldP spid="28" grpId="0" animBg="1"/>
      <p:bldP spid="29" grpId="0" animBg="1"/>
      <p:bldP spid="3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D:\фото\ВСВ\для тем\2011-11-28 16.08.0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-1884210" y="-44672"/>
            <a:ext cx="8786876" cy="6590156"/>
          </a:xfrm>
          <a:prstGeom prst="rect">
            <a:avLst/>
          </a:prstGeom>
          <a:noFill/>
        </p:spPr>
      </p:pic>
      <p:pic>
        <p:nvPicPr>
          <p:cNvPr id="36867" name="Picture 3" descr="D:\фото\ВСВ\для тем\2011-11-28 16.07.4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400000">
            <a:off x="2643179" y="-28"/>
            <a:ext cx="7429512" cy="5572133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357290" y="285728"/>
            <a:ext cx="22860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15.4</a:t>
            </a:r>
            <a:r>
              <a:rPr lang="ru-RU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мм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00562" y="2071678"/>
            <a:ext cx="22860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 мм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0" y="0"/>
            <a:ext cx="9144000" cy="6858000"/>
            <a:chOff x="785786" y="2928934"/>
            <a:chExt cx="9144000" cy="6858000"/>
          </a:xfrm>
        </p:grpSpPr>
        <p:grpSp>
          <p:nvGrpSpPr>
            <p:cNvPr id="7" name="Группа 95"/>
            <p:cNvGrpSpPr/>
            <p:nvPr/>
          </p:nvGrpSpPr>
          <p:grpSpPr>
            <a:xfrm>
              <a:off x="785786" y="2928934"/>
              <a:ext cx="9144000" cy="6858000"/>
              <a:chOff x="2285984" y="0"/>
              <a:chExt cx="9144000" cy="6858000"/>
            </a:xfrm>
          </p:grpSpPr>
          <p:sp>
            <p:nvSpPr>
              <p:cNvPr id="9" name="Скругленный прямоугольник 8"/>
              <p:cNvSpPr/>
              <p:nvPr/>
            </p:nvSpPr>
            <p:spPr>
              <a:xfrm>
                <a:off x="2500266" y="1500150"/>
                <a:ext cx="1714512" cy="1357322"/>
              </a:xfrm>
              <a:prstGeom prst="roundRect">
                <a:avLst/>
              </a:prstGeom>
              <a:solidFill>
                <a:schemeClr val="accent1">
                  <a:alpha val="32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grpSp>
            <p:nvGrpSpPr>
              <p:cNvPr id="10" name="Группа 63"/>
              <p:cNvGrpSpPr/>
              <p:nvPr/>
            </p:nvGrpSpPr>
            <p:grpSpPr>
              <a:xfrm>
                <a:off x="2285984" y="0"/>
                <a:ext cx="9144000" cy="6858000"/>
                <a:chOff x="3571868" y="-3429000"/>
                <a:chExt cx="9144000" cy="6858000"/>
              </a:xfrm>
            </p:grpSpPr>
            <p:grpSp>
              <p:nvGrpSpPr>
                <p:cNvPr id="15" name="Группа 125"/>
                <p:cNvGrpSpPr/>
                <p:nvPr/>
              </p:nvGrpSpPr>
              <p:grpSpPr>
                <a:xfrm>
                  <a:off x="3571868" y="-3429000"/>
                  <a:ext cx="9144000" cy="6858000"/>
                  <a:chOff x="-3214742" y="1285908"/>
                  <a:chExt cx="9144000" cy="6858000"/>
                </a:xfrm>
              </p:grpSpPr>
              <p:grpSp>
                <p:nvGrpSpPr>
                  <p:cNvPr id="21" name="Группа 114"/>
                  <p:cNvGrpSpPr/>
                  <p:nvPr/>
                </p:nvGrpSpPr>
                <p:grpSpPr>
                  <a:xfrm>
                    <a:off x="-3214742" y="1285908"/>
                    <a:ext cx="9144000" cy="6858000"/>
                    <a:chOff x="0" y="0"/>
                    <a:chExt cx="9144000" cy="6858000"/>
                  </a:xfrm>
                </p:grpSpPr>
                <p:sp>
                  <p:nvSpPr>
                    <p:cNvPr id="37" name="Прямоугольник 36"/>
                    <p:cNvSpPr/>
                    <p:nvPr/>
                  </p:nvSpPr>
                  <p:spPr>
                    <a:xfrm>
                      <a:off x="0" y="0"/>
                      <a:ext cx="9144000" cy="6858000"/>
                    </a:xfrm>
                    <a:prstGeom prst="rect">
                      <a:avLst/>
                    </a:prstGeom>
                    <a:solidFill>
                      <a:schemeClr val="tx1">
                        <a:lumMod val="75000"/>
                        <a:lumOff val="25000"/>
                        <a:alpha val="69000"/>
                      </a:schemeClr>
                    </a:solidFill>
                  </p:spPr>
                  <p:style>
                    <a:lnRef idx="1">
                      <a:schemeClr val="dk1"/>
                    </a:lnRef>
                    <a:fillRef idx="2">
                      <a:schemeClr val="dk1"/>
                    </a:fillRef>
                    <a:effectRef idx="1">
                      <a:schemeClr val="dk1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endParaRPr lang="ru-RU" sz="96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lvl="0" algn="ctr">
                        <a:spcAft>
                          <a:spcPts val="1000"/>
                        </a:spcAft>
                      </a:pPr>
                      <a:endParaRPr lang="ru-RU" sz="96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38" name="Прямоугольник 37"/>
                    <p:cNvSpPr/>
                    <p:nvPr/>
                  </p:nvSpPr>
                  <p:spPr>
                    <a:xfrm>
                      <a:off x="357158" y="5143512"/>
                      <a:ext cx="1992853" cy="1015663"/>
                    </a:xfrm>
                    <a:prstGeom prst="rect">
                      <a:avLst/>
                    </a:prstGeom>
                    <a:solidFill>
                      <a:schemeClr val="bg2">
                        <a:lumMod val="90000"/>
                      </a:schemeClr>
                    </a:solidFill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n-US" sz="60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r>
                        <a:rPr lang="en-US" sz="6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=</a:t>
                      </a:r>
                      <a:r>
                        <a:rPr lang="en-US" sz="6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Nt</a:t>
                      </a:r>
                      <a:endParaRPr lang="ru-RU" sz="6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grpSp>
                <p:nvGrpSpPr>
                  <p:cNvPr id="22" name="Группа 123"/>
                  <p:cNvGrpSpPr/>
                  <p:nvPr/>
                </p:nvGrpSpPr>
                <p:grpSpPr>
                  <a:xfrm>
                    <a:off x="-3000460" y="1500135"/>
                    <a:ext cx="7425913" cy="1562510"/>
                    <a:chOff x="-3152860" y="-910440"/>
                    <a:chExt cx="7425913" cy="1562510"/>
                  </a:xfrm>
                  <a:solidFill>
                    <a:schemeClr val="bg2">
                      <a:lumMod val="90000"/>
                    </a:schemeClr>
                  </a:solidFill>
                </p:grpSpPr>
                <p:sp>
                  <p:nvSpPr>
                    <p:cNvPr id="29" name="Text Box 40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-3152860" y="-646758"/>
                      <a:ext cx="930056" cy="714380"/>
                    </a:xfrm>
                    <a:prstGeom prst="rect">
                      <a:avLst/>
                    </a:prstGeom>
                    <a:grp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U</a:t>
                      </a: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=</a:t>
                      </a: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</a:t>
                      </a:r>
                      <a:endParaRPr kumimoji="0" lang="ru-RU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grpSp>
                  <p:nvGrpSpPr>
                    <p:cNvPr id="30" name="Group 41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-2399564" y="-910440"/>
                      <a:ext cx="6672617" cy="1562510"/>
                      <a:chOff x="-957" y="2602"/>
                      <a:chExt cx="4370" cy="1036"/>
                    </a:xfrm>
                    <a:grpFill/>
                  </p:grpSpPr>
                  <p:grpSp>
                    <p:nvGrpSpPr>
                      <p:cNvPr id="31" name="Group 42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-931" y="2602"/>
                        <a:ext cx="4344" cy="1036"/>
                        <a:chOff x="6918" y="2902"/>
                        <a:chExt cx="5277" cy="1036"/>
                      </a:xfrm>
                      <a:grpFill/>
                    </p:grpSpPr>
                    <p:sp>
                      <p:nvSpPr>
                        <p:cNvPr id="33" name="Line 43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1567" y="3938"/>
                          <a:ext cx="628" cy="0"/>
                        </a:xfrm>
                        <a:prstGeom prst="line">
                          <a:avLst/>
                        </a:prstGeom>
                        <a:grpFill/>
                        <a:ln w="19050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44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grpSp>
                      <p:nvGrpSpPr>
                        <p:cNvPr id="34" name="Group 44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6918" y="2902"/>
                          <a:ext cx="605" cy="829"/>
                          <a:chOff x="7325" y="3170"/>
                          <a:chExt cx="484" cy="829"/>
                        </a:xfrm>
                        <a:grpFill/>
                      </p:grpSpPr>
                      <p:sp>
                        <p:nvSpPr>
                          <p:cNvPr id="35" name="Text Box 45"/>
                          <p:cNvSpPr txBox="1"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7361" y="3170"/>
                            <a:ext cx="448" cy="379"/>
                          </a:xfrm>
                          <a:prstGeom prst="rect">
                            <a:avLst/>
                          </a:prstGeom>
                          <a:grpFill/>
                          <a:ln w="9525">
                            <a:noFill/>
                            <a:miter lim="800000"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lvl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ts val="100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r>
                              <a:rPr kumimoji="0" lang="en-US" sz="3200" b="1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rPr>
                              <a:t>А</a:t>
                            </a:r>
                            <a:endParaRPr kumimoji="0" lang="ru-RU" sz="44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  <p:sp>
                        <p:nvSpPr>
                          <p:cNvPr id="36" name="Text Box 46"/>
                          <p:cNvSpPr txBox="1"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7325" y="3549"/>
                            <a:ext cx="484" cy="450"/>
                          </a:xfrm>
                          <a:prstGeom prst="rect">
                            <a:avLst/>
                          </a:prstGeom>
                          <a:grpFill/>
                          <a:ln w="9525">
                            <a:noFill/>
                            <a:miter lim="800000"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lvl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ts val="100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r>
                              <a:rPr kumimoji="0" lang="en-US" sz="3600" b="1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rPr>
                              <a:t> </a:t>
                            </a:r>
                            <a:r>
                              <a:rPr kumimoji="0" lang="en-US" sz="3600" b="1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rgbClr val="006600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rPr>
                              <a:t>q</a:t>
                            </a:r>
                            <a:endParaRPr kumimoji="0" lang="ru-RU" sz="44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0066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</p:grpSp>
                  </p:grpSp>
                  <p:sp>
                    <p:nvSpPr>
                      <p:cNvPr id="32" name="Line 47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-957" y="2981"/>
                        <a:ext cx="583" cy="0"/>
                      </a:xfrm>
                      <a:prstGeom prst="line">
                        <a:avLst/>
                      </a:prstGeom>
                      <a:grpFill/>
                      <a:ln w="5715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4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23" name="Группа 17"/>
                  <p:cNvGrpSpPr/>
                  <p:nvPr/>
                </p:nvGrpSpPr>
                <p:grpSpPr>
                  <a:xfrm>
                    <a:off x="-2071766" y="4418965"/>
                    <a:ext cx="6643766" cy="1938993"/>
                    <a:chOff x="214250" y="4019985"/>
                    <a:chExt cx="6643766" cy="1938993"/>
                  </a:xfrm>
                </p:grpSpPr>
                <p:sp>
                  <p:nvSpPr>
                    <p:cNvPr id="24" name="Прямоугольник 23"/>
                    <p:cNvSpPr/>
                    <p:nvPr/>
                  </p:nvSpPr>
                  <p:spPr>
                    <a:xfrm>
                      <a:off x="6000760" y="4019985"/>
                      <a:ext cx="857256" cy="1107996"/>
                    </a:xfrm>
                    <a:prstGeom prst="rect">
                      <a:avLst/>
                    </a:prstGeom>
                    <a:solidFill>
                      <a:schemeClr val="accent4">
                        <a:lumMod val="60000"/>
                        <a:lumOff val="40000"/>
                      </a:schemeClr>
                    </a:solidFill>
                  </p:spPr>
                  <p:txBody>
                    <a:bodyPr wrap="square">
                      <a:spAutoFit/>
                    </a:bodyPr>
                    <a:lstStyle/>
                    <a:p>
                      <a:r>
                        <a:rPr lang="en-US" sz="6600" b="1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U</a:t>
                      </a:r>
                      <a:endParaRPr lang="ru-RU" sz="6600" b="1" dirty="0">
                        <a:solidFill>
                          <a:srgbClr val="000099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5" name="Прямоугольник 24"/>
                    <p:cNvSpPr/>
                    <p:nvPr/>
                  </p:nvSpPr>
                  <p:spPr>
                    <a:xfrm>
                      <a:off x="4929190" y="4643446"/>
                      <a:ext cx="1000132" cy="1107996"/>
                    </a:xfrm>
                    <a:prstGeom prst="rect">
                      <a:avLst/>
                    </a:prstGeom>
                    <a:solidFill>
                      <a:schemeClr val="accent4">
                        <a:lumMod val="60000"/>
                        <a:lumOff val="40000"/>
                      </a:schemeClr>
                    </a:solidFill>
                  </p:spPr>
                  <p:txBody>
                    <a:bodyPr wrap="square">
                      <a:spAutoFit/>
                    </a:bodyPr>
                    <a:lstStyle/>
                    <a:p>
                      <a:r>
                        <a:rPr lang="en-US" sz="6600" b="1" cap="all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lang="en-US" sz="6600" b="1" cap="all" dirty="0" smtClean="0">
                          <a:solidFill>
                            <a:srgbClr val="00009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=</a:t>
                      </a:r>
                      <a:endParaRPr lang="ru-RU" sz="6600" b="1" dirty="0">
                        <a:solidFill>
                          <a:srgbClr val="000099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6" name="Прямоугольник 25"/>
                    <p:cNvSpPr/>
                    <p:nvPr/>
                  </p:nvSpPr>
                  <p:spPr>
                    <a:xfrm>
                      <a:off x="5929322" y="5127981"/>
                      <a:ext cx="857224" cy="830997"/>
                    </a:xfrm>
                    <a:prstGeom prst="rect">
                      <a:avLst/>
                    </a:prstGeom>
                    <a:solidFill>
                      <a:schemeClr val="bg2">
                        <a:lumMod val="75000"/>
                      </a:schemeClr>
                    </a:solidFill>
                  </p:spPr>
                  <p:txBody>
                    <a:bodyPr wrap="square">
                      <a:spAutoFit/>
                    </a:bodyPr>
                    <a:lstStyle/>
                    <a:p>
                      <a:r>
                        <a:rPr lang="en-US" sz="4800" b="1" cap="all" dirty="0" smtClean="0"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endParaRPr lang="ru-RU" sz="4800" b="1" dirty="0">
                        <a:solidFill>
                          <a:srgbClr val="0066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cxnSp>
                  <p:nvCxnSpPr>
                    <p:cNvPr id="27" name="Прямая соединительная линия 26"/>
                    <p:cNvCxnSpPr/>
                    <p:nvPr/>
                  </p:nvCxnSpPr>
                  <p:spPr>
                    <a:xfrm>
                      <a:off x="5929322" y="5199419"/>
                      <a:ext cx="714380" cy="1588"/>
                    </a:xfrm>
                    <a:prstGeom prst="line">
                      <a:avLst/>
                    </a:prstGeom>
                    <a:ln w="762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8" name="Прямая соединительная линия 27"/>
                    <p:cNvCxnSpPr/>
                    <p:nvPr/>
                  </p:nvCxnSpPr>
                  <p:spPr>
                    <a:xfrm>
                      <a:off x="214250" y="4030176"/>
                      <a:ext cx="714380" cy="1588"/>
                    </a:xfrm>
                    <a:prstGeom prst="line">
                      <a:avLst/>
                    </a:prstGeom>
                    <a:ln w="762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16" name="Группа 145"/>
                <p:cNvGrpSpPr/>
                <p:nvPr/>
              </p:nvGrpSpPr>
              <p:grpSpPr>
                <a:xfrm>
                  <a:off x="3643274" y="-1139909"/>
                  <a:ext cx="1808967" cy="1701831"/>
                  <a:chOff x="3940901" y="3717875"/>
                  <a:chExt cx="1808967" cy="1701831"/>
                </a:xfrm>
                <a:solidFill>
                  <a:schemeClr val="tx2">
                    <a:lumMod val="20000"/>
                    <a:lumOff val="80000"/>
                  </a:schemeClr>
                </a:solidFill>
              </p:grpSpPr>
              <p:sp>
                <p:nvSpPr>
                  <p:cNvPr id="17" name="Line 1"/>
                  <p:cNvSpPr>
                    <a:spLocks noChangeShapeType="1"/>
                  </p:cNvSpPr>
                  <p:nvPr/>
                </p:nvSpPr>
                <p:spPr bwMode="auto">
                  <a:xfrm rot="21420000">
                    <a:off x="5000799" y="4509576"/>
                    <a:ext cx="571504" cy="53509"/>
                  </a:xfrm>
                  <a:prstGeom prst="line">
                    <a:avLst/>
                  </a:prstGeom>
                  <a:grpFill/>
                  <a:ln w="571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8" name="Rectangle 152"/>
                  <p:cNvSpPr>
                    <a:spLocks noChangeArrowheads="1"/>
                  </p:cNvSpPr>
                  <p:nvPr/>
                </p:nvSpPr>
                <p:spPr bwMode="auto">
                  <a:xfrm>
                    <a:off x="5072034" y="3717875"/>
                    <a:ext cx="677834" cy="769441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ctr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nb-NO" sz="4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rPr>
                      <a:t>q                       </a:t>
                    </a:r>
                    <a:endParaRPr kumimoji="0" lang="nb-NO" sz="5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9" name="Text Box 15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940901" y="4009516"/>
                    <a:ext cx="1071538" cy="919705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5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I</a:t>
                    </a:r>
                    <a:r>
                      <a:rPr kumimoji="0" lang="en-US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en-US" sz="6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=</a:t>
                    </a:r>
                    <a:endParaRPr kumimoji="0" lang="ru-RU" sz="6000" b="0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0" name="Rectangle 152"/>
                  <p:cNvSpPr>
                    <a:spLocks noChangeArrowheads="1"/>
                  </p:cNvSpPr>
                  <p:nvPr/>
                </p:nvSpPr>
                <p:spPr bwMode="auto">
                  <a:xfrm rot="21540000">
                    <a:off x="5163141" y="4650265"/>
                    <a:ext cx="428628" cy="769441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ctr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nb-NO" sz="4400" b="1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rPr>
                      <a:t>t                       </a:t>
                    </a:r>
                    <a:endParaRPr kumimoji="0" lang="nb-NO" sz="5400" b="0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grpSp>
            <p:nvGrpSpPr>
              <p:cNvPr id="11" name="Группа 23"/>
              <p:cNvGrpSpPr/>
              <p:nvPr/>
            </p:nvGrpSpPr>
            <p:grpSpPr>
              <a:xfrm>
                <a:off x="8501090" y="500042"/>
                <a:ext cx="1143008" cy="1367756"/>
                <a:chOff x="7358082" y="2639793"/>
                <a:chExt cx="1143008" cy="1367756"/>
              </a:xfrm>
              <a:solidFill>
                <a:schemeClr val="bg2"/>
              </a:solidFill>
            </p:grpSpPr>
            <p:sp>
              <p:nvSpPr>
                <p:cNvPr id="12" name="Прямоугольник 11"/>
                <p:cNvSpPr/>
                <p:nvPr/>
              </p:nvSpPr>
              <p:spPr>
                <a:xfrm>
                  <a:off x="7358082" y="2639793"/>
                  <a:ext cx="1143008" cy="646331"/>
                </a:xfrm>
                <a:prstGeom prst="rect">
                  <a:avLst/>
                </a:prstGeom>
                <a:grpFill/>
              </p:spPr>
              <p:txBody>
                <a:bodyPr wrap="square">
                  <a:spAutoFit/>
                </a:bodyPr>
                <a:lstStyle/>
                <a:p>
                  <a:r>
                    <a:rPr lang="en-US" sz="36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  <a:sym typeface="Symbol"/>
                    </a:rPr>
                    <a:t></a:t>
                  </a:r>
                  <a:r>
                    <a:rPr lang="en-US" sz="3600" b="1" dirty="0" smtClean="0">
                      <a:solidFill>
                        <a:srgbClr val="0033CC"/>
                      </a:solidFill>
                      <a:latin typeface="Times New Roman" pitchFamily="18" charset="0"/>
                      <a:cs typeface="Times New Roman" pitchFamily="18" charset="0"/>
                    </a:rPr>
                    <a:t>L</a:t>
                  </a:r>
                  <a:endParaRPr lang="ru-RU" sz="3600" b="1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3" name="Прямоугольник 12"/>
                <p:cNvSpPr/>
                <p:nvPr/>
              </p:nvSpPr>
              <p:spPr>
                <a:xfrm>
                  <a:off x="7524708" y="3361218"/>
                  <a:ext cx="619192" cy="646331"/>
                </a:xfrm>
                <a:prstGeom prst="rect">
                  <a:avLst/>
                </a:prstGeom>
                <a:grpFill/>
              </p:spPr>
              <p:txBody>
                <a:bodyPr wrap="square">
                  <a:spAutoFit/>
                </a:bodyPr>
                <a:lstStyle/>
                <a:p>
                  <a:r>
                    <a:rPr lang="en-US" sz="3600" b="1" cap="all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S</a:t>
                  </a:r>
                  <a:endParaRPr lang="ru-RU" sz="3600" b="1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cxnSp>
              <p:nvCxnSpPr>
                <p:cNvPr id="14" name="Прямая соединительная линия 13"/>
                <p:cNvCxnSpPr/>
                <p:nvPr/>
              </p:nvCxnSpPr>
              <p:spPr>
                <a:xfrm>
                  <a:off x="7429520" y="3286124"/>
                  <a:ext cx="714380" cy="1588"/>
                </a:xfrm>
                <a:prstGeom prst="line">
                  <a:avLst/>
                </a:prstGeom>
                <a:grpFill/>
                <a:ln w="762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8" name="Прямоугольник 7"/>
            <p:cNvSpPr/>
            <p:nvPr/>
          </p:nvSpPr>
          <p:spPr>
            <a:xfrm>
              <a:off x="6215074" y="3786190"/>
              <a:ext cx="857224" cy="707886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>
              <a:spAutoFit/>
            </a:bodyPr>
            <a:lstStyle/>
            <a:p>
              <a:r>
                <a:rPr lang="en-US" sz="40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R=</a:t>
              </a:r>
              <a:r>
                <a:rPr lang="en-US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endParaRPr lang="ru-RU" sz="4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2000"/>
                                        <p:tgtEl>
                                          <p:spTgt spid="368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2334637" y="-1906040"/>
            <a:ext cx="4903324" cy="8715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0" y="5072074"/>
            <a:ext cx="9144000" cy="1118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4000"/>
              </a:lnSpc>
            </a:pPr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Вывод: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удельное сопротивление данного проводника составляет примерно (      )  Ом мм</a:t>
            </a:r>
            <a:r>
              <a:rPr lang="en-US" sz="24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/м, вероятно он сделан из ….. </a:t>
            </a:r>
            <a:endParaRPr lang="ru-RU" sz="32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0" y="0"/>
            <a:ext cx="9144000" cy="6858000"/>
            <a:chOff x="785786" y="2928934"/>
            <a:chExt cx="9144000" cy="6858000"/>
          </a:xfrm>
        </p:grpSpPr>
        <p:grpSp>
          <p:nvGrpSpPr>
            <p:cNvPr id="6" name="Группа 95"/>
            <p:cNvGrpSpPr/>
            <p:nvPr/>
          </p:nvGrpSpPr>
          <p:grpSpPr>
            <a:xfrm>
              <a:off x="785786" y="2928934"/>
              <a:ext cx="9144000" cy="6858000"/>
              <a:chOff x="2285984" y="0"/>
              <a:chExt cx="9144000" cy="6858000"/>
            </a:xfrm>
          </p:grpSpPr>
          <p:sp>
            <p:nvSpPr>
              <p:cNvPr id="8" name="Скругленный прямоугольник 7"/>
              <p:cNvSpPr/>
              <p:nvPr/>
            </p:nvSpPr>
            <p:spPr>
              <a:xfrm>
                <a:off x="2500266" y="1500150"/>
                <a:ext cx="1714512" cy="1357322"/>
              </a:xfrm>
              <a:prstGeom prst="roundRect">
                <a:avLst/>
              </a:prstGeom>
              <a:solidFill>
                <a:schemeClr val="accent1">
                  <a:alpha val="32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grpSp>
            <p:nvGrpSpPr>
              <p:cNvPr id="9" name="Группа 63"/>
              <p:cNvGrpSpPr/>
              <p:nvPr/>
            </p:nvGrpSpPr>
            <p:grpSpPr>
              <a:xfrm>
                <a:off x="2285984" y="0"/>
                <a:ext cx="9144000" cy="6858000"/>
                <a:chOff x="3571868" y="-3429000"/>
                <a:chExt cx="9144000" cy="6858000"/>
              </a:xfrm>
            </p:grpSpPr>
            <p:grpSp>
              <p:nvGrpSpPr>
                <p:cNvPr id="14" name="Группа 125"/>
                <p:cNvGrpSpPr/>
                <p:nvPr/>
              </p:nvGrpSpPr>
              <p:grpSpPr>
                <a:xfrm>
                  <a:off x="3571868" y="-3429000"/>
                  <a:ext cx="9144000" cy="6858000"/>
                  <a:chOff x="-3214742" y="1285908"/>
                  <a:chExt cx="9144000" cy="6858000"/>
                </a:xfrm>
              </p:grpSpPr>
              <p:grpSp>
                <p:nvGrpSpPr>
                  <p:cNvPr id="20" name="Группа 114"/>
                  <p:cNvGrpSpPr/>
                  <p:nvPr/>
                </p:nvGrpSpPr>
                <p:grpSpPr>
                  <a:xfrm>
                    <a:off x="-3214742" y="1285908"/>
                    <a:ext cx="9144000" cy="6858000"/>
                    <a:chOff x="0" y="0"/>
                    <a:chExt cx="9144000" cy="6858000"/>
                  </a:xfrm>
                </p:grpSpPr>
                <p:sp>
                  <p:nvSpPr>
                    <p:cNvPr id="36" name="Прямоугольник 35"/>
                    <p:cNvSpPr/>
                    <p:nvPr/>
                  </p:nvSpPr>
                  <p:spPr>
                    <a:xfrm>
                      <a:off x="0" y="0"/>
                      <a:ext cx="9144000" cy="6858000"/>
                    </a:xfrm>
                    <a:prstGeom prst="rect">
                      <a:avLst/>
                    </a:prstGeom>
                    <a:solidFill>
                      <a:schemeClr val="tx1">
                        <a:lumMod val="75000"/>
                        <a:lumOff val="25000"/>
                        <a:alpha val="69000"/>
                      </a:schemeClr>
                    </a:solidFill>
                  </p:spPr>
                  <p:style>
                    <a:lnRef idx="1">
                      <a:schemeClr val="dk1"/>
                    </a:lnRef>
                    <a:fillRef idx="2">
                      <a:schemeClr val="dk1"/>
                    </a:fillRef>
                    <a:effectRef idx="1">
                      <a:schemeClr val="dk1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endParaRPr lang="ru-RU" sz="96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lvl="0" algn="ctr">
                        <a:spcAft>
                          <a:spcPts val="1000"/>
                        </a:spcAft>
                      </a:pPr>
                      <a:endParaRPr lang="ru-RU" sz="96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37" name="Прямоугольник 36"/>
                    <p:cNvSpPr/>
                    <p:nvPr/>
                  </p:nvSpPr>
                  <p:spPr>
                    <a:xfrm>
                      <a:off x="357158" y="5143512"/>
                      <a:ext cx="1992853" cy="1015663"/>
                    </a:xfrm>
                    <a:prstGeom prst="rect">
                      <a:avLst/>
                    </a:prstGeom>
                    <a:solidFill>
                      <a:schemeClr val="bg2">
                        <a:lumMod val="90000"/>
                      </a:schemeClr>
                    </a:solidFill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n-US" sz="60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r>
                        <a:rPr lang="en-US" sz="6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=</a:t>
                      </a:r>
                      <a:r>
                        <a:rPr lang="en-US" sz="6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Nt</a:t>
                      </a:r>
                      <a:endParaRPr lang="ru-RU" sz="6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grpSp>
                <p:nvGrpSpPr>
                  <p:cNvPr id="21" name="Группа 123"/>
                  <p:cNvGrpSpPr/>
                  <p:nvPr/>
                </p:nvGrpSpPr>
                <p:grpSpPr>
                  <a:xfrm>
                    <a:off x="-3000460" y="1500135"/>
                    <a:ext cx="7425913" cy="1562510"/>
                    <a:chOff x="-3152860" y="-910440"/>
                    <a:chExt cx="7425913" cy="1562510"/>
                  </a:xfrm>
                  <a:solidFill>
                    <a:schemeClr val="bg2">
                      <a:lumMod val="90000"/>
                    </a:schemeClr>
                  </a:solidFill>
                </p:grpSpPr>
                <p:sp>
                  <p:nvSpPr>
                    <p:cNvPr id="28" name="Text Box 40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-3152860" y="-646758"/>
                      <a:ext cx="930056" cy="714380"/>
                    </a:xfrm>
                    <a:prstGeom prst="rect">
                      <a:avLst/>
                    </a:prstGeom>
                    <a:grp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U</a:t>
                      </a: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=</a:t>
                      </a: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</a:t>
                      </a:r>
                      <a:endParaRPr kumimoji="0" lang="ru-RU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grpSp>
                  <p:nvGrpSpPr>
                    <p:cNvPr id="29" name="Group 41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-2399564" y="-910440"/>
                      <a:ext cx="6672617" cy="1562510"/>
                      <a:chOff x="-957" y="2602"/>
                      <a:chExt cx="4370" cy="1036"/>
                    </a:xfrm>
                    <a:grpFill/>
                  </p:grpSpPr>
                  <p:grpSp>
                    <p:nvGrpSpPr>
                      <p:cNvPr id="30" name="Group 42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-931" y="2602"/>
                        <a:ext cx="4344" cy="1036"/>
                        <a:chOff x="6918" y="2902"/>
                        <a:chExt cx="5277" cy="1036"/>
                      </a:xfrm>
                      <a:grpFill/>
                    </p:grpSpPr>
                    <p:sp>
                      <p:nvSpPr>
                        <p:cNvPr id="32" name="Line 43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1567" y="3938"/>
                          <a:ext cx="628" cy="0"/>
                        </a:xfrm>
                        <a:prstGeom prst="line">
                          <a:avLst/>
                        </a:prstGeom>
                        <a:grpFill/>
                        <a:ln w="19050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44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grpSp>
                      <p:nvGrpSpPr>
                        <p:cNvPr id="33" name="Group 44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6918" y="2902"/>
                          <a:ext cx="605" cy="829"/>
                          <a:chOff x="7325" y="3170"/>
                          <a:chExt cx="484" cy="829"/>
                        </a:xfrm>
                        <a:grpFill/>
                      </p:grpSpPr>
                      <p:sp>
                        <p:nvSpPr>
                          <p:cNvPr id="34" name="Text Box 45"/>
                          <p:cNvSpPr txBox="1"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7361" y="3170"/>
                            <a:ext cx="448" cy="379"/>
                          </a:xfrm>
                          <a:prstGeom prst="rect">
                            <a:avLst/>
                          </a:prstGeom>
                          <a:grpFill/>
                          <a:ln w="9525">
                            <a:noFill/>
                            <a:miter lim="800000"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lvl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ts val="100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r>
                              <a:rPr kumimoji="0" lang="en-US" sz="3200" b="1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rPr>
                              <a:t>А</a:t>
                            </a:r>
                            <a:endParaRPr kumimoji="0" lang="ru-RU" sz="44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  <p:sp>
                        <p:nvSpPr>
                          <p:cNvPr id="35" name="Text Box 46"/>
                          <p:cNvSpPr txBox="1"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7325" y="3549"/>
                            <a:ext cx="484" cy="450"/>
                          </a:xfrm>
                          <a:prstGeom prst="rect">
                            <a:avLst/>
                          </a:prstGeom>
                          <a:grpFill/>
                          <a:ln w="9525">
                            <a:noFill/>
                            <a:miter lim="800000"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lvl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ts val="100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r>
                              <a:rPr kumimoji="0" lang="en-US" sz="3600" b="1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rPr>
                              <a:t> </a:t>
                            </a:r>
                            <a:r>
                              <a:rPr kumimoji="0" lang="en-US" sz="3600" b="1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rgbClr val="006600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rPr>
                              <a:t>q</a:t>
                            </a:r>
                            <a:endParaRPr kumimoji="0" lang="ru-RU" sz="44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0066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</p:grpSp>
                  </p:grpSp>
                  <p:sp>
                    <p:nvSpPr>
                      <p:cNvPr id="31" name="Line 47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-957" y="2981"/>
                        <a:ext cx="583" cy="0"/>
                      </a:xfrm>
                      <a:prstGeom prst="line">
                        <a:avLst/>
                      </a:prstGeom>
                      <a:grpFill/>
                      <a:ln w="5715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4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22" name="Группа 17"/>
                  <p:cNvGrpSpPr/>
                  <p:nvPr/>
                </p:nvGrpSpPr>
                <p:grpSpPr>
                  <a:xfrm>
                    <a:off x="-2071766" y="4418965"/>
                    <a:ext cx="6643766" cy="1938993"/>
                    <a:chOff x="214250" y="4019985"/>
                    <a:chExt cx="6643766" cy="1938993"/>
                  </a:xfrm>
                </p:grpSpPr>
                <p:sp>
                  <p:nvSpPr>
                    <p:cNvPr id="23" name="Прямоугольник 22"/>
                    <p:cNvSpPr/>
                    <p:nvPr/>
                  </p:nvSpPr>
                  <p:spPr>
                    <a:xfrm>
                      <a:off x="6000760" y="4019985"/>
                      <a:ext cx="857256" cy="1107996"/>
                    </a:xfrm>
                    <a:prstGeom prst="rect">
                      <a:avLst/>
                    </a:prstGeom>
                    <a:solidFill>
                      <a:schemeClr val="accent4">
                        <a:lumMod val="60000"/>
                        <a:lumOff val="40000"/>
                      </a:schemeClr>
                    </a:solidFill>
                  </p:spPr>
                  <p:txBody>
                    <a:bodyPr wrap="square">
                      <a:spAutoFit/>
                    </a:bodyPr>
                    <a:lstStyle/>
                    <a:p>
                      <a:r>
                        <a:rPr lang="en-US" sz="6600" b="1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U</a:t>
                      </a:r>
                      <a:endParaRPr lang="ru-RU" sz="6600" b="1" dirty="0">
                        <a:solidFill>
                          <a:srgbClr val="000099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4" name="Прямоугольник 23"/>
                    <p:cNvSpPr/>
                    <p:nvPr/>
                  </p:nvSpPr>
                  <p:spPr>
                    <a:xfrm>
                      <a:off x="4929190" y="4643446"/>
                      <a:ext cx="1000132" cy="1107996"/>
                    </a:xfrm>
                    <a:prstGeom prst="rect">
                      <a:avLst/>
                    </a:prstGeom>
                    <a:solidFill>
                      <a:schemeClr val="accent4">
                        <a:lumMod val="60000"/>
                        <a:lumOff val="40000"/>
                      </a:schemeClr>
                    </a:solidFill>
                  </p:spPr>
                  <p:txBody>
                    <a:bodyPr wrap="square">
                      <a:spAutoFit/>
                    </a:bodyPr>
                    <a:lstStyle/>
                    <a:p>
                      <a:r>
                        <a:rPr lang="en-US" sz="6600" b="1" cap="all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lang="en-US" sz="6600" b="1" cap="all" dirty="0" smtClean="0">
                          <a:solidFill>
                            <a:srgbClr val="00009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=</a:t>
                      </a:r>
                      <a:endParaRPr lang="ru-RU" sz="6600" b="1" dirty="0">
                        <a:solidFill>
                          <a:srgbClr val="000099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5" name="Прямоугольник 24"/>
                    <p:cNvSpPr/>
                    <p:nvPr/>
                  </p:nvSpPr>
                  <p:spPr>
                    <a:xfrm>
                      <a:off x="5929322" y="5127981"/>
                      <a:ext cx="857224" cy="830997"/>
                    </a:xfrm>
                    <a:prstGeom prst="rect">
                      <a:avLst/>
                    </a:prstGeom>
                    <a:solidFill>
                      <a:schemeClr val="bg2">
                        <a:lumMod val="75000"/>
                      </a:schemeClr>
                    </a:solidFill>
                  </p:spPr>
                  <p:txBody>
                    <a:bodyPr wrap="square">
                      <a:spAutoFit/>
                    </a:bodyPr>
                    <a:lstStyle/>
                    <a:p>
                      <a:r>
                        <a:rPr lang="en-US" sz="4800" b="1" cap="all" dirty="0" smtClean="0"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endParaRPr lang="ru-RU" sz="4800" b="1" dirty="0">
                        <a:solidFill>
                          <a:srgbClr val="0066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cxnSp>
                  <p:nvCxnSpPr>
                    <p:cNvPr id="26" name="Прямая соединительная линия 25"/>
                    <p:cNvCxnSpPr/>
                    <p:nvPr/>
                  </p:nvCxnSpPr>
                  <p:spPr>
                    <a:xfrm>
                      <a:off x="5929322" y="5199419"/>
                      <a:ext cx="714380" cy="1588"/>
                    </a:xfrm>
                    <a:prstGeom prst="line">
                      <a:avLst/>
                    </a:prstGeom>
                    <a:ln w="762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7" name="Прямая соединительная линия 26"/>
                    <p:cNvCxnSpPr/>
                    <p:nvPr/>
                  </p:nvCxnSpPr>
                  <p:spPr>
                    <a:xfrm>
                      <a:off x="214250" y="4030176"/>
                      <a:ext cx="714380" cy="1588"/>
                    </a:xfrm>
                    <a:prstGeom prst="line">
                      <a:avLst/>
                    </a:prstGeom>
                    <a:ln w="762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15" name="Группа 145"/>
                <p:cNvGrpSpPr/>
                <p:nvPr/>
              </p:nvGrpSpPr>
              <p:grpSpPr>
                <a:xfrm>
                  <a:off x="3643274" y="-1139909"/>
                  <a:ext cx="1808967" cy="1701831"/>
                  <a:chOff x="3940901" y="3717875"/>
                  <a:chExt cx="1808967" cy="1701831"/>
                </a:xfrm>
                <a:solidFill>
                  <a:schemeClr val="tx2">
                    <a:lumMod val="20000"/>
                    <a:lumOff val="80000"/>
                  </a:schemeClr>
                </a:solidFill>
              </p:grpSpPr>
              <p:sp>
                <p:nvSpPr>
                  <p:cNvPr id="16" name="Line 1"/>
                  <p:cNvSpPr>
                    <a:spLocks noChangeShapeType="1"/>
                  </p:cNvSpPr>
                  <p:nvPr/>
                </p:nvSpPr>
                <p:spPr bwMode="auto">
                  <a:xfrm rot="21420000">
                    <a:off x="5000799" y="4509576"/>
                    <a:ext cx="571504" cy="53509"/>
                  </a:xfrm>
                  <a:prstGeom prst="line">
                    <a:avLst/>
                  </a:prstGeom>
                  <a:grpFill/>
                  <a:ln w="571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7" name="Rectangle 152"/>
                  <p:cNvSpPr>
                    <a:spLocks noChangeArrowheads="1"/>
                  </p:cNvSpPr>
                  <p:nvPr/>
                </p:nvSpPr>
                <p:spPr bwMode="auto">
                  <a:xfrm>
                    <a:off x="5072034" y="3717875"/>
                    <a:ext cx="677834" cy="769441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ctr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nb-NO" sz="4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rPr>
                      <a:t>q                       </a:t>
                    </a:r>
                    <a:endParaRPr kumimoji="0" lang="nb-NO" sz="5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8" name="Text Box 15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940901" y="4009516"/>
                    <a:ext cx="1071538" cy="919705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5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I</a:t>
                    </a:r>
                    <a:r>
                      <a:rPr kumimoji="0" lang="en-US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en-US" sz="6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=</a:t>
                    </a:r>
                    <a:endParaRPr kumimoji="0" lang="ru-RU" sz="6000" b="0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9" name="Rectangle 152"/>
                  <p:cNvSpPr>
                    <a:spLocks noChangeArrowheads="1"/>
                  </p:cNvSpPr>
                  <p:nvPr/>
                </p:nvSpPr>
                <p:spPr bwMode="auto">
                  <a:xfrm rot="21540000">
                    <a:off x="5163141" y="4650265"/>
                    <a:ext cx="428628" cy="769441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ctr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nb-NO" sz="4400" b="1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rPr>
                      <a:t>t                       </a:t>
                    </a:r>
                    <a:endParaRPr kumimoji="0" lang="nb-NO" sz="5400" b="0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grpSp>
            <p:nvGrpSpPr>
              <p:cNvPr id="10" name="Группа 23"/>
              <p:cNvGrpSpPr/>
              <p:nvPr/>
            </p:nvGrpSpPr>
            <p:grpSpPr>
              <a:xfrm>
                <a:off x="8501090" y="500042"/>
                <a:ext cx="1143008" cy="1367756"/>
                <a:chOff x="7358082" y="2639793"/>
                <a:chExt cx="1143008" cy="1367756"/>
              </a:xfrm>
              <a:solidFill>
                <a:schemeClr val="bg2"/>
              </a:solidFill>
            </p:grpSpPr>
            <p:sp>
              <p:nvSpPr>
                <p:cNvPr id="11" name="Прямоугольник 10"/>
                <p:cNvSpPr/>
                <p:nvPr/>
              </p:nvSpPr>
              <p:spPr>
                <a:xfrm>
                  <a:off x="7358082" y="2639793"/>
                  <a:ext cx="1143008" cy="646331"/>
                </a:xfrm>
                <a:prstGeom prst="rect">
                  <a:avLst/>
                </a:prstGeom>
                <a:grpFill/>
              </p:spPr>
              <p:txBody>
                <a:bodyPr wrap="square">
                  <a:spAutoFit/>
                </a:bodyPr>
                <a:lstStyle/>
                <a:p>
                  <a:r>
                    <a:rPr lang="en-US" sz="36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  <a:sym typeface="Symbol"/>
                    </a:rPr>
                    <a:t></a:t>
                  </a:r>
                  <a:r>
                    <a:rPr lang="en-US" sz="3600" b="1" dirty="0" smtClean="0">
                      <a:solidFill>
                        <a:srgbClr val="0033CC"/>
                      </a:solidFill>
                      <a:latin typeface="Times New Roman" pitchFamily="18" charset="0"/>
                      <a:cs typeface="Times New Roman" pitchFamily="18" charset="0"/>
                    </a:rPr>
                    <a:t>L</a:t>
                  </a:r>
                  <a:endParaRPr lang="ru-RU" sz="3600" b="1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2" name="Прямоугольник 11"/>
                <p:cNvSpPr/>
                <p:nvPr/>
              </p:nvSpPr>
              <p:spPr>
                <a:xfrm>
                  <a:off x="7524708" y="3361218"/>
                  <a:ext cx="619192" cy="646331"/>
                </a:xfrm>
                <a:prstGeom prst="rect">
                  <a:avLst/>
                </a:prstGeom>
                <a:grpFill/>
              </p:spPr>
              <p:txBody>
                <a:bodyPr wrap="square">
                  <a:spAutoFit/>
                </a:bodyPr>
                <a:lstStyle/>
                <a:p>
                  <a:r>
                    <a:rPr lang="en-US" sz="3600" b="1" cap="all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S</a:t>
                  </a:r>
                  <a:endParaRPr lang="ru-RU" sz="3600" b="1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cxnSp>
              <p:nvCxnSpPr>
                <p:cNvPr id="13" name="Прямая соединительная линия 12"/>
                <p:cNvCxnSpPr/>
                <p:nvPr/>
              </p:nvCxnSpPr>
              <p:spPr>
                <a:xfrm>
                  <a:off x="7429520" y="3286124"/>
                  <a:ext cx="714380" cy="1588"/>
                </a:xfrm>
                <a:prstGeom prst="line">
                  <a:avLst/>
                </a:prstGeom>
                <a:grpFill/>
                <a:ln w="762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7" name="Прямоугольник 6"/>
            <p:cNvSpPr/>
            <p:nvPr/>
          </p:nvSpPr>
          <p:spPr>
            <a:xfrm>
              <a:off x="6215074" y="3786190"/>
              <a:ext cx="857224" cy="707886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>
              <a:spAutoFit/>
            </a:bodyPr>
            <a:lstStyle/>
            <a:p>
              <a:r>
                <a:rPr lang="en-US" sz="40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R=</a:t>
              </a:r>
              <a:r>
                <a:rPr lang="en-US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endParaRPr lang="ru-RU" sz="4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500042"/>
          <a:ext cx="9143999" cy="6276034"/>
        </p:xfrm>
        <a:graphic>
          <a:graphicData uri="http://schemas.openxmlformats.org/drawingml/2006/table">
            <a:tbl>
              <a:tblPr/>
              <a:tblGrid>
                <a:gridCol w="4141106"/>
                <a:gridCol w="646340"/>
                <a:gridCol w="4356553"/>
              </a:tblGrid>
              <a:tr h="59457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Times New Roman"/>
                        </a:rPr>
                        <a:t>1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. Консультация по задачам гр. № 7.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       2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.Создание проблемной ситуации: «Известно, что скорость движения электронов 0,07мм/с. Почему же так быстро загорается свет?»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  «и вообще как узнать идет ток по проводнику или нет?»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3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.Эвристическая беседа по теме 14 с  решением поставленной проблемы, выкладкам на доске, демонстрациями и заполнением справочника № 4.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4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. Повторение материала темы по опорному конспекту и акцентуацией сложных моментов 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      5.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 Первичная обратная связь по ???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стр. 135 (1,2,3,4, 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5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), стр. 137 (1), стр.139(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1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,2,3) стр. 141 (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1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,2,3) стр.141(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1,2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,3,4)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     6. 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ПРЗ 1, стр.148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20м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5м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</a:rPr>
                        <a:t>2.I </a:t>
                      </a:r>
                      <a:r>
                        <a:rPr lang="en-US" sz="1600" b="1" dirty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</a:rPr>
                        <a:t>= q/t = </a:t>
                      </a:r>
                      <a:r>
                        <a:rPr lang="en-US" sz="1600" b="1" dirty="0" err="1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</a:rPr>
                        <a:t>eN</a:t>
                      </a:r>
                      <a:r>
                        <a:rPr lang="en-US" sz="1600" b="1" dirty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</a:rPr>
                        <a:t>/t = </a:t>
                      </a:r>
                      <a:r>
                        <a:rPr lang="en-US" sz="1600" b="1" dirty="0" err="1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</a:rPr>
                        <a:t>enV</a:t>
                      </a:r>
                      <a:r>
                        <a:rPr lang="en-US" sz="1600" b="1" dirty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</a:rPr>
                        <a:t>/t = </a:t>
                      </a:r>
                      <a:r>
                        <a:rPr lang="en-US" sz="1600" b="1" dirty="0" err="1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</a:rPr>
                        <a:t>enSvt</a:t>
                      </a:r>
                      <a:r>
                        <a:rPr lang="en-US" sz="1600" b="1" dirty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</a:rPr>
                        <a:t>/t= </a:t>
                      </a:r>
                      <a:r>
                        <a:rPr lang="en-US" sz="1600" b="1" dirty="0" err="1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</a:rPr>
                        <a:t>enSv</a:t>
                      </a:r>
                      <a:endParaRPr lang="ru-RU" sz="1600" b="1" dirty="0">
                        <a:solidFill>
                          <a:srgbClr val="000099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u="none" dirty="0">
                          <a:latin typeface="Times New Roman"/>
                          <a:ea typeface="Times New Roman"/>
                        </a:rPr>
                        <a:t>ОСНОВНЫЕ ПОЛОЖЕНИЯ ЭЛЕКТРОННОЙ ТЕОРИИ ПРОВОДИМОСТИ МЕТАЛЛОВ</a:t>
                      </a:r>
                      <a:endParaRPr lang="ru-RU" sz="1600" i="0" u="none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1600" b="1" u="none" strike="noStrike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Свободные электроны ведут себя как молекулы идеального газа.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1600" b="1" u="none" strike="noStrike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Их движение подчиняется законам механики.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1600" b="1" u="none" strike="noStrike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Они сталкиваются с ионами кристаллической решетки, а не друг с другом.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1600" b="1" u="none" strike="noStrike" dirty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</a:rPr>
                        <a:t>При столкновении они отдают ионам свою энергию.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03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Д.З. т.№ 14 (пар. 52,53,54,55)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50м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714480" y="500042"/>
            <a:ext cx="5500726" cy="3000396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Л.р№5 </a:t>
            </a:r>
          </a:p>
          <a:p>
            <a:pPr algn="ctr">
              <a:lnSpc>
                <a:spcPts val="4000"/>
              </a:lnSpc>
            </a:pPr>
            <a:r>
              <a:rPr lang="ru-RU" sz="4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Гр1-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10</a:t>
            </a:r>
          </a:p>
          <a:p>
            <a:pPr algn="ctr">
              <a:lnSpc>
                <a:spcPts val="4000"/>
              </a:lnSpc>
            </a:pPr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 КР№3 </a:t>
            </a:r>
            <a:r>
              <a:rPr lang="ru-RU" sz="6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(60б)</a:t>
            </a:r>
            <a:r>
              <a:rPr lang="ru-RU" sz="4000" b="1" dirty="0" smtClean="0"/>
              <a:t> 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1016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1017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1018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982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771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14</a:t>
            </a:r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282" y="21429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000"/>
                            </p:stCondLst>
                            <p:childTnLst>
                              <p:par>
                                <p:cTn id="4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500"/>
                            </p:stCondLst>
                            <p:childTnLst>
                              <p:par>
                                <p:cTn id="47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500"/>
                            </p:stCondLst>
                            <p:childTnLst>
                              <p:par>
                                <p:cTn id="52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500"/>
                            </p:stCondLst>
                            <p:childTnLst>
                              <p:par>
                                <p:cTn id="62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1500"/>
                            </p:stCondLst>
                            <p:childTnLst>
                              <p:par>
                                <p:cTn id="69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2500"/>
                            </p:stCondLst>
                            <p:childTnLst>
                              <p:par>
                                <p:cTn id="74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5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3500"/>
                            </p:stCondLst>
                            <p:childTnLst>
                              <p:par>
                                <p:cTn id="79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4500"/>
                            </p:stCondLst>
                            <p:childTnLst>
                              <p:par>
                                <p:cTn id="86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7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0"/>
            <a:ext cx="60989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Лабораторная работа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№5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57224" y="571480"/>
            <a:ext cx="721255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Изучение законов последовательного </a:t>
            </a:r>
          </a:p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соединения проводников. 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486903"/>
            <a:ext cx="29334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Оборудование: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57488" y="1502150"/>
            <a:ext cx="612225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амперметр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вольтметр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магазин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сопротивлений,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источник тока,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соединительные провода.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86050" y="2857496"/>
            <a:ext cx="23698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u="sng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ход работы:</a:t>
            </a:r>
            <a:endParaRPr lang="ru-RU" sz="3200" b="1" u="sng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2844" y="3429000"/>
            <a:ext cx="49454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Соберём цепь по схеме: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0" y="0"/>
            <a:ext cx="9144000" cy="6858000"/>
            <a:chOff x="785786" y="2928934"/>
            <a:chExt cx="9144000" cy="6858000"/>
          </a:xfrm>
        </p:grpSpPr>
        <p:grpSp>
          <p:nvGrpSpPr>
            <p:cNvPr id="9" name="Группа 95"/>
            <p:cNvGrpSpPr/>
            <p:nvPr/>
          </p:nvGrpSpPr>
          <p:grpSpPr>
            <a:xfrm>
              <a:off x="785786" y="2928934"/>
              <a:ext cx="9144000" cy="6858000"/>
              <a:chOff x="2285984" y="0"/>
              <a:chExt cx="9144000" cy="6858000"/>
            </a:xfrm>
          </p:grpSpPr>
          <p:sp>
            <p:nvSpPr>
              <p:cNvPr id="11" name="Скругленный прямоугольник 10"/>
              <p:cNvSpPr/>
              <p:nvPr/>
            </p:nvSpPr>
            <p:spPr>
              <a:xfrm>
                <a:off x="2500266" y="1500150"/>
                <a:ext cx="1714512" cy="1357322"/>
              </a:xfrm>
              <a:prstGeom prst="roundRect">
                <a:avLst/>
              </a:prstGeom>
              <a:solidFill>
                <a:schemeClr val="accent1">
                  <a:alpha val="32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grpSp>
            <p:nvGrpSpPr>
              <p:cNvPr id="12" name="Группа 63"/>
              <p:cNvGrpSpPr/>
              <p:nvPr/>
            </p:nvGrpSpPr>
            <p:grpSpPr>
              <a:xfrm>
                <a:off x="2285984" y="0"/>
                <a:ext cx="9144000" cy="6858000"/>
                <a:chOff x="3571868" y="-3429000"/>
                <a:chExt cx="9144000" cy="6858000"/>
              </a:xfrm>
            </p:grpSpPr>
            <p:grpSp>
              <p:nvGrpSpPr>
                <p:cNvPr id="17" name="Группа 125"/>
                <p:cNvGrpSpPr/>
                <p:nvPr/>
              </p:nvGrpSpPr>
              <p:grpSpPr>
                <a:xfrm>
                  <a:off x="3571868" y="-3429000"/>
                  <a:ext cx="9144000" cy="6858000"/>
                  <a:chOff x="-3214742" y="1285908"/>
                  <a:chExt cx="9144000" cy="6858000"/>
                </a:xfrm>
              </p:grpSpPr>
              <p:grpSp>
                <p:nvGrpSpPr>
                  <p:cNvPr id="23" name="Группа 114"/>
                  <p:cNvGrpSpPr/>
                  <p:nvPr/>
                </p:nvGrpSpPr>
                <p:grpSpPr>
                  <a:xfrm>
                    <a:off x="-3214742" y="1285908"/>
                    <a:ext cx="9144000" cy="6858000"/>
                    <a:chOff x="0" y="0"/>
                    <a:chExt cx="9144000" cy="6858000"/>
                  </a:xfrm>
                </p:grpSpPr>
                <p:sp>
                  <p:nvSpPr>
                    <p:cNvPr id="39" name="Прямоугольник 38"/>
                    <p:cNvSpPr/>
                    <p:nvPr/>
                  </p:nvSpPr>
                  <p:spPr>
                    <a:xfrm>
                      <a:off x="0" y="0"/>
                      <a:ext cx="9144000" cy="6858000"/>
                    </a:xfrm>
                    <a:prstGeom prst="rect">
                      <a:avLst/>
                    </a:prstGeom>
                    <a:solidFill>
                      <a:schemeClr val="tx1">
                        <a:lumMod val="75000"/>
                        <a:lumOff val="25000"/>
                        <a:alpha val="69000"/>
                      </a:schemeClr>
                    </a:solidFill>
                  </p:spPr>
                  <p:style>
                    <a:lnRef idx="1">
                      <a:schemeClr val="dk1"/>
                    </a:lnRef>
                    <a:fillRef idx="2">
                      <a:schemeClr val="dk1"/>
                    </a:fillRef>
                    <a:effectRef idx="1">
                      <a:schemeClr val="dk1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endParaRPr lang="ru-RU" sz="96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lvl="0" algn="ctr">
                        <a:spcAft>
                          <a:spcPts val="1000"/>
                        </a:spcAft>
                      </a:pPr>
                      <a:endParaRPr lang="ru-RU" sz="96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40" name="Прямоугольник 39"/>
                    <p:cNvSpPr/>
                    <p:nvPr/>
                  </p:nvSpPr>
                  <p:spPr>
                    <a:xfrm>
                      <a:off x="357158" y="5143512"/>
                      <a:ext cx="1992853" cy="1015663"/>
                    </a:xfrm>
                    <a:prstGeom prst="rect">
                      <a:avLst/>
                    </a:prstGeom>
                    <a:solidFill>
                      <a:schemeClr val="bg2">
                        <a:lumMod val="90000"/>
                      </a:schemeClr>
                    </a:solidFill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n-US" sz="60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r>
                        <a:rPr lang="en-US" sz="6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=</a:t>
                      </a:r>
                      <a:r>
                        <a:rPr lang="en-US" sz="6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Nt</a:t>
                      </a:r>
                      <a:endParaRPr lang="ru-RU" sz="6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grpSp>
                <p:nvGrpSpPr>
                  <p:cNvPr id="24" name="Группа 123"/>
                  <p:cNvGrpSpPr/>
                  <p:nvPr/>
                </p:nvGrpSpPr>
                <p:grpSpPr>
                  <a:xfrm>
                    <a:off x="-3000460" y="1500135"/>
                    <a:ext cx="7425913" cy="1562510"/>
                    <a:chOff x="-3152860" y="-910440"/>
                    <a:chExt cx="7425913" cy="1562510"/>
                  </a:xfrm>
                  <a:solidFill>
                    <a:schemeClr val="bg2">
                      <a:lumMod val="90000"/>
                    </a:schemeClr>
                  </a:solidFill>
                </p:grpSpPr>
                <p:sp>
                  <p:nvSpPr>
                    <p:cNvPr id="31" name="Text Box 40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-3152860" y="-646758"/>
                      <a:ext cx="930056" cy="714380"/>
                    </a:xfrm>
                    <a:prstGeom prst="rect">
                      <a:avLst/>
                    </a:prstGeom>
                    <a:grp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U</a:t>
                      </a: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=</a:t>
                      </a: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</a:t>
                      </a:r>
                      <a:endParaRPr kumimoji="0" lang="ru-RU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grpSp>
                  <p:nvGrpSpPr>
                    <p:cNvPr id="32" name="Group 41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-2399564" y="-910440"/>
                      <a:ext cx="6672617" cy="1562510"/>
                      <a:chOff x="-957" y="2602"/>
                      <a:chExt cx="4370" cy="1036"/>
                    </a:xfrm>
                    <a:grpFill/>
                  </p:grpSpPr>
                  <p:grpSp>
                    <p:nvGrpSpPr>
                      <p:cNvPr id="33" name="Group 42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-931" y="2602"/>
                        <a:ext cx="4344" cy="1036"/>
                        <a:chOff x="6918" y="2902"/>
                        <a:chExt cx="5277" cy="1036"/>
                      </a:xfrm>
                      <a:grpFill/>
                    </p:grpSpPr>
                    <p:sp>
                      <p:nvSpPr>
                        <p:cNvPr id="35" name="Line 43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1567" y="3938"/>
                          <a:ext cx="628" cy="0"/>
                        </a:xfrm>
                        <a:prstGeom prst="line">
                          <a:avLst/>
                        </a:prstGeom>
                        <a:grpFill/>
                        <a:ln w="19050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44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grpSp>
                      <p:nvGrpSpPr>
                        <p:cNvPr id="36" name="Group 44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6918" y="2902"/>
                          <a:ext cx="605" cy="829"/>
                          <a:chOff x="7325" y="3170"/>
                          <a:chExt cx="484" cy="829"/>
                        </a:xfrm>
                        <a:grpFill/>
                      </p:grpSpPr>
                      <p:sp>
                        <p:nvSpPr>
                          <p:cNvPr id="37" name="Text Box 45"/>
                          <p:cNvSpPr txBox="1"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7361" y="3170"/>
                            <a:ext cx="448" cy="379"/>
                          </a:xfrm>
                          <a:prstGeom prst="rect">
                            <a:avLst/>
                          </a:prstGeom>
                          <a:grpFill/>
                          <a:ln w="9525">
                            <a:noFill/>
                            <a:miter lim="800000"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lvl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ts val="100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r>
                              <a:rPr kumimoji="0" lang="en-US" sz="3200" b="1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rPr>
                              <a:t>А</a:t>
                            </a:r>
                            <a:endParaRPr kumimoji="0" lang="ru-RU" sz="44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  <p:sp>
                        <p:nvSpPr>
                          <p:cNvPr id="38" name="Text Box 46"/>
                          <p:cNvSpPr txBox="1"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7325" y="3549"/>
                            <a:ext cx="484" cy="450"/>
                          </a:xfrm>
                          <a:prstGeom prst="rect">
                            <a:avLst/>
                          </a:prstGeom>
                          <a:grpFill/>
                          <a:ln w="9525">
                            <a:noFill/>
                            <a:miter lim="800000"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lvl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ts val="100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r>
                              <a:rPr kumimoji="0" lang="en-US" sz="3600" b="1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rPr>
                              <a:t> </a:t>
                            </a:r>
                            <a:r>
                              <a:rPr kumimoji="0" lang="en-US" sz="3600" b="1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rgbClr val="006600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rPr>
                              <a:t>q</a:t>
                            </a:r>
                            <a:endParaRPr kumimoji="0" lang="ru-RU" sz="44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0066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</p:grpSp>
                  </p:grpSp>
                  <p:sp>
                    <p:nvSpPr>
                      <p:cNvPr id="34" name="Line 47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-957" y="2981"/>
                        <a:ext cx="583" cy="0"/>
                      </a:xfrm>
                      <a:prstGeom prst="line">
                        <a:avLst/>
                      </a:prstGeom>
                      <a:grpFill/>
                      <a:ln w="5715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4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25" name="Группа 17"/>
                  <p:cNvGrpSpPr/>
                  <p:nvPr/>
                </p:nvGrpSpPr>
                <p:grpSpPr>
                  <a:xfrm>
                    <a:off x="-2071766" y="4418965"/>
                    <a:ext cx="6643766" cy="1938993"/>
                    <a:chOff x="214250" y="4019985"/>
                    <a:chExt cx="6643766" cy="1938993"/>
                  </a:xfrm>
                </p:grpSpPr>
                <p:sp>
                  <p:nvSpPr>
                    <p:cNvPr id="26" name="Прямоугольник 25"/>
                    <p:cNvSpPr/>
                    <p:nvPr/>
                  </p:nvSpPr>
                  <p:spPr>
                    <a:xfrm>
                      <a:off x="6000760" y="4019985"/>
                      <a:ext cx="857256" cy="1107996"/>
                    </a:xfrm>
                    <a:prstGeom prst="rect">
                      <a:avLst/>
                    </a:prstGeom>
                    <a:solidFill>
                      <a:schemeClr val="accent4">
                        <a:lumMod val="60000"/>
                        <a:lumOff val="40000"/>
                      </a:schemeClr>
                    </a:solidFill>
                  </p:spPr>
                  <p:txBody>
                    <a:bodyPr wrap="square">
                      <a:spAutoFit/>
                    </a:bodyPr>
                    <a:lstStyle/>
                    <a:p>
                      <a:r>
                        <a:rPr lang="en-US" sz="6600" b="1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U</a:t>
                      </a:r>
                      <a:endParaRPr lang="ru-RU" sz="6600" b="1" dirty="0">
                        <a:solidFill>
                          <a:srgbClr val="000099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7" name="Прямоугольник 26"/>
                    <p:cNvSpPr/>
                    <p:nvPr/>
                  </p:nvSpPr>
                  <p:spPr>
                    <a:xfrm>
                      <a:off x="4929190" y="4643446"/>
                      <a:ext cx="1000132" cy="1107996"/>
                    </a:xfrm>
                    <a:prstGeom prst="rect">
                      <a:avLst/>
                    </a:prstGeom>
                    <a:solidFill>
                      <a:schemeClr val="accent4">
                        <a:lumMod val="60000"/>
                        <a:lumOff val="40000"/>
                      </a:schemeClr>
                    </a:solidFill>
                  </p:spPr>
                  <p:txBody>
                    <a:bodyPr wrap="square">
                      <a:spAutoFit/>
                    </a:bodyPr>
                    <a:lstStyle/>
                    <a:p>
                      <a:r>
                        <a:rPr lang="en-US" sz="6600" b="1" cap="all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lang="en-US" sz="6600" b="1" cap="all" dirty="0" smtClean="0">
                          <a:solidFill>
                            <a:srgbClr val="00009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=</a:t>
                      </a:r>
                      <a:endParaRPr lang="ru-RU" sz="6600" b="1" dirty="0">
                        <a:solidFill>
                          <a:srgbClr val="000099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8" name="Прямоугольник 27"/>
                    <p:cNvSpPr/>
                    <p:nvPr/>
                  </p:nvSpPr>
                  <p:spPr>
                    <a:xfrm>
                      <a:off x="5929322" y="5127981"/>
                      <a:ext cx="857224" cy="830997"/>
                    </a:xfrm>
                    <a:prstGeom prst="rect">
                      <a:avLst/>
                    </a:prstGeom>
                    <a:solidFill>
                      <a:schemeClr val="bg2">
                        <a:lumMod val="75000"/>
                      </a:schemeClr>
                    </a:solidFill>
                  </p:spPr>
                  <p:txBody>
                    <a:bodyPr wrap="square">
                      <a:spAutoFit/>
                    </a:bodyPr>
                    <a:lstStyle/>
                    <a:p>
                      <a:r>
                        <a:rPr lang="en-US" sz="4800" b="1" cap="all" dirty="0" smtClean="0"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endParaRPr lang="ru-RU" sz="4800" b="1" dirty="0">
                        <a:solidFill>
                          <a:srgbClr val="0066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cxnSp>
                  <p:nvCxnSpPr>
                    <p:cNvPr id="29" name="Прямая соединительная линия 28"/>
                    <p:cNvCxnSpPr/>
                    <p:nvPr/>
                  </p:nvCxnSpPr>
                  <p:spPr>
                    <a:xfrm>
                      <a:off x="5929322" y="5199419"/>
                      <a:ext cx="714380" cy="1588"/>
                    </a:xfrm>
                    <a:prstGeom prst="line">
                      <a:avLst/>
                    </a:prstGeom>
                    <a:ln w="762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0" name="Прямая соединительная линия 29"/>
                    <p:cNvCxnSpPr/>
                    <p:nvPr/>
                  </p:nvCxnSpPr>
                  <p:spPr>
                    <a:xfrm>
                      <a:off x="214250" y="4030176"/>
                      <a:ext cx="714380" cy="1588"/>
                    </a:xfrm>
                    <a:prstGeom prst="line">
                      <a:avLst/>
                    </a:prstGeom>
                    <a:ln w="762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18" name="Группа 145"/>
                <p:cNvGrpSpPr/>
                <p:nvPr/>
              </p:nvGrpSpPr>
              <p:grpSpPr>
                <a:xfrm>
                  <a:off x="3643274" y="-1139909"/>
                  <a:ext cx="1808967" cy="1701831"/>
                  <a:chOff x="3940901" y="3717875"/>
                  <a:chExt cx="1808967" cy="1701831"/>
                </a:xfrm>
                <a:solidFill>
                  <a:schemeClr val="tx2">
                    <a:lumMod val="20000"/>
                    <a:lumOff val="80000"/>
                  </a:schemeClr>
                </a:solidFill>
              </p:grpSpPr>
              <p:sp>
                <p:nvSpPr>
                  <p:cNvPr id="19" name="Line 1"/>
                  <p:cNvSpPr>
                    <a:spLocks noChangeShapeType="1"/>
                  </p:cNvSpPr>
                  <p:nvPr/>
                </p:nvSpPr>
                <p:spPr bwMode="auto">
                  <a:xfrm rot="21420000">
                    <a:off x="5000799" y="4509576"/>
                    <a:ext cx="571504" cy="53509"/>
                  </a:xfrm>
                  <a:prstGeom prst="line">
                    <a:avLst/>
                  </a:prstGeom>
                  <a:grpFill/>
                  <a:ln w="571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0" name="Rectangle 152"/>
                  <p:cNvSpPr>
                    <a:spLocks noChangeArrowheads="1"/>
                  </p:cNvSpPr>
                  <p:nvPr/>
                </p:nvSpPr>
                <p:spPr bwMode="auto">
                  <a:xfrm>
                    <a:off x="5072034" y="3717875"/>
                    <a:ext cx="677834" cy="769441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ctr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nb-NO" sz="4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rPr>
                      <a:t>q                       </a:t>
                    </a:r>
                    <a:endParaRPr kumimoji="0" lang="nb-NO" sz="5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1" name="Text Box 15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940901" y="4009516"/>
                    <a:ext cx="1071538" cy="919705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5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I</a:t>
                    </a:r>
                    <a:r>
                      <a:rPr kumimoji="0" lang="en-US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en-US" sz="6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=</a:t>
                    </a:r>
                    <a:endParaRPr kumimoji="0" lang="ru-RU" sz="6000" b="0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2" name="Rectangle 152"/>
                  <p:cNvSpPr>
                    <a:spLocks noChangeArrowheads="1"/>
                  </p:cNvSpPr>
                  <p:nvPr/>
                </p:nvSpPr>
                <p:spPr bwMode="auto">
                  <a:xfrm rot="21540000">
                    <a:off x="5163141" y="4650265"/>
                    <a:ext cx="428628" cy="769441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ctr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nb-NO" sz="4400" b="1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rPr>
                      <a:t>t                       </a:t>
                    </a:r>
                    <a:endParaRPr kumimoji="0" lang="nb-NO" sz="5400" b="0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grpSp>
            <p:nvGrpSpPr>
              <p:cNvPr id="13" name="Группа 23"/>
              <p:cNvGrpSpPr/>
              <p:nvPr/>
            </p:nvGrpSpPr>
            <p:grpSpPr>
              <a:xfrm>
                <a:off x="8501090" y="500042"/>
                <a:ext cx="1143008" cy="1367756"/>
                <a:chOff x="7358082" y="2639793"/>
                <a:chExt cx="1143008" cy="1367756"/>
              </a:xfrm>
              <a:solidFill>
                <a:schemeClr val="bg2"/>
              </a:solidFill>
            </p:grpSpPr>
            <p:sp>
              <p:nvSpPr>
                <p:cNvPr id="14" name="Прямоугольник 13"/>
                <p:cNvSpPr/>
                <p:nvPr/>
              </p:nvSpPr>
              <p:spPr>
                <a:xfrm>
                  <a:off x="7358082" y="2639793"/>
                  <a:ext cx="1143008" cy="646331"/>
                </a:xfrm>
                <a:prstGeom prst="rect">
                  <a:avLst/>
                </a:prstGeom>
                <a:grpFill/>
              </p:spPr>
              <p:txBody>
                <a:bodyPr wrap="square">
                  <a:spAutoFit/>
                </a:bodyPr>
                <a:lstStyle/>
                <a:p>
                  <a:r>
                    <a:rPr lang="en-US" sz="36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  <a:sym typeface="Symbol"/>
                    </a:rPr>
                    <a:t></a:t>
                  </a:r>
                  <a:r>
                    <a:rPr lang="en-US" sz="3600" b="1" dirty="0" smtClean="0">
                      <a:solidFill>
                        <a:srgbClr val="0033CC"/>
                      </a:solidFill>
                      <a:latin typeface="Times New Roman" pitchFamily="18" charset="0"/>
                      <a:cs typeface="Times New Roman" pitchFamily="18" charset="0"/>
                    </a:rPr>
                    <a:t>L</a:t>
                  </a:r>
                  <a:endParaRPr lang="ru-RU" sz="3600" b="1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5" name="Прямоугольник 14"/>
                <p:cNvSpPr/>
                <p:nvPr/>
              </p:nvSpPr>
              <p:spPr>
                <a:xfrm>
                  <a:off x="7524708" y="3361218"/>
                  <a:ext cx="619192" cy="646331"/>
                </a:xfrm>
                <a:prstGeom prst="rect">
                  <a:avLst/>
                </a:prstGeom>
                <a:grpFill/>
              </p:spPr>
              <p:txBody>
                <a:bodyPr wrap="square">
                  <a:spAutoFit/>
                </a:bodyPr>
                <a:lstStyle/>
                <a:p>
                  <a:r>
                    <a:rPr lang="en-US" sz="3600" b="1" cap="all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S</a:t>
                  </a:r>
                  <a:endParaRPr lang="ru-RU" sz="3600" b="1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cxnSp>
              <p:nvCxnSpPr>
                <p:cNvPr id="16" name="Прямая соединительная линия 15"/>
                <p:cNvCxnSpPr/>
                <p:nvPr/>
              </p:nvCxnSpPr>
              <p:spPr>
                <a:xfrm>
                  <a:off x="7429520" y="3286124"/>
                  <a:ext cx="714380" cy="1588"/>
                </a:xfrm>
                <a:prstGeom prst="line">
                  <a:avLst/>
                </a:prstGeom>
                <a:grpFill/>
                <a:ln w="762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0" name="Прямоугольник 9"/>
            <p:cNvSpPr/>
            <p:nvPr/>
          </p:nvSpPr>
          <p:spPr>
            <a:xfrm>
              <a:off x="6215074" y="3786190"/>
              <a:ext cx="857224" cy="707886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>
              <a:spAutoFit/>
            </a:bodyPr>
            <a:lstStyle/>
            <a:p>
              <a:r>
                <a:rPr lang="en-US" sz="40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R=</a:t>
              </a:r>
              <a:r>
                <a:rPr lang="en-US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endParaRPr lang="ru-RU" sz="4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1-11-21 15.30.4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-759025" y="2022506"/>
            <a:ext cx="6072198" cy="455414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5903893"/>
            <a:ext cx="9144000" cy="9541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выключении источника,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ДЕРЖАТЬ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вилку и розетку!!!</a:t>
            </a:r>
            <a:endParaRPr lang="ru-RU" sz="2800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0"/>
            <a:ext cx="9144000" cy="392415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1.Включай источник тока только после ПРОВЕРКИ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учителя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Два провода к вольтметру и в сторону. </a:t>
            </a:r>
            <a:r>
              <a:rPr lang="en-US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(+)  источника  на  (+) амперметра.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hangingPunct="0">
              <a:lnSpc>
                <a:spcPts val="3000"/>
              </a:lnSpc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Собрать последовательную цепь,  включив 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ключ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на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(-)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источника тока и 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проверить её.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 eaLnBrk="0" hangingPunct="0">
              <a:lnSpc>
                <a:spcPts val="3000"/>
              </a:lnSpc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Включить в цепь вольтметр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(+) и 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 приборах означают лишь правило их включения, на источнике недостаток и избыток электронов!!!</a:t>
            </a:r>
            <a:endParaRPr lang="ru-RU" sz="24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hangingPunct="0">
              <a:lnSpc>
                <a:spcPts val="3000"/>
              </a:lnSpc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СНЯВ ПОКАЗАНИЯ ПРИБОРОВ РАЗОМКНУТЬ ЦЕПЬ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1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1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1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1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1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1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1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1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1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1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1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1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1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1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1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1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build="p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4818451" y="1357298"/>
            <a:ext cx="1691426" cy="1201541"/>
            <a:chOff x="9377" y="4873"/>
            <a:chExt cx="1130" cy="760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9767" y="4873"/>
              <a:ext cx="599" cy="530"/>
              <a:chOff x="9767" y="4873"/>
              <a:chExt cx="599" cy="530"/>
            </a:xfrm>
          </p:grpSpPr>
          <p:sp>
            <p:nvSpPr>
              <p:cNvPr id="8196" name="Text Box 4"/>
              <p:cNvSpPr txBox="1">
                <a:spLocks noChangeArrowheads="1"/>
              </p:cNvSpPr>
              <p:nvPr/>
            </p:nvSpPr>
            <p:spPr bwMode="auto">
              <a:xfrm>
                <a:off x="9767" y="4873"/>
                <a:ext cx="599" cy="5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197" name="Oval 5"/>
              <p:cNvSpPr>
                <a:spLocks noChangeArrowheads="1"/>
              </p:cNvSpPr>
              <p:nvPr/>
            </p:nvSpPr>
            <p:spPr bwMode="auto">
              <a:xfrm>
                <a:off x="9779" y="4917"/>
                <a:ext cx="346" cy="334"/>
              </a:xfrm>
              <a:prstGeom prst="ellipse">
                <a:avLst/>
              </a:prstGeom>
              <a:noFill/>
              <a:ln w="1270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8198" name="Line 6"/>
            <p:cNvSpPr>
              <a:spLocks noChangeShapeType="1"/>
            </p:cNvSpPr>
            <p:nvPr/>
          </p:nvSpPr>
          <p:spPr bwMode="auto">
            <a:xfrm>
              <a:off x="10127" y="5092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199" name="Line 7"/>
            <p:cNvSpPr>
              <a:spLocks noChangeShapeType="1"/>
            </p:cNvSpPr>
            <p:nvPr/>
          </p:nvSpPr>
          <p:spPr bwMode="auto">
            <a:xfrm>
              <a:off x="9390" y="5093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00" name="Line 8"/>
            <p:cNvSpPr>
              <a:spLocks noChangeShapeType="1"/>
            </p:cNvSpPr>
            <p:nvPr/>
          </p:nvSpPr>
          <p:spPr bwMode="auto">
            <a:xfrm>
              <a:off x="9377" y="5091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01" name="Line 9"/>
            <p:cNvSpPr>
              <a:spLocks noChangeShapeType="1"/>
            </p:cNvSpPr>
            <p:nvPr/>
          </p:nvSpPr>
          <p:spPr bwMode="auto">
            <a:xfrm>
              <a:off x="10495" y="5091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9" name="Group 34"/>
          <p:cNvGrpSpPr>
            <a:grpSpLocks/>
          </p:cNvGrpSpPr>
          <p:nvPr/>
        </p:nvGrpSpPr>
        <p:grpSpPr bwMode="auto">
          <a:xfrm>
            <a:off x="2570524" y="1376270"/>
            <a:ext cx="1691426" cy="1201541"/>
            <a:chOff x="9385" y="4873"/>
            <a:chExt cx="1129" cy="760"/>
          </a:xfrm>
        </p:grpSpPr>
        <p:grpSp>
          <p:nvGrpSpPr>
            <p:cNvPr id="10" name="Group 35"/>
            <p:cNvGrpSpPr>
              <a:grpSpLocks/>
            </p:cNvGrpSpPr>
            <p:nvPr/>
          </p:nvGrpSpPr>
          <p:grpSpPr bwMode="auto">
            <a:xfrm>
              <a:off x="9779" y="4873"/>
              <a:ext cx="602" cy="530"/>
              <a:chOff x="9779" y="4873"/>
              <a:chExt cx="602" cy="530"/>
            </a:xfrm>
          </p:grpSpPr>
          <p:sp>
            <p:nvSpPr>
              <p:cNvPr id="8228" name="Text Box 36"/>
              <p:cNvSpPr txBox="1">
                <a:spLocks noChangeArrowheads="1"/>
              </p:cNvSpPr>
              <p:nvPr/>
            </p:nvSpPr>
            <p:spPr bwMode="auto">
              <a:xfrm>
                <a:off x="9782" y="4873"/>
                <a:ext cx="599" cy="5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229" name="Oval 37"/>
              <p:cNvSpPr>
                <a:spLocks noChangeArrowheads="1"/>
              </p:cNvSpPr>
              <p:nvPr/>
            </p:nvSpPr>
            <p:spPr bwMode="auto">
              <a:xfrm>
                <a:off x="9779" y="4917"/>
                <a:ext cx="346" cy="334"/>
              </a:xfrm>
              <a:prstGeom prst="ellipse">
                <a:avLst/>
              </a:prstGeom>
              <a:noFill/>
              <a:ln w="1270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8230" name="Line 38"/>
            <p:cNvSpPr>
              <a:spLocks noChangeShapeType="1"/>
            </p:cNvSpPr>
            <p:nvPr/>
          </p:nvSpPr>
          <p:spPr bwMode="auto">
            <a:xfrm>
              <a:off x="10127" y="5092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31" name="Line 39"/>
            <p:cNvSpPr>
              <a:spLocks noChangeShapeType="1"/>
            </p:cNvSpPr>
            <p:nvPr/>
          </p:nvSpPr>
          <p:spPr bwMode="auto">
            <a:xfrm>
              <a:off x="9390" y="5093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32" name="Line 40"/>
            <p:cNvSpPr>
              <a:spLocks noChangeShapeType="1"/>
            </p:cNvSpPr>
            <p:nvPr/>
          </p:nvSpPr>
          <p:spPr bwMode="auto">
            <a:xfrm>
              <a:off x="9385" y="5091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33" name="Line 41"/>
            <p:cNvSpPr>
              <a:spLocks noChangeShapeType="1"/>
            </p:cNvSpPr>
            <p:nvPr/>
          </p:nvSpPr>
          <p:spPr bwMode="auto">
            <a:xfrm>
              <a:off x="10514" y="5091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1" name="Group 42"/>
          <p:cNvGrpSpPr>
            <a:grpSpLocks/>
          </p:cNvGrpSpPr>
          <p:nvPr/>
        </p:nvGrpSpPr>
        <p:grpSpPr bwMode="auto">
          <a:xfrm>
            <a:off x="2658584" y="3000372"/>
            <a:ext cx="1984854" cy="1201541"/>
            <a:chOff x="9388" y="4873"/>
            <a:chExt cx="1119" cy="760"/>
          </a:xfrm>
        </p:grpSpPr>
        <p:grpSp>
          <p:nvGrpSpPr>
            <p:cNvPr id="12" name="Group 43"/>
            <p:cNvGrpSpPr>
              <a:grpSpLocks/>
            </p:cNvGrpSpPr>
            <p:nvPr/>
          </p:nvGrpSpPr>
          <p:grpSpPr bwMode="auto">
            <a:xfrm>
              <a:off x="9779" y="4873"/>
              <a:ext cx="625" cy="530"/>
              <a:chOff x="9779" y="4873"/>
              <a:chExt cx="625" cy="530"/>
            </a:xfrm>
          </p:grpSpPr>
          <p:sp>
            <p:nvSpPr>
              <p:cNvPr id="8236" name="Text Box 44"/>
              <p:cNvSpPr txBox="1">
                <a:spLocks noChangeArrowheads="1"/>
              </p:cNvSpPr>
              <p:nvPr/>
            </p:nvSpPr>
            <p:spPr bwMode="auto">
              <a:xfrm>
                <a:off x="9805" y="4873"/>
                <a:ext cx="599" cy="5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237" name="Oval 45"/>
              <p:cNvSpPr>
                <a:spLocks noChangeArrowheads="1"/>
              </p:cNvSpPr>
              <p:nvPr/>
            </p:nvSpPr>
            <p:spPr bwMode="auto">
              <a:xfrm>
                <a:off x="9779" y="4917"/>
                <a:ext cx="346" cy="334"/>
              </a:xfrm>
              <a:prstGeom prst="ellips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8238" name="Line 46"/>
            <p:cNvSpPr>
              <a:spLocks noChangeShapeType="1"/>
            </p:cNvSpPr>
            <p:nvPr/>
          </p:nvSpPr>
          <p:spPr bwMode="auto">
            <a:xfrm>
              <a:off x="10127" y="5092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39" name="Line 47"/>
            <p:cNvSpPr>
              <a:spLocks noChangeShapeType="1"/>
            </p:cNvSpPr>
            <p:nvPr/>
          </p:nvSpPr>
          <p:spPr bwMode="auto">
            <a:xfrm>
              <a:off x="9390" y="5093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40" name="Line 48"/>
            <p:cNvSpPr>
              <a:spLocks noChangeShapeType="1"/>
            </p:cNvSpPr>
            <p:nvPr/>
          </p:nvSpPr>
          <p:spPr bwMode="auto">
            <a:xfrm>
              <a:off x="9388" y="5091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41" name="Line 49"/>
            <p:cNvSpPr>
              <a:spLocks noChangeShapeType="1"/>
            </p:cNvSpPr>
            <p:nvPr/>
          </p:nvSpPr>
          <p:spPr bwMode="auto">
            <a:xfrm>
              <a:off x="10495" y="5091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3" name="Group 50"/>
          <p:cNvGrpSpPr>
            <a:grpSpLocks/>
          </p:cNvGrpSpPr>
          <p:nvPr/>
        </p:nvGrpSpPr>
        <p:grpSpPr bwMode="auto">
          <a:xfrm>
            <a:off x="7181051" y="2666345"/>
            <a:ext cx="1526162" cy="1391258"/>
            <a:chOff x="11619" y="6011"/>
            <a:chExt cx="905" cy="880"/>
          </a:xfrm>
        </p:grpSpPr>
        <p:grpSp>
          <p:nvGrpSpPr>
            <p:cNvPr id="14" name="Group 51"/>
            <p:cNvGrpSpPr>
              <a:grpSpLocks/>
            </p:cNvGrpSpPr>
            <p:nvPr/>
          </p:nvGrpSpPr>
          <p:grpSpPr bwMode="auto">
            <a:xfrm>
              <a:off x="11619" y="6011"/>
              <a:ext cx="905" cy="869"/>
              <a:chOff x="11787" y="6011"/>
              <a:chExt cx="905" cy="869"/>
            </a:xfrm>
          </p:grpSpPr>
          <p:grpSp>
            <p:nvGrpSpPr>
              <p:cNvPr id="15" name="Group 52"/>
              <p:cNvGrpSpPr>
                <a:grpSpLocks/>
              </p:cNvGrpSpPr>
              <p:nvPr/>
            </p:nvGrpSpPr>
            <p:grpSpPr bwMode="auto">
              <a:xfrm>
                <a:off x="12012" y="6234"/>
                <a:ext cx="680" cy="530"/>
                <a:chOff x="9779" y="4873"/>
                <a:chExt cx="647" cy="530"/>
              </a:xfrm>
            </p:grpSpPr>
            <p:sp>
              <p:nvSpPr>
                <p:cNvPr id="8245" name="Text Box 53"/>
                <p:cNvSpPr txBox="1">
                  <a:spLocks noChangeArrowheads="1"/>
                </p:cNvSpPr>
                <p:nvPr/>
              </p:nvSpPr>
              <p:spPr bwMode="auto">
                <a:xfrm>
                  <a:off x="9826" y="4873"/>
                  <a:ext cx="600" cy="53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40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endParaRPr kumimoji="0" lang="ru-RU" sz="54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246" name="Oval 54"/>
                <p:cNvSpPr>
                  <a:spLocks noChangeArrowheads="1"/>
                </p:cNvSpPr>
                <p:nvPr/>
              </p:nvSpPr>
              <p:spPr bwMode="auto">
                <a:xfrm>
                  <a:off x="9779" y="4917"/>
                  <a:ext cx="346" cy="334"/>
                </a:xfrm>
                <a:prstGeom prst="ellipse">
                  <a:avLst/>
                </a:prstGeom>
                <a:noFill/>
                <a:ln w="127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8247" name="Line 55"/>
              <p:cNvSpPr>
                <a:spLocks noChangeShapeType="1"/>
              </p:cNvSpPr>
              <p:nvPr/>
            </p:nvSpPr>
            <p:spPr bwMode="auto">
              <a:xfrm>
                <a:off x="11802" y="6011"/>
                <a:ext cx="40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248" name="Line 56"/>
              <p:cNvSpPr>
                <a:spLocks noChangeShapeType="1"/>
              </p:cNvSpPr>
              <p:nvPr/>
            </p:nvSpPr>
            <p:spPr bwMode="auto">
              <a:xfrm>
                <a:off x="11787" y="6880"/>
                <a:ext cx="427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249" name="Line 57"/>
              <p:cNvSpPr>
                <a:spLocks noChangeShapeType="1"/>
              </p:cNvSpPr>
              <p:nvPr/>
            </p:nvSpPr>
            <p:spPr bwMode="auto">
              <a:xfrm>
                <a:off x="12199" y="6011"/>
                <a:ext cx="0" cy="24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8250" name="Line 58"/>
            <p:cNvSpPr>
              <a:spLocks noChangeShapeType="1"/>
            </p:cNvSpPr>
            <p:nvPr/>
          </p:nvSpPr>
          <p:spPr bwMode="auto">
            <a:xfrm>
              <a:off x="12032" y="6625"/>
              <a:ext cx="0" cy="26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8" name="Овал 97"/>
          <p:cNvSpPr/>
          <p:nvPr/>
        </p:nvSpPr>
        <p:spPr>
          <a:xfrm>
            <a:off x="2532102" y="2539819"/>
            <a:ext cx="71438" cy="71438"/>
          </a:xfrm>
          <a:prstGeom prst="ellipse">
            <a:avLst/>
          </a:prstGeom>
          <a:solidFill>
            <a:srgbClr val="000099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9" name="Овал 98"/>
          <p:cNvSpPr/>
          <p:nvPr/>
        </p:nvSpPr>
        <p:spPr>
          <a:xfrm>
            <a:off x="4222761" y="2531868"/>
            <a:ext cx="71438" cy="71438"/>
          </a:xfrm>
          <a:prstGeom prst="ellipse">
            <a:avLst/>
          </a:prstGeom>
          <a:solidFill>
            <a:srgbClr val="000099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0" name="Овал 99"/>
          <p:cNvSpPr/>
          <p:nvPr/>
        </p:nvSpPr>
        <p:spPr>
          <a:xfrm>
            <a:off x="4778363" y="2524038"/>
            <a:ext cx="71438" cy="71438"/>
          </a:xfrm>
          <a:prstGeom prst="ellipse">
            <a:avLst/>
          </a:prstGeom>
          <a:solidFill>
            <a:srgbClr val="006600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1" name="Овал 100"/>
          <p:cNvSpPr/>
          <p:nvPr/>
        </p:nvSpPr>
        <p:spPr>
          <a:xfrm>
            <a:off x="6437339" y="2523917"/>
            <a:ext cx="71438" cy="71438"/>
          </a:xfrm>
          <a:prstGeom prst="ellipse">
            <a:avLst/>
          </a:prstGeom>
          <a:solidFill>
            <a:srgbClr val="006600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" name="Овал 101"/>
          <p:cNvSpPr/>
          <p:nvPr/>
        </p:nvSpPr>
        <p:spPr>
          <a:xfrm>
            <a:off x="2635223" y="4167112"/>
            <a:ext cx="71438" cy="7143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" name="Овал 102"/>
          <p:cNvSpPr/>
          <p:nvPr/>
        </p:nvSpPr>
        <p:spPr>
          <a:xfrm>
            <a:off x="4595853" y="4175063"/>
            <a:ext cx="71438" cy="7143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" name="Овал 103"/>
          <p:cNvSpPr/>
          <p:nvPr/>
        </p:nvSpPr>
        <p:spPr>
          <a:xfrm>
            <a:off x="7143889" y="4000504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5" name="Овал 104"/>
          <p:cNvSpPr/>
          <p:nvPr/>
        </p:nvSpPr>
        <p:spPr>
          <a:xfrm>
            <a:off x="7175693" y="2635231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2" name="Группа 71"/>
          <p:cNvGrpSpPr/>
          <p:nvPr/>
        </p:nvGrpSpPr>
        <p:grpSpPr>
          <a:xfrm>
            <a:off x="2428875" y="2357430"/>
            <a:ext cx="5096203" cy="2060746"/>
            <a:chOff x="2428875" y="2357430"/>
            <a:chExt cx="5096203" cy="206074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>
              <a:off x="2428875" y="2378609"/>
              <a:ext cx="5096203" cy="1848160"/>
              <a:chOff x="8801" y="5829"/>
              <a:chExt cx="3022" cy="1169"/>
            </a:xfrm>
          </p:grpSpPr>
          <p:sp>
            <p:nvSpPr>
              <p:cNvPr id="8203" name="Line 11"/>
              <p:cNvSpPr>
                <a:spLocks noChangeShapeType="1"/>
              </p:cNvSpPr>
              <p:nvPr/>
            </p:nvSpPr>
            <p:spPr bwMode="auto">
              <a:xfrm flipH="1">
                <a:off x="8801" y="5944"/>
                <a:ext cx="0" cy="1049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204" name="Rectangle 12"/>
              <p:cNvSpPr>
                <a:spLocks noChangeArrowheads="1"/>
              </p:cNvSpPr>
              <p:nvPr/>
            </p:nvSpPr>
            <p:spPr bwMode="auto">
              <a:xfrm>
                <a:off x="9055" y="5829"/>
                <a:ext cx="622" cy="219"/>
              </a:xfrm>
              <a:prstGeom prst="rect">
                <a:avLst/>
              </a:prstGeom>
              <a:solidFill>
                <a:schemeClr val="bg2"/>
              </a:solidFill>
              <a:ln w="3810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205" name="Line 13"/>
              <p:cNvSpPr>
                <a:spLocks noChangeShapeType="1"/>
              </p:cNvSpPr>
              <p:nvPr/>
            </p:nvSpPr>
            <p:spPr bwMode="auto">
              <a:xfrm>
                <a:off x="9677" y="5933"/>
                <a:ext cx="806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207" name="Line 15"/>
              <p:cNvSpPr>
                <a:spLocks noChangeShapeType="1"/>
              </p:cNvSpPr>
              <p:nvPr/>
            </p:nvSpPr>
            <p:spPr bwMode="auto">
              <a:xfrm>
                <a:off x="10829" y="5933"/>
                <a:ext cx="806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5" name="Group 18"/>
              <p:cNvGrpSpPr>
                <a:grpSpLocks/>
              </p:cNvGrpSpPr>
              <p:nvPr/>
            </p:nvGrpSpPr>
            <p:grpSpPr bwMode="auto">
              <a:xfrm rot="-5400000">
                <a:off x="11096" y="6270"/>
                <a:ext cx="1074" cy="381"/>
                <a:chOff x="8548" y="6751"/>
                <a:chExt cx="1210" cy="517"/>
              </a:xfrm>
            </p:grpSpPr>
            <p:sp>
              <p:nvSpPr>
                <p:cNvPr id="8211" name="Line 19"/>
                <p:cNvSpPr>
                  <a:spLocks noChangeShapeType="1"/>
                </p:cNvSpPr>
                <p:nvPr/>
              </p:nvSpPr>
              <p:spPr bwMode="auto">
                <a:xfrm>
                  <a:off x="8548" y="7004"/>
                  <a:ext cx="334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6" name="Group 20"/>
                <p:cNvGrpSpPr>
                  <a:grpSpLocks/>
                </p:cNvGrpSpPr>
                <p:nvPr/>
              </p:nvGrpSpPr>
              <p:grpSpPr bwMode="auto">
                <a:xfrm>
                  <a:off x="8905" y="6751"/>
                  <a:ext cx="81" cy="506"/>
                  <a:chOff x="8905" y="6751"/>
                  <a:chExt cx="81" cy="506"/>
                </a:xfrm>
              </p:grpSpPr>
              <p:sp>
                <p:nvSpPr>
                  <p:cNvPr id="8213" name="Line 2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905" y="6878"/>
                    <a:ext cx="0" cy="254"/>
                  </a:xfrm>
                  <a:prstGeom prst="line">
                    <a:avLst/>
                  </a:prstGeom>
                  <a:noFill/>
                  <a:ln w="57150">
                    <a:solidFill>
                      <a:srgbClr val="000099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214" name="Line 2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985" y="6751"/>
                    <a:ext cx="1" cy="506"/>
                  </a:xfrm>
                  <a:prstGeom prst="line">
                    <a:avLst/>
                  </a:prstGeom>
                  <a:noFill/>
                  <a:ln w="9525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7" name="Group 23"/>
                <p:cNvGrpSpPr>
                  <a:grpSpLocks/>
                </p:cNvGrpSpPr>
                <p:nvPr/>
              </p:nvGrpSpPr>
              <p:grpSpPr bwMode="auto">
                <a:xfrm>
                  <a:off x="9101" y="6762"/>
                  <a:ext cx="81" cy="506"/>
                  <a:chOff x="8905" y="6751"/>
                  <a:chExt cx="81" cy="506"/>
                </a:xfrm>
              </p:grpSpPr>
              <p:sp>
                <p:nvSpPr>
                  <p:cNvPr id="8216" name="Line 2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905" y="6878"/>
                    <a:ext cx="0" cy="254"/>
                  </a:xfrm>
                  <a:prstGeom prst="line">
                    <a:avLst/>
                  </a:prstGeom>
                  <a:noFill/>
                  <a:ln w="57150">
                    <a:solidFill>
                      <a:srgbClr val="000099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217" name="Line 2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985" y="6751"/>
                    <a:ext cx="1" cy="506"/>
                  </a:xfrm>
                  <a:prstGeom prst="line">
                    <a:avLst/>
                  </a:prstGeom>
                  <a:noFill/>
                  <a:ln w="9525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8" name="Group 26"/>
                <p:cNvGrpSpPr>
                  <a:grpSpLocks/>
                </p:cNvGrpSpPr>
                <p:nvPr/>
              </p:nvGrpSpPr>
              <p:grpSpPr bwMode="auto">
                <a:xfrm>
                  <a:off x="9297" y="6751"/>
                  <a:ext cx="81" cy="506"/>
                  <a:chOff x="8905" y="6751"/>
                  <a:chExt cx="81" cy="506"/>
                </a:xfrm>
              </p:grpSpPr>
              <p:sp>
                <p:nvSpPr>
                  <p:cNvPr id="8219" name="Line 2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905" y="6878"/>
                    <a:ext cx="0" cy="254"/>
                  </a:xfrm>
                  <a:prstGeom prst="line">
                    <a:avLst/>
                  </a:prstGeom>
                  <a:noFill/>
                  <a:ln w="57150">
                    <a:solidFill>
                      <a:srgbClr val="000099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220" name="Line 2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985" y="6751"/>
                    <a:ext cx="1" cy="506"/>
                  </a:xfrm>
                  <a:prstGeom prst="line">
                    <a:avLst/>
                  </a:prstGeom>
                  <a:noFill/>
                  <a:ln w="9525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8221" name="Line 29"/>
                <p:cNvSpPr>
                  <a:spLocks noChangeShapeType="1"/>
                </p:cNvSpPr>
                <p:nvPr/>
              </p:nvSpPr>
              <p:spPr bwMode="auto">
                <a:xfrm>
                  <a:off x="9373" y="7010"/>
                  <a:ext cx="385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8222" name="Line 30"/>
              <p:cNvSpPr>
                <a:spLocks noChangeShapeType="1"/>
              </p:cNvSpPr>
              <p:nvPr/>
            </p:nvSpPr>
            <p:spPr bwMode="auto">
              <a:xfrm>
                <a:off x="9055" y="6981"/>
                <a:ext cx="2583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224" name="Line 32"/>
              <p:cNvSpPr>
                <a:spLocks noChangeShapeType="1"/>
              </p:cNvSpPr>
              <p:nvPr/>
            </p:nvSpPr>
            <p:spPr bwMode="auto">
              <a:xfrm flipH="1">
                <a:off x="8802" y="6981"/>
                <a:ext cx="253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225" name="Line 33"/>
              <p:cNvSpPr>
                <a:spLocks noChangeShapeType="1"/>
              </p:cNvSpPr>
              <p:nvPr/>
            </p:nvSpPr>
            <p:spPr bwMode="auto">
              <a:xfrm flipH="1">
                <a:off x="8802" y="5944"/>
                <a:ext cx="253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69" name="Rectangle 12"/>
            <p:cNvSpPr>
              <a:spLocks noChangeArrowheads="1"/>
            </p:cNvSpPr>
            <p:nvPr/>
          </p:nvSpPr>
          <p:spPr bwMode="auto">
            <a:xfrm>
              <a:off x="5143504" y="2357430"/>
              <a:ext cx="1048920" cy="346234"/>
            </a:xfrm>
            <a:prstGeom prst="rect">
              <a:avLst/>
            </a:prstGeom>
            <a:solidFill>
              <a:schemeClr val="bg2"/>
            </a:solidFill>
            <a:ln w="38100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0" name="Rectangle 12"/>
            <p:cNvSpPr>
              <a:spLocks noChangeArrowheads="1"/>
            </p:cNvSpPr>
            <p:nvPr/>
          </p:nvSpPr>
          <p:spPr bwMode="auto">
            <a:xfrm>
              <a:off x="2928926" y="4071942"/>
              <a:ext cx="1048920" cy="346234"/>
            </a:xfrm>
            <a:prstGeom prst="rect">
              <a:avLst/>
            </a:prstGeom>
            <a:solidFill>
              <a:schemeClr val="bg2"/>
            </a:solidFill>
            <a:ln w="38100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1" name="Rectangle 12"/>
            <p:cNvSpPr>
              <a:spLocks noChangeArrowheads="1"/>
            </p:cNvSpPr>
            <p:nvPr/>
          </p:nvSpPr>
          <p:spPr bwMode="auto">
            <a:xfrm>
              <a:off x="5357818" y="4000504"/>
              <a:ext cx="1048920" cy="346234"/>
            </a:xfrm>
            <a:prstGeom prst="rect">
              <a:avLst/>
            </a:prstGeom>
            <a:solidFill>
              <a:schemeClr val="bg2"/>
            </a:solidFill>
            <a:ln w="38100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3" name="Group 42"/>
          <p:cNvGrpSpPr>
            <a:grpSpLocks/>
          </p:cNvGrpSpPr>
          <p:nvPr/>
        </p:nvGrpSpPr>
        <p:grpSpPr bwMode="auto">
          <a:xfrm>
            <a:off x="4857752" y="3000372"/>
            <a:ext cx="1984854" cy="1201541"/>
            <a:chOff x="9388" y="4873"/>
            <a:chExt cx="1119" cy="760"/>
          </a:xfrm>
        </p:grpSpPr>
        <p:grpSp>
          <p:nvGrpSpPr>
            <p:cNvPr id="74" name="Group 43"/>
            <p:cNvGrpSpPr>
              <a:grpSpLocks/>
            </p:cNvGrpSpPr>
            <p:nvPr/>
          </p:nvGrpSpPr>
          <p:grpSpPr bwMode="auto">
            <a:xfrm>
              <a:off x="9779" y="4873"/>
              <a:ext cx="625" cy="530"/>
              <a:chOff x="9779" y="4873"/>
              <a:chExt cx="625" cy="530"/>
            </a:xfrm>
          </p:grpSpPr>
          <p:sp>
            <p:nvSpPr>
              <p:cNvPr id="79" name="Text Box 44"/>
              <p:cNvSpPr txBox="1">
                <a:spLocks noChangeArrowheads="1"/>
              </p:cNvSpPr>
              <p:nvPr/>
            </p:nvSpPr>
            <p:spPr bwMode="auto">
              <a:xfrm>
                <a:off x="9805" y="4873"/>
                <a:ext cx="599" cy="5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0" name="Oval 45"/>
              <p:cNvSpPr>
                <a:spLocks noChangeArrowheads="1"/>
              </p:cNvSpPr>
              <p:nvPr/>
            </p:nvSpPr>
            <p:spPr bwMode="auto">
              <a:xfrm>
                <a:off x="9779" y="4917"/>
                <a:ext cx="346" cy="334"/>
              </a:xfrm>
              <a:prstGeom prst="ellips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75" name="Line 46"/>
            <p:cNvSpPr>
              <a:spLocks noChangeShapeType="1"/>
            </p:cNvSpPr>
            <p:nvPr/>
          </p:nvSpPr>
          <p:spPr bwMode="auto">
            <a:xfrm>
              <a:off x="10127" y="5092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6" name="Line 47"/>
            <p:cNvSpPr>
              <a:spLocks noChangeShapeType="1"/>
            </p:cNvSpPr>
            <p:nvPr/>
          </p:nvSpPr>
          <p:spPr bwMode="auto">
            <a:xfrm>
              <a:off x="9390" y="5093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7" name="Line 48"/>
            <p:cNvSpPr>
              <a:spLocks noChangeShapeType="1"/>
            </p:cNvSpPr>
            <p:nvPr/>
          </p:nvSpPr>
          <p:spPr bwMode="auto">
            <a:xfrm>
              <a:off x="9388" y="5091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8" name="Line 49"/>
            <p:cNvSpPr>
              <a:spLocks noChangeShapeType="1"/>
            </p:cNvSpPr>
            <p:nvPr/>
          </p:nvSpPr>
          <p:spPr bwMode="auto">
            <a:xfrm>
              <a:off x="10495" y="5091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81" name="Группа 167"/>
          <p:cNvGrpSpPr/>
          <p:nvPr/>
        </p:nvGrpSpPr>
        <p:grpSpPr>
          <a:xfrm>
            <a:off x="1987663" y="2708920"/>
            <a:ext cx="864096" cy="760023"/>
            <a:chOff x="3488743" y="3000560"/>
            <a:chExt cx="1143008" cy="1000132"/>
          </a:xfrm>
        </p:grpSpPr>
        <p:sp>
          <p:nvSpPr>
            <p:cNvPr id="82" name="Oval 84"/>
            <p:cNvSpPr>
              <a:spLocks noChangeArrowheads="1"/>
            </p:cNvSpPr>
            <p:nvPr/>
          </p:nvSpPr>
          <p:spPr bwMode="auto">
            <a:xfrm>
              <a:off x="3711326" y="3079312"/>
              <a:ext cx="717798" cy="839711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6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3" name="Text Box 85"/>
            <p:cNvSpPr txBox="1">
              <a:spLocks noChangeArrowheads="1"/>
            </p:cNvSpPr>
            <p:nvPr/>
          </p:nvSpPr>
          <p:spPr bwMode="auto">
            <a:xfrm>
              <a:off x="3488743" y="3000560"/>
              <a:ext cx="1143008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А</a:t>
              </a:r>
              <a:endParaRPr kumimoji="0" lang="ru-RU" sz="5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5" name="AutoShape 4"/>
          <p:cNvSpPr>
            <a:spLocks noChangeArrowheads="1"/>
          </p:cNvSpPr>
          <p:nvPr/>
        </p:nvSpPr>
        <p:spPr bwMode="auto">
          <a:xfrm>
            <a:off x="6054725" y="1380953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9" name="AutoShape 4"/>
          <p:cNvSpPr>
            <a:spLocks noChangeArrowheads="1"/>
          </p:cNvSpPr>
          <p:nvPr/>
        </p:nvSpPr>
        <p:spPr bwMode="auto">
          <a:xfrm>
            <a:off x="6837724" y="2733150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0" name="AutoShape 4"/>
          <p:cNvSpPr>
            <a:spLocks noChangeArrowheads="1"/>
          </p:cNvSpPr>
          <p:nvPr/>
        </p:nvSpPr>
        <p:spPr bwMode="auto">
          <a:xfrm>
            <a:off x="2029319" y="2492355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1" name="Group 5"/>
          <p:cNvGrpSpPr>
            <a:grpSpLocks/>
          </p:cNvGrpSpPr>
          <p:nvPr/>
        </p:nvGrpSpPr>
        <p:grpSpPr bwMode="auto">
          <a:xfrm>
            <a:off x="2006677" y="3412627"/>
            <a:ext cx="347811" cy="371477"/>
            <a:chOff x="3018" y="5186"/>
            <a:chExt cx="202" cy="201"/>
          </a:xfrm>
        </p:grpSpPr>
        <p:sp>
          <p:nvSpPr>
            <p:cNvPr id="92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3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94" name="Group 5"/>
          <p:cNvGrpSpPr>
            <a:grpSpLocks/>
          </p:cNvGrpSpPr>
          <p:nvPr/>
        </p:nvGrpSpPr>
        <p:grpSpPr bwMode="auto">
          <a:xfrm>
            <a:off x="7370577" y="3637064"/>
            <a:ext cx="347811" cy="371477"/>
            <a:chOff x="3018" y="5186"/>
            <a:chExt cx="202" cy="201"/>
          </a:xfrm>
        </p:grpSpPr>
        <p:sp>
          <p:nvSpPr>
            <p:cNvPr id="95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6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7" name="AutoShape 4"/>
          <p:cNvSpPr>
            <a:spLocks noChangeArrowheads="1"/>
          </p:cNvSpPr>
          <p:nvPr/>
        </p:nvSpPr>
        <p:spPr bwMode="auto">
          <a:xfrm>
            <a:off x="3692093" y="1372865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6" name="AutoShape 4"/>
          <p:cNvSpPr>
            <a:spLocks noChangeArrowheads="1"/>
          </p:cNvSpPr>
          <p:nvPr/>
        </p:nvSpPr>
        <p:spPr bwMode="auto">
          <a:xfrm>
            <a:off x="3066377" y="3348187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7" name="AutoShape 4"/>
          <p:cNvSpPr>
            <a:spLocks noChangeArrowheads="1"/>
          </p:cNvSpPr>
          <p:nvPr/>
        </p:nvSpPr>
        <p:spPr bwMode="auto">
          <a:xfrm>
            <a:off x="5122468" y="3409098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8" name="AutoShape 4"/>
          <p:cNvSpPr>
            <a:spLocks noChangeArrowheads="1"/>
          </p:cNvSpPr>
          <p:nvPr/>
        </p:nvSpPr>
        <p:spPr bwMode="auto">
          <a:xfrm>
            <a:off x="7904874" y="2802713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500"/>
                            </p:stCondLst>
                            <p:childTnLst>
                              <p:par>
                                <p:cTn id="6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"/>
                            </p:stCondLst>
                            <p:childTnLst>
                              <p:par>
                                <p:cTn id="7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500"/>
                            </p:stCondLst>
                            <p:childTnLst>
                              <p:par>
                                <p:cTn id="7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3000"/>
                            </p:stCondLst>
                            <p:childTnLst>
                              <p:par>
                                <p:cTn id="8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3500"/>
                            </p:stCondLst>
                            <p:childTnLst>
                              <p:par>
                                <p:cTn id="8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4000"/>
                            </p:stCondLst>
                            <p:childTnLst>
                              <p:par>
                                <p:cTn id="9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500"/>
                            </p:stCondLst>
                            <p:childTnLst>
                              <p:par>
                                <p:cTn id="1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2000"/>
                            </p:stCondLst>
                            <p:childTnLst>
                              <p:par>
                                <p:cTn id="1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2500"/>
                            </p:stCondLst>
                            <p:childTnLst>
                              <p:par>
                                <p:cTn id="12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3000"/>
                            </p:stCondLst>
                            <p:childTnLst>
                              <p:par>
                                <p:cTn id="1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4" grpId="0" animBg="1"/>
      <p:bldP spid="105" grpId="0" animBg="1"/>
      <p:bldP spid="85" grpId="0" animBg="1"/>
      <p:bldP spid="89" grpId="0" animBg="1"/>
      <p:bldP spid="90" grpId="0" animBg="1"/>
      <p:bldP spid="97" grpId="0" animBg="1"/>
      <p:bldP spid="106" grpId="0" animBg="1"/>
      <p:bldP spid="107" grpId="0" animBg="1"/>
      <p:bldP spid="108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1-11-21 15.23.3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5400000">
            <a:off x="-333372" y="333374"/>
            <a:ext cx="2666976" cy="2000232"/>
          </a:xfrm>
          <a:prstGeom prst="rect">
            <a:avLst/>
          </a:prstGeom>
        </p:spPr>
      </p:pic>
      <p:pic>
        <p:nvPicPr>
          <p:cNvPr id="3" name="Рисунок 2" descr="2011-11-21 15.24.14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5400000">
            <a:off x="1900728" y="313820"/>
            <a:ext cx="3556596" cy="2928959"/>
          </a:xfrm>
          <a:prstGeom prst="rect">
            <a:avLst/>
          </a:prstGeom>
        </p:spPr>
      </p:pic>
      <p:pic>
        <p:nvPicPr>
          <p:cNvPr id="5" name="Рисунок 4" descr="2011-11-21 15.28.56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072066" y="3071810"/>
            <a:ext cx="4190996" cy="3143248"/>
          </a:xfrm>
          <a:prstGeom prst="rect">
            <a:avLst/>
          </a:prstGeom>
        </p:spPr>
      </p:pic>
      <p:pic>
        <p:nvPicPr>
          <p:cNvPr id="6" name="Рисунок 5" descr="2011-11-21 15.28.30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5400000">
            <a:off x="-142880" y="2526222"/>
            <a:ext cx="4357695" cy="407193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0" y="0"/>
            <a:ext cx="42862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57554" y="571480"/>
            <a:ext cx="42862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285852" y="4572008"/>
            <a:ext cx="42862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643702" y="4786322"/>
            <a:ext cx="42862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5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AutoShape 4"/>
          <p:cNvSpPr>
            <a:spLocks noChangeArrowheads="1"/>
          </p:cNvSpPr>
          <p:nvPr/>
        </p:nvSpPr>
        <p:spPr bwMode="auto">
          <a:xfrm>
            <a:off x="4214810" y="1285860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AutoShape 4"/>
          <p:cNvSpPr>
            <a:spLocks noChangeArrowheads="1"/>
          </p:cNvSpPr>
          <p:nvPr/>
        </p:nvSpPr>
        <p:spPr bwMode="auto">
          <a:xfrm>
            <a:off x="2786050" y="1071546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AutoShape 4"/>
          <p:cNvSpPr>
            <a:spLocks noChangeArrowheads="1"/>
          </p:cNvSpPr>
          <p:nvPr/>
        </p:nvSpPr>
        <p:spPr bwMode="auto">
          <a:xfrm>
            <a:off x="957568" y="5315294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AutoShape 4"/>
          <p:cNvSpPr>
            <a:spLocks noChangeArrowheads="1"/>
          </p:cNvSpPr>
          <p:nvPr/>
        </p:nvSpPr>
        <p:spPr bwMode="auto">
          <a:xfrm>
            <a:off x="2643175" y="5572140"/>
            <a:ext cx="285752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AutoShape 4"/>
          <p:cNvSpPr>
            <a:spLocks noChangeArrowheads="1"/>
          </p:cNvSpPr>
          <p:nvPr/>
        </p:nvSpPr>
        <p:spPr bwMode="auto">
          <a:xfrm>
            <a:off x="2336156" y="4193552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4" name="Group 5"/>
          <p:cNvGrpSpPr>
            <a:grpSpLocks/>
          </p:cNvGrpSpPr>
          <p:nvPr/>
        </p:nvGrpSpPr>
        <p:grpSpPr bwMode="auto">
          <a:xfrm>
            <a:off x="571472" y="4500570"/>
            <a:ext cx="347811" cy="371477"/>
            <a:chOff x="3018" y="5186"/>
            <a:chExt cx="202" cy="201"/>
          </a:xfrm>
        </p:grpSpPr>
        <p:sp>
          <p:nvSpPr>
            <p:cNvPr id="22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5" name="Group 5"/>
          <p:cNvGrpSpPr>
            <a:grpSpLocks/>
          </p:cNvGrpSpPr>
          <p:nvPr/>
        </p:nvGrpSpPr>
        <p:grpSpPr bwMode="auto">
          <a:xfrm>
            <a:off x="1285852" y="3714752"/>
            <a:ext cx="347811" cy="371477"/>
            <a:chOff x="3018" y="5186"/>
            <a:chExt cx="202" cy="201"/>
          </a:xfrm>
        </p:grpSpPr>
        <p:sp>
          <p:nvSpPr>
            <p:cNvPr id="25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6" name="Group 5"/>
          <p:cNvGrpSpPr>
            <a:grpSpLocks/>
          </p:cNvGrpSpPr>
          <p:nvPr/>
        </p:nvGrpSpPr>
        <p:grpSpPr bwMode="auto">
          <a:xfrm>
            <a:off x="1643042" y="5357826"/>
            <a:ext cx="347811" cy="371477"/>
            <a:chOff x="3018" y="5186"/>
            <a:chExt cx="202" cy="201"/>
          </a:xfrm>
        </p:grpSpPr>
        <p:sp>
          <p:nvSpPr>
            <p:cNvPr id="28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4" name="Рисунок 3" descr="2011-11-21 15.26.47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rot="5400000">
            <a:off x="5253747" y="-253143"/>
            <a:ext cx="3994388" cy="3357618"/>
          </a:xfrm>
          <a:prstGeom prst="rect">
            <a:avLst/>
          </a:prstGeom>
        </p:spPr>
      </p:pic>
      <p:sp>
        <p:nvSpPr>
          <p:cNvPr id="30" name="Прямоугольник 29"/>
          <p:cNvSpPr/>
          <p:nvPr/>
        </p:nvSpPr>
        <p:spPr>
          <a:xfrm>
            <a:off x="785786" y="5857892"/>
            <a:ext cx="8215370" cy="48904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eaLnBrk="0" hangingPunct="0">
              <a:lnSpc>
                <a:spcPts val="3000"/>
              </a:lnSpc>
            </a:pP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Идем с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(+) источника 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встречаем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(+) 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приборов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endParaRPr lang="ru-RU" sz="28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0" y="6368955"/>
            <a:ext cx="8072462" cy="4770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eaLnBrk="0" hangingPunct="0">
              <a:lnSpc>
                <a:spcPts val="3000"/>
              </a:lnSpc>
            </a:pP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Идем с (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–)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источника 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встречаем  (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–)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приборов</a:t>
            </a:r>
            <a:endParaRPr lang="ru-RU" sz="28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929586" y="2000240"/>
            <a:ext cx="42862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AutoShape 4"/>
          <p:cNvSpPr>
            <a:spLocks noChangeArrowheads="1"/>
          </p:cNvSpPr>
          <p:nvPr/>
        </p:nvSpPr>
        <p:spPr bwMode="auto">
          <a:xfrm>
            <a:off x="7000891" y="214290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7" name="Group 5"/>
          <p:cNvGrpSpPr>
            <a:grpSpLocks/>
          </p:cNvGrpSpPr>
          <p:nvPr/>
        </p:nvGrpSpPr>
        <p:grpSpPr bwMode="auto">
          <a:xfrm>
            <a:off x="6143636" y="357166"/>
            <a:ext cx="347811" cy="371477"/>
            <a:chOff x="3018" y="5186"/>
            <a:chExt cx="202" cy="201"/>
          </a:xfrm>
        </p:grpSpPr>
        <p:sp>
          <p:nvSpPr>
            <p:cNvPr id="34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500"/>
                            </p:stCondLst>
                            <p:childTnLst>
                              <p:par>
                                <p:cTn id="7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000"/>
                            </p:stCondLst>
                            <p:childTnLst>
                              <p:par>
                                <p:cTn id="7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3000"/>
                            </p:stCondLst>
                            <p:childTnLst>
                              <p:par>
                                <p:cTn id="8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3500"/>
                            </p:stCondLst>
                            <p:childTnLst>
                              <p:par>
                                <p:cTn id="9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4000"/>
                            </p:stCondLst>
                            <p:childTnLst>
                              <p:par>
                                <p:cTn id="9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3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500"/>
                            </p:stCondLst>
                            <p:childTnLst>
                              <p:par>
                                <p:cTn id="11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1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8" grpId="0" animBg="1"/>
      <p:bldP spid="19" grpId="0" animBg="1"/>
      <p:bldP spid="20" grpId="0" animBg="1"/>
      <p:bldP spid="30" grpId="0" animBg="1"/>
      <p:bldP spid="31" grpId="0" animBg="1"/>
      <p:bldP spid="9" grpId="0" animBg="1"/>
      <p:bldP spid="32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D:\фото\ВСВ\для тем\2011-11-28 16.06.5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400000">
            <a:off x="-607212" y="2595639"/>
            <a:ext cx="4857699" cy="3643274"/>
          </a:xfrm>
          <a:prstGeom prst="rect">
            <a:avLst/>
          </a:prstGeom>
          <a:noFill/>
        </p:spPr>
      </p:pic>
      <p:pic>
        <p:nvPicPr>
          <p:cNvPr id="2" name="Рисунок 1" descr="2011-11-21 15.35.30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5400000">
            <a:off x="-464347" y="76923"/>
            <a:ext cx="3929066" cy="3000372"/>
          </a:xfrm>
          <a:prstGeom prst="rect">
            <a:avLst/>
          </a:prstGeom>
        </p:spPr>
      </p:pic>
      <p:pic>
        <p:nvPicPr>
          <p:cNvPr id="3" name="Рисунок 2" descr="2011-11-21 15.35.38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5400000">
            <a:off x="2580669" y="103709"/>
            <a:ext cx="3929066" cy="2946800"/>
          </a:xfrm>
          <a:prstGeom prst="rect">
            <a:avLst/>
          </a:prstGeom>
        </p:spPr>
      </p:pic>
      <p:pic>
        <p:nvPicPr>
          <p:cNvPr id="4" name="Рисунок 3" descr="2011-11-21 15.35.56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rot="5400000">
            <a:off x="5607851" y="76923"/>
            <a:ext cx="3929066" cy="3000372"/>
          </a:xfrm>
          <a:prstGeom prst="rect">
            <a:avLst/>
          </a:prstGeom>
        </p:spPr>
      </p:pic>
      <p:sp>
        <p:nvSpPr>
          <p:cNvPr id="7" name="AutoShape 4"/>
          <p:cNvSpPr>
            <a:spLocks noChangeArrowheads="1"/>
          </p:cNvSpPr>
          <p:nvPr/>
        </p:nvSpPr>
        <p:spPr bwMode="auto">
          <a:xfrm>
            <a:off x="1000100" y="3071810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Group 5"/>
          <p:cNvGrpSpPr>
            <a:grpSpLocks/>
          </p:cNvGrpSpPr>
          <p:nvPr/>
        </p:nvGrpSpPr>
        <p:grpSpPr bwMode="auto">
          <a:xfrm>
            <a:off x="5286380" y="2500306"/>
            <a:ext cx="347811" cy="371477"/>
            <a:chOff x="3018" y="5186"/>
            <a:chExt cx="202" cy="201"/>
          </a:xfrm>
        </p:grpSpPr>
        <p:sp>
          <p:nvSpPr>
            <p:cNvPr id="9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" name="AutoShape 4"/>
          <p:cNvSpPr>
            <a:spLocks noChangeArrowheads="1"/>
          </p:cNvSpPr>
          <p:nvPr/>
        </p:nvSpPr>
        <p:spPr bwMode="auto">
          <a:xfrm>
            <a:off x="2428860" y="3500438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AutoShape 4"/>
          <p:cNvSpPr>
            <a:spLocks noChangeArrowheads="1"/>
          </p:cNvSpPr>
          <p:nvPr/>
        </p:nvSpPr>
        <p:spPr bwMode="auto">
          <a:xfrm>
            <a:off x="1071538" y="1643050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Group 5"/>
          <p:cNvGrpSpPr>
            <a:grpSpLocks/>
          </p:cNvGrpSpPr>
          <p:nvPr/>
        </p:nvGrpSpPr>
        <p:grpSpPr bwMode="auto">
          <a:xfrm>
            <a:off x="2428860" y="2428868"/>
            <a:ext cx="347811" cy="371477"/>
            <a:chOff x="3018" y="5186"/>
            <a:chExt cx="202" cy="201"/>
          </a:xfrm>
        </p:grpSpPr>
        <p:sp>
          <p:nvSpPr>
            <p:cNvPr id="14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6" name="Group 5"/>
          <p:cNvGrpSpPr>
            <a:grpSpLocks/>
          </p:cNvGrpSpPr>
          <p:nvPr/>
        </p:nvGrpSpPr>
        <p:grpSpPr bwMode="auto">
          <a:xfrm>
            <a:off x="2000232" y="1643050"/>
            <a:ext cx="347811" cy="371477"/>
            <a:chOff x="3018" y="5186"/>
            <a:chExt cx="202" cy="201"/>
          </a:xfrm>
        </p:grpSpPr>
        <p:sp>
          <p:nvSpPr>
            <p:cNvPr id="17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9" name="Group 5"/>
          <p:cNvGrpSpPr>
            <a:grpSpLocks/>
          </p:cNvGrpSpPr>
          <p:nvPr/>
        </p:nvGrpSpPr>
        <p:grpSpPr bwMode="auto">
          <a:xfrm>
            <a:off x="500034" y="2143116"/>
            <a:ext cx="347811" cy="371477"/>
            <a:chOff x="3018" y="5186"/>
            <a:chExt cx="202" cy="201"/>
          </a:xfrm>
        </p:grpSpPr>
        <p:sp>
          <p:nvSpPr>
            <p:cNvPr id="20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2" name="AutoShape 4"/>
          <p:cNvSpPr>
            <a:spLocks noChangeArrowheads="1"/>
          </p:cNvSpPr>
          <p:nvPr/>
        </p:nvSpPr>
        <p:spPr bwMode="auto">
          <a:xfrm>
            <a:off x="3857620" y="3000372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AutoShape 4"/>
          <p:cNvSpPr>
            <a:spLocks noChangeArrowheads="1"/>
          </p:cNvSpPr>
          <p:nvPr/>
        </p:nvSpPr>
        <p:spPr bwMode="auto">
          <a:xfrm flipV="1">
            <a:off x="5286381" y="3429000"/>
            <a:ext cx="285752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AutoShape 4"/>
          <p:cNvSpPr>
            <a:spLocks noChangeArrowheads="1"/>
          </p:cNvSpPr>
          <p:nvPr/>
        </p:nvSpPr>
        <p:spPr bwMode="auto">
          <a:xfrm flipV="1">
            <a:off x="3929058" y="1643050"/>
            <a:ext cx="285752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5" name="Group 5"/>
          <p:cNvGrpSpPr>
            <a:grpSpLocks/>
          </p:cNvGrpSpPr>
          <p:nvPr/>
        </p:nvGrpSpPr>
        <p:grpSpPr bwMode="auto">
          <a:xfrm>
            <a:off x="4929190" y="1571612"/>
            <a:ext cx="347811" cy="371477"/>
            <a:chOff x="3018" y="5186"/>
            <a:chExt cx="202" cy="201"/>
          </a:xfrm>
        </p:grpSpPr>
        <p:sp>
          <p:nvSpPr>
            <p:cNvPr id="26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8" name="Group 5"/>
          <p:cNvGrpSpPr>
            <a:grpSpLocks/>
          </p:cNvGrpSpPr>
          <p:nvPr/>
        </p:nvGrpSpPr>
        <p:grpSpPr bwMode="auto">
          <a:xfrm>
            <a:off x="3428992" y="2214554"/>
            <a:ext cx="347811" cy="371477"/>
            <a:chOff x="3018" y="5186"/>
            <a:chExt cx="202" cy="201"/>
          </a:xfrm>
        </p:grpSpPr>
        <p:sp>
          <p:nvSpPr>
            <p:cNvPr id="29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1" name="AutoShape 4"/>
          <p:cNvSpPr>
            <a:spLocks noChangeArrowheads="1"/>
          </p:cNvSpPr>
          <p:nvPr/>
        </p:nvSpPr>
        <p:spPr bwMode="auto">
          <a:xfrm flipV="1">
            <a:off x="6429388" y="3214686"/>
            <a:ext cx="285752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AutoShape 4"/>
          <p:cNvSpPr>
            <a:spLocks noChangeArrowheads="1"/>
          </p:cNvSpPr>
          <p:nvPr/>
        </p:nvSpPr>
        <p:spPr bwMode="auto">
          <a:xfrm>
            <a:off x="8358214" y="3571876"/>
            <a:ext cx="285752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AutoShape 4"/>
          <p:cNvSpPr>
            <a:spLocks noChangeArrowheads="1"/>
          </p:cNvSpPr>
          <p:nvPr/>
        </p:nvSpPr>
        <p:spPr bwMode="auto">
          <a:xfrm>
            <a:off x="6786578" y="1714488"/>
            <a:ext cx="285752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4" name="Group 5"/>
          <p:cNvGrpSpPr>
            <a:grpSpLocks/>
          </p:cNvGrpSpPr>
          <p:nvPr/>
        </p:nvGrpSpPr>
        <p:grpSpPr bwMode="auto">
          <a:xfrm>
            <a:off x="6143636" y="2500306"/>
            <a:ext cx="347811" cy="371477"/>
            <a:chOff x="3018" y="5186"/>
            <a:chExt cx="202" cy="201"/>
          </a:xfrm>
        </p:grpSpPr>
        <p:sp>
          <p:nvSpPr>
            <p:cNvPr id="36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7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5" name="Group 5"/>
          <p:cNvGrpSpPr>
            <a:grpSpLocks/>
          </p:cNvGrpSpPr>
          <p:nvPr/>
        </p:nvGrpSpPr>
        <p:grpSpPr bwMode="auto">
          <a:xfrm>
            <a:off x="7643834" y="1571612"/>
            <a:ext cx="347811" cy="371477"/>
            <a:chOff x="3018" y="5186"/>
            <a:chExt cx="202" cy="201"/>
          </a:xfrm>
        </p:grpSpPr>
        <p:sp>
          <p:nvSpPr>
            <p:cNvPr id="39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8" name="Group 5"/>
          <p:cNvGrpSpPr>
            <a:grpSpLocks/>
          </p:cNvGrpSpPr>
          <p:nvPr/>
        </p:nvGrpSpPr>
        <p:grpSpPr bwMode="auto">
          <a:xfrm>
            <a:off x="8215338" y="2571744"/>
            <a:ext cx="347811" cy="371477"/>
            <a:chOff x="3018" y="5186"/>
            <a:chExt cx="202" cy="201"/>
          </a:xfrm>
        </p:grpSpPr>
        <p:sp>
          <p:nvSpPr>
            <p:cNvPr id="42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aphicFrame>
        <p:nvGraphicFramePr>
          <p:cNvPr id="44" name="Таблица 4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342897049"/>
              </p:ext>
            </p:extLst>
          </p:nvPr>
        </p:nvGraphicFramePr>
        <p:xfrm>
          <a:off x="3779912" y="3212976"/>
          <a:ext cx="5266219" cy="4352725"/>
        </p:xfrm>
        <a:graphic>
          <a:graphicData uri="http://schemas.openxmlformats.org/drawingml/2006/table">
            <a:tbl>
              <a:tblPr/>
              <a:tblGrid>
                <a:gridCol w="677820"/>
                <a:gridCol w="945093"/>
                <a:gridCol w="1714512"/>
                <a:gridCol w="1928794"/>
              </a:tblGrid>
              <a:tr h="824645">
                <a:tc>
                  <a:txBody>
                    <a:bodyPr/>
                    <a:lstStyle/>
                    <a:p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40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U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Ом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</a:tr>
              <a:tr h="519673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U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1=     </a:t>
                      </a: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1=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</a:tr>
              <a:tr h="519673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U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2=     </a:t>
                      </a: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2=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</a:tr>
              <a:tr h="519673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U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3=     </a:t>
                      </a: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3=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</a:tr>
              <a:tr h="259837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U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4=     </a:t>
                      </a: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4=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</a:tr>
              <a:tr h="259837">
                <a:tc>
                  <a:txBody>
                    <a:bodyPr/>
                    <a:lstStyle/>
                    <a:p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сумма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U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=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сумма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=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</a:tr>
              <a:tr h="445061">
                <a:tc>
                  <a:txBody>
                    <a:bodyPr/>
                    <a:lstStyle/>
                    <a:p>
                      <a:pPr marL="0" algn="l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общ</a:t>
                      </a:r>
                      <a:endParaRPr kumimoji="0" lang="ru-RU" sz="20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U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0=     </a:t>
                      </a: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ru-RU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о=</a:t>
                      </a:r>
                      <a:endParaRPr kumimoji="0" lang="ru-RU" sz="2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</a:tr>
              <a:tr h="408315">
                <a:tc>
                  <a:txBody>
                    <a:bodyPr/>
                    <a:lstStyle/>
                    <a:p>
                      <a:pPr marL="0" algn="l" rtl="0" eaLnBrk="1" latinLnBrk="0" hangingPunct="1">
                        <a:spcAft>
                          <a:spcPts val="0"/>
                        </a:spcAft>
                      </a:pPr>
                      <a:endParaRPr kumimoji="0" lang="ru-RU" sz="4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500"/>
                            </p:stCondLst>
                            <p:childTnLst>
                              <p:par>
                                <p:cTn id="5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000"/>
                            </p:stCondLst>
                            <p:childTnLst>
                              <p:par>
                                <p:cTn id="6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500"/>
                            </p:stCondLst>
                            <p:childTnLst>
                              <p:par>
                                <p:cTn id="7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500"/>
                            </p:stCondLst>
                            <p:childTnLst>
                              <p:par>
                                <p:cTn id="8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000"/>
                            </p:stCondLst>
                            <p:childTnLst>
                              <p:par>
                                <p:cTn id="8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500"/>
                            </p:stCondLst>
                            <p:childTnLst>
                              <p:par>
                                <p:cTn id="9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3000"/>
                            </p:stCondLst>
                            <p:childTnLst>
                              <p:par>
                                <p:cTn id="9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3500"/>
                            </p:stCondLst>
                            <p:childTnLst>
                              <p:par>
                                <p:cTn id="10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0" dur="3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10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5" dur="50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  <p:bldP spid="12" grpId="0" animBg="1"/>
      <p:bldP spid="22" grpId="0" animBg="1"/>
      <p:bldP spid="23" grpId="0" animBg="1"/>
      <p:bldP spid="24" grpId="0" animBg="1"/>
      <p:bldP spid="31" grpId="0" animBg="1"/>
      <p:bldP spid="32" grpId="0" animBg="1"/>
      <p:bldP spid="33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3" descr="D:\фото\ВСВ\для тем\2011-11-28 16.06.5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-607212" y="2595639"/>
            <a:ext cx="4857699" cy="3643274"/>
          </a:xfrm>
          <a:prstGeom prst="rect">
            <a:avLst/>
          </a:prstGeom>
          <a:noFill/>
        </p:spPr>
      </p:pic>
      <p:pic>
        <p:nvPicPr>
          <p:cNvPr id="16385" name="Picture 1" descr="D:\фото\ВСВ\для тем\2011-11-28 16.06.0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400000">
            <a:off x="-392905" y="392905"/>
            <a:ext cx="3143240" cy="2357430"/>
          </a:xfrm>
          <a:prstGeom prst="rect">
            <a:avLst/>
          </a:prstGeom>
          <a:noFill/>
        </p:spPr>
      </p:pic>
      <p:pic>
        <p:nvPicPr>
          <p:cNvPr id="16386" name="Picture 2" descr="D:\фото\ВСВ\для тем\2011-11-28 16.06.12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5400000">
            <a:off x="1893077" y="392906"/>
            <a:ext cx="3143248" cy="2357435"/>
          </a:xfrm>
          <a:prstGeom prst="rect">
            <a:avLst/>
          </a:prstGeom>
          <a:noFill/>
        </p:spPr>
      </p:pic>
      <p:pic>
        <p:nvPicPr>
          <p:cNvPr id="16389" name="Picture 5" descr="D:\фото\ВСВ\для тем\2011-11-28 16.06.20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5400000">
            <a:off x="4250529" y="392910"/>
            <a:ext cx="3143271" cy="2357454"/>
          </a:xfrm>
          <a:prstGeom prst="rect">
            <a:avLst/>
          </a:prstGeom>
          <a:noFill/>
        </p:spPr>
      </p:pic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3877781" y="2505299"/>
          <a:ext cx="5266219" cy="4352725"/>
        </p:xfrm>
        <a:graphic>
          <a:graphicData uri="http://schemas.openxmlformats.org/drawingml/2006/table">
            <a:tbl>
              <a:tblPr/>
              <a:tblGrid>
                <a:gridCol w="677820"/>
                <a:gridCol w="945093"/>
                <a:gridCol w="1714512"/>
                <a:gridCol w="1928794"/>
              </a:tblGrid>
              <a:tr h="824645">
                <a:tc>
                  <a:txBody>
                    <a:bodyPr/>
                    <a:lstStyle/>
                    <a:p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40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U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Ом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</a:tr>
              <a:tr h="519673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U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1=     </a:t>
                      </a: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1=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</a:tr>
              <a:tr h="519673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U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2=     </a:t>
                      </a: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2=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</a:tr>
              <a:tr h="519673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U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3=     </a:t>
                      </a: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3=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</a:tr>
              <a:tr h="259837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U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4=     </a:t>
                      </a: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4=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</a:tr>
              <a:tr h="259837">
                <a:tc>
                  <a:txBody>
                    <a:bodyPr/>
                    <a:lstStyle/>
                    <a:p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сумма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U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=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сумма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=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</a:tr>
              <a:tr h="445061">
                <a:tc>
                  <a:txBody>
                    <a:bodyPr/>
                    <a:lstStyle/>
                    <a:p>
                      <a:pPr marL="0" algn="l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общ</a:t>
                      </a:r>
                      <a:endParaRPr kumimoji="0" lang="ru-RU" sz="2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U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0=     </a:t>
                      </a: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ru-RU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о=</a:t>
                      </a:r>
                      <a:endParaRPr kumimoji="0" lang="ru-RU" sz="2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</a:tr>
              <a:tr h="408315">
                <a:tc>
                  <a:txBody>
                    <a:bodyPr/>
                    <a:lstStyle/>
                    <a:p>
                      <a:pPr marL="0" algn="l" rtl="0" eaLnBrk="1" latinLnBrk="0" hangingPunct="1">
                        <a:spcAft>
                          <a:spcPts val="0"/>
                        </a:spcAft>
                      </a:pPr>
                      <a:endParaRPr kumimoji="0" lang="ru-RU" sz="4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10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50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D:\фото\2012 фото\для тем\IMG_02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857620" cy="2701482"/>
          </a:xfrm>
          <a:prstGeom prst="rect">
            <a:avLst/>
          </a:prstGeom>
          <a:noFill/>
        </p:spPr>
      </p:pic>
      <p:pic>
        <p:nvPicPr>
          <p:cNvPr id="2055" name="Picture 7" descr="D:\фото\2012 фото\для тем\IMG_024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643182"/>
            <a:ext cx="3857620" cy="3004280"/>
          </a:xfrm>
          <a:prstGeom prst="rect">
            <a:avLst/>
          </a:prstGeom>
          <a:noFill/>
        </p:spPr>
      </p:pic>
      <p:pic>
        <p:nvPicPr>
          <p:cNvPr id="2056" name="Picture 8" descr="D:\фото\2012 фото\для тем\IMG_024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79317" y="0"/>
            <a:ext cx="3664683" cy="2506643"/>
          </a:xfrm>
          <a:prstGeom prst="rect">
            <a:avLst/>
          </a:prstGeom>
          <a:noFill/>
        </p:spPr>
      </p:pic>
      <p:pic>
        <p:nvPicPr>
          <p:cNvPr id="5" name="Picture 2" descr="D:\фото\2012 фото\для тем\IMG_024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92929" y="3513149"/>
            <a:ext cx="5051071" cy="33448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0"/>
            <a:ext cx="60989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Лабораторная работа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№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6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57224" y="571480"/>
            <a:ext cx="74295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Изучение законов параллельного </a:t>
            </a:r>
          </a:p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соединения проводников. 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486903"/>
            <a:ext cx="29334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Оборудование: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00166" y="1928802"/>
            <a:ext cx="764383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 амперметра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вольтметр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 2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магазина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сопротивлений,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источник тока,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соединительные провода.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6116" y="3500438"/>
            <a:ext cx="23698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u="sng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ход работы:</a:t>
            </a:r>
            <a:endParaRPr lang="ru-RU" sz="3200" b="1" u="sng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4000504"/>
            <a:ext cx="49454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Соберём цепь по схеме: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0" y="24"/>
            <a:ext cx="9144000" cy="6858000"/>
            <a:chOff x="3571868" y="-3429000"/>
            <a:chExt cx="9144000" cy="6858000"/>
          </a:xfrm>
        </p:grpSpPr>
        <p:grpSp>
          <p:nvGrpSpPr>
            <p:cNvPr id="9" name="Группа 125"/>
            <p:cNvGrpSpPr/>
            <p:nvPr/>
          </p:nvGrpSpPr>
          <p:grpSpPr>
            <a:xfrm>
              <a:off x="3571868" y="-3429000"/>
              <a:ext cx="9144000" cy="6858000"/>
              <a:chOff x="-3214742" y="1285908"/>
              <a:chExt cx="9144000" cy="6858000"/>
            </a:xfrm>
          </p:grpSpPr>
          <p:grpSp>
            <p:nvGrpSpPr>
              <p:cNvPr id="10" name="Группа 114"/>
              <p:cNvGrpSpPr/>
              <p:nvPr/>
            </p:nvGrpSpPr>
            <p:grpSpPr>
              <a:xfrm>
                <a:off x="-3214742" y="1285908"/>
                <a:ext cx="9144000" cy="6858000"/>
                <a:chOff x="0" y="0"/>
                <a:chExt cx="9144000" cy="6858000"/>
              </a:xfrm>
            </p:grpSpPr>
            <p:sp>
              <p:nvSpPr>
                <p:cNvPr id="31" name="Прямоугольник 30"/>
                <p:cNvSpPr/>
                <p:nvPr/>
              </p:nvSpPr>
              <p:spPr>
                <a:xfrm>
                  <a:off x="0" y="0"/>
                  <a:ext cx="9144000" cy="6858000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69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2" name="Прямоугольник 31"/>
                <p:cNvSpPr/>
                <p:nvPr/>
              </p:nvSpPr>
              <p:spPr>
                <a:xfrm>
                  <a:off x="357158" y="5143512"/>
                  <a:ext cx="1992853" cy="1015663"/>
                </a:xfrm>
                <a:prstGeom prst="rect">
                  <a:avLst/>
                </a:prstGeom>
                <a:solidFill>
                  <a:schemeClr val="bg2">
                    <a:lumMod val="90000"/>
                  </a:schemeClr>
                </a:solidFill>
              </p:spPr>
              <p:txBody>
                <a:bodyPr wrap="none">
                  <a:spAutoFit/>
                </a:bodyPr>
                <a:lstStyle/>
                <a:p>
                  <a:r>
                    <a:rPr lang="en-US" sz="6000" b="1" dirty="0" smtClean="0">
                      <a:solidFill>
                        <a:srgbClr val="C00000"/>
                      </a:solidFill>
                      <a:latin typeface="Times New Roman" pitchFamily="18" charset="0"/>
                      <a:cs typeface="Times New Roman" pitchFamily="18" charset="0"/>
                    </a:rPr>
                    <a:t>A</a:t>
                  </a:r>
                  <a:r>
                    <a:rPr lang="en-US" sz="6000" b="1" dirty="0" smtClean="0"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r>
                    <a:rPr lang="en-US" sz="6000" b="1" dirty="0" err="1" smtClean="0">
                      <a:latin typeface="Times New Roman" pitchFamily="18" charset="0"/>
                      <a:cs typeface="Times New Roman" pitchFamily="18" charset="0"/>
                    </a:rPr>
                    <a:t>Nt</a:t>
                  </a:r>
                  <a:endParaRPr lang="ru-RU" sz="60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15" name="Группа 123"/>
              <p:cNvGrpSpPr/>
              <p:nvPr/>
            </p:nvGrpSpPr>
            <p:grpSpPr>
              <a:xfrm>
                <a:off x="-3000460" y="1500135"/>
                <a:ext cx="7425913" cy="1562510"/>
                <a:chOff x="-3152860" y="-910440"/>
                <a:chExt cx="7425913" cy="1562510"/>
              </a:xfrm>
              <a:solidFill>
                <a:schemeClr val="bg2">
                  <a:lumMod val="90000"/>
                </a:schemeClr>
              </a:solidFill>
            </p:grpSpPr>
            <p:sp>
              <p:nvSpPr>
                <p:cNvPr id="23" name="Text Box 40"/>
                <p:cNvSpPr txBox="1">
                  <a:spLocks noChangeArrowheads="1"/>
                </p:cNvSpPr>
                <p:nvPr/>
              </p:nvSpPr>
              <p:spPr bwMode="auto">
                <a:xfrm>
                  <a:off x="-3152860" y="-646758"/>
                  <a:ext cx="930056" cy="71438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U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     </a:t>
                  </a:r>
                  <a:endParaRPr kumimoji="0" lang="ru-RU" sz="4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16" name="Group 41"/>
                <p:cNvGrpSpPr>
                  <a:grpSpLocks/>
                </p:cNvGrpSpPr>
                <p:nvPr/>
              </p:nvGrpSpPr>
              <p:grpSpPr bwMode="auto">
                <a:xfrm>
                  <a:off x="-2399564" y="-910440"/>
                  <a:ext cx="6672617" cy="1562510"/>
                  <a:chOff x="-957" y="2602"/>
                  <a:chExt cx="4370" cy="1036"/>
                </a:xfrm>
                <a:grpFill/>
              </p:grpSpPr>
              <p:grpSp>
                <p:nvGrpSpPr>
                  <p:cNvPr id="17" name="Group 42"/>
                  <p:cNvGrpSpPr>
                    <a:grpSpLocks/>
                  </p:cNvGrpSpPr>
                  <p:nvPr/>
                </p:nvGrpSpPr>
                <p:grpSpPr bwMode="auto">
                  <a:xfrm>
                    <a:off x="-931" y="2602"/>
                    <a:ext cx="4344" cy="1036"/>
                    <a:chOff x="6918" y="2902"/>
                    <a:chExt cx="5277" cy="1036"/>
                  </a:xfrm>
                  <a:grpFill/>
                </p:grpSpPr>
                <p:sp>
                  <p:nvSpPr>
                    <p:cNvPr id="27" name="Line 4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1567" y="3938"/>
                      <a:ext cx="628" cy="0"/>
                    </a:xfrm>
                    <a:prstGeom prst="line">
                      <a:avLst/>
                    </a:prstGeom>
                    <a:grpFill/>
                    <a:ln w="19050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grpSp>
                  <p:nvGrpSpPr>
                    <p:cNvPr id="24" name="Group 4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918" y="2902"/>
                      <a:ext cx="605" cy="829"/>
                      <a:chOff x="7325" y="3170"/>
                      <a:chExt cx="484" cy="829"/>
                    </a:xfrm>
                    <a:grpFill/>
                  </p:grpSpPr>
                  <p:sp>
                    <p:nvSpPr>
                      <p:cNvPr id="29" name="Text Box 45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7361" y="3170"/>
                        <a:ext cx="448" cy="379"/>
                      </a:xfrm>
                      <a:prstGeom prst="rect">
                        <a:avLst/>
                      </a:prstGeom>
                      <a:grp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en-US" sz="32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А</a:t>
                        </a:r>
                        <a:endParaRPr kumimoji="0" lang="ru-RU" sz="4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30" name="Text Box 46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7325" y="3549"/>
                        <a:ext cx="484" cy="450"/>
                      </a:xfrm>
                      <a:prstGeom prst="rect">
                        <a:avLst/>
                      </a:prstGeom>
                      <a:grp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en-US" sz="36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 </a:t>
                        </a:r>
                        <a:r>
                          <a:rPr kumimoji="0" lang="en-US" sz="36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006600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q</a:t>
                        </a:r>
                        <a:endParaRPr kumimoji="0" lang="ru-RU" sz="4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</p:grpSp>
              <p:sp>
                <p:nvSpPr>
                  <p:cNvPr id="26" name="Line 47"/>
                  <p:cNvSpPr>
                    <a:spLocks noChangeShapeType="1"/>
                  </p:cNvSpPr>
                  <p:nvPr/>
                </p:nvSpPr>
                <p:spPr bwMode="auto">
                  <a:xfrm>
                    <a:off x="-957" y="2981"/>
                    <a:ext cx="583" cy="0"/>
                  </a:xfrm>
                  <a:prstGeom prst="line">
                    <a:avLst/>
                  </a:prstGeom>
                  <a:grpFill/>
                  <a:ln w="571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grpSp>
            <p:nvGrpSpPr>
              <p:cNvPr id="25" name="Группа 17"/>
              <p:cNvGrpSpPr/>
              <p:nvPr/>
            </p:nvGrpSpPr>
            <p:grpSpPr>
              <a:xfrm>
                <a:off x="-2071766" y="4418965"/>
                <a:ext cx="6643766" cy="1938993"/>
                <a:chOff x="214250" y="4019985"/>
                <a:chExt cx="6643766" cy="1938993"/>
              </a:xfrm>
            </p:grpSpPr>
            <p:sp>
              <p:nvSpPr>
                <p:cNvPr id="18" name="Прямоугольник 17"/>
                <p:cNvSpPr/>
                <p:nvPr/>
              </p:nvSpPr>
              <p:spPr>
                <a:xfrm>
                  <a:off x="6000760" y="4019985"/>
                  <a:ext cx="857256" cy="1107996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</p:spPr>
              <p:txBody>
                <a:bodyPr wrap="square">
                  <a:spAutoFit/>
                </a:bodyPr>
                <a:lstStyle/>
                <a:p>
                  <a:r>
                    <a:rPr lang="en-US" sz="6600" b="1" dirty="0" smtClean="0">
                      <a:solidFill>
                        <a:srgbClr val="0000FF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  <a:sym typeface="Symbol" pitchFamily="18" charset="2"/>
                    </a:rPr>
                    <a:t>U</a:t>
                  </a:r>
                  <a:endParaRPr lang="ru-RU" sz="6600" b="1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9" name="Прямоугольник 18"/>
                <p:cNvSpPr/>
                <p:nvPr/>
              </p:nvSpPr>
              <p:spPr>
                <a:xfrm>
                  <a:off x="4929190" y="4643446"/>
                  <a:ext cx="1000132" cy="1107996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</p:spPr>
              <p:txBody>
                <a:bodyPr wrap="square">
                  <a:spAutoFit/>
                </a:bodyPr>
                <a:lstStyle/>
                <a:p>
                  <a:r>
                    <a:rPr lang="en-US" sz="6600" b="1" cap="all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I</a:t>
                  </a:r>
                  <a:r>
                    <a:rPr lang="en-US" sz="6600" b="1" cap="all" dirty="0" smtClean="0">
                      <a:solidFill>
                        <a:srgbClr val="000099"/>
                      </a:solidFill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endParaRPr lang="ru-RU" sz="6600" b="1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0" name="Прямоугольник 19"/>
                <p:cNvSpPr/>
                <p:nvPr/>
              </p:nvSpPr>
              <p:spPr>
                <a:xfrm>
                  <a:off x="5929322" y="5127981"/>
                  <a:ext cx="857224" cy="830997"/>
                </a:xfrm>
                <a:prstGeom prst="rect">
                  <a:avLst/>
                </a:prstGeom>
                <a:solidFill>
                  <a:schemeClr val="bg2">
                    <a:lumMod val="75000"/>
                  </a:schemeClr>
                </a:solidFill>
              </p:spPr>
              <p:txBody>
                <a:bodyPr wrap="square">
                  <a:spAutoFit/>
                </a:bodyPr>
                <a:lstStyle/>
                <a:p>
                  <a:r>
                    <a:rPr lang="en-US" sz="4800" b="1" cap="all" dirty="0" smtClean="0"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endParaRPr lang="ru-RU" sz="4800" b="1" dirty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cxnSp>
              <p:nvCxnSpPr>
                <p:cNvPr id="21" name="Прямая соединительная линия 20"/>
                <p:cNvCxnSpPr/>
                <p:nvPr/>
              </p:nvCxnSpPr>
              <p:spPr>
                <a:xfrm>
                  <a:off x="5929322" y="5199419"/>
                  <a:ext cx="714380" cy="1588"/>
                </a:xfrm>
                <a:prstGeom prst="line">
                  <a:avLst/>
                </a:prstGeom>
                <a:ln w="762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Прямая соединительная линия 21"/>
                <p:cNvCxnSpPr/>
                <p:nvPr/>
              </p:nvCxnSpPr>
              <p:spPr>
                <a:xfrm>
                  <a:off x="214250" y="4030176"/>
                  <a:ext cx="714380" cy="1588"/>
                </a:xfrm>
                <a:prstGeom prst="line">
                  <a:avLst/>
                </a:prstGeom>
                <a:ln w="762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8" name="Группа 145"/>
            <p:cNvGrpSpPr/>
            <p:nvPr/>
          </p:nvGrpSpPr>
          <p:grpSpPr>
            <a:xfrm>
              <a:off x="3643274" y="-1139909"/>
              <a:ext cx="1808967" cy="1701831"/>
              <a:chOff x="3940901" y="3717875"/>
              <a:chExt cx="1808967" cy="1701831"/>
            </a:xfrm>
            <a:solidFill>
              <a:schemeClr val="tx2">
                <a:lumMod val="20000"/>
                <a:lumOff val="80000"/>
              </a:schemeClr>
            </a:solidFill>
          </p:grpSpPr>
          <p:sp>
            <p:nvSpPr>
              <p:cNvPr id="11" name="Line 1"/>
              <p:cNvSpPr>
                <a:spLocks noChangeShapeType="1"/>
              </p:cNvSpPr>
              <p:nvPr/>
            </p:nvSpPr>
            <p:spPr bwMode="auto">
              <a:xfrm rot="21420000">
                <a:off x="5000799" y="4509576"/>
                <a:ext cx="571504" cy="53509"/>
              </a:xfrm>
              <a:prstGeom prst="line">
                <a:avLst/>
              </a:prstGeom>
              <a:grp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" name="Rectangle 152"/>
              <p:cNvSpPr>
                <a:spLocks noChangeArrowheads="1"/>
              </p:cNvSpPr>
              <p:nvPr/>
            </p:nvSpPr>
            <p:spPr bwMode="auto">
              <a:xfrm>
                <a:off x="5072034" y="3717875"/>
                <a:ext cx="677834" cy="76944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44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q                       </a:t>
                </a:r>
                <a:endParaRPr kumimoji="0" lang="nb-NO" sz="54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" name="Text Box 153"/>
              <p:cNvSpPr txBox="1">
                <a:spLocks noChangeArrowheads="1"/>
              </p:cNvSpPr>
              <p:nvPr/>
            </p:nvSpPr>
            <p:spPr bwMode="auto">
              <a:xfrm>
                <a:off x="3940901" y="4009516"/>
                <a:ext cx="1071538" cy="91970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I</a:t>
                </a:r>
                <a:r>
                  <a:rPr kumimoji="0" lang="en-US" sz="40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60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60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4" name="Rectangle 152"/>
              <p:cNvSpPr>
                <a:spLocks noChangeArrowheads="1"/>
              </p:cNvSpPr>
              <p:nvPr/>
            </p:nvSpPr>
            <p:spPr bwMode="auto">
              <a:xfrm rot="21540000">
                <a:off x="5163141" y="4650265"/>
                <a:ext cx="428628" cy="76944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4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t                       </a:t>
                </a:r>
                <a:endParaRPr kumimoji="0" lang="nb-NO" sz="5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14"/>
          <p:cNvGrpSpPr/>
          <p:nvPr/>
        </p:nvGrpSpPr>
        <p:grpSpPr>
          <a:xfrm>
            <a:off x="104853" y="1105883"/>
            <a:ext cx="3239917" cy="965795"/>
            <a:chOff x="1815431" y="1260248"/>
            <a:chExt cx="3239917" cy="965795"/>
          </a:xfrm>
        </p:grpSpPr>
        <p:sp>
          <p:nvSpPr>
            <p:cNvPr id="27655" name="Line 7"/>
            <p:cNvSpPr>
              <a:spLocks noChangeShapeType="1"/>
            </p:cNvSpPr>
            <p:nvPr/>
          </p:nvSpPr>
          <p:spPr bwMode="auto">
            <a:xfrm>
              <a:off x="3146928" y="1674736"/>
              <a:ext cx="1872000" cy="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3" name="Group 8"/>
            <p:cNvGrpSpPr>
              <a:grpSpLocks/>
            </p:cNvGrpSpPr>
            <p:nvPr/>
          </p:nvGrpSpPr>
          <p:grpSpPr bwMode="auto">
            <a:xfrm>
              <a:off x="1815431" y="1260248"/>
              <a:ext cx="3239917" cy="965795"/>
              <a:chOff x="9465" y="4951"/>
              <a:chExt cx="1550" cy="410"/>
            </a:xfrm>
          </p:grpSpPr>
          <p:sp>
            <p:nvSpPr>
              <p:cNvPr id="27657" name="Text Box 9"/>
              <p:cNvSpPr txBox="1">
                <a:spLocks noChangeArrowheads="1"/>
              </p:cNvSpPr>
              <p:nvPr/>
            </p:nvSpPr>
            <p:spPr bwMode="auto">
              <a:xfrm>
                <a:off x="9783" y="4951"/>
                <a:ext cx="545" cy="410"/>
              </a:xfrm>
              <a:prstGeom prst="rect">
                <a:avLst/>
              </a:prstGeom>
              <a:noFill/>
              <a:ln w="349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kumimoji="0" lang="ru-RU" sz="7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7658" name="Oval 10"/>
              <p:cNvSpPr>
                <a:spLocks noChangeArrowheads="1"/>
              </p:cNvSpPr>
              <p:nvPr/>
            </p:nvSpPr>
            <p:spPr bwMode="auto">
              <a:xfrm>
                <a:off x="9786" y="5003"/>
                <a:ext cx="315" cy="258"/>
              </a:xfrm>
              <a:prstGeom prst="ellipse">
                <a:avLst/>
              </a:prstGeom>
              <a:noFill/>
              <a:ln w="349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7659" name="Line 11"/>
              <p:cNvSpPr>
                <a:spLocks noChangeShapeType="1"/>
              </p:cNvSpPr>
              <p:nvPr/>
            </p:nvSpPr>
            <p:spPr bwMode="auto">
              <a:xfrm>
                <a:off x="9465" y="5133"/>
                <a:ext cx="327" cy="0"/>
              </a:xfrm>
              <a:prstGeom prst="line">
                <a:avLst/>
              </a:prstGeom>
              <a:noFill/>
              <a:ln w="349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7662" name="Line 14"/>
              <p:cNvSpPr>
                <a:spLocks noChangeShapeType="1"/>
              </p:cNvSpPr>
              <p:nvPr/>
            </p:nvSpPr>
            <p:spPr bwMode="auto">
              <a:xfrm flipH="1">
                <a:off x="10956" y="5120"/>
                <a:ext cx="59" cy="30"/>
              </a:xfrm>
              <a:prstGeom prst="line">
                <a:avLst/>
              </a:prstGeom>
              <a:noFill/>
              <a:ln w="349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27670" name="Line 22"/>
          <p:cNvSpPr>
            <a:spLocks noChangeShapeType="1"/>
          </p:cNvSpPr>
          <p:nvPr/>
        </p:nvSpPr>
        <p:spPr bwMode="auto">
          <a:xfrm flipH="1">
            <a:off x="73250" y="714356"/>
            <a:ext cx="2090" cy="2876185"/>
          </a:xfrm>
          <a:prstGeom prst="line">
            <a:avLst/>
          </a:prstGeom>
          <a:noFill/>
          <a:ln w="349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72" name="Line 24"/>
          <p:cNvSpPr>
            <a:spLocks noChangeShapeType="1"/>
          </p:cNvSpPr>
          <p:nvPr/>
        </p:nvSpPr>
        <p:spPr bwMode="auto">
          <a:xfrm flipH="1">
            <a:off x="3290419" y="730122"/>
            <a:ext cx="2090" cy="2844000"/>
          </a:xfrm>
          <a:prstGeom prst="line">
            <a:avLst/>
          </a:prstGeom>
          <a:noFill/>
          <a:ln w="349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4" name="Группа 163"/>
          <p:cNvGrpSpPr/>
          <p:nvPr/>
        </p:nvGrpSpPr>
        <p:grpSpPr>
          <a:xfrm>
            <a:off x="75340" y="2214554"/>
            <a:ext cx="3231377" cy="328580"/>
            <a:chOff x="1785918" y="2712986"/>
            <a:chExt cx="3231377" cy="328580"/>
          </a:xfrm>
        </p:grpSpPr>
        <p:sp>
          <p:nvSpPr>
            <p:cNvPr id="27673" name="Line 25"/>
            <p:cNvSpPr>
              <a:spLocks noChangeShapeType="1"/>
            </p:cNvSpPr>
            <p:nvPr/>
          </p:nvSpPr>
          <p:spPr bwMode="auto">
            <a:xfrm>
              <a:off x="1785918" y="2853118"/>
              <a:ext cx="684000" cy="7067"/>
            </a:xfrm>
            <a:prstGeom prst="line">
              <a:avLst/>
            </a:prstGeom>
            <a:noFill/>
            <a:ln w="34925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675" name="Rectangle 27"/>
            <p:cNvSpPr>
              <a:spLocks noChangeArrowheads="1"/>
            </p:cNvSpPr>
            <p:nvPr/>
          </p:nvSpPr>
          <p:spPr bwMode="auto">
            <a:xfrm flipV="1">
              <a:off x="2492675" y="2712986"/>
              <a:ext cx="938531" cy="328580"/>
            </a:xfrm>
            <a:prstGeom prst="rect">
              <a:avLst/>
            </a:prstGeom>
            <a:noFill/>
            <a:ln w="34925">
              <a:solidFill>
                <a:srgbClr val="0066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678" name="Line 30"/>
            <p:cNvSpPr>
              <a:spLocks noChangeShapeType="1"/>
            </p:cNvSpPr>
            <p:nvPr/>
          </p:nvSpPr>
          <p:spPr bwMode="auto">
            <a:xfrm>
              <a:off x="3433295" y="2879280"/>
              <a:ext cx="1584000" cy="2356"/>
            </a:xfrm>
            <a:prstGeom prst="line">
              <a:avLst/>
            </a:prstGeom>
            <a:noFill/>
            <a:ln w="34925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5" name="Группа 171"/>
          <p:cNvGrpSpPr/>
          <p:nvPr/>
        </p:nvGrpSpPr>
        <p:grpSpPr>
          <a:xfrm rot="10800000">
            <a:off x="91283" y="3162485"/>
            <a:ext cx="3181850" cy="673701"/>
            <a:chOff x="1818486" y="3295485"/>
            <a:chExt cx="3181850" cy="673701"/>
          </a:xfrm>
        </p:grpSpPr>
        <p:grpSp>
          <p:nvGrpSpPr>
            <p:cNvPr id="6" name="Group 31"/>
            <p:cNvGrpSpPr>
              <a:grpSpLocks/>
            </p:cNvGrpSpPr>
            <p:nvPr/>
          </p:nvGrpSpPr>
          <p:grpSpPr bwMode="auto">
            <a:xfrm>
              <a:off x="1818486" y="3571199"/>
              <a:ext cx="753833" cy="274339"/>
              <a:chOff x="11725" y="4518"/>
              <a:chExt cx="375" cy="150"/>
            </a:xfrm>
          </p:grpSpPr>
          <p:sp>
            <p:nvSpPr>
              <p:cNvPr id="27680" name="Line 32"/>
              <p:cNvSpPr>
                <a:spLocks noChangeShapeType="1"/>
              </p:cNvSpPr>
              <p:nvPr/>
            </p:nvSpPr>
            <p:spPr bwMode="auto">
              <a:xfrm>
                <a:off x="12028" y="4528"/>
                <a:ext cx="72" cy="0"/>
              </a:xfrm>
              <a:prstGeom prst="line">
                <a:avLst/>
              </a:prstGeom>
              <a:noFill/>
              <a:ln w="349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7681" name="Line 33"/>
              <p:cNvSpPr>
                <a:spLocks noChangeShapeType="1"/>
              </p:cNvSpPr>
              <p:nvPr/>
            </p:nvSpPr>
            <p:spPr bwMode="auto">
              <a:xfrm flipV="1">
                <a:off x="11861" y="4540"/>
                <a:ext cx="175" cy="128"/>
              </a:xfrm>
              <a:prstGeom prst="line">
                <a:avLst/>
              </a:prstGeom>
              <a:noFill/>
              <a:ln w="349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7682" name="Line 34"/>
              <p:cNvSpPr>
                <a:spLocks noChangeShapeType="1"/>
              </p:cNvSpPr>
              <p:nvPr/>
            </p:nvSpPr>
            <p:spPr bwMode="auto">
              <a:xfrm>
                <a:off x="11725" y="4518"/>
                <a:ext cx="197" cy="0"/>
              </a:xfrm>
              <a:prstGeom prst="line">
                <a:avLst/>
              </a:prstGeom>
              <a:noFill/>
              <a:ln w="349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7683" name="Line 35"/>
            <p:cNvSpPr>
              <a:spLocks noChangeShapeType="1"/>
            </p:cNvSpPr>
            <p:nvPr/>
          </p:nvSpPr>
          <p:spPr bwMode="auto">
            <a:xfrm>
              <a:off x="3596336" y="3562396"/>
              <a:ext cx="1404000" cy="7067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7" name="Группа 125"/>
            <p:cNvGrpSpPr/>
            <p:nvPr/>
          </p:nvGrpSpPr>
          <p:grpSpPr>
            <a:xfrm>
              <a:off x="2567924" y="3295485"/>
              <a:ext cx="1164280" cy="673701"/>
              <a:chOff x="2567924" y="3295485"/>
              <a:chExt cx="1164280" cy="673701"/>
            </a:xfrm>
          </p:grpSpPr>
          <p:grpSp>
            <p:nvGrpSpPr>
              <p:cNvPr id="8" name="Группа 112"/>
              <p:cNvGrpSpPr/>
              <p:nvPr/>
            </p:nvGrpSpPr>
            <p:grpSpPr>
              <a:xfrm>
                <a:off x="2567924" y="3295485"/>
                <a:ext cx="459204" cy="673701"/>
                <a:chOff x="2567924" y="3281837"/>
                <a:chExt cx="459204" cy="673701"/>
              </a:xfrm>
            </p:grpSpPr>
            <p:sp>
              <p:nvSpPr>
                <p:cNvPr id="27686" name="Line 38"/>
                <p:cNvSpPr>
                  <a:spLocks noChangeShapeType="1"/>
                </p:cNvSpPr>
                <p:nvPr/>
              </p:nvSpPr>
              <p:spPr bwMode="auto">
                <a:xfrm>
                  <a:off x="2567924" y="3573957"/>
                  <a:ext cx="437509" cy="0"/>
                </a:xfrm>
                <a:prstGeom prst="line">
                  <a:avLst/>
                </a:prstGeom>
                <a:noFill/>
                <a:ln w="34925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7687" name="Line 39"/>
                <p:cNvSpPr>
                  <a:spLocks noChangeShapeType="1"/>
                </p:cNvSpPr>
                <p:nvPr/>
              </p:nvSpPr>
              <p:spPr bwMode="auto">
                <a:xfrm>
                  <a:off x="3027128" y="3281837"/>
                  <a:ext cx="0" cy="673701"/>
                </a:xfrm>
                <a:prstGeom prst="line">
                  <a:avLst/>
                </a:prstGeom>
                <a:noFill/>
                <a:ln w="34925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9" name="Группа 113"/>
              <p:cNvGrpSpPr/>
              <p:nvPr/>
            </p:nvGrpSpPr>
            <p:grpSpPr>
              <a:xfrm>
                <a:off x="3173567" y="3436158"/>
                <a:ext cx="558637" cy="273862"/>
                <a:chOff x="3173567" y="3449806"/>
                <a:chExt cx="558637" cy="273862"/>
              </a:xfrm>
            </p:grpSpPr>
            <p:sp>
              <p:nvSpPr>
                <p:cNvPr id="27685" name="Line 37"/>
                <p:cNvSpPr>
                  <a:spLocks noChangeShapeType="1"/>
                </p:cNvSpPr>
                <p:nvPr/>
              </p:nvSpPr>
              <p:spPr bwMode="auto">
                <a:xfrm flipH="1">
                  <a:off x="3193453" y="3449806"/>
                  <a:ext cx="0" cy="273862"/>
                </a:xfrm>
                <a:prstGeom prst="line">
                  <a:avLst/>
                </a:prstGeom>
                <a:noFill/>
                <a:ln w="762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7688" name="Line 40"/>
                <p:cNvSpPr>
                  <a:spLocks noChangeShapeType="1"/>
                </p:cNvSpPr>
                <p:nvPr/>
              </p:nvSpPr>
              <p:spPr bwMode="auto">
                <a:xfrm>
                  <a:off x="3173567" y="3575782"/>
                  <a:ext cx="558637" cy="0"/>
                </a:xfrm>
                <a:prstGeom prst="line">
                  <a:avLst/>
                </a:prstGeom>
                <a:noFill/>
                <a:ln w="349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10" name="Group 96"/>
          <p:cNvGrpSpPr>
            <a:grpSpLocks/>
          </p:cNvGrpSpPr>
          <p:nvPr/>
        </p:nvGrpSpPr>
        <p:grpSpPr bwMode="auto">
          <a:xfrm>
            <a:off x="2285984" y="3143248"/>
            <a:ext cx="269970" cy="314152"/>
            <a:chOff x="7108" y="3188"/>
            <a:chExt cx="207" cy="207"/>
          </a:xfrm>
        </p:grpSpPr>
        <p:sp>
          <p:nvSpPr>
            <p:cNvPr id="106" name="Line 97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7" name="Line 98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8" name="Line 3"/>
          <p:cNvSpPr>
            <a:spLocks noChangeShapeType="1"/>
          </p:cNvSpPr>
          <p:nvPr/>
        </p:nvSpPr>
        <p:spPr bwMode="auto">
          <a:xfrm rot="-300000">
            <a:off x="1643042" y="3357562"/>
            <a:ext cx="216000" cy="45719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scene3d>
            <a:camera prst="orthographicFront">
              <a:rot lat="0" lon="0" rev="480000"/>
            </a:camera>
            <a:lightRig rig="threePt" dir="t"/>
          </a:scene3d>
        </p:spPr>
        <p:txBody>
          <a:bodyPr/>
          <a:lstStyle/>
          <a:p>
            <a:endParaRPr lang="ru-RU"/>
          </a:p>
        </p:txBody>
      </p:sp>
      <p:grpSp>
        <p:nvGrpSpPr>
          <p:cNvPr id="11" name="Группа 141"/>
          <p:cNvGrpSpPr/>
          <p:nvPr/>
        </p:nvGrpSpPr>
        <p:grpSpPr>
          <a:xfrm>
            <a:off x="1643042" y="1857364"/>
            <a:ext cx="1143008" cy="1000132"/>
            <a:chOff x="3488743" y="3000560"/>
            <a:chExt cx="1143008" cy="1000132"/>
          </a:xfrm>
        </p:grpSpPr>
        <p:sp>
          <p:nvSpPr>
            <p:cNvPr id="144" name="Oval 84"/>
            <p:cNvSpPr>
              <a:spLocks noChangeArrowheads="1"/>
            </p:cNvSpPr>
            <p:nvPr/>
          </p:nvSpPr>
          <p:spPr bwMode="auto">
            <a:xfrm>
              <a:off x="3711326" y="3079312"/>
              <a:ext cx="717798" cy="839711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80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0" name="Text Box 85"/>
            <p:cNvSpPr txBox="1">
              <a:spLocks noChangeArrowheads="1"/>
            </p:cNvSpPr>
            <p:nvPr/>
          </p:nvSpPr>
          <p:spPr bwMode="auto">
            <a:xfrm>
              <a:off x="3488743" y="3000560"/>
              <a:ext cx="1143008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kumimoji="0" lang="ru-RU" sz="54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А</a:t>
              </a:r>
              <a:endParaRPr kumimoji="0" lang="ru-RU" sz="72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2" name="Группа 167"/>
          <p:cNvGrpSpPr/>
          <p:nvPr/>
        </p:nvGrpSpPr>
        <p:grpSpPr>
          <a:xfrm>
            <a:off x="2714612" y="2428868"/>
            <a:ext cx="1143008" cy="1000132"/>
            <a:chOff x="3488743" y="3000560"/>
            <a:chExt cx="1143008" cy="1000132"/>
          </a:xfrm>
        </p:grpSpPr>
        <p:sp>
          <p:nvSpPr>
            <p:cNvPr id="169" name="Oval 84"/>
            <p:cNvSpPr>
              <a:spLocks noChangeArrowheads="1"/>
            </p:cNvSpPr>
            <p:nvPr/>
          </p:nvSpPr>
          <p:spPr bwMode="auto">
            <a:xfrm>
              <a:off x="3711326" y="3079312"/>
              <a:ext cx="717798" cy="839711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8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0" name="Text Box 85"/>
            <p:cNvSpPr txBox="1">
              <a:spLocks noChangeArrowheads="1"/>
            </p:cNvSpPr>
            <p:nvPr/>
          </p:nvSpPr>
          <p:spPr bwMode="auto">
            <a:xfrm>
              <a:off x="3488743" y="3000560"/>
              <a:ext cx="1143008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kumimoji="0" lang="ru-RU" sz="5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А</a:t>
              </a:r>
              <a:endParaRPr kumimoji="0" lang="ru-RU" sz="7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71" name="Rectangle 92"/>
          <p:cNvSpPr>
            <a:spLocks noChangeArrowheads="1"/>
          </p:cNvSpPr>
          <p:nvPr/>
        </p:nvSpPr>
        <p:spPr bwMode="auto">
          <a:xfrm>
            <a:off x="1357290" y="-214338"/>
            <a:ext cx="779963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Параллельное 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соединение…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60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Группа 173"/>
          <p:cNvGrpSpPr/>
          <p:nvPr/>
        </p:nvGrpSpPr>
        <p:grpSpPr>
          <a:xfrm>
            <a:off x="71406" y="357166"/>
            <a:ext cx="3169107" cy="756000"/>
            <a:chOff x="1791074" y="357166"/>
            <a:chExt cx="3188166" cy="785818"/>
          </a:xfrm>
        </p:grpSpPr>
        <p:sp>
          <p:nvSpPr>
            <p:cNvPr id="27702" name="Line 54"/>
            <p:cNvSpPr>
              <a:spLocks noChangeShapeType="1"/>
            </p:cNvSpPr>
            <p:nvPr/>
          </p:nvSpPr>
          <p:spPr bwMode="auto">
            <a:xfrm flipH="1">
              <a:off x="3143240" y="738496"/>
              <a:ext cx="1836000" cy="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1" name="Line 54"/>
            <p:cNvSpPr>
              <a:spLocks noChangeShapeType="1"/>
            </p:cNvSpPr>
            <p:nvPr/>
          </p:nvSpPr>
          <p:spPr bwMode="auto">
            <a:xfrm flipH="1">
              <a:off x="1791074" y="743620"/>
              <a:ext cx="507031" cy="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0" name="AutoShape 14"/>
            <p:cNvSpPr>
              <a:spLocks noChangeArrowheads="1"/>
            </p:cNvSpPr>
            <p:nvPr/>
          </p:nvSpPr>
          <p:spPr bwMode="auto">
            <a:xfrm>
              <a:off x="2353994" y="357166"/>
              <a:ext cx="785818" cy="785818"/>
            </a:xfrm>
            <a:prstGeom prst="flowChartSummingJunction">
              <a:avLst/>
            </a:prstGeom>
            <a:noFill/>
            <a:ln w="57150">
              <a:solidFill>
                <a:srgbClr val="0033C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4" name="Группа 164"/>
          <p:cNvGrpSpPr/>
          <p:nvPr/>
        </p:nvGrpSpPr>
        <p:grpSpPr>
          <a:xfrm>
            <a:off x="1428728" y="273536"/>
            <a:ext cx="1143008" cy="1000132"/>
            <a:chOff x="3488743" y="3000560"/>
            <a:chExt cx="1143008" cy="1000132"/>
          </a:xfrm>
        </p:grpSpPr>
        <p:sp>
          <p:nvSpPr>
            <p:cNvPr id="166" name="Oval 84"/>
            <p:cNvSpPr>
              <a:spLocks noChangeArrowheads="1"/>
            </p:cNvSpPr>
            <p:nvPr/>
          </p:nvSpPr>
          <p:spPr bwMode="auto">
            <a:xfrm>
              <a:off x="3711326" y="3079312"/>
              <a:ext cx="717798" cy="839711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80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7" name="Text Box 85"/>
            <p:cNvSpPr txBox="1">
              <a:spLocks noChangeArrowheads="1"/>
            </p:cNvSpPr>
            <p:nvPr/>
          </p:nvSpPr>
          <p:spPr bwMode="auto">
            <a:xfrm>
              <a:off x="3488743" y="3000560"/>
              <a:ext cx="1143008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kumimoji="0" lang="ru-RU" sz="54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А</a:t>
              </a:r>
              <a:endParaRPr kumimoji="0" lang="ru-RU" sz="7200" b="0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2" name="Прямоугольник 101"/>
          <p:cNvSpPr/>
          <p:nvPr/>
        </p:nvSpPr>
        <p:spPr>
          <a:xfrm>
            <a:off x="6862561" y="6461372"/>
            <a:ext cx="22541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0" hangingPunct="0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БНП Анимация №2</a:t>
            </a:r>
            <a:endParaRPr lang="ru-RU" sz="1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" name="Picture 2" descr="D:\фото\2012 фото\для тем\IMG_0230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10800000">
            <a:off x="3714745" y="0"/>
            <a:ext cx="5500725" cy="3373772"/>
          </a:xfrm>
          <a:prstGeom prst="rect">
            <a:avLst/>
          </a:prstGeom>
          <a:noFill/>
        </p:spPr>
      </p:pic>
      <p:pic>
        <p:nvPicPr>
          <p:cNvPr id="104" name="Picture 3" descr="D:\фото\2012 фото\для тем\IMG_0231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10800000">
            <a:off x="-32" y="3757336"/>
            <a:ext cx="5000659" cy="3100688"/>
          </a:xfrm>
          <a:prstGeom prst="rect">
            <a:avLst/>
          </a:prstGeom>
          <a:noFill/>
        </p:spPr>
      </p:pic>
      <p:sp>
        <p:nvSpPr>
          <p:cNvPr id="110" name="AutoShape 4"/>
          <p:cNvSpPr>
            <a:spLocks noChangeArrowheads="1"/>
          </p:cNvSpPr>
          <p:nvPr/>
        </p:nvSpPr>
        <p:spPr bwMode="auto">
          <a:xfrm>
            <a:off x="8143900" y="1714488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1" name="AutoShape 4"/>
          <p:cNvSpPr>
            <a:spLocks noChangeArrowheads="1"/>
          </p:cNvSpPr>
          <p:nvPr/>
        </p:nvSpPr>
        <p:spPr bwMode="auto">
          <a:xfrm>
            <a:off x="7215206" y="642918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" name="AutoShape 4"/>
          <p:cNvSpPr>
            <a:spLocks noChangeArrowheads="1"/>
          </p:cNvSpPr>
          <p:nvPr/>
        </p:nvSpPr>
        <p:spPr bwMode="auto">
          <a:xfrm>
            <a:off x="5715008" y="357166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3" name="AutoShape 4"/>
          <p:cNvSpPr>
            <a:spLocks noChangeArrowheads="1"/>
          </p:cNvSpPr>
          <p:nvPr/>
        </p:nvSpPr>
        <p:spPr bwMode="auto">
          <a:xfrm>
            <a:off x="6072198" y="2214554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5" name="Picture 4" descr="D:\фото\2012 фото\для тем\IMG_0232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10800000">
            <a:off x="3595434" y="3143248"/>
            <a:ext cx="5620036" cy="3714775"/>
          </a:xfrm>
          <a:prstGeom prst="rect">
            <a:avLst/>
          </a:prstGeom>
          <a:noFill/>
        </p:spPr>
      </p:pic>
      <p:pic>
        <p:nvPicPr>
          <p:cNvPr id="109" name="Picture 4" descr="D:\фото\2012 фото\для тем\IMG_0241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643274" y="22455"/>
            <a:ext cx="5500726" cy="3835173"/>
          </a:xfrm>
          <a:prstGeom prst="rect">
            <a:avLst/>
          </a:prstGeom>
          <a:noFill/>
        </p:spPr>
      </p:pic>
      <p:sp>
        <p:nvSpPr>
          <p:cNvPr id="115" name="AutoShape 4"/>
          <p:cNvSpPr>
            <a:spLocks noChangeArrowheads="1"/>
          </p:cNvSpPr>
          <p:nvPr/>
        </p:nvSpPr>
        <p:spPr bwMode="auto">
          <a:xfrm>
            <a:off x="8572528" y="1714488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9" name="AutoShape 4"/>
          <p:cNvSpPr>
            <a:spLocks noChangeArrowheads="1"/>
          </p:cNvSpPr>
          <p:nvPr/>
        </p:nvSpPr>
        <p:spPr bwMode="auto">
          <a:xfrm>
            <a:off x="8286776" y="0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0" name="AutoShape 4"/>
          <p:cNvSpPr>
            <a:spLocks noChangeArrowheads="1"/>
          </p:cNvSpPr>
          <p:nvPr/>
        </p:nvSpPr>
        <p:spPr bwMode="auto">
          <a:xfrm>
            <a:off x="6715140" y="285728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1" name="AutoShape 4"/>
          <p:cNvSpPr>
            <a:spLocks noChangeArrowheads="1"/>
          </p:cNvSpPr>
          <p:nvPr/>
        </p:nvSpPr>
        <p:spPr bwMode="auto">
          <a:xfrm>
            <a:off x="7429520" y="2000240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" name="AutoShape 4"/>
          <p:cNvSpPr>
            <a:spLocks noChangeArrowheads="1"/>
          </p:cNvSpPr>
          <p:nvPr/>
        </p:nvSpPr>
        <p:spPr bwMode="auto">
          <a:xfrm>
            <a:off x="8714422" y="2770292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1" name="TextBox 230"/>
          <p:cNvSpPr txBox="1"/>
          <p:nvPr/>
        </p:nvSpPr>
        <p:spPr>
          <a:xfrm>
            <a:off x="6643702" y="1071546"/>
            <a:ext cx="857256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0,3А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0" name="TextBox 229"/>
          <p:cNvSpPr txBox="1"/>
          <p:nvPr/>
        </p:nvSpPr>
        <p:spPr>
          <a:xfrm>
            <a:off x="7000892" y="2571744"/>
            <a:ext cx="785818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0,8А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9" name="TextBox 228"/>
          <p:cNvSpPr txBox="1"/>
          <p:nvPr/>
        </p:nvSpPr>
        <p:spPr>
          <a:xfrm>
            <a:off x="7715272" y="714356"/>
            <a:ext cx="808488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1,1А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5" name="TextBox 174"/>
          <p:cNvSpPr txBox="1"/>
          <p:nvPr/>
        </p:nvSpPr>
        <p:spPr>
          <a:xfrm>
            <a:off x="7929586" y="3214687"/>
            <a:ext cx="785818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3,6В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000"/>
                                        <p:tgtEl>
                                          <p:spTgt spid="276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1000"/>
                                        <p:tgtEl>
                                          <p:spTgt spid="276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5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000"/>
                            </p:stCondLst>
                            <p:childTnLst>
                              <p:par>
                                <p:cTn id="10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500"/>
                            </p:stCondLst>
                            <p:childTnLst>
                              <p:par>
                                <p:cTn id="10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000"/>
                            </p:stCondLst>
                            <p:childTnLst>
                              <p:par>
                                <p:cTn id="13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1500"/>
                            </p:stCondLst>
                            <p:childTnLst>
                              <p:par>
                                <p:cTn id="13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2500"/>
                            </p:stCondLst>
                            <p:childTnLst>
                              <p:par>
                                <p:cTn id="15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3000"/>
                            </p:stCondLst>
                            <p:childTnLst>
                              <p:par>
                                <p:cTn id="15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7" dur="10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4.62428E-6 L -0.51754 0.1526 " pathEditMode="relative" rAng="0" ptsTypes="AA">
                                      <p:cBhvr>
                                        <p:cTn id="171" dur="1000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900" y="7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2.48555E-6 L -0.57622 -0.29664 " pathEditMode="relative" rAng="0" ptsTypes="AA">
                                      <p:cBhvr>
                                        <p:cTn id="182" dur="10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800" y="-148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0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9" dur="10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0.01572 L -0.51389 0.29364 " pathEditMode="relative" rAng="0" ptsTypes="AA">
                                      <p:cBhvr>
                                        <p:cTn id="193" dur="10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00" y="139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0" dur="10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81 -0.00601 L -0.78021 -0.28092 " pathEditMode="relative" rAng="0" ptsTypes="AA">
                                      <p:cBhvr>
                                        <p:cTn id="204" dur="10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600" y="-138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70" grpId="0" animBg="1"/>
      <p:bldP spid="27672" grpId="0" animBg="1"/>
      <p:bldP spid="108" grpId="0" animBg="1"/>
      <p:bldP spid="171" grpId="0"/>
      <p:bldP spid="102" grpId="0"/>
      <p:bldP spid="110" grpId="0" animBg="1"/>
      <p:bldP spid="111" grpId="0" animBg="1"/>
      <p:bldP spid="112" grpId="0" animBg="1"/>
      <p:bldP spid="113" grpId="0" animBg="1"/>
      <p:bldP spid="115" grpId="0" animBg="1"/>
      <p:bldP spid="119" grpId="0" animBg="1"/>
      <p:bldP spid="120" grpId="0" animBg="1"/>
      <p:bldP spid="121" grpId="0" animBg="1"/>
      <p:bldP spid="122" grpId="0" animBg="1"/>
      <p:bldP spid="231" grpId="0" animBg="1"/>
      <p:bldP spid="231" grpId="1" animBg="1"/>
      <p:bldP spid="230" grpId="0" animBg="1"/>
      <p:bldP spid="230" grpId="1" animBg="1"/>
      <p:bldP spid="229" grpId="0" animBg="1"/>
      <p:bldP spid="229" grpId="1" animBg="1"/>
      <p:bldP spid="175" grpId="0" animBg="1"/>
      <p:bldP spid="175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071670" y="857232"/>
            <a:ext cx="5143536" cy="250033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№14 </a:t>
            </a:r>
          </a:p>
          <a:p>
            <a:pPr algn="ctr">
              <a:lnSpc>
                <a:spcPts val="4000"/>
              </a:lnSpc>
            </a:pPr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102-106</a:t>
            </a: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282" y="21429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000"/>
                            </p:stCondLst>
                            <p:childTnLst>
                              <p:par>
                                <p:cTn id="4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0"/>
                            </p:stCondLst>
                            <p:childTnLst>
                              <p:par>
                                <p:cTn id="5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500"/>
                            </p:stCondLst>
                            <p:childTnLst>
                              <p:par>
                                <p:cTn id="58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500"/>
                            </p:stCondLst>
                            <p:childTnLst>
                              <p:par>
                                <p:cTn id="6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1500"/>
                            </p:stCondLst>
                            <p:childTnLst>
                              <p:par>
                                <p:cTn id="68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2500"/>
                            </p:stCondLst>
                            <p:childTnLst>
                              <p:par>
                                <p:cTn id="75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3500"/>
                            </p:stCondLst>
                            <p:childTnLst>
                              <p:par>
                                <p:cTn id="80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4500"/>
                            </p:stCondLst>
                            <p:childTnLst>
                              <p:par>
                                <p:cTn id="85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500"/>
                            </p:stCondLst>
                            <p:childTnLst>
                              <p:par>
                                <p:cTn id="9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3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D:\фото\2012 фото\для тем\IMG_02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8176" y="3429000"/>
            <a:ext cx="4635824" cy="3429000"/>
          </a:xfrm>
          <a:prstGeom prst="rect">
            <a:avLst/>
          </a:prstGeom>
          <a:noFill/>
        </p:spPr>
      </p:pic>
      <p:pic>
        <p:nvPicPr>
          <p:cNvPr id="4" name="Picture 2" descr="D:\фото\2012 фото\для тем\IMG_023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0"/>
            <a:ext cx="8079435" cy="50720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14"/>
          <p:cNvGrpSpPr/>
          <p:nvPr/>
        </p:nvGrpSpPr>
        <p:grpSpPr>
          <a:xfrm>
            <a:off x="107303" y="1092987"/>
            <a:ext cx="3167040" cy="965795"/>
            <a:chOff x="1779888" y="1260248"/>
            <a:chExt cx="3167040" cy="965795"/>
          </a:xfrm>
        </p:grpSpPr>
        <p:sp>
          <p:nvSpPr>
            <p:cNvPr id="27655" name="Line 7"/>
            <p:cNvSpPr>
              <a:spLocks noChangeShapeType="1"/>
            </p:cNvSpPr>
            <p:nvPr/>
          </p:nvSpPr>
          <p:spPr bwMode="auto">
            <a:xfrm>
              <a:off x="3146928" y="1674736"/>
              <a:ext cx="1800000" cy="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3" name="Group 8"/>
            <p:cNvGrpSpPr>
              <a:grpSpLocks/>
            </p:cNvGrpSpPr>
            <p:nvPr/>
          </p:nvGrpSpPr>
          <p:grpSpPr bwMode="auto">
            <a:xfrm>
              <a:off x="1779888" y="1260248"/>
              <a:ext cx="1839436" cy="965795"/>
              <a:chOff x="9448" y="4951"/>
              <a:chExt cx="880" cy="410"/>
            </a:xfrm>
          </p:grpSpPr>
          <p:sp>
            <p:nvSpPr>
              <p:cNvPr id="27657" name="Text Box 9"/>
              <p:cNvSpPr txBox="1">
                <a:spLocks noChangeArrowheads="1"/>
              </p:cNvSpPr>
              <p:nvPr/>
            </p:nvSpPr>
            <p:spPr bwMode="auto">
              <a:xfrm>
                <a:off x="9783" y="4951"/>
                <a:ext cx="545" cy="410"/>
              </a:xfrm>
              <a:prstGeom prst="rect">
                <a:avLst/>
              </a:prstGeom>
              <a:noFill/>
              <a:ln w="349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kumimoji="0" lang="ru-RU" sz="7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7658" name="Oval 10"/>
              <p:cNvSpPr>
                <a:spLocks noChangeArrowheads="1"/>
              </p:cNvSpPr>
              <p:nvPr/>
            </p:nvSpPr>
            <p:spPr bwMode="auto">
              <a:xfrm>
                <a:off x="9786" y="5003"/>
                <a:ext cx="315" cy="258"/>
              </a:xfrm>
              <a:prstGeom prst="ellipse">
                <a:avLst/>
              </a:prstGeom>
              <a:noFill/>
              <a:ln w="349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7659" name="Line 11"/>
              <p:cNvSpPr>
                <a:spLocks noChangeShapeType="1"/>
              </p:cNvSpPr>
              <p:nvPr/>
            </p:nvSpPr>
            <p:spPr bwMode="auto">
              <a:xfrm>
                <a:off x="9448" y="5133"/>
                <a:ext cx="327" cy="0"/>
              </a:xfrm>
              <a:prstGeom prst="line">
                <a:avLst/>
              </a:prstGeom>
              <a:noFill/>
              <a:ln w="349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27670" name="Line 22"/>
          <p:cNvSpPr>
            <a:spLocks noChangeShapeType="1"/>
          </p:cNvSpPr>
          <p:nvPr/>
        </p:nvSpPr>
        <p:spPr bwMode="auto">
          <a:xfrm flipH="1">
            <a:off x="82394" y="705212"/>
            <a:ext cx="0" cy="2880000"/>
          </a:xfrm>
          <a:prstGeom prst="line">
            <a:avLst/>
          </a:prstGeom>
          <a:noFill/>
          <a:ln w="349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72" name="Line 24"/>
          <p:cNvSpPr>
            <a:spLocks noChangeShapeType="1"/>
          </p:cNvSpPr>
          <p:nvPr/>
        </p:nvSpPr>
        <p:spPr bwMode="auto">
          <a:xfrm flipH="1">
            <a:off x="3281275" y="711834"/>
            <a:ext cx="2090" cy="2844000"/>
          </a:xfrm>
          <a:prstGeom prst="line">
            <a:avLst/>
          </a:prstGeom>
          <a:noFill/>
          <a:ln w="349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4" name="Группа 163"/>
          <p:cNvGrpSpPr/>
          <p:nvPr/>
        </p:nvGrpSpPr>
        <p:grpSpPr>
          <a:xfrm>
            <a:off x="75340" y="488977"/>
            <a:ext cx="3231377" cy="2014482"/>
            <a:chOff x="1785918" y="1027084"/>
            <a:chExt cx="3231377" cy="2014482"/>
          </a:xfrm>
        </p:grpSpPr>
        <p:sp>
          <p:nvSpPr>
            <p:cNvPr id="27673" name="Line 25"/>
            <p:cNvSpPr>
              <a:spLocks noChangeShapeType="1"/>
            </p:cNvSpPr>
            <p:nvPr/>
          </p:nvSpPr>
          <p:spPr bwMode="auto">
            <a:xfrm>
              <a:off x="1785918" y="2853118"/>
              <a:ext cx="684000" cy="7067"/>
            </a:xfrm>
            <a:prstGeom prst="line">
              <a:avLst/>
            </a:prstGeom>
            <a:noFill/>
            <a:ln w="34925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675" name="Rectangle 27"/>
            <p:cNvSpPr>
              <a:spLocks noChangeArrowheads="1"/>
            </p:cNvSpPr>
            <p:nvPr/>
          </p:nvSpPr>
          <p:spPr bwMode="auto">
            <a:xfrm flipV="1">
              <a:off x="2492675" y="2712986"/>
              <a:ext cx="938531" cy="328580"/>
            </a:xfrm>
            <a:prstGeom prst="rect">
              <a:avLst/>
            </a:prstGeom>
            <a:solidFill>
              <a:srgbClr val="92D050"/>
            </a:solidFill>
            <a:ln w="34925">
              <a:solidFill>
                <a:srgbClr val="0066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678" name="Line 30"/>
            <p:cNvSpPr>
              <a:spLocks noChangeShapeType="1"/>
            </p:cNvSpPr>
            <p:nvPr/>
          </p:nvSpPr>
          <p:spPr bwMode="auto">
            <a:xfrm>
              <a:off x="3433295" y="2879280"/>
              <a:ext cx="1584000" cy="2356"/>
            </a:xfrm>
            <a:prstGeom prst="line">
              <a:avLst/>
            </a:prstGeom>
            <a:noFill/>
            <a:ln w="34925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4" name="Rectangle 27"/>
            <p:cNvSpPr>
              <a:spLocks noChangeArrowheads="1"/>
            </p:cNvSpPr>
            <p:nvPr/>
          </p:nvSpPr>
          <p:spPr bwMode="auto">
            <a:xfrm flipV="1">
              <a:off x="2300338" y="1027084"/>
              <a:ext cx="867093" cy="328580"/>
            </a:xfrm>
            <a:prstGeom prst="rect">
              <a:avLst/>
            </a:prstGeom>
            <a:solidFill>
              <a:srgbClr val="66CCFF"/>
            </a:solidFill>
            <a:ln w="34925">
              <a:solidFill>
                <a:srgbClr val="0033CC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5" name="Группа 171"/>
          <p:cNvGrpSpPr/>
          <p:nvPr/>
        </p:nvGrpSpPr>
        <p:grpSpPr>
          <a:xfrm rot="10800000">
            <a:off x="91283" y="3112488"/>
            <a:ext cx="3181850" cy="673701"/>
            <a:chOff x="1818486" y="3295485"/>
            <a:chExt cx="3181850" cy="673701"/>
          </a:xfrm>
        </p:grpSpPr>
        <p:grpSp>
          <p:nvGrpSpPr>
            <p:cNvPr id="6" name="Group 31"/>
            <p:cNvGrpSpPr>
              <a:grpSpLocks/>
            </p:cNvGrpSpPr>
            <p:nvPr/>
          </p:nvGrpSpPr>
          <p:grpSpPr bwMode="auto">
            <a:xfrm>
              <a:off x="1818486" y="3571176"/>
              <a:ext cx="753833" cy="256049"/>
              <a:chOff x="11725" y="4518"/>
              <a:chExt cx="375" cy="140"/>
            </a:xfrm>
          </p:grpSpPr>
          <p:sp>
            <p:nvSpPr>
              <p:cNvPr id="27680" name="Line 32"/>
              <p:cNvSpPr>
                <a:spLocks noChangeShapeType="1"/>
              </p:cNvSpPr>
              <p:nvPr/>
            </p:nvSpPr>
            <p:spPr bwMode="auto">
              <a:xfrm>
                <a:off x="12028" y="4523"/>
                <a:ext cx="72" cy="0"/>
              </a:xfrm>
              <a:prstGeom prst="line">
                <a:avLst/>
              </a:prstGeom>
              <a:noFill/>
              <a:ln w="349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7681" name="Line 33"/>
              <p:cNvSpPr>
                <a:spLocks noChangeShapeType="1"/>
              </p:cNvSpPr>
              <p:nvPr/>
            </p:nvSpPr>
            <p:spPr bwMode="auto">
              <a:xfrm flipV="1">
                <a:off x="11866" y="4530"/>
                <a:ext cx="175" cy="128"/>
              </a:xfrm>
              <a:prstGeom prst="line">
                <a:avLst/>
              </a:prstGeom>
              <a:noFill/>
              <a:ln w="349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7682" name="Line 34"/>
              <p:cNvSpPr>
                <a:spLocks noChangeShapeType="1"/>
              </p:cNvSpPr>
              <p:nvPr/>
            </p:nvSpPr>
            <p:spPr bwMode="auto">
              <a:xfrm>
                <a:off x="11725" y="4518"/>
                <a:ext cx="197" cy="0"/>
              </a:xfrm>
              <a:prstGeom prst="line">
                <a:avLst/>
              </a:prstGeom>
              <a:noFill/>
              <a:ln w="349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7683" name="Line 35"/>
            <p:cNvSpPr>
              <a:spLocks noChangeShapeType="1"/>
            </p:cNvSpPr>
            <p:nvPr/>
          </p:nvSpPr>
          <p:spPr bwMode="auto">
            <a:xfrm>
              <a:off x="3596336" y="3562396"/>
              <a:ext cx="1404000" cy="7067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7" name="Группа 125"/>
            <p:cNvGrpSpPr/>
            <p:nvPr/>
          </p:nvGrpSpPr>
          <p:grpSpPr>
            <a:xfrm>
              <a:off x="2567924" y="3295485"/>
              <a:ext cx="1164280" cy="673701"/>
              <a:chOff x="2567924" y="3295485"/>
              <a:chExt cx="1164280" cy="673701"/>
            </a:xfrm>
          </p:grpSpPr>
          <p:grpSp>
            <p:nvGrpSpPr>
              <p:cNvPr id="8" name="Группа 112"/>
              <p:cNvGrpSpPr/>
              <p:nvPr/>
            </p:nvGrpSpPr>
            <p:grpSpPr>
              <a:xfrm>
                <a:off x="2567924" y="3295485"/>
                <a:ext cx="459204" cy="673701"/>
                <a:chOff x="2567924" y="3281837"/>
                <a:chExt cx="459204" cy="673701"/>
              </a:xfrm>
            </p:grpSpPr>
            <p:sp>
              <p:nvSpPr>
                <p:cNvPr id="27686" name="Line 38"/>
                <p:cNvSpPr>
                  <a:spLocks noChangeShapeType="1"/>
                </p:cNvSpPr>
                <p:nvPr/>
              </p:nvSpPr>
              <p:spPr bwMode="auto">
                <a:xfrm>
                  <a:off x="2567924" y="3573957"/>
                  <a:ext cx="437509" cy="0"/>
                </a:xfrm>
                <a:prstGeom prst="line">
                  <a:avLst/>
                </a:prstGeom>
                <a:noFill/>
                <a:ln w="34925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7687" name="Line 39"/>
                <p:cNvSpPr>
                  <a:spLocks noChangeShapeType="1"/>
                </p:cNvSpPr>
                <p:nvPr/>
              </p:nvSpPr>
              <p:spPr bwMode="auto">
                <a:xfrm>
                  <a:off x="3027128" y="3281837"/>
                  <a:ext cx="0" cy="673701"/>
                </a:xfrm>
                <a:prstGeom prst="line">
                  <a:avLst/>
                </a:prstGeom>
                <a:noFill/>
                <a:ln w="34925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9" name="Группа 113"/>
              <p:cNvGrpSpPr/>
              <p:nvPr/>
            </p:nvGrpSpPr>
            <p:grpSpPr>
              <a:xfrm>
                <a:off x="3173567" y="3436158"/>
                <a:ext cx="558637" cy="273862"/>
                <a:chOff x="3173567" y="3449806"/>
                <a:chExt cx="558637" cy="273862"/>
              </a:xfrm>
            </p:grpSpPr>
            <p:sp>
              <p:nvSpPr>
                <p:cNvPr id="27685" name="Line 37"/>
                <p:cNvSpPr>
                  <a:spLocks noChangeShapeType="1"/>
                </p:cNvSpPr>
                <p:nvPr/>
              </p:nvSpPr>
              <p:spPr bwMode="auto">
                <a:xfrm flipH="1">
                  <a:off x="3193453" y="3449806"/>
                  <a:ext cx="0" cy="273862"/>
                </a:xfrm>
                <a:prstGeom prst="line">
                  <a:avLst/>
                </a:prstGeom>
                <a:noFill/>
                <a:ln w="762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7688" name="Line 40"/>
                <p:cNvSpPr>
                  <a:spLocks noChangeShapeType="1"/>
                </p:cNvSpPr>
                <p:nvPr/>
              </p:nvSpPr>
              <p:spPr bwMode="auto">
                <a:xfrm>
                  <a:off x="3173567" y="3575782"/>
                  <a:ext cx="558637" cy="0"/>
                </a:xfrm>
                <a:prstGeom prst="line">
                  <a:avLst/>
                </a:prstGeom>
                <a:noFill/>
                <a:ln w="349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10" name="Group 96"/>
          <p:cNvGrpSpPr>
            <a:grpSpLocks/>
          </p:cNvGrpSpPr>
          <p:nvPr/>
        </p:nvGrpSpPr>
        <p:grpSpPr bwMode="auto">
          <a:xfrm>
            <a:off x="2285984" y="3143248"/>
            <a:ext cx="269970" cy="314152"/>
            <a:chOff x="7108" y="3188"/>
            <a:chExt cx="207" cy="207"/>
          </a:xfrm>
        </p:grpSpPr>
        <p:sp>
          <p:nvSpPr>
            <p:cNvPr id="106" name="Line 97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7" name="Line 98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8" name="Line 3"/>
          <p:cNvSpPr>
            <a:spLocks noChangeShapeType="1"/>
          </p:cNvSpPr>
          <p:nvPr/>
        </p:nvSpPr>
        <p:spPr bwMode="auto">
          <a:xfrm rot="-300000">
            <a:off x="1643042" y="3357562"/>
            <a:ext cx="216000" cy="45719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scene3d>
            <a:camera prst="orthographicFront">
              <a:rot lat="0" lon="0" rev="480000"/>
            </a:camera>
            <a:lightRig rig="threePt" dir="t"/>
          </a:scene3d>
        </p:spPr>
        <p:txBody>
          <a:bodyPr/>
          <a:lstStyle/>
          <a:p>
            <a:endParaRPr lang="ru-RU"/>
          </a:p>
        </p:txBody>
      </p:sp>
      <p:grpSp>
        <p:nvGrpSpPr>
          <p:cNvPr id="11" name="Группа 141"/>
          <p:cNvGrpSpPr/>
          <p:nvPr/>
        </p:nvGrpSpPr>
        <p:grpSpPr>
          <a:xfrm>
            <a:off x="1643042" y="1807367"/>
            <a:ext cx="1143008" cy="1000132"/>
            <a:chOff x="3488743" y="3000560"/>
            <a:chExt cx="1143008" cy="1000132"/>
          </a:xfrm>
        </p:grpSpPr>
        <p:sp>
          <p:nvSpPr>
            <p:cNvPr id="144" name="Oval 84"/>
            <p:cNvSpPr>
              <a:spLocks noChangeArrowheads="1"/>
            </p:cNvSpPr>
            <p:nvPr/>
          </p:nvSpPr>
          <p:spPr bwMode="auto">
            <a:xfrm>
              <a:off x="3711326" y="3079312"/>
              <a:ext cx="717798" cy="839711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80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0" name="Text Box 85"/>
            <p:cNvSpPr txBox="1">
              <a:spLocks noChangeArrowheads="1"/>
            </p:cNvSpPr>
            <p:nvPr/>
          </p:nvSpPr>
          <p:spPr bwMode="auto">
            <a:xfrm>
              <a:off x="3488743" y="3000560"/>
              <a:ext cx="1143008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kumimoji="0" lang="ru-RU" sz="54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А</a:t>
              </a:r>
              <a:endParaRPr kumimoji="0" lang="ru-RU" sz="72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2" name="Группа 167"/>
          <p:cNvGrpSpPr/>
          <p:nvPr/>
        </p:nvGrpSpPr>
        <p:grpSpPr>
          <a:xfrm>
            <a:off x="2714612" y="2378871"/>
            <a:ext cx="1143008" cy="1000132"/>
            <a:chOff x="3488743" y="3000560"/>
            <a:chExt cx="1143008" cy="1000132"/>
          </a:xfrm>
        </p:grpSpPr>
        <p:sp>
          <p:nvSpPr>
            <p:cNvPr id="169" name="Oval 84"/>
            <p:cNvSpPr>
              <a:spLocks noChangeArrowheads="1"/>
            </p:cNvSpPr>
            <p:nvPr/>
          </p:nvSpPr>
          <p:spPr bwMode="auto">
            <a:xfrm>
              <a:off x="3711326" y="3079312"/>
              <a:ext cx="717798" cy="839711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8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0" name="Text Box 85"/>
            <p:cNvSpPr txBox="1">
              <a:spLocks noChangeArrowheads="1"/>
            </p:cNvSpPr>
            <p:nvPr/>
          </p:nvSpPr>
          <p:spPr bwMode="auto">
            <a:xfrm>
              <a:off x="3488743" y="3000560"/>
              <a:ext cx="1143008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kumimoji="0" lang="ru-RU" sz="5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А</a:t>
              </a:r>
              <a:endParaRPr kumimoji="0" lang="ru-RU" sz="7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71" name="Rectangle 92"/>
          <p:cNvSpPr>
            <a:spLocks noChangeArrowheads="1"/>
          </p:cNvSpPr>
          <p:nvPr/>
        </p:nvSpPr>
        <p:spPr bwMode="auto">
          <a:xfrm>
            <a:off x="-84364" y="-214338"/>
            <a:ext cx="779963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Параллельное 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соединение…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60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Группа 173"/>
          <p:cNvGrpSpPr/>
          <p:nvPr/>
        </p:nvGrpSpPr>
        <p:grpSpPr>
          <a:xfrm>
            <a:off x="62262" y="724026"/>
            <a:ext cx="3225226" cy="4868"/>
            <a:chOff x="1781875" y="738496"/>
            <a:chExt cx="3244623" cy="5060"/>
          </a:xfrm>
        </p:grpSpPr>
        <p:sp>
          <p:nvSpPr>
            <p:cNvPr id="27702" name="Line 54"/>
            <p:cNvSpPr>
              <a:spLocks noChangeShapeType="1"/>
            </p:cNvSpPr>
            <p:nvPr/>
          </p:nvSpPr>
          <p:spPr bwMode="auto">
            <a:xfrm flipH="1">
              <a:off x="3143240" y="738496"/>
              <a:ext cx="1883258" cy="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1" name="Line 54"/>
            <p:cNvSpPr>
              <a:spLocks noChangeShapeType="1"/>
            </p:cNvSpPr>
            <p:nvPr/>
          </p:nvSpPr>
          <p:spPr bwMode="auto">
            <a:xfrm flipH="1">
              <a:off x="1781875" y="743556"/>
              <a:ext cx="543248" cy="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4" name="Группа 164"/>
          <p:cNvGrpSpPr/>
          <p:nvPr/>
        </p:nvGrpSpPr>
        <p:grpSpPr>
          <a:xfrm>
            <a:off x="1428728" y="223539"/>
            <a:ext cx="1143008" cy="1000132"/>
            <a:chOff x="3488743" y="3000560"/>
            <a:chExt cx="1143008" cy="1000132"/>
          </a:xfrm>
        </p:grpSpPr>
        <p:sp>
          <p:nvSpPr>
            <p:cNvPr id="166" name="Oval 84"/>
            <p:cNvSpPr>
              <a:spLocks noChangeArrowheads="1"/>
            </p:cNvSpPr>
            <p:nvPr/>
          </p:nvSpPr>
          <p:spPr bwMode="auto">
            <a:xfrm>
              <a:off x="3711326" y="3079312"/>
              <a:ext cx="717798" cy="839711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80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7" name="Text Box 85"/>
            <p:cNvSpPr txBox="1">
              <a:spLocks noChangeArrowheads="1"/>
            </p:cNvSpPr>
            <p:nvPr/>
          </p:nvSpPr>
          <p:spPr bwMode="auto">
            <a:xfrm>
              <a:off x="3488743" y="3000560"/>
              <a:ext cx="1143008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kumimoji="0" lang="ru-RU" sz="54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А</a:t>
              </a:r>
              <a:endParaRPr kumimoji="0" lang="ru-RU" sz="7200" b="0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2" name="Прямоугольник 101"/>
          <p:cNvSpPr/>
          <p:nvPr/>
        </p:nvSpPr>
        <p:spPr>
          <a:xfrm>
            <a:off x="6862561" y="6461372"/>
            <a:ext cx="22541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0" hangingPunct="0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БНП Анимация №2</a:t>
            </a:r>
            <a:endParaRPr lang="ru-RU" sz="1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" name="Picture 2" descr="D:\фото\2012 фото\для тем\IMG_0230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10800000">
            <a:off x="3714745" y="0"/>
            <a:ext cx="5500725" cy="3373772"/>
          </a:xfrm>
          <a:prstGeom prst="rect">
            <a:avLst/>
          </a:prstGeom>
          <a:noFill/>
        </p:spPr>
      </p:pic>
      <p:pic>
        <p:nvPicPr>
          <p:cNvPr id="104" name="Picture 3" descr="D:\фото\2012 фото\для тем\IMG_0231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10800000">
            <a:off x="-32" y="3757336"/>
            <a:ext cx="5000659" cy="3100688"/>
          </a:xfrm>
          <a:prstGeom prst="rect">
            <a:avLst/>
          </a:prstGeom>
          <a:noFill/>
        </p:spPr>
      </p:pic>
      <p:sp>
        <p:nvSpPr>
          <p:cNvPr id="110" name="AutoShape 4"/>
          <p:cNvSpPr>
            <a:spLocks noChangeArrowheads="1"/>
          </p:cNvSpPr>
          <p:nvPr/>
        </p:nvSpPr>
        <p:spPr bwMode="auto">
          <a:xfrm>
            <a:off x="8143900" y="1714488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1" name="AutoShape 4"/>
          <p:cNvSpPr>
            <a:spLocks noChangeArrowheads="1"/>
          </p:cNvSpPr>
          <p:nvPr/>
        </p:nvSpPr>
        <p:spPr bwMode="auto">
          <a:xfrm>
            <a:off x="7572395" y="642918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" name="AutoShape 4"/>
          <p:cNvSpPr>
            <a:spLocks noChangeArrowheads="1"/>
          </p:cNvSpPr>
          <p:nvPr/>
        </p:nvSpPr>
        <p:spPr bwMode="auto">
          <a:xfrm>
            <a:off x="6072197" y="642918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3" name="AutoShape 4"/>
          <p:cNvSpPr>
            <a:spLocks noChangeArrowheads="1"/>
          </p:cNvSpPr>
          <p:nvPr/>
        </p:nvSpPr>
        <p:spPr bwMode="auto">
          <a:xfrm>
            <a:off x="6429387" y="2009384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5" name="Picture 4" descr="D:\фото\2012 фото\для тем\IMG_0232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rot="10800000">
            <a:off x="3595434" y="3143248"/>
            <a:ext cx="5620036" cy="3714775"/>
          </a:xfrm>
          <a:prstGeom prst="rect">
            <a:avLst/>
          </a:prstGeom>
          <a:noFill/>
        </p:spPr>
      </p:pic>
      <p:sp>
        <p:nvSpPr>
          <p:cNvPr id="65" name="Овал 64"/>
          <p:cNvSpPr/>
          <p:nvPr/>
        </p:nvSpPr>
        <p:spPr>
          <a:xfrm>
            <a:off x="22943" y="1482158"/>
            <a:ext cx="117157" cy="71438"/>
          </a:xfrm>
          <a:prstGeom prst="ellips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Овал 65"/>
          <p:cNvSpPr/>
          <p:nvPr/>
        </p:nvSpPr>
        <p:spPr>
          <a:xfrm>
            <a:off x="3214247" y="1445582"/>
            <a:ext cx="117157" cy="71438"/>
          </a:xfrm>
          <a:prstGeom prst="ellips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Rectangle 92"/>
          <p:cNvSpPr>
            <a:spLocks noChangeArrowheads="1"/>
          </p:cNvSpPr>
          <p:nvPr/>
        </p:nvSpPr>
        <p:spPr bwMode="auto">
          <a:xfrm>
            <a:off x="-32" y="-142900"/>
            <a:ext cx="6121548" cy="707886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Ветвистое 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соединение…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5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9" name="Picture 4" descr="D:\фото\2012 фото\для тем\IMG_0241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707282" y="0"/>
            <a:ext cx="5500726" cy="3835173"/>
          </a:xfrm>
          <a:prstGeom prst="rect">
            <a:avLst/>
          </a:prstGeom>
          <a:noFill/>
        </p:spPr>
      </p:pic>
      <p:sp>
        <p:nvSpPr>
          <p:cNvPr id="68" name="Овал 67"/>
          <p:cNvSpPr/>
          <p:nvPr/>
        </p:nvSpPr>
        <p:spPr>
          <a:xfrm>
            <a:off x="3214678" y="2307433"/>
            <a:ext cx="117157" cy="71438"/>
          </a:xfrm>
          <a:prstGeom prst="ellips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Овал 68"/>
          <p:cNvSpPr/>
          <p:nvPr/>
        </p:nvSpPr>
        <p:spPr>
          <a:xfrm>
            <a:off x="27432" y="2245139"/>
            <a:ext cx="117157" cy="71438"/>
          </a:xfrm>
          <a:prstGeom prst="ellips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9" name="TextBox 228"/>
          <p:cNvSpPr txBox="1"/>
          <p:nvPr/>
        </p:nvSpPr>
        <p:spPr>
          <a:xfrm>
            <a:off x="7715272" y="714356"/>
            <a:ext cx="808488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1,1А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1" name="TextBox 230"/>
          <p:cNvSpPr txBox="1"/>
          <p:nvPr/>
        </p:nvSpPr>
        <p:spPr>
          <a:xfrm>
            <a:off x="6643702" y="1071546"/>
            <a:ext cx="857256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0,3А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0" name="TextBox 229"/>
          <p:cNvSpPr txBox="1"/>
          <p:nvPr/>
        </p:nvSpPr>
        <p:spPr>
          <a:xfrm>
            <a:off x="7000892" y="2571744"/>
            <a:ext cx="785818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0,8А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5" name="TextBox 174"/>
          <p:cNvSpPr txBox="1"/>
          <p:nvPr/>
        </p:nvSpPr>
        <p:spPr>
          <a:xfrm>
            <a:off x="7929586" y="3214687"/>
            <a:ext cx="785818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3,6В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9" name="AutoShape 4"/>
          <p:cNvSpPr>
            <a:spLocks noChangeArrowheads="1"/>
          </p:cNvSpPr>
          <p:nvPr/>
        </p:nvSpPr>
        <p:spPr bwMode="auto">
          <a:xfrm>
            <a:off x="8286776" y="0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0" name="AutoShape 4"/>
          <p:cNvSpPr>
            <a:spLocks noChangeArrowheads="1"/>
          </p:cNvSpPr>
          <p:nvPr/>
        </p:nvSpPr>
        <p:spPr bwMode="auto">
          <a:xfrm>
            <a:off x="6715140" y="285728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5" name="AutoShape 4"/>
          <p:cNvSpPr>
            <a:spLocks noChangeArrowheads="1"/>
          </p:cNvSpPr>
          <p:nvPr/>
        </p:nvSpPr>
        <p:spPr bwMode="auto">
          <a:xfrm>
            <a:off x="8358214" y="1500174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" name="AutoShape 4"/>
          <p:cNvSpPr>
            <a:spLocks noChangeArrowheads="1"/>
          </p:cNvSpPr>
          <p:nvPr/>
        </p:nvSpPr>
        <p:spPr bwMode="auto">
          <a:xfrm>
            <a:off x="8858279" y="3071810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1" name="AutoShape 4"/>
          <p:cNvSpPr>
            <a:spLocks noChangeArrowheads="1"/>
          </p:cNvSpPr>
          <p:nvPr/>
        </p:nvSpPr>
        <p:spPr bwMode="auto">
          <a:xfrm>
            <a:off x="7429520" y="2000240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5" name="Группа 69"/>
          <p:cNvGrpSpPr/>
          <p:nvPr/>
        </p:nvGrpSpPr>
        <p:grpSpPr>
          <a:xfrm>
            <a:off x="0" y="0"/>
            <a:ext cx="9144000" cy="6858000"/>
            <a:chOff x="3571868" y="-3429000"/>
            <a:chExt cx="9144000" cy="6858000"/>
          </a:xfrm>
        </p:grpSpPr>
        <p:grpSp>
          <p:nvGrpSpPr>
            <p:cNvPr id="16" name="Группа 125"/>
            <p:cNvGrpSpPr/>
            <p:nvPr/>
          </p:nvGrpSpPr>
          <p:grpSpPr>
            <a:xfrm>
              <a:off x="3571868" y="-3429000"/>
              <a:ext cx="9144000" cy="6858000"/>
              <a:chOff x="-3214742" y="1285908"/>
              <a:chExt cx="9144000" cy="6858000"/>
            </a:xfrm>
          </p:grpSpPr>
          <p:grpSp>
            <p:nvGrpSpPr>
              <p:cNvPr id="17" name="Группа 114"/>
              <p:cNvGrpSpPr/>
              <p:nvPr/>
            </p:nvGrpSpPr>
            <p:grpSpPr>
              <a:xfrm>
                <a:off x="-3214742" y="1285908"/>
                <a:ext cx="9144000" cy="6858000"/>
                <a:chOff x="0" y="0"/>
                <a:chExt cx="9144000" cy="6858000"/>
              </a:xfrm>
            </p:grpSpPr>
            <p:sp>
              <p:nvSpPr>
                <p:cNvPr id="93" name="Прямоугольник 92"/>
                <p:cNvSpPr/>
                <p:nvPr/>
              </p:nvSpPr>
              <p:spPr>
                <a:xfrm>
                  <a:off x="0" y="0"/>
                  <a:ext cx="9144000" cy="6858000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69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94" name="Прямоугольник 93"/>
                <p:cNvSpPr/>
                <p:nvPr/>
              </p:nvSpPr>
              <p:spPr>
                <a:xfrm>
                  <a:off x="357158" y="5143512"/>
                  <a:ext cx="1992853" cy="1015663"/>
                </a:xfrm>
                <a:prstGeom prst="rect">
                  <a:avLst/>
                </a:prstGeom>
                <a:solidFill>
                  <a:schemeClr val="bg2">
                    <a:lumMod val="90000"/>
                  </a:schemeClr>
                </a:solidFill>
              </p:spPr>
              <p:txBody>
                <a:bodyPr wrap="none">
                  <a:spAutoFit/>
                </a:bodyPr>
                <a:lstStyle/>
                <a:p>
                  <a:r>
                    <a:rPr lang="en-US" sz="6000" b="1" dirty="0" smtClean="0">
                      <a:solidFill>
                        <a:srgbClr val="C00000"/>
                      </a:solidFill>
                      <a:latin typeface="Times New Roman" pitchFamily="18" charset="0"/>
                      <a:cs typeface="Times New Roman" pitchFamily="18" charset="0"/>
                    </a:rPr>
                    <a:t>A</a:t>
                  </a:r>
                  <a:r>
                    <a:rPr lang="en-US" sz="6000" b="1" dirty="0" smtClean="0"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r>
                    <a:rPr lang="en-US" sz="6000" b="1" dirty="0" err="1" smtClean="0">
                      <a:latin typeface="Times New Roman" pitchFamily="18" charset="0"/>
                      <a:cs typeface="Times New Roman" pitchFamily="18" charset="0"/>
                    </a:rPr>
                    <a:t>Nt</a:t>
                  </a:r>
                  <a:endParaRPr lang="ru-RU" sz="60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18" name="Группа 123"/>
              <p:cNvGrpSpPr/>
              <p:nvPr/>
            </p:nvGrpSpPr>
            <p:grpSpPr>
              <a:xfrm>
                <a:off x="-3000460" y="1500135"/>
                <a:ext cx="7425913" cy="1562510"/>
                <a:chOff x="-3152860" y="-910440"/>
                <a:chExt cx="7425913" cy="1562510"/>
              </a:xfrm>
              <a:solidFill>
                <a:schemeClr val="bg2">
                  <a:lumMod val="90000"/>
                </a:schemeClr>
              </a:solidFill>
            </p:grpSpPr>
            <p:sp>
              <p:nvSpPr>
                <p:cNvPr id="85" name="Text Box 40"/>
                <p:cNvSpPr txBox="1">
                  <a:spLocks noChangeArrowheads="1"/>
                </p:cNvSpPr>
                <p:nvPr/>
              </p:nvSpPr>
              <p:spPr bwMode="auto">
                <a:xfrm>
                  <a:off x="-3152860" y="-646758"/>
                  <a:ext cx="930056" cy="71438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U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     </a:t>
                  </a:r>
                  <a:endParaRPr kumimoji="0" lang="ru-RU" sz="4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19" name="Group 41"/>
                <p:cNvGrpSpPr>
                  <a:grpSpLocks/>
                </p:cNvGrpSpPr>
                <p:nvPr/>
              </p:nvGrpSpPr>
              <p:grpSpPr bwMode="auto">
                <a:xfrm>
                  <a:off x="-2399564" y="-910440"/>
                  <a:ext cx="6672617" cy="1562510"/>
                  <a:chOff x="-957" y="2602"/>
                  <a:chExt cx="4370" cy="1036"/>
                </a:xfrm>
                <a:grpFill/>
              </p:grpSpPr>
              <p:grpSp>
                <p:nvGrpSpPr>
                  <p:cNvPr id="20" name="Group 42"/>
                  <p:cNvGrpSpPr>
                    <a:grpSpLocks/>
                  </p:cNvGrpSpPr>
                  <p:nvPr/>
                </p:nvGrpSpPr>
                <p:grpSpPr bwMode="auto">
                  <a:xfrm>
                    <a:off x="-931" y="2602"/>
                    <a:ext cx="4344" cy="1036"/>
                    <a:chOff x="6918" y="2902"/>
                    <a:chExt cx="5277" cy="1036"/>
                  </a:xfrm>
                  <a:grpFill/>
                </p:grpSpPr>
                <p:sp>
                  <p:nvSpPr>
                    <p:cNvPr id="89" name="Line 4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1567" y="3938"/>
                      <a:ext cx="628" cy="0"/>
                    </a:xfrm>
                    <a:prstGeom prst="line">
                      <a:avLst/>
                    </a:prstGeom>
                    <a:grpFill/>
                    <a:ln w="19050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grpSp>
                  <p:nvGrpSpPr>
                    <p:cNvPr id="21" name="Group 4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918" y="2902"/>
                      <a:ext cx="605" cy="829"/>
                      <a:chOff x="7325" y="3170"/>
                      <a:chExt cx="484" cy="829"/>
                    </a:xfrm>
                    <a:grpFill/>
                  </p:grpSpPr>
                  <p:sp>
                    <p:nvSpPr>
                      <p:cNvPr id="91" name="Text Box 45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7361" y="3170"/>
                        <a:ext cx="448" cy="379"/>
                      </a:xfrm>
                      <a:prstGeom prst="rect">
                        <a:avLst/>
                      </a:prstGeom>
                      <a:grp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en-US" sz="32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А</a:t>
                        </a:r>
                        <a:endParaRPr kumimoji="0" lang="ru-RU" sz="4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92" name="Text Box 46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7325" y="3549"/>
                        <a:ext cx="484" cy="450"/>
                      </a:xfrm>
                      <a:prstGeom prst="rect">
                        <a:avLst/>
                      </a:prstGeom>
                      <a:grp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en-US" sz="36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 </a:t>
                        </a:r>
                        <a:r>
                          <a:rPr kumimoji="0" lang="en-US" sz="36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006600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q</a:t>
                        </a:r>
                        <a:endParaRPr kumimoji="0" lang="ru-RU" sz="4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</p:grpSp>
              <p:sp>
                <p:nvSpPr>
                  <p:cNvPr id="88" name="Line 47"/>
                  <p:cNvSpPr>
                    <a:spLocks noChangeShapeType="1"/>
                  </p:cNvSpPr>
                  <p:nvPr/>
                </p:nvSpPr>
                <p:spPr bwMode="auto">
                  <a:xfrm>
                    <a:off x="-957" y="2981"/>
                    <a:ext cx="583" cy="0"/>
                  </a:xfrm>
                  <a:prstGeom prst="line">
                    <a:avLst/>
                  </a:prstGeom>
                  <a:grpFill/>
                  <a:ln w="571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grpSp>
            <p:nvGrpSpPr>
              <p:cNvPr id="22" name="Группа 17"/>
              <p:cNvGrpSpPr/>
              <p:nvPr/>
            </p:nvGrpSpPr>
            <p:grpSpPr>
              <a:xfrm>
                <a:off x="-2071766" y="4418965"/>
                <a:ext cx="6643766" cy="1938993"/>
                <a:chOff x="214250" y="4019985"/>
                <a:chExt cx="6643766" cy="1938993"/>
              </a:xfrm>
            </p:grpSpPr>
            <p:sp>
              <p:nvSpPr>
                <p:cNvPr id="80" name="Прямоугольник 79"/>
                <p:cNvSpPr/>
                <p:nvPr/>
              </p:nvSpPr>
              <p:spPr>
                <a:xfrm>
                  <a:off x="6000760" y="4019985"/>
                  <a:ext cx="857256" cy="1107996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</p:spPr>
              <p:txBody>
                <a:bodyPr wrap="square">
                  <a:spAutoFit/>
                </a:bodyPr>
                <a:lstStyle/>
                <a:p>
                  <a:r>
                    <a:rPr lang="en-US" sz="6600" b="1" dirty="0" smtClean="0">
                      <a:solidFill>
                        <a:srgbClr val="0000FF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  <a:sym typeface="Symbol" pitchFamily="18" charset="2"/>
                    </a:rPr>
                    <a:t>U</a:t>
                  </a:r>
                  <a:endParaRPr lang="ru-RU" sz="6600" b="1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1" name="Прямоугольник 80"/>
                <p:cNvSpPr/>
                <p:nvPr/>
              </p:nvSpPr>
              <p:spPr>
                <a:xfrm>
                  <a:off x="4929190" y="4643446"/>
                  <a:ext cx="1000132" cy="1107996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</p:spPr>
              <p:txBody>
                <a:bodyPr wrap="square">
                  <a:spAutoFit/>
                </a:bodyPr>
                <a:lstStyle/>
                <a:p>
                  <a:r>
                    <a:rPr lang="en-US" sz="6600" b="1" cap="all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I</a:t>
                  </a:r>
                  <a:r>
                    <a:rPr lang="en-US" sz="6600" b="1" cap="all" dirty="0" smtClean="0">
                      <a:solidFill>
                        <a:srgbClr val="000099"/>
                      </a:solidFill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endParaRPr lang="ru-RU" sz="6600" b="1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2" name="Прямоугольник 81"/>
                <p:cNvSpPr/>
                <p:nvPr/>
              </p:nvSpPr>
              <p:spPr>
                <a:xfrm>
                  <a:off x="5929322" y="5127981"/>
                  <a:ext cx="857224" cy="830997"/>
                </a:xfrm>
                <a:prstGeom prst="rect">
                  <a:avLst/>
                </a:prstGeom>
                <a:solidFill>
                  <a:schemeClr val="bg2">
                    <a:lumMod val="75000"/>
                  </a:schemeClr>
                </a:solidFill>
              </p:spPr>
              <p:txBody>
                <a:bodyPr wrap="square">
                  <a:spAutoFit/>
                </a:bodyPr>
                <a:lstStyle/>
                <a:p>
                  <a:r>
                    <a:rPr lang="en-US" sz="4800" b="1" cap="all" dirty="0" smtClean="0"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endParaRPr lang="ru-RU" sz="4800" b="1" dirty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cxnSp>
              <p:nvCxnSpPr>
                <p:cNvPr id="83" name="Прямая соединительная линия 82"/>
                <p:cNvCxnSpPr/>
                <p:nvPr/>
              </p:nvCxnSpPr>
              <p:spPr>
                <a:xfrm>
                  <a:off x="5929322" y="5199419"/>
                  <a:ext cx="714380" cy="1588"/>
                </a:xfrm>
                <a:prstGeom prst="line">
                  <a:avLst/>
                </a:prstGeom>
                <a:ln w="762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" name="Прямая соединительная линия 83"/>
                <p:cNvCxnSpPr/>
                <p:nvPr/>
              </p:nvCxnSpPr>
              <p:spPr>
                <a:xfrm>
                  <a:off x="214250" y="4030176"/>
                  <a:ext cx="714380" cy="1588"/>
                </a:xfrm>
                <a:prstGeom prst="line">
                  <a:avLst/>
                </a:prstGeom>
                <a:ln w="762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3" name="Группа 145"/>
            <p:cNvGrpSpPr/>
            <p:nvPr/>
          </p:nvGrpSpPr>
          <p:grpSpPr>
            <a:xfrm>
              <a:off x="3643274" y="-1139909"/>
              <a:ext cx="1808967" cy="1701831"/>
              <a:chOff x="3940901" y="3717875"/>
              <a:chExt cx="1808967" cy="1701831"/>
            </a:xfrm>
            <a:solidFill>
              <a:schemeClr val="tx2">
                <a:lumMod val="20000"/>
                <a:lumOff val="80000"/>
              </a:schemeClr>
            </a:solidFill>
          </p:grpSpPr>
          <p:sp>
            <p:nvSpPr>
              <p:cNvPr id="73" name="Line 1"/>
              <p:cNvSpPr>
                <a:spLocks noChangeShapeType="1"/>
              </p:cNvSpPr>
              <p:nvPr/>
            </p:nvSpPr>
            <p:spPr bwMode="auto">
              <a:xfrm rot="21420000">
                <a:off x="5000799" y="4509576"/>
                <a:ext cx="571504" cy="53509"/>
              </a:xfrm>
              <a:prstGeom prst="line">
                <a:avLst/>
              </a:prstGeom>
              <a:grp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4" name="Rectangle 152"/>
              <p:cNvSpPr>
                <a:spLocks noChangeArrowheads="1"/>
              </p:cNvSpPr>
              <p:nvPr/>
            </p:nvSpPr>
            <p:spPr bwMode="auto">
              <a:xfrm>
                <a:off x="5072034" y="3717875"/>
                <a:ext cx="677834" cy="76944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44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q                       </a:t>
                </a:r>
                <a:endParaRPr kumimoji="0" lang="nb-NO" sz="54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5" name="Text Box 153"/>
              <p:cNvSpPr txBox="1">
                <a:spLocks noChangeArrowheads="1"/>
              </p:cNvSpPr>
              <p:nvPr/>
            </p:nvSpPr>
            <p:spPr bwMode="auto">
              <a:xfrm>
                <a:off x="3940901" y="4009516"/>
                <a:ext cx="1071538" cy="91970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I</a:t>
                </a:r>
                <a:r>
                  <a:rPr kumimoji="0" lang="en-US" sz="40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60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60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6" name="Rectangle 152"/>
              <p:cNvSpPr>
                <a:spLocks noChangeArrowheads="1"/>
              </p:cNvSpPr>
              <p:nvPr/>
            </p:nvSpPr>
            <p:spPr bwMode="auto">
              <a:xfrm rot="21540000">
                <a:off x="5163141" y="4650265"/>
                <a:ext cx="428628" cy="76944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4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t                       </a:t>
                </a:r>
                <a:endParaRPr kumimoji="0" lang="nb-NO" sz="5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000"/>
                                        <p:tgtEl>
                                          <p:spTgt spid="276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1000"/>
                                        <p:tgtEl>
                                          <p:spTgt spid="276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5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"/>
                            </p:stCondLst>
                            <p:childTnLst>
                              <p:par>
                                <p:cTn id="9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500"/>
                            </p:stCondLst>
                            <p:childTnLst>
                              <p:par>
                                <p:cTn id="10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00"/>
                            </p:stCondLst>
                            <p:childTnLst>
                              <p:par>
                                <p:cTn id="12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000"/>
                            </p:stCondLst>
                            <p:childTnLst>
                              <p:par>
                                <p:cTn id="13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1500"/>
                            </p:stCondLst>
                            <p:childTnLst>
                              <p:par>
                                <p:cTn id="13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1000"/>
                            </p:stCondLst>
                            <p:childTnLst>
                              <p:par>
                                <p:cTn id="16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1500"/>
                            </p:stCondLst>
                            <p:childTnLst>
                              <p:par>
                                <p:cTn id="16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2000"/>
                            </p:stCondLst>
                            <p:childTnLst>
                              <p:par>
                                <p:cTn id="17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2500"/>
                            </p:stCondLst>
                            <p:childTnLst>
                              <p:par>
                                <p:cTn id="18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3000"/>
                            </p:stCondLst>
                            <p:childTnLst>
                              <p:par>
                                <p:cTn id="18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5" dur="1000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7" dur="10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4.62428E-6 L -0.51754 0.1526 " pathEditMode="relative" rAng="0" ptsTypes="AA">
                                      <p:cBhvr>
                                        <p:cTn id="201" dur="1000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900" y="7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6" dur="10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10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8" dur="10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2.48555E-6 L -0.57622 -0.29664 " pathEditMode="relative" rAng="0" ptsTypes="AA">
                                      <p:cBhvr>
                                        <p:cTn id="212" dur="10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800" y="-148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7" dur="10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0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9" dur="10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0.01572 L -0.51389 0.29364 " pathEditMode="relative" rAng="0" ptsTypes="AA">
                                      <p:cBhvr>
                                        <p:cTn id="223" dur="10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00" y="139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8" dur="10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10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0" dur="10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81 -0.00601 L -0.78021 -0.28092 " pathEditMode="relative" rAng="0" ptsTypes="AA">
                                      <p:cBhvr>
                                        <p:cTn id="234" dur="10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600" y="-138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70" grpId="0" animBg="1"/>
      <p:bldP spid="27672" grpId="0" animBg="1"/>
      <p:bldP spid="108" grpId="0" animBg="1"/>
      <p:bldP spid="171" grpId="0"/>
      <p:bldP spid="102" grpId="0"/>
      <p:bldP spid="110" grpId="0" animBg="1"/>
      <p:bldP spid="111" grpId="0" animBg="1"/>
      <p:bldP spid="112" grpId="0" animBg="1"/>
      <p:bldP spid="113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229" grpId="0" animBg="1"/>
      <p:bldP spid="229" grpId="1" animBg="1"/>
      <p:bldP spid="231" grpId="0" animBg="1"/>
      <p:bldP spid="231" grpId="1" animBg="1"/>
      <p:bldP spid="230" grpId="0" animBg="1"/>
      <p:bldP spid="230" grpId="1" animBg="1"/>
      <p:bldP spid="175" grpId="0" animBg="1"/>
      <p:bldP spid="175" grpId="1" animBg="1"/>
      <p:bldP spid="119" grpId="0" animBg="1"/>
      <p:bldP spid="120" grpId="0" animBg="1"/>
      <p:bldP spid="115" grpId="0" animBg="1"/>
      <p:bldP spid="122" grpId="0" animBg="1"/>
      <p:bldP spid="12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0" y="-24"/>
          <a:ext cx="9144000" cy="3413760"/>
        </p:xfrm>
        <a:graphic>
          <a:graphicData uri="http://schemas.openxmlformats.org/drawingml/2006/table">
            <a:tbl>
              <a:tblPr/>
              <a:tblGrid>
                <a:gridCol w="928662"/>
                <a:gridCol w="2286016"/>
                <a:gridCol w="1928826"/>
                <a:gridCol w="1714512"/>
                <a:gridCol w="2285984"/>
              </a:tblGrid>
              <a:tr h="571504">
                <a:tc>
                  <a:txBody>
                    <a:bodyPr/>
                    <a:lstStyle/>
                    <a:p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40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U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Ом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1/</a:t>
                      </a: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1/Ом</a:t>
                      </a:r>
                      <a:endParaRPr lang="ru-RU" sz="36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</a:tr>
              <a:tr h="532677"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=         </a:t>
                      </a: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36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U</a:t>
                      </a: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1=       </a:t>
                      </a:r>
                      <a:r>
                        <a:rPr kumimoji="0" lang="ru-RU" sz="3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kumimoji="0" lang="ru-RU" sz="3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=</a:t>
                      </a:r>
                      <a:endParaRPr kumimoji="0" lang="ru-RU" sz="36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1/</a:t>
                      </a: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=</a:t>
                      </a:r>
                      <a:endParaRPr kumimoji="0" lang="ru-RU" sz="36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</a:tr>
              <a:tr h="519673"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=        </a:t>
                      </a: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36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U</a:t>
                      </a: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2=       </a:t>
                      </a:r>
                      <a:r>
                        <a:rPr kumimoji="0" lang="ru-RU" sz="3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kumimoji="0" lang="ru-RU" sz="3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=</a:t>
                      </a:r>
                      <a:endParaRPr kumimoji="0" lang="ru-RU" sz="36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1/</a:t>
                      </a: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=</a:t>
                      </a:r>
                      <a:endParaRPr kumimoji="0" lang="ru-RU" sz="36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</a:tr>
              <a:tr h="259837">
                <a:tc>
                  <a:txBody>
                    <a:bodyPr/>
                    <a:lstStyle/>
                    <a:p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Сумма </a:t>
                      </a:r>
                    </a:p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3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       =А</a:t>
                      </a:r>
                      <a:endParaRPr kumimoji="0" lang="ru-RU" sz="36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Aft>
                          <a:spcPts val="0"/>
                        </a:spcAft>
                      </a:pPr>
                      <a:endParaRPr kumimoji="0" lang="ru-RU" sz="3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36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Сумма/1/</a:t>
                      </a: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=</a:t>
                      </a:r>
                      <a:endParaRPr kumimoji="0" lang="ru-RU" sz="36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</a:tr>
              <a:tr h="445061">
                <a:tc>
                  <a:txBody>
                    <a:bodyPr/>
                    <a:lstStyle/>
                    <a:p>
                      <a:pPr marL="0" algn="l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общ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0</a:t>
                      </a:r>
                      <a:r>
                        <a:rPr kumimoji="0" lang="ru-RU" sz="4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= </a:t>
                      </a:r>
                      <a:r>
                        <a:rPr kumimoji="0" lang="ru-RU" sz="4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     </a:t>
                      </a:r>
                      <a:r>
                        <a:rPr kumimoji="0" lang="ru-RU" sz="4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А</a:t>
                      </a:r>
                      <a:endParaRPr lang="ru-RU" sz="4000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U</a:t>
                      </a: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0=       </a:t>
                      </a:r>
                      <a:r>
                        <a:rPr kumimoji="0" lang="ru-RU" sz="3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kumimoji="0" lang="ru-RU" sz="3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ru-RU" sz="3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о=</a:t>
                      </a:r>
                      <a:endParaRPr kumimoji="0" lang="ru-RU" sz="3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1/</a:t>
                      </a: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ru-RU" sz="3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о</a:t>
                      </a:r>
                      <a:r>
                        <a:rPr kumimoji="0" lang="ru-RU" sz="3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=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50" name="Line 22"/>
          <p:cNvSpPr>
            <a:spLocks noChangeShapeType="1"/>
          </p:cNvSpPr>
          <p:nvPr/>
        </p:nvSpPr>
        <p:spPr bwMode="auto">
          <a:xfrm flipH="1">
            <a:off x="82394" y="3839235"/>
            <a:ext cx="0" cy="2808000"/>
          </a:xfrm>
          <a:prstGeom prst="line">
            <a:avLst/>
          </a:prstGeom>
          <a:noFill/>
          <a:ln w="349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Группа 99"/>
          <p:cNvGrpSpPr/>
          <p:nvPr/>
        </p:nvGrpSpPr>
        <p:grpSpPr>
          <a:xfrm>
            <a:off x="62262" y="3319374"/>
            <a:ext cx="3795358" cy="3562650"/>
            <a:chOff x="62262" y="3366812"/>
            <a:chExt cx="3795358" cy="3562650"/>
          </a:xfrm>
        </p:grpSpPr>
        <p:grpSp>
          <p:nvGrpSpPr>
            <p:cNvPr id="3" name="Группа 173"/>
            <p:cNvGrpSpPr/>
            <p:nvPr/>
          </p:nvGrpSpPr>
          <p:grpSpPr>
            <a:xfrm>
              <a:off x="62262" y="3858049"/>
              <a:ext cx="3225226" cy="4868"/>
              <a:chOff x="1781875" y="738496"/>
              <a:chExt cx="3244623" cy="5060"/>
            </a:xfrm>
          </p:grpSpPr>
          <p:sp>
            <p:nvSpPr>
              <p:cNvPr id="77" name="Line 54"/>
              <p:cNvSpPr>
                <a:spLocks noChangeShapeType="1"/>
              </p:cNvSpPr>
              <p:nvPr/>
            </p:nvSpPr>
            <p:spPr bwMode="auto">
              <a:xfrm flipH="1">
                <a:off x="3143240" y="738496"/>
                <a:ext cx="1883258" cy="0"/>
              </a:xfrm>
              <a:prstGeom prst="line">
                <a:avLst/>
              </a:prstGeom>
              <a:noFill/>
              <a:ln w="349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8" name="Line 54"/>
              <p:cNvSpPr>
                <a:spLocks noChangeShapeType="1"/>
              </p:cNvSpPr>
              <p:nvPr/>
            </p:nvSpPr>
            <p:spPr bwMode="auto">
              <a:xfrm flipH="1">
                <a:off x="1781875" y="743556"/>
                <a:ext cx="543248" cy="0"/>
              </a:xfrm>
              <a:prstGeom prst="line">
                <a:avLst/>
              </a:prstGeom>
              <a:noFill/>
              <a:ln w="349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4" name="Группа 98"/>
            <p:cNvGrpSpPr/>
            <p:nvPr/>
          </p:nvGrpSpPr>
          <p:grpSpPr>
            <a:xfrm>
              <a:off x="75340" y="3366812"/>
              <a:ext cx="3782280" cy="3562650"/>
              <a:chOff x="75340" y="3357562"/>
              <a:chExt cx="3782280" cy="3562650"/>
            </a:xfrm>
          </p:grpSpPr>
          <p:grpSp>
            <p:nvGrpSpPr>
              <p:cNvPr id="6" name="Группа 114"/>
              <p:cNvGrpSpPr/>
              <p:nvPr/>
            </p:nvGrpSpPr>
            <p:grpSpPr>
              <a:xfrm>
                <a:off x="107303" y="4227010"/>
                <a:ext cx="3167040" cy="965795"/>
                <a:chOff x="1779888" y="1260248"/>
                <a:chExt cx="3167040" cy="965795"/>
              </a:xfrm>
            </p:grpSpPr>
            <p:sp>
              <p:nvSpPr>
                <p:cNvPr id="45" name="Line 7"/>
                <p:cNvSpPr>
                  <a:spLocks noChangeShapeType="1"/>
                </p:cNvSpPr>
                <p:nvPr/>
              </p:nvSpPr>
              <p:spPr bwMode="auto">
                <a:xfrm>
                  <a:off x="3146928" y="1674736"/>
                  <a:ext cx="1800000" cy="0"/>
                </a:xfrm>
                <a:prstGeom prst="line">
                  <a:avLst/>
                </a:prstGeom>
                <a:noFill/>
                <a:ln w="349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grpSp>
              <p:nvGrpSpPr>
                <p:cNvPr id="7" name="Group 8"/>
                <p:cNvGrpSpPr>
                  <a:grpSpLocks/>
                </p:cNvGrpSpPr>
                <p:nvPr/>
              </p:nvGrpSpPr>
              <p:grpSpPr bwMode="auto">
                <a:xfrm>
                  <a:off x="1779888" y="1260248"/>
                  <a:ext cx="1839436" cy="965795"/>
                  <a:chOff x="9448" y="4951"/>
                  <a:chExt cx="880" cy="410"/>
                </a:xfrm>
              </p:grpSpPr>
              <p:sp>
                <p:nvSpPr>
                  <p:cNvPr id="47" name="Text Box 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9783" y="4951"/>
                    <a:ext cx="545" cy="410"/>
                  </a:xfrm>
                  <a:prstGeom prst="rect">
                    <a:avLst/>
                  </a:prstGeom>
                  <a:noFill/>
                  <a:ln w="349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5400" b="1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rPr>
                      <a:t>V</a:t>
                    </a:r>
                    <a:endParaRPr kumimoji="0" lang="ru-RU" sz="7200" b="0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48" name="Oval 10"/>
                  <p:cNvSpPr>
                    <a:spLocks noChangeArrowheads="1"/>
                  </p:cNvSpPr>
                  <p:nvPr/>
                </p:nvSpPr>
                <p:spPr bwMode="auto">
                  <a:xfrm>
                    <a:off x="9786" y="5003"/>
                    <a:ext cx="315" cy="258"/>
                  </a:xfrm>
                  <a:prstGeom prst="ellipse">
                    <a:avLst/>
                  </a:prstGeom>
                  <a:noFill/>
                  <a:ln w="349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49" name="Line 11"/>
                  <p:cNvSpPr>
                    <a:spLocks noChangeShapeType="1"/>
                  </p:cNvSpPr>
                  <p:nvPr/>
                </p:nvSpPr>
                <p:spPr bwMode="auto">
                  <a:xfrm>
                    <a:off x="9448" y="5133"/>
                    <a:ext cx="327" cy="0"/>
                  </a:xfrm>
                  <a:prstGeom prst="line">
                    <a:avLst/>
                  </a:prstGeom>
                  <a:noFill/>
                  <a:ln w="349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51" name="Line 24"/>
              <p:cNvSpPr>
                <a:spLocks noChangeShapeType="1"/>
              </p:cNvSpPr>
              <p:nvPr/>
            </p:nvSpPr>
            <p:spPr bwMode="auto">
              <a:xfrm flipH="1">
                <a:off x="3281275" y="3845857"/>
                <a:ext cx="2090" cy="2844000"/>
              </a:xfrm>
              <a:prstGeom prst="line">
                <a:avLst/>
              </a:prstGeom>
              <a:noFill/>
              <a:ln w="349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8" name="Группа 163"/>
              <p:cNvGrpSpPr/>
              <p:nvPr/>
            </p:nvGrpSpPr>
            <p:grpSpPr>
              <a:xfrm>
                <a:off x="75340" y="3623000"/>
                <a:ext cx="3231377" cy="2014482"/>
                <a:chOff x="1785918" y="1027084"/>
                <a:chExt cx="3231377" cy="2014482"/>
              </a:xfrm>
            </p:grpSpPr>
            <p:sp>
              <p:nvSpPr>
                <p:cNvPr id="53" name="Line 25"/>
                <p:cNvSpPr>
                  <a:spLocks noChangeShapeType="1"/>
                </p:cNvSpPr>
                <p:nvPr/>
              </p:nvSpPr>
              <p:spPr bwMode="auto">
                <a:xfrm>
                  <a:off x="1785918" y="2853118"/>
                  <a:ext cx="684000" cy="7067"/>
                </a:xfrm>
                <a:prstGeom prst="line">
                  <a:avLst/>
                </a:prstGeom>
                <a:noFill/>
                <a:ln w="34925">
                  <a:solidFill>
                    <a:srgbClr val="0066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54" name="Rectangle 27"/>
                <p:cNvSpPr>
                  <a:spLocks noChangeArrowheads="1"/>
                </p:cNvSpPr>
                <p:nvPr/>
              </p:nvSpPr>
              <p:spPr bwMode="auto">
                <a:xfrm flipV="1">
                  <a:off x="2492675" y="2712986"/>
                  <a:ext cx="938531" cy="328580"/>
                </a:xfrm>
                <a:prstGeom prst="rect">
                  <a:avLst/>
                </a:prstGeom>
                <a:solidFill>
                  <a:srgbClr val="92D050"/>
                </a:solidFill>
                <a:ln w="34925">
                  <a:solidFill>
                    <a:srgbClr val="0066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55" name="Line 30"/>
                <p:cNvSpPr>
                  <a:spLocks noChangeShapeType="1"/>
                </p:cNvSpPr>
                <p:nvPr/>
              </p:nvSpPr>
              <p:spPr bwMode="auto">
                <a:xfrm>
                  <a:off x="3433295" y="2879280"/>
                  <a:ext cx="1584000" cy="2356"/>
                </a:xfrm>
                <a:prstGeom prst="line">
                  <a:avLst/>
                </a:prstGeom>
                <a:noFill/>
                <a:ln w="34925">
                  <a:solidFill>
                    <a:srgbClr val="0066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56" name="Rectangle 27"/>
                <p:cNvSpPr>
                  <a:spLocks noChangeArrowheads="1"/>
                </p:cNvSpPr>
                <p:nvPr/>
              </p:nvSpPr>
              <p:spPr bwMode="auto">
                <a:xfrm flipV="1">
                  <a:off x="2300338" y="1027084"/>
                  <a:ext cx="867093" cy="328580"/>
                </a:xfrm>
                <a:prstGeom prst="rect">
                  <a:avLst/>
                </a:prstGeom>
                <a:solidFill>
                  <a:srgbClr val="66CCFF"/>
                </a:solidFill>
                <a:ln w="34925">
                  <a:solidFill>
                    <a:srgbClr val="0033CC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9" name="Группа 171"/>
              <p:cNvGrpSpPr/>
              <p:nvPr/>
            </p:nvGrpSpPr>
            <p:grpSpPr>
              <a:xfrm rot="10800000">
                <a:off x="91283" y="6246511"/>
                <a:ext cx="3194833" cy="673701"/>
                <a:chOff x="1805503" y="3295485"/>
                <a:chExt cx="3194833" cy="673701"/>
              </a:xfrm>
            </p:grpSpPr>
            <p:sp>
              <p:nvSpPr>
                <p:cNvPr id="59" name="Line 35"/>
                <p:cNvSpPr>
                  <a:spLocks noChangeShapeType="1"/>
                </p:cNvSpPr>
                <p:nvPr/>
              </p:nvSpPr>
              <p:spPr bwMode="auto">
                <a:xfrm>
                  <a:off x="3596336" y="3562396"/>
                  <a:ext cx="1404000" cy="7067"/>
                </a:xfrm>
                <a:prstGeom prst="line">
                  <a:avLst/>
                </a:prstGeom>
                <a:noFill/>
                <a:ln w="349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grpSp>
              <p:nvGrpSpPr>
                <p:cNvPr id="10" name="Группа 125"/>
                <p:cNvGrpSpPr/>
                <p:nvPr/>
              </p:nvGrpSpPr>
              <p:grpSpPr>
                <a:xfrm>
                  <a:off x="1805503" y="3295485"/>
                  <a:ext cx="1926701" cy="673701"/>
                  <a:chOff x="1805503" y="3295485"/>
                  <a:chExt cx="1926701" cy="673701"/>
                </a:xfrm>
              </p:grpSpPr>
              <p:grpSp>
                <p:nvGrpSpPr>
                  <p:cNvPr id="11" name="Группа 112"/>
                  <p:cNvGrpSpPr/>
                  <p:nvPr/>
                </p:nvGrpSpPr>
                <p:grpSpPr>
                  <a:xfrm>
                    <a:off x="1805503" y="3295485"/>
                    <a:ext cx="1221625" cy="673701"/>
                    <a:chOff x="1805503" y="3281837"/>
                    <a:chExt cx="1221625" cy="673701"/>
                  </a:xfrm>
                </p:grpSpPr>
                <p:sp>
                  <p:nvSpPr>
                    <p:cNvPr id="65" name="Line 3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805503" y="3573957"/>
                      <a:ext cx="1188000" cy="0"/>
                    </a:xfrm>
                    <a:prstGeom prst="line">
                      <a:avLst/>
                    </a:prstGeom>
                    <a:noFill/>
                    <a:ln w="34925">
                      <a:solidFill>
                        <a:srgbClr val="0000FF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66" name="Line 3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027128" y="3281837"/>
                      <a:ext cx="0" cy="673701"/>
                    </a:xfrm>
                    <a:prstGeom prst="line">
                      <a:avLst/>
                    </a:prstGeom>
                    <a:noFill/>
                    <a:ln w="34925">
                      <a:solidFill>
                        <a:srgbClr val="0000FF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12" name="Группа 113"/>
                  <p:cNvGrpSpPr/>
                  <p:nvPr/>
                </p:nvGrpSpPr>
                <p:grpSpPr>
                  <a:xfrm>
                    <a:off x="3173567" y="3436158"/>
                    <a:ext cx="558637" cy="273862"/>
                    <a:chOff x="3173567" y="3449806"/>
                    <a:chExt cx="558637" cy="273862"/>
                  </a:xfrm>
                </p:grpSpPr>
                <p:sp>
                  <p:nvSpPr>
                    <p:cNvPr id="63" name="Line 37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3193453" y="3449806"/>
                      <a:ext cx="0" cy="273862"/>
                    </a:xfrm>
                    <a:prstGeom prst="line">
                      <a:avLst/>
                    </a:prstGeom>
                    <a:noFill/>
                    <a:ln w="76200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64" name="Line 4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173567" y="3575782"/>
                      <a:ext cx="558637" cy="0"/>
                    </a:xfrm>
                    <a:prstGeom prst="line">
                      <a:avLst/>
                    </a:prstGeom>
                    <a:noFill/>
                    <a:ln w="34925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</p:grpSp>
            </p:grpSp>
          </p:grpSp>
          <p:grpSp>
            <p:nvGrpSpPr>
              <p:cNvPr id="13" name="Группа 141"/>
              <p:cNvGrpSpPr/>
              <p:nvPr/>
            </p:nvGrpSpPr>
            <p:grpSpPr>
              <a:xfrm>
                <a:off x="1643042" y="4941390"/>
                <a:ext cx="1143008" cy="1000132"/>
                <a:chOff x="3488743" y="3000560"/>
                <a:chExt cx="1143008" cy="1000132"/>
              </a:xfrm>
            </p:grpSpPr>
            <p:sp>
              <p:nvSpPr>
                <p:cNvPr id="71" name="Oval 84"/>
                <p:cNvSpPr>
                  <a:spLocks noChangeArrowheads="1"/>
                </p:cNvSpPr>
                <p:nvPr/>
              </p:nvSpPr>
              <p:spPr bwMode="auto">
                <a:xfrm>
                  <a:off x="3711326" y="3079312"/>
                  <a:ext cx="717798" cy="839711"/>
                </a:xfrm>
                <a:prstGeom prst="ellipse">
                  <a:avLst/>
                </a:prstGeom>
                <a:solidFill>
                  <a:schemeClr val="bg1"/>
                </a:solidFill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72" name="Text Box 85"/>
                <p:cNvSpPr txBox="1">
                  <a:spLocks noChangeArrowheads="1"/>
                </p:cNvSpPr>
                <p:nvPr/>
              </p:nvSpPr>
              <p:spPr bwMode="auto">
                <a:xfrm>
                  <a:off x="3488743" y="3000560"/>
                  <a:ext cx="1143008" cy="100013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4000" b="0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  </a:t>
                  </a:r>
                  <a:r>
                    <a:rPr kumimoji="0" lang="ru-RU" sz="5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А</a:t>
                  </a:r>
                  <a:endParaRPr kumimoji="0" lang="ru-RU" sz="72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14" name="Группа 167"/>
              <p:cNvGrpSpPr/>
              <p:nvPr/>
            </p:nvGrpSpPr>
            <p:grpSpPr>
              <a:xfrm>
                <a:off x="2714612" y="5512894"/>
                <a:ext cx="1143008" cy="1000132"/>
                <a:chOff x="3488743" y="3000560"/>
                <a:chExt cx="1143008" cy="1000132"/>
              </a:xfrm>
            </p:grpSpPr>
            <p:sp>
              <p:nvSpPr>
                <p:cNvPr id="74" name="Oval 84"/>
                <p:cNvSpPr>
                  <a:spLocks noChangeArrowheads="1"/>
                </p:cNvSpPr>
                <p:nvPr/>
              </p:nvSpPr>
              <p:spPr bwMode="auto">
                <a:xfrm>
                  <a:off x="3711326" y="3079312"/>
                  <a:ext cx="717798" cy="839711"/>
                </a:xfrm>
                <a:prstGeom prst="ellipse">
                  <a:avLst/>
                </a:prstGeom>
                <a:solidFill>
                  <a:schemeClr val="bg1"/>
                </a:solidFill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75" name="Text Box 85"/>
                <p:cNvSpPr txBox="1">
                  <a:spLocks noChangeArrowheads="1"/>
                </p:cNvSpPr>
                <p:nvPr/>
              </p:nvSpPr>
              <p:spPr bwMode="auto">
                <a:xfrm>
                  <a:off x="3488743" y="3000560"/>
                  <a:ext cx="1143008" cy="100013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4000" b="0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  </a:t>
                  </a:r>
                  <a:r>
                    <a:rPr kumimoji="0" lang="ru-RU" sz="5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А</a:t>
                  </a:r>
                  <a:endParaRPr kumimoji="0" lang="ru-RU" sz="7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15" name="Группа 164"/>
              <p:cNvGrpSpPr/>
              <p:nvPr/>
            </p:nvGrpSpPr>
            <p:grpSpPr>
              <a:xfrm>
                <a:off x="1428728" y="3357562"/>
                <a:ext cx="1143008" cy="1000132"/>
                <a:chOff x="3488743" y="3000560"/>
                <a:chExt cx="1143008" cy="1000132"/>
              </a:xfrm>
            </p:grpSpPr>
            <p:sp>
              <p:nvSpPr>
                <p:cNvPr id="80" name="Oval 84"/>
                <p:cNvSpPr>
                  <a:spLocks noChangeArrowheads="1"/>
                </p:cNvSpPr>
                <p:nvPr/>
              </p:nvSpPr>
              <p:spPr bwMode="auto">
                <a:xfrm>
                  <a:off x="3711326" y="3079312"/>
                  <a:ext cx="717798" cy="839711"/>
                </a:xfrm>
                <a:prstGeom prst="ellipse">
                  <a:avLst/>
                </a:prstGeom>
                <a:solidFill>
                  <a:schemeClr val="bg1"/>
                </a:solidFill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1" name="Text Box 85"/>
                <p:cNvSpPr txBox="1">
                  <a:spLocks noChangeArrowheads="1"/>
                </p:cNvSpPr>
                <p:nvPr/>
              </p:nvSpPr>
              <p:spPr bwMode="auto">
                <a:xfrm>
                  <a:off x="3488743" y="3000560"/>
                  <a:ext cx="1143008" cy="100013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4000" b="0" i="0" u="none" strike="noStrike" cap="none" normalizeH="0" baseline="0" dirty="0" smtClean="0">
                      <a:ln>
                        <a:noFill/>
                      </a:ln>
                      <a:solidFill>
                        <a:srgbClr val="0033CC"/>
                      </a:solidFill>
                      <a:effectLst/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  </a:t>
                  </a:r>
                  <a:r>
                    <a:rPr kumimoji="0" lang="ru-RU" sz="5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33CC"/>
                      </a:solidFill>
                      <a:effectLst/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А</a:t>
                  </a:r>
                  <a:endParaRPr kumimoji="0" lang="ru-RU" sz="7200" b="0" i="0" u="none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sp>
        <p:nvSpPr>
          <p:cNvPr id="82" name="Овал 81"/>
          <p:cNvSpPr/>
          <p:nvPr/>
        </p:nvSpPr>
        <p:spPr>
          <a:xfrm>
            <a:off x="22943" y="4616181"/>
            <a:ext cx="117157" cy="71438"/>
          </a:xfrm>
          <a:prstGeom prst="ellips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Овал 82"/>
          <p:cNvSpPr/>
          <p:nvPr/>
        </p:nvSpPr>
        <p:spPr>
          <a:xfrm>
            <a:off x="3214247" y="4579605"/>
            <a:ext cx="117157" cy="71438"/>
          </a:xfrm>
          <a:prstGeom prst="ellips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Овал 83"/>
          <p:cNvSpPr/>
          <p:nvPr/>
        </p:nvSpPr>
        <p:spPr>
          <a:xfrm>
            <a:off x="3214678" y="5441456"/>
            <a:ext cx="117157" cy="71438"/>
          </a:xfrm>
          <a:prstGeom prst="ellips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Овал 84"/>
          <p:cNvSpPr/>
          <p:nvPr/>
        </p:nvSpPr>
        <p:spPr>
          <a:xfrm>
            <a:off x="27432" y="5379162"/>
            <a:ext cx="117157" cy="71438"/>
          </a:xfrm>
          <a:prstGeom prst="ellips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1" name="TextBox 100"/>
          <p:cNvSpPr txBox="1"/>
          <p:nvPr/>
        </p:nvSpPr>
        <p:spPr>
          <a:xfrm>
            <a:off x="2928926" y="5715016"/>
            <a:ext cx="808488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1,1А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1857356" y="5143512"/>
            <a:ext cx="857256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0,3А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1571604" y="3538839"/>
            <a:ext cx="785818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0,8А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714348" y="4357694"/>
            <a:ext cx="785818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3,6В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866748" y="4510094"/>
            <a:ext cx="785818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3,6В</a:t>
            </a:r>
            <a:endParaRPr lang="ru-RU" sz="24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6" name="TextBox 105"/>
          <p:cNvSpPr txBox="1"/>
          <p:nvPr/>
        </p:nvSpPr>
        <p:spPr>
          <a:xfrm>
            <a:off x="857224" y="4357694"/>
            <a:ext cx="785818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3,6В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7" name="TextBox 106"/>
          <p:cNvSpPr txBox="1"/>
          <p:nvPr/>
        </p:nvSpPr>
        <p:spPr>
          <a:xfrm>
            <a:off x="5781508" y="647856"/>
            <a:ext cx="928694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5786446" y="1214422"/>
            <a:ext cx="1071570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4,5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5857884" y="2857496"/>
            <a:ext cx="1071570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3,3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0" name="Скругленный прямоугольник 109"/>
          <p:cNvSpPr/>
          <p:nvPr/>
        </p:nvSpPr>
        <p:spPr>
          <a:xfrm>
            <a:off x="928694" y="571480"/>
            <a:ext cx="2285984" cy="2857520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1" name="Скругленный прямоугольник 110"/>
          <p:cNvSpPr/>
          <p:nvPr/>
        </p:nvSpPr>
        <p:spPr>
          <a:xfrm>
            <a:off x="3214678" y="571480"/>
            <a:ext cx="1928826" cy="2857520"/>
          </a:xfrm>
          <a:prstGeom prst="roundRect">
            <a:avLst/>
          </a:prstGeom>
          <a:noFill/>
          <a:ln w="76200"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2" name="Скругленный прямоугольник 111"/>
          <p:cNvSpPr/>
          <p:nvPr/>
        </p:nvSpPr>
        <p:spPr>
          <a:xfrm>
            <a:off x="6858016" y="0"/>
            <a:ext cx="2285984" cy="3357562"/>
          </a:xfrm>
          <a:prstGeom prst="roundRect">
            <a:avLst/>
          </a:prstGeom>
          <a:noFill/>
          <a:ln w="762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3" name="Rectangle 1"/>
          <p:cNvSpPr>
            <a:spLocks noChangeArrowheads="1"/>
          </p:cNvSpPr>
          <p:nvPr/>
        </p:nvSpPr>
        <p:spPr bwMode="auto">
          <a:xfrm>
            <a:off x="6250984" y="3500438"/>
            <a:ext cx="2535858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4000" b="1" i="0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en-US" sz="4000" b="1" i="0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en-US" sz="40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40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en-US" sz="4000" b="1" i="0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=U</a:t>
            </a:r>
            <a:r>
              <a:rPr lang="en-US" sz="40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endParaRPr kumimoji="0" lang="en-US" sz="4000" b="0" i="0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4" name="Rectangle 1"/>
          <p:cNvSpPr>
            <a:spLocks noChangeArrowheads="1"/>
          </p:cNvSpPr>
          <p:nvPr/>
        </p:nvSpPr>
        <p:spPr bwMode="auto">
          <a:xfrm>
            <a:off x="6821918" y="4357694"/>
            <a:ext cx="2214578" cy="769441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4400" b="1" i="0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</a:t>
            </a:r>
            <a:r>
              <a:rPr kumimoji="0" lang="ru-RU" sz="4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4400" b="1" i="0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4400" b="1" i="0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16" name="Группа 132"/>
          <p:cNvGrpSpPr/>
          <p:nvPr/>
        </p:nvGrpSpPr>
        <p:grpSpPr>
          <a:xfrm>
            <a:off x="6084168" y="5214950"/>
            <a:ext cx="3075258" cy="1272183"/>
            <a:chOff x="4972822" y="5214950"/>
            <a:chExt cx="3075258" cy="1272183"/>
          </a:xfrm>
        </p:grpSpPr>
        <p:grpSp>
          <p:nvGrpSpPr>
            <p:cNvPr id="17" name="Группа 17"/>
            <p:cNvGrpSpPr/>
            <p:nvPr/>
          </p:nvGrpSpPr>
          <p:grpSpPr>
            <a:xfrm>
              <a:off x="4972822" y="5295152"/>
              <a:ext cx="1228349" cy="1191978"/>
              <a:chOff x="5873395" y="4453402"/>
              <a:chExt cx="1680901" cy="1381050"/>
            </a:xfrm>
            <a:solidFill>
              <a:schemeClr val="bg1"/>
            </a:solidFill>
          </p:grpSpPr>
          <p:sp>
            <p:nvSpPr>
              <p:cNvPr id="116" name="Прямоугольник 115"/>
              <p:cNvSpPr/>
              <p:nvPr/>
            </p:nvSpPr>
            <p:spPr>
              <a:xfrm>
                <a:off x="5873395" y="4453402"/>
                <a:ext cx="857256" cy="82017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4000" b="1" cap="all" dirty="0" smtClean="0">
                    <a:latin typeface="Times New Roman" pitchFamily="18" charset="0"/>
                    <a:cs typeface="Times New Roman" pitchFamily="18" charset="0"/>
                  </a:rPr>
                  <a:t>U</a:t>
                </a:r>
                <a:endParaRPr lang="ru-RU" sz="40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7" name="Прямоугольник 116"/>
              <p:cNvSpPr/>
              <p:nvPr/>
            </p:nvSpPr>
            <p:spPr>
              <a:xfrm>
                <a:off x="6772238" y="4701711"/>
                <a:ext cx="782058" cy="891489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4400" b="1" cap="all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44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8" name="Прямоугольник 117"/>
              <p:cNvSpPr/>
              <p:nvPr/>
            </p:nvSpPr>
            <p:spPr>
              <a:xfrm>
                <a:off x="5946005" y="5085600"/>
                <a:ext cx="988380" cy="74885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2000" b="1" cap="all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o</a:t>
                </a:r>
                <a:endParaRPr lang="ru-RU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19" name="Прямая соединительная линия 118"/>
              <p:cNvCxnSpPr/>
              <p:nvPr/>
            </p:nvCxnSpPr>
            <p:spPr>
              <a:xfrm>
                <a:off x="5929322" y="5199419"/>
                <a:ext cx="714380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8" name="Группа 17"/>
            <p:cNvGrpSpPr/>
            <p:nvPr/>
          </p:nvGrpSpPr>
          <p:grpSpPr>
            <a:xfrm>
              <a:off x="6129733" y="5295152"/>
              <a:ext cx="1228349" cy="1191979"/>
              <a:chOff x="5873395" y="4453402"/>
              <a:chExt cx="1680901" cy="1381051"/>
            </a:xfrm>
            <a:solidFill>
              <a:schemeClr val="bg1"/>
            </a:solidFill>
          </p:grpSpPr>
          <p:sp>
            <p:nvSpPr>
              <p:cNvPr id="121" name="Прямоугольник 120"/>
              <p:cNvSpPr/>
              <p:nvPr/>
            </p:nvSpPr>
            <p:spPr>
              <a:xfrm>
                <a:off x="5873395" y="4453402"/>
                <a:ext cx="857256" cy="82017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4000" b="1" cap="all" dirty="0" smtClean="0">
                    <a:latin typeface="Times New Roman" pitchFamily="18" charset="0"/>
                    <a:cs typeface="Times New Roman" pitchFamily="18" charset="0"/>
                  </a:rPr>
                  <a:t>U</a:t>
                </a:r>
                <a:endParaRPr lang="ru-RU" sz="40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2" name="Прямоугольник 121"/>
              <p:cNvSpPr/>
              <p:nvPr/>
            </p:nvSpPr>
            <p:spPr>
              <a:xfrm>
                <a:off x="6772238" y="4701711"/>
                <a:ext cx="782058" cy="891490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4400" b="1" cap="all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  <a:endParaRPr lang="ru-RU" sz="44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3" name="Прямоугольник 122"/>
              <p:cNvSpPr/>
              <p:nvPr/>
            </p:nvSpPr>
            <p:spPr>
              <a:xfrm>
                <a:off x="5946005" y="5085601"/>
                <a:ext cx="988380" cy="74885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2000" b="1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36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24" name="Прямая соединительная линия 123"/>
              <p:cNvCxnSpPr/>
              <p:nvPr/>
            </p:nvCxnSpPr>
            <p:spPr>
              <a:xfrm>
                <a:off x="5929322" y="5199419"/>
                <a:ext cx="714380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" name="Группа 17"/>
            <p:cNvGrpSpPr/>
            <p:nvPr/>
          </p:nvGrpSpPr>
          <p:grpSpPr>
            <a:xfrm>
              <a:off x="7272742" y="5295153"/>
              <a:ext cx="775338" cy="1191980"/>
              <a:chOff x="5873395" y="4453402"/>
              <a:chExt cx="1060990" cy="1381052"/>
            </a:xfrm>
            <a:solidFill>
              <a:schemeClr val="bg1"/>
            </a:solidFill>
          </p:grpSpPr>
          <p:sp>
            <p:nvSpPr>
              <p:cNvPr id="126" name="Прямоугольник 125"/>
              <p:cNvSpPr/>
              <p:nvPr/>
            </p:nvSpPr>
            <p:spPr>
              <a:xfrm>
                <a:off x="5873395" y="4453402"/>
                <a:ext cx="857256" cy="82017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4000" b="1" cap="all" dirty="0" smtClean="0">
                    <a:latin typeface="Times New Roman" pitchFamily="18" charset="0"/>
                    <a:cs typeface="Times New Roman" pitchFamily="18" charset="0"/>
                  </a:rPr>
                  <a:t>U</a:t>
                </a:r>
                <a:endParaRPr lang="ru-RU" sz="40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8" name="Прямоугольник 127"/>
              <p:cNvSpPr/>
              <p:nvPr/>
            </p:nvSpPr>
            <p:spPr>
              <a:xfrm>
                <a:off x="5946005" y="5085602"/>
                <a:ext cx="988380" cy="74885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2000" b="1" cap="all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36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29" name="Прямая соединительная линия 128"/>
              <p:cNvCxnSpPr/>
              <p:nvPr/>
            </p:nvCxnSpPr>
            <p:spPr>
              <a:xfrm>
                <a:off x="5929322" y="5199419"/>
                <a:ext cx="714380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0" name="TextBox 129"/>
            <p:cNvSpPr txBox="1"/>
            <p:nvPr/>
          </p:nvSpPr>
          <p:spPr>
            <a:xfrm>
              <a:off x="5058163" y="5223714"/>
              <a:ext cx="428628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6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1" name="TextBox 130"/>
            <p:cNvSpPr txBox="1"/>
            <p:nvPr/>
          </p:nvSpPr>
          <p:spPr>
            <a:xfrm>
              <a:off x="6211649" y="5214950"/>
              <a:ext cx="428628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6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2" name="TextBox 131"/>
            <p:cNvSpPr txBox="1"/>
            <p:nvPr/>
          </p:nvSpPr>
          <p:spPr>
            <a:xfrm>
              <a:off x="7365135" y="5225428"/>
              <a:ext cx="428628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6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34" name="TextBox 133"/>
          <p:cNvSpPr txBox="1"/>
          <p:nvPr/>
        </p:nvSpPr>
        <p:spPr>
          <a:xfrm>
            <a:off x="2935884" y="5715016"/>
            <a:ext cx="808488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1,1А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1785918" y="5143512"/>
            <a:ext cx="857256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0,3А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6" name="TextBox 135"/>
          <p:cNvSpPr txBox="1"/>
          <p:nvPr/>
        </p:nvSpPr>
        <p:spPr>
          <a:xfrm>
            <a:off x="1588229" y="3538626"/>
            <a:ext cx="785818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0,8А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785786" y="4374319"/>
            <a:ext cx="785818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3,6В</a:t>
            </a:r>
            <a:endParaRPr lang="ru-RU" sz="24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8172400" y="622120"/>
            <a:ext cx="971600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0,083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8153743" y="1236872"/>
            <a:ext cx="772392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0,22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8255379" y="2869961"/>
            <a:ext cx="772392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0,3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" name="Группа 11"/>
          <p:cNvGrpSpPr/>
          <p:nvPr/>
        </p:nvGrpSpPr>
        <p:grpSpPr>
          <a:xfrm>
            <a:off x="3995936" y="3573016"/>
            <a:ext cx="1728192" cy="1294403"/>
            <a:chOff x="7082519" y="588660"/>
            <a:chExt cx="1728192" cy="1294403"/>
          </a:xfrm>
        </p:grpSpPr>
        <p:sp>
          <p:nvSpPr>
            <p:cNvPr id="91" name="Прямоугольник 90"/>
            <p:cNvSpPr/>
            <p:nvPr/>
          </p:nvSpPr>
          <p:spPr>
            <a:xfrm>
              <a:off x="7082519" y="816878"/>
              <a:ext cx="1080120" cy="707886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40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40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9" name="Прямоугольник 88"/>
            <p:cNvSpPr/>
            <p:nvPr/>
          </p:nvSpPr>
          <p:spPr>
            <a:xfrm>
              <a:off x="7953455" y="588660"/>
              <a:ext cx="857256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endParaRPr lang="ru-RU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0" name="Прямоугольник 89"/>
            <p:cNvSpPr/>
            <p:nvPr/>
          </p:nvSpPr>
          <p:spPr>
            <a:xfrm>
              <a:off x="8090631" y="1236732"/>
              <a:ext cx="464156" cy="646331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endPara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2" name="Прямая соединительная линия 91"/>
            <p:cNvCxnSpPr/>
            <p:nvPr/>
          </p:nvCxnSpPr>
          <p:spPr>
            <a:xfrm>
              <a:off x="8018623" y="1164724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Группа 11"/>
          <p:cNvGrpSpPr/>
          <p:nvPr/>
        </p:nvGrpSpPr>
        <p:grpSpPr>
          <a:xfrm>
            <a:off x="4614606" y="4971759"/>
            <a:ext cx="1002412" cy="1294403"/>
            <a:chOff x="7730591" y="588660"/>
            <a:chExt cx="1002412" cy="1294403"/>
          </a:xfrm>
        </p:grpSpPr>
        <p:sp>
          <p:nvSpPr>
            <p:cNvPr id="94" name="Прямоугольник 93"/>
            <p:cNvSpPr/>
            <p:nvPr/>
          </p:nvSpPr>
          <p:spPr>
            <a:xfrm>
              <a:off x="7730591" y="774093"/>
              <a:ext cx="389442" cy="707886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40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5" name="Прямоугольник 94"/>
            <p:cNvSpPr/>
            <p:nvPr/>
          </p:nvSpPr>
          <p:spPr>
            <a:xfrm>
              <a:off x="8048025" y="588660"/>
              <a:ext cx="648072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ru-RU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6" name="Прямоугольник 95"/>
            <p:cNvSpPr/>
            <p:nvPr/>
          </p:nvSpPr>
          <p:spPr>
            <a:xfrm>
              <a:off x="8090631" y="1236732"/>
              <a:ext cx="642372" cy="646331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ru-RU" sz="20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7" name="Прямая соединительная линия 96"/>
            <p:cNvCxnSpPr/>
            <p:nvPr/>
          </p:nvCxnSpPr>
          <p:spPr>
            <a:xfrm>
              <a:off x="8018623" y="1164724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Группа 11"/>
          <p:cNvGrpSpPr/>
          <p:nvPr/>
        </p:nvGrpSpPr>
        <p:grpSpPr>
          <a:xfrm>
            <a:off x="3966534" y="4906256"/>
            <a:ext cx="821490" cy="1294403"/>
            <a:chOff x="8018623" y="588660"/>
            <a:chExt cx="821490" cy="1294403"/>
          </a:xfrm>
        </p:grpSpPr>
        <p:sp>
          <p:nvSpPr>
            <p:cNvPr id="100" name="Прямоугольник 99"/>
            <p:cNvSpPr/>
            <p:nvPr/>
          </p:nvSpPr>
          <p:spPr>
            <a:xfrm>
              <a:off x="8060565" y="588660"/>
              <a:ext cx="779548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5" name="Прямоугольник 114"/>
            <p:cNvSpPr/>
            <p:nvPr/>
          </p:nvSpPr>
          <p:spPr>
            <a:xfrm>
              <a:off x="8090631" y="1236732"/>
              <a:ext cx="642372" cy="646331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20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6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0" name="Прямая соединительная линия 119"/>
            <p:cNvCxnSpPr/>
            <p:nvPr/>
          </p:nvCxnSpPr>
          <p:spPr>
            <a:xfrm>
              <a:off x="8018623" y="1164724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7" name="Прямая со стрелкой 126"/>
          <p:cNvCxnSpPr/>
          <p:nvPr/>
        </p:nvCxnSpPr>
        <p:spPr>
          <a:xfrm rot="10800000" flipV="1">
            <a:off x="5429256" y="4000504"/>
            <a:ext cx="1571636" cy="121444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" name="Скругленный прямоугольник 137"/>
          <p:cNvSpPr/>
          <p:nvPr/>
        </p:nvSpPr>
        <p:spPr>
          <a:xfrm>
            <a:off x="1071570" y="2214554"/>
            <a:ext cx="1785918" cy="571504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9" name="Скругленный прямоугольник 138"/>
          <p:cNvSpPr/>
          <p:nvPr/>
        </p:nvSpPr>
        <p:spPr>
          <a:xfrm>
            <a:off x="6858016" y="2143116"/>
            <a:ext cx="2000264" cy="571480"/>
          </a:xfrm>
          <a:prstGeom prst="roundRect">
            <a:avLst/>
          </a:prstGeom>
          <a:noFill/>
          <a:ln w="762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9" name="Прямоугольник 98"/>
          <p:cNvSpPr/>
          <p:nvPr/>
        </p:nvSpPr>
        <p:spPr>
          <a:xfrm>
            <a:off x="3357554" y="6356925"/>
            <a:ext cx="5786446" cy="47705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lvl="0" eaLnBrk="0" hangingPunct="0">
              <a:lnSpc>
                <a:spcPts val="3000"/>
              </a:lnSpc>
            </a:pP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Вывод: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2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3" name="Группа 124"/>
          <p:cNvGrpSpPr/>
          <p:nvPr/>
        </p:nvGrpSpPr>
        <p:grpSpPr>
          <a:xfrm>
            <a:off x="0" y="24024"/>
            <a:ext cx="9144000" cy="6858000"/>
            <a:chOff x="3571868" y="-3429000"/>
            <a:chExt cx="9144000" cy="6858000"/>
          </a:xfrm>
        </p:grpSpPr>
        <p:grpSp>
          <p:nvGrpSpPr>
            <p:cNvPr id="24" name="Группа 125"/>
            <p:cNvGrpSpPr/>
            <p:nvPr/>
          </p:nvGrpSpPr>
          <p:grpSpPr>
            <a:xfrm>
              <a:off x="3571868" y="-3429000"/>
              <a:ext cx="9144000" cy="6858000"/>
              <a:chOff x="-3214742" y="1285908"/>
              <a:chExt cx="9144000" cy="6858000"/>
            </a:xfrm>
          </p:grpSpPr>
          <p:grpSp>
            <p:nvGrpSpPr>
              <p:cNvPr id="25" name="Группа 114"/>
              <p:cNvGrpSpPr/>
              <p:nvPr/>
            </p:nvGrpSpPr>
            <p:grpSpPr>
              <a:xfrm>
                <a:off x="-3214742" y="1285908"/>
                <a:ext cx="9144000" cy="6858000"/>
                <a:chOff x="0" y="0"/>
                <a:chExt cx="9144000" cy="6858000"/>
              </a:xfrm>
            </p:grpSpPr>
            <p:sp>
              <p:nvSpPr>
                <p:cNvPr id="161" name="Прямоугольник 160"/>
                <p:cNvSpPr/>
                <p:nvPr/>
              </p:nvSpPr>
              <p:spPr>
                <a:xfrm>
                  <a:off x="0" y="0"/>
                  <a:ext cx="9144000" cy="6858000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69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62" name="Прямоугольник 161"/>
                <p:cNvSpPr/>
                <p:nvPr/>
              </p:nvSpPr>
              <p:spPr>
                <a:xfrm>
                  <a:off x="357158" y="5143512"/>
                  <a:ext cx="1992853" cy="1015663"/>
                </a:xfrm>
                <a:prstGeom prst="rect">
                  <a:avLst/>
                </a:prstGeom>
                <a:solidFill>
                  <a:schemeClr val="bg2">
                    <a:lumMod val="90000"/>
                  </a:schemeClr>
                </a:solidFill>
              </p:spPr>
              <p:txBody>
                <a:bodyPr wrap="none">
                  <a:spAutoFit/>
                </a:bodyPr>
                <a:lstStyle/>
                <a:p>
                  <a:r>
                    <a:rPr lang="en-US" sz="6000" b="1" dirty="0" smtClean="0">
                      <a:solidFill>
                        <a:srgbClr val="C00000"/>
                      </a:solidFill>
                      <a:latin typeface="Times New Roman" pitchFamily="18" charset="0"/>
                      <a:cs typeface="Times New Roman" pitchFamily="18" charset="0"/>
                    </a:rPr>
                    <a:t>A</a:t>
                  </a:r>
                  <a:r>
                    <a:rPr lang="en-US" sz="6000" b="1" dirty="0" smtClean="0"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r>
                    <a:rPr lang="en-US" sz="6000" b="1" dirty="0" err="1" smtClean="0">
                      <a:latin typeface="Times New Roman" pitchFamily="18" charset="0"/>
                      <a:cs typeface="Times New Roman" pitchFamily="18" charset="0"/>
                    </a:rPr>
                    <a:t>Nt</a:t>
                  </a:r>
                  <a:endParaRPr lang="ru-RU" sz="60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26" name="Группа 123"/>
              <p:cNvGrpSpPr/>
              <p:nvPr/>
            </p:nvGrpSpPr>
            <p:grpSpPr>
              <a:xfrm>
                <a:off x="-3000460" y="1500135"/>
                <a:ext cx="7425913" cy="1562510"/>
                <a:chOff x="-3152860" y="-910440"/>
                <a:chExt cx="7425913" cy="1562510"/>
              </a:xfrm>
              <a:solidFill>
                <a:schemeClr val="bg2">
                  <a:lumMod val="90000"/>
                </a:schemeClr>
              </a:solidFill>
            </p:grpSpPr>
            <p:sp>
              <p:nvSpPr>
                <p:cNvPr id="153" name="Text Box 40"/>
                <p:cNvSpPr txBox="1">
                  <a:spLocks noChangeArrowheads="1"/>
                </p:cNvSpPr>
                <p:nvPr/>
              </p:nvSpPr>
              <p:spPr bwMode="auto">
                <a:xfrm>
                  <a:off x="-3152860" y="-646758"/>
                  <a:ext cx="930056" cy="71438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U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     </a:t>
                  </a:r>
                  <a:endParaRPr kumimoji="0" lang="ru-RU" sz="4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27" name="Group 41"/>
                <p:cNvGrpSpPr>
                  <a:grpSpLocks/>
                </p:cNvGrpSpPr>
                <p:nvPr/>
              </p:nvGrpSpPr>
              <p:grpSpPr bwMode="auto">
                <a:xfrm>
                  <a:off x="-2399564" y="-910440"/>
                  <a:ext cx="6672617" cy="1562510"/>
                  <a:chOff x="-957" y="2602"/>
                  <a:chExt cx="4370" cy="1036"/>
                </a:xfrm>
                <a:grpFill/>
              </p:grpSpPr>
              <p:grpSp>
                <p:nvGrpSpPr>
                  <p:cNvPr id="28" name="Group 42"/>
                  <p:cNvGrpSpPr>
                    <a:grpSpLocks/>
                  </p:cNvGrpSpPr>
                  <p:nvPr/>
                </p:nvGrpSpPr>
                <p:grpSpPr bwMode="auto">
                  <a:xfrm>
                    <a:off x="-931" y="2602"/>
                    <a:ext cx="4344" cy="1036"/>
                    <a:chOff x="6918" y="2902"/>
                    <a:chExt cx="5277" cy="1036"/>
                  </a:xfrm>
                  <a:grpFill/>
                </p:grpSpPr>
                <p:sp>
                  <p:nvSpPr>
                    <p:cNvPr id="157" name="Line 4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1567" y="3938"/>
                      <a:ext cx="628" cy="0"/>
                    </a:xfrm>
                    <a:prstGeom prst="line">
                      <a:avLst/>
                    </a:prstGeom>
                    <a:grpFill/>
                    <a:ln w="19050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grpSp>
                  <p:nvGrpSpPr>
                    <p:cNvPr id="29" name="Group 4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918" y="2902"/>
                      <a:ext cx="605" cy="829"/>
                      <a:chOff x="7325" y="3170"/>
                      <a:chExt cx="484" cy="829"/>
                    </a:xfrm>
                    <a:grpFill/>
                  </p:grpSpPr>
                  <p:sp>
                    <p:nvSpPr>
                      <p:cNvPr id="159" name="Text Box 45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7361" y="3170"/>
                        <a:ext cx="448" cy="379"/>
                      </a:xfrm>
                      <a:prstGeom prst="rect">
                        <a:avLst/>
                      </a:prstGeom>
                      <a:grp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en-US" sz="32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А</a:t>
                        </a:r>
                        <a:endParaRPr kumimoji="0" lang="ru-RU" sz="4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160" name="Text Box 46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7325" y="3549"/>
                        <a:ext cx="484" cy="450"/>
                      </a:xfrm>
                      <a:prstGeom prst="rect">
                        <a:avLst/>
                      </a:prstGeom>
                      <a:grp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en-US" sz="36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 </a:t>
                        </a:r>
                        <a:r>
                          <a:rPr kumimoji="0" lang="en-US" sz="36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006600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q</a:t>
                        </a:r>
                        <a:endParaRPr kumimoji="0" lang="ru-RU" sz="4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</p:grpSp>
              <p:sp>
                <p:nvSpPr>
                  <p:cNvPr id="156" name="Line 47"/>
                  <p:cNvSpPr>
                    <a:spLocks noChangeShapeType="1"/>
                  </p:cNvSpPr>
                  <p:nvPr/>
                </p:nvSpPr>
                <p:spPr bwMode="auto">
                  <a:xfrm>
                    <a:off x="-957" y="2981"/>
                    <a:ext cx="583" cy="0"/>
                  </a:xfrm>
                  <a:prstGeom prst="line">
                    <a:avLst/>
                  </a:prstGeom>
                  <a:grpFill/>
                  <a:ln w="571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grpSp>
            <p:nvGrpSpPr>
              <p:cNvPr id="30" name="Группа 17"/>
              <p:cNvGrpSpPr/>
              <p:nvPr/>
            </p:nvGrpSpPr>
            <p:grpSpPr>
              <a:xfrm>
                <a:off x="-2071766" y="4418965"/>
                <a:ext cx="6643766" cy="1938993"/>
                <a:chOff x="214250" y="4019985"/>
                <a:chExt cx="6643766" cy="1938993"/>
              </a:xfrm>
            </p:grpSpPr>
            <p:sp>
              <p:nvSpPr>
                <p:cNvPr id="148" name="Прямоугольник 147"/>
                <p:cNvSpPr/>
                <p:nvPr/>
              </p:nvSpPr>
              <p:spPr>
                <a:xfrm>
                  <a:off x="6000760" y="4019985"/>
                  <a:ext cx="857256" cy="1107996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</p:spPr>
              <p:txBody>
                <a:bodyPr wrap="square">
                  <a:spAutoFit/>
                </a:bodyPr>
                <a:lstStyle/>
                <a:p>
                  <a:r>
                    <a:rPr lang="en-US" sz="6600" b="1" dirty="0" smtClean="0">
                      <a:solidFill>
                        <a:srgbClr val="0000FF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  <a:sym typeface="Symbol" pitchFamily="18" charset="2"/>
                    </a:rPr>
                    <a:t>U</a:t>
                  </a:r>
                  <a:endParaRPr lang="ru-RU" sz="6600" b="1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49" name="Прямоугольник 148"/>
                <p:cNvSpPr/>
                <p:nvPr/>
              </p:nvSpPr>
              <p:spPr>
                <a:xfrm>
                  <a:off x="4929190" y="4643446"/>
                  <a:ext cx="1000132" cy="1107996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</p:spPr>
              <p:txBody>
                <a:bodyPr wrap="square">
                  <a:spAutoFit/>
                </a:bodyPr>
                <a:lstStyle/>
                <a:p>
                  <a:r>
                    <a:rPr lang="en-US" sz="6600" b="1" cap="all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I</a:t>
                  </a:r>
                  <a:r>
                    <a:rPr lang="en-US" sz="6600" b="1" cap="all" dirty="0" smtClean="0">
                      <a:solidFill>
                        <a:srgbClr val="000099"/>
                      </a:solidFill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endParaRPr lang="ru-RU" sz="6600" b="1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50" name="Прямоугольник 149"/>
                <p:cNvSpPr/>
                <p:nvPr/>
              </p:nvSpPr>
              <p:spPr>
                <a:xfrm>
                  <a:off x="5929322" y="5127981"/>
                  <a:ext cx="857224" cy="830997"/>
                </a:xfrm>
                <a:prstGeom prst="rect">
                  <a:avLst/>
                </a:prstGeom>
                <a:solidFill>
                  <a:schemeClr val="bg2">
                    <a:lumMod val="75000"/>
                  </a:schemeClr>
                </a:solidFill>
              </p:spPr>
              <p:txBody>
                <a:bodyPr wrap="square">
                  <a:spAutoFit/>
                </a:bodyPr>
                <a:lstStyle/>
                <a:p>
                  <a:r>
                    <a:rPr lang="en-US" sz="4800" b="1" cap="all" dirty="0" smtClean="0"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endParaRPr lang="ru-RU" sz="4800" b="1" dirty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cxnSp>
              <p:nvCxnSpPr>
                <p:cNvPr id="151" name="Прямая соединительная линия 150"/>
                <p:cNvCxnSpPr/>
                <p:nvPr/>
              </p:nvCxnSpPr>
              <p:spPr>
                <a:xfrm>
                  <a:off x="5929322" y="5199419"/>
                  <a:ext cx="714380" cy="1588"/>
                </a:xfrm>
                <a:prstGeom prst="line">
                  <a:avLst/>
                </a:prstGeom>
                <a:ln w="762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2" name="Прямая соединительная линия 151"/>
                <p:cNvCxnSpPr/>
                <p:nvPr/>
              </p:nvCxnSpPr>
              <p:spPr>
                <a:xfrm>
                  <a:off x="214250" y="4030176"/>
                  <a:ext cx="714380" cy="1588"/>
                </a:xfrm>
                <a:prstGeom prst="line">
                  <a:avLst/>
                </a:prstGeom>
                <a:ln w="762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31" name="Группа 145"/>
            <p:cNvGrpSpPr/>
            <p:nvPr/>
          </p:nvGrpSpPr>
          <p:grpSpPr>
            <a:xfrm>
              <a:off x="3643274" y="-1139909"/>
              <a:ext cx="1808967" cy="1701831"/>
              <a:chOff x="3940901" y="3717875"/>
              <a:chExt cx="1808967" cy="1701831"/>
            </a:xfrm>
            <a:solidFill>
              <a:schemeClr val="tx2">
                <a:lumMod val="20000"/>
                <a:lumOff val="80000"/>
              </a:schemeClr>
            </a:solidFill>
          </p:grpSpPr>
          <p:sp>
            <p:nvSpPr>
              <p:cNvPr id="141" name="Line 1"/>
              <p:cNvSpPr>
                <a:spLocks noChangeShapeType="1"/>
              </p:cNvSpPr>
              <p:nvPr/>
            </p:nvSpPr>
            <p:spPr bwMode="auto">
              <a:xfrm rot="21420000">
                <a:off x="5000799" y="4509576"/>
                <a:ext cx="571504" cy="53509"/>
              </a:xfrm>
              <a:prstGeom prst="line">
                <a:avLst/>
              </a:prstGeom>
              <a:grp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42" name="Rectangle 152"/>
              <p:cNvSpPr>
                <a:spLocks noChangeArrowheads="1"/>
              </p:cNvSpPr>
              <p:nvPr/>
            </p:nvSpPr>
            <p:spPr bwMode="auto">
              <a:xfrm>
                <a:off x="5072034" y="3717875"/>
                <a:ext cx="677834" cy="76944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44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q                       </a:t>
                </a:r>
                <a:endParaRPr kumimoji="0" lang="nb-NO" sz="54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43" name="Text Box 153"/>
              <p:cNvSpPr txBox="1">
                <a:spLocks noChangeArrowheads="1"/>
              </p:cNvSpPr>
              <p:nvPr/>
            </p:nvSpPr>
            <p:spPr bwMode="auto">
              <a:xfrm>
                <a:off x="3940901" y="4009516"/>
                <a:ext cx="1071538" cy="91970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I</a:t>
                </a:r>
                <a:r>
                  <a:rPr kumimoji="0" lang="en-US" sz="40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60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60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44" name="Rectangle 152"/>
              <p:cNvSpPr>
                <a:spLocks noChangeArrowheads="1"/>
              </p:cNvSpPr>
              <p:nvPr/>
            </p:nvSpPr>
            <p:spPr bwMode="auto">
              <a:xfrm rot="21540000">
                <a:off x="5163141" y="4650265"/>
                <a:ext cx="428628" cy="76944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4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t                       </a:t>
                </a:r>
                <a:endParaRPr kumimoji="0" lang="nb-NO" sz="5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0.00925 L -0.01771 -0.65041 " pathEditMode="relative" rAng="0" ptsTypes="AA">
                                      <p:cBhvr>
                                        <p:cTn id="74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0" y="-321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0.01156 L 0.00955 -0.3385 " pathEditMode="relative" rAng="0" ptsTypes="AA">
                                      <p:cBhvr>
                                        <p:cTn id="83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-16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2.36994E-6 L -0.13212 -0.40485 " pathEditMode="relative" rAng="0" ptsTypes="AA">
                                      <p:cBhvr>
                                        <p:cTn id="92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00" y="-20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2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7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0.01387 L 0.35538 -0.53919 " pathEditMode="relative" rAng="0" ptsTypes="AA">
                                      <p:cBhvr>
                                        <p:cTn id="117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800" y="-26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0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4.62428E-6 L 0.33872 -0.23283 " pathEditMode="relative" rAng="0" ptsTypes="AA">
                                      <p:cBhvr>
                                        <p:cTn id="131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900" y="-117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9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1.90751E-6 L 0.33195 -0.45203 " pathEditMode="relative" rAng="0" ptsTypes="AA">
                                      <p:cBhvr>
                                        <p:cTn id="140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00" y="-22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5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2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8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4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0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5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6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1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2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7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8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3"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4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1" dur="2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82" grpId="0" animBg="1"/>
      <p:bldP spid="83" grpId="0" animBg="1"/>
      <p:bldP spid="84" grpId="0" animBg="1"/>
      <p:bldP spid="85" grpId="0" animBg="1"/>
      <p:bldP spid="101" grpId="0" animBg="1"/>
      <p:bldP spid="101" grpId="1" animBg="1"/>
      <p:bldP spid="102" grpId="0" animBg="1"/>
      <p:bldP spid="102" grpId="1" animBg="1"/>
      <p:bldP spid="103" grpId="0" animBg="1"/>
      <p:bldP spid="103" grpId="1" animBg="1"/>
      <p:bldP spid="104" grpId="0" animBg="1"/>
      <p:bldP spid="104" grpId="1" animBg="1"/>
      <p:bldP spid="105" grpId="0" animBg="1"/>
      <p:bldP spid="105" grpId="1" animBg="1"/>
      <p:bldP spid="106" grpId="0" animBg="1"/>
      <p:bldP spid="106" grpId="1" animBg="1"/>
      <p:bldP spid="107" grpId="0" animBg="1"/>
      <p:bldP spid="108" grpId="0" animBg="1"/>
      <p:bldP spid="109" grpId="0" animBg="1"/>
      <p:bldP spid="110" grpId="0" animBg="1"/>
      <p:bldP spid="111" grpId="0" animBg="1"/>
      <p:bldP spid="112" grpId="0" animBg="1"/>
      <p:bldP spid="113" grpId="0" animBg="1"/>
      <p:bldP spid="114" grpId="0" animBg="1"/>
      <p:bldP spid="134" grpId="0" animBg="1"/>
      <p:bldP spid="135" grpId="0" animBg="1"/>
      <p:bldP spid="136" grpId="0" animBg="1"/>
      <p:bldP spid="137" grpId="0" animBg="1"/>
      <p:bldP spid="79" grpId="0" animBg="1"/>
      <p:bldP spid="86" grpId="0" animBg="1"/>
      <p:bldP spid="87" grpId="0" animBg="1"/>
      <p:bldP spid="138" grpId="0" animBg="1"/>
      <p:bldP spid="139" grpId="0" animBg="1"/>
      <p:bldP spid="9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3071802" y="6273225"/>
            <a:ext cx="607219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физика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-118622" y="0"/>
            <a:ext cx="242348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379377" y="0"/>
            <a:ext cx="357200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№14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 rot="843712">
            <a:off x="922124" y="1632906"/>
            <a:ext cx="7795418" cy="190039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Электрический</a:t>
            </a:r>
            <a:endParaRPr lang="ru-RU" sz="60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>
            <a:off x="1357290" y="3929066"/>
            <a:ext cx="5429288" cy="11880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ток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Цилиндр 21"/>
          <p:cNvSpPr/>
          <p:nvPr/>
        </p:nvSpPr>
        <p:spPr>
          <a:xfrm rot="16200000">
            <a:off x="3160087" y="-428652"/>
            <a:ext cx="571504" cy="3143274"/>
          </a:xfrm>
          <a:prstGeom prst="can">
            <a:avLst/>
          </a:prstGeom>
          <a:solidFill>
            <a:srgbClr val="FF0000">
              <a:alpha val="72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-32" y="-45203"/>
            <a:ext cx="621510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ЭЛЕКТРИЧЕСКИЙ   ТОК -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направленное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движение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заряженных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….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0" y="857232"/>
            <a:ext cx="1593513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ток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воды…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ток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нефти…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125" name="Group 5"/>
          <p:cNvGrpSpPr>
            <a:grpSpLocks/>
          </p:cNvGrpSpPr>
          <p:nvPr/>
        </p:nvGrpSpPr>
        <p:grpSpPr bwMode="auto">
          <a:xfrm>
            <a:off x="5049906" y="842945"/>
            <a:ext cx="519263" cy="571504"/>
            <a:chOff x="3018" y="5186"/>
            <a:chExt cx="202" cy="201"/>
          </a:xfrm>
        </p:grpSpPr>
        <p:sp>
          <p:nvSpPr>
            <p:cNvPr id="5126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28575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27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3" name="AutoShape 4"/>
          <p:cNvSpPr>
            <a:spLocks noChangeArrowheads="1"/>
          </p:cNvSpPr>
          <p:nvPr/>
        </p:nvSpPr>
        <p:spPr bwMode="auto">
          <a:xfrm>
            <a:off x="1357290" y="900095"/>
            <a:ext cx="444715" cy="491892"/>
          </a:xfrm>
          <a:prstGeom prst="flowChartOr">
            <a:avLst/>
          </a:prstGeom>
          <a:solidFill>
            <a:srgbClr val="FFFFFF"/>
          </a:solidFill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4" name="Group 2"/>
          <p:cNvGrpSpPr>
            <a:grpSpLocks/>
          </p:cNvGrpSpPr>
          <p:nvPr/>
        </p:nvGrpSpPr>
        <p:grpSpPr bwMode="auto">
          <a:xfrm>
            <a:off x="3333456" y="873723"/>
            <a:ext cx="285751" cy="285750"/>
            <a:chOff x="1783" y="8526"/>
            <a:chExt cx="366" cy="388"/>
          </a:xfrm>
        </p:grpSpPr>
        <p:sp>
          <p:nvSpPr>
            <p:cNvPr id="35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6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40" name="Group 2"/>
          <p:cNvGrpSpPr>
            <a:grpSpLocks/>
          </p:cNvGrpSpPr>
          <p:nvPr/>
        </p:nvGrpSpPr>
        <p:grpSpPr bwMode="auto">
          <a:xfrm>
            <a:off x="2119010" y="902301"/>
            <a:ext cx="285751" cy="285750"/>
            <a:chOff x="1783" y="8526"/>
            <a:chExt cx="366" cy="388"/>
          </a:xfrm>
        </p:grpSpPr>
        <p:sp>
          <p:nvSpPr>
            <p:cNvPr id="41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2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43" name="Group 2"/>
          <p:cNvGrpSpPr>
            <a:grpSpLocks/>
          </p:cNvGrpSpPr>
          <p:nvPr/>
        </p:nvGrpSpPr>
        <p:grpSpPr bwMode="auto">
          <a:xfrm>
            <a:off x="4476464" y="911826"/>
            <a:ext cx="285751" cy="285750"/>
            <a:chOff x="1783" y="8526"/>
            <a:chExt cx="366" cy="388"/>
          </a:xfrm>
        </p:grpSpPr>
        <p:sp>
          <p:nvSpPr>
            <p:cNvPr id="44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5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46" name="Group 2"/>
          <p:cNvGrpSpPr>
            <a:grpSpLocks/>
          </p:cNvGrpSpPr>
          <p:nvPr/>
        </p:nvGrpSpPr>
        <p:grpSpPr bwMode="auto">
          <a:xfrm>
            <a:off x="4476464" y="1126138"/>
            <a:ext cx="285751" cy="285750"/>
            <a:chOff x="1783" y="8526"/>
            <a:chExt cx="366" cy="388"/>
          </a:xfrm>
        </p:grpSpPr>
        <p:sp>
          <p:nvSpPr>
            <p:cNvPr id="47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8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49" name="Group 2"/>
          <p:cNvGrpSpPr>
            <a:grpSpLocks/>
          </p:cNvGrpSpPr>
          <p:nvPr/>
        </p:nvGrpSpPr>
        <p:grpSpPr bwMode="auto">
          <a:xfrm>
            <a:off x="3333456" y="1130900"/>
            <a:ext cx="285751" cy="285750"/>
            <a:chOff x="1783" y="8526"/>
            <a:chExt cx="366" cy="388"/>
          </a:xfrm>
        </p:grpSpPr>
        <p:sp>
          <p:nvSpPr>
            <p:cNvPr id="50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2" name="Group 2"/>
          <p:cNvGrpSpPr>
            <a:grpSpLocks/>
          </p:cNvGrpSpPr>
          <p:nvPr/>
        </p:nvGrpSpPr>
        <p:grpSpPr bwMode="auto">
          <a:xfrm>
            <a:off x="2119010" y="1126140"/>
            <a:ext cx="285751" cy="285750"/>
            <a:chOff x="1783" y="8526"/>
            <a:chExt cx="366" cy="388"/>
          </a:xfrm>
        </p:grpSpPr>
        <p:sp>
          <p:nvSpPr>
            <p:cNvPr id="53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4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6000760" y="142852"/>
            <a:ext cx="2928958" cy="1357322"/>
            <a:chOff x="10183" y="2246"/>
            <a:chExt cx="1774" cy="587"/>
          </a:xfrm>
        </p:grpSpPr>
        <p:sp>
          <p:nvSpPr>
            <p:cNvPr id="1027" name="Line 3"/>
            <p:cNvSpPr>
              <a:spLocks noChangeShapeType="1"/>
            </p:cNvSpPr>
            <p:nvPr/>
          </p:nvSpPr>
          <p:spPr bwMode="auto">
            <a:xfrm>
              <a:off x="10345" y="2246"/>
              <a:ext cx="1601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28" name="Line 4"/>
            <p:cNvSpPr>
              <a:spLocks noChangeShapeType="1"/>
            </p:cNvSpPr>
            <p:nvPr/>
          </p:nvSpPr>
          <p:spPr bwMode="auto">
            <a:xfrm>
              <a:off x="10356" y="2833"/>
              <a:ext cx="1601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029" name="Group 5"/>
            <p:cNvGrpSpPr>
              <a:grpSpLocks/>
            </p:cNvGrpSpPr>
            <p:nvPr/>
          </p:nvGrpSpPr>
          <p:grpSpPr bwMode="auto">
            <a:xfrm>
              <a:off x="10699" y="2309"/>
              <a:ext cx="236" cy="213"/>
              <a:chOff x="5391" y="3318"/>
              <a:chExt cx="277" cy="277"/>
            </a:xfrm>
          </p:grpSpPr>
          <p:sp>
            <p:nvSpPr>
              <p:cNvPr id="1030" name="Oval 6"/>
              <p:cNvSpPr>
                <a:spLocks noChangeArrowheads="1"/>
              </p:cNvSpPr>
              <p:nvPr/>
            </p:nvSpPr>
            <p:spPr bwMode="auto">
              <a:xfrm>
                <a:off x="5391" y="3318"/>
                <a:ext cx="277" cy="277"/>
              </a:xfrm>
              <a:prstGeom prst="ellips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1031" name="Group 7"/>
              <p:cNvGrpSpPr>
                <a:grpSpLocks/>
              </p:cNvGrpSpPr>
              <p:nvPr/>
            </p:nvGrpSpPr>
            <p:grpSpPr bwMode="auto">
              <a:xfrm>
                <a:off x="5436" y="3355"/>
                <a:ext cx="219" cy="219"/>
                <a:chOff x="5309" y="2837"/>
                <a:chExt cx="219" cy="219"/>
              </a:xfrm>
            </p:grpSpPr>
            <p:sp>
              <p:nvSpPr>
                <p:cNvPr id="1032" name="Line 8"/>
                <p:cNvSpPr>
                  <a:spLocks noChangeShapeType="1"/>
                </p:cNvSpPr>
                <p:nvPr/>
              </p:nvSpPr>
              <p:spPr bwMode="auto">
                <a:xfrm rot="-5400000">
                  <a:off x="5309" y="2947"/>
                  <a:ext cx="219" cy="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33" name="Line 9"/>
                <p:cNvSpPr>
                  <a:spLocks noChangeShapeType="1"/>
                </p:cNvSpPr>
                <p:nvPr/>
              </p:nvSpPr>
              <p:spPr bwMode="auto">
                <a:xfrm>
                  <a:off x="5309" y="2948"/>
                  <a:ext cx="219" cy="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grpSp>
          <p:nvGrpSpPr>
            <p:cNvPr id="1034" name="Group 10"/>
            <p:cNvGrpSpPr>
              <a:grpSpLocks/>
            </p:cNvGrpSpPr>
            <p:nvPr/>
          </p:nvGrpSpPr>
          <p:grpSpPr bwMode="auto">
            <a:xfrm>
              <a:off x="11466" y="2592"/>
              <a:ext cx="236" cy="213"/>
              <a:chOff x="6071" y="3318"/>
              <a:chExt cx="277" cy="277"/>
            </a:xfrm>
          </p:grpSpPr>
          <p:sp>
            <p:nvSpPr>
              <p:cNvPr id="1035" name="Oval 11"/>
              <p:cNvSpPr>
                <a:spLocks noChangeArrowheads="1"/>
              </p:cNvSpPr>
              <p:nvPr/>
            </p:nvSpPr>
            <p:spPr bwMode="auto">
              <a:xfrm>
                <a:off x="6071" y="3318"/>
                <a:ext cx="277" cy="277"/>
              </a:xfrm>
              <a:prstGeom prst="ellips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6" name="Line 12"/>
              <p:cNvSpPr>
                <a:spLocks noChangeShapeType="1"/>
              </p:cNvSpPr>
              <p:nvPr/>
            </p:nvSpPr>
            <p:spPr bwMode="auto">
              <a:xfrm>
                <a:off x="6104" y="3455"/>
                <a:ext cx="219" cy="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037" name="Group 13"/>
            <p:cNvGrpSpPr>
              <a:grpSpLocks/>
            </p:cNvGrpSpPr>
            <p:nvPr/>
          </p:nvGrpSpPr>
          <p:grpSpPr bwMode="auto">
            <a:xfrm>
              <a:off x="10183" y="2477"/>
              <a:ext cx="1301" cy="279"/>
              <a:chOff x="10183" y="2477"/>
              <a:chExt cx="1301" cy="279"/>
            </a:xfrm>
          </p:grpSpPr>
          <p:sp>
            <p:nvSpPr>
              <p:cNvPr id="1038" name="Line 14"/>
              <p:cNvSpPr>
                <a:spLocks noChangeShapeType="1"/>
              </p:cNvSpPr>
              <p:nvPr/>
            </p:nvSpPr>
            <p:spPr bwMode="auto">
              <a:xfrm>
                <a:off x="10261" y="2681"/>
                <a:ext cx="138" cy="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 type="triangle" w="med" len="med"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9" name="Freeform 15"/>
              <p:cNvSpPr>
                <a:spLocks/>
              </p:cNvSpPr>
              <p:nvPr/>
            </p:nvSpPr>
            <p:spPr bwMode="auto">
              <a:xfrm>
                <a:off x="10183" y="2477"/>
                <a:ext cx="1301" cy="279"/>
              </a:xfrm>
              <a:custGeom>
                <a:avLst/>
                <a:gdLst/>
                <a:ahLst/>
                <a:cxnLst>
                  <a:cxn ang="0">
                    <a:pos x="1301" y="230"/>
                  </a:cxn>
                  <a:cxn ang="0">
                    <a:pos x="1255" y="161"/>
                  </a:cxn>
                  <a:cxn ang="0">
                    <a:pos x="1232" y="80"/>
                  </a:cxn>
                  <a:cxn ang="0">
                    <a:pos x="1198" y="69"/>
                  </a:cxn>
                  <a:cxn ang="0">
                    <a:pos x="1117" y="0"/>
                  </a:cxn>
                  <a:cxn ang="0">
                    <a:pos x="1083" y="23"/>
                  </a:cxn>
                  <a:cxn ang="0">
                    <a:pos x="1117" y="196"/>
                  </a:cxn>
                  <a:cxn ang="0">
                    <a:pos x="979" y="230"/>
                  </a:cxn>
                  <a:cxn ang="0">
                    <a:pos x="829" y="92"/>
                  </a:cxn>
                  <a:cxn ang="0">
                    <a:pos x="795" y="173"/>
                  </a:cxn>
                  <a:cxn ang="0">
                    <a:pos x="783" y="207"/>
                  </a:cxn>
                  <a:cxn ang="0">
                    <a:pos x="610" y="138"/>
                  </a:cxn>
                  <a:cxn ang="0">
                    <a:pos x="541" y="115"/>
                  </a:cxn>
                  <a:cxn ang="0">
                    <a:pos x="507" y="103"/>
                  </a:cxn>
                  <a:cxn ang="0">
                    <a:pos x="483" y="196"/>
                  </a:cxn>
                  <a:cxn ang="0">
                    <a:pos x="437" y="207"/>
                  </a:cxn>
                  <a:cxn ang="0">
                    <a:pos x="334" y="184"/>
                  </a:cxn>
                  <a:cxn ang="0">
                    <a:pos x="149" y="207"/>
                  </a:cxn>
                  <a:cxn ang="0">
                    <a:pos x="0" y="207"/>
                  </a:cxn>
                </a:cxnLst>
                <a:rect l="0" t="0" r="r" b="b"/>
                <a:pathLst>
                  <a:path w="1301" h="279">
                    <a:moveTo>
                      <a:pt x="1301" y="230"/>
                    </a:moveTo>
                    <a:cubicBezTo>
                      <a:pt x="1286" y="207"/>
                      <a:pt x="1261" y="188"/>
                      <a:pt x="1255" y="161"/>
                    </a:cubicBezTo>
                    <a:cubicBezTo>
                      <a:pt x="1254" y="158"/>
                      <a:pt x="1239" y="87"/>
                      <a:pt x="1232" y="80"/>
                    </a:cubicBezTo>
                    <a:cubicBezTo>
                      <a:pt x="1224" y="72"/>
                      <a:pt x="1209" y="73"/>
                      <a:pt x="1198" y="69"/>
                    </a:cubicBezTo>
                    <a:cubicBezTo>
                      <a:pt x="1196" y="67"/>
                      <a:pt x="1135" y="0"/>
                      <a:pt x="1117" y="0"/>
                    </a:cubicBezTo>
                    <a:cubicBezTo>
                      <a:pt x="1103" y="0"/>
                      <a:pt x="1094" y="15"/>
                      <a:pt x="1083" y="23"/>
                    </a:cubicBezTo>
                    <a:cubicBezTo>
                      <a:pt x="1066" y="89"/>
                      <a:pt x="1080" y="140"/>
                      <a:pt x="1117" y="196"/>
                    </a:cubicBezTo>
                    <a:cubicBezTo>
                      <a:pt x="1090" y="279"/>
                      <a:pt x="1047" y="254"/>
                      <a:pt x="979" y="230"/>
                    </a:cubicBezTo>
                    <a:cubicBezTo>
                      <a:pt x="936" y="166"/>
                      <a:pt x="905" y="116"/>
                      <a:pt x="829" y="92"/>
                    </a:cubicBezTo>
                    <a:cubicBezTo>
                      <a:pt x="774" y="110"/>
                      <a:pt x="777" y="121"/>
                      <a:pt x="795" y="173"/>
                    </a:cubicBezTo>
                    <a:cubicBezTo>
                      <a:pt x="791" y="184"/>
                      <a:pt x="794" y="203"/>
                      <a:pt x="783" y="207"/>
                    </a:cubicBezTo>
                    <a:cubicBezTo>
                      <a:pt x="751" y="217"/>
                      <a:pt x="644" y="152"/>
                      <a:pt x="610" y="138"/>
                    </a:cubicBezTo>
                    <a:cubicBezTo>
                      <a:pt x="587" y="129"/>
                      <a:pt x="564" y="123"/>
                      <a:pt x="541" y="115"/>
                    </a:cubicBezTo>
                    <a:cubicBezTo>
                      <a:pt x="530" y="111"/>
                      <a:pt x="507" y="103"/>
                      <a:pt x="507" y="103"/>
                    </a:cubicBezTo>
                    <a:cubicBezTo>
                      <a:pt x="497" y="133"/>
                      <a:pt x="504" y="171"/>
                      <a:pt x="483" y="196"/>
                    </a:cubicBezTo>
                    <a:cubicBezTo>
                      <a:pt x="473" y="208"/>
                      <a:pt x="452" y="203"/>
                      <a:pt x="437" y="207"/>
                    </a:cubicBezTo>
                    <a:cubicBezTo>
                      <a:pt x="402" y="200"/>
                      <a:pt x="369" y="182"/>
                      <a:pt x="334" y="184"/>
                    </a:cubicBezTo>
                    <a:cubicBezTo>
                      <a:pt x="272" y="187"/>
                      <a:pt x="149" y="207"/>
                      <a:pt x="149" y="207"/>
                    </a:cubicBezTo>
                    <a:cubicBezTo>
                      <a:pt x="102" y="224"/>
                      <a:pt x="0" y="207"/>
                      <a:pt x="0" y="207"/>
                    </a:cubicBezTo>
                  </a:path>
                </a:pathLst>
              </a:cu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040" name="Group 16"/>
            <p:cNvGrpSpPr>
              <a:grpSpLocks/>
            </p:cNvGrpSpPr>
            <p:nvPr/>
          </p:nvGrpSpPr>
          <p:grpSpPr bwMode="auto">
            <a:xfrm>
              <a:off x="10886" y="2418"/>
              <a:ext cx="726" cy="1"/>
              <a:chOff x="10080" y="4158"/>
              <a:chExt cx="726" cy="1"/>
            </a:xfrm>
          </p:grpSpPr>
          <p:sp>
            <p:nvSpPr>
              <p:cNvPr id="1041" name="Line 17"/>
              <p:cNvSpPr>
                <a:spLocks noChangeShapeType="1"/>
              </p:cNvSpPr>
              <p:nvPr/>
            </p:nvSpPr>
            <p:spPr bwMode="auto">
              <a:xfrm>
                <a:off x="10368" y="4158"/>
                <a:ext cx="138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42" name="Line 18"/>
              <p:cNvSpPr>
                <a:spLocks noChangeShapeType="1"/>
              </p:cNvSpPr>
              <p:nvPr/>
            </p:nvSpPr>
            <p:spPr bwMode="auto">
              <a:xfrm>
                <a:off x="10080" y="4159"/>
                <a:ext cx="726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82" name="Прямоугольник 81"/>
          <p:cNvSpPr/>
          <p:nvPr/>
        </p:nvSpPr>
        <p:spPr>
          <a:xfrm>
            <a:off x="0" y="2487035"/>
            <a:ext cx="41413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ИНТЕНСИВНОСТЬ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Т, 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Х,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000" dirty="0"/>
          </a:p>
        </p:txBody>
      </p:sp>
      <p:sp>
        <p:nvSpPr>
          <p:cNvPr id="83" name="Скругленный прямоугольник 82"/>
          <p:cNvSpPr/>
          <p:nvPr/>
        </p:nvSpPr>
        <p:spPr>
          <a:xfrm>
            <a:off x="6937050" y="3429000"/>
            <a:ext cx="1928826" cy="1214446"/>
          </a:xfrm>
          <a:prstGeom prst="roundRect">
            <a:avLst/>
          </a:prstGeom>
          <a:solidFill>
            <a:schemeClr val="accent1">
              <a:alpha val="7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AutoShape 19"/>
          <p:cNvSpPr>
            <a:spLocks noChangeArrowheads="1"/>
          </p:cNvSpPr>
          <p:nvPr/>
        </p:nvSpPr>
        <p:spPr bwMode="auto">
          <a:xfrm rot="16171161">
            <a:off x="4717250" y="1561464"/>
            <a:ext cx="929860" cy="2498531"/>
          </a:xfrm>
          <a:prstGeom prst="can">
            <a:avLst>
              <a:gd name="adj" fmla="val 22030"/>
            </a:avLst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5" name="Rectangle 152"/>
          <p:cNvSpPr>
            <a:spLocks noChangeArrowheads="1"/>
          </p:cNvSpPr>
          <p:nvPr/>
        </p:nvSpPr>
        <p:spPr bwMode="auto">
          <a:xfrm>
            <a:off x="8072462" y="3143248"/>
            <a:ext cx="67783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                       </a:t>
            </a:r>
            <a:endParaRPr kumimoji="0" lang="nb-NO" sz="54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" name="Прямоугольник 85"/>
          <p:cNvSpPr/>
          <p:nvPr/>
        </p:nvSpPr>
        <p:spPr>
          <a:xfrm>
            <a:off x="4145177" y="2346695"/>
            <a:ext cx="225734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 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за 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1с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=</a:t>
            </a:r>
            <a:endParaRPr lang="ru-RU" sz="2400" dirty="0"/>
          </a:p>
        </p:txBody>
      </p:sp>
      <p:sp>
        <p:nvSpPr>
          <p:cNvPr id="87" name="Прямоугольник 86"/>
          <p:cNvSpPr/>
          <p:nvPr/>
        </p:nvSpPr>
        <p:spPr>
          <a:xfrm>
            <a:off x="6424898" y="2558473"/>
            <a:ext cx="27905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СИЛА  ТОКА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8" name="Прямоугольник 87"/>
          <p:cNvSpPr/>
          <p:nvPr/>
        </p:nvSpPr>
        <p:spPr>
          <a:xfrm>
            <a:off x="4073739" y="2796589"/>
            <a:ext cx="25109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Много и быстро </a:t>
            </a:r>
            <a:endParaRPr lang="ru-RU" sz="2400" i="1" dirty="0"/>
          </a:p>
        </p:txBody>
      </p:sp>
      <p:sp>
        <p:nvSpPr>
          <p:cNvPr id="89" name="Text Box 153"/>
          <p:cNvSpPr txBox="1">
            <a:spLocks noChangeArrowheads="1"/>
          </p:cNvSpPr>
          <p:nvPr/>
        </p:nvSpPr>
        <p:spPr bwMode="auto">
          <a:xfrm>
            <a:off x="6715140" y="3429000"/>
            <a:ext cx="1428760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6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0" name="Rectangle 152"/>
          <p:cNvSpPr>
            <a:spLocks noChangeArrowheads="1"/>
          </p:cNvSpPr>
          <p:nvPr/>
        </p:nvSpPr>
        <p:spPr bwMode="auto">
          <a:xfrm rot="-60000">
            <a:off x="8222020" y="3870323"/>
            <a:ext cx="428628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sz="4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                       </a:t>
            </a:r>
            <a:endParaRPr kumimoji="0" lang="nb-NO" sz="5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1" name="Line 1"/>
          <p:cNvSpPr>
            <a:spLocks noChangeShapeType="1"/>
          </p:cNvSpPr>
          <p:nvPr/>
        </p:nvSpPr>
        <p:spPr bwMode="auto">
          <a:xfrm rot="-180000">
            <a:off x="8106549" y="3984934"/>
            <a:ext cx="571504" cy="45719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94" name="Группа 93"/>
          <p:cNvGrpSpPr/>
          <p:nvPr/>
        </p:nvGrpSpPr>
        <p:grpSpPr>
          <a:xfrm>
            <a:off x="8572528" y="214290"/>
            <a:ext cx="571504" cy="642942"/>
            <a:chOff x="6357950" y="2857496"/>
            <a:chExt cx="677834" cy="646331"/>
          </a:xfrm>
        </p:grpSpPr>
        <p:sp>
          <p:nvSpPr>
            <p:cNvPr id="92" name="Rectangle 152"/>
            <p:cNvSpPr>
              <a:spLocks noChangeArrowheads="1"/>
            </p:cNvSpPr>
            <p:nvPr/>
          </p:nvSpPr>
          <p:spPr bwMode="auto">
            <a:xfrm>
              <a:off x="6357950" y="2857496"/>
              <a:ext cx="677834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E</a:t>
              </a:r>
              <a:r>
                <a:rPr kumimoji="0" lang="nb-NO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                  </a:t>
              </a:r>
              <a:endParaRPr kumimoji="0" lang="nb-NO" sz="4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3" name="Line 69"/>
            <p:cNvSpPr>
              <a:spLocks noChangeShapeType="1"/>
            </p:cNvSpPr>
            <p:nvPr/>
          </p:nvSpPr>
          <p:spPr bwMode="auto">
            <a:xfrm>
              <a:off x="6500824" y="2928934"/>
              <a:ext cx="341583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96" name="Rectangle 152"/>
          <p:cNvSpPr>
            <a:spLocks noChangeArrowheads="1"/>
          </p:cNvSpPr>
          <p:nvPr/>
        </p:nvSpPr>
        <p:spPr bwMode="auto">
          <a:xfrm>
            <a:off x="8572496" y="714356"/>
            <a:ext cx="57150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nb-NO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</a:t>
            </a:r>
            <a:endParaRPr kumimoji="0" lang="nb-NO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8" name="Group 116"/>
          <p:cNvGrpSpPr>
            <a:grpSpLocks/>
          </p:cNvGrpSpPr>
          <p:nvPr/>
        </p:nvGrpSpPr>
        <p:grpSpPr bwMode="auto">
          <a:xfrm>
            <a:off x="214282" y="4078732"/>
            <a:ext cx="921698" cy="1953551"/>
            <a:chOff x="3390" y="4291"/>
            <a:chExt cx="527" cy="1724"/>
          </a:xfrm>
        </p:grpSpPr>
        <p:sp>
          <p:nvSpPr>
            <p:cNvPr id="99" name="Arc 130"/>
            <p:cNvSpPr>
              <a:spLocks/>
            </p:cNvSpPr>
            <p:nvPr/>
          </p:nvSpPr>
          <p:spPr bwMode="auto">
            <a:xfrm>
              <a:off x="3747" y="4298"/>
              <a:ext cx="170" cy="1152"/>
            </a:xfrm>
            <a:custGeom>
              <a:avLst/>
              <a:gdLst>
                <a:gd name="G0" fmla="+- 2907 0 0"/>
                <a:gd name="G1" fmla="+- 21600 0 0"/>
                <a:gd name="G2" fmla="+- 21600 0 0"/>
                <a:gd name="T0" fmla="*/ 2907 w 24507"/>
                <a:gd name="T1" fmla="*/ 0 h 43200"/>
                <a:gd name="T2" fmla="*/ 0 w 24507"/>
                <a:gd name="T3" fmla="*/ 43004 h 43200"/>
                <a:gd name="T4" fmla="*/ 2907 w 24507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507" h="43200" fill="none" extrusionOk="0">
                  <a:moveTo>
                    <a:pt x="2906" y="0"/>
                  </a:moveTo>
                  <a:cubicBezTo>
                    <a:pt x="14836" y="0"/>
                    <a:pt x="24507" y="9670"/>
                    <a:pt x="24507" y="21600"/>
                  </a:cubicBezTo>
                  <a:cubicBezTo>
                    <a:pt x="24507" y="33529"/>
                    <a:pt x="14836" y="43200"/>
                    <a:pt x="2907" y="43200"/>
                  </a:cubicBezTo>
                  <a:cubicBezTo>
                    <a:pt x="1934" y="43200"/>
                    <a:pt x="963" y="43134"/>
                    <a:pt x="0" y="43003"/>
                  </a:cubicBezTo>
                </a:path>
                <a:path w="24507" h="43200" stroke="0" extrusionOk="0">
                  <a:moveTo>
                    <a:pt x="2906" y="0"/>
                  </a:moveTo>
                  <a:cubicBezTo>
                    <a:pt x="14836" y="0"/>
                    <a:pt x="24507" y="9670"/>
                    <a:pt x="24507" y="21600"/>
                  </a:cubicBezTo>
                  <a:cubicBezTo>
                    <a:pt x="24507" y="33529"/>
                    <a:pt x="14836" y="43200"/>
                    <a:pt x="2907" y="43200"/>
                  </a:cubicBezTo>
                  <a:cubicBezTo>
                    <a:pt x="1934" y="43200"/>
                    <a:pt x="963" y="43134"/>
                    <a:pt x="0" y="43003"/>
                  </a:cubicBezTo>
                  <a:lnTo>
                    <a:pt x="2907" y="21600"/>
                  </a:lnTo>
                  <a:close/>
                </a:path>
              </a:pathLst>
            </a:custGeom>
            <a:noFill/>
            <a:ln w="3810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0" name="Arc 129"/>
            <p:cNvSpPr>
              <a:spLocks/>
            </p:cNvSpPr>
            <p:nvPr/>
          </p:nvSpPr>
          <p:spPr bwMode="auto">
            <a:xfrm flipH="1">
              <a:off x="3390" y="4309"/>
              <a:ext cx="170" cy="1152"/>
            </a:xfrm>
            <a:custGeom>
              <a:avLst/>
              <a:gdLst>
                <a:gd name="G0" fmla="+- 2907 0 0"/>
                <a:gd name="G1" fmla="+- 21600 0 0"/>
                <a:gd name="G2" fmla="+- 21600 0 0"/>
                <a:gd name="T0" fmla="*/ 2907 w 24507"/>
                <a:gd name="T1" fmla="*/ 0 h 43200"/>
                <a:gd name="T2" fmla="*/ 0 w 24507"/>
                <a:gd name="T3" fmla="*/ 43004 h 43200"/>
                <a:gd name="T4" fmla="*/ 2907 w 24507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507" h="43200" fill="none" extrusionOk="0">
                  <a:moveTo>
                    <a:pt x="2906" y="0"/>
                  </a:moveTo>
                  <a:cubicBezTo>
                    <a:pt x="14836" y="0"/>
                    <a:pt x="24507" y="9670"/>
                    <a:pt x="24507" y="21600"/>
                  </a:cubicBezTo>
                  <a:cubicBezTo>
                    <a:pt x="24507" y="33529"/>
                    <a:pt x="14836" y="43200"/>
                    <a:pt x="2907" y="43200"/>
                  </a:cubicBezTo>
                  <a:cubicBezTo>
                    <a:pt x="1934" y="43200"/>
                    <a:pt x="963" y="43134"/>
                    <a:pt x="0" y="43003"/>
                  </a:cubicBezTo>
                </a:path>
                <a:path w="24507" h="43200" stroke="0" extrusionOk="0">
                  <a:moveTo>
                    <a:pt x="2906" y="0"/>
                  </a:moveTo>
                  <a:cubicBezTo>
                    <a:pt x="14836" y="0"/>
                    <a:pt x="24507" y="9670"/>
                    <a:pt x="24507" y="21600"/>
                  </a:cubicBezTo>
                  <a:cubicBezTo>
                    <a:pt x="24507" y="33529"/>
                    <a:pt x="14836" y="43200"/>
                    <a:pt x="2907" y="43200"/>
                  </a:cubicBezTo>
                  <a:cubicBezTo>
                    <a:pt x="1934" y="43200"/>
                    <a:pt x="963" y="43134"/>
                    <a:pt x="0" y="43003"/>
                  </a:cubicBezTo>
                  <a:lnTo>
                    <a:pt x="2907" y="21600"/>
                  </a:lnTo>
                  <a:close/>
                </a:path>
              </a:pathLst>
            </a:custGeom>
            <a:noFill/>
            <a:ln w="3810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1" name="Line 128"/>
            <p:cNvSpPr>
              <a:spLocks noChangeShapeType="1"/>
            </p:cNvSpPr>
            <p:nvPr/>
          </p:nvSpPr>
          <p:spPr bwMode="auto">
            <a:xfrm flipV="1">
              <a:off x="3913" y="4712"/>
              <a:ext cx="0" cy="357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2" name="Line 127"/>
            <p:cNvSpPr>
              <a:spLocks noChangeShapeType="1"/>
            </p:cNvSpPr>
            <p:nvPr/>
          </p:nvSpPr>
          <p:spPr bwMode="auto">
            <a:xfrm>
              <a:off x="3390" y="4720"/>
              <a:ext cx="11" cy="36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" name="Line 126"/>
            <p:cNvSpPr>
              <a:spLocks noChangeShapeType="1"/>
            </p:cNvSpPr>
            <p:nvPr/>
          </p:nvSpPr>
          <p:spPr bwMode="auto">
            <a:xfrm flipH="1">
              <a:off x="3538" y="4291"/>
              <a:ext cx="247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" name="Line 125"/>
            <p:cNvSpPr>
              <a:spLocks noChangeShapeType="1"/>
            </p:cNvSpPr>
            <p:nvPr/>
          </p:nvSpPr>
          <p:spPr bwMode="auto">
            <a:xfrm>
              <a:off x="3466" y="5466"/>
              <a:ext cx="0" cy="167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5" name="Line 124"/>
            <p:cNvSpPr>
              <a:spLocks noChangeShapeType="1"/>
            </p:cNvSpPr>
            <p:nvPr/>
          </p:nvSpPr>
          <p:spPr bwMode="auto">
            <a:xfrm>
              <a:off x="3849" y="5460"/>
              <a:ext cx="0" cy="185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06" name="Group 119"/>
            <p:cNvGrpSpPr>
              <a:grpSpLocks/>
            </p:cNvGrpSpPr>
            <p:nvPr/>
          </p:nvGrpSpPr>
          <p:grpSpPr bwMode="auto">
            <a:xfrm>
              <a:off x="3461" y="5297"/>
              <a:ext cx="382" cy="718"/>
              <a:chOff x="8552" y="2183"/>
              <a:chExt cx="832" cy="718"/>
            </a:xfrm>
          </p:grpSpPr>
          <p:sp>
            <p:nvSpPr>
              <p:cNvPr id="109" name="Line 123"/>
              <p:cNvSpPr>
                <a:spLocks noChangeShapeType="1"/>
              </p:cNvSpPr>
              <p:nvPr/>
            </p:nvSpPr>
            <p:spPr bwMode="auto">
              <a:xfrm>
                <a:off x="8552" y="2517"/>
                <a:ext cx="448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0" name="Line 122"/>
              <p:cNvSpPr>
                <a:spLocks noChangeShapeType="1"/>
              </p:cNvSpPr>
              <p:nvPr/>
            </p:nvSpPr>
            <p:spPr bwMode="auto">
              <a:xfrm flipH="1">
                <a:off x="8972" y="2358"/>
                <a:ext cx="0" cy="399"/>
              </a:xfrm>
              <a:prstGeom prst="line">
                <a:avLst/>
              </a:prstGeom>
              <a:noFill/>
              <a:ln w="7620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1" name="Line 121"/>
              <p:cNvSpPr>
                <a:spLocks noChangeShapeType="1"/>
              </p:cNvSpPr>
              <p:nvPr/>
            </p:nvSpPr>
            <p:spPr bwMode="auto">
              <a:xfrm flipH="1">
                <a:off x="9043" y="2183"/>
                <a:ext cx="1" cy="718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2" name="Line 120"/>
              <p:cNvSpPr>
                <a:spLocks noChangeShapeType="1"/>
              </p:cNvSpPr>
              <p:nvPr/>
            </p:nvSpPr>
            <p:spPr bwMode="auto">
              <a:xfrm>
                <a:off x="9050" y="2514"/>
                <a:ext cx="33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07" name="Line 118"/>
            <p:cNvSpPr>
              <a:spLocks noChangeShapeType="1"/>
            </p:cNvSpPr>
            <p:nvPr/>
          </p:nvSpPr>
          <p:spPr bwMode="auto">
            <a:xfrm flipV="1">
              <a:off x="3786" y="5449"/>
              <a:ext cx="75" cy="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8" name="Line 117"/>
            <p:cNvSpPr>
              <a:spLocks noChangeShapeType="1"/>
            </p:cNvSpPr>
            <p:nvPr/>
          </p:nvSpPr>
          <p:spPr bwMode="auto">
            <a:xfrm flipV="1">
              <a:off x="3466" y="5460"/>
              <a:ext cx="103" cy="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13" name="Group 4"/>
          <p:cNvGrpSpPr>
            <a:grpSpLocks/>
          </p:cNvGrpSpPr>
          <p:nvPr/>
        </p:nvGrpSpPr>
        <p:grpSpPr bwMode="auto">
          <a:xfrm>
            <a:off x="1350311" y="4071942"/>
            <a:ext cx="1410467" cy="1714512"/>
            <a:chOff x="4208" y="4274"/>
            <a:chExt cx="993" cy="1176"/>
          </a:xfrm>
        </p:grpSpPr>
        <p:sp>
          <p:nvSpPr>
            <p:cNvPr id="114" name="Arc 17"/>
            <p:cNvSpPr>
              <a:spLocks/>
            </p:cNvSpPr>
            <p:nvPr/>
          </p:nvSpPr>
          <p:spPr bwMode="auto">
            <a:xfrm flipH="1">
              <a:off x="4553" y="4286"/>
              <a:ext cx="170" cy="1152"/>
            </a:xfrm>
            <a:custGeom>
              <a:avLst/>
              <a:gdLst>
                <a:gd name="G0" fmla="+- 2907 0 0"/>
                <a:gd name="G1" fmla="+- 21600 0 0"/>
                <a:gd name="G2" fmla="+- 21600 0 0"/>
                <a:gd name="T0" fmla="*/ 2907 w 24507"/>
                <a:gd name="T1" fmla="*/ 0 h 43200"/>
                <a:gd name="T2" fmla="*/ 0 w 24507"/>
                <a:gd name="T3" fmla="*/ 43004 h 43200"/>
                <a:gd name="T4" fmla="*/ 2907 w 24507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507" h="43200" fill="none" extrusionOk="0">
                  <a:moveTo>
                    <a:pt x="2906" y="0"/>
                  </a:moveTo>
                  <a:cubicBezTo>
                    <a:pt x="14836" y="0"/>
                    <a:pt x="24507" y="9670"/>
                    <a:pt x="24507" y="21600"/>
                  </a:cubicBezTo>
                  <a:cubicBezTo>
                    <a:pt x="24507" y="33529"/>
                    <a:pt x="14836" y="43200"/>
                    <a:pt x="2907" y="43200"/>
                  </a:cubicBezTo>
                  <a:cubicBezTo>
                    <a:pt x="1934" y="43200"/>
                    <a:pt x="963" y="43134"/>
                    <a:pt x="0" y="43003"/>
                  </a:cubicBezTo>
                </a:path>
                <a:path w="24507" h="43200" stroke="0" extrusionOk="0">
                  <a:moveTo>
                    <a:pt x="2906" y="0"/>
                  </a:moveTo>
                  <a:cubicBezTo>
                    <a:pt x="14836" y="0"/>
                    <a:pt x="24507" y="9670"/>
                    <a:pt x="24507" y="21600"/>
                  </a:cubicBezTo>
                  <a:cubicBezTo>
                    <a:pt x="24507" y="33529"/>
                    <a:pt x="14836" y="43200"/>
                    <a:pt x="2907" y="43200"/>
                  </a:cubicBezTo>
                  <a:cubicBezTo>
                    <a:pt x="1934" y="43200"/>
                    <a:pt x="963" y="43134"/>
                    <a:pt x="0" y="43003"/>
                  </a:cubicBezTo>
                  <a:lnTo>
                    <a:pt x="2907" y="21600"/>
                  </a:lnTo>
                  <a:close/>
                </a:path>
              </a:pathLst>
            </a:custGeom>
            <a:noFill/>
            <a:ln w="3810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5" name="Arc 16"/>
            <p:cNvSpPr>
              <a:spLocks/>
            </p:cNvSpPr>
            <p:nvPr/>
          </p:nvSpPr>
          <p:spPr bwMode="auto">
            <a:xfrm>
              <a:off x="4208" y="4298"/>
              <a:ext cx="170" cy="1152"/>
            </a:xfrm>
            <a:custGeom>
              <a:avLst/>
              <a:gdLst>
                <a:gd name="G0" fmla="+- 2907 0 0"/>
                <a:gd name="G1" fmla="+- 21600 0 0"/>
                <a:gd name="G2" fmla="+- 21600 0 0"/>
                <a:gd name="T0" fmla="*/ 2907 w 24507"/>
                <a:gd name="T1" fmla="*/ 0 h 43200"/>
                <a:gd name="T2" fmla="*/ 0 w 24507"/>
                <a:gd name="T3" fmla="*/ 43004 h 43200"/>
                <a:gd name="T4" fmla="*/ 2907 w 24507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507" h="43200" fill="none" extrusionOk="0">
                  <a:moveTo>
                    <a:pt x="2906" y="0"/>
                  </a:moveTo>
                  <a:cubicBezTo>
                    <a:pt x="14836" y="0"/>
                    <a:pt x="24507" y="9670"/>
                    <a:pt x="24507" y="21600"/>
                  </a:cubicBezTo>
                  <a:cubicBezTo>
                    <a:pt x="24507" y="33529"/>
                    <a:pt x="14836" y="43200"/>
                    <a:pt x="2907" y="43200"/>
                  </a:cubicBezTo>
                  <a:cubicBezTo>
                    <a:pt x="1934" y="43200"/>
                    <a:pt x="963" y="43134"/>
                    <a:pt x="0" y="43003"/>
                  </a:cubicBezTo>
                </a:path>
                <a:path w="24507" h="43200" stroke="0" extrusionOk="0">
                  <a:moveTo>
                    <a:pt x="2906" y="0"/>
                  </a:moveTo>
                  <a:cubicBezTo>
                    <a:pt x="14836" y="0"/>
                    <a:pt x="24507" y="9670"/>
                    <a:pt x="24507" y="21600"/>
                  </a:cubicBezTo>
                  <a:cubicBezTo>
                    <a:pt x="24507" y="33529"/>
                    <a:pt x="14836" y="43200"/>
                    <a:pt x="2907" y="43200"/>
                  </a:cubicBezTo>
                  <a:cubicBezTo>
                    <a:pt x="1934" y="43200"/>
                    <a:pt x="963" y="43134"/>
                    <a:pt x="0" y="43003"/>
                  </a:cubicBezTo>
                  <a:lnTo>
                    <a:pt x="2907" y="21600"/>
                  </a:lnTo>
                  <a:close/>
                </a:path>
              </a:pathLst>
            </a:custGeom>
            <a:noFill/>
            <a:ln w="3810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6" name="Line 15"/>
            <p:cNvSpPr>
              <a:spLocks noChangeShapeType="1"/>
            </p:cNvSpPr>
            <p:nvPr/>
          </p:nvSpPr>
          <p:spPr bwMode="auto">
            <a:xfrm flipV="1">
              <a:off x="4555" y="4632"/>
              <a:ext cx="0" cy="357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7" name="Line 14"/>
            <p:cNvSpPr>
              <a:spLocks noChangeShapeType="1"/>
            </p:cNvSpPr>
            <p:nvPr/>
          </p:nvSpPr>
          <p:spPr bwMode="auto">
            <a:xfrm flipV="1">
              <a:off x="4377" y="4632"/>
              <a:ext cx="0" cy="357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8" name="Line 13"/>
            <p:cNvSpPr>
              <a:spLocks noChangeShapeType="1"/>
            </p:cNvSpPr>
            <p:nvPr/>
          </p:nvSpPr>
          <p:spPr bwMode="auto">
            <a:xfrm flipV="1">
              <a:off x="4228" y="5444"/>
              <a:ext cx="737" cy="5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9" name="Line 12"/>
            <p:cNvSpPr>
              <a:spLocks noChangeShapeType="1"/>
            </p:cNvSpPr>
            <p:nvPr/>
          </p:nvSpPr>
          <p:spPr bwMode="auto">
            <a:xfrm>
              <a:off x="4228" y="4286"/>
              <a:ext cx="736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20" name="Group 7"/>
            <p:cNvGrpSpPr>
              <a:grpSpLocks/>
            </p:cNvGrpSpPr>
            <p:nvPr/>
          </p:nvGrpSpPr>
          <p:grpSpPr bwMode="auto">
            <a:xfrm rot="-5400000">
              <a:off x="4698" y="4551"/>
              <a:ext cx="499" cy="506"/>
              <a:chOff x="8535" y="2252"/>
              <a:chExt cx="831" cy="506"/>
            </a:xfrm>
          </p:grpSpPr>
          <p:sp>
            <p:nvSpPr>
              <p:cNvPr id="123" name="Line 11"/>
              <p:cNvSpPr>
                <a:spLocks noChangeShapeType="1"/>
              </p:cNvSpPr>
              <p:nvPr/>
            </p:nvSpPr>
            <p:spPr bwMode="auto">
              <a:xfrm>
                <a:off x="8535" y="2524"/>
                <a:ext cx="33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4" name="Line 10"/>
              <p:cNvSpPr>
                <a:spLocks noChangeShapeType="1"/>
              </p:cNvSpPr>
              <p:nvPr/>
            </p:nvSpPr>
            <p:spPr bwMode="auto">
              <a:xfrm flipH="1">
                <a:off x="9017" y="2388"/>
                <a:ext cx="0" cy="254"/>
              </a:xfrm>
              <a:prstGeom prst="line">
                <a:avLst/>
              </a:prstGeom>
              <a:noFill/>
              <a:ln w="7620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5" name="Line 9"/>
              <p:cNvSpPr>
                <a:spLocks noChangeShapeType="1"/>
              </p:cNvSpPr>
              <p:nvPr/>
            </p:nvSpPr>
            <p:spPr bwMode="auto">
              <a:xfrm flipH="1">
                <a:off x="8854" y="2252"/>
                <a:ext cx="1" cy="506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6" name="Line 8"/>
              <p:cNvSpPr>
                <a:spLocks noChangeShapeType="1"/>
              </p:cNvSpPr>
              <p:nvPr/>
            </p:nvSpPr>
            <p:spPr bwMode="auto">
              <a:xfrm>
                <a:off x="9032" y="2519"/>
                <a:ext cx="33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21" name="Line 6"/>
            <p:cNvSpPr>
              <a:spLocks noChangeShapeType="1"/>
            </p:cNvSpPr>
            <p:nvPr/>
          </p:nvSpPr>
          <p:spPr bwMode="auto">
            <a:xfrm>
              <a:off x="4965" y="4274"/>
              <a:ext cx="0" cy="311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2" name="Line 5"/>
            <p:cNvSpPr>
              <a:spLocks noChangeShapeType="1"/>
            </p:cNvSpPr>
            <p:nvPr/>
          </p:nvSpPr>
          <p:spPr bwMode="auto">
            <a:xfrm>
              <a:off x="4964" y="5047"/>
              <a:ext cx="1" cy="39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27" name="AutoShape 2"/>
          <p:cNvSpPr>
            <a:spLocks/>
          </p:cNvSpPr>
          <p:nvPr/>
        </p:nvSpPr>
        <p:spPr bwMode="auto">
          <a:xfrm>
            <a:off x="4625976" y="4071942"/>
            <a:ext cx="446090" cy="1857388"/>
          </a:xfrm>
          <a:prstGeom prst="rightBrace">
            <a:avLst>
              <a:gd name="adj1" fmla="val 67857"/>
              <a:gd name="adj2" fmla="val 50000"/>
            </a:avLst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8" name="Text Box 3"/>
          <p:cNvSpPr txBox="1">
            <a:spLocks noChangeArrowheads="1"/>
          </p:cNvSpPr>
          <p:nvPr/>
        </p:nvSpPr>
        <p:spPr bwMode="auto">
          <a:xfrm>
            <a:off x="5286380" y="4786322"/>
            <a:ext cx="1643208" cy="54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I= 1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9" name="Rectangle 154"/>
          <p:cNvSpPr>
            <a:spLocks noChangeArrowheads="1"/>
          </p:cNvSpPr>
          <p:nvPr/>
        </p:nvSpPr>
        <p:spPr bwMode="auto">
          <a:xfrm>
            <a:off x="2924419" y="4071942"/>
            <a:ext cx="2076209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r>
              <a:rPr kumimoji="0" lang="nb-NO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nb-NO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nb-NO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nb-NO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nb-NO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nb-NO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 = 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nb-NO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 =  1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F= 2 10</a:t>
            </a:r>
            <a:r>
              <a:rPr kumimoji="0" lang="nb-NO" sz="2800" b="1" i="0" u="none" strike="noStrike" cap="none" normalizeH="0" baseline="30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-7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0" name="Прямоугольник 129"/>
          <p:cNvSpPr/>
          <p:nvPr/>
        </p:nvSpPr>
        <p:spPr>
          <a:xfrm>
            <a:off x="7000892" y="4786322"/>
            <a:ext cx="154914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Основная</a:t>
            </a:r>
          </a:p>
          <a:p>
            <a:pPr algn="ctr"/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эталон</a:t>
            </a:r>
            <a:endParaRPr lang="ru-RU" sz="2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1" name="Прямоугольник 130"/>
          <p:cNvSpPr/>
          <p:nvPr/>
        </p:nvSpPr>
        <p:spPr>
          <a:xfrm>
            <a:off x="0" y="6286520"/>
            <a:ext cx="43973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http://skillopedia.ru/material.php?id=4164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5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5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5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64" presetClass="path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 L -0.19671 -0.00301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800" y="-2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3"/>
                                            </p:cond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5" presetID="64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3.33333E-6 L -0.06389 -0.00254 " pathEditMode="relative" rAng="0" ptsTypes="AA">
                                      <p:cBhvr>
                                        <p:cTn id="76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00" y="-1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5"/>
                                            </p:cond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64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 L -0.19671 -0.00301 " pathEditMode="relative" rAng="0" ptsTypes="AA">
                                      <p:cBhvr>
                                        <p:cTn id="78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800" y="-2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7"/>
                                            </p:cond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9" presetID="64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2.77556E-17 L -0.32171 -0.00255 " pathEditMode="relative" rAng="0" ptsTypes="AA">
                                      <p:cBhvr>
                                        <p:cTn id="80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100" y="-1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9"/>
                                            </p:cond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64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2.77556E-17 L -0.32171 -0.00255 " pathEditMode="relative" rAng="0" ptsTypes="AA">
                                      <p:cBhvr>
                                        <p:cTn id="82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100" y="-1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1"/>
                                            </p:cond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3" presetID="64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3.33333E-6 L -0.06389 -0.00254 " pathEditMode="relative" rAng="0" ptsTypes="AA">
                                      <p:cBhvr>
                                        <p:cTn id="84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00" y="-1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3"/>
                                            </p:cond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000"/>
                            </p:stCondLst>
                            <p:childTnLst>
                              <p:par>
                                <p:cTn id="86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7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  <p:par>
                                <p:cTn id="88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9" dur="2000" fill="hold"/>
                                        <p:tgtEl>
                                          <p:spTgt spid="5125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9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9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9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8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9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0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2" dur="400"/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3" dur="400"/>
                                        <p:tgtEl>
                                          <p:spTgt spid="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4" dur="400"/>
                                        <p:tgtEl>
                                          <p:spTgt spid="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1000"/>
                            </p:stCondLst>
                            <p:childTnLst>
                              <p:par>
                                <p:cTn id="1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0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2000"/>
                            </p:stCondLst>
                            <p:childTnLst>
                              <p:par>
                                <p:cTn id="162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1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3" dur="2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8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3" dur="400"/>
                                        <p:tgtEl>
                                          <p:spTgt spid="1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4" dur="400"/>
                                        <p:tgtEl>
                                          <p:spTgt spid="1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5" dur="400"/>
                                        <p:tgtEl>
                                          <p:spTgt spid="1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0" dur="400"/>
                                        <p:tgtEl>
                                          <p:spTgt spid="1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1" dur="400"/>
                                        <p:tgtEl>
                                          <p:spTgt spid="1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2" dur="400"/>
                                        <p:tgtEl>
                                          <p:spTgt spid="1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7" dur="400"/>
                                        <p:tgtEl>
                                          <p:spTgt spid="1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8" dur="400"/>
                                        <p:tgtEl>
                                          <p:spTgt spid="1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9" dur="400"/>
                                        <p:tgtEl>
                                          <p:spTgt spid="1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4" dur="400"/>
                                        <p:tgtEl>
                                          <p:spTgt spid="1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5" dur="400"/>
                                        <p:tgtEl>
                                          <p:spTgt spid="1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6" dur="400"/>
                                        <p:tgtEl>
                                          <p:spTgt spid="1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1800"/>
                            </p:stCondLst>
                            <p:childTnLst>
                              <p:par>
                                <p:cTn id="2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0" dur="1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5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6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1" dur="300"/>
                                        <p:tgtEl>
                                          <p:spTgt spid="1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2" dur="300"/>
                                        <p:tgtEl>
                                          <p:spTgt spid="1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3" dur="300"/>
                                        <p:tgtEl>
                                          <p:spTgt spid="1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8" dur="300"/>
                                        <p:tgtEl>
                                          <p:spTgt spid="1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9" dur="300"/>
                                        <p:tgtEl>
                                          <p:spTgt spid="1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0" dur="300"/>
                                        <p:tgtEl>
                                          <p:spTgt spid="1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4" dur="2000" fill="hold"/>
                                        <p:tgtEl>
                                          <p:spTgt spid="8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45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6" dur="2000" fill="hold"/>
                                        <p:tgtEl>
                                          <p:spTgt spid="85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47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248" dur="2000" fill="hold"/>
                                        <p:tgtEl>
                                          <p:spTgt spid="90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4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50" dur="2000" fill="hold"/>
                                        <p:tgtEl>
                                          <p:spTgt spid="83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5121" grpId="0" build="p"/>
      <p:bldP spid="5121" grpId="1" build="allAtOnce"/>
      <p:bldP spid="5122" grpId="0"/>
      <p:bldP spid="23" grpId="0" animBg="1"/>
      <p:bldP spid="23" grpId="1" animBg="1"/>
      <p:bldP spid="82" grpId="0"/>
      <p:bldP spid="83" grpId="0" animBg="1"/>
      <p:bldP spid="83" grpId="1" animBg="1"/>
      <p:bldP spid="84" grpId="0" animBg="1"/>
      <p:bldP spid="85" grpId="0"/>
      <p:bldP spid="85" grpId="1"/>
      <p:bldP spid="86" grpId="0"/>
      <p:bldP spid="87" grpId="0"/>
      <p:bldP spid="88" grpId="0"/>
      <p:bldP spid="89" grpId="0"/>
      <p:bldP spid="89" grpId="1"/>
      <p:bldP spid="90" grpId="0"/>
      <p:bldP spid="90" grpId="1"/>
      <p:bldP spid="91" grpId="0" animBg="1"/>
      <p:bldP spid="96" grpId="0"/>
      <p:bldP spid="127" grpId="0" animBg="1"/>
      <p:bldP spid="128" grpId="0"/>
      <p:bldP spid="129" grpId="0" build="p"/>
      <p:bldP spid="130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286512" y="357166"/>
            <a:ext cx="219162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36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SL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152"/>
          <p:cNvSpPr>
            <a:spLocks noChangeArrowheads="1"/>
          </p:cNvSpPr>
          <p:nvPr/>
        </p:nvSpPr>
        <p:spPr bwMode="auto">
          <a:xfrm>
            <a:off x="1571604" y="-24"/>
            <a:ext cx="67783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                       </a:t>
            </a:r>
            <a:endParaRPr kumimoji="0" lang="nb-NO" sz="54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 Box 153"/>
          <p:cNvSpPr txBox="1">
            <a:spLocks noChangeArrowheads="1"/>
          </p:cNvSpPr>
          <p:nvPr/>
        </p:nvSpPr>
        <p:spPr bwMode="auto">
          <a:xfrm>
            <a:off x="214282" y="285728"/>
            <a:ext cx="1428760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6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152"/>
          <p:cNvSpPr>
            <a:spLocks noChangeArrowheads="1"/>
          </p:cNvSpPr>
          <p:nvPr/>
        </p:nvSpPr>
        <p:spPr bwMode="auto">
          <a:xfrm rot="-60000">
            <a:off x="1721162" y="727051"/>
            <a:ext cx="428628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sz="4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                       </a:t>
            </a:r>
            <a:endParaRPr kumimoji="0" lang="nb-NO" sz="5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Line 1"/>
          <p:cNvSpPr>
            <a:spLocks noChangeShapeType="1"/>
          </p:cNvSpPr>
          <p:nvPr/>
        </p:nvSpPr>
        <p:spPr bwMode="auto">
          <a:xfrm rot="-180000">
            <a:off x="1605691" y="841662"/>
            <a:ext cx="571504" cy="45719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357950" y="1068157"/>
            <a:ext cx="20377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v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Цилиндр 7"/>
          <p:cNvSpPr/>
          <p:nvPr/>
        </p:nvSpPr>
        <p:spPr>
          <a:xfrm rot="16200000">
            <a:off x="3929057" y="-857281"/>
            <a:ext cx="1000132" cy="3143274"/>
          </a:xfrm>
          <a:prstGeom prst="can">
            <a:avLst/>
          </a:prstGeom>
          <a:solidFill>
            <a:srgbClr val="FF0000">
              <a:alpha val="72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571736" y="414956"/>
            <a:ext cx="470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endParaRPr lang="ru-RU" sz="4000" dirty="0">
              <a:solidFill>
                <a:srgbClr val="000099"/>
              </a:solidFill>
            </a:endParaRPr>
          </a:p>
        </p:txBody>
      </p:sp>
      <p:sp>
        <p:nvSpPr>
          <p:cNvPr id="10" name="Левая фигурная скобка 9"/>
          <p:cNvSpPr/>
          <p:nvPr/>
        </p:nvSpPr>
        <p:spPr>
          <a:xfrm rot="16200000">
            <a:off x="4242106" y="-942366"/>
            <a:ext cx="500066" cy="2874366"/>
          </a:xfrm>
          <a:prstGeom prst="lef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572000" y="571480"/>
            <a:ext cx="52610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endParaRPr lang="ru-RU" sz="4000" dirty="0">
              <a:solidFill>
                <a:srgbClr val="000099"/>
              </a:solidFill>
            </a:endParaRPr>
          </a:p>
        </p:txBody>
      </p:sp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7000892" y="428604"/>
            <a:ext cx="1714512" cy="622302"/>
            <a:chOff x="9045" y="3860"/>
            <a:chExt cx="886" cy="449"/>
          </a:xfrm>
        </p:grpSpPr>
        <p:sp>
          <p:nvSpPr>
            <p:cNvPr id="2051" name="Rectangle 3"/>
            <p:cNvSpPr>
              <a:spLocks noChangeArrowheads="1"/>
            </p:cNvSpPr>
            <p:nvPr/>
          </p:nvSpPr>
          <p:spPr bwMode="auto">
            <a:xfrm>
              <a:off x="9240" y="3882"/>
              <a:ext cx="645" cy="403"/>
            </a:xfrm>
            <a:prstGeom prst="rect">
              <a:avLst/>
            </a:prstGeom>
            <a:noFill/>
            <a:ln w="28575">
              <a:solidFill>
                <a:srgbClr val="0066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52" name="Rectangle 4"/>
            <p:cNvSpPr>
              <a:spLocks noChangeArrowheads="1"/>
            </p:cNvSpPr>
            <p:nvPr/>
          </p:nvSpPr>
          <p:spPr bwMode="auto">
            <a:xfrm>
              <a:off x="9413" y="3905"/>
              <a:ext cx="403" cy="334"/>
            </a:xfrm>
            <a:prstGeom prst="rect">
              <a:avLst/>
            </a:prstGeom>
            <a:noFill/>
            <a:ln w="28575">
              <a:solidFill>
                <a:srgbClr val="000099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53" name="Rectangle 5"/>
            <p:cNvSpPr>
              <a:spLocks noChangeArrowheads="1"/>
            </p:cNvSpPr>
            <p:nvPr/>
          </p:nvSpPr>
          <p:spPr bwMode="auto">
            <a:xfrm>
              <a:off x="9045" y="3860"/>
              <a:ext cx="886" cy="449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6" name="Group 2"/>
          <p:cNvGrpSpPr>
            <a:grpSpLocks/>
          </p:cNvGrpSpPr>
          <p:nvPr/>
        </p:nvGrpSpPr>
        <p:grpSpPr bwMode="auto">
          <a:xfrm>
            <a:off x="7000892" y="1112490"/>
            <a:ext cx="1714512" cy="622302"/>
            <a:chOff x="9045" y="3860"/>
            <a:chExt cx="886" cy="449"/>
          </a:xfrm>
        </p:grpSpPr>
        <p:sp>
          <p:nvSpPr>
            <p:cNvPr id="17" name="Rectangle 3"/>
            <p:cNvSpPr>
              <a:spLocks noChangeArrowheads="1"/>
            </p:cNvSpPr>
            <p:nvPr/>
          </p:nvSpPr>
          <p:spPr bwMode="auto">
            <a:xfrm>
              <a:off x="9240" y="3882"/>
              <a:ext cx="645" cy="403"/>
            </a:xfrm>
            <a:prstGeom prst="rect">
              <a:avLst/>
            </a:prstGeom>
            <a:noFill/>
            <a:ln w="28575">
              <a:solidFill>
                <a:srgbClr val="0066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Rectangle 4"/>
            <p:cNvSpPr>
              <a:spLocks noChangeArrowheads="1"/>
            </p:cNvSpPr>
            <p:nvPr/>
          </p:nvSpPr>
          <p:spPr bwMode="auto">
            <a:xfrm>
              <a:off x="9413" y="3905"/>
              <a:ext cx="403" cy="334"/>
            </a:xfrm>
            <a:prstGeom prst="rect">
              <a:avLst/>
            </a:prstGeom>
            <a:noFill/>
            <a:ln w="28575">
              <a:solidFill>
                <a:srgbClr val="000099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" name="Rectangle 5"/>
            <p:cNvSpPr>
              <a:spLocks noChangeArrowheads="1"/>
            </p:cNvSpPr>
            <p:nvPr/>
          </p:nvSpPr>
          <p:spPr bwMode="auto">
            <a:xfrm>
              <a:off x="9045" y="3860"/>
              <a:ext cx="886" cy="449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0" name="Прямоугольник 19"/>
          <p:cNvSpPr/>
          <p:nvPr/>
        </p:nvSpPr>
        <p:spPr>
          <a:xfrm>
            <a:off x="6286512" y="1785926"/>
            <a:ext cx="249619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v 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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0,07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мм/с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42844" y="1853975"/>
            <a:ext cx="2287806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cap="all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тепл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10</a:t>
            </a:r>
            <a:r>
              <a:rPr lang="ru-RU" sz="3600" b="1" baseline="30000" dirty="0" smtClean="0">
                <a:latin typeface="Times New Roman" pitchFamily="18" charset="0"/>
                <a:cs typeface="Times New Roman" pitchFamily="18" charset="0"/>
              </a:rPr>
              <a:t>5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786050" y="1857364"/>
            <a:ext cx="3433056" cy="646331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cap="all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поля</a:t>
            </a:r>
            <a:r>
              <a:rPr lang="ru-RU" sz="36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cap="all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3 10</a:t>
            </a:r>
            <a:r>
              <a:rPr lang="ru-RU" sz="3600" b="1" cap="all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м/с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Цилиндр 22"/>
          <p:cNvSpPr/>
          <p:nvPr/>
        </p:nvSpPr>
        <p:spPr>
          <a:xfrm rot="16200000">
            <a:off x="6786546" y="2500306"/>
            <a:ext cx="571504" cy="4143404"/>
          </a:xfrm>
          <a:prstGeom prst="can">
            <a:avLst/>
          </a:prstGeom>
          <a:solidFill>
            <a:srgbClr val="FF0000">
              <a:alpha val="72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Line 8"/>
          <p:cNvSpPr>
            <a:spLocks noChangeShapeType="1"/>
          </p:cNvSpPr>
          <p:nvPr/>
        </p:nvSpPr>
        <p:spPr bwMode="auto">
          <a:xfrm flipH="1">
            <a:off x="1643041" y="3214686"/>
            <a:ext cx="2571769" cy="857256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Rectangle 9"/>
          <p:cNvSpPr>
            <a:spLocks noChangeArrowheads="1"/>
          </p:cNvSpPr>
          <p:nvPr/>
        </p:nvSpPr>
        <p:spPr bwMode="auto">
          <a:xfrm>
            <a:off x="5234370" y="4348169"/>
            <a:ext cx="370960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ЭЛЕКТРИЧЕСКОЕ  ПОЛЕ….</a:t>
            </a:r>
            <a:endParaRPr kumimoji="0" lang="ru-RU" sz="3200" b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071670" y="2643182"/>
            <a:ext cx="5228163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pPr lvl="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УСЛОВИЯ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существования</a:t>
            </a:r>
            <a:endParaRPr lang="ru-RU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214282" y="4000504"/>
            <a:ext cx="3693768" cy="523220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свободные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заряды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 </a:t>
            </a:r>
            <a:endParaRPr lang="ru-RU" sz="280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4786314" y="3786190"/>
            <a:ext cx="4500594" cy="52322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lvl="0" eaLnBrk="0" hangingPunct="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силы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…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F=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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E</a:t>
            </a:r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L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Line 8"/>
          <p:cNvSpPr>
            <a:spLocks noChangeShapeType="1"/>
          </p:cNvSpPr>
          <p:nvPr/>
        </p:nvSpPr>
        <p:spPr bwMode="auto">
          <a:xfrm>
            <a:off x="4643438" y="3143248"/>
            <a:ext cx="2286015" cy="642942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Rectangle 1"/>
          <p:cNvSpPr>
            <a:spLocks noChangeArrowheads="1"/>
          </p:cNvSpPr>
          <p:nvPr/>
        </p:nvSpPr>
        <p:spPr bwMode="auto">
          <a:xfrm>
            <a:off x="-142908" y="5357826"/>
            <a:ext cx="621510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ЭЛЕКТРИЧЕСКИЙ   ТОК -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направленное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движение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заряженных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….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54" name="Group 6"/>
          <p:cNvGrpSpPr>
            <a:grpSpLocks/>
          </p:cNvGrpSpPr>
          <p:nvPr/>
        </p:nvGrpSpPr>
        <p:grpSpPr bwMode="auto">
          <a:xfrm>
            <a:off x="5143536" y="5000636"/>
            <a:ext cx="3857620" cy="857256"/>
            <a:chOff x="9467" y="5346"/>
            <a:chExt cx="2681" cy="537"/>
          </a:xfrm>
        </p:grpSpPr>
        <p:grpSp>
          <p:nvGrpSpPr>
            <p:cNvPr id="2055" name="Group 7"/>
            <p:cNvGrpSpPr>
              <a:grpSpLocks/>
            </p:cNvGrpSpPr>
            <p:nvPr/>
          </p:nvGrpSpPr>
          <p:grpSpPr bwMode="auto">
            <a:xfrm>
              <a:off x="9467" y="5346"/>
              <a:ext cx="2681" cy="445"/>
              <a:chOff x="9467" y="5346"/>
              <a:chExt cx="2681" cy="445"/>
            </a:xfrm>
          </p:grpSpPr>
          <p:grpSp>
            <p:nvGrpSpPr>
              <p:cNvPr id="2056" name="Group 8"/>
              <p:cNvGrpSpPr>
                <a:grpSpLocks/>
              </p:cNvGrpSpPr>
              <p:nvPr/>
            </p:nvGrpSpPr>
            <p:grpSpPr bwMode="auto">
              <a:xfrm>
                <a:off x="9467" y="5346"/>
                <a:ext cx="2023" cy="260"/>
                <a:chOff x="9467" y="5346"/>
                <a:chExt cx="2023" cy="260"/>
              </a:xfrm>
            </p:grpSpPr>
            <p:sp>
              <p:nvSpPr>
                <p:cNvPr id="2057" name="Rectangle 9"/>
                <p:cNvSpPr>
                  <a:spLocks noChangeArrowheads="1"/>
                </p:cNvSpPr>
                <p:nvPr/>
              </p:nvSpPr>
              <p:spPr bwMode="auto">
                <a:xfrm>
                  <a:off x="9881" y="5393"/>
                  <a:ext cx="1609" cy="141"/>
                </a:xfrm>
                <a:prstGeom prst="rect">
                  <a:avLst/>
                </a:prstGeom>
                <a:solidFill>
                  <a:srgbClr val="FFFFFF"/>
                </a:solidFill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grpSp>
              <p:nvGrpSpPr>
                <p:cNvPr id="2058" name="Group 10"/>
                <p:cNvGrpSpPr>
                  <a:grpSpLocks/>
                </p:cNvGrpSpPr>
                <p:nvPr/>
              </p:nvGrpSpPr>
              <p:grpSpPr bwMode="auto">
                <a:xfrm>
                  <a:off x="9467" y="5346"/>
                  <a:ext cx="444" cy="260"/>
                  <a:chOff x="9467" y="5346"/>
                  <a:chExt cx="444" cy="260"/>
                </a:xfrm>
              </p:grpSpPr>
              <p:grpSp>
                <p:nvGrpSpPr>
                  <p:cNvPr id="2059" name="Group 11"/>
                  <p:cNvGrpSpPr>
                    <a:grpSpLocks/>
                  </p:cNvGrpSpPr>
                  <p:nvPr/>
                </p:nvGrpSpPr>
                <p:grpSpPr bwMode="auto">
                  <a:xfrm>
                    <a:off x="9467" y="5346"/>
                    <a:ext cx="245" cy="260"/>
                    <a:chOff x="9467" y="5346"/>
                    <a:chExt cx="245" cy="260"/>
                  </a:xfrm>
                </p:grpSpPr>
                <p:grpSp>
                  <p:nvGrpSpPr>
                    <p:cNvPr id="2060" name="Group 1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9487" y="5363"/>
                      <a:ext cx="211" cy="227"/>
                      <a:chOff x="2379" y="5978"/>
                      <a:chExt cx="196" cy="196"/>
                    </a:xfrm>
                  </p:grpSpPr>
                  <p:sp>
                    <p:nvSpPr>
                      <p:cNvPr id="2061" name="Line 13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477" y="5978"/>
                        <a:ext cx="0" cy="196"/>
                      </a:xfrm>
                      <a:prstGeom prst="line">
                        <a:avLst/>
                      </a:prstGeom>
                      <a:noFill/>
                      <a:ln w="38100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062" name="Line 14"/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2477" y="5979"/>
                        <a:ext cx="0" cy="196"/>
                      </a:xfrm>
                      <a:prstGeom prst="line">
                        <a:avLst/>
                      </a:prstGeom>
                      <a:noFill/>
                      <a:ln w="38100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/>
                      </a:p>
                    </p:txBody>
                  </p:sp>
                </p:grpSp>
                <p:sp>
                  <p:nvSpPr>
                    <p:cNvPr id="2063" name="Oval 1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9467" y="5346"/>
                      <a:ext cx="245" cy="260"/>
                    </a:xfrm>
                    <a:prstGeom prst="ellipse">
                      <a:avLst/>
                    </a:prstGeom>
                    <a:noFill/>
                    <a:ln w="38100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</p:grpSp>
              <p:sp>
                <p:nvSpPr>
                  <p:cNvPr id="2064" name="Line 1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682" y="5408"/>
                    <a:ext cx="229" cy="76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2065" name="Group 17"/>
              <p:cNvGrpSpPr>
                <a:grpSpLocks/>
              </p:cNvGrpSpPr>
              <p:nvPr/>
            </p:nvGrpSpPr>
            <p:grpSpPr bwMode="auto">
              <a:xfrm>
                <a:off x="11796" y="5714"/>
                <a:ext cx="352" cy="77"/>
                <a:chOff x="11796" y="5714"/>
                <a:chExt cx="352" cy="77"/>
              </a:xfrm>
            </p:grpSpPr>
            <p:sp>
              <p:nvSpPr>
                <p:cNvPr id="2066" name="Line 18"/>
                <p:cNvSpPr>
                  <a:spLocks noChangeShapeType="1"/>
                </p:cNvSpPr>
                <p:nvPr/>
              </p:nvSpPr>
              <p:spPr bwMode="auto">
                <a:xfrm>
                  <a:off x="11796" y="5714"/>
                  <a:ext cx="352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67" name="Line 19"/>
                <p:cNvSpPr>
                  <a:spLocks noChangeShapeType="1"/>
                </p:cNvSpPr>
                <p:nvPr/>
              </p:nvSpPr>
              <p:spPr bwMode="auto">
                <a:xfrm>
                  <a:off x="11857" y="5791"/>
                  <a:ext cx="199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2068" name="Freeform 20"/>
              <p:cNvSpPr>
                <a:spLocks/>
              </p:cNvSpPr>
              <p:nvPr/>
            </p:nvSpPr>
            <p:spPr bwMode="auto">
              <a:xfrm>
                <a:off x="11489" y="5362"/>
                <a:ext cx="475" cy="337"/>
              </a:xfrm>
              <a:custGeom>
                <a:avLst/>
                <a:gdLst/>
                <a:ahLst/>
                <a:cxnLst>
                  <a:cxn ang="0">
                    <a:pos x="475" y="337"/>
                  </a:cxn>
                  <a:cxn ang="0">
                    <a:pos x="215" y="0"/>
                  </a:cxn>
                  <a:cxn ang="0">
                    <a:pos x="0" y="46"/>
                  </a:cxn>
                </a:cxnLst>
                <a:rect l="0" t="0" r="r" b="b"/>
                <a:pathLst>
                  <a:path w="475" h="337">
                    <a:moveTo>
                      <a:pt x="475" y="337"/>
                    </a:moveTo>
                    <a:cubicBezTo>
                      <a:pt x="439" y="187"/>
                      <a:pt x="373" y="51"/>
                      <a:pt x="215" y="0"/>
                    </a:cubicBezTo>
                    <a:cubicBezTo>
                      <a:pt x="167" y="6"/>
                      <a:pt x="42" y="4"/>
                      <a:pt x="0" y="46"/>
                    </a:cubicBezTo>
                  </a:path>
                </a:pathLst>
              </a:cu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2069" name="Group 21"/>
            <p:cNvGrpSpPr>
              <a:grpSpLocks/>
            </p:cNvGrpSpPr>
            <p:nvPr/>
          </p:nvGrpSpPr>
          <p:grpSpPr bwMode="auto">
            <a:xfrm>
              <a:off x="9697" y="5546"/>
              <a:ext cx="445" cy="337"/>
              <a:chOff x="9697" y="5546"/>
              <a:chExt cx="445" cy="337"/>
            </a:xfrm>
          </p:grpSpPr>
          <p:sp>
            <p:nvSpPr>
              <p:cNvPr id="2070" name="Line 22"/>
              <p:cNvSpPr>
                <a:spLocks noChangeShapeType="1"/>
              </p:cNvSpPr>
              <p:nvPr/>
            </p:nvSpPr>
            <p:spPr bwMode="auto">
              <a:xfrm flipH="1">
                <a:off x="9697" y="5561"/>
                <a:ext cx="214" cy="322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71" name="Line 23"/>
              <p:cNvSpPr>
                <a:spLocks noChangeShapeType="1"/>
              </p:cNvSpPr>
              <p:nvPr/>
            </p:nvSpPr>
            <p:spPr bwMode="auto">
              <a:xfrm>
                <a:off x="9896" y="5546"/>
                <a:ext cx="246" cy="321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2072" name="Group 24"/>
            <p:cNvGrpSpPr>
              <a:grpSpLocks/>
            </p:cNvGrpSpPr>
            <p:nvPr/>
          </p:nvGrpSpPr>
          <p:grpSpPr bwMode="auto">
            <a:xfrm>
              <a:off x="10524" y="5546"/>
              <a:ext cx="216" cy="337"/>
              <a:chOff x="9697" y="5546"/>
              <a:chExt cx="445" cy="337"/>
            </a:xfrm>
          </p:grpSpPr>
          <p:sp>
            <p:nvSpPr>
              <p:cNvPr id="2073" name="Line 25"/>
              <p:cNvSpPr>
                <a:spLocks noChangeShapeType="1"/>
              </p:cNvSpPr>
              <p:nvPr/>
            </p:nvSpPr>
            <p:spPr bwMode="auto">
              <a:xfrm flipH="1">
                <a:off x="9697" y="5561"/>
                <a:ext cx="214" cy="322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74" name="Line 26"/>
              <p:cNvSpPr>
                <a:spLocks noChangeShapeType="1"/>
              </p:cNvSpPr>
              <p:nvPr/>
            </p:nvSpPr>
            <p:spPr bwMode="auto">
              <a:xfrm>
                <a:off x="9896" y="5546"/>
                <a:ext cx="246" cy="321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2075" name="Group 27"/>
            <p:cNvGrpSpPr>
              <a:grpSpLocks/>
            </p:cNvGrpSpPr>
            <p:nvPr/>
          </p:nvGrpSpPr>
          <p:grpSpPr bwMode="auto">
            <a:xfrm>
              <a:off x="11275" y="5546"/>
              <a:ext cx="141" cy="337"/>
              <a:chOff x="9697" y="5546"/>
              <a:chExt cx="445" cy="337"/>
            </a:xfrm>
          </p:grpSpPr>
          <p:sp>
            <p:nvSpPr>
              <p:cNvPr id="2076" name="Line 28"/>
              <p:cNvSpPr>
                <a:spLocks noChangeShapeType="1"/>
              </p:cNvSpPr>
              <p:nvPr/>
            </p:nvSpPr>
            <p:spPr bwMode="auto">
              <a:xfrm flipH="1">
                <a:off x="9697" y="5561"/>
                <a:ext cx="214" cy="322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77" name="Line 29"/>
              <p:cNvSpPr>
                <a:spLocks noChangeShapeType="1"/>
              </p:cNvSpPr>
              <p:nvPr/>
            </p:nvSpPr>
            <p:spPr bwMode="auto">
              <a:xfrm>
                <a:off x="9896" y="5546"/>
                <a:ext cx="246" cy="321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55" name="Line 8"/>
          <p:cNvSpPr>
            <a:spLocks noChangeShapeType="1"/>
          </p:cNvSpPr>
          <p:nvPr/>
        </p:nvSpPr>
        <p:spPr bwMode="auto">
          <a:xfrm flipV="1">
            <a:off x="6003958" y="5187654"/>
            <a:ext cx="1928826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6" name="Группа 55"/>
          <p:cNvGrpSpPr/>
          <p:nvPr/>
        </p:nvGrpSpPr>
        <p:grpSpPr>
          <a:xfrm>
            <a:off x="0" y="0"/>
            <a:ext cx="9144000" cy="6858000"/>
            <a:chOff x="3571868" y="-3429000"/>
            <a:chExt cx="9144000" cy="6858000"/>
          </a:xfrm>
        </p:grpSpPr>
        <p:grpSp>
          <p:nvGrpSpPr>
            <p:cNvPr id="57" name="Группа 125"/>
            <p:cNvGrpSpPr/>
            <p:nvPr/>
          </p:nvGrpSpPr>
          <p:grpSpPr>
            <a:xfrm>
              <a:off x="3571868" y="-3429000"/>
              <a:ext cx="9144000" cy="6858000"/>
              <a:chOff x="-3214742" y="1285908"/>
              <a:chExt cx="9144000" cy="6858000"/>
            </a:xfrm>
          </p:grpSpPr>
          <p:grpSp>
            <p:nvGrpSpPr>
              <p:cNvPr id="63" name="Группа 114"/>
              <p:cNvGrpSpPr/>
              <p:nvPr/>
            </p:nvGrpSpPr>
            <p:grpSpPr>
              <a:xfrm>
                <a:off x="-3214742" y="1285908"/>
                <a:ext cx="9144000" cy="6858000"/>
                <a:chOff x="0" y="0"/>
                <a:chExt cx="9144000" cy="6858000"/>
              </a:xfrm>
            </p:grpSpPr>
            <p:sp>
              <p:nvSpPr>
                <p:cNvPr id="79" name="Прямоугольник 78"/>
                <p:cNvSpPr/>
                <p:nvPr/>
              </p:nvSpPr>
              <p:spPr>
                <a:xfrm>
                  <a:off x="0" y="0"/>
                  <a:ext cx="9144000" cy="6858000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69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0" name="Прямоугольник 79"/>
                <p:cNvSpPr/>
                <p:nvPr/>
              </p:nvSpPr>
              <p:spPr>
                <a:xfrm>
                  <a:off x="357158" y="5143512"/>
                  <a:ext cx="1992853" cy="1015663"/>
                </a:xfrm>
                <a:prstGeom prst="rect">
                  <a:avLst/>
                </a:prstGeom>
                <a:solidFill>
                  <a:schemeClr val="bg2">
                    <a:lumMod val="90000"/>
                  </a:schemeClr>
                </a:solidFill>
              </p:spPr>
              <p:txBody>
                <a:bodyPr wrap="none">
                  <a:spAutoFit/>
                </a:bodyPr>
                <a:lstStyle/>
                <a:p>
                  <a:r>
                    <a:rPr lang="en-US" sz="6000" b="1" dirty="0" smtClean="0">
                      <a:solidFill>
                        <a:srgbClr val="C00000"/>
                      </a:solidFill>
                      <a:latin typeface="Times New Roman" pitchFamily="18" charset="0"/>
                      <a:cs typeface="Times New Roman" pitchFamily="18" charset="0"/>
                    </a:rPr>
                    <a:t>A</a:t>
                  </a:r>
                  <a:r>
                    <a:rPr lang="en-US" sz="6000" b="1" dirty="0" smtClean="0"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r>
                    <a:rPr lang="en-US" sz="6000" b="1" dirty="0" err="1" smtClean="0">
                      <a:latin typeface="Times New Roman" pitchFamily="18" charset="0"/>
                      <a:cs typeface="Times New Roman" pitchFamily="18" charset="0"/>
                    </a:rPr>
                    <a:t>Nt</a:t>
                  </a:r>
                  <a:endParaRPr lang="ru-RU" sz="60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64" name="Группа 123"/>
              <p:cNvGrpSpPr/>
              <p:nvPr/>
            </p:nvGrpSpPr>
            <p:grpSpPr>
              <a:xfrm>
                <a:off x="-3000460" y="1500135"/>
                <a:ext cx="7425913" cy="1562510"/>
                <a:chOff x="-3152860" y="-910440"/>
                <a:chExt cx="7425913" cy="1562510"/>
              </a:xfrm>
              <a:solidFill>
                <a:schemeClr val="bg2">
                  <a:lumMod val="90000"/>
                </a:schemeClr>
              </a:solidFill>
            </p:grpSpPr>
            <p:sp>
              <p:nvSpPr>
                <p:cNvPr id="71" name="Text Box 40"/>
                <p:cNvSpPr txBox="1">
                  <a:spLocks noChangeArrowheads="1"/>
                </p:cNvSpPr>
                <p:nvPr/>
              </p:nvSpPr>
              <p:spPr bwMode="auto">
                <a:xfrm>
                  <a:off x="-3152860" y="-646758"/>
                  <a:ext cx="930056" cy="71438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U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     </a:t>
                  </a:r>
                  <a:endParaRPr kumimoji="0" lang="ru-RU" sz="4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72" name="Group 41"/>
                <p:cNvGrpSpPr>
                  <a:grpSpLocks/>
                </p:cNvGrpSpPr>
                <p:nvPr/>
              </p:nvGrpSpPr>
              <p:grpSpPr bwMode="auto">
                <a:xfrm>
                  <a:off x="-2399564" y="-910440"/>
                  <a:ext cx="6672617" cy="1562510"/>
                  <a:chOff x="-957" y="2602"/>
                  <a:chExt cx="4370" cy="1036"/>
                </a:xfrm>
                <a:grpFill/>
              </p:grpSpPr>
              <p:grpSp>
                <p:nvGrpSpPr>
                  <p:cNvPr id="73" name="Group 42"/>
                  <p:cNvGrpSpPr>
                    <a:grpSpLocks/>
                  </p:cNvGrpSpPr>
                  <p:nvPr/>
                </p:nvGrpSpPr>
                <p:grpSpPr bwMode="auto">
                  <a:xfrm>
                    <a:off x="-931" y="2602"/>
                    <a:ext cx="4344" cy="1036"/>
                    <a:chOff x="6918" y="2902"/>
                    <a:chExt cx="5277" cy="1036"/>
                  </a:xfrm>
                  <a:grpFill/>
                </p:grpSpPr>
                <p:sp>
                  <p:nvSpPr>
                    <p:cNvPr id="75" name="Line 4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1567" y="3938"/>
                      <a:ext cx="628" cy="0"/>
                    </a:xfrm>
                    <a:prstGeom prst="line">
                      <a:avLst/>
                    </a:prstGeom>
                    <a:grpFill/>
                    <a:ln w="19050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grpSp>
                  <p:nvGrpSpPr>
                    <p:cNvPr id="76" name="Group 4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918" y="2902"/>
                      <a:ext cx="605" cy="829"/>
                      <a:chOff x="7325" y="3170"/>
                      <a:chExt cx="484" cy="829"/>
                    </a:xfrm>
                    <a:grpFill/>
                  </p:grpSpPr>
                  <p:sp>
                    <p:nvSpPr>
                      <p:cNvPr id="77" name="Text Box 45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7361" y="3170"/>
                        <a:ext cx="448" cy="379"/>
                      </a:xfrm>
                      <a:prstGeom prst="rect">
                        <a:avLst/>
                      </a:prstGeom>
                      <a:grp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en-US" sz="32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А</a:t>
                        </a:r>
                        <a:endParaRPr kumimoji="0" lang="ru-RU" sz="4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78" name="Text Box 46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7325" y="3549"/>
                        <a:ext cx="484" cy="450"/>
                      </a:xfrm>
                      <a:prstGeom prst="rect">
                        <a:avLst/>
                      </a:prstGeom>
                      <a:grp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en-US" sz="36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 </a:t>
                        </a:r>
                        <a:r>
                          <a:rPr kumimoji="0" lang="en-US" sz="36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006600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q</a:t>
                        </a:r>
                        <a:endParaRPr kumimoji="0" lang="ru-RU" sz="4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</p:grpSp>
              <p:sp>
                <p:nvSpPr>
                  <p:cNvPr id="74" name="Line 47"/>
                  <p:cNvSpPr>
                    <a:spLocks noChangeShapeType="1"/>
                  </p:cNvSpPr>
                  <p:nvPr/>
                </p:nvSpPr>
                <p:spPr bwMode="auto">
                  <a:xfrm>
                    <a:off x="-957" y="2981"/>
                    <a:ext cx="583" cy="0"/>
                  </a:xfrm>
                  <a:prstGeom prst="line">
                    <a:avLst/>
                  </a:prstGeom>
                  <a:grpFill/>
                  <a:ln w="571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grpSp>
            <p:nvGrpSpPr>
              <p:cNvPr id="65" name="Группа 17"/>
              <p:cNvGrpSpPr/>
              <p:nvPr/>
            </p:nvGrpSpPr>
            <p:grpSpPr>
              <a:xfrm>
                <a:off x="-2071766" y="4418965"/>
                <a:ext cx="6643766" cy="1938993"/>
                <a:chOff x="214250" y="4019985"/>
                <a:chExt cx="6643766" cy="1938993"/>
              </a:xfrm>
            </p:grpSpPr>
            <p:sp>
              <p:nvSpPr>
                <p:cNvPr id="66" name="Прямоугольник 65"/>
                <p:cNvSpPr/>
                <p:nvPr/>
              </p:nvSpPr>
              <p:spPr>
                <a:xfrm>
                  <a:off x="6000760" y="4019985"/>
                  <a:ext cx="857256" cy="1107996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</p:spPr>
              <p:txBody>
                <a:bodyPr wrap="square">
                  <a:spAutoFit/>
                </a:bodyPr>
                <a:lstStyle/>
                <a:p>
                  <a:r>
                    <a:rPr lang="en-US" sz="6600" b="1" dirty="0" smtClean="0">
                      <a:solidFill>
                        <a:srgbClr val="0000FF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  <a:sym typeface="Symbol" pitchFamily="18" charset="2"/>
                    </a:rPr>
                    <a:t>U</a:t>
                  </a:r>
                  <a:endParaRPr lang="ru-RU" sz="6600" b="1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7" name="Прямоугольник 66"/>
                <p:cNvSpPr/>
                <p:nvPr/>
              </p:nvSpPr>
              <p:spPr>
                <a:xfrm>
                  <a:off x="4929190" y="4643446"/>
                  <a:ext cx="1000132" cy="1107996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</p:spPr>
              <p:txBody>
                <a:bodyPr wrap="square">
                  <a:spAutoFit/>
                </a:bodyPr>
                <a:lstStyle/>
                <a:p>
                  <a:r>
                    <a:rPr lang="en-US" sz="6600" b="1" cap="all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I</a:t>
                  </a:r>
                  <a:r>
                    <a:rPr lang="en-US" sz="6600" b="1" cap="all" dirty="0" smtClean="0">
                      <a:solidFill>
                        <a:srgbClr val="000099"/>
                      </a:solidFill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endParaRPr lang="ru-RU" sz="6600" b="1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8" name="Прямоугольник 67"/>
                <p:cNvSpPr/>
                <p:nvPr/>
              </p:nvSpPr>
              <p:spPr>
                <a:xfrm>
                  <a:off x="5929322" y="5127981"/>
                  <a:ext cx="857224" cy="830997"/>
                </a:xfrm>
                <a:prstGeom prst="rect">
                  <a:avLst/>
                </a:prstGeom>
                <a:solidFill>
                  <a:schemeClr val="bg2">
                    <a:lumMod val="75000"/>
                  </a:schemeClr>
                </a:solidFill>
              </p:spPr>
              <p:txBody>
                <a:bodyPr wrap="square">
                  <a:spAutoFit/>
                </a:bodyPr>
                <a:lstStyle/>
                <a:p>
                  <a:r>
                    <a:rPr lang="en-US" sz="4800" b="1" cap="all" dirty="0" smtClean="0"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endParaRPr lang="ru-RU" sz="4800" b="1" dirty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cxnSp>
              <p:nvCxnSpPr>
                <p:cNvPr id="69" name="Прямая соединительная линия 68"/>
                <p:cNvCxnSpPr/>
                <p:nvPr/>
              </p:nvCxnSpPr>
              <p:spPr>
                <a:xfrm>
                  <a:off x="5929322" y="5199419"/>
                  <a:ext cx="714380" cy="1588"/>
                </a:xfrm>
                <a:prstGeom prst="line">
                  <a:avLst/>
                </a:prstGeom>
                <a:ln w="762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" name="Прямая соединительная линия 69"/>
                <p:cNvCxnSpPr/>
                <p:nvPr/>
              </p:nvCxnSpPr>
              <p:spPr>
                <a:xfrm>
                  <a:off x="214250" y="4030176"/>
                  <a:ext cx="714380" cy="1588"/>
                </a:xfrm>
                <a:prstGeom prst="line">
                  <a:avLst/>
                </a:prstGeom>
                <a:ln w="762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58" name="Группа 145"/>
            <p:cNvGrpSpPr/>
            <p:nvPr/>
          </p:nvGrpSpPr>
          <p:grpSpPr>
            <a:xfrm>
              <a:off x="3643274" y="-1139909"/>
              <a:ext cx="1808967" cy="1701831"/>
              <a:chOff x="3940901" y="3717875"/>
              <a:chExt cx="1808967" cy="1701831"/>
            </a:xfrm>
            <a:solidFill>
              <a:schemeClr val="tx2">
                <a:lumMod val="20000"/>
                <a:lumOff val="80000"/>
              </a:schemeClr>
            </a:solidFill>
          </p:grpSpPr>
          <p:sp>
            <p:nvSpPr>
              <p:cNvPr id="59" name="Line 1"/>
              <p:cNvSpPr>
                <a:spLocks noChangeShapeType="1"/>
              </p:cNvSpPr>
              <p:nvPr/>
            </p:nvSpPr>
            <p:spPr bwMode="auto">
              <a:xfrm rot="21420000">
                <a:off x="5000799" y="4509576"/>
                <a:ext cx="571504" cy="53509"/>
              </a:xfrm>
              <a:prstGeom prst="line">
                <a:avLst/>
              </a:prstGeom>
              <a:grp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0" name="Rectangle 152"/>
              <p:cNvSpPr>
                <a:spLocks noChangeArrowheads="1"/>
              </p:cNvSpPr>
              <p:nvPr/>
            </p:nvSpPr>
            <p:spPr bwMode="auto">
              <a:xfrm>
                <a:off x="5072034" y="3717875"/>
                <a:ext cx="677834" cy="76944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44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q                       </a:t>
                </a:r>
                <a:endParaRPr kumimoji="0" lang="nb-NO" sz="54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1" name="Text Box 153"/>
              <p:cNvSpPr txBox="1">
                <a:spLocks noChangeArrowheads="1"/>
              </p:cNvSpPr>
              <p:nvPr/>
            </p:nvSpPr>
            <p:spPr bwMode="auto">
              <a:xfrm>
                <a:off x="3940901" y="4009516"/>
                <a:ext cx="1071538" cy="91970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I</a:t>
                </a:r>
                <a:r>
                  <a:rPr kumimoji="0" lang="en-US" sz="40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60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60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" name="Rectangle 152"/>
              <p:cNvSpPr>
                <a:spLocks noChangeArrowheads="1"/>
              </p:cNvSpPr>
              <p:nvPr/>
            </p:nvSpPr>
            <p:spPr bwMode="auto">
              <a:xfrm rot="21540000">
                <a:off x="5163141" y="4650265"/>
                <a:ext cx="428628" cy="76944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4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t                       </a:t>
                </a:r>
                <a:endParaRPr kumimoji="0" lang="nb-NO" sz="5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2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4" dur="4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5" dur="4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4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1" dur="3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2" dur="3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3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000"/>
                            </p:stCondLst>
                            <p:childTnLst>
                              <p:par>
                                <p:cTn id="12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0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2" dur="2000" fill="hold"/>
                                        <p:tgtEl>
                                          <p:spTgt spid="1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6" dur="2000" fill="hold"/>
                                        <p:tgtEl>
                                          <p:spTgt spid="2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7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8" dur="2000" fill="hold"/>
                                        <p:tgtEl>
                                          <p:spTgt spid="2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 animBg="1"/>
      <p:bldP spid="7" grpId="0"/>
      <p:bldP spid="7" grpId="1"/>
      <p:bldP spid="8" grpId="0" animBg="1"/>
      <p:bldP spid="9" grpId="0"/>
      <p:bldP spid="10" grpId="0" animBg="1"/>
      <p:bldP spid="11" grpId="0"/>
      <p:bldP spid="20" grpId="0"/>
      <p:bldP spid="21" grpId="0" animBg="1"/>
      <p:bldP spid="23" grpId="0" animBg="1"/>
      <p:bldP spid="24" grpId="0" animBg="1"/>
      <p:bldP spid="25" grpId="0"/>
      <p:bldP spid="26" grpId="0" animBg="1"/>
      <p:bldP spid="27" grpId="0" animBg="1"/>
      <p:bldP spid="27" grpId="1" animBg="1"/>
      <p:bldP spid="28" grpId="0" animBg="1"/>
      <p:bldP spid="28" grpId="1" animBg="1"/>
      <p:bldP spid="29" grpId="0" animBg="1"/>
      <p:bldP spid="30" grpId="0"/>
      <p:bldP spid="5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9"/>
          <p:cNvGrpSpPr>
            <a:grpSpLocks/>
          </p:cNvGrpSpPr>
          <p:nvPr/>
        </p:nvGrpSpPr>
        <p:grpSpPr bwMode="auto">
          <a:xfrm>
            <a:off x="214282" y="550189"/>
            <a:ext cx="5000660" cy="2428893"/>
            <a:chOff x="1490" y="3155"/>
            <a:chExt cx="2090" cy="969"/>
          </a:xfrm>
        </p:grpSpPr>
        <p:sp>
          <p:nvSpPr>
            <p:cNvPr id="3" name="Rectangle 88"/>
            <p:cNvSpPr>
              <a:spLocks noChangeArrowheads="1"/>
            </p:cNvSpPr>
            <p:nvPr/>
          </p:nvSpPr>
          <p:spPr bwMode="auto">
            <a:xfrm>
              <a:off x="1848" y="3341"/>
              <a:ext cx="529" cy="161"/>
            </a:xfrm>
            <a:prstGeom prst="rect">
              <a:avLst/>
            </a:prstGeom>
            <a:solidFill>
              <a:srgbClr val="006600"/>
            </a:solidFill>
            <a:ln w="12700">
              <a:solidFill>
                <a:srgbClr val="0066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80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" name="Group 60"/>
            <p:cNvGrpSpPr>
              <a:grpSpLocks/>
            </p:cNvGrpSpPr>
            <p:nvPr/>
          </p:nvGrpSpPr>
          <p:grpSpPr bwMode="auto">
            <a:xfrm>
              <a:off x="1490" y="3155"/>
              <a:ext cx="2090" cy="969"/>
              <a:chOff x="1658" y="3155"/>
              <a:chExt cx="2090" cy="969"/>
            </a:xfrm>
          </p:grpSpPr>
          <p:sp>
            <p:nvSpPr>
              <p:cNvPr id="5" name="Line 87"/>
              <p:cNvSpPr>
                <a:spLocks noChangeShapeType="1"/>
              </p:cNvSpPr>
              <p:nvPr/>
            </p:nvSpPr>
            <p:spPr bwMode="auto">
              <a:xfrm flipH="1">
                <a:off x="1659" y="3412"/>
                <a:ext cx="357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8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6" name="Group 67"/>
              <p:cNvGrpSpPr>
                <a:grpSpLocks/>
              </p:cNvGrpSpPr>
              <p:nvPr/>
            </p:nvGrpSpPr>
            <p:grpSpPr bwMode="auto">
              <a:xfrm>
                <a:off x="1658" y="3155"/>
                <a:ext cx="2090" cy="831"/>
                <a:chOff x="1658" y="3155"/>
                <a:chExt cx="2090" cy="831"/>
              </a:xfrm>
            </p:grpSpPr>
            <p:sp>
              <p:nvSpPr>
                <p:cNvPr id="13" name="Line 86"/>
                <p:cNvSpPr>
                  <a:spLocks noChangeShapeType="1"/>
                </p:cNvSpPr>
                <p:nvPr/>
              </p:nvSpPr>
              <p:spPr bwMode="auto">
                <a:xfrm flipH="1">
                  <a:off x="2555" y="3412"/>
                  <a:ext cx="357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7" name="Group 80"/>
                <p:cNvGrpSpPr>
                  <a:grpSpLocks/>
                </p:cNvGrpSpPr>
                <p:nvPr/>
              </p:nvGrpSpPr>
              <p:grpSpPr bwMode="auto">
                <a:xfrm>
                  <a:off x="2913" y="3155"/>
                  <a:ext cx="835" cy="725"/>
                  <a:chOff x="5000" y="7579"/>
                  <a:chExt cx="835" cy="725"/>
                </a:xfrm>
              </p:grpSpPr>
              <p:grpSp>
                <p:nvGrpSpPr>
                  <p:cNvPr id="8" name="Group 83"/>
                  <p:cNvGrpSpPr>
                    <a:grpSpLocks/>
                  </p:cNvGrpSpPr>
                  <p:nvPr/>
                </p:nvGrpSpPr>
                <p:grpSpPr bwMode="auto">
                  <a:xfrm>
                    <a:off x="5133" y="7579"/>
                    <a:ext cx="702" cy="725"/>
                    <a:chOff x="5133" y="7579"/>
                    <a:chExt cx="702" cy="725"/>
                  </a:xfrm>
                </p:grpSpPr>
                <p:sp>
                  <p:nvSpPr>
                    <p:cNvPr id="22" name="Text Box 8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133" y="7579"/>
                      <a:ext cx="702" cy="725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ru-RU" sz="5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7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3" name="Oval 8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251" y="7664"/>
                      <a:ext cx="300" cy="335"/>
                    </a:xfrm>
                    <a:prstGeom prst="ellipse">
                      <a:avLst/>
                    </a:prstGeom>
                    <a:noFill/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80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20" name="Line 8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00" y="7840"/>
                    <a:ext cx="230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80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1" name="Line 8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564" y="7834"/>
                    <a:ext cx="230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80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15" name="Line 71"/>
                <p:cNvSpPr>
                  <a:spLocks noChangeShapeType="1"/>
                </p:cNvSpPr>
                <p:nvPr/>
              </p:nvSpPr>
              <p:spPr bwMode="auto">
                <a:xfrm>
                  <a:off x="3709" y="3410"/>
                  <a:ext cx="0" cy="576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6" name="Line 70"/>
                <p:cNvSpPr>
                  <a:spLocks noChangeShapeType="1"/>
                </p:cNvSpPr>
                <p:nvPr/>
              </p:nvSpPr>
              <p:spPr bwMode="auto">
                <a:xfrm>
                  <a:off x="1658" y="3409"/>
                  <a:ext cx="0" cy="576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7" name="Line 69"/>
                <p:cNvSpPr>
                  <a:spLocks noChangeShapeType="1"/>
                </p:cNvSpPr>
                <p:nvPr/>
              </p:nvSpPr>
              <p:spPr bwMode="auto">
                <a:xfrm flipH="1">
                  <a:off x="2972" y="3985"/>
                  <a:ext cx="737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8" name="Line 68"/>
                <p:cNvSpPr>
                  <a:spLocks noChangeShapeType="1"/>
                </p:cNvSpPr>
                <p:nvPr/>
              </p:nvSpPr>
              <p:spPr bwMode="auto">
                <a:xfrm flipH="1">
                  <a:off x="1659" y="3984"/>
                  <a:ext cx="737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14" name="Group 64"/>
              <p:cNvGrpSpPr>
                <a:grpSpLocks/>
              </p:cNvGrpSpPr>
              <p:nvPr/>
            </p:nvGrpSpPr>
            <p:grpSpPr bwMode="auto">
              <a:xfrm>
                <a:off x="2881" y="3848"/>
                <a:ext cx="184" cy="276"/>
                <a:chOff x="3503" y="4378"/>
                <a:chExt cx="184" cy="276"/>
              </a:xfrm>
            </p:grpSpPr>
            <p:sp>
              <p:nvSpPr>
                <p:cNvPr id="11" name="Oval 66"/>
                <p:cNvSpPr>
                  <a:spLocks noChangeArrowheads="1"/>
                </p:cNvSpPr>
                <p:nvPr/>
              </p:nvSpPr>
              <p:spPr bwMode="auto">
                <a:xfrm>
                  <a:off x="3525" y="4458"/>
                  <a:ext cx="141" cy="141"/>
                </a:xfrm>
                <a:prstGeom prst="ellipse">
                  <a:avLst/>
                </a:prstGeom>
                <a:solidFill>
                  <a:srgbClr val="FFFFFF"/>
                </a:solidFill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2" name="Line 65"/>
                <p:cNvSpPr>
                  <a:spLocks noChangeShapeType="1"/>
                </p:cNvSpPr>
                <p:nvPr/>
              </p:nvSpPr>
              <p:spPr bwMode="auto">
                <a:xfrm flipV="1">
                  <a:off x="3503" y="4378"/>
                  <a:ext cx="184" cy="276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19" name="Group 61"/>
              <p:cNvGrpSpPr>
                <a:grpSpLocks/>
              </p:cNvGrpSpPr>
              <p:nvPr/>
            </p:nvGrpSpPr>
            <p:grpSpPr bwMode="auto">
              <a:xfrm>
                <a:off x="2294" y="3825"/>
                <a:ext cx="184" cy="276"/>
                <a:chOff x="3503" y="4378"/>
                <a:chExt cx="184" cy="276"/>
              </a:xfrm>
            </p:grpSpPr>
            <p:sp>
              <p:nvSpPr>
                <p:cNvPr id="9" name="Oval 63"/>
                <p:cNvSpPr>
                  <a:spLocks noChangeArrowheads="1"/>
                </p:cNvSpPr>
                <p:nvPr/>
              </p:nvSpPr>
              <p:spPr bwMode="auto">
                <a:xfrm>
                  <a:off x="3525" y="4458"/>
                  <a:ext cx="141" cy="141"/>
                </a:xfrm>
                <a:prstGeom prst="ellipse">
                  <a:avLst/>
                </a:prstGeom>
                <a:solidFill>
                  <a:srgbClr val="FFFFFF"/>
                </a:solidFill>
                <a:ln w="57150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0" name="Line 62"/>
                <p:cNvSpPr>
                  <a:spLocks noChangeShapeType="1"/>
                </p:cNvSpPr>
                <p:nvPr/>
              </p:nvSpPr>
              <p:spPr bwMode="auto">
                <a:xfrm flipV="1">
                  <a:off x="3503" y="4378"/>
                  <a:ext cx="184" cy="276"/>
                </a:xfrm>
                <a:prstGeom prst="line">
                  <a:avLst/>
                </a:prstGeom>
                <a:noFill/>
                <a:ln w="57150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grpSp>
        <p:nvGrpSpPr>
          <p:cNvPr id="24" name="Группа 23"/>
          <p:cNvGrpSpPr/>
          <p:nvPr/>
        </p:nvGrpSpPr>
        <p:grpSpPr>
          <a:xfrm>
            <a:off x="846591" y="-24"/>
            <a:ext cx="1772302" cy="1231292"/>
            <a:chOff x="6902158" y="285728"/>
            <a:chExt cx="1772302" cy="1231292"/>
          </a:xfrm>
        </p:grpSpPr>
        <p:grpSp>
          <p:nvGrpSpPr>
            <p:cNvPr id="25" name="Group 34"/>
            <p:cNvGrpSpPr>
              <a:grpSpLocks/>
            </p:cNvGrpSpPr>
            <p:nvPr/>
          </p:nvGrpSpPr>
          <p:grpSpPr bwMode="auto">
            <a:xfrm>
              <a:off x="6929474" y="285728"/>
              <a:ext cx="1691428" cy="1201541"/>
              <a:chOff x="9385" y="4873"/>
              <a:chExt cx="1129" cy="760"/>
            </a:xfrm>
          </p:grpSpPr>
          <p:grpSp>
            <p:nvGrpSpPr>
              <p:cNvPr id="28" name="Group 35"/>
              <p:cNvGrpSpPr>
                <a:grpSpLocks/>
              </p:cNvGrpSpPr>
              <p:nvPr/>
            </p:nvGrpSpPr>
            <p:grpSpPr bwMode="auto">
              <a:xfrm>
                <a:off x="9779" y="4873"/>
                <a:ext cx="602" cy="530"/>
                <a:chOff x="9779" y="4873"/>
                <a:chExt cx="602" cy="530"/>
              </a:xfrm>
            </p:grpSpPr>
            <p:sp>
              <p:nvSpPr>
                <p:cNvPr id="33" name="Text Box 36"/>
                <p:cNvSpPr txBox="1">
                  <a:spLocks noChangeArrowheads="1"/>
                </p:cNvSpPr>
                <p:nvPr/>
              </p:nvSpPr>
              <p:spPr bwMode="auto">
                <a:xfrm>
                  <a:off x="9782" y="4873"/>
                  <a:ext cx="599" cy="53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4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99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endParaRPr kumimoji="0" lang="ru-RU" sz="5400" b="0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4" name="Oval 37"/>
                <p:cNvSpPr>
                  <a:spLocks noChangeArrowheads="1"/>
                </p:cNvSpPr>
                <p:nvPr/>
              </p:nvSpPr>
              <p:spPr bwMode="auto">
                <a:xfrm>
                  <a:off x="9779" y="4917"/>
                  <a:ext cx="346" cy="334"/>
                </a:xfrm>
                <a:prstGeom prst="ellipse">
                  <a:avLst/>
                </a:prstGeom>
                <a:noFill/>
                <a:ln w="12700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29" name="Line 38"/>
              <p:cNvSpPr>
                <a:spLocks noChangeShapeType="1"/>
              </p:cNvSpPr>
              <p:nvPr/>
            </p:nvSpPr>
            <p:spPr bwMode="auto">
              <a:xfrm>
                <a:off x="10127" y="5092"/>
                <a:ext cx="38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Line 39"/>
              <p:cNvSpPr>
                <a:spLocks noChangeShapeType="1"/>
              </p:cNvSpPr>
              <p:nvPr/>
            </p:nvSpPr>
            <p:spPr bwMode="auto">
              <a:xfrm>
                <a:off x="9390" y="5093"/>
                <a:ext cx="38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" name="Line 40"/>
              <p:cNvSpPr>
                <a:spLocks noChangeShapeType="1"/>
              </p:cNvSpPr>
              <p:nvPr/>
            </p:nvSpPr>
            <p:spPr bwMode="auto">
              <a:xfrm>
                <a:off x="9385" y="5091"/>
                <a:ext cx="0" cy="54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" name="Line 41"/>
              <p:cNvSpPr>
                <a:spLocks noChangeShapeType="1"/>
              </p:cNvSpPr>
              <p:nvPr/>
            </p:nvSpPr>
            <p:spPr bwMode="auto">
              <a:xfrm>
                <a:off x="10514" y="5091"/>
                <a:ext cx="0" cy="54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26" name="Овал 25"/>
            <p:cNvSpPr/>
            <p:nvPr/>
          </p:nvSpPr>
          <p:spPr>
            <a:xfrm>
              <a:off x="6902158" y="1411890"/>
              <a:ext cx="71438" cy="71438"/>
            </a:xfrm>
            <a:prstGeom prst="ellipse">
              <a:avLst/>
            </a:prstGeom>
            <a:solidFill>
              <a:srgbClr val="000099"/>
            </a:solidFill>
            <a:ln>
              <a:solidFill>
                <a:srgbClr val="00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Овал 26"/>
            <p:cNvSpPr/>
            <p:nvPr/>
          </p:nvSpPr>
          <p:spPr>
            <a:xfrm>
              <a:off x="8603022" y="1445582"/>
              <a:ext cx="71438" cy="71438"/>
            </a:xfrm>
            <a:prstGeom prst="ellipse">
              <a:avLst/>
            </a:prstGeom>
            <a:solidFill>
              <a:srgbClr val="000099"/>
            </a:solidFill>
            <a:ln>
              <a:solidFill>
                <a:srgbClr val="00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5" name="AutoShape 4"/>
          <p:cNvSpPr>
            <a:spLocks noChangeArrowheads="1"/>
          </p:cNvSpPr>
          <p:nvPr/>
        </p:nvSpPr>
        <p:spPr bwMode="auto">
          <a:xfrm>
            <a:off x="3571868" y="2193288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6" name="Group 5"/>
          <p:cNvGrpSpPr>
            <a:grpSpLocks/>
          </p:cNvGrpSpPr>
          <p:nvPr/>
        </p:nvGrpSpPr>
        <p:grpSpPr bwMode="auto">
          <a:xfrm>
            <a:off x="1428728" y="2050412"/>
            <a:ext cx="347811" cy="371477"/>
            <a:chOff x="3018" y="5186"/>
            <a:chExt cx="202" cy="201"/>
          </a:xfrm>
        </p:grpSpPr>
        <p:sp>
          <p:nvSpPr>
            <p:cNvPr id="37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9" name="AutoShape 4"/>
          <p:cNvSpPr>
            <a:spLocks noChangeArrowheads="1"/>
          </p:cNvSpPr>
          <p:nvPr/>
        </p:nvSpPr>
        <p:spPr bwMode="auto">
          <a:xfrm>
            <a:off x="4572000" y="764528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AutoShape 4"/>
          <p:cNvSpPr>
            <a:spLocks noChangeArrowheads="1"/>
          </p:cNvSpPr>
          <p:nvPr/>
        </p:nvSpPr>
        <p:spPr bwMode="auto">
          <a:xfrm>
            <a:off x="2000232" y="50148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1" name="Group 5"/>
          <p:cNvGrpSpPr>
            <a:grpSpLocks/>
          </p:cNvGrpSpPr>
          <p:nvPr/>
        </p:nvGrpSpPr>
        <p:grpSpPr bwMode="auto">
          <a:xfrm>
            <a:off x="3428992" y="835966"/>
            <a:ext cx="347811" cy="371477"/>
            <a:chOff x="3018" y="5186"/>
            <a:chExt cx="202" cy="201"/>
          </a:xfrm>
        </p:grpSpPr>
        <p:sp>
          <p:nvSpPr>
            <p:cNvPr id="42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4" name="Group 5"/>
          <p:cNvGrpSpPr>
            <a:grpSpLocks/>
          </p:cNvGrpSpPr>
          <p:nvPr/>
        </p:nvGrpSpPr>
        <p:grpSpPr bwMode="auto">
          <a:xfrm>
            <a:off x="1142976" y="335900"/>
            <a:ext cx="347811" cy="371477"/>
            <a:chOff x="3018" y="5186"/>
            <a:chExt cx="202" cy="201"/>
          </a:xfrm>
        </p:grpSpPr>
        <p:sp>
          <p:nvSpPr>
            <p:cNvPr id="45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6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aphicFrame>
        <p:nvGraphicFramePr>
          <p:cNvPr id="47" name="Таблица 46"/>
          <p:cNvGraphicFramePr>
            <a:graphicFrameLocks noGrp="1"/>
          </p:cNvGraphicFramePr>
          <p:nvPr/>
        </p:nvGraphicFramePr>
        <p:xfrm>
          <a:off x="-32" y="2928934"/>
          <a:ext cx="2714644" cy="3282170"/>
        </p:xfrm>
        <a:graphic>
          <a:graphicData uri="http://schemas.openxmlformats.org/drawingml/2006/table">
            <a:tbl>
              <a:tblPr/>
              <a:tblGrid>
                <a:gridCol w="1281915"/>
                <a:gridCol w="1432729"/>
              </a:tblGrid>
              <a:tr h="7705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40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U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</a:tr>
              <a:tr h="46026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0,1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</a:tr>
              <a:tr h="460267"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0,2</a:t>
                      </a: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800" b="1" kern="1200" dirty="0" smtClean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4</a:t>
                      </a: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</a:tr>
              <a:tr h="460267"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0,3</a:t>
                      </a: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800" b="1" kern="1200" dirty="0" smtClean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6</a:t>
                      </a: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</a:tr>
              <a:tr h="460267"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0,4</a:t>
                      </a: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800" b="1" kern="1200" dirty="0" smtClean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8</a:t>
                      </a: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</a:tr>
              <a:tr h="328762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44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9" name="Rectangle 88"/>
          <p:cNvSpPr>
            <a:spLocks noChangeArrowheads="1"/>
          </p:cNvSpPr>
          <p:nvPr/>
        </p:nvSpPr>
        <p:spPr bwMode="auto">
          <a:xfrm>
            <a:off x="1071538" y="1000108"/>
            <a:ext cx="1265717" cy="403562"/>
          </a:xfrm>
          <a:prstGeom prst="rect">
            <a:avLst/>
          </a:prstGeom>
          <a:solidFill>
            <a:srgbClr val="0033CC"/>
          </a:solidFill>
          <a:ln w="1270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800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0" name="Таблица 49"/>
          <p:cNvGraphicFramePr>
            <a:graphicFrameLocks noGrp="1"/>
          </p:cNvGraphicFramePr>
          <p:nvPr/>
        </p:nvGraphicFramePr>
        <p:xfrm>
          <a:off x="2857488" y="3000372"/>
          <a:ext cx="2714644" cy="3152780"/>
        </p:xfrm>
        <a:graphic>
          <a:graphicData uri="http://schemas.openxmlformats.org/drawingml/2006/table">
            <a:tbl>
              <a:tblPr/>
              <a:tblGrid>
                <a:gridCol w="1281915"/>
                <a:gridCol w="1432729"/>
              </a:tblGrid>
              <a:tr h="7143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40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CC">
                        <a:alpha val="3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U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CC">
                        <a:alpha val="32000"/>
                      </a:srgbClr>
                    </a:solidFill>
                  </a:tcPr>
                </a:tc>
              </a:tr>
              <a:tr h="6469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ru-RU" sz="3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0,05</a:t>
                      </a:r>
                      <a:r>
                        <a:rPr kumimoji="0" lang="ru-RU" sz="3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30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CC">
                        <a:alpha val="3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000" b="1" dirty="0" smtClean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kumimoji="0" lang="ru-RU" sz="3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kumimoji="0" lang="ru-RU" sz="3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CC">
                        <a:alpha val="32000"/>
                      </a:srgbClr>
                    </a:solidFill>
                  </a:tcPr>
                </a:tc>
              </a:tr>
              <a:tr h="240103"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3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0,1</a:t>
                      </a:r>
                      <a:r>
                        <a:rPr kumimoji="0" lang="ru-RU" sz="3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3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CC">
                        <a:alpha val="3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3000" b="1" kern="1200" dirty="0" smtClean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4</a:t>
                      </a:r>
                      <a:r>
                        <a:rPr kumimoji="0" lang="ru-RU" sz="3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kumimoji="0" lang="ru-RU" sz="3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CC">
                        <a:alpha val="32000"/>
                      </a:srgbClr>
                    </a:solidFill>
                  </a:tcPr>
                </a:tc>
              </a:tr>
              <a:tr h="175406"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3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0,15</a:t>
                      </a:r>
                      <a:r>
                        <a:rPr kumimoji="0" lang="ru-RU" sz="3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3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CC">
                        <a:alpha val="3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3000" b="1" kern="1200" dirty="0" smtClean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6</a:t>
                      </a:r>
                      <a:r>
                        <a:rPr kumimoji="0" lang="ru-RU" sz="3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kumimoji="0" lang="ru-RU" sz="3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CC">
                        <a:alpha val="32000"/>
                      </a:srgb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3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0,2</a:t>
                      </a:r>
                      <a:r>
                        <a:rPr kumimoji="0" lang="ru-RU" sz="3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3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CC">
                        <a:alpha val="3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3000" b="1" kern="1200" dirty="0" smtClean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8</a:t>
                      </a:r>
                      <a:r>
                        <a:rPr kumimoji="0" lang="ru-RU" sz="3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kumimoji="0" lang="ru-RU" sz="3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CC">
                        <a:alpha val="32000"/>
                      </a:srgbClr>
                    </a:solidFill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4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CC">
                        <a:alpha val="32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CC">
                        <a:alpha val="32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19457" name="Rectangle 1"/>
          <p:cNvSpPr>
            <a:spLocks noChangeArrowheads="1"/>
          </p:cNvSpPr>
          <p:nvPr/>
        </p:nvSpPr>
        <p:spPr bwMode="auto">
          <a:xfrm rot="782311">
            <a:off x="4776522" y="484022"/>
            <a:ext cx="435768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проводят по разному…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    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2357422" y="1496785"/>
            <a:ext cx="6786578" cy="64633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lvl="0" eaLnBrk="0" hangingPunct="0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СОПРОТИВЛЕНИЕ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это </a:t>
            </a:r>
            <a:r>
              <a:rPr lang="ru-RU" sz="3600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св-во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7429520" y="2143116"/>
            <a:ext cx="857256" cy="110799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66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endParaRPr lang="ru-RU" sz="6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7524708" y="3361218"/>
            <a:ext cx="619192" cy="110799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6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endParaRPr lang="ru-RU" sz="6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6203199" y="2770527"/>
            <a:ext cx="1214446" cy="1015663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6000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6000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6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7" name="Прямая соединительная линия 56"/>
          <p:cNvCxnSpPr/>
          <p:nvPr/>
        </p:nvCxnSpPr>
        <p:spPr>
          <a:xfrm>
            <a:off x="7429520" y="3286124"/>
            <a:ext cx="71438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Прямоугольник 57"/>
          <p:cNvSpPr/>
          <p:nvPr/>
        </p:nvSpPr>
        <p:spPr>
          <a:xfrm>
            <a:off x="5857884" y="5214950"/>
            <a:ext cx="1500198" cy="70788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sz="4000" b="1" cap="all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4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7429520" y="4743136"/>
            <a:ext cx="857256" cy="76944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ru-RU" sz="44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1в</a:t>
            </a:r>
            <a:endParaRPr lang="ru-RU" sz="4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0" name="Прямая соединительная линия 59"/>
          <p:cNvCxnSpPr/>
          <p:nvPr/>
        </p:nvCxnSpPr>
        <p:spPr>
          <a:xfrm>
            <a:off x="7429520" y="5572140"/>
            <a:ext cx="71438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Прямоугольник 60"/>
          <p:cNvSpPr/>
          <p:nvPr/>
        </p:nvSpPr>
        <p:spPr>
          <a:xfrm>
            <a:off x="7500958" y="5572140"/>
            <a:ext cx="714380" cy="584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1А</a:t>
            </a:r>
            <a:endParaRPr lang="ru-RU" sz="32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 rot="20539246">
            <a:off x="928662" y="5518479"/>
            <a:ext cx="697627" cy="707886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40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20</a:t>
            </a:r>
            <a:endParaRPr lang="ru-RU" sz="4000" b="1" dirty="0">
              <a:solidFill>
                <a:srgbClr val="006600"/>
              </a:solidFill>
              <a:latin typeface="Times New Roman"/>
              <a:ea typeface="Times New Roman"/>
            </a:endParaRPr>
          </a:p>
        </p:txBody>
      </p:sp>
      <p:sp>
        <p:nvSpPr>
          <p:cNvPr id="63" name="Прямоугольник 62"/>
          <p:cNvSpPr/>
          <p:nvPr/>
        </p:nvSpPr>
        <p:spPr>
          <a:xfrm rot="20714794">
            <a:off x="3786182" y="5500702"/>
            <a:ext cx="772688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600" b="1" dirty="0" smtClean="0">
                <a:solidFill>
                  <a:srgbClr val="000099"/>
                </a:solidFill>
                <a:latin typeface="Times New Roman"/>
                <a:ea typeface="Times New Roman"/>
              </a:rPr>
              <a:t>40</a:t>
            </a:r>
            <a:endParaRPr lang="ru-RU" sz="3200" b="1" dirty="0">
              <a:solidFill>
                <a:srgbClr val="000099"/>
              </a:solidFill>
              <a:latin typeface="Times New Roman"/>
              <a:ea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3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194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194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3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9" grpId="0" animBg="1"/>
      <p:bldP spid="40" grpId="0" animBg="1"/>
      <p:bldP spid="49" grpId="0" animBg="1"/>
      <p:bldP spid="19457" grpId="0"/>
      <p:bldP spid="52" grpId="0" animBg="1"/>
      <p:bldP spid="54" grpId="0" animBg="1"/>
      <p:bldP spid="55" grpId="0" animBg="1"/>
      <p:bldP spid="56" grpId="0" animBg="1"/>
      <p:bldP spid="58" grpId="0" animBg="1"/>
      <p:bldP spid="59" grpId="0" animBg="1"/>
      <p:bldP spid="61" grpId="0" animBg="1"/>
      <p:bldP spid="62" grpId="0" animBg="1"/>
      <p:bldP spid="6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Скругленный прямоугольник 91"/>
          <p:cNvSpPr/>
          <p:nvPr/>
        </p:nvSpPr>
        <p:spPr>
          <a:xfrm>
            <a:off x="1857356" y="4429132"/>
            <a:ext cx="1643074" cy="1214446"/>
          </a:xfrm>
          <a:prstGeom prst="roundRect">
            <a:avLst/>
          </a:prstGeom>
          <a:solidFill>
            <a:schemeClr val="accent1">
              <a:alpha val="7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1" name="Скругленный прямоугольник 90"/>
          <p:cNvSpPr/>
          <p:nvPr/>
        </p:nvSpPr>
        <p:spPr>
          <a:xfrm>
            <a:off x="7500926" y="1071546"/>
            <a:ext cx="1643074" cy="785818"/>
          </a:xfrm>
          <a:prstGeom prst="roundRect">
            <a:avLst/>
          </a:prstGeom>
          <a:solidFill>
            <a:schemeClr val="accent1">
              <a:alpha val="7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Group 59"/>
          <p:cNvGrpSpPr>
            <a:grpSpLocks/>
          </p:cNvGrpSpPr>
          <p:nvPr/>
        </p:nvGrpSpPr>
        <p:grpSpPr bwMode="auto">
          <a:xfrm>
            <a:off x="214282" y="462654"/>
            <a:ext cx="3785671" cy="1966218"/>
            <a:chOff x="1490" y="3147"/>
            <a:chExt cx="2051" cy="977"/>
          </a:xfrm>
        </p:grpSpPr>
        <p:sp>
          <p:nvSpPr>
            <p:cNvPr id="4" name="Rectangle 88"/>
            <p:cNvSpPr>
              <a:spLocks noChangeArrowheads="1"/>
            </p:cNvSpPr>
            <p:nvPr/>
          </p:nvSpPr>
          <p:spPr bwMode="auto">
            <a:xfrm>
              <a:off x="1848" y="3341"/>
              <a:ext cx="261" cy="161"/>
            </a:xfrm>
            <a:prstGeom prst="rect">
              <a:avLst/>
            </a:prstGeom>
            <a:solidFill>
              <a:srgbClr val="006600"/>
            </a:solidFill>
            <a:ln w="12700">
              <a:solidFill>
                <a:srgbClr val="0066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80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" name="Group 60"/>
            <p:cNvGrpSpPr>
              <a:grpSpLocks/>
            </p:cNvGrpSpPr>
            <p:nvPr/>
          </p:nvGrpSpPr>
          <p:grpSpPr bwMode="auto">
            <a:xfrm>
              <a:off x="1490" y="3147"/>
              <a:ext cx="2051" cy="977"/>
              <a:chOff x="1658" y="3147"/>
              <a:chExt cx="2051" cy="977"/>
            </a:xfrm>
          </p:grpSpPr>
          <p:sp>
            <p:nvSpPr>
              <p:cNvPr id="6" name="Line 87"/>
              <p:cNvSpPr>
                <a:spLocks noChangeShapeType="1"/>
              </p:cNvSpPr>
              <p:nvPr/>
            </p:nvSpPr>
            <p:spPr bwMode="auto">
              <a:xfrm flipH="1">
                <a:off x="1659" y="3412"/>
                <a:ext cx="357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8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5" name="Group 67"/>
              <p:cNvGrpSpPr>
                <a:grpSpLocks/>
              </p:cNvGrpSpPr>
              <p:nvPr/>
            </p:nvGrpSpPr>
            <p:grpSpPr bwMode="auto">
              <a:xfrm>
                <a:off x="1658" y="3147"/>
                <a:ext cx="2051" cy="839"/>
                <a:chOff x="1658" y="3147"/>
                <a:chExt cx="2051" cy="839"/>
              </a:xfrm>
            </p:grpSpPr>
            <p:sp>
              <p:nvSpPr>
                <p:cNvPr id="14" name="Line 86"/>
                <p:cNvSpPr>
                  <a:spLocks noChangeShapeType="1"/>
                </p:cNvSpPr>
                <p:nvPr/>
              </p:nvSpPr>
              <p:spPr bwMode="auto">
                <a:xfrm flipH="1">
                  <a:off x="2277" y="3414"/>
                  <a:ext cx="897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7" name="Group 80"/>
                <p:cNvGrpSpPr>
                  <a:grpSpLocks/>
                </p:cNvGrpSpPr>
                <p:nvPr/>
              </p:nvGrpSpPr>
              <p:grpSpPr bwMode="auto">
                <a:xfrm>
                  <a:off x="2913" y="3147"/>
                  <a:ext cx="794" cy="725"/>
                  <a:chOff x="5000" y="7571"/>
                  <a:chExt cx="794" cy="725"/>
                </a:xfrm>
              </p:grpSpPr>
              <p:grpSp>
                <p:nvGrpSpPr>
                  <p:cNvPr id="8" name="Group 83"/>
                  <p:cNvGrpSpPr>
                    <a:grpSpLocks/>
                  </p:cNvGrpSpPr>
                  <p:nvPr/>
                </p:nvGrpSpPr>
                <p:grpSpPr bwMode="auto">
                  <a:xfrm>
                    <a:off x="5081" y="7571"/>
                    <a:ext cx="702" cy="725"/>
                    <a:chOff x="5081" y="7571"/>
                    <a:chExt cx="702" cy="725"/>
                  </a:xfrm>
                </p:grpSpPr>
                <p:sp>
                  <p:nvSpPr>
                    <p:cNvPr id="23" name="Text Box 8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081" y="7571"/>
                      <a:ext cx="702" cy="725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ru-RU" sz="5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7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4" name="Oval 8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251" y="7664"/>
                      <a:ext cx="300" cy="335"/>
                    </a:xfrm>
                    <a:prstGeom prst="ellipse">
                      <a:avLst/>
                    </a:prstGeom>
                    <a:noFill/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80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21" name="Line 8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00" y="7840"/>
                    <a:ext cx="230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80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2" name="Line 8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564" y="7834"/>
                    <a:ext cx="230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80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16" name="Line 71"/>
                <p:cNvSpPr>
                  <a:spLocks noChangeShapeType="1"/>
                </p:cNvSpPr>
                <p:nvPr/>
              </p:nvSpPr>
              <p:spPr bwMode="auto">
                <a:xfrm>
                  <a:off x="3709" y="3410"/>
                  <a:ext cx="0" cy="576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7" name="Line 70"/>
                <p:cNvSpPr>
                  <a:spLocks noChangeShapeType="1"/>
                </p:cNvSpPr>
                <p:nvPr/>
              </p:nvSpPr>
              <p:spPr bwMode="auto">
                <a:xfrm>
                  <a:off x="1658" y="3409"/>
                  <a:ext cx="0" cy="576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8" name="Line 69"/>
                <p:cNvSpPr>
                  <a:spLocks noChangeShapeType="1"/>
                </p:cNvSpPr>
                <p:nvPr/>
              </p:nvSpPr>
              <p:spPr bwMode="auto">
                <a:xfrm flipH="1">
                  <a:off x="2972" y="3985"/>
                  <a:ext cx="737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9" name="Line 68"/>
                <p:cNvSpPr>
                  <a:spLocks noChangeShapeType="1"/>
                </p:cNvSpPr>
                <p:nvPr/>
              </p:nvSpPr>
              <p:spPr bwMode="auto">
                <a:xfrm flipH="1">
                  <a:off x="1659" y="3984"/>
                  <a:ext cx="737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9" name="Group 64"/>
              <p:cNvGrpSpPr>
                <a:grpSpLocks/>
              </p:cNvGrpSpPr>
              <p:nvPr/>
            </p:nvGrpSpPr>
            <p:grpSpPr bwMode="auto">
              <a:xfrm>
                <a:off x="2881" y="3848"/>
                <a:ext cx="184" cy="276"/>
                <a:chOff x="3503" y="4378"/>
                <a:chExt cx="184" cy="276"/>
              </a:xfrm>
            </p:grpSpPr>
            <p:sp>
              <p:nvSpPr>
                <p:cNvPr id="12" name="Oval 66"/>
                <p:cNvSpPr>
                  <a:spLocks noChangeArrowheads="1"/>
                </p:cNvSpPr>
                <p:nvPr/>
              </p:nvSpPr>
              <p:spPr bwMode="auto">
                <a:xfrm>
                  <a:off x="3525" y="4458"/>
                  <a:ext cx="141" cy="141"/>
                </a:xfrm>
                <a:prstGeom prst="ellipse">
                  <a:avLst/>
                </a:prstGeom>
                <a:solidFill>
                  <a:srgbClr val="FFFFFF"/>
                </a:solidFill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3" name="Line 65"/>
                <p:cNvSpPr>
                  <a:spLocks noChangeShapeType="1"/>
                </p:cNvSpPr>
                <p:nvPr/>
              </p:nvSpPr>
              <p:spPr bwMode="auto">
                <a:xfrm flipV="1">
                  <a:off x="3503" y="4378"/>
                  <a:ext cx="184" cy="276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15" name="Group 61"/>
              <p:cNvGrpSpPr>
                <a:grpSpLocks/>
              </p:cNvGrpSpPr>
              <p:nvPr/>
            </p:nvGrpSpPr>
            <p:grpSpPr bwMode="auto">
              <a:xfrm>
                <a:off x="2294" y="3825"/>
                <a:ext cx="184" cy="276"/>
                <a:chOff x="3503" y="4378"/>
                <a:chExt cx="184" cy="276"/>
              </a:xfrm>
            </p:grpSpPr>
            <p:sp>
              <p:nvSpPr>
                <p:cNvPr id="10" name="Oval 63"/>
                <p:cNvSpPr>
                  <a:spLocks noChangeArrowheads="1"/>
                </p:cNvSpPr>
                <p:nvPr/>
              </p:nvSpPr>
              <p:spPr bwMode="auto">
                <a:xfrm>
                  <a:off x="3525" y="4458"/>
                  <a:ext cx="141" cy="141"/>
                </a:xfrm>
                <a:prstGeom prst="ellipse">
                  <a:avLst/>
                </a:prstGeom>
                <a:solidFill>
                  <a:srgbClr val="FFFFFF"/>
                </a:solidFill>
                <a:ln w="57150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1" name="Line 62"/>
                <p:cNvSpPr>
                  <a:spLocks noChangeShapeType="1"/>
                </p:cNvSpPr>
                <p:nvPr/>
              </p:nvSpPr>
              <p:spPr bwMode="auto">
                <a:xfrm flipV="1">
                  <a:off x="3503" y="4378"/>
                  <a:ext cx="184" cy="276"/>
                </a:xfrm>
                <a:prstGeom prst="line">
                  <a:avLst/>
                </a:prstGeom>
                <a:noFill/>
                <a:ln w="57150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grpSp>
        <p:nvGrpSpPr>
          <p:cNvPr id="20" name="Группа 24"/>
          <p:cNvGrpSpPr/>
          <p:nvPr/>
        </p:nvGrpSpPr>
        <p:grpSpPr>
          <a:xfrm>
            <a:off x="642910" y="-111359"/>
            <a:ext cx="1582269" cy="1111467"/>
            <a:chOff x="6902158" y="239886"/>
            <a:chExt cx="1772302" cy="1277134"/>
          </a:xfrm>
        </p:grpSpPr>
        <p:grpSp>
          <p:nvGrpSpPr>
            <p:cNvPr id="25" name="Group 34"/>
            <p:cNvGrpSpPr>
              <a:grpSpLocks/>
            </p:cNvGrpSpPr>
            <p:nvPr/>
          </p:nvGrpSpPr>
          <p:grpSpPr bwMode="auto">
            <a:xfrm>
              <a:off x="6929476" y="239886"/>
              <a:ext cx="1691428" cy="1247390"/>
              <a:chOff x="9385" y="4844"/>
              <a:chExt cx="1129" cy="789"/>
            </a:xfrm>
          </p:grpSpPr>
          <p:grpSp>
            <p:nvGrpSpPr>
              <p:cNvPr id="26" name="Group 35"/>
              <p:cNvGrpSpPr>
                <a:grpSpLocks/>
              </p:cNvGrpSpPr>
              <p:nvPr/>
            </p:nvGrpSpPr>
            <p:grpSpPr bwMode="auto">
              <a:xfrm>
                <a:off x="9740" y="4844"/>
                <a:ext cx="599" cy="530"/>
                <a:chOff x="9740" y="4844"/>
                <a:chExt cx="599" cy="530"/>
              </a:xfrm>
            </p:grpSpPr>
            <p:sp>
              <p:nvSpPr>
                <p:cNvPr id="34" name="Text Box 36"/>
                <p:cNvSpPr txBox="1">
                  <a:spLocks noChangeArrowheads="1"/>
                </p:cNvSpPr>
                <p:nvPr/>
              </p:nvSpPr>
              <p:spPr bwMode="auto">
                <a:xfrm>
                  <a:off x="9740" y="4844"/>
                  <a:ext cx="599" cy="53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4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99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endParaRPr kumimoji="0" lang="ru-RU" sz="5400" b="0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5" name="Oval 37"/>
                <p:cNvSpPr>
                  <a:spLocks noChangeArrowheads="1"/>
                </p:cNvSpPr>
                <p:nvPr/>
              </p:nvSpPr>
              <p:spPr bwMode="auto">
                <a:xfrm>
                  <a:off x="9779" y="4917"/>
                  <a:ext cx="346" cy="334"/>
                </a:xfrm>
                <a:prstGeom prst="ellipse">
                  <a:avLst/>
                </a:prstGeom>
                <a:noFill/>
                <a:ln w="12700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30" name="Line 38"/>
              <p:cNvSpPr>
                <a:spLocks noChangeShapeType="1"/>
              </p:cNvSpPr>
              <p:nvPr/>
            </p:nvSpPr>
            <p:spPr bwMode="auto">
              <a:xfrm>
                <a:off x="10127" y="5092"/>
                <a:ext cx="38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" name="Line 39"/>
              <p:cNvSpPr>
                <a:spLocks noChangeShapeType="1"/>
              </p:cNvSpPr>
              <p:nvPr/>
            </p:nvSpPr>
            <p:spPr bwMode="auto">
              <a:xfrm>
                <a:off x="9390" y="5093"/>
                <a:ext cx="38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" name="Line 40"/>
              <p:cNvSpPr>
                <a:spLocks noChangeShapeType="1"/>
              </p:cNvSpPr>
              <p:nvPr/>
            </p:nvSpPr>
            <p:spPr bwMode="auto">
              <a:xfrm>
                <a:off x="9385" y="5091"/>
                <a:ext cx="0" cy="54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3" name="Line 41"/>
              <p:cNvSpPr>
                <a:spLocks noChangeShapeType="1"/>
              </p:cNvSpPr>
              <p:nvPr/>
            </p:nvSpPr>
            <p:spPr bwMode="auto">
              <a:xfrm>
                <a:off x="10514" y="5091"/>
                <a:ext cx="0" cy="54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27" name="Овал 26"/>
            <p:cNvSpPr/>
            <p:nvPr/>
          </p:nvSpPr>
          <p:spPr>
            <a:xfrm>
              <a:off x="6902158" y="1411890"/>
              <a:ext cx="71438" cy="71438"/>
            </a:xfrm>
            <a:prstGeom prst="ellipse">
              <a:avLst/>
            </a:prstGeom>
            <a:solidFill>
              <a:srgbClr val="000099"/>
            </a:solidFill>
            <a:ln>
              <a:solidFill>
                <a:srgbClr val="00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Овал 27"/>
            <p:cNvSpPr/>
            <p:nvPr/>
          </p:nvSpPr>
          <p:spPr>
            <a:xfrm>
              <a:off x="8603022" y="1445582"/>
              <a:ext cx="71438" cy="71438"/>
            </a:xfrm>
            <a:prstGeom prst="ellipse">
              <a:avLst/>
            </a:prstGeom>
            <a:solidFill>
              <a:srgbClr val="000099"/>
            </a:solidFill>
            <a:ln>
              <a:solidFill>
                <a:srgbClr val="00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6" name="AutoShape 4"/>
          <p:cNvSpPr>
            <a:spLocks noChangeArrowheads="1"/>
          </p:cNvSpPr>
          <p:nvPr/>
        </p:nvSpPr>
        <p:spPr bwMode="auto">
          <a:xfrm>
            <a:off x="2428860" y="1714488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9" name="Group 5"/>
          <p:cNvGrpSpPr>
            <a:grpSpLocks/>
          </p:cNvGrpSpPr>
          <p:nvPr/>
        </p:nvGrpSpPr>
        <p:grpSpPr bwMode="auto">
          <a:xfrm>
            <a:off x="1142976" y="1785926"/>
            <a:ext cx="347811" cy="371477"/>
            <a:chOff x="3018" y="5186"/>
            <a:chExt cx="202" cy="201"/>
          </a:xfrm>
        </p:grpSpPr>
        <p:sp>
          <p:nvSpPr>
            <p:cNvPr id="38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0" name="AutoShape 4"/>
          <p:cNvSpPr>
            <a:spLocks noChangeArrowheads="1"/>
          </p:cNvSpPr>
          <p:nvPr/>
        </p:nvSpPr>
        <p:spPr bwMode="auto">
          <a:xfrm>
            <a:off x="3571868" y="693090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AutoShape 4"/>
          <p:cNvSpPr>
            <a:spLocks noChangeArrowheads="1"/>
          </p:cNvSpPr>
          <p:nvPr/>
        </p:nvSpPr>
        <p:spPr bwMode="auto">
          <a:xfrm>
            <a:off x="1643042" y="285728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7" name="Group 5"/>
          <p:cNvGrpSpPr>
            <a:grpSpLocks/>
          </p:cNvGrpSpPr>
          <p:nvPr/>
        </p:nvGrpSpPr>
        <p:grpSpPr bwMode="auto">
          <a:xfrm>
            <a:off x="2723991" y="700069"/>
            <a:ext cx="347811" cy="371477"/>
            <a:chOff x="3018" y="5186"/>
            <a:chExt cx="202" cy="201"/>
          </a:xfrm>
        </p:grpSpPr>
        <p:sp>
          <p:nvSpPr>
            <p:cNvPr id="43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2" name="Group 5"/>
          <p:cNvGrpSpPr>
            <a:grpSpLocks/>
          </p:cNvGrpSpPr>
          <p:nvPr/>
        </p:nvGrpSpPr>
        <p:grpSpPr bwMode="auto">
          <a:xfrm>
            <a:off x="785786" y="264462"/>
            <a:ext cx="347811" cy="371477"/>
            <a:chOff x="3018" y="5186"/>
            <a:chExt cx="202" cy="201"/>
          </a:xfrm>
        </p:grpSpPr>
        <p:sp>
          <p:nvSpPr>
            <p:cNvPr id="46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7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aphicFrame>
        <p:nvGraphicFramePr>
          <p:cNvPr id="48" name="Таблица 47"/>
          <p:cNvGraphicFramePr>
            <a:graphicFrameLocks noGrp="1"/>
          </p:cNvGraphicFramePr>
          <p:nvPr/>
        </p:nvGraphicFramePr>
        <p:xfrm>
          <a:off x="4071934" y="214291"/>
          <a:ext cx="2071702" cy="2682240"/>
        </p:xfrm>
        <a:graphic>
          <a:graphicData uri="http://schemas.openxmlformats.org/drawingml/2006/table">
            <a:tbl>
              <a:tblPr/>
              <a:tblGrid>
                <a:gridCol w="978304"/>
                <a:gridCol w="1093398"/>
              </a:tblGrid>
              <a:tr h="5987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40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U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</a:tr>
              <a:tr h="38085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0,1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</a:tr>
              <a:tr h="380853"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0,2</a:t>
                      </a: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800" b="1" kern="1200" dirty="0" smtClean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4</a:t>
                      </a: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</a:tr>
              <a:tr h="380853"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0,3</a:t>
                      </a: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800" b="1" kern="1200" dirty="0" smtClean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6</a:t>
                      </a: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0,4</a:t>
                      </a: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800" b="1" kern="1200" dirty="0" smtClean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8</a:t>
                      </a: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</a:tr>
              <a:tr h="213360">
                <a:tc gridSpan="2"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2400" b="1" u="sng" kern="12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R = const</a:t>
                      </a:r>
                      <a:endParaRPr kumimoji="0" lang="ru-RU" sz="4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</a:tr>
            </a:tbl>
          </a:graphicData>
        </a:graphic>
      </p:graphicFrame>
      <p:grpSp>
        <p:nvGrpSpPr>
          <p:cNvPr id="45" name="Group 1"/>
          <p:cNvGrpSpPr>
            <a:grpSpLocks/>
          </p:cNvGrpSpPr>
          <p:nvPr/>
        </p:nvGrpSpPr>
        <p:grpSpPr bwMode="auto">
          <a:xfrm>
            <a:off x="6143636" y="571480"/>
            <a:ext cx="2857488" cy="2143140"/>
            <a:chOff x="8579" y="3937"/>
            <a:chExt cx="2160" cy="1670"/>
          </a:xfrm>
        </p:grpSpPr>
        <p:sp>
          <p:nvSpPr>
            <p:cNvPr id="17410" name="Line 2"/>
            <p:cNvSpPr>
              <a:spLocks noChangeShapeType="1"/>
            </p:cNvSpPr>
            <p:nvPr/>
          </p:nvSpPr>
          <p:spPr bwMode="auto">
            <a:xfrm flipV="1">
              <a:off x="8701" y="3937"/>
              <a:ext cx="0" cy="167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411" name="Line 3"/>
            <p:cNvSpPr>
              <a:spLocks noChangeShapeType="1"/>
            </p:cNvSpPr>
            <p:nvPr/>
          </p:nvSpPr>
          <p:spPr bwMode="auto">
            <a:xfrm>
              <a:off x="8579" y="5454"/>
              <a:ext cx="2160" cy="0"/>
            </a:xfrm>
            <a:prstGeom prst="line">
              <a:avLst/>
            </a:prstGeom>
            <a:noFill/>
            <a:ln w="9525">
              <a:solidFill>
                <a:srgbClr val="0033C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7412" name="Line 4"/>
          <p:cNvSpPr>
            <a:spLocks noChangeShapeType="1"/>
          </p:cNvSpPr>
          <p:nvPr/>
        </p:nvSpPr>
        <p:spPr bwMode="auto">
          <a:xfrm flipV="1">
            <a:off x="6302279" y="857231"/>
            <a:ext cx="1698746" cy="1657343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3" name="Прямоугольник 52"/>
          <p:cNvSpPr/>
          <p:nvPr/>
        </p:nvSpPr>
        <p:spPr>
          <a:xfrm>
            <a:off x="6341920" y="214290"/>
            <a:ext cx="7304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lang="en-US" sz="1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endParaRPr lang="ru-RU" sz="2800" dirty="0">
              <a:latin typeface="Times New Roman"/>
              <a:ea typeface="Times New Roman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8274187" y="1925413"/>
            <a:ext cx="94128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endParaRPr lang="ru-RU" sz="2000" dirty="0">
              <a:latin typeface="Times New Roman"/>
              <a:ea typeface="Times New Roman"/>
            </a:endParaRPr>
          </a:p>
        </p:txBody>
      </p:sp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7572396" y="1005472"/>
            <a:ext cx="168026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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U</a:t>
            </a:r>
            <a:endParaRPr kumimoji="0" lang="en-US" sz="5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6" name="Rectangle 88"/>
          <p:cNvSpPr>
            <a:spLocks noChangeArrowheads="1"/>
          </p:cNvSpPr>
          <p:nvPr/>
        </p:nvSpPr>
        <p:spPr bwMode="auto">
          <a:xfrm>
            <a:off x="843576" y="849980"/>
            <a:ext cx="1143008" cy="336001"/>
          </a:xfrm>
          <a:prstGeom prst="rect">
            <a:avLst/>
          </a:prstGeom>
          <a:solidFill>
            <a:srgbClr val="006600"/>
          </a:solidFill>
          <a:ln w="12700">
            <a:solidFill>
              <a:srgbClr val="0066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800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7" name="Таблица 56"/>
          <p:cNvGraphicFramePr>
            <a:graphicFrameLocks noGrp="1"/>
          </p:cNvGraphicFramePr>
          <p:nvPr/>
        </p:nvGraphicFramePr>
        <p:xfrm>
          <a:off x="-40944" y="2116676"/>
          <a:ext cx="2428892" cy="2377440"/>
        </p:xfrm>
        <a:graphic>
          <a:graphicData uri="http://schemas.openxmlformats.org/drawingml/2006/table">
            <a:tbl>
              <a:tblPr/>
              <a:tblGrid>
                <a:gridCol w="928694"/>
                <a:gridCol w="1500198"/>
              </a:tblGrid>
              <a:tr h="5987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40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4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Ом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</a:tr>
              <a:tr h="38085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0,4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Ом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</a:tr>
              <a:tr h="380853"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0,2</a:t>
                      </a: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800" b="1" kern="1200" dirty="0" smtClean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4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Ом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0,1</a:t>
                      </a: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800" b="1" kern="1200" dirty="0" smtClean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8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Ом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</a:tr>
              <a:tr h="213360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u="sng" kern="12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U =const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</a:tr>
            </a:tbl>
          </a:graphicData>
        </a:graphic>
      </p:graphicFrame>
      <p:grpSp>
        <p:nvGrpSpPr>
          <p:cNvPr id="49" name="Group 1"/>
          <p:cNvGrpSpPr>
            <a:grpSpLocks/>
          </p:cNvGrpSpPr>
          <p:nvPr/>
        </p:nvGrpSpPr>
        <p:grpSpPr bwMode="auto">
          <a:xfrm>
            <a:off x="567347" y="4500570"/>
            <a:ext cx="2857488" cy="2143140"/>
            <a:chOff x="8579" y="3937"/>
            <a:chExt cx="2160" cy="1670"/>
          </a:xfrm>
        </p:grpSpPr>
        <p:sp>
          <p:nvSpPr>
            <p:cNvPr id="61" name="Line 2"/>
            <p:cNvSpPr>
              <a:spLocks noChangeShapeType="1"/>
            </p:cNvSpPr>
            <p:nvPr/>
          </p:nvSpPr>
          <p:spPr bwMode="auto">
            <a:xfrm flipV="1">
              <a:off x="8701" y="3937"/>
              <a:ext cx="0" cy="167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2" name="Line 3"/>
            <p:cNvSpPr>
              <a:spLocks noChangeShapeType="1"/>
            </p:cNvSpPr>
            <p:nvPr/>
          </p:nvSpPr>
          <p:spPr bwMode="auto">
            <a:xfrm>
              <a:off x="8579" y="5454"/>
              <a:ext cx="2160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63" name="Прямоугольник 62"/>
          <p:cNvSpPr/>
          <p:nvPr/>
        </p:nvSpPr>
        <p:spPr>
          <a:xfrm>
            <a:off x="71406" y="4405978"/>
            <a:ext cx="7304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lang="en-US" sz="1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endParaRPr lang="ru-RU" sz="2800" dirty="0">
              <a:latin typeface="Times New Roman"/>
              <a:ea typeface="Times New Roman"/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3353397" y="6143644"/>
            <a:ext cx="121860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Ом</a:t>
            </a:r>
            <a:endParaRPr lang="ru-RU" sz="1050" dirty="0">
              <a:latin typeface="Times New Roman"/>
              <a:ea typeface="Times New Roman"/>
            </a:endParaRPr>
          </a:p>
        </p:txBody>
      </p:sp>
      <p:sp>
        <p:nvSpPr>
          <p:cNvPr id="65" name="Дуга 64"/>
          <p:cNvSpPr/>
          <p:nvPr/>
        </p:nvSpPr>
        <p:spPr>
          <a:xfrm rot="10800000">
            <a:off x="1142977" y="3054964"/>
            <a:ext cx="3214710" cy="3071834"/>
          </a:xfrm>
          <a:prstGeom prst="arc">
            <a:avLst>
              <a:gd name="adj1" fmla="val 16200000"/>
              <a:gd name="adj2" fmla="val 21066879"/>
            </a:avLst>
          </a:prstGeom>
          <a:ln w="762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9" name="Прямая соединительная линия 68"/>
          <p:cNvCxnSpPr/>
          <p:nvPr/>
        </p:nvCxnSpPr>
        <p:spPr>
          <a:xfrm rot="5400000">
            <a:off x="535753" y="5750735"/>
            <a:ext cx="1357322" cy="0"/>
          </a:xfrm>
          <a:prstGeom prst="line">
            <a:avLst/>
          </a:prstGeom>
          <a:ln w="3810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Прямоугольник 69"/>
          <p:cNvSpPr/>
          <p:nvPr/>
        </p:nvSpPr>
        <p:spPr>
          <a:xfrm>
            <a:off x="1032877" y="6334780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2</a:t>
            </a:r>
            <a:endParaRPr lang="ru-RU" sz="2800" dirty="0">
              <a:solidFill>
                <a:srgbClr val="006600"/>
              </a:solidFill>
            </a:endParaRPr>
          </a:p>
        </p:txBody>
      </p:sp>
      <p:cxnSp>
        <p:nvCxnSpPr>
          <p:cNvPr id="71" name="Прямая соединительная линия 70"/>
          <p:cNvCxnSpPr/>
          <p:nvPr/>
        </p:nvCxnSpPr>
        <p:spPr>
          <a:xfrm>
            <a:off x="714348" y="5072074"/>
            <a:ext cx="642942" cy="0"/>
          </a:xfrm>
          <a:prstGeom prst="line">
            <a:avLst/>
          </a:prstGeom>
          <a:ln w="3810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Прямоугольник 73"/>
          <p:cNvSpPr/>
          <p:nvPr/>
        </p:nvSpPr>
        <p:spPr>
          <a:xfrm>
            <a:off x="77634" y="4786322"/>
            <a:ext cx="6335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0,4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75" name="Прямоугольник 74"/>
          <p:cNvSpPr/>
          <p:nvPr/>
        </p:nvSpPr>
        <p:spPr>
          <a:xfrm>
            <a:off x="1591286" y="6334780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4</a:t>
            </a:r>
            <a:endParaRPr lang="ru-RU" sz="2800" dirty="0">
              <a:solidFill>
                <a:srgbClr val="006600"/>
              </a:solidFill>
            </a:endParaRPr>
          </a:p>
        </p:txBody>
      </p:sp>
      <p:cxnSp>
        <p:nvCxnSpPr>
          <p:cNvPr id="76" name="Прямая соединительная линия 75"/>
          <p:cNvCxnSpPr/>
          <p:nvPr/>
        </p:nvCxnSpPr>
        <p:spPr>
          <a:xfrm rot="5400000">
            <a:off x="1386185" y="6043311"/>
            <a:ext cx="799466" cy="0"/>
          </a:xfrm>
          <a:prstGeom prst="line">
            <a:avLst/>
          </a:prstGeom>
          <a:ln w="3810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/>
          <p:nvPr/>
        </p:nvCxnSpPr>
        <p:spPr>
          <a:xfrm>
            <a:off x="714348" y="5786454"/>
            <a:ext cx="1071570" cy="0"/>
          </a:xfrm>
          <a:prstGeom prst="line">
            <a:avLst/>
          </a:prstGeom>
          <a:ln w="3810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Прямоугольник 78"/>
          <p:cNvSpPr/>
          <p:nvPr/>
        </p:nvSpPr>
        <p:spPr>
          <a:xfrm>
            <a:off x="60382" y="5466198"/>
            <a:ext cx="6335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0,2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2571736" y="6334780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8</a:t>
            </a:r>
            <a:endParaRPr lang="ru-RU" sz="2800" dirty="0">
              <a:solidFill>
                <a:srgbClr val="006600"/>
              </a:solidFill>
            </a:endParaRPr>
          </a:p>
        </p:txBody>
      </p:sp>
      <p:cxnSp>
        <p:nvCxnSpPr>
          <p:cNvPr id="81" name="Прямая соединительная линия 80"/>
          <p:cNvCxnSpPr/>
          <p:nvPr/>
        </p:nvCxnSpPr>
        <p:spPr>
          <a:xfrm rot="5400000">
            <a:off x="2464579" y="6250801"/>
            <a:ext cx="500066" cy="0"/>
          </a:xfrm>
          <a:prstGeom prst="line">
            <a:avLst/>
          </a:prstGeom>
          <a:ln w="3810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/>
          <p:nvPr/>
        </p:nvCxnSpPr>
        <p:spPr>
          <a:xfrm>
            <a:off x="785786" y="6140446"/>
            <a:ext cx="1928826" cy="0"/>
          </a:xfrm>
          <a:prstGeom prst="line">
            <a:avLst/>
          </a:prstGeom>
          <a:ln w="3810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Прямоугольник 84"/>
          <p:cNvSpPr/>
          <p:nvPr/>
        </p:nvSpPr>
        <p:spPr>
          <a:xfrm>
            <a:off x="103512" y="5877574"/>
            <a:ext cx="6335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0,1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86" name="Прямоугольник 85"/>
          <p:cNvSpPr/>
          <p:nvPr/>
        </p:nvSpPr>
        <p:spPr>
          <a:xfrm>
            <a:off x="1857356" y="4643446"/>
            <a:ext cx="107157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 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0" name="Группа 86"/>
          <p:cNvGrpSpPr/>
          <p:nvPr/>
        </p:nvGrpSpPr>
        <p:grpSpPr>
          <a:xfrm>
            <a:off x="2643174" y="4429132"/>
            <a:ext cx="714380" cy="1296318"/>
            <a:chOff x="7429520" y="2711231"/>
            <a:chExt cx="714380" cy="1296318"/>
          </a:xfrm>
          <a:noFill/>
        </p:grpSpPr>
        <p:sp>
          <p:nvSpPr>
            <p:cNvPr id="88" name="Прямоугольник 87"/>
            <p:cNvSpPr/>
            <p:nvPr/>
          </p:nvSpPr>
          <p:spPr>
            <a:xfrm>
              <a:off x="7572396" y="2711231"/>
              <a:ext cx="500066" cy="64633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36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9" name="Прямоугольник 88"/>
            <p:cNvSpPr/>
            <p:nvPr/>
          </p:nvSpPr>
          <p:spPr>
            <a:xfrm>
              <a:off x="7524708" y="3361218"/>
              <a:ext cx="619192" cy="64633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endPara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0" name="Прямая соединительная линия 89"/>
            <p:cNvCxnSpPr/>
            <p:nvPr/>
          </p:nvCxnSpPr>
          <p:spPr>
            <a:xfrm>
              <a:off x="7429520" y="3286124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" name="Группа 17"/>
          <p:cNvGrpSpPr/>
          <p:nvPr/>
        </p:nvGrpSpPr>
        <p:grpSpPr>
          <a:xfrm>
            <a:off x="4357686" y="3178260"/>
            <a:ext cx="1857388" cy="1909345"/>
            <a:chOff x="4929190" y="4234299"/>
            <a:chExt cx="1857388" cy="1909345"/>
          </a:xfrm>
        </p:grpSpPr>
        <p:sp>
          <p:nvSpPr>
            <p:cNvPr id="94" name="Прямоугольник 93"/>
            <p:cNvSpPr/>
            <p:nvPr/>
          </p:nvSpPr>
          <p:spPr>
            <a:xfrm>
              <a:off x="5929322" y="4234299"/>
              <a:ext cx="857256" cy="110799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66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endParaRPr lang="ru-RU" sz="6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5" name="Прямоугольник 94"/>
            <p:cNvSpPr/>
            <p:nvPr/>
          </p:nvSpPr>
          <p:spPr>
            <a:xfrm>
              <a:off x="4929190" y="4643446"/>
              <a:ext cx="1000132" cy="110799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6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66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6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6" name="Прямоугольник 95"/>
            <p:cNvSpPr/>
            <p:nvPr/>
          </p:nvSpPr>
          <p:spPr>
            <a:xfrm>
              <a:off x="5929322" y="5127981"/>
              <a:ext cx="785818" cy="1015663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60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endParaRPr lang="ru-RU" sz="6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7" name="Прямая соединительная линия 96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8" name="Прямоугольник 97"/>
          <p:cNvSpPr/>
          <p:nvPr/>
        </p:nvSpPr>
        <p:spPr>
          <a:xfrm>
            <a:off x="7929586" y="3214686"/>
            <a:ext cx="642942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36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endParaRPr lang="ru-RU" sz="3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9" name="Прямоугольник 98"/>
          <p:cNvSpPr/>
          <p:nvPr/>
        </p:nvSpPr>
        <p:spPr>
          <a:xfrm>
            <a:off x="8001024" y="3929066"/>
            <a:ext cx="500066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endParaRPr lang="ru-RU" sz="3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0" name="Прямоугольник 99"/>
          <p:cNvSpPr/>
          <p:nvPr/>
        </p:nvSpPr>
        <p:spPr>
          <a:xfrm>
            <a:off x="7143768" y="3429000"/>
            <a:ext cx="726255" cy="58477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1" name="Прямая соединительная линия 100"/>
          <p:cNvCxnSpPr/>
          <p:nvPr/>
        </p:nvCxnSpPr>
        <p:spPr>
          <a:xfrm>
            <a:off x="8001024" y="3888984"/>
            <a:ext cx="71438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Прямоугольник 101"/>
          <p:cNvSpPr/>
          <p:nvPr/>
        </p:nvSpPr>
        <p:spPr>
          <a:xfrm>
            <a:off x="6858016" y="4857760"/>
            <a:ext cx="857256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36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36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" name="Прямоугольник 102"/>
          <p:cNvSpPr/>
          <p:nvPr/>
        </p:nvSpPr>
        <p:spPr>
          <a:xfrm>
            <a:off x="7715272" y="4857760"/>
            <a:ext cx="928694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600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R</a:t>
            </a:r>
            <a:endParaRPr lang="ru-RU" sz="3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" name="Прямоугольник 92"/>
          <p:cNvSpPr/>
          <p:nvPr/>
        </p:nvSpPr>
        <p:spPr>
          <a:xfrm>
            <a:off x="8305309" y="6396335"/>
            <a:ext cx="8386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ФвК</a:t>
            </a:r>
            <a:endParaRPr lang="ru-RU" sz="2400" dirty="0"/>
          </a:p>
        </p:txBody>
      </p:sp>
      <p:grpSp>
        <p:nvGrpSpPr>
          <p:cNvPr id="104" name="Группа 103"/>
          <p:cNvGrpSpPr/>
          <p:nvPr/>
        </p:nvGrpSpPr>
        <p:grpSpPr>
          <a:xfrm>
            <a:off x="0" y="0"/>
            <a:ext cx="9144000" cy="6858000"/>
            <a:chOff x="3571868" y="-3429000"/>
            <a:chExt cx="9144000" cy="6858000"/>
          </a:xfrm>
        </p:grpSpPr>
        <p:grpSp>
          <p:nvGrpSpPr>
            <p:cNvPr id="105" name="Группа 125"/>
            <p:cNvGrpSpPr/>
            <p:nvPr/>
          </p:nvGrpSpPr>
          <p:grpSpPr>
            <a:xfrm>
              <a:off x="3571868" y="-3429000"/>
              <a:ext cx="9144000" cy="6858000"/>
              <a:chOff x="-3214742" y="1285908"/>
              <a:chExt cx="9144000" cy="6858000"/>
            </a:xfrm>
          </p:grpSpPr>
          <p:grpSp>
            <p:nvGrpSpPr>
              <p:cNvPr id="111" name="Группа 114"/>
              <p:cNvGrpSpPr/>
              <p:nvPr/>
            </p:nvGrpSpPr>
            <p:grpSpPr>
              <a:xfrm>
                <a:off x="-3214742" y="1285908"/>
                <a:ext cx="9144000" cy="6858000"/>
                <a:chOff x="0" y="0"/>
                <a:chExt cx="9144000" cy="6858000"/>
              </a:xfrm>
            </p:grpSpPr>
            <p:sp>
              <p:nvSpPr>
                <p:cNvPr id="127" name="Прямоугольник 126"/>
                <p:cNvSpPr/>
                <p:nvPr/>
              </p:nvSpPr>
              <p:spPr>
                <a:xfrm>
                  <a:off x="0" y="0"/>
                  <a:ext cx="9144000" cy="6858000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69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28" name="Прямоугольник 127"/>
                <p:cNvSpPr/>
                <p:nvPr/>
              </p:nvSpPr>
              <p:spPr>
                <a:xfrm>
                  <a:off x="357158" y="5143512"/>
                  <a:ext cx="1992853" cy="1015663"/>
                </a:xfrm>
                <a:prstGeom prst="rect">
                  <a:avLst/>
                </a:prstGeom>
                <a:solidFill>
                  <a:schemeClr val="bg2">
                    <a:lumMod val="90000"/>
                  </a:schemeClr>
                </a:solidFill>
              </p:spPr>
              <p:txBody>
                <a:bodyPr wrap="none">
                  <a:spAutoFit/>
                </a:bodyPr>
                <a:lstStyle/>
                <a:p>
                  <a:r>
                    <a:rPr lang="en-US" sz="6000" b="1" dirty="0" smtClean="0">
                      <a:solidFill>
                        <a:srgbClr val="C00000"/>
                      </a:solidFill>
                      <a:latin typeface="Times New Roman" pitchFamily="18" charset="0"/>
                      <a:cs typeface="Times New Roman" pitchFamily="18" charset="0"/>
                    </a:rPr>
                    <a:t>A</a:t>
                  </a:r>
                  <a:r>
                    <a:rPr lang="en-US" sz="6000" b="1" dirty="0" smtClean="0"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r>
                    <a:rPr lang="en-US" sz="6000" b="1" dirty="0" err="1" smtClean="0">
                      <a:latin typeface="Times New Roman" pitchFamily="18" charset="0"/>
                      <a:cs typeface="Times New Roman" pitchFamily="18" charset="0"/>
                    </a:rPr>
                    <a:t>Nt</a:t>
                  </a:r>
                  <a:endParaRPr lang="ru-RU" sz="60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112" name="Группа 123"/>
              <p:cNvGrpSpPr/>
              <p:nvPr/>
            </p:nvGrpSpPr>
            <p:grpSpPr>
              <a:xfrm>
                <a:off x="-3000460" y="1500135"/>
                <a:ext cx="7425913" cy="1562510"/>
                <a:chOff x="-3152860" y="-910440"/>
                <a:chExt cx="7425913" cy="1562510"/>
              </a:xfrm>
              <a:solidFill>
                <a:schemeClr val="bg2">
                  <a:lumMod val="90000"/>
                </a:schemeClr>
              </a:solidFill>
            </p:grpSpPr>
            <p:sp>
              <p:nvSpPr>
                <p:cNvPr id="119" name="Text Box 40"/>
                <p:cNvSpPr txBox="1">
                  <a:spLocks noChangeArrowheads="1"/>
                </p:cNvSpPr>
                <p:nvPr/>
              </p:nvSpPr>
              <p:spPr bwMode="auto">
                <a:xfrm>
                  <a:off x="-3152860" y="-646758"/>
                  <a:ext cx="930056" cy="71438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U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     </a:t>
                  </a:r>
                  <a:endParaRPr kumimoji="0" lang="ru-RU" sz="4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120" name="Group 41"/>
                <p:cNvGrpSpPr>
                  <a:grpSpLocks/>
                </p:cNvGrpSpPr>
                <p:nvPr/>
              </p:nvGrpSpPr>
              <p:grpSpPr bwMode="auto">
                <a:xfrm>
                  <a:off x="-2399564" y="-910440"/>
                  <a:ext cx="6672617" cy="1562510"/>
                  <a:chOff x="-957" y="2602"/>
                  <a:chExt cx="4370" cy="1036"/>
                </a:xfrm>
                <a:grpFill/>
              </p:grpSpPr>
              <p:grpSp>
                <p:nvGrpSpPr>
                  <p:cNvPr id="121" name="Group 42"/>
                  <p:cNvGrpSpPr>
                    <a:grpSpLocks/>
                  </p:cNvGrpSpPr>
                  <p:nvPr/>
                </p:nvGrpSpPr>
                <p:grpSpPr bwMode="auto">
                  <a:xfrm>
                    <a:off x="-931" y="2602"/>
                    <a:ext cx="4344" cy="1036"/>
                    <a:chOff x="6918" y="2902"/>
                    <a:chExt cx="5277" cy="1036"/>
                  </a:xfrm>
                  <a:grpFill/>
                </p:grpSpPr>
                <p:sp>
                  <p:nvSpPr>
                    <p:cNvPr id="123" name="Line 4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1567" y="3938"/>
                      <a:ext cx="628" cy="0"/>
                    </a:xfrm>
                    <a:prstGeom prst="line">
                      <a:avLst/>
                    </a:prstGeom>
                    <a:grpFill/>
                    <a:ln w="19050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grpSp>
                  <p:nvGrpSpPr>
                    <p:cNvPr id="124" name="Group 4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918" y="2902"/>
                      <a:ext cx="605" cy="829"/>
                      <a:chOff x="7325" y="3170"/>
                      <a:chExt cx="484" cy="829"/>
                    </a:xfrm>
                    <a:grpFill/>
                  </p:grpSpPr>
                  <p:sp>
                    <p:nvSpPr>
                      <p:cNvPr id="125" name="Text Box 45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7361" y="3170"/>
                        <a:ext cx="448" cy="379"/>
                      </a:xfrm>
                      <a:prstGeom prst="rect">
                        <a:avLst/>
                      </a:prstGeom>
                      <a:grp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en-US" sz="32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А</a:t>
                        </a:r>
                        <a:endParaRPr kumimoji="0" lang="ru-RU" sz="4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126" name="Text Box 46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7325" y="3549"/>
                        <a:ext cx="484" cy="450"/>
                      </a:xfrm>
                      <a:prstGeom prst="rect">
                        <a:avLst/>
                      </a:prstGeom>
                      <a:grp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en-US" sz="36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 </a:t>
                        </a:r>
                        <a:r>
                          <a:rPr kumimoji="0" lang="en-US" sz="36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006600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q</a:t>
                        </a:r>
                        <a:endParaRPr kumimoji="0" lang="ru-RU" sz="4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</p:grpSp>
              <p:sp>
                <p:nvSpPr>
                  <p:cNvPr id="122" name="Line 47"/>
                  <p:cNvSpPr>
                    <a:spLocks noChangeShapeType="1"/>
                  </p:cNvSpPr>
                  <p:nvPr/>
                </p:nvSpPr>
                <p:spPr bwMode="auto">
                  <a:xfrm>
                    <a:off x="-957" y="2981"/>
                    <a:ext cx="583" cy="0"/>
                  </a:xfrm>
                  <a:prstGeom prst="line">
                    <a:avLst/>
                  </a:prstGeom>
                  <a:grpFill/>
                  <a:ln w="571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grpSp>
            <p:nvGrpSpPr>
              <p:cNvPr id="113" name="Группа 17"/>
              <p:cNvGrpSpPr/>
              <p:nvPr/>
            </p:nvGrpSpPr>
            <p:grpSpPr>
              <a:xfrm>
                <a:off x="-2071766" y="4418989"/>
                <a:ext cx="6643766" cy="1938993"/>
                <a:chOff x="214250" y="4020009"/>
                <a:chExt cx="6643766" cy="1938993"/>
              </a:xfrm>
            </p:grpSpPr>
            <p:sp>
              <p:nvSpPr>
                <p:cNvPr id="114" name="Прямоугольник 113"/>
                <p:cNvSpPr/>
                <p:nvPr/>
              </p:nvSpPr>
              <p:spPr>
                <a:xfrm>
                  <a:off x="6000760" y="4020009"/>
                  <a:ext cx="857256" cy="1107996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</p:spPr>
              <p:txBody>
                <a:bodyPr wrap="square">
                  <a:spAutoFit/>
                </a:bodyPr>
                <a:lstStyle/>
                <a:p>
                  <a:r>
                    <a:rPr lang="en-US" sz="6600" b="1" dirty="0" smtClean="0">
                      <a:solidFill>
                        <a:srgbClr val="0000FF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  <a:sym typeface="Symbol" pitchFamily="18" charset="2"/>
                    </a:rPr>
                    <a:t>U</a:t>
                  </a:r>
                  <a:endParaRPr lang="ru-RU" sz="6600" b="1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15" name="Прямоугольник 114"/>
                <p:cNvSpPr/>
                <p:nvPr/>
              </p:nvSpPr>
              <p:spPr>
                <a:xfrm>
                  <a:off x="4929190" y="4643470"/>
                  <a:ext cx="1000132" cy="1107996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</p:spPr>
              <p:txBody>
                <a:bodyPr wrap="square">
                  <a:spAutoFit/>
                </a:bodyPr>
                <a:lstStyle/>
                <a:p>
                  <a:r>
                    <a:rPr lang="en-US" sz="6600" b="1" cap="all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I</a:t>
                  </a:r>
                  <a:r>
                    <a:rPr lang="en-US" sz="6600" b="1" cap="all" dirty="0" smtClean="0">
                      <a:solidFill>
                        <a:srgbClr val="000099"/>
                      </a:solidFill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endParaRPr lang="ru-RU" sz="6600" b="1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16" name="Прямоугольник 115"/>
                <p:cNvSpPr/>
                <p:nvPr/>
              </p:nvSpPr>
              <p:spPr>
                <a:xfrm>
                  <a:off x="5929322" y="5128005"/>
                  <a:ext cx="857224" cy="830997"/>
                </a:xfrm>
                <a:prstGeom prst="rect">
                  <a:avLst/>
                </a:prstGeom>
                <a:solidFill>
                  <a:schemeClr val="bg2">
                    <a:lumMod val="75000"/>
                  </a:schemeClr>
                </a:solidFill>
              </p:spPr>
              <p:txBody>
                <a:bodyPr wrap="square">
                  <a:spAutoFit/>
                </a:bodyPr>
                <a:lstStyle/>
                <a:p>
                  <a:r>
                    <a:rPr lang="en-US" sz="4800" b="1" cap="all" dirty="0" smtClean="0"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endParaRPr lang="ru-RU" sz="4800" b="1" dirty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cxnSp>
              <p:nvCxnSpPr>
                <p:cNvPr id="117" name="Прямая соединительная линия 116"/>
                <p:cNvCxnSpPr/>
                <p:nvPr/>
              </p:nvCxnSpPr>
              <p:spPr>
                <a:xfrm>
                  <a:off x="5929322" y="5199443"/>
                  <a:ext cx="714380" cy="1588"/>
                </a:xfrm>
                <a:prstGeom prst="line">
                  <a:avLst/>
                </a:prstGeom>
                <a:ln w="762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8" name="Прямая соединительная линия 117"/>
                <p:cNvCxnSpPr/>
                <p:nvPr/>
              </p:nvCxnSpPr>
              <p:spPr>
                <a:xfrm>
                  <a:off x="214250" y="4030176"/>
                  <a:ext cx="714380" cy="1588"/>
                </a:xfrm>
                <a:prstGeom prst="line">
                  <a:avLst/>
                </a:prstGeom>
                <a:ln w="762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06" name="Группа 145"/>
            <p:cNvGrpSpPr/>
            <p:nvPr/>
          </p:nvGrpSpPr>
          <p:grpSpPr>
            <a:xfrm>
              <a:off x="3643274" y="-1139909"/>
              <a:ext cx="1808967" cy="1701831"/>
              <a:chOff x="3940901" y="3717875"/>
              <a:chExt cx="1808967" cy="1701831"/>
            </a:xfrm>
            <a:solidFill>
              <a:schemeClr val="tx2">
                <a:lumMod val="20000"/>
                <a:lumOff val="80000"/>
              </a:schemeClr>
            </a:solidFill>
          </p:grpSpPr>
          <p:sp>
            <p:nvSpPr>
              <p:cNvPr id="107" name="Line 1"/>
              <p:cNvSpPr>
                <a:spLocks noChangeShapeType="1"/>
              </p:cNvSpPr>
              <p:nvPr/>
            </p:nvSpPr>
            <p:spPr bwMode="auto">
              <a:xfrm rot="21420000">
                <a:off x="5000799" y="4509576"/>
                <a:ext cx="571504" cy="53509"/>
              </a:xfrm>
              <a:prstGeom prst="line">
                <a:avLst/>
              </a:prstGeom>
              <a:grp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8" name="Rectangle 152"/>
              <p:cNvSpPr>
                <a:spLocks noChangeArrowheads="1"/>
              </p:cNvSpPr>
              <p:nvPr/>
            </p:nvSpPr>
            <p:spPr bwMode="auto">
              <a:xfrm>
                <a:off x="5072034" y="3717875"/>
                <a:ext cx="677834" cy="76944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44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q                       </a:t>
                </a:r>
                <a:endParaRPr kumimoji="0" lang="nb-NO" sz="54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9" name="Text Box 153"/>
              <p:cNvSpPr txBox="1">
                <a:spLocks noChangeArrowheads="1"/>
              </p:cNvSpPr>
              <p:nvPr/>
            </p:nvSpPr>
            <p:spPr bwMode="auto">
              <a:xfrm>
                <a:off x="3940901" y="4009516"/>
                <a:ext cx="1071538" cy="91970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I</a:t>
                </a:r>
                <a:r>
                  <a:rPr kumimoji="0" lang="en-US" sz="40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60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60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0" name="Rectangle 152"/>
              <p:cNvSpPr>
                <a:spLocks noChangeArrowheads="1"/>
              </p:cNvSpPr>
              <p:nvPr/>
            </p:nvSpPr>
            <p:spPr bwMode="auto">
              <a:xfrm rot="21540000">
                <a:off x="5163141" y="4650265"/>
                <a:ext cx="428628" cy="76944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4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t                       </a:t>
                </a:r>
                <a:endParaRPr kumimoji="0" lang="nb-NO" sz="5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3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500"/>
                            </p:stCondLst>
                            <p:childTnLst>
                              <p:par>
                                <p:cTn id="6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10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2" dur="50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10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000"/>
                            </p:stCondLst>
                            <p:childTnLst>
                              <p:par>
                                <p:cTn id="10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500"/>
                            </p:stCondLst>
                            <p:childTnLst>
                              <p:par>
                                <p:cTn id="10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000"/>
                            </p:stCondLst>
                            <p:childTnLst>
                              <p:par>
                                <p:cTn id="1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500"/>
                            </p:stCondLst>
                            <p:childTnLst>
                              <p:par>
                                <p:cTn id="12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2000"/>
                            </p:stCondLst>
                            <p:childTnLst>
                              <p:par>
                                <p:cTn id="12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000"/>
                            </p:stCondLst>
                            <p:childTnLst>
                              <p:par>
                                <p:cTn id="14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1500"/>
                            </p:stCondLst>
                            <p:childTnLst>
                              <p:par>
                                <p:cTn id="14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2000"/>
                            </p:stCondLst>
                            <p:childTnLst>
                              <p:par>
                                <p:cTn id="14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1000"/>
                            </p:stCondLst>
                            <p:childTnLst>
                              <p:par>
                                <p:cTn id="16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4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2000"/>
                            </p:stCondLst>
                            <p:childTnLst>
                              <p:par>
                                <p:cTn id="17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4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9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2000"/>
                            </p:stCondLst>
                            <p:childTnLst>
                              <p:par>
                                <p:cTn id="1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3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4000"/>
                            </p:stCondLst>
                            <p:childTnLst>
                              <p:par>
                                <p:cTn id="18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7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4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1000"/>
                            </p:stCondLst>
                            <p:childTnLst>
                              <p:par>
                                <p:cTn id="19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0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2000"/>
                            </p:stCondLst>
                            <p:childTnLst>
                              <p:par>
                                <p:cTn id="20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2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3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6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7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0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1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2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5" dur="2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0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1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4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5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" fill="hold">
                      <p:stCondLst>
                        <p:cond delay="indefinite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9" dur="2000" fill="hold"/>
                                        <p:tgtEl>
                                          <p:spTgt spid="51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4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5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6" fill="hold">
                      <p:stCondLst>
                        <p:cond delay="indefinite"/>
                      </p:stCondLst>
                      <p:childTnLst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0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1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" grpId="0" animBg="1"/>
      <p:bldP spid="91" grpId="0" animBg="1"/>
      <p:bldP spid="36" grpId="0" animBg="1"/>
      <p:bldP spid="40" grpId="0" animBg="1"/>
      <p:bldP spid="41" grpId="0" animBg="1"/>
      <p:bldP spid="17412" grpId="0" animBg="1"/>
      <p:bldP spid="53" grpId="0"/>
      <p:bldP spid="54" grpId="0"/>
      <p:bldP spid="17413" grpId="0"/>
      <p:bldP spid="56" grpId="0" animBg="1"/>
      <p:bldP spid="63" grpId="0"/>
      <p:bldP spid="64" grpId="0"/>
      <p:bldP spid="65" grpId="0" animBg="1"/>
      <p:bldP spid="70" grpId="0"/>
      <p:bldP spid="74" grpId="0"/>
      <p:bldP spid="75" grpId="0"/>
      <p:bldP spid="79" grpId="0"/>
      <p:bldP spid="80" grpId="0"/>
      <p:bldP spid="85" grpId="0"/>
      <p:bldP spid="86" grpId="0"/>
      <p:bldP spid="98" grpId="0" animBg="1"/>
      <p:bldP spid="99" grpId="0" animBg="1"/>
      <p:bldP spid="100" grpId="0" animBg="1"/>
      <p:bldP spid="102" grpId="0" animBg="1"/>
      <p:bldP spid="103" grpId="0" animBg="1"/>
      <p:bldP spid="93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7305</TotalTime>
  <Words>2794</Words>
  <Application>Microsoft Office PowerPoint</Application>
  <PresentationFormat>Экран (4:3)</PresentationFormat>
  <Paragraphs>1024</Paragraphs>
  <Slides>42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44" baseType="lpstr">
      <vt:lpstr>Трек</vt:lpstr>
      <vt:lpstr>Формула</vt:lpstr>
      <vt:lpstr>Слайд 1</vt:lpstr>
      <vt:lpstr>Слайд 2</vt:lpstr>
      <vt:lpstr>Слайд 3</vt:lpstr>
      <vt:lpstr>Домашнее задание.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Домашнее задание.</vt:lpstr>
      <vt:lpstr>Слайд 19</vt:lpstr>
      <vt:lpstr>Слайд 20</vt:lpstr>
      <vt:lpstr>Слайд 21</vt:lpstr>
      <vt:lpstr>Слайд 22</vt:lpstr>
      <vt:lpstr>Слайд 23</vt:lpstr>
      <vt:lpstr>Слайд 24</vt:lpstr>
      <vt:lpstr>Домашнее задание.</vt:lpstr>
      <vt:lpstr>Слайд 26</vt:lpstr>
      <vt:lpstr>Слайд 27</vt:lpstr>
      <vt:lpstr>Слайд 28</vt:lpstr>
      <vt:lpstr>Слайд 29</vt:lpstr>
      <vt:lpstr>Домашнее задание.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knt</cp:lastModifiedBy>
  <cp:revision>960</cp:revision>
  <dcterms:created xsi:type="dcterms:W3CDTF">2009-11-04T14:29:22Z</dcterms:created>
  <dcterms:modified xsi:type="dcterms:W3CDTF">2020-07-08T03:40:27Z</dcterms:modified>
</cp:coreProperties>
</file>