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4"/>
  </p:notesMasterIdLst>
  <p:sldIdLst>
    <p:sldId id="354" r:id="rId2"/>
    <p:sldId id="409" r:id="rId3"/>
    <p:sldId id="367" r:id="rId4"/>
    <p:sldId id="311" r:id="rId5"/>
    <p:sldId id="316" r:id="rId6"/>
    <p:sldId id="360" r:id="rId7"/>
    <p:sldId id="363" r:id="rId8"/>
    <p:sldId id="372" r:id="rId9"/>
    <p:sldId id="371" r:id="rId10"/>
    <p:sldId id="373" r:id="rId11"/>
    <p:sldId id="407" r:id="rId12"/>
    <p:sldId id="408" r:id="rId13"/>
    <p:sldId id="398" r:id="rId14"/>
    <p:sldId id="401" r:id="rId15"/>
    <p:sldId id="416" r:id="rId16"/>
    <p:sldId id="415" r:id="rId17"/>
    <p:sldId id="410" r:id="rId18"/>
    <p:sldId id="376" r:id="rId19"/>
    <p:sldId id="413" r:id="rId20"/>
    <p:sldId id="411" r:id="rId21"/>
    <p:sldId id="412" r:id="rId22"/>
    <p:sldId id="414" r:id="rId23"/>
    <p:sldId id="368" r:id="rId24"/>
    <p:sldId id="399" r:id="rId25"/>
    <p:sldId id="387" r:id="rId26"/>
    <p:sldId id="377" r:id="rId27"/>
    <p:sldId id="378" r:id="rId28"/>
    <p:sldId id="379" r:id="rId29"/>
    <p:sldId id="380" r:id="rId30"/>
    <p:sldId id="389" r:id="rId31"/>
    <p:sldId id="381" r:id="rId32"/>
    <p:sldId id="382" r:id="rId33"/>
    <p:sldId id="386" r:id="rId34"/>
    <p:sldId id="383" r:id="rId35"/>
    <p:sldId id="384" r:id="rId36"/>
    <p:sldId id="385" r:id="rId37"/>
    <p:sldId id="395" r:id="rId38"/>
    <p:sldId id="402" r:id="rId39"/>
    <p:sldId id="397" r:id="rId40"/>
    <p:sldId id="396" r:id="rId41"/>
    <p:sldId id="404" r:id="rId42"/>
    <p:sldId id="40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220FB1"/>
    <a:srgbClr val="000099"/>
    <a:srgbClr val="66CCFF"/>
    <a:srgbClr val="0033CC"/>
    <a:srgbClr val="003300"/>
    <a:srgbClr val="000000"/>
    <a:srgbClr val="365D21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1" autoAdjust="0"/>
  </p:normalViewPr>
  <p:slideViewPr>
    <p:cSldViewPr>
      <p:cViewPr>
        <p:scale>
          <a:sx n="90" d="100"/>
          <a:sy n="90" d="100"/>
        </p:scale>
        <p:origin x="-14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649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hyperlink" Target="../../../../&#1082;&#1080;&#1085;&#1086;%2010%20&#1082;&#1083;/10-4%20&#1090;&#1086;&#1082;%20&#1082;&#1080;&#1085;&#1086;/&#1086;&#1087;&#1099;&#1090;%20R%20&#1086;&#1090;%20%20t%201%20&#1084;&#1080;&#1085;.avi" TargetMode="External"/><Relationship Id="rId4" Type="http://schemas.openxmlformats.org/officeDocument/2006/relationships/audio" Target="../media/audio3.wav"/><Relationship Id="rId9" Type="http://schemas.openxmlformats.org/officeDocument/2006/relationships/hyperlink" Target="../../../../&#1082;&#1080;&#1085;&#1086;%2010%20&#1082;&#1083;/10-4%20&#1090;&#1086;&#1082;%20&#1082;&#1080;&#1085;&#1086;/&#1089;&#1074;&#1077;&#1088;&#1093;&#1087;&#1088;&#1086;&#1074;&#1086;&#1076;&#1080;&#1084;&#1086;&#1089;&#1090;&#1100;%209&#1084;&#1080;&#1085;.pds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oleObject" Target="../embeddings/oleObject6.bin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8.wav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8.wav"/><Relationship Id="rId7" Type="http://schemas.openxmlformats.org/officeDocument/2006/relationships/image" Target="../media/image2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4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image" Target="../media/image32.jpeg"/><Relationship Id="rId4" Type="http://schemas.openxmlformats.org/officeDocument/2006/relationships/audio" Target="../media/audio7.wav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8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10" Type="http://schemas.openxmlformats.org/officeDocument/2006/relationships/image" Target="../media/image40.jpeg"/><Relationship Id="rId4" Type="http://schemas.openxmlformats.org/officeDocument/2006/relationships/audio" Target="../media/audio7.wav"/><Relationship Id="rId9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8.wav"/><Relationship Id="rId7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44.jpeg"/><Relationship Id="rId4" Type="http://schemas.openxmlformats.org/officeDocument/2006/relationships/audio" Target="../media/audio7.wav"/><Relationship Id="rId9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8.wav"/><Relationship Id="rId7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5.jpeg"/><Relationship Id="rId5" Type="http://schemas.openxmlformats.org/officeDocument/2006/relationships/audio" Target="../media/audio1.wav"/><Relationship Id="rId10" Type="http://schemas.openxmlformats.org/officeDocument/2006/relationships/image" Target="../media/image54.jpeg"/><Relationship Id="rId4" Type="http://schemas.openxmlformats.org/officeDocument/2006/relationships/audio" Target="../media/audio7.wav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12" Type="http://schemas.openxmlformats.org/officeDocument/2006/relationships/image" Target="../media/image5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4.jpeg"/><Relationship Id="rId5" Type="http://schemas.openxmlformats.org/officeDocument/2006/relationships/audio" Target="../media/audio1.wav"/><Relationship Id="rId10" Type="http://schemas.openxmlformats.org/officeDocument/2006/relationships/image" Target="../media/image53.jpeg"/><Relationship Id="rId4" Type="http://schemas.openxmlformats.org/officeDocument/2006/relationships/audio" Target="../media/audio7.wav"/><Relationship Id="rId9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10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84964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№51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«ПОСТОЯННЫЙ ЭЛЕКТРИЧЕСКИЙ ТОК».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/Т.14/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ПОЛОЖЕНИЯ ЭЛЕКТРОННОЙ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ПРОВОДИМОСТИ МЕТАЛЛОВ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Знания учащихся по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УСВОЕНИЯ ПОНЯТИЙ «ЭЛ.ТОК», «УСЛОВИЯ СУЩЕСТВОВАНИЯ ЭЛ. ТОКА», «СИЛА ТОКА»,  «ДЕЙСТВИЯ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ТОКА», «СКОРОСТЬ ТОКА» , «СОПРОТИВЛЕНИЕ», «СВЕРХПРОВОДИМОСТЬ», ЗАВИСИМОСТЬ СОПРОТИВЛЕНИЯ ОТ ТЕМПЕРАТУРЫ,  ЗАКОНА ОМА,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1. Действия тока.  2. Закон Ома.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ФвК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Законы последовательного и параллельного соединения проводников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№2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Зависимость сопротивления от температуры.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СВЕРХПРОВОДИМОСТЬ)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500798" y="1429368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>
            <a:off x="0" y="-1357346"/>
            <a:ext cx="2786082" cy="3714777"/>
            <a:chOff x="571472" y="-571529"/>
            <a:chExt cx="2786082" cy="3714777"/>
          </a:xfrm>
        </p:grpSpPr>
        <p:pic>
          <p:nvPicPr>
            <p:cNvPr id="18434" name="Picture 2" descr="D:\фото\ВСВ\для тем\2011-11-28 15.56.0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107129" y="-107185"/>
              <a:ext cx="3714747" cy="27860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1472" y="2071678"/>
              <a:ext cx="2786082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-571528"/>
              <a:ext cx="2786082" cy="1500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86050" y="1214422"/>
            <a:ext cx="2786082" cy="121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4"/>
          <p:cNvGrpSpPr/>
          <p:nvPr/>
        </p:nvGrpSpPr>
        <p:grpSpPr>
          <a:xfrm>
            <a:off x="2838438" y="-1208484"/>
            <a:ext cx="2805132" cy="3643339"/>
            <a:chOff x="2838438" y="-1357346"/>
            <a:chExt cx="2805132" cy="3643339"/>
          </a:xfrm>
        </p:grpSpPr>
        <p:grpSp>
          <p:nvGrpSpPr>
            <p:cNvPr id="6" name="Группа 9"/>
            <p:cNvGrpSpPr/>
            <p:nvPr/>
          </p:nvGrpSpPr>
          <p:grpSpPr>
            <a:xfrm>
              <a:off x="2857488" y="-1357346"/>
              <a:ext cx="2786082" cy="3643339"/>
              <a:chOff x="2786050" y="-1357346"/>
              <a:chExt cx="2786082" cy="3643339"/>
            </a:xfrm>
          </p:grpSpPr>
          <p:pic>
            <p:nvPicPr>
              <p:cNvPr id="18435" name="Picture 3" descr="D:\фото\ВСВ\для тем\2011-11-28 15.56.51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5400000">
                <a:off x="2330633" y="-901928"/>
                <a:ext cx="3643339" cy="2732504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2786050" y="-1357346"/>
                <a:ext cx="2786082" cy="1352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838438" y="1109646"/>
              <a:ext cx="2786082" cy="1176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429388" y="-142900"/>
            <a:ext cx="936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-142900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642918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1"/>
          <p:cNvGrpSpPr/>
          <p:nvPr/>
        </p:nvGrpSpPr>
        <p:grpSpPr>
          <a:xfrm>
            <a:off x="6715140" y="428604"/>
            <a:ext cx="714380" cy="1296318"/>
            <a:chOff x="7429520" y="2711231"/>
            <a:chExt cx="714380" cy="12963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14282" y="1846930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23"/>
          <p:cNvGrpSpPr/>
          <p:nvPr/>
        </p:nvGrpSpPr>
        <p:grpSpPr>
          <a:xfrm>
            <a:off x="1071538" y="1561178"/>
            <a:ext cx="1143008" cy="1367756"/>
            <a:chOff x="7358082" y="2639793"/>
            <a:chExt cx="1143008" cy="13677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 rot="5400000">
            <a:off x="1607323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4421" y="99329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357290" y="500042"/>
            <a:ext cx="50006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4393405" y="1178703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964645" y="985655"/>
            <a:ext cx="107157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807448" y="500042"/>
            <a:ext cx="85725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786182" y="1285860"/>
            <a:ext cx="8572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28794" y="1857364"/>
            <a:ext cx="2266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удельное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198980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3"/>
          <p:cNvGrpSpPr/>
          <p:nvPr/>
        </p:nvGrpSpPr>
        <p:grpSpPr>
          <a:xfrm>
            <a:off x="5072066" y="1704054"/>
            <a:ext cx="1143008" cy="1367756"/>
            <a:chOff x="7358082" y="2639793"/>
            <a:chExt cx="1143008" cy="136775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6286512" y="2214554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ые круглые скобки 48"/>
          <p:cNvSpPr/>
          <p:nvPr/>
        </p:nvSpPr>
        <p:spPr>
          <a:xfrm>
            <a:off x="6286512" y="2357430"/>
            <a:ext cx="428628" cy="571504"/>
          </a:xfrm>
          <a:prstGeom prst="bracketPair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49"/>
          <p:cNvGrpSpPr/>
          <p:nvPr/>
        </p:nvGrpSpPr>
        <p:grpSpPr>
          <a:xfrm>
            <a:off x="7072330" y="1928802"/>
            <a:ext cx="1500198" cy="1176362"/>
            <a:chOff x="7358082" y="2639793"/>
            <a:chExt cx="1500198" cy="1176362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358082" y="2639793"/>
              <a:ext cx="150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мм</a:t>
              </a:r>
              <a:r>
                <a:rPr lang="ru-RU" sz="36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439644" y="3169824"/>
              <a:ext cx="8335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1м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2976" y="13602"/>
            <a:ext cx="3023456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реостаты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6858016" y="3643314"/>
            <a:ext cx="2000264" cy="857256"/>
            <a:chOff x="2074" y="6312"/>
            <a:chExt cx="1625" cy="45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477" y="6543"/>
              <a:ext cx="783" cy="21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074" y="6670"/>
              <a:ext cx="3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857" y="6313"/>
              <a:ext cx="11" cy="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858" y="6312"/>
              <a:ext cx="8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7379348" y="412211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576056" y="4987737"/>
            <a:ext cx="1023988" cy="1298783"/>
            <a:chOff x="5805" y="5046"/>
            <a:chExt cx="820" cy="714"/>
          </a:xfrm>
          <a:solidFill>
            <a:srgbClr val="66CCFF"/>
          </a:solidFill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5806" y="5219"/>
              <a:ext cx="818" cy="5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80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6625" y="5046"/>
              <a:ext cx="0" cy="2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Группа 71"/>
          <p:cNvGrpSpPr/>
          <p:nvPr/>
        </p:nvGrpSpPr>
        <p:grpSpPr>
          <a:xfrm>
            <a:off x="6858016" y="4924072"/>
            <a:ext cx="891619" cy="1131432"/>
            <a:chOff x="6858016" y="4924072"/>
            <a:chExt cx="891619" cy="1131432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7735898" y="4987737"/>
              <a:ext cx="0" cy="106776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6858016" y="4924072"/>
              <a:ext cx="891619" cy="836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Группа 70"/>
          <p:cNvGrpSpPr/>
          <p:nvPr/>
        </p:nvGrpSpPr>
        <p:grpSpPr>
          <a:xfrm>
            <a:off x="7929586" y="4735783"/>
            <a:ext cx="719289" cy="1320611"/>
            <a:chOff x="8210429" y="4714884"/>
            <a:chExt cx="719289" cy="1320611"/>
          </a:xfrm>
        </p:grpSpPr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8210429" y="4967728"/>
              <a:ext cx="0" cy="106776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8224165" y="4714884"/>
              <a:ext cx="705553" cy="2710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7965671" y="6099161"/>
            <a:ext cx="5032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358082" y="6211669"/>
            <a:ext cx="1478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шахты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643834" y="785794"/>
            <a:ext cx="107157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4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65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71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89" name="Прямоугольник 88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0" name="Прямоугольник 89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2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81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82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83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85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6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87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8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4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5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76" name="Прямоугольник 75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7" name="Прямоугольник 76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Прямоугольник 77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79" name="Прямая соединительная линия 78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Прямая соединительная линия 79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6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67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92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7" name="Прямоугольник 96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5816 0.00138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3565 L 0.00053 -0.06551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0.0493 L 0.0533 -0.06482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3" grpId="1"/>
      <p:bldP spid="32" grpId="0" animBg="1"/>
      <p:bldP spid="40" grpId="0" animBg="1"/>
      <p:bldP spid="41" grpId="0" animBg="1"/>
      <p:bldP spid="18436" grpId="0"/>
      <p:bldP spid="43" grpId="0"/>
      <p:bldP spid="48" grpId="0"/>
      <p:bldP spid="49" grpId="0" animBg="1"/>
      <p:bldP spid="18437" grpId="0" animBg="1"/>
      <p:bldP spid="60" grpId="0" animBg="1"/>
      <p:bldP spid="73" grpId="0"/>
      <p:bldP spid="91" grpId="0" animBg="1"/>
      <p:bldP spid="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9673" y="642894"/>
            <a:ext cx="1679451" cy="1201541"/>
            <a:chOff x="9385" y="4873"/>
            <a:chExt cx="1122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7135" y="1566183"/>
            <a:ext cx="5096201" cy="2148545"/>
            <a:chOff x="8801" y="5767"/>
            <a:chExt cx="3022" cy="1359"/>
          </a:xfrm>
        </p:grpSpPr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8801" y="5944"/>
              <a:ext cx="0" cy="10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9055" y="5829"/>
              <a:ext cx="622" cy="2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9677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AutoShape 14"/>
            <p:cNvSpPr>
              <a:spLocks noChangeArrowheads="1"/>
            </p:cNvSpPr>
            <p:nvPr/>
          </p:nvSpPr>
          <p:spPr bwMode="auto">
            <a:xfrm>
              <a:off x="10507" y="5767"/>
              <a:ext cx="300" cy="311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0829" y="5933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9078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>
              <a:off x="9631" y="6815"/>
              <a:ext cx="300" cy="311"/>
            </a:xfrm>
            <a:prstGeom prst="flowChartSummingJunction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-5400000">
              <a:off x="11096" y="6270"/>
              <a:ext cx="1074" cy="381"/>
              <a:chOff x="8548" y="6751"/>
              <a:chExt cx="1210" cy="517"/>
            </a:xfrm>
          </p:grpSpPr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8548" y="7004"/>
                <a:ext cx="3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8905" y="6751"/>
                <a:ext cx="81" cy="506"/>
                <a:chOff x="8905" y="6751"/>
                <a:chExt cx="81" cy="506"/>
              </a:xfrm>
            </p:grpSpPr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9101" y="6762"/>
                <a:ext cx="81" cy="506"/>
                <a:chOff x="8905" y="6751"/>
                <a:chExt cx="81" cy="506"/>
              </a:xfrm>
            </p:grpSpPr>
            <p:sp>
              <p:nvSpPr>
                <p:cNvPr id="821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1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9297" y="6751"/>
                <a:ext cx="81" cy="506"/>
                <a:chOff x="8905" y="6751"/>
                <a:chExt cx="81" cy="506"/>
              </a:xfrm>
            </p:grpSpPr>
            <p:sp>
              <p:nvSpPr>
                <p:cNvPr id="821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905" y="6878"/>
                  <a:ext cx="0" cy="254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2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985" y="6751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1" name="Line 29"/>
              <p:cNvSpPr>
                <a:spLocks noChangeShapeType="1"/>
              </p:cNvSpPr>
              <p:nvPr/>
            </p:nvSpPr>
            <p:spPr bwMode="auto">
              <a:xfrm>
                <a:off x="9373" y="7010"/>
                <a:ext cx="3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9954" y="6981"/>
              <a:ext cx="16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>
              <a:off x="9366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 flipH="1">
              <a:off x="8802" y="6981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8802" y="5944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00034" y="661866"/>
            <a:ext cx="1691426" cy="1201541"/>
            <a:chOff x="9385" y="4873"/>
            <a:chExt cx="1129" cy="76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658320" y="2285992"/>
            <a:ext cx="1984854" cy="1201541"/>
            <a:chOff x="9388" y="4873"/>
            <a:chExt cx="1119" cy="760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109317" y="1951941"/>
            <a:ext cx="1526162" cy="1391258"/>
            <a:chOff x="11619" y="6011"/>
            <a:chExt cx="905" cy="880"/>
          </a:xfrm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84" name="Rectangle 92"/>
          <p:cNvSpPr>
            <a:spLocks noChangeArrowheads="1"/>
          </p:cNvSpPr>
          <p:nvPr/>
        </p:nvSpPr>
        <p:spPr bwMode="auto">
          <a:xfrm>
            <a:off x="80171" y="-214338"/>
            <a:ext cx="87781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Последовательное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476096" y="180967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143108" y="1785926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714612" y="178592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357686" y="1785926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01820" y="34408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559861" y="342900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107879" y="328612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107691" y="192880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75"/>
          <p:cNvGrpSpPr/>
          <p:nvPr/>
        </p:nvGrpSpPr>
        <p:grpSpPr>
          <a:xfrm>
            <a:off x="3488743" y="3000560"/>
            <a:ext cx="1143008" cy="1000132"/>
            <a:chOff x="3488743" y="3000560"/>
            <a:chExt cx="1143008" cy="1000132"/>
          </a:xfrm>
        </p:grpSpPr>
        <p:sp>
          <p:nvSpPr>
            <p:cNvPr id="71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" name="Прямая со стрелкой 72"/>
          <p:cNvCxnSpPr/>
          <p:nvPr/>
        </p:nvCxnSpPr>
        <p:spPr>
          <a:xfrm rot="5400000" flipH="1" flipV="1">
            <a:off x="4893074" y="2107000"/>
            <a:ext cx="4992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0800000" flipV="1">
            <a:off x="3857620" y="1820757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 flipV="1">
            <a:off x="2000232" y="1785926"/>
            <a:ext cx="121444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 flipV="1">
            <a:off x="369065" y="1844695"/>
            <a:ext cx="357158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>
            <a:off x="-309043" y="2677710"/>
            <a:ext cx="135811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357158" y="3500438"/>
            <a:ext cx="3572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380852" y="3476688"/>
            <a:ext cx="3572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333672" y="3500438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4429124" y="3500438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rot="5400000" flipH="1" flipV="1">
            <a:off x="4882787" y="3285027"/>
            <a:ext cx="49927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071942"/>
            <a:ext cx="3143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4786314" y="4016881"/>
            <a:ext cx="335758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93"/>
          <p:cNvGrpSpPr/>
          <p:nvPr/>
        </p:nvGrpSpPr>
        <p:grpSpPr>
          <a:xfrm>
            <a:off x="2643174" y="3643314"/>
            <a:ext cx="2023281" cy="1496516"/>
            <a:chOff x="6226949" y="3000372"/>
            <a:chExt cx="2023281" cy="1496516"/>
          </a:xfrm>
        </p:grpSpPr>
        <p:sp>
          <p:nvSpPr>
            <p:cNvPr id="85" name="Line 1"/>
            <p:cNvSpPr>
              <a:spLocks noChangeShapeType="1"/>
            </p:cNvSpPr>
            <p:nvPr/>
          </p:nvSpPr>
          <p:spPr bwMode="auto">
            <a:xfrm rot="-180000">
              <a:off x="7500958" y="3786189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53"/>
            <p:cNvSpPr txBox="1">
              <a:spLocks noChangeArrowheads="1"/>
            </p:cNvSpPr>
            <p:nvPr/>
          </p:nvSpPr>
          <p:spPr bwMode="auto">
            <a:xfrm>
              <a:off x="6226949" y="3286124"/>
              <a:ext cx="142876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 rot="21540000">
              <a:off x="7579078" y="3727447"/>
              <a:ext cx="4286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4357686" y="785794"/>
            <a:ext cx="486235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32" y="4929198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+А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Группа 109"/>
          <p:cNvGrpSpPr/>
          <p:nvPr/>
        </p:nvGrpSpPr>
        <p:grpSpPr>
          <a:xfrm>
            <a:off x="4286248" y="4500570"/>
            <a:ext cx="1520838" cy="1477012"/>
            <a:chOff x="6765938" y="2214554"/>
            <a:chExt cx="1520838" cy="1477012"/>
          </a:xfrm>
        </p:grpSpPr>
        <p:sp>
          <p:nvSpPr>
            <p:cNvPr id="106" name="Text Box 2"/>
            <p:cNvSpPr txBox="1">
              <a:spLocks noChangeArrowheads="1"/>
            </p:cNvSpPr>
            <p:nvPr/>
          </p:nvSpPr>
          <p:spPr bwMode="auto">
            <a:xfrm>
              <a:off x="6765938" y="2584183"/>
              <a:ext cx="107157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=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 Box 3"/>
            <p:cNvSpPr txBox="1">
              <a:spLocks noChangeArrowheads="1"/>
            </p:cNvSpPr>
            <p:nvPr/>
          </p:nvSpPr>
          <p:spPr bwMode="auto">
            <a:xfrm>
              <a:off x="7673992" y="2762875"/>
              <a:ext cx="592144" cy="928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7694632" y="2951472"/>
              <a:ext cx="500066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 Box 3"/>
            <p:cNvSpPr txBox="1">
              <a:spLocks noChangeArrowheads="1"/>
            </p:cNvSpPr>
            <p:nvPr/>
          </p:nvSpPr>
          <p:spPr bwMode="auto">
            <a:xfrm>
              <a:off x="7694632" y="2214554"/>
              <a:ext cx="59214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770416" y="3214686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41788" y="714356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71538" y="785794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34132" y="2388962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072198" y="2428868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643578"/>
            <a:ext cx="50321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929322" y="5643578"/>
            <a:ext cx="1912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4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73386" y="5810594"/>
            <a:ext cx="214314" cy="461665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14480" y="5786454"/>
            <a:ext cx="214314" cy="461665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7144" y="5817986"/>
            <a:ext cx="214314" cy="461665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86050" y="5786454"/>
            <a:ext cx="214314" cy="461665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Рамка 121"/>
          <p:cNvSpPr/>
          <p:nvPr/>
        </p:nvSpPr>
        <p:spPr>
          <a:xfrm>
            <a:off x="539940" y="5612046"/>
            <a:ext cx="4286280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071934" y="1214422"/>
            <a:ext cx="5349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72198" y="1785926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гирлянда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4"/>
          <p:cNvSpPr>
            <a:spLocks noChangeArrowheads="1"/>
          </p:cNvSpPr>
          <p:nvPr/>
        </p:nvSpPr>
        <p:spPr bwMode="auto">
          <a:xfrm>
            <a:off x="7358082" y="1785926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400132" y="2214554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2"/>
          <p:cNvSpPr>
            <a:spLocks noChangeArrowheads="1"/>
          </p:cNvSpPr>
          <p:nvPr/>
        </p:nvSpPr>
        <p:spPr bwMode="auto">
          <a:xfrm>
            <a:off x="5786446" y="5000636"/>
            <a:ext cx="33575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sz="36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151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20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21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3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2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138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140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41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3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6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7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21505" grpId="0"/>
      <p:bldP spid="83" grpId="0" animBg="1"/>
      <p:bldP spid="83" grpId="1" animBg="1"/>
      <p:bldP spid="21506" grpId="0"/>
      <p:bldP spid="112" grpId="0" animBg="1"/>
      <p:bldP spid="113" grpId="0" animBg="1"/>
      <p:bldP spid="114" grpId="0" animBg="1"/>
      <p:bldP spid="115" grpId="0" animBg="1"/>
      <p:bldP spid="116" grpId="0" animBg="1"/>
      <p:bldP spid="21507" grpId="0"/>
      <p:bldP spid="117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21508" grpId="0"/>
      <p:bldP spid="124" grpId="0"/>
      <p:bldP spid="125" grpId="0"/>
      <p:bldP spid="97" grpId="0" animBg="1"/>
      <p:bldP spid="9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67430" y="2342798"/>
            <a:ext cx="64122" cy="138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14"/>
          <p:cNvGrpSpPr/>
          <p:nvPr/>
        </p:nvGrpSpPr>
        <p:grpSpPr>
          <a:xfrm>
            <a:off x="297895" y="1105883"/>
            <a:ext cx="4757452" cy="965795"/>
            <a:chOff x="297895" y="1260248"/>
            <a:chExt cx="4757452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8" y="1674736"/>
              <a:ext cx="1872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7895" y="1260248"/>
              <a:ext cx="4757452" cy="965795"/>
              <a:chOff x="8739" y="4951"/>
              <a:chExt cx="2276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32" y="5133"/>
                <a:ext cx="345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8739" y="5132"/>
                <a:ext cx="728" cy="2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H="1">
                <a:off x="10956" y="5120"/>
                <a:ext cx="59" cy="3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273528" y="754280"/>
            <a:ext cx="2090" cy="287618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5000997" y="730122"/>
            <a:ext cx="2090" cy="2844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163"/>
          <p:cNvGrpSpPr/>
          <p:nvPr/>
        </p:nvGrpSpPr>
        <p:grpSpPr>
          <a:xfrm>
            <a:off x="270719" y="2214554"/>
            <a:ext cx="4746576" cy="328580"/>
            <a:chOff x="270719" y="2712986"/>
            <a:chExt cx="4746576" cy="328580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270719" y="2853118"/>
              <a:ext cx="2201053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noFill/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171"/>
          <p:cNvGrpSpPr/>
          <p:nvPr/>
        </p:nvGrpSpPr>
        <p:grpSpPr>
          <a:xfrm>
            <a:off x="296786" y="3181693"/>
            <a:ext cx="4703550" cy="787493"/>
            <a:chOff x="296786" y="3181693"/>
            <a:chExt cx="4703550" cy="787493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96786" y="3181693"/>
              <a:ext cx="2309747" cy="449919"/>
              <a:chOff x="10968" y="4305"/>
              <a:chExt cx="1149" cy="246"/>
            </a:xfrm>
          </p:grpSpPr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1673" y="4528"/>
                <a:ext cx="4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11397" y="4305"/>
                <a:ext cx="246" cy="245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10968" y="4551"/>
                <a:ext cx="444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643174" y="3143248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 rot="-300000">
            <a:off x="3357554" y="3357562"/>
            <a:ext cx="21600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11" name="Группа 141"/>
          <p:cNvGrpSpPr/>
          <p:nvPr/>
        </p:nvGrpSpPr>
        <p:grpSpPr>
          <a:xfrm>
            <a:off x="3571868" y="1857364"/>
            <a:ext cx="1143008" cy="1000132"/>
            <a:chOff x="3488743" y="3000560"/>
            <a:chExt cx="1143008" cy="1000132"/>
          </a:xfrm>
        </p:grpSpPr>
        <p:sp>
          <p:nvSpPr>
            <p:cNvPr id="144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67"/>
          <p:cNvGrpSpPr/>
          <p:nvPr/>
        </p:nvGrpSpPr>
        <p:grpSpPr>
          <a:xfrm>
            <a:off x="4406454" y="2474208"/>
            <a:ext cx="1143008" cy="1000132"/>
            <a:chOff x="3488743" y="3000560"/>
            <a:chExt cx="1143008" cy="1000132"/>
          </a:xfrm>
        </p:grpSpPr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1357290" y="-214338"/>
            <a:ext cx="7799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3"/>
          <p:cNvGrpSpPr/>
          <p:nvPr/>
        </p:nvGrpSpPr>
        <p:grpSpPr>
          <a:xfrm>
            <a:off x="271088" y="357166"/>
            <a:ext cx="4708152" cy="785818"/>
            <a:chOff x="271088" y="357166"/>
            <a:chExt cx="4708152" cy="785818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3143240" y="738496"/>
              <a:ext cx="1836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 flipH="1">
              <a:off x="271088" y="743620"/>
              <a:ext cx="2088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AutoShape 14"/>
            <p:cNvSpPr>
              <a:spLocks noChangeArrowheads="1"/>
            </p:cNvSpPr>
            <p:nvPr/>
          </p:nvSpPr>
          <p:spPr bwMode="auto">
            <a:xfrm>
              <a:off x="2353994" y="357166"/>
              <a:ext cx="785818" cy="785818"/>
            </a:xfrm>
            <a:prstGeom prst="flowChartSummingJunction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64"/>
          <p:cNvGrpSpPr/>
          <p:nvPr/>
        </p:nvGrpSpPr>
        <p:grpSpPr>
          <a:xfrm>
            <a:off x="3631114" y="273536"/>
            <a:ext cx="1143008" cy="1000132"/>
            <a:chOff x="3488743" y="3000560"/>
            <a:chExt cx="1143008" cy="1000132"/>
          </a:xfrm>
        </p:grpSpPr>
        <p:sp>
          <p:nvSpPr>
            <p:cNvPr id="166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612140"/>
            <a:ext cx="407193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=U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559544" y="1285860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92"/>
          <p:cNvSpPr>
            <a:spLocks noChangeArrowheads="1"/>
          </p:cNvSpPr>
          <p:nvPr/>
        </p:nvSpPr>
        <p:spPr bwMode="auto">
          <a:xfrm>
            <a:off x="4983053" y="1643050"/>
            <a:ext cx="41609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нагрузке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5214942" y="1357298"/>
            <a:ext cx="1673448" cy="837917"/>
            <a:chOff x="9390" y="4873"/>
            <a:chExt cx="1117" cy="530"/>
          </a:xfrm>
        </p:grpSpPr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184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6" name="Rectangle 1"/>
          <p:cNvSpPr>
            <a:spLocks noChangeArrowheads="1"/>
          </p:cNvSpPr>
          <p:nvPr/>
        </p:nvSpPr>
        <p:spPr bwMode="auto">
          <a:xfrm>
            <a:off x="142876" y="3782801"/>
            <a:ext cx="3357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5572132" y="3731129"/>
            <a:ext cx="3000396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4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187"/>
          <p:cNvGrpSpPr/>
          <p:nvPr/>
        </p:nvGrpSpPr>
        <p:grpSpPr>
          <a:xfrm>
            <a:off x="3263099" y="3357562"/>
            <a:ext cx="2023281" cy="1496516"/>
            <a:chOff x="6226949" y="3000372"/>
            <a:chExt cx="2023281" cy="1496516"/>
          </a:xfrm>
        </p:grpSpPr>
        <p:sp>
          <p:nvSpPr>
            <p:cNvPr id="189" name="Line 1"/>
            <p:cNvSpPr>
              <a:spLocks noChangeShapeType="1"/>
            </p:cNvSpPr>
            <p:nvPr/>
          </p:nvSpPr>
          <p:spPr bwMode="auto">
            <a:xfrm rot="-180000">
              <a:off x="7500958" y="3786189"/>
              <a:ext cx="571504" cy="457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Rectangle 152"/>
            <p:cNvSpPr>
              <a:spLocks noChangeArrowheads="1"/>
            </p:cNvSpPr>
            <p:nvPr/>
          </p:nvSpPr>
          <p:spPr bwMode="auto">
            <a:xfrm>
              <a:off x="7572396" y="3000372"/>
              <a:ext cx="67783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Text Box 153"/>
            <p:cNvSpPr txBox="1">
              <a:spLocks noChangeArrowheads="1"/>
            </p:cNvSpPr>
            <p:nvPr/>
          </p:nvSpPr>
          <p:spPr bwMode="auto">
            <a:xfrm>
              <a:off x="6226949" y="3286124"/>
              <a:ext cx="142876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" name="Rectangle 152"/>
            <p:cNvSpPr>
              <a:spLocks noChangeArrowheads="1"/>
            </p:cNvSpPr>
            <p:nvPr/>
          </p:nvSpPr>
          <p:spPr bwMode="auto">
            <a:xfrm rot="21540000">
              <a:off x="7579078" y="3727447"/>
              <a:ext cx="42862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                       </a:t>
              </a:r>
              <a:endParaRPr kumimoji="0" lang="nb-NO" sz="5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03958" y="2285992"/>
            <a:ext cx="3982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изменения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3" name="Rectangle 2"/>
          <p:cNvSpPr>
            <a:spLocks noChangeArrowheads="1"/>
          </p:cNvSpPr>
          <p:nvPr/>
        </p:nvSpPr>
        <p:spPr bwMode="auto">
          <a:xfrm>
            <a:off x="6786578" y="1357298"/>
            <a:ext cx="19911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751715" y="4500570"/>
            <a:ext cx="1317311" cy="1204171"/>
            <a:chOff x="4979240" y="4453402"/>
            <a:chExt cx="1802637" cy="1395178"/>
          </a:xfrm>
          <a:solidFill>
            <a:schemeClr val="bg1"/>
          </a:solidFill>
        </p:grpSpPr>
        <p:sp>
          <p:nvSpPr>
            <p:cNvPr id="195" name="Прямоугольник 194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6" name="Прямоугольник 195"/>
            <p:cNvSpPr/>
            <p:nvPr/>
          </p:nvSpPr>
          <p:spPr>
            <a:xfrm>
              <a:off x="4979240" y="4742326"/>
              <a:ext cx="1000132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5996058" y="5099728"/>
              <a:ext cx="785819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7"/>
          <p:cNvGrpSpPr/>
          <p:nvPr/>
        </p:nvGrpSpPr>
        <p:grpSpPr>
          <a:xfrm>
            <a:off x="771883" y="4509334"/>
            <a:ext cx="1228349" cy="1191978"/>
            <a:chOff x="5873395" y="4453402"/>
            <a:chExt cx="1680901" cy="1381050"/>
          </a:xfrm>
          <a:solidFill>
            <a:schemeClr val="bg1"/>
          </a:solidFill>
        </p:grpSpPr>
        <p:sp>
          <p:nvSpPr>
            <p:cNvPr id="200" name="Прямоугольник 199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6772238" y="4701711"/>
              <a:ext cx="782058" cy="89148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5946005" y="5085600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3" name="Прямая соединительная линия 2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7"/>
          <p:cNvGrpSpPr/>
          <p:nvPr/>
        </p:nvGrpSpPr>
        <p:grpSpPr>
          <a:xfrm>
            <a:off x="1928794" y="4509334"/>
            <a:ext cx="1228349" cy="1191979"/>
            <a:chOff x="5873395" y="4453402"/>
            <a:chExt cx="1680901" cy="1381051"/>
          </a:xfrm>
          <a:solidFill>
            <a:schemeClr val="bg1"/>
          </a:solidFill>
        </p:grpSpPr>
        <p:sp>
          <p:nvSpPr>
            <p:cNvPr id="205" name="Прямоугольник 204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>
            <a:xfrm>
              <a:off x="5946005" y="5085601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8" name="Прямая соединительная линия 20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7"/>
          <p:cNvGrpSpPr/>
          <p:nvPr/>
        </p:nvGrpSpPr>
        <p:grpSpPr>
          <a:xfrm>
            <a:off x="3071802" y="4509335"/>
            <a:ext cx="1228349" cy="1191980"/>
            <a:chOff x="5873395" y="4453402"/>
            <a:chExt cx="1680901" cy="1381052"/>
          </a:xfrm>
          <a:solidFill>
            <a:schemeClr val="bg1"/>
          </a:solidFill>
        </p:grpSpPr>
        <p:sp>
          <p:nvSpPr>
            <p:cNvPr id="210" name="Прямоугольник 209"/>
            <p:cNvSpPr/>
            <p:nvPr/>
          </p:nvSpPr>
          <p:spPr>
            <a:xfrm>
              <a:off x="5873395" y="4453402"/>
              <a:ext cx="857256" cy="82017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Прямоугольник 210"/>
            <p:cNvSpPr/>
            <p:nvPr/>
          </p:nvSpPr>
          <p:spPr>
            <a:xfrm>
              <a:off x="6772238" y="4701711"/>
              <a:ext cx="782058" cy="8914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5946005" y="5085602"/>
              <a:ext cx="988380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/>
          <p:cNvSpPr txBox="1"/>
          <p:nvPr/>
        </p:nvSpPr>
        <p:spPr>
          <a:xfrm>
            <a:off x="857224" y="4437896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2010710" y="442913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164196" y="443961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6576" y="4829948"/>
            <a:ext cx="571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786182" y="5286388"/>
            <a:ext cx="321471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люстра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17"/>
          <p:cNvGrpSpPr/>
          <p:nvPr/>
        </p:nvGrpSpPr>
        <p:grpSpPr>
          <a:xfrm>
            <a:off x="4214810" y="5925941"/>
            <a:ext cx="1085474" cy="646331"/>
            <a:chOff x="5873395" y="4675442"/>
            <a:chExt cx="1485388" cy="748852"/>
          </a:xfrm>
          <a:solidFill>
            <a:schemeClr val="bg1"/>
          </a:solidFill>
        </p:grpSpPr>
        <p:sp>
          <p:nvSpPr>
            <p:cNvPr id="221" name="Прямоугольник 220"/>
            <p:cNvSpPr/>
            <p:nvPr/>
          </p:nvSpPr>
          <p:spPr>
            <a:xfrm>
              <a:off x="5873395" y="4784475"/>
              <a:ext cx="988380" cy="60621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Прямоугольник 219"/>
            <p:cNvSpPr/>
            <p:nvPr/>
          </p:nvSpPr>
          <p:spPr>
            <a:xfrm>
              <a:off x="6576725" y="4675442"/>
              <a:ext cx="782058" cy="7488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17"/>
          <p:cNvGrpSpPr/>
          <p:nvPr/>
        </p:nvGrpSpPr>
        <p:grpSpPr>
          <a:xfrm>
            <a:off x="5327247" y="5837048"/>
            <a:ext cx="722277" cy="949540"/>
            <a:chOff x="5929322" y="4651561"/>
            <a:chExt cx="988381" cy="1100157"/>
          </a:xfrm>
          <a:solidFill>
            <a:schemeClr val="bg1"/>
          </a:solidFill>
        </p:grpSpPr>
        <p:sp>
          <p:nvSpPr>
            <p:cNvPr id="224" name="Прямоугольник 223"/>
            <p:cNvSpPr/>
            <p:nvPr/>
          </p:nvSpPr>
          <p:spPr>
            <a:xfrm>
              <a:off x="5971155" y="5145504"/>
              <a:ext cx="857256" cy="60621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Прямоугольник 225"/>
            <p:cNvSpPr/>
            <p:nvPr/>
          </p:nvSpPr>
          <p:spPr>
            <a:xfrm>
              <a:off x="5929322" y="4651561"/>
              <a:ext cx="988381" cy="53489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7" name="Прямая соединительная линия 2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Рамка 227"/>
          <p:cNvSpPr/>
          <p:nvPr/>
        </p:nvSpPr>
        <p:spPr>
          <a:xfrm>
            <a:off x="583664" y="4429132"/>
            <a:ext cx="3317680" cy="13257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714876" y="2714620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857620" y="2071678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929058" y="500042"/>
            <a:ext cx="5715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129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25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26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58" name="Прямоугольник 157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7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4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29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154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30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156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57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5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1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141" name="Прямоугольник 140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33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2" grpId="0" animBg="1"/>
      <p:bldP spid="108" grpId="0" animBg="1"/>
      <p:bldP spid="171" grpId="0"/>
      <p:bldP spid="1025" grpId="0" animBg="1"/>
      <p:bldP spid="1025" grpId="1" animBg="1"/>
      <p:bldP spid="175" grpId="0" animBg="1"/>
      <p:bldP spid="177" grpId="0"/>
      <p:bldP spid="186" grpId="0"/>
      <p:bldP spid="187" grpId="0" animBg="1"/>
      <p:bldP spid="187" grpId="1" animBg="1"/>
      <p:bldP spid="1026" grpId="0"/>
      <p:bldP spid="193" grpId="0" animBg="1"/>
      <p:bldP spid="214" grpId="0" animBg="1"/>
      <p:bldP spid="215" grpId="0" animBg="1"/>
      <p:bldP spid="216" grpId="0" animBg="1"/>
      <p:bldP spid="217" grpId="0" animBg="1"/>
      <p:bldP spid="1034" grpId="0" animBg="1"/>
      <p:bldP spid="228" grpId="0" animBg="1"/>
      <p:bldP spid="229" grpId="0" animBg="1"/>
      <p:bldP spid="230" grpId="0" animBg="1"/>
      <p:bldP spid="2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42103" y="-45469"/>
            <a:ext cx="3590338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Зависимость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сопротивления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latin typeface="Times New Roman"/>
                <a:ea typeface="Times New Roman"/>
              </a:rPr>
              <a:t>от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температуры</a:t>
            </a:r>
            <a:endParaRPr lang="ru-RU" sz="32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9512" y="1175141"/>
            <a:ext cx="2915816" cy="2209453"/>
            <a:chOff x="12545" y="3387"/>
            <a:chExt cx="1648" cy="175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 flipV="1">
              <a:off x="12603" y="3387"/>
              <a:ext cx="0" cy="1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2545" y="5023"/>
              <a:ext cx="16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8861641">
            <a:off x="474969" y="739977"/>
            <a:ext cx="3479541" cy="77421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4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3320722"/>
            <a:ext cx="1243314" cy="6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=0</a:t>
            </a:r>
            <a:endParaRPr kumimoji="0" lang="ru-RU" alt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611560" y="2749090"/>
            <a:ext cx="0" cy="47431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9"/>
          <p:cNvSpPr>
            <a:spLocks/>
          </p:cNvSpPr>
          <p:nvPr/>
        </p:nvSpPr>
        <p:spPr bwMode="auto">
          <a:xfrm flipV="1">
            <a:off x="630467" y="2098553"/>
            <a:ext cx="981263" cy="69178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270"/>
              <a:gd name="T1" fmla="*/ 0 h 21600"/>
              <a:gd name="T2" fmla="*/ 20270 w 20270"/>
              <a:gd name="T3" fmla="*/ 14137 h 21600"/>
              <a:gd name="T4" fmla="*/ 0 w 202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70" h="21600" fill="none" extrusionOk="0">
                <a:moveTo>
                  <a:pt x="-1" y="0"/>
                </a:moveTo>
                <a:cubicBezTo>
                  <a:pt x="9051" y="0"/>
                  <a:pt x="17142" y="5643"/>
                  <a:pt x="20269" y="14137"/>
                </a:cubicBezTo>
              </a:path>
              <a:path w="20270" h="21600" stroke="0" extrusionOk="0">
                <a:moveTo>
                  <a:pt x="-1" y="0"/>
                </a:moveTo>
                <a:cubicBezTo>
                  <a:pt x="9051" y="0"/>
                  <a:pt x="17142" y="5643"/>
                  <a:pt x="20269" y="14137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220FB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1526649" y="998078"/>
            <a:ext cx="1436917" cy="1469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4" y="458419"/>
            <a:ext cx="576064" cy="774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131840" y="3230848"/>
            <a:ext cx="372307" cy="774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93997" y="3285904"/>
            <a:ext cx="4374739" cy="3572095"/>
          </a:xfrm>
          <a:prstGeom prst="rect">
            <a:avLst/>
          </a:prstGeom>
          <a:solidFill>
            <a:srgbClr val="92D05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сверхпроводиость</a:t>
            </a:r>
            <a:endParaRPr kumimoji="0" lang="ru-RU" alt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1911 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в  кольце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поле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МГД 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генер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hlinkClick r:id="rId9" action="ppaction://hlinkfile"/>
          </p:cNvPr>
          <p:cNvSpPr txBox="1">
            <a:spLocks noChangeArrowheads="1"/>
          </p:cNvSpPr>
          <p:nvPr/>
        </p:nvSpPr>
        <p:spPr bwMode="auto">
          <a:xfrm>
            <a:off x="10307" y="6442632"/>
            <a:ext cx="3637856" cy="4153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«сверхпроводимость» 10 мин </a:t>
            </a:r>
          </a:p>
        </p:txBody>
      </p:sp>
      <p:sp>
        <p:nvSpPr>
          <p:cNvPr id="19" name="Text Box 5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0" y="5887976"/>
            <a:ext cx="3107582" cy="56536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alt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мин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463415" y="2132856"/>
            <a:ext cx="4429065" cy="10744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- температурный коэффициент сопротивления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38"/>
          <a:stretch/>
        </p:blipFill>
        <p:spPr bwMode="auto">
          <a:xfrm>
            <a:off x="4566005" y="3199390"/>
            <a:ext cx="4614507" cy="37580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00038" y="334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75856" y="1502656"/>
            <a:ext cx="5886907" cy="7742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alt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ru-RU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-сопротивление при </a:t>
            </a: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-102894"/>
            <a:ext cx="9144000" cy="6960894"/>
            <a:chOff x="785786" y="2928934"/>
            <a:chExt cx="9144000" cy="6858000"/>
          </a:xfrm>
        </p:grpSpPr>
        <p:grpSp>
          <p:nvGrpSpPr>
            <p:cNvPr id="26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34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40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56" name="Прямоугольник 55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7" name="Прямоугольник 56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1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4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49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5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5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53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54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5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51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2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43" name="Прямоугольник 42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Прямоугольник 44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Прямая соединительная линия 46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5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36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Прямоугольник 26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9" grpId="0" animBg="1"/>
      <p:bldP spid="10" grpId="0" animBg="1"/>
      <p:bldP spid="11" grpId="0" animBg="1"/>
      <p:bldP spid="13" grpId="0" animBg="1"/>
      <p:bldP spid="14" grpId="0" animBg="1"/>
      <p:bldP spid="17" grpId="0" uiExpand="1" build="p" animBg="1" autoUpdateAnimBg="0"/>
      <p:bldP spid="2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-71462"/>
            <a:ext cx="9144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скалярная физическая величина, характеризующая интенсивность действий электрического тока, числено равная заряду, прошедшему через поперечное сечение проводника за 1 секунду.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4071942"/>
            <a:ext cx="9144000" cy="138499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Ома: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тока на участке цепи прямо пропорционально напряжению и обратно пропорционально сопротивлению</a:t>
            </a:r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259693" y="2314588"/>
          <a:ext cx="2884307" cy="1328726"/>
        </p:xfrm>
        <a:graphic>
          <a:graphicData uri="http://schemas.openxmlformats.org/presentationml/2006/ole">
            <p:oleObj spid="_x0000_s3084" name="Формула" r:id="rId5" imgW="850531" imgH="393529" progId="Equation.3">
              <p:embed/>
            </p:oleObj>
          </a:graphicData>
        </a:graphic>
      </p:graphicFrame>
      <p:grpSp>
        <p:nvGrpSpPr>
          <p:cNvPr id="2" name="Группа 17"/>
          <p:cNvGrpSpPr/>
          <p:nvPr/>
        </p:nvGrpSpPr>
        <p:grpSpPr>
          <a:xfrm>
            <a:off x="7143768" y="3857628"/>
            <a:ext cx="1857388" cy="2087233"/>
            <a:chOff x="4929190" y="4056411"/>
            <a:chExt cx="1857388" cy="20872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0" y="19155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eaLnBrk="0" hangingPunct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 силы тока 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48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56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62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78" name="Прямоугольник 77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Прямоугольник 78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3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71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72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7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5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76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7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3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4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65" name="Прямоугольник 64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" name="Прямоугольник 65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7" name="Прямоугольник 66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58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2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Прямоугольник 48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69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26750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определения силы тока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4188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Выберите правильное математическое выражение для закона Ома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500926" y="4643446"/>
          <a:ext cx="1643074" cy="1684149"/>
        </p:xfrm>
        <a:graphic>
          <a:graphicData uri="http://schemas.openxmlformats.org/presentationml/2006/ole">
            <p:oleObj spid="_x0000_s30722" name="Формула" r:id="rId9" imgW="380835" imgH="393529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3570" y="5286364"/>
          <a:ext cx="1867296" cy="1571636"/>
        </p:xfrm>
        <a:graphic>
          <a:graphicData uri="http://schemas.openxmlformats.org/presentationml/2006/ole">
            <p:oleObj spid="_x0000_s30723" name="Формула" r:id="rId10" imgW="418918" imgH="393529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785918" y="5214926"/>
          <a:ext cx="1857388" cy="1643074"/>
        </p:xfrm>
        <a:graphic>
          <a:graphicData uri="http://schemas.openxmlformats.org/presentationml/2006/ole">
            <p:oleObj spid="_x0000_s30724" name="Формула" r:id="rId11" imgW="444307" imgH="418918" progId="Equation.3">
              <p:embed/>
            </p:oleObj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929058" y="4786322"/>
          <a:ext cx="1719635" cy="1438878"/>
        </p:xfrm>
        <a:graphic>
          <a:graphicData uri="http://schemas.openxmlformats.org/presentationml/2006/ole">
            <p:oleObj spid="_x0000_s30725" name="Формула" r:id="rId12" imgW="469696" imgH="393529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5000636"/>
          <a:ext cx="1643074" cy="1433320"/>
        </p:xfrm>
        <a:graphic>
          <a:graphicData uri="http://schemas.openxmlformats.org/presentationml/2006/ole">
            <p:oleObj spid="_x0000_s30726" name="Формула" r:id="rId13" imgW="444240" imgH="393480" progId="Equation.3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правильное выражение для функциональной зависимости сопротивления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2933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49291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endParaRPr lang="ru-RU" sz="3600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3883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Выберите правильное выражение для определения электрического напряжения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4214818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4857760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001024" y="5857892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572396" y="0"/>
            <a:ext cx="15716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14-1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4736E-6 L 0.37795 -0.7012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0518E-6 L -0.0776 -0.5633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285E-6 L -0.00052 -0.383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8529E-7 L 0.40555 -0.07169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-0.07169 L -0.01788 -0.0191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5412E-6 L 0.56546 -0.316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2" grpId="0"/>
      <p:bldP spid="40966" grpId="0"/>
      <p:bldP spid="13" grpId="0"/>
      <p:bldP spid="15" grpId="0"/>
      <p:bldP spid="17" grpId="0"/>
      <p:bldP spid="40974" grpId="0"/>
      <p:bldP spid="19" grpId="0"/>
      <p:bldP spid="20" grpId="0"/>
      <p:bldP spid="20" grpId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9"/>
          <p:cNvGrpSpPr/>
          <p:nvPr/>
        </p:nvGrpSpPr>
        <p:grpSpPr>
          <a:xfrm>
            <a:off x="3786182" y="1000108"/>
            <a:ext cx="3075258" cy="1272183"/>
            <a:chOff x="2402765" y="2786058"/>
            <a:chExt cx="3075258" cy="1272183"/>
          </a:xfrm>
        </p:grpSpPr>
        <p:grpSp>
          <p:nvGrpSpPr>
            <p:cNvPr id="7" name="Группа 17"/>
            <p:cNvGrpSpPr/>
            <p:nvPr/>
          </p:nvGrpSpPr>
          <p:grpSpPr>
            <a:xfrm>
              <a:off x="2402768" y="2866263"/>
              <a:ext cx="1228350" cy="1191980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Группа 17"/>
            <p:cNvGrpSpPr/>
            <p:nvPr/>
          </p:nvGrpSpPr>
          <p:grpSpPr>
            <a:xfrm>
              <a:off x="3559672" y="2866263"/>
              <a:ext cx="1228348" cy="1191980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14-2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  равно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общее   сопротивление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электрической    цепи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1,2)?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выразите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43306" y="1219786"/>
            <a:ext cx="333937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896402">
            <a:off x="7002775" y="1153111"/>
            <a:ext cx="46679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849" y="3286124"/>
            <a:ext cx="299608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"/>
          <p:cNvGrpSpPr/>
          <p:nvPr/>
        </p:nvGrpSpPr>
        <p:grpSpPr>
          <a:xfrm>
            <a:off x="4143372" y="2857496"/>
            <a:ext cx="3075258" cy="1272183"/>
            <a:chOff x="2402765" y="2786058"/>
            <a:chExt cx="3075258" cy="1272183"/>
          </a:xfrm>
        </p:grpSpPr>
        <p:grpSp>
          <p:nvGrpSpPr>
            <p:cNvPr id="3" name="Группа 17"/>
            <p:cNvGrpSpPr/>
            <p:nvPr/>
          </p:nvGrpSpPr>
          <p:grpSpPr>
            <a:xfrm>
              <a:off x="2402765" y="2866260"/>
              <a:ext cx="1228349" cy="1191979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17"/>
            <p:cNvGrpSpPr/>
            <p:nvPr/>
          </p:nvGrpSpPr>
          <p:grpSpPr>
            <a:xfrm>
              <a:off x="3559676" y="2866260"/>
              <a:ext cx="1228349" cy="1191979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 rot="21400636">
            <a:off x="4808141" y="5373448"/>
            <a:ext cx="56137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1142984"/>
            <a:ext cx="19542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1214414" y="1785926"/>
            <a:ext cx="75052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i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214414" y="928670"/>
            <a:ext cx="73930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214" y="3429000"/>
            <a:ext cx="12980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4-3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85984" y="3143248"/>
            <a:ext cx="73930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i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249838" y="4100460"/>
            <a:ext cx="75052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i="1" dirty="0"/>
          </a:p>
        </p:txBody>
      </p:sp>
      <p:grpSp>
        <p:nvGrpSpPr>
          <p:cNvPr id="63" name="Группа 33"/>
          <p:cNvGrpSpPr/>
          <p:nvPr/>
        </p:nvGrpSpPr>
        <p:grpSpPr>
          <a:xfrm>
            <a:off x="4286248" y="4085641"/>
            <a:ext cx="3075255" cy="1272185"/>
            <a:chOff x="2402768" y="2786058"/>
            <a:chExt cx="3075255" cy="1272185"/>
          </a:xfrm>
        </p:grpSpPr>
        <p:grpSp>
          <p:nvGrpSpPr>
            <p:cNvPr id="64" name="Группа 17"/>
            <p:cNvGrpSpPr/>
            <p:nvPr/>
          </p:nvGrpSpPr>
          <p:grpSpPr>
            <a:xfrm>
              <a:off x="2402768" y="2866263"/>
              <a:ext cx="1228350" cy="1191980"/>
              <a:chOff x="5873395" y="4453401"/>
              <a:chExt cx="1680901" cy="1381051"/>
            </a:xfrm>
            <a:solidFill>
              <a:schemeClr val="bg1"/>
            </a:solidFill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5873395" y="4453401"/>
                <a:ext cx="857255" cy="8201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40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Группа 17"/>
            <p:cNvGrpSpPr/>
            <p:nvPr/>
          </p:nvGrpSpPr>
          <p:grpSpPr>
            <a:xfrm>
              <a:off x="3559672" y="2866260"/>
              <a:ext cx="1228348" cy="1191981"/>
              <a:chOff x="5873395" y="4453402"/>
              <a:chExt cx="1680901" cy="1381053"/>
            </a:xfrm>
            <a:solidFill>
              <a:schemeClr val="bg1"/>
            </a:solidFill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946005" y="5085603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Группа 17"/>
            <p:cNvGrpSpPr/>
            <p:nvPr/>
          </p:nvGrpSpPr>
          <p:grpSpPr>
            <a:xfrm>
              <a:off x="4702685" y="2866261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795078" y="2796536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Группа 33"/>
          <p:cNvGrpSpPr/>
          <p:nvPr/>
        </p:nvGrpSpPr>
        <p:grpSpPr>
          <a:xfrm>
            <a:off x="7072330" y="4214818"/>
            <a:ext cx="1275394" cy="1272183"/>
            <a:chOff x="3059614" y="2786058"/>
            <a:chExt cx="1275394" cy="127218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3059614" y="3080578"/>
              <a:ext cx="57150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Группа 17"/>
            <p:cNvGrpSpPr/>
            <p:nvPr/>
          </p:nvGrpSpPr>
          <p:grpSpPr>
            <a:xfrm>
              <a:off x="3559671" y="2866260"/>
              <a:ext cx="775337" cy="1191981"/>
              <a:chOff x="5873395" y="4453402"/>
              <a:chExt cx="1060990" cy="1381053"/>
            </a:xfrm>
            <a:solidFill>
              <a:schemeClr val="bg1"/>
            </a:solidFill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5946005" y="5085603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3641592" y="278605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3857620" y="5467306"/>
            <a:ext cx="107946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15040" y="5357826"/>
            <a:ext cx="328611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Меньше меньшего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29520" y="2143116"/>
            <a:ext cx="17144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14-2,3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2" grpId="0" animBg="1"/>
      <p:bldP spid="13" grpId="0" animBg="1"/>
      <p:bldP spid="35" grpId="0" animBg="1"/>
      <p:bldP spid="59" grpId="0" animBg="1"/>
      <p:bldP spid="60" grpId="0" animBg="1"/>
      <p:bldP spid="30" grpId="0" animBg="1"/>
      <p:bldP spid="61" grpId="0" animBg="1"/>
      <p:bldP spid="62" grpId="0" animBg="1"/>
      <p:bldP spid="97" grpId="0" animBg="1"/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91179"/>
            <a:ext cx="62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 определите показания амперметра и общее сопротивление в электрической цепи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28958" y="2000240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амперметра и общее сопротивление электрической  цепи, 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571876"/>
            <a:ext cx="70723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14-6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схеме,  определите показания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амперметра и сопротивление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357586" y="5373216"/>
            <a:ext cx="6286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14-7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вольтметра, если R1=3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R2 =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5888821" y="-24"/>
            <a:ext cx="3255211" cy="1957382"/>
            <a:chOff x="5888821" y="-24"/>
            <a:chExt cx="3255211" cy="1957382"/>
          </a:xfrm>
        </p:grpSpPr>
        <p:pic>
          <p:nvPicPr>
            <p:cNvPr id="18450" name="Рисунок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88821" y="-24"/>
              <a:ext cx="3255211" cy="195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6500826" y="128586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80770" y="1268589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-142908" y="1857364"/>
            <a:ext cx="3143273" cy="1714512"/>
            <a:chOff x="-142908" y="1857364"/>
            <a:chExt cx="3143273" cy="1714512"/>
          </a:xfrm>
        </p:grpSpPr>
        <p:pic>
          <p:nvPicPr>
            <p:cNvPr id="18451" name="Рисунок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908" y="1857364"/>
              <a:ext cx="3143273" cy="1714512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1406" y="2928934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5918" y="298823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6351647" y="3500438"/>
            <a:ext cx="2792353" cy="1643074"/>
            <a:chOff x="6351647" y="3500438"/>
            <a:chExt cx="2792353" cy="1643074"/>
          </a:xfrm>
        </p:grpSpPr>
        <p:pic>
          <p:nvPicPr>
            <p:cNvPr id="18457" name="Рисунок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1647" y="3500438"/>
              <a:ext cx="279235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6735099" y="3897534"/>
              <a:ext cx="686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000" dirty="0"/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-142908" y="5000636"/>
            <a:ext cx="3618174" cy="1857364"/>
            <a:chOff x="-142908" y="5000636"/>
            <a:chExt cx="3618174" cy="1857364"/>
          </a:xfrm>
        </p:grpSpPr>
        <p:pic>
          <p:nvPicPr>
            <p:cNvPr id="18455" name="Рисунок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42908" y="5000636"/>
              <a:ext cx="361817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071538" y="5524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43108" y="556376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323" y="642918"/>
            <a:ext cx="7143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452574" y="425495"/>
            <a:ext cx="905640" cy="843265"/>
            <a:chOff x="9385" y="4917"/>
            <a:chExt cx="1129" cy="759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5985" y="2385948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 rot="10800000">
            <a:off x="1214414" y="2937308"/>
            <a:ext cx="905640" cy="843265"/>
            <a:chOff x="9385" y="4917"/>
            <a:chExt cx="1129" cy="759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728" y="3429000"/>
            <a:ext cx="5715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3286124"/>
            <a:ext cx="64294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7182" y="5953470"/>
            <a:ext cx="7143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3,5В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071538" y="4714884"/>
            <a:ext cx="905640" cy="843265"/>
            <a:chOff x="9385" y="4917"/>
            <a:chExt cx="1129" cy="759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1,5В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071670" y="4699118"/>
            <a:ext cx="905640" cy="843265"/>
            <a:chOff x="9385" y="4917"/>
            <a:chExt cx="1129" cy="759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00958" y="3413234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6776" y="3357562"/>
            <a:ext cx="857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15272" y="6334804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6" grpId="0"/>
      <p:bldP spid="18460" grpId="0"/>
      <p:bldP spid="23" grpId="0" animBg="1"/>
      <p:bldP spid="43" grpId="0" animBg="1"/>
      <p:bldP spid="52" grpId="0" animBg="1"/>
      <p:bldP spid="53" grpId="0" animBg="1"/>
      <p:bldP spid="54" grpId="0" animBg="1"/>
      <p:bldP spid="71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14353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102-106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/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b="1" dirty="0" smtClean="0">
                <a:solidFill>
                  <a:srgbClr val="000099"/>
                </a:solidFill>
              </a:rPr>
              <a:t>8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1007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1008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1009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1010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1011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0" y="135729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21697" y="1380518"/>
            <a:ext cx="3136467" cy="673331"/>
            <a:chOff x="5458" y="3716"/>
            <a:chExt cx="2896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1" y="3716"/>
              <a:ext cx="2063" cy="522"/>
              <a:chOff x="1778" y="3539"/>
              <a:chExt cx="1621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94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306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5786" y="12144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5786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14480" y="7143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4072728" y="129569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072728" y="19280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85918" y="2357430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7341518" y="0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334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смешенное соединение</a:t>
            </a:r>
            <a:endParaRPr lang="ru-RU" sz="2400" dirty="0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1406" y="3357562"/>
            <a:ext cx="159370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156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6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887070" y="928670"/>
            <a:ext cx="1740377" cy="673331"/>
            <a:chOff x="1143" y="3539"/>
            <a:chExt cx="1256" cy="37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1142976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3786182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5400000" flipH="1" flipV="1">
            <a:off x="4501356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5400000" flipH="1" flipV="1">
            <a:off x="4470862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00694" y="571480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5500694" y="1472878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572132" y="2214554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509284" y="2799706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6501620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5400000" flipH="1" flipV="1">
            <a:off x="6518466" y="199624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7072330" y="185736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57"/>
          <p:cNvGrpSpPr/>
          <p:nvPr/>
        </p:nvGrpSpPr>
        <p:grpSpPr>
          <a:xfrm>
            <a:off x="-32" y="4643446"/>
            <a:ext cx="3071834" cy="1000132"/>
            <a:chOff x="285909" y="5214950"/>
            <a:chExt cx="2928958" cy="1018405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61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6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4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64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2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13" name="Группа 182"/>
          <p:cNvGrpSpPr/>
          <p:nvPr/>
        </p:nvGrpSpPr>
        <p:grpSpPr>
          <a:xfrm>
            <a:off x="1643042" y="3429000"/>
            <a:ext cx="4599661" cy="535491"/>
            <a:chOff x="3901429" y="3465013"/>
            <a:chExt cx="4599661" cy="535491"/>
          </a:xfrm>
        </p:grpSpPr>
        <p:grpSp>
          <p:nvGrpSpPr>
            <p:cNvPr id="14" name="Группа 179"/>
            <p:cNvGrpSpPr/>
            <p:nvPr/>
          </p:nvGrpSpPr>
          <p:grpSpPr>
            <a:xfrm>
              <a:off x="3901429" y="3465013"/>
              <a:ext cx="4599661" cy="535491"/>
              <a:chOff x="3901429" y="3465013"/>
              <a:chExt cx="2527867" cy="249739"/>
            </a:xfrm>
          </p:grpSpPr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 flipH="1">
                <a:off x="3901429" y="3581065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Rectangle 24"/>
              <p:cNvSpPr>
                <a:spLocks noChangeArrowheads="1"/>
              </p:cNvSpPr>
              <p:nvPr/>
            </p:nvSpPr>
            <p:spPr bwMode="auto">
              <a:xfrm>
                <a:off x="4149099" y="3477409"/>
                <a:ext cx="698559" cy="237343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3594790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5292107" y="3465013"/>
                <a:ext cx="698559" cy="2373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6005828" y="3582394"/>
                <a:ext cx="423468" cy="14189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1" name="Text Box 13"/>
            <p:cNvSpPr txBox="1">
              <a:spLocks noChangeArrowheads="1"/>
            </p:cNvSpPr>
            <p:nvPr/>
          </p:nvSpPr>
          <p:spPr bwMode="auto">
            <a:xfrm>
              <a:off x="4302761" y="3536451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3"/>
            <p:cNvSpPr txBox="1">
              <a:spLocks noChangeArrowheads="1"/>
            </p:cNvSpPr>
            <p:nvPr/>
          </p:nvSpPr>
          <p:spPr bwMode="auto">
            <a:xfrm>
              <a:off x="6330321" y="3500438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1071538" y="5786454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854570" y="423309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200"/>
          <p:cNvGrpSpPr/>
          <p:nvPr/>
        </p:nvGrpSpPr>
        <p:grpSpPr>
          <a:xfrm>
            <a:off x="4215020" y="4014152"/>
            <a:ext cx="870694" cy="1000132"/>
            <a:chOff x="4143372" y="4000504"/>
            <a:chExt cx="870694" cy="1000132"/>
          </a:xfrm>
        </p:grpSpPr>
        <p:sp>
          <p:nvSpPr>
            <p:cNvPr id="18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9"/>
          <p:cNvGrpSpPr/>
          <p:nvPr/>
        </p:nvGrpSpPr>
        <p:grpSpPr>
          <a:xfrm>
            <a:off x="5182282" y="3988217"/>
            <a:ext cx="994014" cy="1012419"/>
            <a:chOff x="5143504" y="4000504"/>
            <a:chExt cx="994014" cy="1012419"/>
          </a:xfrm>
        </p:grpSpPr>
        <p:sp>
          <p:nvSpPr>
            <p:cNvPr id="19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7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8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201"/>
          <p:cNvGrpSpPr/>
          <p:nvPr/>
        </p:nvGrpSpPr>
        <p:grpSpPr>
          <a:xfrm>
            <a:off x="6143636" y="4000504"/>
            <a:ext cx="994014" cy="1012419"/>
            <a:chOff x="5143504" y="4000504"/>
            <a:chExt cx="994014" cy="1012419"/>
          </a:xfrm>
        </p:grpSpPr>
        <p:sp>
          <p:nvSpPr>
            <p:cNvPr id="2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207"/>
          <p:cNvGrpSpPr/>
          <p:nvPr/>
        </p:nvGrpSpPr>
        <p:grpSpPr>
          <a:xfrm>
            <a:off x="7000892" y="3983658"/>
            <a:ext cx="994014" cy="1012419"/>
            <a:chOff x="5143504" y="4000504"/>
            <a:chExt cx="994014" cy="1012419"/>
          </a:xfrm>
        </p:grpSpPr>
        <p:sp>
          <p:nvSpPr>
            <p:cNvPr id="2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5"/>
          <p:cNvGrpSpPr/>
          <p:nvPr/>
        </p:nvGrpSpPr>
        <p:grpSpPr>
          <a:xfrm>
            <a:off x="7871796" y="3970010"/>
            <a:ext cx="785818" cy="1012419"/>
            <a:chOff x="5143504" y="4000504"/>
            <a:chExt cx="785818" cy="1012419"/>
          </a:xfrm>
        </p:grpSpPr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45"/>
          <p:cNvGrpSpPr/>
          <p:nvPr/>
        </p:nvGrpSpPr>
        <p:grpSpPr>
          <a:xfrm>
            <a:off x="4214810" y="5027932"/>
            <a:ext cx="4359942" cy="1044274"/>
            <a:chOff x="4214810" y="5027932"/>
            <a:chExt cx="4359942" cy="1044274"/>
          </a:xfrm>
        </p:grpSpPr>
        <p:grpSp>
          <p:nvGrpSpPr>
            <p:cNvPr id="24" name="Группа 219"/>
            <p:cNvGrpSpPr/>
            <p:nvPr/>
          </p:nvGrpSpPr>
          <p:grpSpPr>
            <a:xfrm>
              <a:off x="4214810" y="5072074"/>
              <a:ext cx="870694" cy="1000132"/>
              <a:chOff x="4143372" y="4000504"/>
              <a:chExt cx="870694" cy="1000132"/>
            </a:xfrm>
          </p:grpSpPr>
          <p:sp>
            <p:nvSpPr>
              <p:cNvPr id="221" name="Line 6"/>
              <p:cNvSpPr>
                <a:spLocks noChangeShapeType="1"/>
              </p:cNvSpPr>
              <p:nvPr/>
            </p:nvSpPr>
            <p:spPr bwMode="auto">
              <a:xfrm flipH="1">
                <a:off x="4214809" y="448446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" name="Text Box 10"/>
              <p:cNvSpPr txBox="1">
                <a:spLocks noChangeArrowheads="1"/>
              </p:cNvSpPr>
              <p:nvPr/>
            </p:nvSpPr>
            <p:spPr bwMode="auto">
              <a:xfrm>
                <a:off x="4286059" y="4000504"/>
                <a:ext cx="428817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Text Box 11"/>
              <p:cNvSpPr txBox="1">
                <a:spLocks noChangeArrowheads="1"/>
              </p:cNvSpPr>
              <p:nvPr/>
            </p:nvSpPr>
            <p:spPr bwMode="auto">
              <a:xfrm>
                <a:off x="4143372" y="4429132"/>
                <a:ext cx="870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СД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23"/>
            <p:cNvGrpSpPr/>
            <p:nvPr/>
          </p:nvGrpSpPr>
          <p:grpSpPr>
            <a:xfrm>
              <a:off x="5253321" y="5046139"/>
              <a:ext cx="922765" cy="1012419"/>
              <a:chOff x="5214753" y="4000504"/>
              <a:chExt cx="922765" cy="1012419"/>
            </a:xfrm>
          </p:grpSpPr>
          <p:sp>
            <p:nvSpPr>
              <p:cNvPr id="225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225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9250" y="4441419"/>
                  <a:ext cx="3900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Группа 229"/>
            <p:cNvGrpSpPr/>
            <p:nvPr/>
          </p:nvGrpSpPr>
          <p:grpSpPr>
            <a:xfrm>
              <a:off x="6214675" y="5058426"/>
              <a:ext cx="922765" cy="1012419"/>
              <a:chOff x="5214753" y="4000504"/>
              <a:chExt cx="922765" cy="1012419"/>
            </a:xfrm>
          </p:grpSpPr>
          <p:sp>
            <p:nvSpPr>
              <p:cNvPr id="231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8" name="Группа 231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3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86380" y="4441419"/>
                  <a:ext cx="50027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9" name="Группа 235"/>
            <p:cNvGrpSpPr/>
            <p:nvPr/>
          </p:nvGrpSpPr>
          <p:grpSpPr>
            <a:xfrm>
              <a:off x="7099227" y="5059787"/>
              <a:ext cx="922765" cy="1012419"/>
              <a:chOff x="5242049" y="4073303"/>
              <a:chExt cx="922765" cy="1012419"/>
            </a:xfrm>
          </p:grpSpPr>
          <p:sp>
            <p:nvSpPr>
              <p:cNvPr id="237" name="Rectangle 1"/>
              <p:cNvSpPr>
                <a:spLocks noChangeArrowheads="1"/>
              </p:cNvSpPr>
              <p:nvPr/>
            </p:nvSpPr>
            <p:spPr bwMode="auto">
              <a:xfrm>
                <a:off x="5774964" y="4287683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0" name="Группа 237"/>
              <p:cNvGrpSpPr/>
              <p:nvPr/>
            </p:nvGrpSpPr>
            <p:grpSpPr>
              <a:xfrm>
                <a:off x="5242049" y="4073303"/>
                <a:ext cx="577325" cy="1012419"/>
                <a:chOff x="5242049" y="4073303"/>
                <a:chExt cx="577325" cy="1012419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42049" y="4573369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73948" y="4073303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3676" y="4514218"/>
                  <a:ext cx="47298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2D4D1B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Группа 241"/>
            <p:cNvGrpSpPr/>
            <p:nvPr/>
          </p:nvGrpSpPr>
          <p:grpSpPr>
            <a:xfrm>
              <a:off x="7997427" y="5027932"/>
              <a:ext cx="577325" cy="1012419"/>
              <a:chOff x="5282993" y="4041448"/>
              <a:chExt cx="577325" cy="1012419"/>
            </a:xfrm>
          </p:grpSpPr>
          <p:sp>
            <p:nvSpPr>
              <p:cNvPr id="243" name="Line 6"/>
              <p:cNvSpPr>
                <a:spLocks noChangeShapeType="1"/>
              </p:cNvSpPr>
              <p:nvPr/>
            </p:nvSpPr>
            <p:spPr bwMode="auto">
              <a:xfrm flipH="1">
                <a:off x="5282993" y="4541514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Text Box 10"/>
              <p:cNvSpPr txBox="1">
                <a:spLocks noChangeArrowheads="1"/>
              </p:cNvSpPr>
              <p:nvPr/>
            </p:nvSpPr>
            <p:spPr bwMode="auto">
              <a:xfrm>
                <a:off x="5314892" y="4041448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Text Box 11"/>
              <p:cNvSpPr txBox="1">
                <a:spLocks noChangeArrowheads="1"/>
              </p:cNvSpPr>
              <p:nvPr/>
            </p:nvSpPr>
            <p:spPr bwMode="auto">
              <a:xfrm>
                <a:off x="5354620" y="4482363"/>
                <a:ext cx="4320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7" name="Rectangle 1"/>
          <p:cNvSpPr>
            <a:spLocks noChangeArrowheads="1"/>
          </p:cNvSpPr>
          <p:nvPr/>
        </p:nvSpPr>
        <p:spPr bwMode="auto">
          <a:xfrm>
            <a:off x="4857752" y="528638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8" name="Text Box 11"/>
          <p:cNvSpPr txBox="1">
            <a:spLocks noChangeArrowheads="1"/>
          </p:cNvSpPr>
          <p:nvPr/>
        </p:nvSpPr>
        <p:spPr bwMode="auto">
          <a:xfrm>
            <a:off x="4143372" y="592933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 Box 11"/>
          <p:cNvSpPr txBox="1">
            <a:spLocks noChangeArrowheads="1"/>
          </p:cNvSpPr>
          <p:nvPr/>
        </p:nvSpPr>
        <p:spPr bwMode="auto">
          <a:xfrm>
            <a:off x="5000628" y="595982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5143504" y="6143644"/>
            <a:ext cx="85725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1" name="Text Box 11"/>
          <p:cNvSpPr txBox="1">
            <a:spLocks noChangeArrowheads="1"/>
          </p:cNvSpPr>
          <p:nvPr/>
        </p:nvSpPr>
        <p:spPr bwMode="auto">
          <a:xfrm>
            <a:off x="7429520" y="328612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 Box 11"/>
          <p:cNvSpPr txBox="1">
            <a:spLocks noChangeArrowheads="1"/>
          </p:cNvSpPr>
          <p:nvPr/>
        </p:nvSpPr>
        <p:spPr bwMode="auto">
          <a:xfrm>
            <a:off x="8171196" y="335756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57422" y="2857496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4" name="Text Box 11"/>
          <p:cNvSpPr txBox="1">
            <a:spLocks noChangeArrowheads="1"/>
          </p:cNvSpPr>
          <p:nvPr/>
        </p:nvSpPr>
        <p:spPr bwMode="auto">
          <a:xfrm>
            <a:off x="2428860" y="2928934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5" name="Text Box 11"/>
          <p:cNvSpPr txBox="1">
            <a:spLocks noChangeArrowheads="1"/>
          </p:cNvSpPr>
          <p:nvPr/>
        </p:nvSpPr>
        <p:spPr bwMode="auto">
          <a:xfrm>
            <a:off x="4500562" y="2928934"/>
            <a:ext cx="571504" cy="5000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 Box 11"/>
          <p:cNvSpPr txBox="1">
            <a:spLocks noChangeArrowheads="1"/>
          </p:cNvSpPr>
          <p:nvPr/>
        </p:nvSpPr>
        <p:spPr bwMode="auto">
          <a:xfrm>
            <a:off x="4572000" y="3000372"/>
            <a:ext cx="50006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1285852" y="928670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8" name="Rectangle 46"/>
          <p:cNvSpPr>
            <a:spLocks noChangeArrowheads="1"/>
          </p:cNvSpPr>
          <p:nvPr/>
        </p:nvSpPr>
        <p:spPr bwMode="auto">
          <a:xfrm>
            <a:off x="1313148" y="1986592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4929190" y="64291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0" name="Rectangle 46"/>
          <p:cNvSpPr>
            <a:spLocks noChangeArrowheads="1"/>
          </p:cNvSpPr>
          <p:nvPr/>
        </p:nvSpPr>
        <p:spPr bwMode="auto">
          <a:xfrm>
            <a:off x="4929190" y="2804694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1" name="Rectangle 46"/>
          <p:cNvSpPr>
            <a:spLocks noChangeArrowheads="1"/>
          </p:cNvSpPr>
          <p:nvPr/>
        </p:nvSpPr>
        <p:spPr bwMode="auto">
          <a:xfrm>
            <a:off x="4946036" y="147287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" name="Rectangle 46"/>
          <p:cNvSpPr>
            <a:spLocks noChangeArrowheads="1"/>
          </p:cNvSpPr>
          <p:nvPr/>
        </p:nvSpPr>
        <p:spPr bwMode="auto">
          <a:xfrm>
            <a:off x="4932388" y="222820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auto">
          <a:xfrm>
            <a:off x="8501091" y="1500174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4" name="Rectangle 46"/>
          <p:cNvSpPr>
            <a:spLocks noChangeArrowheads="1"/>
          </p:cNvSpPr>
          <p:nvPr/>
        </p:nvSpPr>
        <p:spPr bwMode="auto">
          <a:xfrm>
            <a:off x="857224" y="3447636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138"/>
          <p:cNvGrpSpPr/>
          <p:nvPr/>
        </p:nvGrpSpPr>
        <p:grpSpPr>
          <a:xfrm>
            <a:off x="142844" y="428604"/>
            <a:ext cx="8458590" cy="2772434"/>
            <a:chOff x="142844" y="428604"/>
            <a:chExt cx="8458590" cy="2772434"/>
          </a:xfrm>
        </p:grpSpPr>
        <p:grpSp>
          <p:nvGrpSpPr>
            <p:cNvPr id="33" name="Группа 137"/>
            <p:cNvGrpSpPr/>
            <p:nvPr/>
          </p:nvGrpSpPr>
          <p:grpSpPr>
            <a:xfrm>
              <a:off x="142844" y="680694"/>
              <a:ext cx="8458590" cy="2462554"/>
              <a:chOff x="142844" y="680694"/>
              <a:chExt cx="8458590" cy="2462554"/>
            </a:xfrm>
          </p:grpSpPr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H="1">
                <a:off x="6633069" y="785794"/>
                <a:ext cx="1083" cy="2268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Группа 136"/>
              <p:cNvGrpSpPr/>
              <p:nvPr/>
            </p:nvGrpSpPr>
            <p:grpSpPr>
              <a:xfrm>
                <a:off x="142844" y="680694"/>
                <a:ext cx="8458590" cy="2462554"/>
                <a:chOff x="142844" y="682457"/>
                <a:chExt cx="8458590" cy="2462554"/>
              </a:xfrm>
            </p:grpSpPr>
            <p:grpSp>
              <p:nvGrpSpPr>
                <p:cNvPr id="35" name="Group 4"/>
                <p:cNvGrpSpPr>
                  <a:grpSpLocks/>
                </p:cNvGrpSpPr>
                <p:nvPr/>
              </p:nvGrpSpPr>
              <p:grpSpPr bwMode="auto">
                <a:xfrm>
                  <a:off x="284906" y="1334707"/>
                  <a:ext cx="848035" cy="485038"/>
                  <a:chOff x="5010" y="7560"/>
                  <a:chExt cx="784" cy="439"/>
                </a:xfrm>
              </p:grpSpPr>
              <p:grpSp>
                <p:nvGrpSpPr>
                  <p:cNvPr id="3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6" y="7560"/>
                    <a:ext cx="445" cy="439"/>
                    <a:chOff x="5226" y="7560"/>
                    <a:chExt cx="445" cy="439"/>
                  </a:xfrm>
                </p:grpSpPr>
                <p:sp>
                  <p:nvSpPr>
                    <p:cNvPr id="194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26" y="7560"/>
                      <a:ext cx="445" cy="37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6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6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1132740" y="857228"/>
                  <a:ext cx="892423" cy="500506"/>
                  <a:chOff x="4980" y="7596"/>
                  <a:chExt cx="825" cy="453"/>
                </a:xfrm>
              </p:grpSpPr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453"/>
                    <a:chOff x="5103" y="7596"/>
                    <a:chExt cx="702" cy="453"/>
                  </a:xfrm>
                </p:grpSpPr>
                <p:sp>
                  <p:nvSpPr>
                    <p:cNvPr id="194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453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0" y="7824"/>
                    <a:ext cx="26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17"/>
                <p:cNvGrpSpPr>
                  <a:grpSpLocks/>
                </p:cNvGrpSpPr>
                <p:nvPr/>
              </p:nvGrpSpPr>
              <p:grpSpPr bwMode="auto">
                <a:xfrm>
                  <a:off x="1142488" y="1912375"/>
                  <a:ext cx="870762" cy="801031"/>
                  <a:chOff x="5000" y="7596"/>
                  <a:chExt cx="805" cy="725"/>
                </a:xfrm>
              </p:grpSpPr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725"/>
                    <a:chOff x="5103" y="7596"/>
                    <a:chExt cx="702" cy="725"/>
                  </a:xfrm>
                </p:grpSpPr>
                <p:sp>
                  <p:nvSpPr>
                    <p:cNvPr id="194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72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1" name="Группа 79"/>
                <p:cNvGrpSpPr/>
                <p:nvPr/>
              </p:nvGrpSpPr>
              <p:grpSpPr>
                <a:xfrm>
                  <a:off x="2008918" y="979773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9466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643702" y="1653683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2" name="Группа 83"/>
                <p:cNvGrpSpPr/>
                <p:nvPr/>
              </p:nvGrpSpPr>
              <p:grpSpPr>
                <a:xfrm>
                  <a:off x="2000232" y="2071678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2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Group 38"/>
                <p:cNvGrpSpPr>
                  <a:grpSpLocks/>
                </p:cNvGrpSpPr>
                <p:nvPr/>
              </p:nvGrpSpPr>
              <p:grpSpPr bwMode="auto">
                <a:xfrm>
                  <a:off x="142844" y="1419631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>
                  <a:grpSpLocks/>
                </p:cNvGrpSpPr>
                <p:nvPr/>
              </p:nvGrpSpPr>
              <p:grpSpPr bwMode="auto">
                <a:xfrm>
                  <a:off x="8402155" y="1471268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40321" y="1097154"/>
                  <a:ext cx="0" cy="10796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64982" y="1071545"/>
                  <a:ext cx="0" cy="11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" name="Группа 80"/>
                <p:cNvGrpSpPr/>
                <p:nvPr/>
              </p:nvGrpSpPr>
              <p:grpSpPr>
                <a:xfrm>
                  <a:off x="3143240" y="971202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6" name="Группа 84"/>
                <p:cNvGrpSpPr/>
                <p:nvPr/>
              </p:nvGrpSpPr>
              <p:grpSpPr>
                <a:xfrm>
                  <a:off x="3143240" y="2059282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8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26498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79018" y="763189"/>
                  <a:ext cx="1083" cy="2268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68385" y="785794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2439501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Группа 98"/>
                <p:cNvGrpSpPr/>
                <p:nvPr/>
              </p:nvGrpSpPr>
              <p:grpSpPr>
                <a:xfrm>
                  <a:off x="5500694" y="2296625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0" name="Группа 101"/>
                <p:cNvGrpSpPr/>
                <p:nvPr/>
              </p:nvGrpSpPr>
              <p:grpSpPr>
                <a:xfrm>
                  <a:off x="5518967" y="2907668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03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89651" y="3011005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Группа 95"/>
                <p:cNvGrpSpPr/>
                <p:nvPr/>
              </p:nvGrpSpPr>
              <p:grpSpPr>
                <a:xfrm>
                  <a:off x="5500694" y="1539713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Группа 115"/>
                <p:cNvGrpSpPr/>
                <p:nvPr/>
              </p:nvGrpSpPr>
              <p:grpSpPr>
                <a:xfrm>
                  <a:off x="7286644" y="1550346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17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5" name="Группа 90"/>
                <p:cNvGrpSpPr/>
                <p:nvPr/>
              </p:nvGrpSpPr>
              <p:grpSpPr>
                <a:xfrm>
                  <a:off x="5500694" y="682457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9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14546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281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29520" y="1500174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286116" y="642918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2143108" y="61401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3246577" y="221455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6143636" y="42860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6143637" y="128586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6143636" y="200024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28611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5725641" y="1489541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5718206" y="62927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5745502" y="2843848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6"/>
          <p:cNvGrpSpPr/>
          <p:nvPr/>
        </p:nvGrpSpPr>
        <p:grpSpPr>
          <a:xfrm>
            <a:off x="6215074" y="3500438"/>
            <a:ext cx="1314790" cy="386096"/>
            <a:chOff x="6215074" y="3500438"/>
            <a:chExt cx="1314790" cy="386096"/>
          </a:xfrm>
        </p:grpSpPr>
        <p:grpSp>
          <p:nvGrpSpPr>
            <p:cNvPr id="60" name="Группа 274"/>
            <p:cNvGrpSpPr/>
            <p:nvPr/>
          </p:nvGrpSpPr>
          <p:grpSpPr>
            <a:xfrm>
              <a:off x="6215074" y="3500438"/>
              <a:ext cx="1314790" cy="386096"/>
              <a:chOff x="6215074" y="3500438"/>
              <a:chExt cx="1314790" cy="386096"/>
            </a:xfrm>
          </p:grpSpPr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V="1">
                <a:off x="7330585" y="3500438"/>
                <a:ext cx="199279" cy="3560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0"/>
              <p:cNvSpPr>
                <a:spLocks noChangeShapeType="1"/>
              </p:cNvSpPr>
              <p:nvPr/>
            </p:nvSpPr>
            <p:spPr bwMode="auto">
              <a:xfrm rot="21480000" flipH="1" flipV="1">
                <a:off x="6916882" y="3696897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6215074" y="3579516"/>
                <a:ext cx="698559" cy="23734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Text Box 13"/>
              <p:cNvSpPr txBox="1">
                <a:spLocks noChangeArrowheads="1"/>
              </p:cNvSpPr>
              <p:nvPr/>
            </p:nvSpPr>
            <p:spPr bwMode="auto">
              <a:xfrm>
                <a:off x="6357950" y="3529344"/>
                <a:ext cx="357190" cy="3571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" name="Oval 42"/>
            <p:cNvSpPr>
              <a:spLocks noChangeArrowheads="1"/>
            </p:cNvSpPr>
            <p:nvPr/>
          </p:nvSpPr>
          <p:spPr bwMode="auto">
            <a:xfrm>
              <a:off x="7358883" y="3600782"/>
              <a:ext cx="152708" cy="18187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" name="Rectangle 46"/>
          <p:cNvSpPr>
            <a:spLocks noChangeArrowheads="1"/>
          </p:cNvSpPr>
          <p:nvPr/>
        </p:nvSpPr>
        <p:spPr bwMode="auto">
          <a:xfrm>
            <a:off x="7143768" y="928670"/>
            <a:ext cx="13676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Rectangle 46"/>
          <p:cNvSpPr>
            <a:spLocks noChangeArrowheads="1"/>
          </p:cNvSpPr>
          <p:nvPr/>
        </p:nvSpPr>
        <p:spPr bwMode="auto">
          <a:xfrm>
            <a:off x="6000760" y="6334780"/>
            <a:ext cx="31432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ФотФ,Стр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 35, 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14-9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1536E-6 L 0.15886 -0.3168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0694E-6 L -0.06215 -0.35869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4236 -0.27939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6042 -0.21041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49 L 0.13021 -0.28496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2" grpId="1" animBg="1"/>
      <p:bldP spid="64" grpId="0" animBg="1"/>
      <p:bldP spid="64" grpId="1" animBg="1"/>
      <p:bldP spid="64" grpId="2" animBg="1"/>
      <p:bldP spid="142" grpId="0"/>
      <p:bldP spid="143" grpId="0"/>
      <p:bldP spid="154" grpId="0"/>
      <p:bldP spid="155" grpId="0"/>
      <p:bldP spid="172" grpId="0"/>
      <p:bldP spid="174" grpId="0" animBg="1"/>
      <p:bldP spid="184" grpId="0" animBg="1"/>
      <p:bldP spid="184" grpId="1" animBg="1"/>
      <p:bldP spid="190" grpId="0"/>
      <p:bldP spid="247" grpId="0"/>
      <p:bldP spid="248" grpId="0"/>
      <p:bldP spid="249" grpId="0" animBg="1"/>
      <p:bldP spid="250" grpId="0" animBg="1"/>
      <p:bldP spid="250" grpId="1" animBg="1"/>
      <p:bldP spid="251" grpId="0"/>
      <p:bldP spid="252" grpId="0" animBg="1"/>
      <p:bldP spid="253" grpId="0" animBg="1"/>
      <p:bldP spid="254" grpId="0" animBg="1"/>
      <p:bldP spid="254" grpId="1" animBg="1"/>
      <p:bldP spid="255" grpId="0" animBg="1"/>
      <p:bldP spid="256" grpId="0" animBg="1"/>
      <p:bldP spid="256" grpId="1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4" grpId="1" animBg="1"/>
      <p:bldP spid="2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соединения проводников.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1.Дать имя сопротивлениям.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Расставить токи и дать имя точкам ветвления.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Найти сопротивления участков, начиная с дальнего.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Найти общее сопротивление.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По закону Ома найти общий ток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Найти напряжения на участках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Найти токи в ветвях.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8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Найти мощности на  любом, искомом участке. </a:t>
            </a:r>
          </a:p>
          <a:p>
            <a:pPr marL="514350" indent="-514350">
              <a:buAutoNum type="arabicPeriod" startAt="8"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(Р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схему!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35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2542" t="64590" r="47073" b="8971"/>
          <a:stretch>
            <a:fillRect/>
          </a:stretch>
        </p:blipFill>
        <p:spPr bwMode="auto">
          <a:xfrm>
            <a:off x="3164967" y="0"/>
            <a:ext cx="597903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35718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14-11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участке цепи и мощность на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57554" y="1289363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4054279" y="869933"/>
            <a:ext cx="1588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840596" y="1512789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71868" y="785794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83416" y="86993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-13470" y="2353825"/>
            <a:ext cx="870694" cy="1000132"/>
            <a:chOff x="4143372" y="4000504"/>
            <a:chExt cx="870694" cy="1000132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931809" y="2358676"/>
            <a:ext cx="823365" cy="1013403"/>
            <a:chOff x="5214753" y="4000504"/>
            <a:chExt cx="823365" cy="1012419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214753" y="4000504"/>
              <a:ext cx="624841" cy="1012419"/>
              <a:chOff x="5214753" y="4000504"/>
              <a:chExt cx="624841" cy="1012419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5312954" y="4441419"/>
                <a:ext cx="52664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0" y="178592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86124"/>
            <a:ext cx="18573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79295" y="259110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396200" y="258444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" name="Группа 203"/>
          <p:cNvGrpSpPr/>
          <p:nvPr/>
        </p:nvGrpSpPr>
        <p:grpSpPr>
          <a:xfrm>
            <a:off x="2747950" y="2366652"/>
            <a:ext cx="591384" cy="948215"/>
            <a:chOff x="5200041" y="4000504"/>
            <a:chExt cx="591384" cy="948215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488868" y="2285992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203"/>
          <p:cNvGrpSpPr/>
          <p:nvPr/>
        </p:nvGrpSpPr>
        <p:grpSpPr>
          <a:xfrm>
            <a:off x="1652566" y="2334964"/>
            <a:ext cx="785818" cy="948215"/>
            <a:chOff x="5060603" y="4000504"/>
            <a:chExt cx="785818" cy="948215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5060603" y="4424797"/>
              <a:ext cx="785818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2+4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88390" y="85723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059155" y="1041157"/>
            <a:ext cx="2793473" cy="673331"/>
            <a:chOff x="876" y="3539"/>
            <a:chExt cx="2016" cy="371"/>
          </a:xfrm>
        </p:grpSpPr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80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876" y="3676"/>
              <a:ext cx="93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385762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285984" y="3857628"/>
            <a:ext cx="28575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6424" y="3929066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286380" y="1132931"/>
            <a:ext cx="539230" cy="37518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4357694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29" name="Группа 22"/>
          <p:cNvGrpSpPr/>
          <p:nvPr/>
        </p:nvGrpSpPr>
        <p:grpSpPr>
          <a:xfrm>
            <a:off x="2834180" y="4595720"/>
            <a:ext cx="868040" cy="1013403"/>
            <a:chOff x="5170078" y="4000504"/>
            <a:chExt cx="868040" cy="1012419"/>
          </a:xfrm>
        </p:grpSpPr>
        <p:sp>
          <p:nvSpPr>
            <p:cNvPr id="51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0" name="Группа 198"/>
            <p:cNvGrpSpPr/>
            <p:nvPr/>
          </p:nvGrpSpPr>
          <p:grpSpPr>
            <a:xfrm>
              <a:off x="5170078" y="4000504"/>
              <a:ext cx="666250" cy="1012419"/>
              <a:chOff x="5170078" y="4000504"/>
              <a:chExt cx="666250" cy="1012419"/>
            </a:xfrm>
          </p:grpSpPr>
          <p:sp>
            <p:nvSpPr>
              <p:cNvPr id="5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11"/>
              <p:cNvSpPr txBox="1">
                <a:spLocks noChangeArrowheads="1"/>
              </p:cNvSpPr>
              <p:nvPr/>
            </p:nvSpPr>
            <p:spPr bwMode="auto">
              <a:xfrm>
                <a:off x="5170078" y="4441419"/>
                <a:ext cx="66625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4305146" y="48117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Группа 203"/>
          <p:cNvGrpSpPr/>
          <p:nvPr/>
        </p:nvGrpSpPr>
        <p:grpSpPr>
          <a:xfrm>
            <a:off x="4694996" y="4616396"/>
            <a:ext cx="591384" cy="935515"/>
            <a:chOff x="5200041" y="4013204"/>
            <a:chExt cx="591384" cy="935515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5219921" y="40132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643438" y="4500570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203"/>
          <p:cNvGrpSpPr/>
          <p:nvPr/>
        </p:nvGrpSpPr>
        <p:grpSpPr>
          <a:xfrm>
            <a:off x="3671050" y="4572008"/>
            <a:ext cx="686636" cy="948215"/>
            <a:chOff x="5132041" y="4000504"/>
            <a:chExt cx="686636" cy="948215"/>
          </a:xfrm>
        </p:grpSpPr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5132041" y="4424797"/>
              <a:ext cx="686636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18"/>
          <p:cNvGrpSpPr/>
          <p:nvPr/>
        </p:nvGrpSpPr>
        <p:grpSpPr>
          <a:xfrm>
            <a:off x="2000232" y="4624334"/>
            <a:ext cx="870694" cy="1000132"/>
            <a:chOff x="4143372" y="4000504"/>
            <a:chExt cx="870694" cy="1000132"/>
          </a:xfrm>
        </p:grpSpPr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БС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2592997" y="484352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4844489"/>
            <a:ext cx="18573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643306" y="2500306"/>
            <a:ext cx="2286016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798032" y="2630711"/>
            <a:ext cx="8202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000" dirty="0"/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523088" y="2357430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550759" y="2907626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6"/>
          <p:cNvSpPr>
            <a:spLocks noChangeShapeType="1"/>
          </p:cNvSpPr>
          <p:nvPr/>
        </p:nvSpPr>
        <p:spPr bwMode="auto">
          <a:xfrm flipH="1">
            <a:off x="6495126" y="2978118"/>
            <a:ext cx="577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811558" y="2357430"/>
            <a:ext cx="140364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81"/>
          <p:cNvGrpSpPr/>
          <p:nvPr/>
        </p:nvGrpSpPr>
        <p:grpSpPr>
          <a:xfrm>
            <a:off x="7345136" y="2285992"/>
            <a:ext cx="1727458" cy="1164715"/>
            <a:chOff x="7273698" y="2307300"/>
            <a:chExt cx="1727458" cy="1164715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73698" y="2580581"/>
              <a:ext cx="7273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000" b="1" dirty="0" smtClean="0"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4000" dirty="0"/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7973352" y="2307300"/>
              <a:ext cx="81349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8001024" y="2857496"/>
              <a:ext cx="1000132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4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 flipH="1">
              <a:off x="7945391" y="2927988"/>
              <a:ext cx="5773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5357818" y="1600130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643306" y="3214686"/>
            <a:ext cx="250033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853254" y="131919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5929322" y="3449425"/>
            <a:ext cx="335758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3А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370914" y="3532190"/>
            <a:ext cx="48736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8501090" y="1071546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143504" y="417671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</a:t>
            </a:r>
            <a:endParaRPr lang="ru-RU" sz="2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215206" y="4117980"/>
            <a:ext cx="2286016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429520" y="4676784"/>
            <a:ext cx="171454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7335725" y="1050908"/>
            <a:ext cx="1125148" cy="673331"/>
            <a:chOff x="1587" y="3539"/>
            <a:chExt cx="812" cy="371"/>
          </a:xfrm>
        </p:grpSpPr>
        <p:grpSp>
          <p:nvGrpSpPr>
            <p:cNvPr id="47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6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1587" y="3687"/>
              <a:ext cx="23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7597796" y="1130284"/>
            <a:ext cx="617542" cy="37518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38907" y="5000636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170617" y="5523856"/>
            <a:ext cx="3687663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1,5·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22,5Вт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610496" y="5561956"/>
            <a:ext cx="527179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5929330"/>
            <a:ext cx="550069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Общее напряжение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мощность на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7215206" y="634980"/>
            <a:ext cx="50006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4" name="Rectangle 46"/>
          <p:cNvSpPr>
            <a:spLocks noChangeArrowheads="1"/>
          </p:cNvSpPr>
          <p:nvPr/>
        </p:nvSpPr>
        <p:spPr bwMode="auto">
          <a:xfrm>
            <a:off x="7202506" y="1592250"/>
            <a:ext cx="50006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488682" y="4740284"/>
            <a:ext cx="3317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8286776" y="1928802"/>
            <a:ext cx="85722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6429388" y="6286520"/>
            <a:ext cx="271461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14-11.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 36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8" grpId="0" animBg="1"/>
      <p:bldP spid="9" grpId="0" animBg="1"/>
      <p:bldP spid="20" grpId="0" animBg="1"/>
      <p:bldP spid="21" grpId="0" animBg="1"/>
      <p:bldP spid="21" grpId="1" animBg="1"/>
      <p:bldP spid="22" grpId="0"/>
      <p:bldP spid="23" grpId="0"/>
      <p:bldP spid="28" grpId="0" animBg="1"/>
      <p:bldP spid="37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6" grpId="0"/>
      <p:bldP spid="61" grpId="0" animBg="1"/>
      <p:bldP spid="70" grpId="0"/>
      <p:bldP spid="71" grpId="0" animBg="1"/>
      <p:bldP spid="71" grpId="1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1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3" grpId="1" animBg="1"/>
      <p:bldP spid="104" grpId="0" animBg="1"/>
      <p:bldP spid="104" grpId="1" animBg="1"/>
      <p:bldP spid="105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2928926" y="4429132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215206" y="2571744"/>
            <a:ext cx="714380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0006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14942" y="142852"/>
            <a:ext cx="41926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Ом.</a:t>
            </a:r>
          </a:p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 = 0,5 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49" y="8816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3352" y="315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8620672">
            <a:off x="4271199" y="9349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5485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7534" y="10001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071810"/>
            <a:ext cx="2914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7248" y="2214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-18919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143248"/>
            <a:ext cx="248016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1571612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4071942"/>
            <a:ext cx="185980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2857496"/>
            <a:ext cx="4214842" cy="1018405"/>
            <a:chOff x="285909" y="5214950"/>
            <a:chExt cx="421484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1" y="5690757"/>
              <a:ext cx="140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40"/>
            <p:cNvGrpSpPr/>
            <p:nvPr/>
          </p:nvGrpSpPr>
          <p:grpSpPr>
            <a:xfrm>
              <a:off x="285909" y="5214950"/>
              <a:ext cx="4214842" cy="1018405"/>
              <a:chOff x="278269" y="4125107"/>
              <a:chExt cx="421484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4" name="Группа 139"/>
              <p:cNvGrpSpPr/>
              <p:nvPr/>
            </p:nvGrpSpPr>
            <p:grpSpPr>
              <a:xfrm>
                <a:off x="278269" y="4125107"/>
                <a:ext cx="4214842" cy="1018405"/>
                <a:chOff x="278269" y="4125107"/>
                <a:chExt cx="421484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2847" y="4482297"/>
                  <a:ext cx="200026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64351" y="41251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32"/>
          <p:cNvGrpSpPr/>
          <p:nvPr/>
        </p:nvGrpSpPr>
        <p:grpSpPr>
          <a:xfrm>
            <a:off x="0" y="3643314"/>
            <a:ext cx="2143140" cy="1655513"/>
            <a:chOff x="6765695" y="4416693"/>
            <a:chExt cx="2143140" cy="16555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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857884" y="2143116"/>
            <a:ext cx="230383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000504"/>
            <a:ext cx="8483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4857760"/>
            <a:ext cx="13612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2,6,4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1358" y="4000504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1358" y="4857760"/>
            <a:ext cx="119616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131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0" y="5000636"/>
            <a:ext cx="2143140" cy="1655513"/>
            <a:chOff x="6765695" y="4416693"/>
            <a:chExt cx="2143140" cy="165551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65695" y="4848338"/>
              <a:ext cx="603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0" y="6334804"/>
            <a:ext cx="22145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стр.35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071802" y="857232"/>
            <a:ext cx="571504" cy="57150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57" name="Прямая соединительная линия 56"/>
          <p:cNvCxnSpPr>
            <a:endCxn id="55" idx="1"/>
          </p:cNvCxnSpPr>
          <p:nvPr/>
        </p:nvCxnSpPr>
        <p:spPr>
          <a:xfrm>
            <a:off x="2428860" y="357166"/>
            <a:ext cx="726637" cy="58376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5" idx="3"/>
          </p:cNvCxnSpPr>
          <p:nvPr/>
        </p:nvCxnSpPr>
        <p:spPr>
          <a:xfrm rot="5400000" flipH="1" flipV="1">
            <a:off x="2393141" y="1380761"/>
            <a:ext cx="798075" cy="72663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96544" y="1357298"/>
            <a:ext cx="500066" cy="500066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000232" cy="2571744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786182" y="54361"/>
            <a:ext cx="500066" cy="500066"/>
          </a:xfrm>
          <a:prstGeom prst="ellipse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7858148" y="4071942"/>
            <a:ext cx="857256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715272" y="5286388"/>
            <a:ext cx="857256" cy="50006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1924E-6 L -0.30816 -0.4227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0476E-6 L -0.45746 -0.23047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224E-6 L -0.65035 -0.3710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9686E-6 L -0.43785 -0.75752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3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1" grpId="0" animBg="1"/>
      <p:bldP spid="61" grpId="1" animBg="1"/>
      <p:bldP spid="2457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8" grpId="0" animBg="1"/>
      <p:bldP spid="18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1624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714876" y="-24"/>
            <a:ext cx="4071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857232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204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78579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6026" y="207167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000372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428736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1428736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932" y="-1261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212" y="1428736"/>
            <a:ext cx="2999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2212" y="2285992"/>
            <a:ext cx="3557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2,3,4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52212" y="3143248"/>
            <a:ext cx="3463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929198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3714744" y="1857364"/>
            <a:ext cx="714379" cy="7363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1857364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5857892"/>
            <a:ext cx="1988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5857892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28585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68376" y="1981188"/>
            <a:ext cx="3214710" cy="1402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1928794" y="292893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64252" y="30003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785786" y="307181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8662" y="314324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099650" y="2429662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28662" y="232439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1071538" y="1071546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28662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714612" y="135729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86050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928662" y="28572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0034" y="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57158" y="5827114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grpSp>
        <p:nvGrpSpPr>
          <p:cNvPr id="2" name="Группа 49"/>
          <p:cNvGrpSpPr/>
          <p:nvPr/>
        </p:nvGrpSpPr>
        <p:grpSpPr>
          <a:xfrm>
            <a:off x="214282" y="3429000"/>
            <a:ext cx="2143140" cy="1655513"/>
            <a:chOff x="6765695" y="4416693"/>
            <a:chExt cx="2143140" cy="165551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857356" y="-156171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000232" y="498454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714612" y="142852"/>
            <a:ext cx="4154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5715008" y="4714884"/>
            <a:ext cx="2286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428992" y="5701745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4786314" y="4023658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6929454" y="4023658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 smtClean="0">
                <a:solidFill>
                  <a:srgbClr val="2D4D1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7612302" y="4016270"/>
            <a:ext cx="150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0,25А                                                              </a:t>
            </a: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8001024" y="392906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928794" y="142873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4786314" y="5500702"/>
            <a:ext cx="3571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+0,25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001024" y="550070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8072462" y="5500702"/>
            <a:ext cx="8572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                                                                </a:t>
            </a:r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7429520" y="85723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6150114"/>
            <a:ext cx="35719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Стр.36/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14-10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5273E-7 L -0.33038 -0.53284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2014 -0.58402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729 -0.51018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61077 -0.77084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21" grpId="0" animBg="1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/>
      <p:bldP spid="32" grpId="0"/>
      <p:bldP spid="35" grpId="0"/>
      <p:bldP spid="37" grpId="0"/>
      <p:bldP spid="40" grpId="0"/>
      <p:bldP spid="42" grpId="0"/>
      <p:bldP spid="44" grpId="0"/>
      <p:bldP spid="51" grpId="0"/>
      <p:bldP spid="53" grpId="0" animBg="1"/>
      <p:bldP spid="54" grpId="0" animBg="1"/>
      <p:bldP spid="55" grpId="0" animBg="1"/>
      <p:bldP spid="55" grpId="1" animBg="1"/>
      <p:bldP spid="56" grpId="0"/>
      <p:bldP spid="57" grpId="0"/>
      <p:bldP spid="58" grpId="0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3" grpId="1" animBg="1"/>
      <p:bldP spid="65" grpId="0" animBg="1"/>
      <p:bldP spid="6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071810"/>
          <a:ext cx="9143999" cy="3474720"/>
        </p:xfrm>
        <a:graphic>
          <a:graphicData uri="http://schemas.openxmlformats.org/drawingml/2006/table">
            <a:tbl>
              <a:tblPr/>
              <a:tblGrid>
                <a:gridCol w="8429652"/>
                <a:gridCol w="71434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Д.З. гр. № 8.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Консультация по теме №14.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Закрепление по теме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        - </a:t>
                      </a:r>
                      <a:r>
                        <a:rPr lang="ru-RU" sz="20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«Зависимость сопротивления от температуры»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«Законы соединений проводников».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Обсуждение правил включения амперметров и вольтметров.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Обсуждение расширения пределов измерения амперметров и вольтметров.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. Повторение теории погрешностей.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гр.№8.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4705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№52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ВКЛЮЧЕНИЕ В ЦЕПЬ АМПЕРМЕТРА И ВОЛЬТМЕТРА.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закрепление знаний учащихся по теме №14.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ЗАКРЕПЛЕНИЯ ЗНАНИЙ ПО ТЕМЕ.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Работа шунта.  2. Работа дополнительного сопротивления.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«Зависимость сопротивления от температуры»</a:t>
            </a:r>
          </a:p>
          <a:p>
            <a:pPr algn="ctr">
              <a:spcAft>
                <a:spcPts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«Законы соединений проводников».</a:t>
            </a:r>
            <a:endParaRPr lang="ru-RU" sz="36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578647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Л.р№4 </a:t>
            </a:r>
          </a:p>
          <a:p>
            <a:pPr eaLnBrk="1" fontAlgn="t" hangingPunct="1"/>
            <a:r>
              <a:rPr lang="ru-RU" sz="4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794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796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797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798</a:t>
            </a:r>
            <a:endParaRPr lang="ru-RU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955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удельного сопротивления проводника.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8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реостат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857620" y="4429107"/>
            <a:ext cx="5000660" cy="2428893"/>
            <a:chOff x="1490" y="3155"/>
            <a:chExt cx="2090" cy="969"/>
          </a:xfrm>
        </p:grpSpPr>
        <p:sp>
          <p:nvSpPr>
            <p:cNvPr id="9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11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14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8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1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7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0" name="Группа 29"/>
          <p:cNvGrpSpPr/>
          <p:nvPr/>
        </p:nvGrpSpPr>
        <p:grpSpPr>
          <a:xfrm>
            <a:off x="4489929" y="3878894"/>
            <a:ext cx="1772302" cy="1231292"/>
            <a:chOff x="6902158" y="285728"/>
            <a:chExt cx="1772302" cy="1231292"/>
          </a:xfrm>
        </p:grpSpPr>
        <p:grpSp>
          <p:nvGrpSpPr>
            <p:cNvPr id="31" name="Group 34"/>
            <p:cNvGrpSpPr>
              <a:grpSpLocks/>
            </p:cNvGrpSpPr>
            <p:nvPr/>
          </p:nvGrpSpPr>
          <p:grpSpPr bwMode="auto">
            <a:xfrm>
              <a:off x="6929472" y="285728"/>
              <a:ext cx="1691428" cy="1201541"/>
              <a:chOff x="9385" y="4873"/>
              <a:chExt cx="1129" cy="760"/>
            </a:xfrm>
          </p:grpSpPr>
          <p:grpSp>
            <p:nvGrpSpPr>
              <p:cNvPr id="34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7215206" y="607220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5072066" y="5929330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215338" y="46434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5643570" y="39290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5"/>
          <p:cNvGrpSpPr>
            <a:grpSpLocks/>
          </p:cNvGrpSpPr>
          <p:nvPr/>
        </p:nvGrpSpPr>
        <p:grpSpPr bwMode="auto">
          <a:xfrm>
            <a:off x="7072330" y="4714884"/>
            <a:ext cx="347811" cy="371477"/>
            <a:chOff x="3018" y="5186"/>
            <a:chExt cx="202" cy="201"/>
          </a:xfrm>
        </p:grpSpPr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786314" y="4214818"/>
            <a:ext cx="347811" cy="371477"/>
            <a:chOff x="3018" y="5186"/>
            <a:chExt cx="202" cy="201"/>
          </a:xfrm>
        </p:grpSpPr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54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7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62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68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84" name="Прямоугольник 83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5" name="Прямоугольник 84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9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76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7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78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80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81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82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3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79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0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71" name="Прямоугольник 70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" name="Прямоугольник 71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3" name="Прямоугольник 72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74" name="Прямая соединительная линия 73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единительная линия 74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64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58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Прямоугольник 54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1" grpId="0" animBg="1"/>
      <p:bldP spid="45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\ВСВ\для тем\2011-11-28 16.18.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277972" y="-936499"/>
            <a:ext cx="4952995" cy="4397052"/>
          </a:xfrm>
          <a:prstGeom prst="rect">
            <a:avLst/>
          </a:prstGeom>
          <a:noFill/>
        </p:spPr>
      </p:pic>
      <p:pic>
        <p:nvPicPr>
          <p:cNvPr id="35843" name="Picture 3" descr="D:\фото\ВСВ\для тем\2011-11-28 15.59.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893210" y="3107526"/>
            <a:ext cx="4286256" cy="3214691"/>
          </a:xfrm>
          <a:prstGeom prst="rect">
            <a:avLst/>
          </a:prstGeom>
          <a:noFill/>
        </p:spPr>
      </p:pic>
      <p:pic>
        <p:nvPicPr>
          <p:cNvPr id="35844" name="Picture 4" descr="D:\фото\ВСВ\для тем\2011-11-28 15.59.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415249" y="2986992"/>
            <a:ext cx="4286257" cy="3455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5716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 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5429256" y="71414"/>
            <a:ext cx="1143008" cy="1249006"/>
            <a:chOff x="7358082" y="2639793"/>
            <a:chExt cx="1143008" cy="124900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358082" y="2639793"/>
              <a:ext cx="1143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24708" y="3242468"/>
              <a:ext cx="619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571472" y="5786454"/>
            <a:ext cx="2540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 =L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2928934"/>
            <a:ext cx="1000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428868"/>
            <a:ext cx="1882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S=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572140"/>
            <a:ext cx="2525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2r= l/N</a:t>
            </a:r>
            <a:endParaRPr lang="ru-RU" sz="6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000496" y="3857628"/>
            <a:ext cx="1785950" cy="1588"/>
          </a:xfrm>
          <a:prstGeom prst="straightConnector1">
            <a:avLst/>
          </a:prstGeom>
          <a:ln w="5715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86314" y="3321937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4810" y="4572008"/>
            <a:ext cx="965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r=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5000636"/>
            <a:ext cx="1134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6508078" y="285728"/>
            <a:ext cx="1421508" cy="1360711"/>
            <a:chOff x="7293896" y="3214686"/>
            <a:chExt cx="1421508" cy="136071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997826" y="3214686"/>
              <a:ext cx="64294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001024" y="3929066"/>
              <a:ext cx="50006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93896" y="3538184"/>
              <a:ext cx="726255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001024" y="388898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7929586" y="785794"/>
            <a:ext cx="121441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71470" y="4588385"/>
            <a:ext cx="1196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5663" y="2428868"/>
            <a:ext cx="963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S=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571472" y="121442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85786" y="178592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2571736" y="142873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28662" y="557193"/>
            <a:ext cx="347811" cy="371477"/>
            <a:chOff x="3018" y="5186"/>
            <a:chExt cx="202" cy="20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5984" y="357166"/>
            <a:ext cx="347811" cy="371477"/>
            <a:chOff x="3018" y="5186"/>
            <a:chExt cx="202" cy="201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866603" y="2200267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353584" y="2143140"/>
            <a:ext cx="9144000" cy="6858000"/>
            <a:chOff x="785786" y="2928934"/>
            <a:chExt cx="9144000" cy="6858000"/>
          </a:xfrm>
        </p:grpSpPr>
        <p:grpSp>
          <p:nvGrpSpPr>
            <p:cNvPr id="41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49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55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71" name="Прямоугольник 70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" name="Прямоугольник 71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6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63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64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65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6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68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69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70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66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58" name="Прямоугольник 57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9" name="Прямоугольник 58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0" name="Прямоугольник 59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61" name="Прямая соединительная линия 60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Прямая соединительная линия 61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0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51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45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Прямоугольник 41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фото\ВСВ\для тем\2011-11-28 16.08.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1884210" y="-44672"/>
            <a:ext cx="8786876" cy="6590156"/>
          </a:xfrm>
          <a:prstGeom prst="rect">
            <a:avLst/>
          </a:prstGeom>
          <a:noFill/>
        </p:spPr>
      </p:pic>
      <p:pic>
        <p:nvPicPr>
          <p:cNvPr id="36867" name="Picture 3" descr="D:\фото\ВСВ\для тем\2011-11-28 16.07.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643179" y="-28"/>
            <a:ext cx="7429512" cy="5572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8572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15.4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мм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07167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мм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7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15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21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37" name="Прямоугольник 36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8" name="Прямоугольник 37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2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29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30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31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33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4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35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6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2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24" name="Прямоугольник 23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27" name="Прямая соединительная линия 26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Прямая соединительная линия 27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17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1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Прямоугольник 7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34637" y="-1906040"/>
            <a:ext cx="4903324" cy="87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072074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удельное сопротивление данного проводника составляет примерно (      )  Ом мм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/м, вероятно он сделан из ….. 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6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14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20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7" name="Прямоугольник 36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2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9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3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3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3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34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5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1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23" name="Прямоугольник 22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Прямоугольник 23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26" name="Прямая соединительная линия 25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единительная линия 26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16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0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Прямоугольник 6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00042"/>
          <a:ext cx="9143999" cy="6276034"/>
        </p:xfrm>
        <a:graphic>
          <a:graphicData uri="http://schemas.openxmlformats.org/drawingml/2006/table">
            <a:tbl>
              <a:tblPr/>
              <a:tblGrid>
                <a:gridCol w="4141106"/>
                <a:gridCol w="646340"/>
                <a:gridCol w="4356553"/>
              </a:tblGrid>
              <a:tr h="5945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Консультация по задачам гр. № 7.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 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.Создание проблемной ситуации: «Известно, что скорость движения электронов 0,07мм/с. Почему же так быстро загорается свет?»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«и вообще как узнать идет ток по проводнику или нет?»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.Эвристическая беседа по теме 14 с  решением поставленной проблемы, выкладкам на доске, демонстрациями и заполнением справочника № 4.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Повторение материала темы по опорному конспекту и акцентуацией сложных моментов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 5.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Первичная обратная связь по ???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стр. 135 (1,2,3,4,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), стр. 137 (1), стр.139(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,2,3) стр. 141 (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,2,3) стр.141(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1,2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,3,4)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    6.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ПРЗ 1, стр.148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2.I </a:t>
                      </a:r>
                      <a:r>
                        <a:rPr lang="en-US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= q/t = </a:t>
                      </a:r>
                      <a:r>
                        <a:rPr lang="en-US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eN</a:t>
                      </a:r>
                      <a:r>
                        <a:rPr lang="en-US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/t = </a:t>
                      </a:r>
                      <a:r>
                        <a:rPr lang="en-US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enV</a:t>
                      </a:r>
                      <a:r>
                        <a:rPr lang="en-US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/t = </a:t>
                      </a:r>
                      <a:r>
                        <a:rPr lang="en-US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enSvt</a:t>
                      </a:r>
                      <a:r>
                        <a:rPr lang="en-US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/t= </a:t>
                      </a:r>
                      <a:r>
                        <a:rPr lang="en-US" sz="1600" b="1" dirty="0" err="1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enSv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latin typeface="Times New Roman"/>
                          <a:ea typeface="Times New Roman"/>
                        </a:rPr>
                        <a:t>ОСНОВНЫЕ ПОЛОЖЕНИЯ ЭЛЕКТРОННОЙ ТЕОРИИ ПРОВОДИМОСТИ МЕТАЛЛОВ</a:t>
                      </a:r>
                      <a:endParaRPr lang="ru-RU" sz="1600" i="0" u="non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Свободные электроны ведут себя как молекулы идеального газа.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Их движение подчиняется законам механики.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Они сталкиваются с ионами кристаллической решетки, а не друг с другом.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600" b="1" u="none" strike="noStrike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При столкновении они отдают ионам свою энергию.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Д.З. т.№ 14 (пар. 52,53,54,55)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500042"/>
            <a:ext cx="5500726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Л.р№5 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Гр1-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ctr">
              <a:lnSpc>
                <a:spcPts val="4000"/>
              </a:lnSpc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КР№3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(60б)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1016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1017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1018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982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212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законов последовательного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 проводников.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502150"/>
            <a:ext cx="612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амперметр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2857496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429000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785786" y="2928934"/>
            <a:chExt cx="9144000" cy="6858000"/>
          </a:xfrm>
        </p:grpSpPr>
        <p:grpSp>
          <p:nvGrpSpPr>
            <p:cNvPr id="9" name="Группа 95"/>
            <p:cNvGrpSpPr/>
            <p:nvPr/>
          </p:nvGrpSpPr>
          <p:grpSpPr>
            <a:xfrm>
              <a:off x="785786" y="2928934"/>
              <a:ext cx="9144000" cy="6858000"/>
              <a:chOff x="2285984" y="0"/>
              <a:chExt cx="9144000" cy="68580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500266" y="1500150"/>
                <a:ext cx="1714512" cy="1357322"/>
              </a:xfrm>
              <a:prstGeom prst="roundRect">
                <a:avLst/>
              </a:prstGeom>
              <a:solidFill>
                <a:schemeClr val="accent1">
                  <a:alpha val="3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63"/>
              <p:cNvGrpSpPr/>
              <p:nvPr/>
            </p:nvGrpSpPr>
            <p:grpSpPr>
              <a:xfrm>
                <a:off x="2285984" y="0"/>
                <a:ext cx="9144000" cy="6858000"/>
                <a:chOff x="3571868" y="-3429000"/>
                <a:chExt cx="9144000" cy="6858000"/>
              </a:xfrm>
            </p:grpSpPr>
            <p:grpSp>
              <p:nvGrpSpPr>
                <p:cNvPr id="17" name="Группа 125"/>
                <p:cNvGrpSpPr/>
                <p:nvPr/>
              </p:nvGrpSpPr>
              <p:grpSpPr>
                <a:xfrm>
                  <a:off x="3571868" y="-3429000"/>
                  <a:ext cx="9144000" cy="6858000"/>
                  <a:chOff x="-3214742" y="1285908"/>
                  <a:chExt cx="9144000" cy="6858000"/>
                </a:xfrm>
              </p:grpSpPr>
              <p:grpSp>
                <p:nvGrpSpPr>
                  <p:cNvPr id="23" name="Группа 114"/>
                  <p:cNvGrpSpPr/>
                  <p:nvPr/>
                </p:nvGrpSpPr>
                <p:grpSpPr>
                  <a:xfrm>
                    <a:off x="-3214742" y="1285908"/>
                    <a:ext cx="9144000" cy="6858000"/>
                    <a:chOff x="0" y="0"/>
                    <a:chExt cx="9144000" cy="6858000"/>
                  </a:xfrm>
                </p:grpSpPr>
                <p:sp>
                  <p:nvSpPr>
                    <p:cNvPr id="39" name="Прямоугольник 38"/>
                    <p:cNvSpPr/>
                    <p:nvPr/>
                  </p:nvSpPr>
                  <p:spPr>
                    <a:xfrm>
                      <a:off x="0" y="0"/>
                      <a:ext cx="9144000" cy="6858000"/>
                    </a:xfrm>
                    <a:prstGeom prst="rect">
                      <a:avLst/>
                    </a:prstGeom>
                    <a:solidFill>
                      <a:schemeClr val="tx1">
                        <a:lumMod val="75000"/>
                        <a:lumOff val="25000"/>
                        <a:alpha val="69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spcAft>
                          <a:spcPts val="1000"/>
                        </a:spcAft>
                      </a:pPr>
                      <a:endParaRPr lang="ru-RU" sz="9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>
                      <a:off x="357158" y="5143512"/>
                      <a:ext cx="1992853" cy="1015663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6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6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6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ru-RU" sz="6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4" name="Группа 123"/>
                  <p:cNvGrpSpPr/>
                  <p:nvPr/>
                </p:nvGrpSpPr>
                <p:grpSpPr>
                  <a:xfrm>
                    <a:off x="-3000460" y="1500135"/>
                    <a:ext cx="7425913" cy="1562510"/>
                    <a:chOff x="-3152860" y="-910440"/>
                    <a:chExt cx="7425913" cy="1562510"/>
                  </a:xfrm>
                  <a:solidFill>
                    <a:schemeClr val="bg2">
                      <a:lumMod val="90000"/>
                    </a:schemeClr>
                  </a:solidFill>
                </p:grpSpPr>
                <p:sp>
                  <p:nvSpPr>
                    <p:cNvPr id="31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152860" y="-646758"/>
                      <a:ext cx="930056" cy="71438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32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399564" y="-910440"/>
                      <a:ext cx="6672617" cy="1562510"/>
                      <a:chOff x="-957" y="2602"/>
                      <a:chExt cx="4370" cy="1036"/>
                    </a:xfrm>
                    <a:grpFill/>
                  </p:grpSpPr>
                  <p:grpSp>
                    <p:nvGrpSpPr>
                      <p:cNvPr id="33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931" y="2602"/>
                        <a:ext cx="4344" cy="1036"/>
                        <a:chOff x="6918" y="2902"/>
                        <a:chExt cx="5277" cy="1036"/>
                      </a:xfrm>
                      <a:grpFill/>
                    </p:grpSpPr>
                    <p:sp>
                      <p:nvSpPr>
                        <p:cNvPr id="35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7" y="3938"/>
                          <a:ext cx="628" cy="0"/>
                        </a:xfrm>
                        <a:prstGeom prst="line">
                          <a:avLst/>
                        </a:prstGeom>
                        <a:grpFill/>
                        <a:ln w="190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36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918" y="2902"/>
                          <a:ext cx="605" cy="829"/>
                          <a:chOff x="7325" y="3170"/>
                          <a:chExt cx="484" cy="829"/>
                        </a:xfrm>
                        <a:grpFill/>
                      </p:grpSpPr>
                      <p:sp>
                        <p:nvSpPr>
                          <p:cNvPr id="37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61" y="3170"/>
                            <a:ext cx="448" cy="379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2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8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325" y="3549"/>
                            <a:ext cx="484" cy="450"/>
                          </a:xfrm>
                          <a:prstGeom prst="rect">
                            <a:avLst/>
                          </a:prstGeom>
                          <a:grp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q</a:t>
                            </a:r>
                            <a:endParaRPr kumimoji="0" lang="ru-RU" sz="4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34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957" y="2981"/>
                        <a:ext cx="583" cy="0"/>
                      </a:xfrm>
                      <a:prstGeom prst="line">
                        <a:avLst/>
                      </a:prstGeom>
                      <a:grpFill/>
                      <a:ln w="571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5" name="Группа 17"/>
                  <p:cNvGrpSpPr/>
                  <p:nvPr/>
                </p:nvGrpSpPr>
                <p:grpSpPr>
                  <a:xfrm>
                    <a:off x="-2071766" y="4418965"/>
                    <a:ext cx="6643766" cy="1938993"/>
                    <a:chOff x="214250" y="4019985"/>
                    <a:chExt cx="6643766" cy="1938993"/>
                  </a:xfrm>
                </p:grpSpPr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6000760" y="4019985"/>
                      <a:ext cx="857256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7" name="Прямоугольник 26"/>
                    <p:cNvSpPr/>
                    <p:nvPr/>
                  </p:nvSpPr>
                  <p:spPr>
                    <a:xfrm>
                      <a:off x="4929190" y="4643446"/>
                      <a:ext cx="1000132" cy="110799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6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6600" b="1" cap="all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ru-RU" sz="66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8" name="Прямоугольник 27"/>
                    <p:cNvSpPr/>
                    <p:nvPr/>
                  </p:nvSpPr>
                  <p:spPr>
                    <a:xfrm>
                      <a:off x="5929322" y="5127981"/>
                      <a:ext cx="857224" cy="83099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sz="4800" b="1" cap="all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48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29" name="Прямая соединительная линия 28"/>
                    <p:cNvCxnSpPr/>
                    <p:nvPr/>
                  </p:nvCxnSpPr>
                  <p:spPr>
                    <a:xfrm>
                      <a:off x="5929322" y="5199419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214250" y="4030176"/>
                      <a:ext cx="714380" cy="1588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" name="Группа 145"/>
                <p:cNvGrpSpPr/>
                <p:nvPr/>
              </p:nvGrpSpPr>
              <p:grpSpPr>
                <a:xfrm>
                  <a:off x="3643274" y="-1139909"/>
                  <a:ext cx="1808967" cy="1701831"/>
                  <a:chOff x="3940901" y="3717875"/>
                  <a:chExt cx="1808967" cy="1701831"/>
                </a:xfrm>
                <a:solidFill>
                  <a:schemeClr val="tx2">
                    <a:lumMod val="20000"/>
                    <a:lumOff val="80000"/>
                  </a:schemeClr>
                </a:solidFill>
              </p:grpSpPr>
              <p:sp>
                <p:nvSpPr>
                  <p:cNvPr id="19" name="Line 1"/>
                  <p:cNvSpPr>
                    <a:spLocks noChangeShapeType="1"/>
                  </p:cNvSpPr>
                  <p:nvPr/>
                </p:nvSpPr>
                <p:spPr bwMode="auto">
                  <a:xfrm rot="21420000">
                    <a:off x="5000799" y="4509576"/>
                    <a:ext cx="571504" cy="53509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5072034" y="3717875"/>
                    <a:ext cx="677834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q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0901" y="4009516"/>
                    <a:ext cx="1071538" cy="91970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kumimoji="0" lang="ru-RU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Rectangle 152"/>
                  <p:cNvSpPr>
                    <a:spLocks noChangeArrowheads="1"/>
                  </p:cNvSpPr>
                  <p:nvPr/>
                </p:nvSpPr>
                <p:spPr bwMode="auto">
                  <a:xfrm rot="21540000">
                    <a:off x="5163141" y="4650265"/>
                    <a:ext cx="428628" cy="76944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nb-NO" sz="4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t                       </a:t>
                    </a:r>
                    <a:endParaRPr kumimoji="0" lang="nb-NO" sz="5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3" name="Группа 23"/>
              <p:cNvGrpSpPr/>
              <p:nvPr/>
            </p:nvGrpSpPr>
            <p:grpSpPr>
              <a:xfrm>
                <a:off x="8501090" y="500042"/>
                <a:ext cx="1143008" cy="1367756"/>
                <a:chOff x="7358082" y="2639793"/>
                <a:chExt cx="1143008" cy="1367756"/>
              </a:xfrm>
              <a:solidFill>
                <a:schemeClr val="bg2"/>
              </a:solidFill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7358082" y="2639793"/>
                  <a:ext cx="1143008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</a:t>
                  </a:r>
                  <a:r>
                    <a:rPr lang="en-US" sz="3600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ru-RU" sz="36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7524708" y="3361218"/>
                  <a:ext cx="619192" cy="64633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cap="all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  <a:endParaRPr lang="ru-RU" sz="3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7429520" y="3286124"/>
                  <a:ext cx="714380" cy="1588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Прямоугольник 9"/>
            <p:cNvSpPr/>
            <p:nvPr/>
          </p:nvSpPr>
          <p:spPr>
            <a:xfrm>
              <a:off x="6215074" y="3786190"/>
              <a:ext cx="857224" cy="70788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30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759025" y="2022506"/>
            <a:ext cx="6072198" cy="4554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выключении источника,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ДЕРЖАТЬ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вилку и розетку!!!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9241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1.Включай источник тока только после ПРОВЕРКИ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Два провода к вольтметру и в сторону.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(+)  источника  на  (+) амперметра.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Собрать последовательную цепь,  включив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(-)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 и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проверить её.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>
              <a:lnSpc>
                <a:spcPts val="3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Включить в цепь вольтметр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приборах означают лишь правило их включения, на источнике недостаток и избыток электронов!!!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СНЯВ ПОКАЗАНИЯ ПРИБОРОВ РАЗОМКНУТЬ ЦЕПЬ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18451" y="1357298"/>
            <a:ext cx="1691426" cy="1201541"/>
            <a:chOff x="9377" y="4873"/>
            <a:chExt cx="1130" cy="76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767" y="4873"/>
              <a:ext cx="599" cy="530"/>
              <a:chOff x="9767" y="4873"/>
              <a:chExt cx="599" cy="530"/>
            </a:xfrm>
          </p:grpSpPr>
          <p:sp>
            <p:nvSpPr>
              <p:cNvPr id="8196" name="Text Box 4"/>
              <p:cNvSpPr txBox="1">
                <a:spLocks noChangeArrowheads="1"/>
              </p:cNvSpPr>
              <p:nvPr/>
            </p:nvSpPr>
            <p:spPr bwMode="auto">
              <a:xfrm>
                <a:off x="9767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570524" y="1376270"/>
            <a:ext cx="1691426" cy="1201541"/>
            <a:chOff x="9385" y="4873"/>
            <a:chExt cx="1129" cy="76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779" y="4873"/>
              <a:ext cx="602" cy="530"/>
              <a:chOff x="9779" y="4873"/>
              <a:chExt cx="602" cy="530"/>
            </a:xfrm>
          </p:grpSpPr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9782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514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658584" y="3000372"/>
            <a:ext cx="1984854" cy="1201541"/>
            <a:chOff x="9388" y="4873"/>
            <a:chExt cx="1119" cy="760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181051" y="2666345"/>
            <a:ext cx="1526162" cy="1391258"/>
            <a:chOff x="11619" y="6011"/>
            <a:chExt cx="905" cy="880"/>
          </a:xfrm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1619" y="6011"/>
              <a:ext cx="905" cy="869"/>
              <a:chOff x="11787" y="6011"/>
              <a:chExt cx="905" cy="869"/>
            </a:xfrm>
          </p:grpSpPr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12012" y="6234"/>
                <a:ext cx="680" cy="530"/>
                <a:chOff x="9779" y="4873"/>
                <a:chExt cx="647" cy="530"/>
              </a:xfrm>
            </p:grpSpPr>
            <p:sp>
              <p:nvSpPr>
                <p:cNvPr id="82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9826" y="4873"/>
                  <a:ext cx="600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11802" y="6011"/>
                <a:ext cx="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11787" y="6880"/>
                <a:ext cx="4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2199" y="601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12032" y="6625"/>
              <a:ext cx="0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Овал 97"/>
          <p:cNvSpPr/>
          <p:nvPr/>
        </p:nvSpPr>
        <p:spPr>
          <a:xfrm>
            <a:off x="2532102" y="2539819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222761" y="2531868"/>
            <a:ext cx="71438" cy="71438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778363" y="2524038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6437339" y="2523917"/>
            <a:ext cx="71438" cy="71438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635223" y="416711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95853" y="417506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143889" y="4000504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175693" y="2635231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2428875" y="2357430"/>
            <a:ext cx="5096203" cy="2060746"/>
            <a:chOff x="2428875" y="2357430"/>
            <a:chExt cx="5096203" cy="206074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428875" y="2378609"/>
              <a:ext cx="5096203" cy="1848160"/>
              <a:chOff x="8801" y="5829"/>
              <a:chExt cx="3022" cy="1169"/>
            </a:xfrm>
          </p:grpSpPr>
          <p:sp>
            <p:nvSpPr>
              <p:cNvPr id="8203" name="Line 11"/>
              <p:cNvSpPr>
                <a:spLocks noChangeShapeType="1"/>
              </p:cNvSpPr>
              <p:nvPr/>
            </p:nvSpPr>
            <p:spPr bwMode="auto">
              <a:xfrm flipH="1">
                <a:off x="8801" y="5944"/>
                <a:ext cx="0" cy="10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9055" y="5829"/>
                <a:ext cx="622" cy="219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9677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10829" y="5933"/>
                <a:ext cx="80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 rot="-5400000">
                <a:off x="11096" y="6270"/>
                <a:ext cx="1074" cy="381"/>
                <a:chOff x="8548" y="6751"/>
                <a:chExt cx="1210" cy="517"/>
              </a:xfrm>
            </p:grpSpPr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>
                  <a:off x="8548" y="7004"/>
                  <a:ext cx="3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8905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4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9101" y="6762"/>
                  <a:ext cx="81" cy="506"/>
                  <a:chOff x="8905" y="6751"/>
                  <a:chExt cx="81" cy="506"/>
                </a:xfrm>
              </p:grpSpPr>
              <p:sp>
                <p:nvSpPr>
                  <p:cNvPr id="821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7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>
                  <a:off x="9297" y="6751"/>
                  <a:ext cx="81" cy="506"/>
                  <a:chOff x="8905" y="6751"/>
                  <a:chExt cx="81" cy="506"/>
                </a:xfrm>
              </p:grpSpPr>
              <p:sp>
                <p:nvSpPr>
                  <p:cNvPr id="821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05" y="6878"/>
                    <a:ext cx="0" cy="254"/>
                  </a:xfrm>
                  <a:prstGeom prst="line">
                    <a:avLst/>
                  </a:prstGeom>
                  <a:noFill/>
                  <a:ln w="57150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20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85" y="6751"/>
                    <a:ext cx="1" cy="50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221" name="Line 29"/>
                <p:cNvSpPr>
                  <a:spLocks noChangeShapeType="1"/>
                </p:cNvSpPr>
                <p:nvPr/>
              </p:nvSpPr>
              <p:spPr bwMode="auto">
                <a:xfrm>
                  <a:off x="9373" y="7010"/>
                  <a:ext cx="3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22" name="Line 30"/>
              <p:cNvSpPr>
                <a:spLocks noChangeShapeType="1"/>
              </p:cNvSpPr>
              <p:nvPr/>
            </p:nvSpPr>
            <p:spPr bwMode="auto">
              <a:xfrm>
                <a:off x="9055" y="6981"/>
                <a:ext cx="258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4" name="Line 32"/>
              <p:cNvSpPr>
                <a:spLocks noChangeShapeType="1"/>
              </p:cNvSpPr>
              <p:nvPr/>
            </p:nvSpPr>
            <p:spPr bwMode="auto">
              <a:xfrm flipH="1">
                <a:off x="8802" y="6981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/>
            </p:nvSpPr>
            <p:spPr bwMode="auto">
              <a:xfrm flipH="1">
                <a:off x="8802" y="5944"/>
                <a:ext cx="2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5143504" y="2357430"/>
              <a:ext cx="1048920" cy="34623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928926" y="4071942"/>
              <a:ext cx="1048920" cy="34623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5357818" y="4000504"/>
              <a:ext cx="1048920" cy="34623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42"/>
          <p:cNvGrpSpPr>
            <a:grpSpLocks/>
          </p:cNvGrpSpPr>
          <p:nvPr/>
        </p:nvGrpSpPr>
        <p:grpSpPr bwMode="auto">
          <a:xfrm>
            <a:off x="4857752" y="3000372"/>
            <a:ext cx="1984854" cy="1201541"/>
            <a:chOff x="9388" y="4873"/>
            <a:chExt cx="1119" cy="760"/>
          </a:xfrm>
        </p:grpSpPr>
        <p:grpSp>
          <p:nvGrpSpPr>
            <p:cNvPr id="74" name="Group 43"/>
            <p:cNvGrpSpPr>
              <a:grpSpLocks/>
            </p:cNvGrpSpPr>
            <p:nvPr/>
          </p:nvGrpSpPr>
          <p:grpSpPr bwMode="auto">
            <a:xfrm>
              <a:off x="9779" y="4873"/>
              <a:ext cx="625" cy="530"/>
              <a:chOff x="9779" y="4873"/>
              <a:chExt cx="625" cy="530"/>
            </a:xfrm>
          </p:grpSpPr>
          <p:sp>
            <p:nvSpPr>
              <p:cNvPr id="79" name="Text Box 44"/>
              <p:cNvSpPr txBox="1">
                <a:spLocks noChangeArrowheads="1"/>
              </p:cNvSpPr>
              <p:nvPr/>
            </p:nvSpPr>
            <p:spPr bwMode="auto">
              <a:xfrm>
                <a:off x="9805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Oval 45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5" name="Line 46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Line 47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9388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Группа 167"/>
          <p:cNvGrpSpPr/>
          <p:nvPr/>
        </p:nvGrpSpPr>
        <p:grpSpPr>
          <a:xfrm>
            <a:off x="1987663" y="2708920"/>
            <a:ext cx="864096" cy="760023"/>
            <a:chOff x="3488743" y="3000560"/>
            <a:chExt cx="1143008" cy="1000132"/>
          </a:xfrm>
        </p:grpSpPr>
        <p:sp>
          <p:nvSpPr>
            <p:cNvPr id="82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AutoShape 4"/>
          <p:cNvSpPr>
            <a:spLocks noChangeArrowheads="1"/>
          </p:cNvSpPr>
          <p:nvPr/>
        </p:nvSpPr>
        <p:spPr bwMode="auto">
          <a:xfrm>
            <a:off x="6054725" y="1380953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AutoShape 4"/>
          <p:cNvSpPr>
            <a:spLocks noChangeArrowheads="1"/>
          </p:cNvSpPr>
          <p:nvPr/>
        </p:nvSpPr>
        <p:spPr bwMode="auto">
          <a:xfrm>
            <a:off x="6837724" y="27331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AutoShape 4"/>
          <p:cNvSpPr>
            <a:spLocks noChangeArrowheads="1"/>
          </p:cNvSpPr>
          <p:nvPr/>
        </p:nvSpPr>
        <p:spPr bwMode="auto">
          <a:xfrm>
            <a:off x="2029319" y="249235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2006677" y="3412627"/>
            <a:ext cx="347811" cy="371477"/>
            <a:chOff x="3018" y="5186"/>
            <a:chExt cx="202" cy="201"/>
          </a:xfrm>
        </p:grpSpPr>
        <p:sp>
          <p:nvSpPr>
            <p:cNvPr id="9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4" name="Group 5"/>
          <p:cNvGrpSpPr>
            <a:grpSpLocks/>
          </p:cNvGrpSpPr>
          <p:nvPr/>
        </p:nvGrpSpPr>
        <p:grpSpPr bwMode="auto">
          <a:xfrm>
            <a:off x="7370577" y="3637064"/>
            <a:ext cx="347811" cy="371477"/>
            <a:chOff x="3018" y="5186"/>
            <a:chExt cx="202" cy="201"/>
          </a:xfrm>
        </p:grpSpPr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AutoShape 4"/>
          <p:cNvSpPr>
            <a:spLocks noChangeArrowheads="1"/>
          </p:cNvSpPr>
          <p:nvPr/>
        </p:nvSpPr>
        <p:spPr bwMode="auto">
          <a:xfrm>
            <a:off x="3692093" y="1372865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AutoShape 4"/>
          <p:cNvSpPr>
            <a:spLocks noChangeArrowheads="1"/>
          </p:cNvSpPr>
          <p:nvPr/>
        </p:nvSpPr>
        <p:spPr bwMode="auto">
          <a:xfrm>
            <a:off x="3066377" y="3348187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auto">
          <a:xfrm>
            <a:off x="5122468" y="340909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AutoShape 4"/>
          <p:cNvSpPr>
            <a:spLocks noChangeArrowheads="1"/>
          </p:cNvSpPr>
          <p:nvPr/>
        </p:nvSpPr>
        <p:spPr bwMode="auto">
          <a:xfrm>
            <a:off x="7904874" y="2802713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85" grpId="0" animBg="1"/>
      <p:bldP spid="89" grpId="0" animBg="1"/>
      <p:bldP spid="90" grpId="0" animBg="1"/>
      <p:bldP spid="97" grpId="0" animBg="1"/>
      <p:bldP spid="106" grpId="0" animBg="1"/>
      <p:bldP spid="107" grpId="0" animBg="1"/>
      <p:bldP spid="1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-11-21 15.23.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333372" y="333374"/>
            <a:ext cx="2666976" cy="2000232"/>
          </a:xfrm>
          <a:prstGeom prst="rect">
            <a:avLst/>
          </a:prstGeom>
        </p:spPr>
      </p:pic>
      <p:pic>
        <p:nvPicPr>
          <p:cNvPr id="3" name="Рисунок 2" descr="2011-11-21 15.24.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00728" y="313820"/>
            <a:ext cx="3556596" cy="2928959"/>
          </a:xfrm>
          <a:prstGeom prst="rect">
            <a:avLst/>
          </a:prstGeom>
        </p:spPr>
      </p:pic>
      <p:pic>
        <p:nvPicPr>
          <p:cNvPr id="5" name="Рисунок 4" descr="2011-11-21 15.28.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071810"/>
            <a:ext cx="4190996" cy="3143248"/>
          </a:xfrm>
          <a:prstGeom prst="rect">
            <a:avLst/>
          </a:prstGeom>
        </p:spPr>
      </p:pic>
      <p:pic>
        <p:nvPicPr>
          <p:cNvPr id="6" name="Рисунок 5" descr="2011-11-21 15.28.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-142880" y="2526222"/>
            <a:ext cx="4357695" cy="4071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572008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4786322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214810" y="128586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86050" y="107154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957568" y="531529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643175" y="5572140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336156" y="419355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571472" y="4500570"/>
            <a:ext cx="347811" cy="371477"/>
            <a:chOff x="3018" y="5186"/>
            <a:chExt cx="202" cy="201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1285852" y="3714752"/>
            <a:ext cx="347811" cy="371477"/>
            <a:chOff x="3018" y="5186"/>
            <a:chExt cx="202" cy="201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643042" y="5357826"/>
            <a:ext cx="347811" cy="371477"/>
            <a:chOff x="3018" y="5186"/>
            <a:chExt cx="202" cy="201"/>
          </a:xfrm>
        </p:grpSpPr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2011-11-21 15.26.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53747" y="-253143"/>
            <a:ext cx="3994388" cy="335761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85786" y="5857892"/>
            <a:ext cx="8215370" cy="48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(+)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368955"/>
            <a:ext cx="8072462" cy="4770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 с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встречаем  (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приборов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2000240"/>
            <a:ext cx="428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7000891" y="2142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6143636" y="357166"/>
            <a:ext cx="347811" cy="371477"/>
            <a:chOff x="3018" y="5186"/>
            <a:chExt cx="202" cy="201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фото\ВСВ\для тем\2011-11-28 16.06.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607212" y="2595639"/>
            <a:ext cx="4857699" cy="3643274"/>
          </a:xfrm>
          <a:prstGeom prst="rect">
            <a:avLst/>
          </a:prstGeom>
          <a:noFill/>
        </p:spPr>
      </p:pic>
      <p:pic>
        <p:nvPicPr>
          <p:cNvPr id="2" name="Рисунок 1" descr="2011-11-21 15.35.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-464347" y="76923"/>
            <a:ext cx="3929066" cy="3000372"/>
          </a:xfrm>
          <a:prstGeom prst="rect">
            <a:avLst/>
          </a:prstGeom>
        </p:spPr>
      </p:pic>
      <p:pic>
        <p:nvPicPr>
          <p:cNvPr id="3" name="Рисунок 2" descr="2011-11-21 15.35.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2580669" y="103709"/>
            <a:ext cx="3929066" cy="2946800"/>
          </a:xfrm>
          <a:prstGeom prst="rect">
            <a:avLst/>
          </a:prstGeom>
        </p:spPr>
      </p:pic>
      <p:pic>
        <p:nvPicPr>
          <p:cNvPr id="4" name="Рисунок 3" descr="2011-11-21 15.35.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607851" y="76923"/>
            <a:ext cx="3929066" cy="3000372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000100" y="307181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286380" y="2500306"/>
            <a:ext cx="347811" cy="371477"/>
            <a:chOff x="3018" y="5186"/>
            <a:chExt cx="202" cy="201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428860" y="350043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071538" y="164305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2428860" y="2428868"/>
            <a:ext cx="347811" cy="371477"/>
            <a:chOff x="3018" y="5186"/>
            <a:chExt cx="202" cy="201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2000232" y="1643050"/>
            <a:ext cx="347811" cy="371477"/>
            <a:chOff x="3018" y="5186"/>
            <a:chExt cx="202" cy="201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500034" y="2143116"/>
            <a:ext cx="347811" cy="371477"/>
            <a:chOff x="3018" y="5186"/>
            <a:chExt cx="202" cy="201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3857620" y="300037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flipV="1">
            <a:off x="5286381" y="3429000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 flipV="1">
            <a:off x="3929058" y="1643050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4929190" y="1571612"/>
            <a:ext cx="347811" cy="371477"/>
            <a:chOff x="3018" y="5186"/>
            <a:chExt cx="202" cy="201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3428992" y="2214554"/>
            <a:ext cx="347811" cy="371477"/>
            <a:chOff x="3018" y="5186"/>
            <a:chExt cx="202" cy="201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AutoShape 4"/>
          <p:cNvSpPr>
            <a:spLocks noChangeArrowheads="1"/>
          </p:cNvSpPr>
          <p:nvPr/>
        </p:nvSpPr>
        <p:spPr bwMode="auto">
          <a:xfrm flipV="1">
            <a:off x="6429388" y="3214686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8358214" y="3571876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6786578" y="1714488"/>
            <a:ext cx="285752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6143636" y="2500306"/>
            <a:ext cx="347811" cy="371477"/>
            <a:chOff x="3018" y="5186"/>
            <a:chExt cx="202" cy="201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7643834" y="1571612"/>
            <a:ext cx="347811" cy="371477"/>
            <a:chOff x="3018" y="5186"/>
            <a:chExt cx="202" cy="201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8215338" y="2571744"/>
            <a:ext cx="347811" cy="371477"/>
            <a:chOff x="3018" y="5186"/>
            <a:chExt cx="202" cy="201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2897049"/>
              </p:ext>
            </p:extLst>
          </p:nvPr>
        </p:nvGraphicFramePr>
        <p:xfrm>
          <a:off x="3779912" y="3212976"/>
          <a:ext cx="5266219" cy="4352725"/>
        </p:xfrm>
        <a:graphic>
          <a:graphicData uri="http://schemas.openxmlformats.org/drawingml/2006/table">
            <a:tbl>
              <a:tblPr/>
              <a:tblGrid>
                <a:gridCol w="677820"/>
                <a:gridCol w="945093"/>
                <a:gridCol w="1714512"/>
                <a:gridCol w="1928794"/>
              </a:tblGrid>
              <a:tr h="8246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4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22" grpId="0" animBg="1"/>
      <p:bldP spid="23" grpId="0" animBg="1"/>
      <p:bldP spid="24" grpId="0" animBg="1"/>
      <p:bldP spid="31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фото\ВСВ\для тем\2011-11-28 16.06.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607212" y="2595639"/>
            <a:ext cx="4857699" cy="3643274"/>
          </a:xfrm>
          <a:prstGeom prst="rect">
            <a:avLst/>
          </a:prstGeom>
          <a:noFill/>
        </p:spPr>
      </p:pic>
      <p:pic>
        <p:nvPicPr>
          <p:cNvPr id="16385" name="Picture 1" descr="D:\фото\ВСВ\для тем\2011-11-28 16.06.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392905" y="392905"/>
            <a:ext cx="3143240" cy="2357430"/>
          </a:xfrm>
          <a:prstGeom prst="rect">
            <a:avLst/>
          </a:prstGeom>
          <a:noFill/>
        </p:spPr>
      </p:pic>
      <p:pic>
        <p:nvPicPr>
          <p:cNvPr id="16386" name="Picture 2" descr="D:\фото\ВСВ\для тем\2011-11-28 16.06.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893077" y="392906"/>
            <a:ext cx="3143248" cy="2357435"/>
          </a:xfrm>
          <a:prstGeom prst="rect">
            <a:avLst/>
          </a:prstGeom>
          <a:noFill/>
        </p:spPr>
      </p:pic>
      <p:pic>
        <p:nvPicPr>
          <p:cNvPr id="16389" name="Picture 5" descr="D:\фото\ВСВ\для тем\2011-11-28 16.06.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250529" y="392910"/>
            <a:ext cx="3143271" cy="235745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77781" y="2505299"/>
          <a:ext cx="5266219" cy="4352725"/>
        </p:xfrm>
        <a:graphic>
          <a:graphicData uri="http://schemas.openxmlformats.org/drawingml/2006/table">
            <a:tbl>
              <a:tblPr/>
              <a:tblGrid>
                <a:gridCol w="677820"/>
                <a:gridCol w="945093"/>
                <a:gridCol w="1714512"/>
                <a:gridCol w="1928794"/>
              </a:tblGrid>
              <a:tr h="824645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0831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4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фото\2012 фото\для тем\IMG_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2701482"/>
          </a:xfrm>
          <a:prstGeom prst="rect">
            <a:avLst/>
          </a:prstGeom>
          <a:noFill/>
        </p:spPr>
      </p:pic>
      <p:pic>
        <p:nvPicPr>
          <p:cNvPr id="2055" name="Picture 7" descr="D:\фото\2012 фото\для тем\IMG_0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857620" cy="3004280"/>
          </a:xfrm>
          <a:prstGeom prst="rect">
            <a:avLst/>
          </a:prstGeom>
          <a:noFill/>
        </p:spPr>
      </p:pic>
      <p:pic>
        <p:nvPicPr>
          <p:cNvPr id="2056" name="Picture 8" descr="D:\фото\2012 фото\для тем\IMG_0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317" y="0"/>
            <a:ext cx="3664683" cy="2506643"/>
          </a:xfrm>
          <a:prstGeom prst="rect">
            <a:avLst/>
          </a:prstGeom>
          <a:noFill/>
        </p:spPr>
      </p:pic>
      <p:pic>
        <p:nvPicPr>
          <p:cNvPr id="5" name="Picture 2" descr="D:\фото\2012 фото\для тем\IMG_0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2929" y="3513149"/>
            <a:ext cx="5051071" cy="334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609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7148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законов параллельного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соединения проводников.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86903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928802"/>
            <a:ext cx="7643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амперметра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вольтметр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магазина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сопротивлений,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тока,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соединительные провода.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500438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0504"/>
            <a:ext cx="4945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цепь по схеме: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24"/>
            <a:ext cx="9144000" cy="6858000"/>
            <a:chOff x="3571868" y="-3429000"/>
            <a:chExt cx="9144000" cy="6858000"/>
          </a:xfrm>
        </p:grpSpPr>
        <p:grpSp>
          <p:nvGrpSpPr>
            <p:cNvPr id="9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10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2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1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27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2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2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5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1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4"/>
          <p:cNvGrpSpPr/>
          <p:nvPr/>
        </p:nvGrpSpPr>
        <p:grpSpPr>
          <a:xfrm>
            <a:off x="104853" y="1105883"/>
            <a:ext cx="3239917" cy="965795"/>
            <a:chOff x="1815431" y="1260248"/>
            <a:chExt cx="3239917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8" y="1674736"/>
              <a:ext cx="1872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815431" y="1260248"/>
              <a:ext cx="3239917" cy="965795"/>
              <a:chOff x="9465" y="4951"/>
              <a:chExt cx="1550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65" y="5133"/>
                <a:ext cx="32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 flipH="1">
                <a:off x="10956" y="5120"/>
                <a:ext cx="59" cy="3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73250" y="714356"/>
            <a:ext cx="2090" cy="287618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3290419" y="730122"/>
            <a:ext cx="2090" cy="2844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163"/>
          <p:cNvGrpSpPr/>
          <p:nvPr/>
        </p:nvGrpSpPr>
        <p:grpSpPr>
          <a:xfrm>
            <a:off x="75340" y="2214554"/>
            <a:ext cx="3231377" cy="328580"/>
            <a:chOff x="1785918" y="2712986"/>
            <a:chExt cx="3231377" cy="328580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1785918" y="2853118"/>
              <a:ext cx="684000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noFill/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171"/>
          <p:cNvGrpSpPr/>
          <p:nvPr/>
        </p:nvGrpSpPr>
        <p:grpSpPr>
          <a:xfrm rot="10800000">
            <a:off x="91283" y="3162485"/>
            <a:ext cx="3181850" cy="673701"/>
            <a:chOff x="1818486" y="3295485"/>
            <a:chExt cx="3181850" cy="673701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818486" y="3571199"/>
              <a:ext cx="753833" cy="274339"/>
              <a:chOff x="11725" y="4518"/>
              <a:chExt cx="375" cy="150"/>
            </a:xfrm>
          </p:grpSpPr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2028" y="4528"/>
                <a:ext cx="72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11861" y="4540"/>
                <a:ext cx="175" cy="12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11725" y="4518"/>
                <a:ext cx="19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285984" y="3143248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 rot="-300000">
            <a:off x="1643042" y="3357562"/>
            <a:ext cx="21600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11" name="Группа 141"/>
          <p:cNvGrpSpPr/>
          <p:nvPr/>
        </p:nvGrpSpPr>
        <p:grpSpPr>
          <a:xfrm>
            <a:off x="1643042" y="1857364"/>
            <a:ext cx="1143008" cy="1000132"/>
            <a:chOff x="3488743" y="3000560"/>
            <a:chExt cx="1143008" cy="1000132"/>
          </a:xfrm>
        </p:grpSpPr>
        <p:sp>
          <p:nvSpPr>
            <p:cNvPr id="144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67"/>
          <p:cNvGrpSpPr/>
          <p:nvPr/>
        </p:nvGrpSpPr>
        <p:grpSpPr>
          <a:xfrm>
            <a:off x="2714612" y="2428868"/>
            <a:ext cx="1143008" cy="1000132"/>
            <a:chOff x="3488743" y="3000560"/>
            <a:chExt cx="1143008" cy="1000132"/>
          </a:xfrm>
        </p:grpSpPr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1357290" y="-214338"/>
            <a:ext cx="7799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3"/>
          <p:cNvGrpSpPr/>
          <p:nvPr/>
        </p:nvGrpSpPr>
        <p:grpSpPr>
          <a:xfrm>
            <a:off x="71406" y="357166"/>
            <a:ext cx="3169107" cy="756000"/>
            <a:chOff x="1791074" y="357166"/>
            <a:chExt cx="3188166" cy="785818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3143240" y="738496"/>
              <a:ext cx="1836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 flipH="1">
              <a:off x="1791074" y="743620"/>
              <a:ext cx="507031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AutoShape 14"/>
            <p:cNvSpPr>
              <a:spLocks noChangeArrowheads="1"/>
            </p:cNvSpPr>
            <p:nvPr/>
          </p:nvSpPr>
          <p:spPr bwMode="auto">
            <a:xfrm>
              <a:off x="2353994" y="357166"/>
              <a:ext cx="785818" cy="785818"/>
            </a:xfrm>
            <a:prstGeom prst="flowChartSummingJunction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64"/>
          <p:cNvGrpSpPr/>
          <p:nvPr/>
        </p:nvGrpSpPr>
        <p:grpSpPr>
          <a:xfrm>
            <a:off x="1428728" y="273536"/>
            <a:ext cx="1143008" cy="1000132"/>
            <a:chOff x="3488743" y="3000560"/>
            <a:chExt cx="1143008" cy="1000132"/>
          </a:xfrm>
        </p:grpSpPr>
        <p:sp>
          <p:nvSpPr>
            <p:cNvPr id="166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6862561" y="6461372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№2</a:t>
            </a: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" name="Picture 2" descr="D:\фото\2012 фото\для тем\IMG_02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3714745" y="0"/>
            <a:ext cx="5500725" cy="3373772"/>
          </a:xfrm>
          <a:prstGeom prst="rect">
            <a:avLst/>
          </a:prstGeom>
          <a:noFill/>
        </p:spPr>
      </p:pic>
      <p:pic>
        <p:nvPicPr>
          <p:cNvPr id="104" name="Picture 3" descr="D:\фото\2012 фото\для тем\IMG_02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-32" y="3757336"/>
            <a:ext cx="5000659" cy="3100688"/>
          </a:xfrm>
          <a:prstGeom prst="rect">
            <a:avLst/>
          </a:prstGeom>
          <a:noFill/>
        </p:spPr>
      </p:pic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8143900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4"/>
          <p:cNvSpPr>
            <a:spLocks noChangeArrowheads="1"/>
          </p:cNvSpPr>
          <p:nvPr/>
        </p:nvSpPr>
        <p:spPr bwMode="auto">
          <a:xfrm>
            <a:off x="7215206" y="64291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AutoShape 4"/>
          <p:cNvSpPr>
            <a:spLocks noChangeArrowheads="1"/>
          </p:cNvSpPr>
          <p:nvPr/>
        </p:nvSpPr>
        <p:spPr bwMode="auto">
          <a:xfrm>
            <a:off x="5715008" y="357166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AutoShape 4"/>
          <p:cNvSpPr>
            <a:spLocks noChangeArrowheads="1"/>
          </p:cNvSpPr>
          <p:nvPr/>
        </p:nvSpPr>
        <p:spPr bwMode="auto">
          <a:xfrm>
            <a:off x="6072198" y="221455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4" descr="D:\фото\2012 фото\для тем\IMG_02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3595434" y="3143248"/>
            <a:ext cx="5620036" cy="3714775"/>
          </a:xfrm>
          <a:prstGeom prst="rect">
            <a:avLst/>
          </a:prstGeom>
          <a:noFill/>
        </p:spPr>
      </p:pic>
      <p:pic>
        <p:nvPicPr>
          <p:cNvPr id="109" name="Picture 4" descr="D:\фото\2012 фото\для тем\IMG_02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274" y="22455"/>
            <a:ext cx="5500726" cy="3835173"/>
          </a:xfrm>
          <a:prstGeom prst="rect">
            <a:avLst/>
          </a:prstGeom>
          <a:noFill/>
        </p:spPr>
      </p:pic>
      <p:sp>
        <p:nvSpPr>
          <p:cNvPr id="115" name="AutoShape 4"/>
          <p:cNvSpPr>
            <a:spLocks noChangeArrowheads="1"/>
          </p:cNvSpPr>
          <p:nvPr/>
        </p:nvSpPr>
        <p:spPr bwMode="auto">
          <a:xfrm>
            <a:off x="8572528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AutoShape 4"/>
          <p:cNvSpPr>
            <a:spLocks noChangeArrowheads="1"/>
          </p:cNvSpPr>
          <p:nvPr/>
        </p:nvSpPr>
        <p:spPr bwMode="auto">
          <a:xfrm>
            <a:off x="8286776" y="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6715140" y="2857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4"/>
          <p:cNvSpPr>
            <a:spLocks noChangeArrowheads="1"/>
          </p:cNvSpPr>
          <p:nvPr/>
        </p:nvSpPr>
        <p:spPr bwMode="auto">
          <a:xfrm>
            <a:off x="7429520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"/>
          <p:cNvSpPr>
            <a:spLocks noChangeArrowheads="1"/>
          </p:cNvSpPr>
          <p:nvPr/>
        </p:nvSpPr>
        <p:spPr bwMode="auto">
          <a:xfrm>
            <a:off x="8714422" y="2770292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643702" y="1071546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000892" y="257174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7715272" y="71435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929586" y="3214687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-0.51754 0.152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8555E-6 L -0.57622 -0.29664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-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72 L -0.51389 0.29364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01 L -0.78021 -0.28092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2" grpId="0" animBg="1"/>
      <p:bldP spid="108" grpId="0" animBg="1"/>
      <p:bldP spid="171" grpId="0"/>
      <p:bldP spid="102" grpId="0"/>
      <p:bldP spid="110" grpId="0" animBg="1"/>
      <p:bldP spid="111" grpId="0" animBg="1"/>
      <p:bldP spid="112" grpId="0" animBg="1"/>
      <p:bldP spid="113" grpId="0" animBg="1"/>
      <p:bldP spid="115" grpId="0" animBg="1"/>
      <p:bldP spid="119" grpId="0" animBg="1"/>
      <p:bldP spid="120" grpId="0" animBg="1"/>
      <p:bldP spid="121" grpId="0" animBg="1"/>
      <p:bldP spid="122" grpId="0" animBg="1"/>
      <p:bldP spid="231" grpId="0" animBg="1"/>
      <p:bldP spid="231" grpId="1" animBg="1"/>
      <p:bldP spid="230" grpId="0" animBg="1"/>
      <p:bldP spid="230" grpId="1" animBg="1"/>
      <p:bldP spid="229" grpId="0" animBg="1"/>
      <p:bldP spid="229" grpId="1" animBg="1"/>
      <p:bldP spid="175" grpId="0" animBg="1"/>
      <p:bldP spid="17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1670" y="857232"/>
            <a:ext cx="514353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 </a:t>
            </a:r>
          </a:p>
          <a:p>
            <a:pPr algn="ctr">
              <a:lnSpc>
                <a:spcPts val="40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102-106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фото\2012 фото\для тем\IMG_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176" y="3429000"/>
            <a:ext cx="4635824" cy="3429000"/>
          </a:xfrm>
          <a:prstGeom prst="rect">
            <a:avLst/>
          </a:prstGeom>
          <a:noFill/>
        </p:spPr>
      </p:pic>
      <p:pic>
        <p:nvPicPr>
          <p:cNvPr id="4" name="Picture 2" descr="D:\фото\2012 фото\для тем\IMG_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079435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4"/>
          <p:cNvGrpSpPr/>
          <p:nvPr/>
        </p:nvGrpSpPr>
        <p:grpSpPr>
          <a:xfrm>
            <a:off x="107303" y="1092987"/>
            <a:ext cx="3167040" cy="965795"/>
            <a:chOff x="1779888" y="1260248"/>
            <a:chExt cx="3167040" cy="965795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146928" y="1674736"/>
              <a:ext cx="180000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779888" y="1260248"/>
              <a:ext cx="1839436" cy="965795"/>
              <a:chOff x="9448" y="4951"/>
              <a:chExt cx="880" cy="410"/>
            </a:xfrm>
          </p:grpSpPr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783" y="4951"/>
                <a:ext cx="545" cy="41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auto">
              <a:xfrm>
                <a:off x="9786" y="5003"/>
                <a:ext cx="315" cy="258"/>
              </a:xfrm>
              <a:prstGeom prst="ellips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9448" y="5133"/>
                <a:ext cx="32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82394" y="705212"/>
            <a:ext cx="0" cy="2880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3281275" y="711834"/>
            <a:ext cx="2090" cy="2844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163"/>
          <p:cNvGrpSpPr/>
          <p:nvPr/>
        </p:nvGrpSpPr>
        <p:grpSpPr>
          <a:xfrm>
            <a:off x="75340" y="488977"/>
            <a:ext cx="3231377" cy="2014482"/>
            <a:chOff x="1785918" y="1027084"/>
            <a:chExt cx="3231377" cy="2014482"/>
          </a:xfrm>
        </p:grpSpPr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1785918" y="2853118"/>
              <a:ext cx="684000" cy="7067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 flipV="1">
              <a:off x="2492675" y="2712986"/>
              <a:ext cx="938531" cy="328580"/>
            </a:xfrm>
            <a:prstGeom prst="rect">
              <a:avLst/>
            </a:prstGeom>
            <a:solidFill>
              <a:srgbClr val="92D050"/>
            </a:solidFill>
            <a:ln w="349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3433295" y="2879280"/>
              <a:ext cx="1584000" cy="2356"/>
            </a:xfrm>
            <a:prstGeom prst="line">
              <a:avLst/>
            </a:prstGeom>
            <a:noFill/>
            <a:ln w="3492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 flipV="1">
              <a:off x="2300338" y="1027084"/>
              <a:ext cx="867093" cy="328580"/>
            </a:xfrm>
            <a:prstGeom prst="rect">
              <a:avLst/>
            </a:prstGeom>
            <a:solidFill>
              <a:srgbClr val="66CCFF"/>
            </a:solidFill>
            <a:ln w="349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171"/>
          <p:cNvGrpSpPr/>
          <p:nvPr/>
        </p:nvGrpSpPr>
        <p:grpSpPr>
          <a:xfrm rot="10800000">
            <a:off x="91283" y="3112488"/>
            <a:ext cx="3181850" cy="673701"/>
            <a:chOff x="1818486" y="3295485"/>
            <a:chExt cx="3181850" cy="673701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818486" y="3571176"/>
              <a:ext cx="753833" cy="256049"/>
              <a:chOff x="11725" y="4518"/>
              <a:chExt cx="375" cy="140"/>
            </a:xfrm>
          </p:grpSpPr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2028" y="4523"/>
                <a:ext cx="72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 flipV="1">
                <a:off x="11866" y="4530"/>
                <a:ext cx="175" cy="128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11725" y="4518"/>
                <a:ext cx="197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596336" y="3562396"/>
              <a:ext cx="1404000" cy="706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Группа 125"/>
            <p:cNvGrpSpPr/>
            <p:nvPr/>
          </p:nvGrpSpPr>
          <p:grpSpPr>
            <a:xfrm>
              <a:off x="2567924" y="3295485"/>
              <a:ext cx="1164280" cy="673701"/>
              <a:chOff x="2567924" y="3295485"/>
              <a:chExt cx="1164280" cy="673701"/>
            </a:xfrm>
          </p:grpSpPr>
          <p:grpSp>
            <p:nvGrpSpPr>
              <p:cNvPr id="8" name="Группа 112"/>
              <p:cNvGrpSpPr/>
              <p:nvPr/>
            </p:nvGrpSpPr>
            <p:grpSpPr>
              <a:xfrm>
                <a:off x="2567924" y="3295485"/>
                <a:ext cx="459204" cy="673701"/>
                <a:chOff x="2567924" y="3281837"/>
                <a:chExt cx="459204" cy="673701"/>
              </a:xfrm>
            </p:grpSpPr>
            <p:sp>
              <p:nvSpPr>
                <p:cNvPr id="27686" name="Line 38"/>
                <p:cNvSpPr>
                  <a:spLocks noChangeShapeType="1"/>
                </p:cNvSpPr>
                <p:nvPr/>
              </p:nvSpPr>
              <p:spPr bwMode="auto">
                <a:xfrm>
                  <a:off x="2567924" y="3573957"/>
                  <a:ext cx="437509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7" name="Line 39"/>
                <p:cNvSpPr>
                  <a:spLocks noChangeShapeType="1"/>
                </p:cNvSpPr>
                <p:nvPr/>
              </p:nvSpPr>
              <p:spPr bwMode="auto">
                <a:xfrm>
                  <a:off x="3027128" y="3281837"/>
                  <a:ext cx="0" cy="673701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13"/>
              <p:cNvGrpSpPr/>
              <p:nvPr/>
            </p:nvGrpSpPr>
            <p:grpSpPr>
              <a:xfrm>
                <a:off x="3173567" y="3436158"/>
                <a:ext cx="558637" cy="273862"/>
                <a:chOff x="3173567" y="3449806"/>
                <a:chExt cx="558637" cy="273862"/>
              </a:xfrm>
            </p:grpSpPr>
            <p:sp>
              <p:nvSpPr>
                <p:cNvPr id="2768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193453" y="3449806"/>
                  <a:ext cx="0" cy="273862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688" name="Line 40"/>
                <p:cNvSpPr>
                  <a:spLocks noChangeShapeType="1"/>
                </p:cNvSpPr>
                <p:nvPr/>
              </p:nvSpPr>
              <p:spPr bwMode="auto">
                <a:xfrm>
                  <a:off x="3173567" y="3575782"/>
                  <a:ext cx="558637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2285984" y="3143248"/>
            <a:ext cx="269970" cy="314152"/>
            <a:chOff x="7108" y="3188"/>
            <a:chExt cx="207" cy="207"/>
          </a:xfrm>
        </p:grpSpPr>
        <p:sp>
          <p:nvSpPr>
            <p:cNvPr id="106" name="Line 97"/>
            <p:cNvSpPr>
              <a:spLocks noChangeShapeType="1"/>
            </p:cNvSpPr>
            <p:nvPr/>
          </p:nvSpPr>
          <p:spPr bwMode="auto">
            <a:xfrm>
              <a:off x="7108" y="3294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rot="-5400000">
              <a:off x="7108" y="3292"/>
              <a:ext cx="2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8" name="Line 3"/>
          <p:cNvSpPr>
            <a:spLocks noChangeShapeType="1"/>
          </p:cNvSpPr>
          <p:nvPr/>
        </p:nvSpPr>
        <p:spPr bwMode="auto">
          <a:xfrm rot="-300000">
            <a:off x="1643042" y="3357562"/>
            <a:ext cx="21600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480000"/>
            </a:camera>
            <a:lightRig rig="threePt" dir="t"/>
          </a:scene3d>
        </p:spPr>
        <p:txBody>
          <a:bodyPr/>
          <a:lstStyle/>
          <a:p>
            <a:endParaRPr lang="ru-RU"/>
          </a:p>
        </p:txBody>
      </p:sp>
      <p:grpSp>
        <p:nvGrpSpPr>
          <p:cNvPr id="11" name="Группа 141"/>
          <p:cNvGrpSpPr/>
          <p:nvPr/>
        </p:nvGrpSpPr>
        <p:grpSpPr>
          <a:xfrm>
            <a:off x="1643042" y="1807367"/>
            <a:ext cx="1143008" cy="1000132"/>
            <a:chOff x="3488743" y="3000560"/>
            <a:chExt cx="1143008" cy="1000132"/>
          </a:xfrm>
        </p:grpSpPr>
        <p:sp>
          <p:nvSpPr>
            <p:cNvPr id="144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67"/>
          <p:cNvGrpSpPr/>
          <p:nvPr/>
        </p:nvGrpSpPr>
        <p:grpSpPr>
          <a:xfrm>
            <a:off x="2714612" y="2378871"/>
            <a:ext cx="1143008" cy="1000132"/>
            <a:chOff x="3488743" y="3000560"/>
            <a:chExt cx="1143008" cy="1000132"/>
          </a:xfrm>
        </p:grpSpPr>
        <p:sp>
          <p:nvSpPr>
            <p:cNvPr id="169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1" name="Rectangle 92"/>
          <p:cNvSpPr>
            <a:spLocks noChangeArrowheads="1"/>
          </p:cNvSpPr>
          <p:nvPr/>
        </p:nvSpPr>
        <p:spPr bwMode="auto">
          <a:xfrm>
            <a:off x="-84364" y="-214338"/>
            <a:ext cx="7799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Параллельное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3"/>
          <p:cNvGrpSpPr/>
          <p:nvPr/>
        </p:nvGrpSpPr>
        <p:grpSpPr>
          <a:xfrm>
            <a:off x="62262" y="724026"/>
            <a:ext cx="3225226" cy="4868"/>
            <a:chOff x="1781875" y="738496"/>
            <a:chExt cx="3244623" cy="506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3143240" y="738496"/>
              <a:ext cx="188325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Line 54"/>
            <p:cNvSpPr>
              <a:spLocks noChangeShapeType="1"/>
            </p:cNvSpPr>
            <p:nvPr/>
          </p:nvSpPr>
          <p:spPr bwMode="auto">
            <a:xfrm flipH="1">
              <a:off x="1781875" y="743556"/>
              <a:ext cx="54324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64"/>
          <p:cNvGrpSpPr/>
          <p:nvPr/>
        </p:nvGrpSpPr>
        <p:grpSpPr>
          <a:xfrm>
            <a:off x="1428728" y="223539"/>
            <a:ext cx="1143008" cy="1000132"/>
            <a:chOff x="3488743" y="3000560"/>
            <a:chExt cx="1143008" cy="1000132"/>
          </a:xfrm>
        </p:grpSpPr>
        <p:sp>
          <p:nvSpPr>
            <p:cNvPr id="166" name="Oval 84"/>
            <p:cNvSpPr>
              <a:spLocks noChangeArrowheads="1"/>
            </p:cNvSpPr>
            <p:nvPr/>
          </p:nvSpPr>
          <p:spPr bwMode="auto">
            <a:xfrm>
              <a:off x="3711326" y="3079312"/>
              <a:ext cx="717798" cy="83971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Text Box 85"/>
            <p:cNvSpPr txBox="1">
              <a:spLocks noChangeArrowheads="1"/>
            </p:cNvSpPr>
            <p:nvPr/>
          </p:nvSpPr>
          <p:spPr bwMode="auto">
            <a:xfrm>
              <a:off x="3488743" y="3000560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</a:t>
              </a:r>
              <a:endPara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6862561" y="6461372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Анимация №2</a:t>
            </a:r>
            <a:endParaRPr lang="ru-RU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" name="Picture 2" descr="D:\фото\2012 фото\для тем\IMG_02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714745" y="0"/>
            <a:ext cx="5500725" cy="3373772"/>
          </a:xfrm>
          <a:prstGeom prst="rect">
            <a:avLst/>
          </a:prstGeom>
          <a:noFill/>
        </p:spPr>
      </p:pic>
      <p:pic>
        <p:nvPicPr>
          <p:cNvPr id="104" name="Picture 3" descr="D:\фото\2012 фото\для тем\IMG_02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-32" y="3757336"/>
            <a:ext cx="5000659" cy="3100688"/>
          </a:xfrm>
          <a:prstGeom prst="rect">
            <a:avLst/>
          </a:prstGeom>
          <a:noFill/>
        </p:spPr>
      </p:pic>
      <p:sp>
        <p:nvSpPr>
          <p:cNvPr id="110" name="AutoShape 4"/>
          <p:cNvSpPr>
            <a:spLocks noChangeArrowheads="1"/>
          </p:cNvSpPr>
          <p:nvPr/>
        </p:nvSpPr>
        <p:spPr bwMode="auto">
          <a:xfrm>
            <a:off x="8143900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AutoShape 4"/>
          <p:cNvSpPr>
            <a:spLocks noChangeArrowheads="1"/>
          </p:cNvSpPr>
          <p:nvPr/>
        </p:nvSpPr>
        <p:spPr bwMode="auto">
          <a:xfrm>
            <a:off x="7572395" y="64291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AutoShape 4"/>
          <p:cNvSpPr>
            <a:spLocks noChangeArrowheads="1"/>
          </p:cNvSpPr>
          <p:nvPr/>
        </p:nvSpPr>
        <p:spPr bwMode="auto">
          <a:xfrm>
            <a:off x="6072197" y="64291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AutoShape 4"/>
          <p:cNvSpPr>
            <a:spLocks noChangeArrowheads="1"/>
          </p:cNvSpPr>
          <p:nvPr/>
        </p:nvSpPr>
        <p:spPr bwMode="auto">
          <a:xfrm>
            <a:off x="6429387" y="200938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" name="Picture 4" descr="D:\фото\2012 фото\для тем\IMG_02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3595434" y="3143248"/>
            <a:ext cx="5620036" cy="3714775"/>
          </a:xfrm>
          <a:prstGeom prst="rect">
            <a:avLst/>
          </a:prstGeom>
          <a:noFill/>
        </p:spPr>
      </p:pic>
      <p:sp>
        <p:nvSpPr>
          <p:cNvPr id="65" name="Овал 64"/>
          <p:cNvSpPr/>
          <p:nvPr/>
        </p:nvSpPr>
        <p:spPr>
          <a:xfrm>
            <a:off x="22943" y="1482158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214247" y="1445582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92"/>
          <p:cNvSpPr>
            <a:spLocks noChangeArrowheads="1"/>
          </p:cNvSpPr>
          <p:nvPr/>
        </p:nvSpPr>
        <p:spPr bwMode="auto">
          <a:xfrm>
            <a:off x="-32" y="-142900"/>
            <a:ext cx="6121548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Ветвистое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соединение…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4" descr="D:\фото\2012 фото\для тем\IMG_02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282" y="0"/>
            <a:ext cx="5500726" cy="3835173"/>
          </a:xfrm>
          <a:prstGeom prst="rect">
            <a:avLst/>
          </a:prstGeom>
          <a:noFill/>
        </p:spPr>
      </p:pic>
      <p:sp>
        <p:nvSpPr>
          <p:cNvPr id="68" name="Овал 67"/>
          <p:cNvSpPr/>
          <p:nvPr/>
        </p:nvSpPr>
        <p:spPr>
          <a:xfrm>
            <a:off x="3214678" y="2307433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7432" y="2245139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TextBox 228"/>
          <p:cNvSpPr txBox="1"/>
          <p:nvPr/>
        </p:nvSpPr>
        <p:spPr>
          <a:xfrm>
            <a:off x="7715272" y="71435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643702" y="1071546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000892" y="257174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929586" y="3214687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AutoShape 4"/>
          <p:cNvSpPr>
            <a:spLocks noChangeArrowheads="1"/>
          </p:cNvSpPr>
          <p:nvPr/>
        </p:nvSpPr>
        <p:spPr bwMode="auto">
          <a:xfrm>
            <a:off x="8286776" y="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AutoShape 4"/>
          <p:cNvSpPr>
            <a:spLocks noChangeArrowheads="1"/>
          </p:cNvSpPr>
          <p:nvPr/>
        </p:nvSpPr>
        <p:spPr bwMode="auto">
          <a:xfrm>
            <a:off x="6715140" y="2857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AutoShape 4"/>
          <p:cNvSpPr>
            <a:spLocks noChangeArrowheads="1"/>
          </p:cNvSpPr>
          <p:nvPr/>
        </p:nvSpPr>
        <p:spPr bwMode="auto">
          <a:xfrm>
            <a:off x="8358214" y="1500174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"/>
          <p:cNvSpPr>
            <a:spLocks noChangeArrowheads="1"/>
          </p:cNvSpPr>
          <p:nvPr/>
        </p:nvSpPr>
        <p:spPr bwMode="auto">
          <a:xfrm>
            <a:off x="8858279" y="307181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AutoShape 4"/>
          <p:cNvSpPr>
            <a:spLocks noChangeArrowheads="1"/>
          </p:cNvSpPr>
          <p:nvPr/>
        </p:nvSpPr>
        <p:spPr bwMode="auto">
          <a:xfrm>
            <a:off x="7429520" y="200024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69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16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17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93" name="Прямоугольник 92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8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9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2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8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1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91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92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88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2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80" name="Прямоугольник 79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3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6 L -0.51754 0.1526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8555E-6 L -0.57622 -0.29664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-1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72 L -0.51389 0.29364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01 L -0.78021 -0.28092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2" grpId="0" animBg="1"/>
      <p:bldP spid="108" grpId="0" animBg="1"/>
      <p:bldP spid="171" grpId="0"/>
      <p:bldP spid="102" grpId="0"/>
      <p:bldP spid="110" grpId="0" animBg="1"/>
      <p:bldP spid="111" grpId="0" animBg="1"/>
      <p:bldP spid="112" grpId="0" animBg="1"/>
      <p:bldP spid="11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29" grpId="0" animBg="1"/>
      <p:bldP spid="229" grpId="1" animBg="1"/>
      <p:bldP spid="231" grpId="0" animBg="1"/>
      <p:bldP spid="231" grpId="1" animBg="1"/>
      <p:bldP spid="230" grpId="0" animBg="1"/>
      <p:bldP spid="230" grpId="1" animBg="1"/>
      <p:bldP spid="175" grpId="0" animBg="1"/>
      <p:bldP spid="175" grpId="1" animBg="1"/>
      <p:bldP spid="119" grpId="0" animBg="1"/>
      <p:bldP spid="120" grpId="0" animBg="1"/>
      <p:bldP spid="115" grpId="0" animBg="1"/>
      <p:bldP spid="122" grpId="0" animBg="1"/>
      <p:bldP spid="1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4"/>
          <a:ext cx="9144000" cy="3413760"/>
        </p:xfrm>
        <a:graphic>
          <a:graphicData uri="http://schemas.openxmlformats.org/drawingml/2006/table">
            <a:tbl>
              <a:tblPr/>
              <a:tblGrid>
                <a:gridCol w="928662"/>
                <a:gridCol w="2286016"/>
                <a:gridCol w="1928826"/>
                <a:gridCol w="1714512"/>
                <a:gridCol w="2285984"/>
              </a:tblGrid>
              <a:tr h="571504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1/Ом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3267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      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59837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=А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Сумма/1/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445061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А</a:t>
                      </a:r>
                      <a:endParaRPr lang="ru-RU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0=       </a:t>
                      </a: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о=</a:t>
                      </a:r>
                      <a:endParaRPr kumimoji="0" lang="ru-RU" sz="3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0" name="Line 22"/>
          <p:cNvSpPr>
            <a:spLocks noChangeShapeType="1"/>
          </p:cNvSpPr>
          <p:nvPr/>
        </p:nvSpPr>
        <p:spPr bwMode="auto">
          <a:xfrm flipH="1">
            <a:off x="82394" y="3839235"/>
            <a:ext cx="0" cy="2808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99"/>
          <p:cNvGrpSpPr/>
          <p:nvPr/>
        </p:nvGrpSpPr>
        <p:grpSpPr>
          <a:xfrm>
            <a:off x="62262" y="3319374"/>
            <a:ext cx="3795358" cy="3562650"/>
            <a:chOff x="62262" y="3366812"/>
            <a:chExt cx="3795358" cy="3562650"/>
          </a:xfrm>
        </p:grpSpPr>
        <p:grpSp>
          <p:nvGrpSpPr>
            <p:cNvPr id="3" name="Группа 173"/>
            <p:cNvGrpSpPr/>
            <p:nvPr/>
          </p:nvGrpSpPr>
          <p:grpSpPr>
            <a:xfrm>
              <a:off x="62262" y="3858049"/>
              <a:ext cx="3225226" cy="4868"/>
              <a:chOff x="1781875" y="738496"/>
              <a:chExt cx="3244623" cy="5060"/>
            </a:xfrm>
          </p:grpSpPr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 flipH="1">
                <a:off x="3143240" y="738496"/>
                <a:ext cx="1883258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 flipH="1">
                <a:off x="1781875" y="743556"/>
                <a:ext cx="543248" cy="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98"/>
            <p:cNvGrpSpPr/>
            <p:nvPr/>
          </p:nvGrpSpPr>
          <p:grpSpPr>
            <a:xfrm>
              <a:off x="75340" y="3366812"/>
              <a:ext cx="3782280" cy="3562650"/>
              <a:chOff x="75340" y="3357562"/>
              <a:chExt cx="3782280" cy="3562650"/>
            </a:xfrm>
          </p:grpSpPr>
          <p:grpSp>
            <p:nvGrpSpPr>
              <p:cNvPr id="6" name="Группа 114"/>
              <p:cNvGrpSpPr/>
              <p:nvPr/>
            </p:nvGrpSpPr>
            <p:grpSpPr>
              <a:xfrm>
                <a:off x="107303" y="4227010"/>
                <a:ext cx="3167040" cy="965795"/>
                <a:chOff x="1779888" y="1260248"/>
                <a:chExt cx="3167040" cy="965795"/>
              </a:xfrm>
            </p:grpSpPr>
            <p:sp>
              <p:nvSpPr>
                <p:cNvPr id="45" name="Line 7"/>
                <p:cNvSpPr>
                  <a:spLocks noChangeShapeType="1"/>
                </p:cNvSpPr>
                <p:nvPr/>
              </p:nvSpPr>
              <p:spPr bwMode="auto">
                <a:xfrm>
                  <a:off x="3146928" y="1674736"/>
                  <a:ext cx="1800000" cy="0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779888" y="1260248"/>
                  <a:ext cx="1839436" cy="965795"/>
                  <a:chOff x="9448" y="4951"/>
                  <a:chExt cx="880" cy="410"/>
                </a:xfrm>
              </p:grpSpPr>
              <p:sp>
                <p:nvSpPr>
                  <p:cNvPr id="4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83" y="4951"/>
                    <a:ext cx="545" cy="410"/>
                  </a:xfrm>
                  <a:prstGeom prst="rect">
                    <a:avLst/>
                  </a:prstGeom>
                  <a:noFill/>
                  <a:ln w="349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9786" y="5003"/>
                    <a:ext cx="315" cy="258"/>
                  </a:xfrm>
                  <a:prstGeom prst="ellips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9448" y="5133"/>
                    <a:ext cx="327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>
                <a:off x="3281275" y="3845857"/>
                <a:ext cx="2090" cy="2844000"/>
              </a:xfrm>
              <a:prstGeom prst="line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Группа 163"/>
              <p:cNvGrpSpPr/>
              <p:nvPr/>
            </p:nvGrpSpPr>
            <p:grpSpPr>
              <a:xfrm>
                <a:off x="75340" y="3623000"/>
                <a:ext cx="3231377" cy="2014482"/>
                <a:chOff x="1785918" y="1027084"/>
                <a:chExt cx="3231377" cy="2014482"/>
              </a:xfrm>
            </p:grpSpPr>
            <p:sp>
              <p:nvSpPr>
                <p:cNvPr id="53" name="Line 25"/>
                <p:cNvSpPr>
                  <a:spLocks noChangeShapeType="1"/>
                </p:cNvSpPr>
                <p:nvPr/>
              </p:nvSpPr>
              <p:spPr bwMode="auto">
                <a:xfrm>
                  <a:off x="1785918" y="2853118"/>
                  <a:ext cx="684000" cy="7067"/>
                </a:xfrm>
                <a:prstGeom prst="line">
                  <a:avLst/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Rectangle 27"/>
                <p:cNvSpPr>
                  <a:spLocks noChangeArrowheads="1"/>
                </p:cNvSpPr>
                <p:nvPr/>
              </p:nvSpPr>
              <p:spPr bwMode="auto">
                <a:xfrm flipV="1">
                  <a:off x="2492675" y="2712986"/>
                  <a:ext cx="938531" cy="328580"/>
                </a:xfrm>
                <a:prstGeom prst="rect">
                  <a:avLst/>
                </a:prstGeom>
                <a:solidFill>
                  <a:srgbClr val="92D050"/>
                </a:solidFill>
                <a:ln w="349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30"/>
                <p:cNvSpPr>
                  <a:spLocks noChangeShapeType="1"/>
                </p:cNvSpPr>
                <p:nvPr/>
              </p:nvSpPr>
              <p:spPr bwMode="auto">
                <a:xfrm>
                  <a:off x="3433295" y="2879280"/>
                  <a:ext cx="1584000" cy="2356"/>
                </a:xfrm>
                <a:prstGeom prst="line">
                  <a:avLst/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Rectangle 27"/>
                <p:cNvSpPr>
                  <a:spLocks noChangeArrowheads="1"/>
                </p:cNvSpPr>
                <p:nvPr/>
              </p:nvSpPr>
              <p:spPr bwMode="auto">
                <a:xfrm flipV="1">
                  <a:off x="2300338" y="1027084"/>
                  <a:ext cx="867093" cy="328580"/>
                </a:xfrm>
                <a:prstGeom prst="rect">
                  <a:avLst/>
                </a:prstGeom>
                <a:solidFill>
                  <a:srgbClr val="66CCFF"/>
                </a:solidFill>
                <a:ln w="34925">
                  <a:solidFill>
                    <a:srgbClr val="0033C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Группа 171"/>
              <p:cNvGrpSpPr/>
              <p:nvPr/>
            </p:nvGrpSpPr>
            <p:grpSpPr>
              <a:xfrm rot="10800000">
                <a:off x="91283" y="6246511"/>
                <a:ext cx="3194833" cy="673701"/>
                <a:chOff x="1805503" y="3295485"/>
                <a:chExt cx="3194833" cy="673701"/>
              </a:xfrm>
            </p:grpSpPr>
            <p:sp>
              <p:nvSpPr>
                <p:cNvPr id="59" name="Line 35"/>
                <p:cNvSpPr>
                  <a:spLocks noChangeShapeType="1"/>
                </p:cNvSpPr>
                <p:nvPr/>
              </p:nvSpPr>
              <p:spPr bwMode="auto">
                <a:xfrm>
                  <a:off x="3596336" y="3562396"/>
                  <a:ext cx="1404000" cy="7067"/>
                </a:xfrm>
                <a:prstGeom prst="line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0" name="Группа 125"/>
                <p:cNvGrpSpPr/>
                <p:nvPr/>
              </p:nvGrpSpPr>
              <p:grpSpPr>
                <a:xfrm>
                  <a:off x="1805503" y="3295485"/>
                  <a:ext cx="1926701" cy="673701"/>
                  <a:chOff x="1805503" y="3295485"/>
                  <a:chExt cx="1926701" cy="673701"/>
                </a:xfrm>
              </p:grpSpPr>
              <p:grpSp>
                <p:nvGrpSpPr>
                  <p:cNvPr id="11" name="Группа 112"/>
                  <p:cNvGrpSpPr/>
                  <p:nvPr/>
                </p:nvGrpSpPr>
                <p:grpSpPr>
                  <a:xfrm>
                    <a:off x="1805503" y="3295485"/>
                    <a:ext cx="1221625" cy="673701"/>
                    <a:chOff x="1805503" y="3281837"/>
                    <a:chExt cx="1221625" cy="673701"/>
                  </a:xfrm>
                </p:grpSpPr>
                <p:sp>
                  <p:nvSpPr>
                    <p:cNvPr id="65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05503" y="3573957"/>
                      <a:ext cx="1188000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7128" y="3281837"/>
                      <a:ext cx="0" cy="673701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Группа 113"/>
                  <p:cNvGrpSpPr/>
                  <p:nvPr/>
                </p:nvGrpSpPr>
                <p:grpSpPr>
                  <a:xfrm>
                    <a:off x="3173567" y="3436158"/>
                    <a:ext cx="558637" cy="273862"/>
                    <a:chOff x="3173567" y="3449806"/>
                    <a:chExt cx="558637" cy="273862"/>
                  </a:xfrm>
                </p:grpSpPr>
                <p:sp>
                  <p:nvSpPr>
                    <p:cNvPr id="63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93453" y="3449806"/>
                      <a:ext cx="0" cy="27386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567" y="3575782"/>
                      <a:ext cx="558637" cy="0"/>
                    </a:xfrm>
                    <a:prstGeom prst="line">
                      <a:avLst/>
                    </a:prstGeom>
                    <a:noFill/>
                    <a:ln w="349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3" name="Группа 141"/>
              <p:cNvGrpSpPr/>
              <p:nvPr/>
            </p:nvGrpSpPr>
            <p:grpSpPr>
              <a:xfrm>
                <a:off x="1643042" y="4941390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71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Группа 167"/>
              <p:cNvGrpSpPr/>
              <p:nvPr/>
            </p:nvGrpSpPr>
            <p:grpSpPr>
              <a:xfrm>
                <a:off x="2714612" y="5512894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74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Группа 164"/>
              <p:cNvGrpSpPr/>
              <p:nvPr/>
            </p:nvGrpSpPr>
            <p:grpSpPr>
              <a:xfrm>
                <a:off x="1428728" y="3357562"/>
                <a:ext cx="1143008" cy="1000132"/>
                <a:chOff x="3488743" y="3000560"/>
                <a:chExt cx="1143008" cy="1000132"/>
              </a:xfrm>
            </p:grpSpPr>
            <p:sp>
              <p:nvSpPr>
                <p:cNvPr id="80" name="Oval 84"/>
                <p:cNvSpPr>
                  <a:spLocks noChangeArrowheads="1"/>
                </p:cNvSpPr>
                <p:nvPr/>
              </p:nvSpPr>
              <p:spPr bwMode="auto">
                <a:xfrm>
                  <a:off x="3711326" y="3079312"/>
                  <a:ext cx="717798" cy="83971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488743" y="3000560"/>
                  <a:ext cx="1143008" cy="10001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82" name="Овал 81"/>
          <p:cNvSpPr/>
          <p:nvPr/>
        </p:nvSpPr>
        <p:spPr>
          <a:xfrm>
            <a:off x="22943" y="4616181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214247" y="4579605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214678" y="5441456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7432" y="5379162"/>
            <a:ext cx="11715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2928926" y="571501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57356" y="5143512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3538839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14348" y="43576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66748" y="45100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57224" y="4357694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781508" y="647856"/>
            <a:ext cx="92869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786446" y="1214422"/>
            <a:ext cx="1071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57884" y="2857496"/>
            <a:ext cx="107157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928694" y="571480"/>
            <a:ext cx="2285984" cy="28575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3214678" y="571480"/>
            <a:ext cx="1928826" cy="2857520"/>
          </a:xfrm>
          <a:prstGeom prst="roundRect">
            <a:avLst/>
          </a:pr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858016" y="0"/>
            <a:ext cx="2285984" cy="3357562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6250984" y="3500438"/>
            <a:ext cx="253585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40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=U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6821918" y="4357694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6" name="Группа 132"/>
          <p:cNvGrpSpPr/>
          <p:nvPr/>
        </p:nvGrpSpPr>
        <p:grpSpPr>
          <a:xfrm>
            <a:off x="6084168" y="5214950"/>
            <a:ext cx="3075258" cy="1272183"/>
            <a:chOff x="4972822" y="5214950"/>
            <a:chExt cx="3075258" cy="1272183"/>
          </a:xfrm>
        </p:grpSpPr>
        <p:grpSp>
          <p:nvGrpSpPr>
            <p:cNvPr id="17" name="Группа 17"/>
            <p:cNvGrpSpPr/>
            <p:nvPr/>
          </p:nvGrpSpPr>
          <p:grpSpPr>
            <a:xfrm>
              <a:off x="4972822" y="5295152"/>
              <a:ext cx="1228349" cy="1191978"/>
              <a:chOff x="5873395" y="4453402"/>
              <a:chExt cx="1680901" cy="1381050"/>
            </a:xfrm>
            <a:solidFill>
              <a:schemeClr val="bg1"/>
            </a:solidFill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6772238" y="4701711"/>
                <a:ext cx="782058" cy="89148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5946005" y="5085600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6129733" y="5295152"/>
              <a:ext cx="1228349" cy="1191979"/>
              <a:chOff x="5873395" y="4453402"/>
              <a:chExt cx="1680901" cy="1381051"/>
            </a:xfrm>
            <a:solidFill>
              <a:schemeClr val="bg1"/>
            </a:solidFill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6772238" y="4701711"/>
                <a:ext cx="782058" cy="89149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4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44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5946005" y="5085601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7"/>
            <p:cNvGrpSpPr/>
            <p:nvPr/>
          </p:nvGrpSpPr>
          <p:grpSpPr>
            <a:xfrm>
              <a:off x="7272742" y="5295153"/>
              <a:ext cx="775338" cy="1191980"/>
              <a:chOff x="5873395" y="4453402"/>
              <a:chExt cx="1060990" cy="1381052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873395" y="4453402"/>
                <a:ext cx="857256" cy="8201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4000" b="1" cap="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5" y="5085602"/>
                <a:ext cx="988380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5929322" y="519941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/>
            <p:cNvSpPr txBox="1"/>
            <p:nvPr/>
          </p:nvSpPr>
          <p:spPr>
            <a:xfrm>
              <a:off x="5058163" y="5223714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211649" y="5214950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365135" y="5225428"/>
              <a:ext cx="4286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2935884" y="5715016"/>
            <a:ext cx="80848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785918" y="5143512"/>
            <a:ext cx="8572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588229" y="3538626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85786" y="4374319"/>
            <a:ext cx="78581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3,6В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72400" y="622120"/>
            <a:ext cx="9716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0,083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53743" y="1236872"/>
            <a:ext cx="7723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55379" y="2869961"/>
            <a:ext cx="77239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1"/>
          <p:cNvGrpSpPr/>
          <p:nvPr/>
        </p:nvGrpSpPr>
        <p:grpSpPr>
          <a:xfrm>
            <a:off x="3995936" y="3573016"/>
            <a:ext cx="1728192" cy="1294403"/>
            <a:chOff x="7082519" y="588660"/>
            <a:chExt cx="1728192" cy="1294403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7082519" y="816878"/>
              <a:ext cx="1080120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953455" y="588660"/>
              <a:ext cx="857256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8090631" y="1236732"/>
              <a:ext cx="464156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1"/>
          <p:cNvGrpSpPr/>
          <p:nvPr/>
        </p:nvGrpSpPr>
        <p:grpSpPr>
          <a:xfrm>
            <a:off x="4614606" y="4971759"/>
            <a:ext cx="1002412" cy="1294403"/>
            <a:chOff x="7730591" y="588660"/>
            <a:chExt cx="1002412" cy="129440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7730591" y="774093"/>
              <a:ext cx="389442" cy="70788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4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048025" y="588660"/>
              <a:ext cx="64807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8090631" y="1236732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1"/>
          <p:cNvGrpSpPr/>
          <p:nvPr/>
        </p:nvGrpSpPr>
        <p:grpSpPr>
          <a:xfrm>
            <a:off x="3966534" y="4906256"/>
            <a:ext cx="821490" cy="1294403"/>
            <a:chOff x="8018623" y="588660"/>
            <a:chExt cx="821490" cy="1294403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8060565" y="588660"/>
              <a:ext cx="779548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8090631" y="1236732"/>
              <a:ext cx="642372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8018623" y="1164724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Прямая со стрелкой 126"/>
          <p:cNvCxnSpPr/>
          <p:nvPr/>
        </p:nvCxnSpPr>
        <p:spPr>
          <a:xfrm rot="10800000" flipV="1">
            <a:off x="5429256" y="4000504"/>
            <a:ext cx="1571636" cy="12144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Скругленный прямоугольник 137"/>
          <p:cNvSpPr/>
          <p:nvPr/>
        </p:nvSpPr>
        <p:spPr>
          <a:xfrm>
            <a:off x="1071570" y="2214554"/>
            <a:ext cx="1785918" cy="5715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6858016" y="2143116"/>
            <a:ext cx="2000264" cy="571480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357554" y="6356925"/>
            <a:ext cx="5786446" cy="4770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ts val="3000"/>
              </a:lnSpc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24"/>
          <p:cNvGrpSpPr/>
          <p:nvPr/>
        </p:nvGrpSpPr>
        <p:grpSpPr>
          <a:xfrm>
            <a:off x="0" y="24024"/>
            <a:ext cx="9144000" cy="6858000"/>
            <a:chOff x="3571868" y="-3429000"/>
            <a:chExt cx="9144000" cy="6858000"/>
          </a:xfrm>
        </p:grpSpPr>
        <p:grpSp>
          <p:nvGrpSpPr>
            <p:cNvPr id="24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25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61" name="Прямоугольник 160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5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7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2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157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29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15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6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5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51" name="Прямая соединительная линия 150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1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25 L -0.01771 -0.6504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3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156 L 0.00955 -0.3385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6994E-6 L -0.13212 -0.40485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1387 L 0.35538 -0.53919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2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62428E-6 L 0.33872 -0.23283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90751E-6 L 0.33195 -0.45203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2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2" grpId="0" animBg="1"/>
      <p:bldP spid="83" grpId="0" animBg="1"/>
      <p:bldP spid="84" grpId="0" animBg="1"/>
      <p:bldP spid="85" grpId="0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34" grpId="0" animBg="1"/>
      <p:bldP spid="135" grpId="0" animBg="1"/>
      <p:bldP spid="136" grpId="0" animBg="1"/>
      <p:bldP spid="137" grpId="0" animBg="1"/>
      <p:bldP spid="79" grpId="0" animBg="1"/>
      <p:bldP spid="86" grpId="0" animBg="1"/>
      <p:bldP spid="87" grpId="0" animBg="1"/>
      <p:bldP spid="138" grpId="0" animBg="1"/>
      <p:bldP spid="139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71802" y="6273225"/>
            <a:ext cx="6072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18622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Электрический</a:t>
            </a:r>
            <a:endParaRPr lang="ru-RU" sz="6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1357290" y="3929066"/>
            <a:ext cx="5429288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Цилиндр 21"/>
          <p:cNvSpPr/>
          <p:nvPr/>
        </p:nvSpPr>
        <p:spPr>
          <a:xfrm rot="16200000">
            <a:off x="3160087" y="-428652"/>
            <a:ext cx="571504" cy="3143274"/>
          </a:xfrm>
          <a:prstGeom prst="can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32" y="-45203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 ТОК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857232"/>
            <a:ext cx="15935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воды…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нефти…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5049906" y="842945"/>
            <a:ext cx="519263" cy="571504"/>
            <a:chOff x="3018" y="5186"/>
            <a:chExt cx="202" cy="201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357290" y="900095"/>
            <a:ext cx="444715" cy="491892"/>
          </a:xfrm>
          <a:prstGeom prst="flowChartOr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3333456" y="873723"/>
            <a:ext cx="285751" cy="285750"/>
            <a:chOff x="1783" y="8526"/>
            <a:chExt cx="366" cy="388"/>
          </a:xfrm>
        </p:grpSpPr>
        <p:sp>
          <p:nvSpPr>
            <p:cNvPr id="3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2119010" y="902301"/>
            <a:ext cx="285751" cy="285750"/>
            <a:chOff x="1783" y="8526"/>
            <a:chExt cx="366" cy="388"/>
          </a:xfrm>
        </p:grpSpPr>
        <p:sp>
          <p:nvSpPr>
            <p:cNvPr id="41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4476464" y="911826"/>
            <a:ext cx="285751" cy="285750"/>
            <a:chOff x="1783" y="8526"/>
            <a:chExt cx="366" cy="388"/>
          </a:xfrm>
        </p:grpSpPr>
        <p:sp>
          <p:nvSpPr>
            <p:cNvPr id="44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" name="Group 2"/>
          <p:cNvGrpSpPr>
            <a:grpSpLocks/>
          </p:cNvGrpSpPr>
          <p:nvPr/>
        </p:nvGrpSpPr>
        <p:grpSpPr bwMode="auto">
          <a:xfrm>
            <a:off x="4476464" y="1126138"/>
            <a:ext cx="285751" cy="285750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3333456" y="1130900"/>
            <a:ext cx="285751" cy="285750"/>
            <a:chOff x="1783" y="8526"/>
            <a:chExt cx="366" cy="388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2119010" y="1126140"/>
            <a:ext cx="285751" cy="285750"/>
            <a:chOff x="1783" y="8526"/>
            <a:chExt cx="366" cy="388"/>
          </a:xfrm>
        </p:grpSpPr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000760" y="142852"/>
            <a:ext cx="2928958" cy="1357322"/>
            <a:chOff x="10183" y="2246"/>
            <a:chExt cx="1774" cy="587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0345" y="2246"/>
              <a:ext cx="16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0356" y="2833"/>
              <a:ext cx="16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0699" y="2309"/>
              <a:ext cx="236" cy="213"/>
              <a:chOff x="5391" y="3318"/>
              <a:chExt cx="277" cy="277"/>
            </a:xfrm>
          </p:grpSpPr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5391" y="3318"/>
                <a:ext cx="277" cy="27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5436" y="3355"/>
                <a:ext cx="219" cy="219"/>
                <a:chOff x="5309" y="2837"/>
                <a:chExt cx="219" cy="219"/>
              </a:xfrm>
            </p:grpSpPr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 rot="-5400000">
                  <a:off x="5309" y="2947"/>
                  <a:ext cx="21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5309" y="2948"/>
                  <a:ext cx="219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11466" y="2592"/>
              <a:ext cx="236" cy="213"/>
              <a:chOff x="6071" y="3318"/>
              <a:chExt cx="277" cy="277"/>
            </a:xfrm>
          </p:grpSpPr>
          <p:sp>
            <p:nvSpPr>
              <p:cNvPr id="1035" name="Oval 11"/>
              <p:cNvSpPr>
                <a:spLocks noChangeArrowheads="1"/>
              </p:cNvSpPr>
              <p:nvPr/>
            </p:nvSpPr>
            <p:spPr bwMode="auto">
              <a:xfrm>
                <a:off x="6071" y="3318"/>
                <a:ext cx="277" cy="277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>
                <a:off x="6104" y="3455"/>
                <a:ext cx="21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0183" y="2477"/>
              <a:ext cx="1301" cy="279"/>
              <a:chOff x="10183" y="2477"/>
              <a:chExt cx="1301" cy="279"/>
            </a:xfrm>
          </p:grpSpPr>
          <p:sp>
            <p:nvSpPr>
              <p:cNvPr id="1038" name="Line 14"/>
              <p:cNvSpPr>
                <a:spLocks noChangeShapeType="1"/>
              </p:cNvSpPr>
              <p:nvPr/>
            </p:nvSpPr>
            <p:spPr bwMode="auto">
              <a:xfrm>
                <a:off x="10261" y="2681"/>
                <a:ext cx="13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0183" y="2477"/>
                <a:ext cx="1301" cy="279"/>
              </a:xfrm>
              <a:custGeom>
                <a:avLst/>
                <a:gdLst/>
                <a:ahLst/>
                <a:cxnLst>
                  <a:cxn ang="0">
                    <a:pos x="1301" y="230"/>
                  </a:cxn>
                  <a:cxn ang="0">
                    <a:pos x="1255" y="161"/>
                  </a:cxn>
                  <a:cxn ang="0">
                    <a:pos x="1232" y="80"/>
                  </a:cxn>
                  <a:cxn ang="0">
                    <a:pos x="1198" y="69"/>
                  </a:cxn>
                  <a:cxn ang="0">
                    <a:pos x="1117" y="0"/>
                  </a:cxn>
                  <a:cxn ang="0">
                    <a:pos x="1083" y="23"/>
                  </a:cxn>
                  <a:cxn ang="0">
                    <a:pos x="1117" y="196"/>
                  </a:cxn>
                  <a:cxn ang="0">
                    <a:pos x="979" y="230"/>
                  </a:cxn>
                  <a:cxn ang="0">
                    <a:pos x="829" y="92"/>
                  </a:cxn>
                  <a:cxn ang="0">
                    <a:pos x="795" y="173"/>
                  </a:cxn>
                  <a:cxn ang="0">
                    <a:pos x="783" y="207"/>
                  </a:cxn>
                  <a:cxn ang="0">
                    <a:pos x="610" y="138"/>
                  </a:cxn>
                  <a:cxn ang="0">
                    <a:pos x="541" y="115"/>
                  </a:cxn>
                  <a:cxn ang="0">
                    <a:pos x="507" y="103"/>
                  </a:cxn>
                  <a:cxn ang="0">
                    <a:pos x="483" y="196"/>
                  </a:cxn>
                  <a:cxn ang="0">
                    <a:pos x="437" y="207"/>
                  </a:cxn>
                  <a:cxn ang="0">
                    <a:pos x="334" y="184"/>
                  </a:cxn>
                  <a:cxn ang="0">
                    <a:pos x="149" y="207"/>
                  </a:cxn>
                  <a:cxn ang="0">
                    <a:pos x="0" y="207"/>
                  </a:cxn>
                </a:cxnLst>
                <a:rect l="0" t="0" r="r" b="b"/>
                <a:pathLst>
                  <a:path w="1301" h="279">
                    <a:moveTo>
                      <a:pt x="1301" y="230"/>
                    </a:moveTo>
                    <a:cubicBezTo>
                      <a:pt x="1286" y="207"/>
                      <a:pt x="1261" y="188"/>
                      <a:pt x="1255" y="161"/>
                    </a:cubicBezTo>
                    <a:cubicBezTo>
                      <a:pt x="1254" y="158"/>
                      <a:pt x="1239" y="87"/>
                      <a:pt x="1232" y="80"/>
                    </a:cubicBezTo>
                    <a:cubicBezTo>
                      <a:pt x="1224" y="72"/>
                      <a:pt x="1209" y="73"/>
                      <a:pt x="1198" y="69"/>
                    </a:cubicBezTo>
                    <a:cubicBezTo>
                      <a:pt x="1196" y="67"/>
                      <a:pt x="1135" y="0"/>
                      <a:pt x="1117" y="0"/>
                    </a:cubicBezTo>
                    <a:cubicBezTo>
                      <a:pt x="1103" y="0"/>
                      <a:pt x="1094" y="15"/>
                      <a:pt x="1083" y="23"/>
                    </a:cubicBezTo>
                    <a:cubicBezTo>
                      <a:pt x="1066" y="89"/>
                      <a:pt x="1080" y="140"/>
                      <a:pt x="1117" y="196"/>
                    </a:cubicBezTo>
                    <a:cubicBezTo>
                      <a:pt x="1090" y="279"/>
                      <a:pt x="1047" y="254"/>
                      <a:pt x="979" y="230"/>
                    </a:cubicBezTo>
                    <a:cubicBezTo>
                      <a:pt x="936" y="166"/>
                      <a:pt x="905" y="116"/>
                      <a:pt x="829" y="92"/>
                    </a:cubicBezTo>
                    <a:cubicBezTo>
                      <a:pt x="774" y="110"/>
                      <a:pt x="777" y="121"/>
                      <a:pt x="795" y="173"/>
                    </a:cubicBezTo>
                    <a:cubicBezTo>
                      <a:pt x="791" y="184"/>
                      <a:pt x="794" y="203"/>
                      <a:pt x="783" y="207"/>
                    </a:cubicBezTo>
                    <a:cubicBezTo>
                      <a:pt x="751" y="217"/>
                      <a:pt x="644" y="152"/>
                      <a:pt x="610" y="138"/>
                    </a:cubicBezTo>
                    <a:cubicBezTo>
                      <a:pt x="587" y="129"/>
                      <a:pt x="564" y="123"/>
                      <a:pt x="541" y="115"/>
                    </a:cubicBezTo>
                    <a:cubicBezTo>
                      <a:pt x="530" y="111"/>
                      <a:pt x="507" y="103"/>
                      <a:pt x="507" y="103"/>
                    </a:cubicBezTo>
                    <a:cubicBezTo>
                      <a:pt x="497" y="133"/>
                      <a:pt x="504" y="171"/>
                      <a:pt x="483" y="196"/>
                    </a:cubicBezTo>
                    <a:cubicBezTo>
                      <a:pt x="473" y="208"/>
                      <a:pt x="452" y="203"/>
                      <a:pt x="437" y="207"/>
                    </a:cubicBezTo>
                    <a:cubicBezTo>
                      <a:pt x="402" y="200"/>
                      <a:pt x="369" y="182"/>
                      <a:pt x="334" y="184"/>
                    </a:cubicBezTo>
                    <a:cubicBezTo>
                      <a:pt x="272" y="187"/>
                      <a:pt x="149" y="207"/>
                      <a:pt x="149" y="207"/>
                    </a:cubicBezTo>
                    <a:cubicBezTo>
                      <a:pt x="102" y="224"/>
                      <a:pt x="0" y="207"/>
                      <a:pt x="0" y="207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0886" y="2418"/>
              <a:ext cx="726" cy="1"/>
              <a:chOff x="10080" y="4158"/>
              <a:chExt cx="726" cy="1"/>
            </a:xfrm>
          </p:grpSpPr>
          <p:sp>
            <p:nvSpPr>
              <p:cNvPr id="1041" name="Line 17"/>
              <p:cNvSpPr>
                <a:spLocks noChangeShapeType="1"/>
              </p:cNvSpPr>
              <p:nvPr/>
            </p:nvSpPr>
            <p:spPr bwMode="auto">
              <a:xfrm>
                <a:off x="10368" y="4158"/>
                <a:ext cx="13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10080" y="4159"/>
                <a:ext cx="72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2" name="Прямоугольник 81"/>
          <p:cNvSpPr/>
          <p:nvPr/>
        </p:nvSpPr>
        <p:spPr>
          <a:xfrm>
            <a:off x="0" y="2487035"/>
            <a:ext cx="4141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ИНТЕНСИВНОСТЬ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937050" y="3429000"/>
            <a:ext cx="1928826" cy="121444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AutoShape 19"/>
          <p:cNvSpPr>
            <a:spLocks noChangeArrowheads="1"/>
          </p:cNvSpPr>
          <p:nvPr/>
        </p:nvSpPr>
        <p:spPr bwMode="auto">
          <a:xfrm rot="16171161">
            <a:off x="4717250" y="1561464"/>
            <a:ext cx="929860" cy="2498531"/>
          </a:xfrm>
          <a:prstGeom prst="can">
            <a:avLst>
              <a:gd name="adj" fmla="val 2203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Rectangle 152"/>
          <p:cNvSpPr>
            <a:spLocks noChangeArrowheads="1"/>
          </p:cNvSpPr>
          <p:nvPr/>
        </p:nvSpPr>
        <p:spPr bwMode="auto">
          <a:xfrm>
            <a:off x="8072462" y="3143248"/>
            <a:ext cx="677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145177" y="2346695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</a:t>
            </a:r>
            <a:endParaRPr lang="ru-RU" sz="2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424898" y="2558473"/>
            <a:ext cx="2790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 ТОКА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073739" y="2796589"/>
            <a:ext cx="2510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и быстро </a:t>
            </a:r>
            <a:endParaRPr lang="ru-RU" sz="2400" i="1" dirty="0"/>
          </a:p>
        </p:txBody>
      </p:sp>
      <p:sp>
        <p:nvSpPr>
          <p:cNvPr id="89" name="Text Box 153"/>
          <p:cNvSpPr txBox="1">
            <a:spLocks noChangeArrowheads="1"/>
          </p:cNvSpPr>
          <p:nvPr/>
        </p:nvSpPr>
        <p:spPr bwMode="auto">
          <a:xfrm>
            <a:off x="6715140" y="3429000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152"/>
          <p:cNvSpPr>
            <a:spLocks noChangeArrowheads="1"/>
          </p:cNvSpPr>
          <p:nvPr/>
        </p:nvSpPr>
        <p:spPr bwMode="auto">
          <a:xfrm rot="-60000">
            <a:off x="8222020" y="3870323"/>
            <a:ext cx="4286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"/>
          <p:cNvSpPr>
            <a:spLocks noChangeShapeType="1"/>
          </p:cNvSpPr>
          <p:nvPr/>
        </p:nvSpPr>
        <p:spPr bwMode="auto">
          <a:xfrm rot="-180000">
            <a:off x="8106549" y="3984934"/>
            <a:ext cx="571504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8572528" y="214290"/>
            <a:ext cx="571504" cy="642942"/>
            <a:chOff x="6357950" y="2857496"/>
            <a:chExt cx="677834" cy="646331"/>
          </a:xfrm>
        </p:grpSpPr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>
              <a:off x="6357950" y="2857496"/>
              <a:ext cx="6778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kumimoji="0" lang="nb-NO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</a:t>
              </a:r>
              <a:endParaRPr kumimoji="0" lang="nb-NO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Line 69"/>
            <p:cNvSpPr>
              <a:spLocks noChangeShapeType="1"/>
            </p:cNvSpPr>
            <p:nvPr/>
          </p:nvSpPr>
          <p:spPr bwMode="auto">
            <a:xfrm>
              <a:off x="6500824" y="2928934"/>
              <a:ext cx="3415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6" name="Rectangle 152"/>
          <p:cNvSpPr>
            <a:spLocks noChangeArrowheads="1"/>
          </p:cNvSpPr>
          <p:nvPr/>
        </p:nvSpPr>
        <p:spPr bwMode="auto">
          <a:xfrm>
            <a:off x="8572496" y="714356"/>
            <a:ext cx="57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nb-NO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Group 116"/>
          <p:cNvGrpSpPr>
            <a:grpSpLocks/>
          </p:cNvGrpSpPr>
          <p:nvPr/>
        </p:nvGrpSpPr>
        <p:grpSpPr bwMode="auto">
          <a:xfrm>
            <a:off x="214282" y="4078732"/>
            <a:ext cx="921698" cy="1953551"/>
            <a:chOff x="3390" y="4291"/>
            <a:chExt cx="527" cy="1724"/>
          </a:xfrm>
        </p:grpSpPr>
        <p:sp>
          <p:nvSpPr>
            <p:cNvPr id="99" name="Arc 130"/>
            <p:cNvSpPr>
              <a:spLocks/>
            </p:cNvSpPr>
            <p:nvPr/>
          </p:nvSpPr>
          <p:spPr bwMode="auto">
            <a:xfrm>
              <a:off x="3747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Arc 129"/>
            <p:cNvSpPr>
              <a:spLocks/>
            </p:cNvSpPr>
            <p:nvPr/>
          </p:nvSpPr>
          <p:spPr bwMode="auto">
            <a:xfrm flipH="1">
              <a:off x="3390" y="4309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128"/>
            <p:cNvSpPr>
              <a:spLocks noChangeShapeType="1"/>
            </p:cNvSpPr>
            <p:nvPr/>
          </p:nvSpPr>
          <p:spPr bwMode="auto">
            <a:xfrm flipV="1">
              <a:off x="3913" y="471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127"/>
            <p:cNvSpPr>
              <a:spLocks noChangeShapeType="1"/>
            </p:cNvSpPr>
            <p:nvPr/>
          </p:nvSpPr>
          <p:spPr bwMode="auto">
            <a:xfrm>
              <a:off x="3390" y="4720"/>
              <a:ext cx="11" cy="3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Line 126"/>
            <p:cNvSpPr>
              <a:spLocks noChangeShapeType="1"/>
            </p:cNvSpPr>
            <p:nvPr/>
          </p:nvSpPr>
          <p:spPr bwMode="auto">
            <a:xfrm flipH="1">
              <a:off x="3538" y="4291"/>
              <a:ext cx="2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Line 125"/>
            <p:cNvSpPr>
              <a:spLocks noChangeShapeType="1"/>
            </p:cNvSpPr>
            <p:nvPr/>
          </p:nvSpPr>
          <p:spPr bwMode="auto">
            <a:xfrm>
              <a:off x="3466" y="5466"/>
              <a:ext cx="0" cy="16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Line 124"/>
            <p:cNvSpPr>
              <a:spLocks noChangeShapeType="1"/>
            </p:cNvSpPr>
            <p:nvPr/>
          </p:nvSpPr>
          <p:spPr bwMode="auto">
            <a:xfrm>
              <a:off x="3849" y="5460"/>
              <a:ext cx="0" cy="1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6" name="Group 119"/>
            <p:cNvGrpSpPr>
              <a:grpSpLocks/>
            </p:cNvGrpSpPr>
            <p:nvPr/>
          </p:nvGrpSpPr>
          <p:grpSpPr bwMode="auto">
            <a:xfrm>
              <a:off x="3461" y="5297"/>
              <a:ext cx="382" cy="718"/>
              <a:chOff x="8552" y="2183"/>
              <a:chExt cx="832" cy="718"/>
            </a:xfrm>
          </p:grpSpPr>
          <p:sp>
            <p:nvSpPr>
              <p:cNvPr id="109" name="Line 123"/>
              <p:cNvSpPr>
                <a:spLocks noChangeShapeType="1"/>
              </p:cNvSpPr>
              <p:nvPr/>
            </p:nvSpPr>
            <p:spPr bwMode="auto">
              <a:xfrm>
                <a:off x="8552" y="2517"/>
                <a:ext cx="44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Line 122"/>
              <p:cNvSpPr>
                <a:spLocks noChangeShapeType="1"/>
              </p:cNvSpPr>
              <p:nvPr/>
            </p:nvSpPr>
            <p:spPr bwMode="auto">
              <a:xfrm flipH="1">
                <a:off x="8972" y="2358"/>
                <a:ext cx="0" cy="399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121"/>
              <p:cNvSpPr>
                <a:spLocks noChangeShapeType="1"/>
              </p:cNvSpPr>
              <p:nvPr/>
            </p:nvSpPr>
            <p:spPr bwMode="auto">
              <a:xfrm flipH="1">
                <a:off x="9043" y="2183"/>
                <a:ext cx="1" cy="71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120"/>
              <p:cNvSpPr>
                <a:spLocks noChangeShapeType="1"/>
              </p:cNvSpPr>
              <p:nvPr/>
            </p:nvSpPr>
            <p:spPr bwMode="auto">
              <a:xfrm>
                <a:off x="9050" y="251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7" name="Line 118"/>
            <p:cNvSpPr>
              <a:spLocks noChangeShapeType="1"/>
            </p:cNvSpPr>
            <p:nvPr/>
          </p:nvSpPr>
          <p:spPr bwMode="auto">
            <a:xfrm flipV="1">
              <a:off x="3786" y="5449"/>
              <a:ext cx="7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 flipV="1">
              <a:off x="3466" y="5460"/>
              <a:ext cx="103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3" name="Group 4"/>
          <p:cNvGrpSpPr>
            <a:grpSpLocks/>
          </p:cNvGrpSpPr>
          <p:nvPr/>
        </p:nvGrpSpPr>
        <p:grpSpPr bwMode="auto">
          <a:xfrm>
            <a:off x="1350311" y="4071942"/>
            <a:ext cx="1410467" cy="1714512"/>
            <a:chOff x="4208" y="4274"/>
            <a:chExt cx="993" cy="1176"/>
          </a:xfrm>
        </p:grpSpPr>
        <p:sp>
          <p:nvSpPr>
            <p:cNvPr id="114" name="Arc 17"/>
            <p:cNvSpPr>
              <a:spLocks/>
            </p:cNvSpPr>
            <p:nvPr/>
          </p:nvSpPr>
          <p:spPr bwMode="auto">
            <a:xfrm flipH="1">
              <a:off x="4553" y="4286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Arc 16"/>
            <p:cNvSpPr>
              <a:spLocks/>
            </p:cNvSpPr>
            <p:nvPr/>
          </p:nvSpPr>
          <p:spPr bwMode="auto">
            <a:xfrm>
              <a:off x="4208" y="4298"/>
              <a:ext cx="170" cy="1152"/>
            </a:xfrm>
            <a:custGeom>
              <a:avLst/>
              <a:gdLst>
                <a:gd name="G0" fmla="+- 2907 0 0"/>
                <a:gd name="G1" fmla="+- 21600 0 0"/>
                <a:gd name="G2" fmla="+- 21600 0 0"/>
                <a:gd name="T0" fmla="*/ 2907 w 24507"/>
                <a:gd name="T1" fmla="*/ 0 h 43200"/>
                <a:gd name="T2" fmla="*/ 0 w 24507"/>
                <a:gd name="T3" fmla="*/ 43004 h 43200"/>
                <a:gd name="T4" fmla="*/ 2907 w 245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07" h="43200" fill="none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</a:path>
                <a:path w="24507" h="43200" stroke="0" extrusionOk="0">
                  <a:moveTo>
                    <a:pt x="2906" y="0"/>
                  </a:moveTo>
                  <a:cubicBezTo>
                    <a:pt x="14836" y="0"/>
                    <a:pt x="24507" y="9670"/>
                    <a:pt x="24507" y="21600"/>
                  </a:cubicBezTo>
                  <a:cubicBezTo>
                    <a:pt x="24507" y="33529"/>
                    <a:pt x="14836" y="43200"/>
                    <a:pt x="2907" y="43200"/>
                  </a:cubicBezTo>
                  <a:cubicBezTo>
                    <a:pt x="1934" y="43200"/>
                    <a:pt x="963" y="43134"/>
                    <a:pt x="0" y="43003"/>
                  </a:cubicBezTo>
                  <a:lnTo>
                    <a:pt x="2907" y="21600"/>
                  </a:ln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15"/>
            <p:cNvSpPr>
              <a:spLocks noChangeShapeType="1"/>
            </p:cNvSpPr>
            <p:nvPr/>
          </p:nvSpPr>
          <p:spPr bwMode="auto">
            <a:xfrm flipV="1">
              <a:off x="4555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 flipV="1">
              <a:off x="4377" y="4632"/>
              <a:ext cx="0" cy="3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V="1">
              <a:off x="4228" y="5444"/>
              <a:ext cx="737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4228" y="4286"/>
              <a:ext cx="7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0" name="Group 7"/>
            <p:cNvGrpSpPr>
              <a:grpSpLocks/>
            </p:cNvGrpSpPr>
            <p:nvPr/>
          </p:nvGrpSpPr>
          <p:grpSpPr bwMode="auto">
            <a:xfrm rot="-5400000">
              <a:off x="4698" y="4551"/>
              <a:ext cx="499" cy="506"/>
              <a:chOff x="8535" y="2252"/>
              <a:chExt cx="831" cy="506"/>
            </a:xfrm>
          </p:grpSpPr>
          <p:sp>
            <p:nvSpPr>
              <p:cNvPr id="123" name="Line 11"/>
              <p:cNvSpPr>
                <a:spLocks noChangeShapeType="1"/>
              </p:cNvSpPr>
              <p:nvPr/>
            </p:nvSpPr>
            <p:spPr bwMode="auto">
              <a:xfrm>
                <a:off x="8535" y="2524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10"/>
              <p:cNvSpPr>
                <a:spLocks noChangeShapeType="1"/>
              </p:cNvSpPr>
              <p:nvPr/>
            </p:nvSpPr>
            <p:spPr bwMode="auto">
              <a:xfrm flipH="1">
                <a:off x="9017" y="2388"/>
                <a:ext cx="0" cy="254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9"/>
              <p:cNvSpPr>
                <a:spLocks noChangeShapeType="1"/>
              </p:cNvSpPr>
              <p:nvPr/>
            </p:nvSpPr>
            <p:spPr bwMode="auto">
              <a:xfrm flipH="1">
                <a:off x="8854" y="2252"/>
                <a:ext cx="1" cy="5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8"/>
              <p:cNvSpPr>
                <a:spLocks noChangeShapeType="1"/>
              </p:cNvSpPr>
              <p:nvPr/>
            </p:nvSpPr>
            <p:spPr bwMode="auto">
              <a:xfrm>
                <a:off x="9032" y="2519"/>
                <a:ext cx="33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1" name="Line 6"/>
            <p:cNvSpPr>
              <a:spLocks noChangeShapeType="1"/>
            </p:cNvSpPr>
            <p:nvPr/>
          </p:nvSpPr>
          <p:spPr bwMode="auto">
            <a:xfrm>
              <a:off x="4965" y="4274"/>
              <a:ext cx="0" cy="3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>
              <a:off x="4964" y="5047"/>
              <a:ext cx="1" cy="3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7" name="AutoShape 2"/>
          <p:cNvSpPr>
            <a:spLocks/>
          </p:cNvSpPr>
          <p:nvPr/>
        </p:nvSpPr>
        <p:spPr bwMode="auto">
          <a:xfrm>
            <a:off x="4625976" y="4071942"/>
            <a:ext cx="446090" cy="1857388"/>
          </a:xfrm>
          <a:prstGeom prst="rightBrace">
            <a:avLst>
              <a:gd name="adj1" fmla="val 67857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Text Box 3"/>
          <p:cNvSpPr txBox="1">
            <a:spLocks noChangeArrowheads="1"/>
          </p:cNvSpPr>
          <p:nvPr/>
        </p:nvSpPr>
        <p:spPr bwMode="auto">
          <a:xfrm>
            <a:off x="5286380" y="4786322"/>
            <a:ext cx="164320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I= 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54"/>
          <p:cNvSpPr>
            <a:spLocks noChangeArrowheads="1"/>
          </p:cNvSpPr>
          <p:nvPr/>
        </p:nvSpPr>
        <p:spPr bwMode="auto">
          <a:xfrm>
            <a:off x="2924419" y="4071942"/>
            <a:ext cx="20762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nb-NO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=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 =  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F= 2 10</a:t>
            </a:r>
            <a:r>
              <a:rPr kumimoji="0" lang="nb-NO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000892" y="4786322"/>
            <a:ext cx="154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эталон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0" y="6286520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http://skillopedia.ru/material.php?id=4164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9671 -0.00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89 -0.0025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9671 -0.00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-0.32171 -0.0025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-0.32171 -0.0025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6389 -0.0025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4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4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4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8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3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3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121" grpId="0" build="p"/>
      <p:bldP spid="5121" grpId="1" build="allAtOnce"/>
      <p:bldP spid="5122" grpId="0"/>
      <p:bldP spid="23" grpId="0" animBg="1"/>
      <p:bldP spid="23" grpId="1" animBg="1"/>
      <p:bldP spid="82" grpId="0"/>
      <p:bldP spid="83" grpId="0" animBg="1"/>
      <p:bldP spid="83" grpId="1" animBg="1"/>
      <p:bldP spid="84" grpId="0" animBg="1"/>
      <p:bldP spid="85" grpId="0"/>
      <p:bldP spid="85" grpId="1"/>
      <p:bldP spid="86" grpId="0"/>
      <p:bldP spid="87" grpId="0"/>
      <p:bldP spid="88" grpId="0"/>
      <p:bldP spid="89" grpId="0"/>
      <p:bldP spid="89" grpId="1"/>
      <p:bldP spid="90" grpId="0"/>
      <p:bldP spid="90" grpId="1"/>
      <p:bldP spid="91" grpId="0" animBg="1"/>
      <p:bldP spid="96" grpId="0"/>
      <p:bldP spid="127" grpId="0" animBg="1"/>
      <p:bldP spid="128" grpId="0"/>
      <p:bldP spid="129" grpId="0" build="p"/>
      <p:bldP spid="1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2" y="357166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52"/>
          <p:cNvSpPr>
            <a:spLocks noChangeArrowheads="1"/>
          </p:cNvSpPr>
          <p:nvPr/>
        </p:nvSpPr>
        <p:spPr bwMode="auto">
          <a:xfrm>
            <a:off x="1571604" y="-24"/>
            <a:ext cx="677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53"/>
          <p:cNvSpPr txBox="1">
            <a:spLocks noChangeArrowheads="1"/>
          </p:cNvSpPr>
          <p:nvPr/>
        </p:nvSpPr>
        <p:spPr bwMode="auto">
          <a:xfrm>
            <a:off x="214282" y="285728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52"/>
          <p:cNvSpPr>
            <a:spLocks noChangeArrowheads="1"/>
          </p:cNvSpPr>
          <p:nvPr/>
        </p:nvSpPr>
        <p:spPr bwMode="auto">
          <a:xfrm rot="-60000">
            <a:off x="1721162" y="727051"/>
            <a:ext cx="4286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                      </a:t>
            </a:r>
            <a:endParaRPr kumimoji="0" lang="nb-NO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 rot="-180000">
            <a:off x="1605691" y="841662"/>
            <a:ext cx="571504" cy="45719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106815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Цилиндр 7"/>
          <p:cNvSpPr/>
          <p:nvPr/>
        </p:nvSpPr>
        <p:spPr>
          <a:xfrm rot="16200000">
            <a:off x="3929057" y="-857281"/>
            <a:ext cx="1000132" cy="3143274"/>
          </a:xfrm>
          <a:prstGeom prst="can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1495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4242106" y="-942366"/>
            <a:ext cx="500066" cy="287436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71480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000892" y="428604"/>
            <a:ext cx="1714512" cy="622302"/>
            <a:chOff x="9045" y="3860"/>
            <a:chExt cx="886" cy="44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9240" y="3882"/>
              <a:ext cx="645" cy="40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9413" y="3905"/>
              <a:ext cx="403" cy="33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45" y="3860"/>
              <a:ext cx="886" cy="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7000892" y="1112490"/>
            <a:ext cx="1714512" cy="622302"/>
            <a:chOff x="9045" y="3860"/>
            <a:chExt cx="886" cy="449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9240" y="3882"/>
              <a:ext cx="645" cy="40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9413" y="3905"/>
              <a:ext cx="403" cy="33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9045" y="3860"/>
              <a:ext cx="886" cy="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286512" y="1785926"/>
            <a:ext cx="2496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0,07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мм/с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853975"/>
            <a:ext cx="228780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1857364"/>
            <a:ext cx="343305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3 10</a:t>
            </a:r>
            <a:r>
              <a:rPr lang="ru-RU" sz="36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Цилиндр 22"/>
          <p:cNvSpPr/>
          <p:nvPr/>
        </p:nvSpPr>
        <p:spPr>
          <a:xfrm rot="16200000">
            <a:off x="6786546" y="2500306"/>
            <a:ext cx="571504" cy="4143404"/>
          </a:xfrm>
          <a:prstGeom prst="can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1643041" y="3214686"/>
            <a:ext cx="2571769" cy="857256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234370" y="4348169"/>
            <a:ext cx="370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 ПОЛЕ….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2643182"/>
            <a:ext cx="522816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существования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4000504"/>
            <a:ext cx="3693768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заряды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786190"/>
            <a:ext cx="450059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643438" y="3143248"/>
            <a:ext cx="2286015" cy="64294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-142908" y="5357826"/>
            <a:ext cx="62151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 ТОК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заряженных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5143536" y="5000636"/>
            <a:ext cx="3857620" cy="857256"/>
            <a:chOff x="9467" y="5346"/>
            <a:chExt cx="2681" cy="537"/>
          </a:xfrm>
        </p:grpSpPr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9467" y="5346"/>
              <a:ext cx="2681" cy="445"/>
              <a:chOff x="9467" y="5346"/>
              <a:chExt cx="2681" cy="445"/>
            </a:xfrm>
          </p:grpSpPr>
          <p:grpSp>
            <p:nvGrpSpPr>
              <p:cNvPr id="2056" name="Group 8"/>
              <p:cNvGrpSpPr>
                <a:grpSpLocks/>
              </p:cNvGrpSpPr>
              <p:nvPr/>
            </p:nvGrpSpPr>
            <p:grpSpPr bwMode="auto">
              <a:xfrm>
                <a:off x="9467" y="5346"/>
                <a:ext cx="2023" cy="260"/>
                <a:chOff x="9467" y="5346"/>
                <a:chExt cx="2023" cy="260"/>
              </a:xfrm>
            </p:grpSpPr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auto">
                <a:xfrm>
                  <a:off x="9881" y="5393"/>
                  <a:ext cx="1609" cy="141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58" name="Group 10"/>
                <p:cNvGrpSpPr>
                  <a:grpSpLocks/>
                </p:cNvGrpSpPr>
                <p:nvPr/>
              </p:nvGrpSpPr>
              <p:grpSpPr bwMode="auto">
                <a:xfrm>
                  <a:off x="9467" y="5346"/>
                  <a:ext cx="444" cy="260"/>
                  <a:chOff x="9467" y="5346"/>
                  <a:chExt cx="444" cy="260"/>
                </a:xfrm>
              </p:grpSpPr>
              <p:grpSp>
                <p:nvGrpSpPr>
                  <p:cNvPr id="205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9467" y="5346"/>
                    <a:ext cx="245" cy="260"/>
                    <a:chOff x="9467" y="5346"/>
                    <a:chExt cx="245" cy="260"/>
                  </a:xfrm>
                </p:grpSpPr>
                <p:grpSp>
                  <p:nvGrpSpPr>
                    <p:cNvPr id="206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87" y="5363"/>
                      <a:ext cx="211" cy="227"/>
                      <a:chOff x="2379" y="5978"/>
                      <a:chExt cx="196" cy="196"/>
                    </a:xfrm>
                  </p:grpSpPr>
                  <p:sp>
                    <p:nvSpPr>
                      <p:cNvPr id="2061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77" y="5978"/>
                        <a:ext cx="0" cy="1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62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477" y="5979"/>
                        <a:ext cx="0" cy="19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6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67" y="5346"/>
                      <a:ext cx="245" cy="26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64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82" y="5408"/>
                    <a:ext cx="229" cy="7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65" name="Group 17"/>
              <p:cNvGrpSpPr>
                <a:grpSpLocks/>
              </p:cNvGrpSpPr>
              <p:nvPr/>
            </p:nvGrpSpPr>
            <p:grpSpPr bwMode="auto">
              <a:xfrm>
                <a:off x="11796" y="5714"/>
                <a:ext cx="352" cy="77"/>
                <a:chOff x="11796" y="5714"/>
                <a:chExt cx="352" cy="77"/>
              </a:xfrm>
            </p:grpSpPr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11796" y="5714"/>
                  <a:ext cx="35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Line 19"/>
                <p:cNvSpPr>
                  <a:spLocks noChangeShapeType="1"/>
                </p:cNvSpPr>
                <p:nvPr/>
              </p:nvSpPr>
              <p:spPr bwMode="auto">
                <a:xfrm>
                  <a:off x="11857" y="5791"/>
                  <a:ext cx="19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11489" y="5362"/>
                <a:ext cx="475" cy="337"/>
              </a:xfrm>
              <a:custGeom>
                <a:avLst/>
                <a:gdLst/>
                <a:ahLst/>
                <a:cxnLst>
                  <a:cxn ang="0">
                    <a:pos x="475" y="337"/>
                  </a:cxn>
                  <a:cxn ang="0">
                    <a:pos x="215" y="0"/>
                  </a:cxn>
                  <a:cxn ang="0">
                    <a:pos x="0" y="46"/>
                  </a:cxn>
                </a:cxnLst>
                <a:rect l="0" t="0" r="r" b="b"/>
                <a:pathLst>
                  <a:path w="475" h="337">
                    <a:moveTo>
                      <a:pt x="475" y="337"/>
                    </a:moveTo>
                    <a:cubicBezTo>
                      <a:pt x="439" y="187"/>
                      <a:pt x="373" y="51"/>
                      <a:pt x="215" y="0"/>
                    </a:cubicBezTo>
                    <a:cubicBezTo>
                      <a:pt x="167" y="6"/>
                      <a:pt x="42" y="4"/>
                      <a:pt x="0" y="46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9" name="Group 21"/>
            <p:cNvGrpSpPr>
              <a:grpSpLocks/>
            </p:cNvGrpSpPr>
            <p:nvPr/>
          </p:nvGrpSpPr>
          <p:grpSpPr bwMode="auto">
            <a:xfrm>
              <a:off x="9697" y="5546"/>
              <a:ext cx="445" cy="337"/>
              <a:chOff x="9697" y="5546"/>
              <a:chExt cx="445" cy="337"/>
            </a:xfrm>
          </p:grpSpPr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 flipH="1">
                <a:off x="9697" y="5561"/>
                <a:ext cx="214" cy="3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9896" y="5546"/>
                <a:ext cx="246" cy="3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2" name="Group 24"/>
            <p:cNvGrpSpPr>
              <a:grpSpLocks/>
            </p:cNvGrpSpPr>
            <p:nvPr/>
          </p:nvGrpSpPr>
          <p:grpSpPr bwMode="auto">
            <a:xfrm>
              <a:off x="10524" y="5546"/>
              <a:ext cx="216" cy="337"/>
              <a:chOff x="9697" y="5546"/>
              <a:chExt cx="445" cy="337"/>
            </a:xfrm>
          </p:grpSpPr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 flipH="1">
                <a:off x="9697" y="5561"/>
                <a:ext cx="214" cy="3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9896" y="5546"/>
                <a:ext cx="246" cy="3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11275" y="5546"/>
              <a:ext cx="141" cy="337"/>
              <a:chOff x="9697" y="5546"/>
              <a:chExt cx="445" cy="337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>
                <a:off x="9697" y="5561"/>
                <a:ext cx="214" cy="3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9896" y="5546"/>
                <a:ext cx="246" cy="32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5" name="Line 8"/>
          <p:cNvSpPr>
            <a:spLocks noChangeShapeType="1"/>
          </p:cNvSpPr>
          <p:nvPr/>
        </p:nvSpPr>
        <p:spPr bwMode="auto">
          <a:xfrm flipV="1">
            <a:off x="6003958" y="5187654"/>
            <a:ext cx="19288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57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63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4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7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2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7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7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76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77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8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7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65" name="Группа 17"/>
              <p:cNvGrpSpPr/>
              <p:nvPr/>
            </p:nvGrpSpPr>
            <p:grpSpPr>
              <a:xfrm>
                <a:off x="-2071766" y="4418965"/>
                <a:ext cx="6643766" cy="1938993"/>
                <a:chOff x="214250" y="4019985"/>
                <a:chExt cx="6643766" cy="1938993"/>
              </a:xfrm>
            </p:grpSpPr>
            <p:sp>
              <p:nvSpPr>
                <p:cNvPr id="66" name="Прямоугольник 65"/>
                <p:cNvSpPr/>
                <p:nvPr/>
              </p:nvSpPr>
              <p:spPr>
                <a:xfrm>
                  <a:off x="6000760" y="4019985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4929190" y="4643446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5929322" y="5127981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5929322" y="5199419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9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7" grpId="1"/>
      <p:bldP spid="8" grpId="0" animBg="1"/>
      <p:bldP spid="9" grpId="0"/>
      <p:bldP spid="10" grpId="0" animBg="1"/>
      <p:bldP spid="11" grpId="0"/>
      <p:bldP spid="20" grpId="0"/>
      <p:bldP spid="21" grpId="0" animBg="1"/>
      <p:bldP spid="23" grpId="0" animBg="1"/>
      <p:bldP spid="24" grpId="0" animBg="1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550189"/>
            <a:ext cx="5000660" cy="2428893"/>
            <a:chOff x="1490" y="3155"/>
            <a:chExt cx="2090" cy="969"/>
          </a:xfrm>
        </p:grpSpPr>
        <p:sp>
          <p:nvSpPr>
            <p:cNvPr id="3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1490" y="3155"/>
              <a:ext cx="2090" cy="969"/>
              <a:chOff x="1658" y="3155"/>
              <a:chExt cx="2090" cy="969"/>
            </a:xfrm>
          </p:grpSpPr>
          <p:sp>
            <p:nvSpPr>
              <p:cNvPr id="5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67"/>
              <p:cNvGrpSpPr>
                <a:grpSpLocks/>
              </p:cNvGrpSpPr>
              <p:nvPr/>
            </p:nvGrpSpPr>
            <p:grpSpPr bwMode="auto">
              <a:xfrm>
                <a:off x="1658" y="3155"/>
                <a:ext cx="2090" cy="831"/>
                <a:chOff x="1658" y="3155"/>
                <a:chExt cx="2090" cy="831"/>
              </a:xfrm>
            </p:grpSpPr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55"/>
                  <a:ext cx="835" cy="725"/>
                  <a:chOff x="5000" y="7579"/>
                  <a:chExt cx="835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133" y="7579"/>
                    <a:ext cx="702" cy="725"/>
                    <a:chOff x="5133" y="7579"/>
                    <a:chExt cx="702" cy="725"/>
                  </a:xfrm>
                </p:grpSpPr>
                <p:sp>
                  <p:nvSpPr>
                    <p:cNvPr id="22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3" y="7579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3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0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5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1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9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" name="Группа 23"/>
          <p:cNvGrpSpPr/>
          <p:nvPr/>
        </p:nvGrpSpPr>
        <p:grpSpPr>
          <a:xfrm>
            <a:off x="846591" y="-24"/>
            <a:ext cx="1772302" cy="1231292"/>
            <a:chOff x="6902158" y="285728"/>
            <a:chExt cx="1772302" cy="1231292"/>
          </a:xfrm>
        </p:grpSpPr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6929474" y="285728"/>
              <a:ext cx="1691428" cy="1201541"/>
              <a:chOff x="9385" y="4873"/>
              <a:chExt cx="1129" cy="760"/>
            </a:xfrm>
          </p:grpSpPr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>
                <a:off x="9779" y="4873"/>
                <a:ext cx="602" cy="530"/>
                <a:chOff x="9779" y="4873"/>
                <a:chExt cx="602" cy="530"/>
              </a:xfrm>
            </p:grpSpPr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2" y="4873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Овал 25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3571868" y="21932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5"/>
          <p:cNvGrpSpPr>
            <a:grpSpLocks/>
          </p:cNvGrpSpPr>
          <p:nvPr/>
        </p:nvGrpSpPr>
        <p:grpSpPr bwMode="auto">
          <a:xfrm>
            <a:off x="1428728" y="2050412"/>
            <a:ext cx="347811" cy="371477"/>
            <a:chOff x="3018" y="5186"/>
            <a:chExt cx="202" cy="201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4572000" y="7645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2000232" y="5014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3428992" y="835966"/>
            <a:ext cx="347811" cy="371477"/>
            <a:chOff x="3018" y="5186"/>
            <a:chExt cx="202" cy="201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1142976" y="335900"/>
            <a:ext cx="347811" cy="371477"/>
            <a:chOff x="3018" y="5186"/>
            <a:chExt cx="202" cy="201"/>
          </a:xfrm>
        </p:grpSpPr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-32" y="2928934"/>
          <a:ext cx="2714644" cy="3282170"/>
        </p:xfrm>
        <a:graphic>
          <a:graphicData uri="http://schemas.openxmlformats.org/drawingml/2006/table">
            <a:tbl>
              <a:tblPr/>
              <a:tblGrid>
                <a:gridCol w="1281915"/>
                <a:gridCol w="1432729"/>
              </a:tblGrid>
              <a:tr h="770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4602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3287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Rectangle 88"/>
          <p:cNvSpPr>
            <a:spLocks noChangeArrowheads="1"/>
          </p:cNvSpPr>
          <p:nvPr/>
        </p:nvSpPr>
        <p:spPr bwMode="auto">
          <a:xfrm>
            <a:off x="1071538" y="1000108"/>
            <a:ext cx="1265717" cy="403562"/>
          </a:xfrm>
          <a:prstGeom prst="rect">
            <a:avLst/>
          </a:prstGeom>
          <a:solidFill>
            <a:srgbClr val="0033CC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857488" y="3000372"/>
          <a:ext cx="2714644" cy="3152780"/>
        </p:xfrm>
        <a:graphic>
          <a:graphicData uri="http://schemas.openxmlformats.org/drawingml/2006/table">
            <a:tbl>
              <a:tblPr/>
              <a:tblGrid>
                <a:gridCol w="1281915"/>
                <a:gridCol w="1432729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64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0,05</a:t>
                      </a: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24010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17540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0,15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30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 rot="782311">
            <a:off x="4776522" y="484022"/>
            <a:ext cx="4357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 по разному…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57422" y="1496785"/>
            <a:ext cx="678657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св-во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2143116"/>
            <a:ext cx="857256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524708" y="3361218"/>
            <a:ext cx="61919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203199" y="2770527"/>
            <a:ext cx="1214446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6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6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429520" y="3286124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857884" y="5214950"/>
            <a:ext cx="150019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4743136"/>
            <a:ext cx="8572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1в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429520" y="5572140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500958" y="5572140"/>
            <a:ext cx="71438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20539246">
            <a:off x="928662" y="5518479"/>
            <a:ext cx="69762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20</a:t>
            </a:r>
            <a:endParaRPr lang="ru-RU" sz="40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20714794">
            <a:off x="3786182" y="5500702"/>
            <a:ext cx="7726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40</a:t>
            </a:r>
            <a:endParaRPr lang="ru-RU" sz="32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9" grpId="0" animBg="1"/>
      <p:bldP spid="19457" grpId="0"/>
      <p:bldP spid="52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Скругленный прямоугольник 91"/>
          <p:cNvSpPr/>
          <p:nvPr/>
        </p:nvSpPr>
        <p:spPr>
          <a:xfrm>
            <a:off x="1857356" y="4429132"/>
            <a:ext cx="1643074" cy="1214446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500926" y="1071546"/>
            <a:ext cx="1643074" cy="785818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4282" y="462654"/>
            <a:ext cx="3785671" cy="1966218"/>
            <a:chOff x="1490" y="3147"/>
            <a:chExt cx="2051" cy="977"/>
          </a:xfrm>
        </p:grpSpPr>
        <p:sp>
          <p:nvSpPr>
            <p:cNvPr id="4" name="Rectangle 88"/>
            <p:cNvSpPr>
              <a:spLocks noChangeArrowheads="1"/>
            </p:cNvSpPr>
            <p:nvPr/>
          </p:nvSpPr>
          <p:spPr bwMode="auto">
            <a:xfrm>
              <a:off x="1848" y="3341"/>
              <a:ext cx="261" cy="161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8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1490" y="3147"/>
              <a:ext cx="2051" cy="977"/>
              <a:chOff x="1658" y="3147"/>
              <a:chExt cx="2051" cy="977"/>
            </a:xfrm>
          </p:grpSpPr>
          <p:sp>
            <p:nvSpPr>
              <p:cNvPr id="6" name="Line 87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8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67"/>
              <p:cNvGrpSpPr>
                <a:grpSpLocks/>
              </p:cNvGrpSpPr>
              <p:nvPr/>
            </p:nvGrpSpPr>
            <p:grpSpPr bwMode="auto">
              <a:xfrm>
                <a:off x="1658" y="3147"/>
                <a:ext cx="2051" cy="839"/>
                <a:chOff x="1658" y="3147"/>
                <a:chExt cx="2051" cy="839"/>
              </a:xfrm>
            </p:grpSpPr>
            <p:sp>
              <p:nvSpPr>
                <p:cNvPr id="1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277" y="3414"/>
                  <a:ext cx="89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80"/>
                <p:cNvGrpSpPr>
                  <a:grpSpLocks/>
                </p:cNvGrpSpPr>
                <p:nvPr/>
              </p:nvGrpSpPr>
              <p:grpSpPr bwMode="auto">
                <a:xfrm>
                  <a:off x="2913" y="3147"/>
                  <a:ext cx="794" cy="725"/>
                  <a:chOff x="5000" y="7571"/>
                  <a:chExt cx="794" cy="725"/>
                </a:xfrm>
              </p:grpSpPr>
              <p:grpSp>
                <p:nvGrpSpPr>
                  <p:cNvPr id="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81" y="7571"/>
                    <a:ext cx="702" cy="725"/>
                    <a:chOff x="5081" y="7571"/>
                    <a:chExt cx="702" cy="725"/>
                  </a:xfrm>
                </p:grpSpPr>
                <p:sp>
                  <p:nvSpPr>
                    <p:cNvPr id="23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81" y="7571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Oval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1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8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40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6" name="Line 71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Line 70"/>
                <p:cNvSpPr>
                  <a:spLocks noChangeShapeType="1"/>
                </p:cNvSpPr>
                <p:nvPr/>
              </p:nvSpPr>
              <p:spPr bwMode="auto">
                <a:xfrm>
                  <a:off x="1658" y="3409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59" y="3984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64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12" name="Oval 6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61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10" name="Oval 63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5715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8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" name="Группа 24"/>
          <p:cNvGrpSpPr/>
          <p:nvPr/>
        </p:nvGrpSpPr>
        <p:grpSpPr>
          <a:xfrm>
            <a:off x="642910" y="-111359"/>
            <a:ext cx="1582269" cy="1111467"/>
            <a:chOff x="6902158" y="239886"/>
            <a:chExt cx="1772302" cy="1277134"/>
          </a:xfrm>
        </p:grpSpPr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6929476" y="239886"/>
              <a:ext cx="1691428" cy="1247390"/>
              <a:chOff x="9385" y="4844"/>
              <a:chExt cx="1129" cy="789"/>
            </a:xfrm>
          </p:grpSpPr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>
                <a:off x="9740" y="4844"/>
                <a:ext cx="599" cy="530"/>
                <a:chOff x="9740" y="4844"/>
                <a:chExt cx="599" cy="530"/>
              </a:xfrm>
            </p:grpSpPr>
            <p:sp>
              <p:nvSpPr>
                <p:cNvPr id="3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40" y="4844"/>
                  <a:ext cx="599" cy="5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6902158" y="141189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603022" y="1445582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428860" y="171448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1142976" y="1785926"/>
            <a:ext cx="347811" cy="371477"/>
            <a:chOff x="3018" y="5186"/>
            <a:chExt cx="202" cy="201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3571868" y="693090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643042" y="285728"/>
            <a:ext cx="285753" cy="285752"/>
          </a:xfrm>
          <a:prstGeom prst="flowChartOr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2723991" y="700069"/>
            <a:ext cx="347811" cy="371477"/>
            <a:chOff x="3018" y="5186"/>
            <a:chExt cx="202" cy="201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785786" y="264462"/>
            <a:ext cx="347811" cy="371477"/>
            <a:chOff x="3018" y="5186"/>
            <a:chExt cx="202" cy="201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3079" y="5285"/>
              <a:ext cx="85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>
              <a:off x="3018" y="5186"/>
              <a:ext cx="202" cy="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071934" y="214291"/>
          <a:ext cx="2071702" cy="2682240"/>
        </p:xfrm>
        <a:graphic>
          <a:graphicData uri="http://schemas.openxmlformats.org/drawingml/2006/table">
            <a:tbl>
              <a:tblPr/>
              <a:tblGrid>
                <a:gridCol w="978304"/>
                <a:gridCol w="1093398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 = const</a:t>
                      </a:r>
                      <a:endParaRPr kumimoji="0" lang="ru-RU" sz="4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5" name="Group 1"/>
          <p:cNvGrpSpPr>
            <a:grpSpLocks/>
          </p:cNvGrpSpPr>
          <p:nvPr/>
        </p:nvGrpSpPr>
        <p:grpSpPr bwMode="auto">
          <a:xfrm>
            <a:off x="6143636" y="571480"/>
            <a:ext cx="2857488" cy="2143140"/>
            <a:chOff x="8579" y="3937"/>
            <a:chExt cx="2160" cy="1670"/>
          </a:xfrm>
        </p:grpSpPr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 flipV="1">
              <a:off x="8701" y="3937"/>
              <a:ext cx="0" cy="16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8579" y="5454"/>
              <a:ext cx="216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6302279" y="857231"/>
            <a:ext cx="1698746" cy="165734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41920" y="214290"/>
            <a:ext cx="73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274187" y="1925413"/>
            <a:ext cx="941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72396" y="1005472"/>
            <a:ext cx="16802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88"/>
          <p:cNvSpPr>
            <a:spLocks noChangeArrowheads="1"/>
          </p:cNvSpPr>
          <p:nvPr/>
        </p:nvSpPr>
        <p:spPr bwMode="auto">
          <a:xfrm>
            <a:off x="843576" y="849980"/>
            <a:ext cx="1143008" cy="336001"/>
          </a:xfrm>
          <a:prstGeom prst="rect">
            <a:avLst/>
          </a:pr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-40944" y="2116676"/>
          <a:ext cx="2428892" cy="2377440"/>
        </p:xfrm>
        <a:graphic>
          <a:graphicData uri="http://schemas.openxmlformats.org/drawingml/2006/table">
            <a:tbl>
              <a:tblPr/>
              <a:tblGrid>
                <a:gridCol w="928694"/>
                <a:gridCol w="1500198"/>
              </a:tblGrid>
              <a:tr h="59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38085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8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sng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 =const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1"/>
          <p:cNvGrpSpPr>
            <a:grpSpLocks/>
          </p:cNvGrpSpPr>
          <p:nvPr/>
        </p:nvGrpSpPr>
        <p:grpSpPr bwMode="auto">
          <a:xfrm>
            <a:off x="567347" y="4500570"/>
            <a:ext cx="2857488" cy="2143140"/>
            <a:chOff x="8579" y="3937"/>
            <a:chExt cx="2160" cy="1670"/>
          </a:xfrm>
        </p:grpSpPr>
        <p:sp>
          <p:nvSpPr>
            <p:cNvPr id="61" name="Line 2"/>
            <p:cNvSpPr>
              <a:spLocks noChangeShapeType="1"/>
            </p:cNvSpPr>
            <p:nvPr/>
          </p:nvSpPr>
          <p:spPr bwMode="auto">
            <a:xfrm flipV="1">
              <a:off x="8701" y="3937"/>
              <a:ext cx="0" cy="16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3"/>
            <p:cNvSpPr>
              <a:spLocks noChangeShapeType="1"/>
            </p:cNvSpPr>
            <p:nvPr/>
          </p:nvSpPr>
          <p:spPr bwMode="auto">
            <a:xfrm>
              <a:off x="8579" y="5454"/>
              <a:ext cx="216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71406" y="4405978"/>
            <a:ext cx="73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53397" y="6143644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lang="ru-RU" sz="1050" dirty="0">
              <a:latin typeface="Times New Roman"/>
              <a:ea typeface="Times New Roman"/>
            </a:endParaRPr>
          </a:p>
        </p:txBody>
      </p:sp>
      <p:sp>
        <p:nvSpPr>
          <p:cNvPr id="65" name="Дуга 64"/>
          <p:cNvSpPr/>
          <p:nvPr/>
        </p:nvSpPr>
        <p:spPr>
          <a:xfrm rot="10800000">
            <a:off x="1142977" y="3054964"/>
            <a:ext cx="3214710" cy="3071834"/>
          </a:xfrm>
          <a:prstGeom prst="arc">
            <a:avLst>
              <a:gd name="adj1" fmla="val 16200000"/>
              <a:gd name="adj2" fmla="val 2106687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535753" y="5750735"/>
            <a:ext cx="135732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32877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4348" y="5072074"/>
            <a:ext cx="64294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7634" y="478632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91286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4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1386185" y="6043311"/>
            <a:ext cx="79946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14348" y="5786454"/>
            <a:ext cx="1071570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60382" y="546619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71736" y="63347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8</a:t>
            </a:r>
            <a:endParaRPr lang="ru-RU" sz="2800" dirty="0">
              <a:solidFill>
                <a:srgbClr val="006600"/>
              </a:solidFill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2464579" y="6250801"/>
            <a:ext cx="50006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85786" y="6140446"/>
            <a:ext cx="192882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03512" y="587757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0,1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57356" y="4643446"/>
            <a:ext cx="1071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86"/>
          <p:cNvGrpSpPr/>
          <p:nvPr/>
        </p:nvGrpSpPr>
        <p:grpSpPr>
          <a:xfrm>
            <a:off x="2643174" y="4429132"/>
            <a:ext cx="714380" cy="1296318"/>
            <a:chOff x="7429520" y="2711231"/>
            <a:chExt cx="714380" cy="1296318"/>
          </a:xfrm>
          <a:noFill/>
        </p:grpSpPr>
        <p:sp>
          <p:nvSpPr>
            <p:cNvPr id="88" name="Прямоугольник 87"/>
            <p:cNvSpPr/>
            <p:nvPr/>
          </p:nvSpPr>
          <p:spPr>
            <a:xfrm>
              <a:off x="7572396" y="2711231"/>
              <a:ext cx="50006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524708" y="3361218"/>
              <a:ext cx="619192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429520" y="3286124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17"/>
          <p:cNvGrpSpPr/>
          <p:nvPr/>
        </p:nvGrpSpPr>
        <p:grpSpPr>
          <a:xfrm>
            <a:off x="4357686" y="3178260"/>
            <a:ext cx="1857388" cy="1909345"/>
            <a:chOff x="4929190" y="4234299"/>
            <a:chExt cx="1857388" cy="1909345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5929322" y="4234299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рямоугольник 97"/>
          <p:cNvSpPr/>
          <p:nvPr/>
        </p:nvSpPr>
        <p:spPr>
          <a:xfrm>
            <a:off x="7929586" y="3214686"/>
            <a:ext cx="64294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001024" y="3929066"/>
            <a:ext cx="50006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143768" y="3429000"/>
            <a:ext cx="726255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8001024" y="3888984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858016" y="4857760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715272" y="4857760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305309" y="6396335"/>
            <a:ext cx="83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ФвК</a:t>
            </a:r>
            <a:endParaRPr lang="ru-RU" sz="2400" dirty="0"/>
          </a:p>
        </p:txBody>
      </p:sp>
      <p:grpSp>
        <p:nvGrpSpPr>
          <p:cNvPr id="104" name="Группа 103"/>
          <p:cNvGrpSpPr/>
          <p:nvPr/>
        </p:nvGrpSpPr>
        <p:grpSpPr>
          <a:xfrm>
            <a:off x="0" y="0"/>
            <a:ext cx="9144000" cy="6858000"/>
            <a:chOff x="3571868" y="-3429000"/>
            <a:chExt cx="9144000" cy="6858000"/>
          </a:xfrm>
        </p:grpSpPr>
        <p:grpSp>
          <p:nvGrpSpPr>
            <p:cNvPr id="105" name="Группа 125"/>
            <p:cNvGrpSpPr/>
            <p:nvPr/>
          </p:nvGrpSpPr>
          <p:grpSpPr>
            <a:xfrm>
              <a:off x="3571868" y="-3429000"/>
              <a:ext cx="9144000" cy="6858000"/>
              <a:chOff x="-3214742" y="1285908"/>
              <a:chExt cx="9144000" cy="6858000"/>
            </a:xfrm>
          </p:grpSpPr>
          <p:grpSp>
            <p:nvGrpSpPr>
              <p:cNvPr id="111" name="Группа 114"/>
              <p:cNvGrpSpPr/>
              <p:nvPr/>
            </p:nvGrpSpPr>
            <p:grpSpPr>
              <a:xfrm>
                <a:off x="-3214742" y="1285908"/>
                <a:ext cx="9144000" cy="6858000"/>
                <a:chOff x="0" y="0"/>
                <a:chExt cx="9144000" cy="6858000"/>
              </a:xfrm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357158" y="5143512"/>
                  <a:ext cx="1992853" cy="101566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en-US" sz="6000" b="1" dirty="0" smtClean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000" b="1" dirty="0" err="1" smtClean="0">
                      <a:latin typeface="Times New Roman" pitchFamily="18" charset="0"/>
                      <a:cs typeface="Times New Roman" pitchFamily="18" charset="0"/>
                    </a:rPr>
                    <a:t>Nt</a:t>
                  </a:r>
                  <a:endParaRPr lang="ru-RU" sz="6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2" name="Группа 123"/>
              <p:cNvGrpSpPr/>
              <p:nvPr/>
            </p:nvGrpSpPr>
            <p:grpSpPr>
              <a:xfrm>
                <a:off x="-3000460" y="1500135"/>
                <a:ext cx="7425913" cy="1562510"/>
                <a:chOff x="-3152860" y="-910440"/>
                <a:chExt cx="7425913" cy="1562510"/>
              </a:xfrm>
              <a:solidFill>
                <a:schemeClr val="bg2">
                  <a:lumMod val="90000"/>
                </a:schemeClr>
              </a:solidFill>
            </p:grpSpPr>
            <p:sp>
              <p:nvSpPr>
                <p:cNvPr id="11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-3152860" y="-646758"/>
                  <a:ext cx="930056" cy="71438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0" name="Group 41"/>
                <p:cNvGrpSpPr>
                  <a:grpSpLocks/>
                </p:cNvGrpSpPr>
                <p:nvPr/>
              </p:nvGrpSpPr>
              <p:grpSpPr bwMode="auto">
                <a:xfrm>
                  <a:off x="-2399564" y="-910440"/>
                  <a:ext cx="6672617" cy="1562510"/>
                  <a:chOff x="-957" y="2602"/>
                  <a:chExt cx="4370" cy="1036"/>
                </a:xfrm>
                <a:grpFill/>
              </p:grpSpPr>
              <p:grpSp>
                <p:nvGrpSpPr>
                  <p:cNvPr id="121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-931" y="2602"/>
                    <a:ext cx="4344" cy="1036"/>
                    <a:chOff x="6918" y="2902"/>
                    <a:chExt cx="5277" cy="1036"/>
                  </a:xfrm>
                  <a:grpFill/>
                </p:grpSpPr>
                <p:sp>
                  <p:nvSpPr>
                    <p:cNvPr id="123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7" y="3938"/>
                      <a:ext cx="628" cy="0"/>
                    </a:xfrm>
                    <a:prstGeom prst="line">
                      <a:avLst/>
                    </a:prstGeom>
                    <a:grpFill/>
                    <a:ln w="19050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2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18" y="2902"/>
                      <a:ext cx="605" cy="829"/>
                      <a:chOff x="7325" y="3170"/>
                      <a:chExt cx="484" cy="829"/>
                    </a:xfrm>
                    <a:grpFill/>
                  </p:grpSpPr>
                  <p:sp>
                    <p:nvSpPr>
                      <p:cNvPr id="125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61" y="3170"/>
                        <a:ext cx="448" cy="379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26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325" y="3549"/>
                        <a:ext cx="484" cy="450"/>
                      </a:xfrm>
                      <a:prstGeom prst="rect">
                        <a:avLst/>
                      </a:prstGeom>
                      <a:grp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3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q</a:t>
                        </a:r>
                        <a:endPara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2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-957" y="2981"/>
                    <a:ext cx="583" cy="0"/>
                  </a:xfrm>
                  <a:prstGeom prst="line">
                    <a:avLst/>
                  </a:prstGeom>
                  <a:grp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13" name="Группа 17"/>
              <p:cNvGrpSpPr/>
              <p:nvPr/>
            </p:nvGrpSpPr>
            <p:grpSpPr>
              <a:xfrm>
                <a:off x="-2071766" y="4418989"/>
                <a:ext cx="6643766" cy="1938993"/>
                <a:chOff x="214250" y="4020009"/>
                <a:chExt cx="6643766" cy="1938993"/>
              </a:xfrm>
            </p:grpSpPr>
            <p:sp>
              <p:nvSpPr>
                <p:cNvPr id="114" name="Прямоугольник 113"/>
                <p:cNvSpPr/>
                <p:nvPr/>
              </p:nvSpPr>
              <p:spPr>
                <a:xfrm>
                  <a:off x="6000760" y="4020009"/>
                  <a:ext cx="857256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0000FF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U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4929190" y="4643470"/>
                  <a:ext cx="1000132" cy="110799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cap="all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sz="6600" b="1" cap="all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66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>
                  <a:off x="5929322" y="5128005"/>
                  <a:ext cx="857224" cy="8309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cap="all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4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" name="Прямая соединительная линия 116"/>
                <p:cNvCxnSpPr/>
                <p:nvPr/>
              </p:nvCxnSpPr>
              <p:spPr>
                <a:xfrm>
                  <a:off x="5929322" y="5199443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>
                  <a:off x="214250" y="4030176"/>
                  <a:ext cx="71438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Группа 145"/>
            <p:cNvGrpSpPr/>
            <p:nvPr/>
          </p:nvGrpSpPr>
          <p:grpSpPr>
            <a:xfrm>
              <a:off x="3643274" y="-1139909"/>
              <a:ext cx="1808967" cy="1701831"/>
              <a:chOff x="3940901" y="3717875"/>
              <a:chExt cx="1808967" cy="1701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7" name="Line 1"/>
              <p:cNvSpPr>
                <a:spLocks noChangeShapeType="1"/>
              </p:cNvSpPr>
              <p:nvPr/>
            </p:nvSpPr>
            <p:spPr bwMode="auto">
              <a:xfrm rot="21420000">
                <a:off x="5000799" y="4509576"/>
                <a:ext cx="571504" cy="53509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Rectangle 152"/>
              <p:cNvSpPr>
                <a:spLocks noChangeArrowheads="1"/>
              </p:cNvSpPr>
              <p:nvPr/>
            </p:nvSpPr>
            <p:spPr bwMode="auto">
              <a:xfrm>
                <a:off x="5072034" y="3717875"/>
                <a:ext cx="677834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153"/>
              <p:cNvSpPr txBox="1">
                <a:spLocks noChangeArrowheads="1"/>
              </p:cNvSpPr>
              <p:nvPr/>
            </p:nvSpPr>
            <p:spPr bwMode="auto">
              <a:xfrm>
                <a:off x="3940901" y="4009516"/>
                <a:ext cx="1071538" cy="91970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152"/>
              <p:cNvSpPr>
                <a:spLocks noChangeArrowheads="1"/>
              </p:cNvSpPr>
              <p:nvPr/>
            </p:nvSpPr>
            <p:spPr bwMode="auto">
              <a:xfrm rot="21540000">
                <a:off x="5163141" y="4650265"/>
                <a:ext cx="428628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4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                       </a:t>
                </a:r>
                <a:endParaRPr kumimoji="0" lang="nb-NO" sz="5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36" grpId="0" animBg="1"/>
      <p:bldP spid="40" grpId="0" animBg="1"/>
      <p:bldP spid="41" grpId="0" animBg="1"/>
      <p:bldP spid="17412" grpId="0" animBg="1"/>
      <p:bldP spid="53" grpId="0"/>
      <p:bldP spid="54" grpId="0"/>
      <p:bldP spid="17413" grpId="0"/>
      <p:bldP spid="56" grpId="0" animBg="1"/>
      <p:bldP spid="63" grpId="0"/>
      <p:bldP spid="64" grpId="0"/>
      <p:bldP spid="65" grpId="0" animBg="1"/>
      <p:bldP spid="70" grpId="0"/>
      <p:bldP spid="74" grpId="0"/>
      <p:bldP spid="75" grpId="0"/>
      <p:bldP spid="79" grpId="0"/>
      <p:bldP spid="80" grpId="0"/>
      <p:bldP spid="85" grpId="0"/>
      <p:bldP spid="86" grpId="0"/>
      <p:bldP spid="98" grpId="0" animBg="1"/>
      <p:bldP spid="99" grpId="0" animBg="1"/>
      <p:bldP spid="100" grpId="0" animBg="1"/>
      <p:bldP spid="102" grpId="0" animBg="1"/>
      <p:bldP spid="103" grpId="0" animBg="1"/>
      <p:bldP spid="9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7305</TotalTime>
  <Words>2794</Words>
  <Application>Microsoft Office PowerPoint</Application>
  <PresentationFormat>Экран (4:3)</PresentationFormat>
  <Paragraphs>1024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Трек</vt:lpstr>
      <vt:lpstr>Формула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Слайд 28</vt:lpstr>
      <vt:lpstr>Слайд 29</vt:lpstr>
      <vt:lpstr>Домашнее задание.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960</cp:revision>
  <dcterms:created xsi:type="dcterms:W3CDTF">2009-11-04T14:29:22Z</dcterms:created>
  <dcterms:modified xsi:type="dcterms:W3CDTF">2020-07-08T03:40:27Z</dcterms:modified>
</cp:coreProperties>
</file>