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8"/>
  </p:notesMasterIdLst>
  <p:sldIdLst>
    <p:sldId id="311" r:id="rId2"/>
    <p:sldId id="316" r:id="rId3"/>
    <p:sldId id="363" r:id="rId4"/>
    <p:sldId id="429" r:id="rId5"/>
    <p:sldId id="413" r:id="rId6"/>
    <p:sldId id="421" r:id="rId7"/>
    <p:sldId id="407" r:id="rId8"/>
    <p:sldId id="408" r:id="rId9"/>
    <p:sldId id="416" r:id="rId10"/>
    <p:sldId id="415" r:id="rId11"/>
    <p:sldId id="409" r:id="rId12"/>
    <p:sldId id="424" r:id="rId13"/>
    <p:sldId id="411" r:id="rId14"/>
    <p:sldId id="412" r:id="rId15"/>
    <p:sldId id="419" r:id="rId16"/>
    <p:sldId id="431" r:id="rId17"/>
    <p:sldId id="425" r:id="rId18"/>
    <p:sldId id="426" r:id="rId19"/>
    <p:sldId id="427" r:id="rId20"/>
    <p:sldId id="430" r:id="rId21"/>
    <p:sldId id="414" r:id="rId22"/>
    <p:sldId id="420" r:id="rId23"/>
    <p:sldId id="410" r:id="rId24"/>
    <p:sldId id="417" r:id="rId25"/>
    <p:sldId id="418" r:id="rId26"/>
    <p:sldId id="402" r:id="rId27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00"/>
    <a:srgbClr val="0033CC"/>
    <a:srgbClr val="000099"/>
    <a:srgbClr val="006600"/>
    <a:srgbClr val="66CCFF"/>
    <a:srgbClr val="220FB1"/>
    <a:srgbClr val="000000"/>
    <a:srgbClr val="365D21"/>
    <a:srgbClr val="0014AC"/>
    <a:srgbClr val="2706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81" autoAdjust="0"/>
  </p:normalViewPr>
  <p:slideViewPr>
    <p:cSldViewPr>
      <p:cViewPr>
        <p:scale>
          <a:sx n="41" d="100"/>
          <a:sy n="41" d="100"/>
        </p:scale>
        <p:origin x="-1926" y="-13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6883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13" Type="http://schemas.openxmlformats.org/officeDocument/2006/relationships/oleObject" Target="../embeddings/oleObject5.bin"/><Relationship Id="rId3" Type="http://schemas.openxmlformats.org/officeDocument/2006/relationships/audio" Target="../media/audio6.wav"/><Relationship Id="rId7" Type="http://schemas.openxmlformats.org/officeDocument/2006/relationships/audio" Target="../media/audio4.wav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5.wav"/><Relationship Id="rId11" Type="http://schemas.openxmlformats.org/officeDocument/2006/relationships/oleObject" Target="../embeddings/oleObject3.bin"/><Relationship Id="rId5" Type="http://schemas.openxmlformats.org/officeDocument/2006/relationships/audio" Target="../media/audio1.wav"/><Relationship Id="rId10" Type="http://schemas.openxmlformats.org/officeDocument/2006/relationships/oleObject" Target="../embeddings/oleObject2.bin"/><Relationship Id="rId4" Type="http://schemas.openxmlformats.org/officeDocument/2006/relationships/audio" Target="../media/audio7.wav"/><Relationship Id="rId9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6.wav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image" Target="../media/image1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6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7.wav"/><Relationship Id="rId7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8.wav"/><Relationship Id="rId4" Type="http://schemas.openxmlformats.org/officeDocument/2006/relationships/audio" Target="../media/audio4.wav"/><Relationship Id="rId9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7224" y="571480"/>
            <a:ext cx="6429420" cy="1561376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№13,14</a:t>
            </a:r>
            <a:r>
              <a:rPr lang="ru-RU" sz="4800" b="1" dirty="0" smtClean="0"/>
              <a:t> </a:t>
            </a:r>
            <a:endParaRPr lang="ru-RU" sz="4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t" hangingPunct="1">
              <a:lnSpc>
                <a:spcPts val="3400"/>
              </a:lnSpc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тест №3 //50б</a:t>
            </a:r>
            <a:endParaRPr lang="ru-RU" i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500"/>
                            </p:stCondLst>
                            <p:childTnLst>
                              <p:par>
                                <p:cTn id="6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63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8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267508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Выберите правильное выражение для определения силы тока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141885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Выберите правильное математическое выражение для закона Ома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622007" y="4859470"/>
          <a:ext cx="1414489" cy="1449850"/>
        </p:xfrm>
        <a:graphic>
          <a:graphicData uri="http://schemas.openxmlformats.org/presentationml/2006/ole">
            <p:oleObj spid="_x0000_s34823" name="Формула" r:id="rId9" imgW="380835" imgH="393529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5643570" y="5085184"/>
          <a:ext cx="1592726" cy="1340540"/>
        </p:xfrm>
        <a:graphic>
          <a:graphicData uri="http://schemas.openxmlformats.org/presentationml/2006/ole">
            <p:oleObj spid="_x0000_s34824" name="Формула" r:id="rId10" imgW="418918" imgH="393529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785918" y="5214926"/>
          <a:ext cx="1633954" cy="1445421"/>
        </p:xfrm>
        <a:graphic>
          <a:graphicData uri="http://schemas.openxmlformats.org/presentationml/2006/ole">
            <p:oleObj spid="_x0000_s34825" name="Формула" r:id="rId11" imgW="444307" imgH="418918" progId="Equation.3">
              <p:embed/>
            </p:oleObj>
          </a:graphicData>
        </a:graphic>
      </p:graphicFrame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929059" y="4904313"/>
          <a:ext cx="1507038" cy="1260991"/>
        </p:xfrm>
        <a:graphic>
          <a:graphicData uri="http://schemas.openxmlformats.org/presentationml/2006/ole">
            <p:oleObj spid="_x0000_s34826" name="Формула" r:id="rId12" imgW="469696" imgH="393529" progId="Equation.3">
              <p:embed/>
            </p:oleObj>
          </a:graphicData>
        </a:graphic>
      </p:graphicFrame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0" y="5000636"/>
          <a:ext cx="1403648" cy="1224459"/>
        </p:xfrm>
        <a:graphic>
          <a:graphicData uri="http://schemas.openxmlformats.org/presentationml/2006/ole">
            <p:oleObj spid="_x0000_s34827" name="Формула" r:id="rId13" imgW="444307" imgH="393529" progId="Equation.3">
              <p:embed/>
            </p:oleObj>
          </a:graphicData>
        </a:graphic>
      </p:graphicFrame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21429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Выберите правильное выражение для функциональной зависимости сопротивления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4214818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5929330"/>
            <a:ext cx="571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endParaRPr lang="ru-RU" sz="3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571736" y="4929198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endParaRPr lang="ru-RU" sz="3600" dirty="0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0" y="338833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Выберите правильное выражение для определения электрического напряжения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357686" y="5857892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endParaRPr lang="ru-RU" sz="3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71472" y="4214818"/>
            <a:ext cx="14173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IR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215074" y="4857760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001024" y="5857892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4736E-6 L 0.37795 -0.7012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-35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40518E-6 L -0.0776 -0.5633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8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32285E-6 L -0.00052 -0.3834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88529E-7 L 0.40555 -0.07169 " pathEditMode="relative" rAng="0" ptsTypes="AA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-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556 -0.07169 L -0.01788 -0.01919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" y="2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55412E-6 L 0.31337 -0.28539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1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3" grpId="0"/>
      <p:bldP spid="40972" grpId="0"/>
      <p:bldP spid="40966" grpId="0"/>
      <p:bldP spid="13" grpId="0"/>
      <p:bldP spid="15" grpId="0"/>
      <p:bldP spid="17" grpId="0"/>
      <p:bldP spid="40974" grpId="0"/>
      <p:bldP spid="19" grpId="0"/>
      <p:bldP spid="20" grpId="0"/>
      <p:bldP spid="20" grpId="1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9" name="Group 1"/>
          <p:cNvGrpSpPr>
            <a:grpSpLocks/>
          </p:cNvGrpSpPr>
          <p:nvPr/>
        </p:nvGrpSpPr>
        <p:grpSpPr bwMode="auto">
          <a:xfrm>
            <a:off x="5072066" y="142852"/>
            <a:ext cx="3857636" cy="3071834"/>
            <a:chOff x="7740" y="4380"/>
            <a:chExt cx="3600" cy="2609"/>
          </a:xfrm>
        </p:grpSpPr>
        <p:grpSp>
          <p:nvGrpSpPr>
            <p:cNvPr id="7170" name="Group 2"/>
            <p:cNvGrpSpPr>
              <a:grpSpLocks/>
            </p:cNvGrpSpPr>
            <p:nvPr/>
          </p:nvGrpSpPr>
          <p:grpSpPr bwMode="auto">
            <a:xfrm>
              <a:off x="7740" y="4681"/>
              <a:ext cx="3600" cy="2308"/>
              <a:chOff x="1080" y="4692"/>
              <a:chExt cx="3600" cy="2308"/>
            </a:xfrm>
          </p:grpSpPr>
          <p:grpSp>
            <p:nvGrpSpPr>
              <p:cNvPr id="7171" name="Group 3"/>
              <p:cNvGrpSpPr>
                <a:grpSpLocks/>
              </p:cNvGrpSpPr>
              <p:nvPr/>
            </p:nvGrpSpPr>
            <p:grpSpPr bwMode="auto">
              <a:xfrm>
                <a:off x="1080" y="4692"/>
                <a:ext cx="3600" cy="2199"/>
                <a:chOff x="12281" y="7785"/>
                <a:chExt cx="3364" cy="1917"/>
              </a:xfrm>
            </p:grpSpPr>
            <p:grpSp>
              <p:nvGrpSpPr>
                <p:cNvPr id="7172" name="Group 4"/>
                <p:cNvGrpSpPr>
                  <a:grpSpLocks/>
                </p:cNvGrpSpPr>
                <p:nvPr/>
              </p:nvGrpSpPr>
              <p:grpSpPr bwMode="auto">
                <a:xfrm>
                  <a:off x="12281" y="7785"/>
                  <a:ext cx="3364" cy="1917"/>
                  <a:chOff x="4678" y="2359"/>
                  <a:chExt cx="3364" cy="1917"/>
                </a:xfrm>
              </p:grpSpPr>
              <p:grpSp>
                <p:nvGrpSpPr>
                  <p:cNvPr id="7173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4809" y="2760"/>
                    <a:ext cx="793" cy="621"/>
                    <a:chOff x="5000" y="7596"/>
                    <a:chExt cx="794" cy="725"/>
                  </a:xfrm>
                </p:grpSpPr>
                <p:grpSp>
                  <p:nvGrpSpPr>
                    <p:cNvPr id="7174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74" y="7596"/>
                      <a:ext cx="702" cy="725"/>
                      <a:chOff x="5074" y="7596"/>
                      <a:chExt cx="702" cy="725"/>
                    </a:xfrm>
                  </p:grpSpPr>
                  <p:sp>
                    <p:nvSpPr>
                      <p:cNvPr id="7175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74" y="7596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А</a:t>
                        </a:r>
                        <a:endPara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7176" name="Oval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 b="1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7177" name="Line 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178" name="Line 1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7179" name="Line 1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7049" y="2545"/>
                    <a:ext cx="391" cy="11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7180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5612" y="2359"/>
                    <a:ext cx="793" cy="621"/>
                    <a:chOff x="5000" y="7596"/>
                    <a:chExt cx="794" cy="725"/>
                  </a:xfrm>
                </p:grpSpPr>
                <p:grpSp>
                  <p:nvGrpSpPr>
                    <p:cNvPr id="7181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74" y="7596"/>
                      <a:ext cx="702" cy="725"/>
                      <a:chOff x="5074" y="7596"/>
                      <a:chExt cx="702" cy="725"/>
                    </a:xfrm>
                  </p:grpSpPr>
                  <p:sp>
                    <p:nvSpPr>
                      <p:cNvPr id="7182" name="Text Box 1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74" y="7596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А</a:t>
                        </a:r>
                        <a:endPara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7183" name="Oval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 b="1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7184" name="Line 1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185" name="Line 1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7186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5601" y="3177"/>
                    <a:ext cx="793" cy="621"/>
                    <a:chOff x="5000" y="7596"/>
                    <a:chExt cx="794" cy="725"/>
                  </a:xfrm>
                </p:grpSpPr>
                <p:grpSp>
                  <p:nvGrpSpPr>
                    <p:cNvPr id="7187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74" y="7596"/>
                      <a:ext cx="702" cy="725"/>
                      <a:chOff x="5074" y="7596"/>
                      <a:chExt cx="702" cy="725"/>
                    </a:xfrm>
                  </p:grpSpPr>
                  <p:sp>
                    <p:nvSpPr>
                      <p:cNvPr id="7188" name="Text 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74" y="7596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А</a:t>
                        </a:r>
                        <a:endPara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7189" name="Oval 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 b="1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7190" name="Line 2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191" name="Line 2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719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6401" y="2454"/>
                    <a:ext cx="645" cy="18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193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6401" y="3272"/>
                    <a:ext cx="645" cy="184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194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51" y="2948"/>
                    <a:ext cx="576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195" name="Line 2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7060" y="3363"/>
                    <a:ext cx="391" cy="11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196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456" y="2944"/>
                    <a:ext cx="1" cy="101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7197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5458" y="3756"/>
                    <a:ext cx="2190" cy="520"/>
                    <a:chOff x="5458" y="3732"/>
                    <a:chExt cx="2190" cy="520"/>
                  </a:xfrm>
                </p:grpSpPr>
                <p:grpSp>
                  <p:nvGrpSpPr>
                    <p:cNvPr id="7198" name="Group 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962" y="3732"/>
                      <a:ext cx="1108" cy="520"/>
                      <a:chOff x="1515" y="3554"/>
                      <a:chExt cx="867" cy="370"/>
                    </a:xfrm>
                  </p:grpSpPr>
                  <p:grpSp>
                    <p:nvGrpSpPr>
                      <p:cNvPr id="7199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810" y="3554"/>
                        <a:ext cx="465" cy="370"/>
                        <a:chOff x="9754" y="4908"/>
                        <a:chExt cx="598" cy="530"/>
                      </a:xfrm>
                    </p:grpSpPr>
                    <p:sp>
                      <p:nvSpPr>
                        <p:cNvPr id="7200" name="Text Box 3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4" y="4908"/>
                          <a:ext cx="598" cy="53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V</a:t>
                          </a:r>
                          <a:endParaRPr kumimoji="0" lang="ru-RU" sz="40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7201" name="Oval 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79" y="4917"/>
                          <a:ext cx="346" cy="334"/>
                        </a:xfrm>
                        <a:prstGeom prst="ellips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000" b="1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720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087" y="3683"/>
                        <a:ext cx="295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 b="1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720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5" y="3683"/>
                        <a:ext cx="295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000" b="1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7204" name="Line 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72" y="3904"/>
                      <a:ext cx="576" cy="1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205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458" y="3915"/>
                      <a:ext cx="54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7206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645" y="2956"/>
                    <a:ext cx="1" cy="101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000" b="1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7207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4678" y="2795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7208" name="Oval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209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7210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7858" y="2772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7211" name="Oval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212" name="Line 4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sp>
              <p:nvSpPr>
                <p:cNvPr id="721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3202" y="7971"/>
                  <a:ext cx="0" cy="81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4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15047" y="7973"/>
                  <a:ext cx="0" cy="81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7215" name="Text Box 47"/>
              <p:cNvSpPr txBox="1">
                <a:spLocks noChangeArrowheads="1"/>
              </p:cNvSpPr>
              <p:nvPr/>
            </p:nvSpPr>
            <p:spPr bwMode="auto">
              <a:xfrm>
                <a:off x="2080" y="5351"/>
                <a:ext cx="720" cy="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?А</a:t>
                </a:r>
                <a:endParaRPr kumimoji="0" lang="ru-RU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16" name="Text Box 48"/>
              <p:cNvSpPr txBox="1">
                <a:spLocks noChangeArrowheads="1"/>
              </p:cNvSpPr>
              <p:nvPr/>
            </p:nvSpPr>
            <p:spPr bwMode="auto">
              <a:xfrm>
                <a:off x="1260" y="4871"/>
                <a:ext cx="720" cy="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?А</a:t>
                </a:r>
                <a:endParaRPr kumimoji="0" lang="ru-RU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17" name="Text Box 49"/>
              <p:cNvSpPr txBox="1">
                <a:spLocks noChangeArrowheads="1"/>
              </p:cNvSpPr>
              <p:nvPr/>
            </p:nvSpPr>
            <p:spPr bwMode="auto">
              <a:xfrm>
                <a:off x="2040" y="4911"/>
                <a:ext cx="720" cy="5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3А</a:t>
                </a:r>
                <a:endParaRPr kumimoji="0" lang="ru-RU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18" name="Text Box 50"/>
              <p:cNvSpPr txBox="1">
                <a:spLocks noChangeArrowheads="1"/>
              </p:cNvSpPr>
              <p:nvPr/>
            </p:nvSpPr>
            <p:spPr bwMode="auto">
              <a:xfrm>
                <a:off x="2884" y="5672"/>
                <a:ext cx="854" cy="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Ом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19" name="Text Box 51"/>
              <p:cNvSpPr txBox="1">
                <a:spLocks noChangeArrowheads="1"/>
              </p:cNvSpPr>
              <p:nvPr/>
            </p:nvSpPr>
            <p:spPr bwMode="auto">
              <a:xfrm>
                <a:off x="3040" y="6471"/>
                <a:ext cx="1080" cy="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0" dirty="0" smtClean="0">
                    <a:ln>
                      <a:noFill/>
                    </a:ln>
                    <a:solidFill>
                      <a:srgbClr val="8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12В</a:t>
                </a:r>
                <a:endPara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20" name="Text Box 52"/>
              <p:cNvSpPr txBox="1">
                <a:spLocks noChangeArrowheads="1"/>
              </p:cNvSpPr>
              <p:nvPr/>
            </p:nvSpPr>
            <p:spPr bwMode="auto">
              <a:xfrm>
                <a:off x="2891" y="4704"/>
                <a:ext cx="900" cy="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 Ом</a:t>
                </a:r>
                <a:endPara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21" name="Text Box 53"/>
              <p:cNvSpPr txBox="1">
                <a:spLocks noChangeArrowheads="1"/>
              </p:cNvSpPr>
              <p:nvPr/>
            </p:nvSpPr>
            <p:spPr bwMode="auto">
              <a:xfrm>
                <a:off x="1080" y="5940"/>
                <a:ext cx="900" cy="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Рис.1</a:t>
                </a:r>
                <a:endParaRPr kumimoji="0" lang="ru-RU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222" name="Text Box 54"/>
            <p:cNvSpPr txBox="1">
              <a:spLocks noChangeArrowheads="1"/>
            </p:cNvSpPr>
            <p:nvPr/>
          </p:nvSpPr>
          <p:spPr bwMode="auto">
            <a:xfrm>
              <a:off x="9620" y="4380"/>
              <a:ext cx="72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en-US" sz="24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3" name="Text Box 55"/>
            <p:cNvSpPr txBox="1">
              <a:spLocks noChangeArrowheads="1"/>
            </p:cNvSpPr>
            <p:nvPr/>
          </p:nvSpPr>
          <p:spPr bwMode="auto">
            <a:xfrm>
              <a:off x="9660" y="5820"/>
              <a:ext cx="72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en-US" sz="24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4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0" y="0"/>
            <a:ext cx="5000628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сила тока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сопротивлении 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(рис.1)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запишите 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с точностью до целых.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12700" y="3000372"/>
            <a:ext cx="9131300" cy="839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7.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равно сопротивление R2?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(рис.1)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запишите в Ом с точностью до целых.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0" y="5000636"/>
            <a:ext cx="91440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8.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равно общее сопротивление участка?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(рис.1)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запишите в Ом с точностью до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целых.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" name="Группа 17"/>
          <p:cNvGrpSpPr/>
          <p:nvPr/>
        </p:nvGrpSpPr>
        <p:grpSpPr>
          <a:xfrm>
            <a:off x="142844" y="1522918"/>
            <a:ext cx="1428759" cy="1168800"/>
            <a:chOff x="5268079" y="4569370"/>
            <a:chExt cx="1428759" cy="1168800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5268079" y="4924925"/>
              <a:ext cx="785818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800" b="1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5" name="Прямая соединительная линия 64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17"/>
          <p:cNvGrpSpPr/>
          <p:nvPr/>
        </p:nvGrpSpPr>
        <p:grpSpPr>
          <a:xfrm>
            <a:off x="1785918" y="1474382"/>
            <a:ext cx="2000264" cy="1168800"/>
            <a:chOff x="5268079" y="4569370"/>
            <a:chExt cx="2000264" cy="1168800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5993119" y="4569370"/>
              <a:ext cx="1275224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12В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5268079" y="4924925"/>
              <a:ext cx="785818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072197" y="5214950"/>
              <a:ext cx="1124708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2800" b="1" dirty="0" smtClean="0">
                  <a:latin typeface="Times New Roman" pitchFamily="18" charset="0"/>
                  <a:cs typeface="Times New Roman" pitchFamily="18" charset="0"/>
                </a:rPr>
                <a:t>Ом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Прямая соединительная линия 69"/>
            <p:cNvCxnSpPr/>
            <p:nvPr/>
          </p:nvCxnSpPr>
          <p:spPr>
            <a:xfrm>
              <a:off x="6125335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Прямоугольник 70"/>
          <p:cNvSpPr/>
          <p:nvPr/>
        </p:nvSpPr>
        <p:spPr>
          <a:xfrm>
            <a:off x="3929058" y="1714488"/>
            <a:ext cx="642942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6А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2" name="Группа 17"/>
          <p:cNvGrpSpPr/>
          <p:nvPr/>
        </p:nvGrpSpPr>
        <p:grpSpPr>
          <a:xfrm>
            <a:off x="0" y="3786190"/>
            <a:ext cx="1643041" cy="1168800"/>
            <a:chOff x="5053797" y="4569370"/>
            <a:chExt cx="1643041" cy="1168800"/>
          </a:xfrm>
        </p:grpSpPr>
        <p:sp>
          <p:nvSpPr>
            <p:cNvPr id="73" name="Прямоугольник 72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US" sz="24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6" name="Прямая соединительная линия 75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Группа 17"/>
          <p:cNvGrpSpPr/>
          <p:nvPr/>
        </p:nvGrpSpPr>
        <p:grpSpPr>
          <a:xfrm>
            <a:off x="1857356" y="3714752"/>
            <a:ext cx="1857387" cy="1168800"/>
            <a:chOff x="5053797" y="4569370"/>
            <a:chExt cx="1857387" cy="1168800"/>
          </a:xfrm>
        </p:grpSpPr>
        <p:sp>
          <p:nvSpPr>
            <p:cNvPr id="78" name="Прямоугольник 77"/>
            <p:cNvSpPr/>
            <p:nvPr/>
          </p:nvSpPr>
          <p:spPr>
            <a:xfrm>
              <a:off x="5993119" y="4569370"/>
              <a:ext cx="918065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r>
                <a:rPr lang="ru-RU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ru-RU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1" name="Прямая соединительная линия 80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Прямоугольник 81"/>
          <p:cNvSpPr/>
          <p:nvPr/>
        </p:nvSpPr>
        <p:spPr>
          <a:xfrm>
            <a:off x="4071934" y="4071942"/>
            <a:ext cx="857256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ectangle 1"/>
          <p:cNvSpPr>
            <a:spLocks noChangeArrowheads="1"/>
          </p:cNvSpPr>
          <p:nvPr/>
        </p:nvSpPr>
        <p:spPr bwMode="auto">
          <a:xfrm>
            <a:off x="5072066" y="3857628"/>
            <a:ext cx="2214578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kumimoji="0" lang="ru-RU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4" name="Rectangle 1"/>
          <p:cNvSpPr>
            <a:spLocks noChangeArrowheads="1"/>
          </p:cNvSpPr>
          <p:nvPr/>
        </p:nvSpPr>
        <p:spPr bwMode="auto">
          <a:xfrm>
            <a:off x="7715272" y="3929066"/>
            <a:ext cx="71438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9А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100" name="Группа 99"/>
          <p:cNvGrpSpPr/>
          <p:nvPr/>
        </p:nvGrpSpPr>
        <p:grpSpPr>
          <a:xfrm>
            <a:off x="61163" y="5714828"/>
            <a:ext cx="3010639" cy="1115269"/>
            <a:chOff x="3612737" y="5691079"/>
            <a:chExt cx="3010639" cy="1115269"/>
          </a:xfrm>
        </p:grpSpPr>
        <p:grpSp>
          <p:nvGrpSpPr>
            <p:cNvPr id="85" name="Группа 17"/>
            <p:cNvGrpSpPr/>
            <p:nvPr/>
          </p:nvGrpSpPr>
          <p:grpSpPr>
            <a:xfrm>
              <a:off x="3612737" y="5691079"/>
              <a:ext cx="1187477" cy="1115269"/>
              <a:chOff x="5929324" y="4399638"/>
              <a:chExt cx="1624972" cy="1292173"/>
            </a:xfrm>
            <a:solidFill>
              <a:schemeClr val="bg1"/>
            </a:solidFill>
          </p:grpSpPr>
          <p:sp>
            <p:nvSpPr>
              <p:cNvPr id="87" name="Прямоугольник 86"/>
              <p:cNvSpPr/>
              <p:nvPr/>
            </p:nvSpPr>
            <p:spPr>
              <a:xfrm>
                <a:off x="6772238" y="4701709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" name="Прямоугольник 87"/>
              <p:cNvSpPr/>
              <p:nvPr/>
            </p:nvSpPr>
            <p:spPr>
              <a:xfrm>
                <a:off x="5946006" y="5085598"/>
                <a:ext cx="988381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" name="Прямоугольник 85"/>
              <p:cNvSpPr/>
              <p:nvPr/>
            </p:nvSpPr>
            <p:spPr>
              <a:xfrm>
                <a:off x="5993717" y="4399638"/>
                <a:ext cx="726999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9" name="Прямая соединительная линия 88"/>
              <p:cNvCxnSpPr/>
              <p:nvPr/>
            </p:nvCxnSpPr>
            <p:spPr>
              <a:xfrm>
                <a:off x="5929324" y="5089527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Группа 17"/>
            <p:cNvGrpSpPr/>
            <p:nvPr/>
          </p:nvGrpSpPr>
          <p:grpSpPr>
            <a:xfrm>
              <a:off x="4728779" y="5737484"/>
              <a:ext cx="1228349" cy="1021365"/>
              <a:chOff x="5873395" y="4453401"/>
              <a:chExt cx="1680901" cy="1183373"/>
            </a:xfrm>
            <a:solidFill>
              <a:schemeClr val="bg1"/>
            </a:solidFill>
          </p:grpSpPr>
          <p:sp>
            <p:nvSpPr>
              <p:cNvPr id="91" name="Прямоугольник 90"/>
              <p:cNvSpPr/>
              <p:nvPr/>
            </p:nvSpPr>
            <p:spPr>
              <a:xfrm>
                <a:off x="5873395" y="4453401"/>
                <a:ext cx="857255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" name="Прямоугольник 91"/>
              <p:cNvSpPr/>
              <p:nvPr/>
            </p:nvSpPr>
            <p:spPr>
              <a:xfrm>
                <a:off x="6772238" y="4701711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3" name="Прямоугольник 92"/>
              <p:cNvSpPr/>
              <p:nvPr/>
            </p:nvSpPr>
            <p:spPr>
              <a:xfrm>
                <a:off x="5929755" y="5030561"/>
                <a:ext cx="98838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28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4" name="Прямая соединительная линия 93"/>
              <p:cNvCxnSpPr/>
              <p:nvPr/>
            </p:nvCxnSpPr>
            <p:spPr>
              <a:xfrm>
                <a:off x="5929322" y="508952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Группа 17"/>
            <p:cNvGrpSpPr/>
            <p:nvPr/>
          </p:nvGrpSpPr>
          <p:grpSpPr>
            <a:xfrm>
              <a:off x="5871788" y="5737486"/>
              <a:ext cx="751588" cy="1021367"/>
              <a:chOff x="5873395" y="4453402"/>
              <a:chExt cx="1028490" cy="1183375"/>
            </a:xfrm>
            <a:solidFill>
              <a:schemeClr val="bg1"/>
            </a:solidFill>
          </p:grpSpPr>
          <p:sp>
            <p:nvSpPr>
              <p:cNvPr id="96" name="Прямоугольник 95"/>
              <p:cNvSpPr/>
              <p:nvPr/>
            </p:nvSpPr>
            <p:spPr>
              <a:xfrm>
                <a:off x="5873395" y="4453402"/>
                <a:ext cx="857255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8" name="Прямоугольник 97"/>
              <p:cNvSpPr/>
              <p:nvPr/>
            </p:nvSpPr>
            <p:spPr>
              <a:xfrm>
                <a:off x="5913505" y="5030564"/>
                <a:ext cx="98838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9" name="Прямая соединительная линия 98"/>
              <p:cNvCxnSpPr/>
              <p:nvPr/>
            </p:nvCxnSpPr>
            <p:spPr>
              <a:xfrm>
                <a:off x="5929322" y="5089528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6" name="Группа 115"/>
          <p:cNvGrpSpPr/>
          <p:nvPr/>
        </p:nvGrpSpPr>
        <p:grpSpPr>
          <a:xfrm>
            <a:off x="3143244" y="5742731"/>
            <a:ext cx="2644974" cy="1115269"/>
            <a:chOff x="3612741" y="5691079"/>
            <a:chExt cx="2644974" cy="1115269"/>
          </a:xfrm>
        </p:grpSpPr>
        <p:grpSp>
          <p:nvGrpSpPr>
            <p:cNvPr id="117" name="Группа 17"/>
            <p:cNvGrpSpPr/>
            <p:nvPr/>
          </p:nvGrpSpPr>
          <p:grpSpPr>
            <a:xfrm>
              <a:off x="3612741" y="5691079"/>
              <a:ext cx="1187478" cy="1115269"/>
              <a:chOff x="5929324" y="4399638"/>
              <a:chExt cx="1624972" cy="1292173"/>
            </a:xfrm>
            <a:solidFill>
              <a:schemeClr val="bg1"/>
            </a:solidFill>
          </p:grpSpPr>
          <p:sp>
            <p:nvSpPr>
              <p:cNvPr id="127" name="Прямоугольник 126"/>
              <p:cNvSpPr/>
              <p:nvPr/>
            </p:nvSpPr>
            <p:spPr>
              <a:xfrm>
                <a:off x="6772238" y="4701709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" name="Прямоугольник 127"/>
              <p:cNvSpPr/>
              <p:nvPr/>
            </p:nvSpPr>
            <p:spPr>
              <a:xfrm>
                <a:off x="5946006" y="5085598"/>
                <a:ext cx="988381" cy="606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9" name="Прямоугольник 128"/>
              <p:cNvSpPr/>
              <p:nvPr/>
            </p:nvSpPr>
            <p:spPr>
              <a:xfrm>
                <a:off x="5993717" y="4399638"/>
                <a:ext cx="726999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0" name="Прямая соединительная линия 129"/>
              <p:cNvCxnSpPr/>
              <p:nvPr/>
            </p:nvCxnSpPr>
            <p:spPr>
              <a:xfrm>
                <a:off x="5929324" y="5089527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7"/>
            <p:cNvGrpSpPr/>
            <p:nvPr/>
          </p:nvGrpSpPr>
          <p:grpSpPr>
            <a:xfrm>
              <a:off x="4574407" y="5737480"/>
              <a:ext cx="1110784" cy="1021364"/>
              <a:chOff x="5662151" y="4453401"/>
              <a:chExt cx="1520023" cy="1183373"/>
            </a:xfrm>
            <a:solidFill>
              <a:schemeClr val="bg1"/>
            </a:solidFill>
          </p:grpSpPr>
          <p:sp>
            <p:nvSpPr>
              <p:cNvPr id="123" name="Прямоугольник 122"/>
              <p:cNvSpPr/>
              <p:nvPr/>
            </p:nvSpPr>
            <p:spPr>
              <a:xfrm>
                <a:off x="5662151" y="4453401"/>
                <a:ext cx="857256" cy="677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4" name="Прямоугольник 123"/>
              <p:cNvSpPr/>
              <p:nvPr/>
            </p:nvSpPr>
            <p:spPr>
              <a:xfrm>
                <a:off x="6400114" y="4729228"/>
                <a:ext cx="782060" cy="7488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5" name="Прямоугольник 124"/>
              <p:cNvSpPr/>
              <p:nvPr/>
            </p:nvSpPr>
            <p:spPr>
              <a:xfrm>
                <a:off x="5718511" y="5030561"/>
                <a:ext cx="988381" cy="606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28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6" name="Прямая соединительная линия 125"/>
              <p:cNvCxnSpPr/>
              <p:nvPr/>
            </p:nvCxnSpPr>
            <p:spPr>
              <a:xfrm>
                <a:off x="5782461" y="5089529"/>
                <a:ext cx="714381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Группа 17"/>
            <p:cNvGrpSpPr/>
            <p:nvPr/>
          </p:nvGrpSpPr>
          <p:grpSpPr>
            <a:xfrm>
              <a:off x="5506127" y="5749364"/>
              <a:ext cx="751588" cy="1021368"/>
              <a:chOff x="5373032" y="4467160"/>
              <a:chExt cx="1028492" cy="1183375"/>
            </a:xfrm>
            <a:solidFill>
              <a:schemeClr val="bg1"/>
            </a:solidFill>
          </p:grpSpPr>
          <p:sp>
            <p:nvSpPr>
              <p:cNvPr id="120" name="Прямоугольник 119"/>
              <p:cNvSpPr/>
              <p:nvPr/>
            </p:nvSpPr>
            <p:spPr>
              <a:xfrm>
                <a:off x="5373032" y="4467160"/>
                <a:ext cx="857257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1" name="Прямоугольник 120"/>
              <p:cNvSpPr/>
              <p:nvPr/>
            </p:nvSpPr>
            <p:spPr>
              <a:xfrm>
                <a:off x="5413142" y="5044322"/>
                <a:ext cx="988382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2" name="Прямая соединительная линия 121"/>
              <p:cNvCxnSpPr/>
              <p:nvPr/>
            </p:nvCxnSpPr>
            <p:spPr>
              <a:xfrm>
                <a:off x="5428960" y="5103286"/>
                <a:ext cx="714381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1" name="Прямоугольник 130"/>
          <p:cNvSpPr/>
          <p:nvPr/>
        </p:nvSpPr>
        <p:spPr>
          <a:xfrm>
            <a:off x="5715008" y="5643578"/>
            <a:ext cx="1285884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1,3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5929322" y="6213850"/>
            <a:ext cx="50009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Скругленный прямоугольник 132"/>
          <p:cNvSpPr/>
          <p:nvPr/>
        </p:nvSpPr>
        <p:spPr>
          <a:xfrm>
            <a:off x="0" y="5786454"/>
            <a:ext cx="3000364" cy="107154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4" name="Группа 17"/>
          <p:cNvGrpSpPr/>
          <p:nvPr/>
        </p:nvGrpSpPr>
        <p:grpSpPr>
          <a:xfrm>
            <a:off x="7286613" y="5286388"/>
            <a:ext cx="1857387" cy="1168800"/>
            <a:chOff x="5053797" y="4569370"/>
            <a:chExt cx="1857387" cy="1168800"/>
          </a:xfrm>
        </p:grpSpPr>
        <p:sp>
          <p:nvSpPr>
            <p:cNvPr id="135" name="Прямоугольник 134"/>
            <p:cNvSpPr/>
            <p:nvPr/>
          </p:nvSpPr>
          <p:spPr>
            <a:xfrm>
              <a:off x="5993119" y="4569370"/>
              <a:ext cx="918065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r>
                <a:rPr lang="ru-RU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6" name="Прямоугольник 135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7" name="Прямоугольник 136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9А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8" name="Прямая соединительная линия 137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15541E-6 L 0.24791 -0.0192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-1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011E-7 L 0.38576 -0.57239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00" y="-28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2951E-7 L -0.26475 -0.41952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00" y="-21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5" grpId="0"/>
      <p:bldP spid="7226" grpId="0"/>
      <p:bldP spid="7227" grpId="0"/>
      <p:bldP spid="71" grpId="0" animBg="1"/>
      <p:bldP spid="71" grpId="1" animBg="1"/>
      <p:bldP spid="82" grpId="0" animBg="1"/>
      <p:bldP spid="82" grpId="1" animBg="1"/>
      <p:bldP spid="83" grpId="0" animBg="1"/>
      <p:bldP spid="84" grpId="0" animBg="1"/>
      <p:bldP spid="84" grpId="1" animBg="1"/>
      <p:bldP spid="131" grpId="0" animBg="1"/>
      <p:bldP spid="131" grpId="1" animBg="1"/>
      <p:bldP spid="132" grpId="0" animBg="1"/>
      <p:bldP spid="132" grpId="1" animBg="1"/>
      <p:bldP spid="1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14375" y="4314800"/>
            <a:ext cx="1071563" cy="571500"/>
          </a:xfrm>
          <a:prstGeom prst="rect">
            <a:avLst/>
          </a:prstGeom>
          <a:solidFill>
            <a:srgbClr val="FF9900">
              <a:alpha val="5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-32" y="1071546"/>
            <a:ext cx="2317750" cy="2154237"/>
          </a:xfrm>
          <a:solidFill>
            <a:srgbClr val="FFFF00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= 30кг </a:t>
            </a:r>
          </a:p>
          <a:p>
            <a:pPr eaLnBrk="1" hangingPunct="1">
              <a:buFontTx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=20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=1 мин=60с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?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?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214547" y="1142984"/>
            <a:ext cx="6886592" cy="328614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ctr" eaLnBrk="1" hangingPunct="1">
              <a:lnSpc>
                <a:spcPts val="3000"/>
              </a:lnSpc>
              <a:buFontTx/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4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ts val="2000"/>
              </a:lnSpc>
              <a:buFontTx/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(т.к. движение равномерное)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ts val="2500"/>
              </a:lnSpc>
              <a:buFontTx/>
              <a:buNone/>
            </a:pP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s=h</a:t>
            </a: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sz="36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9,8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6000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</a:t>
            </a:r>
          </a:p>
          <a:p>
            <a:pPr eaLnBrk="1" hangingPunct="1">
              <a:buFontTx/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/t     N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708026" y="5170485"/>
            <a:ext cx="1071562" cy="1587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269982" y="5214950"/>
            <a:ext cx="73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6200000" flipV="1">
            <a:off x="714646" y="4078866"/>
            <a:ext cx="1068059" cy="1920"/>
          </a:xfrm>
          <a:prstGeom prst="straightConnector1">
            <a:avLst/>
          </a:prstGeom>
          <a:ln w="63500">
            <a:solidFill>
              <a:srgbClr val="FF0000"/>
            </a:solidFill>
            <a:tailEnd type="triangle" w="lg" len="lg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47688" y="3143248"/>
            <a:ext cx="6699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cap="al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cap="all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800" b="1" cap="all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85327" y="3227797"/>
            <a:ext cx="428628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428728" y="5357826"/>
            <a:ext cx="428628" cy="1588"/>
          </a:xfrm>
          <a:prstGeom prst="straightConnector1">
            <a:avLst/>
          </a:prstGeom>
          <a:ln w="254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-24"/>
            <a:ext cx="9144000" cy="107721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Каждую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минуту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насос подает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воды на высоту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Какова мощность насоса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6"/>
          <p:cNvSpPr txBox="1">
            <a:spLocks noChangeArrowheads="1"/>
          </p:cNvSpPr>
          <p:nvPr/>
        </p:nvSpPr>
        <p:spPr bwMode="auto">
          <a:xfrm>
            <a:off x="2214546" y="4357694"/>
            <a:ext cx="6929454" cy="92871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Ответ: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Работа силы руки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6000 Дж, а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мощность  всего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100 ватт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18" name="Rectangle 6"/>
          <p:cNvSpPr txBox="1">
            <a:spLocks noChangeArrowheads="1"/>
          </p:cNvSpPr>
          <p:nvPr/>
        </p:nvSpPr>
        <p:spPr bwMode="auto">
          <a:xfrm>
            <a:off x="7643834" y="785794"/>
            <a:ext cx="1285884" cy="785818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100 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4000"/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4000"/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4000"/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4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4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4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400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400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400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400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400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400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400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400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400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400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400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400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400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400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400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4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4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4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5301" grpId="0" build="p" animBg="1"/>
      <p:bldP spid="55302" grpId="0" build="p" animBg="1"/>
      <p:bldP spid="9" grpId="0"/>
      <p:bldP spid="11" grpId="0"/>
      <p:bldP spid="17" grpId="0" uiExpand="1" build="p" animBg="1"/>
      <p:bldP spid="18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oup 1"/>
          <p:cNvGrpSpPr>
            <a:grpSpLocks/>
          </p:cNvGrpSpPr>
          <p:nvPr/>
        </p:nvGrpSpPr>
        <p:grpSpPr bwMode="auto">
          <a:xfrm>
            <a:off x="3871906" y="202559"/>
            <a:ext cx="5272094" cy="2473939"/>
            <a:chOff x="360" y="7011"/>
            <a:chExt cx="4500" cy="1898"/>
          </a:xfrm>
        </p:grpSpPr>
        <p:grpSp>
          <p:nvGrpSpPr>
            <p:cNvPr id="5122" name="Group 2"/>
            <p:cNvGrpSpPr>
              <a:grpSpLocks/>
            </p:cNvGrpSpPr>
            <p:nvPr/>
          </p:nvGrpSpPr>
          <p:grpSpPr bwMode="auto">
            <a:xfrm>
              <a:off x="660" y="7011"/>
              <a:ext cx="4140" cy="1898"/>
              <a:chOff x="720" y="7371"/>
              <a:chExt cx="4140" cy="1898"/>
            </a:xfrm>
          </p:grpSpPr>
          <p:sp>
            <p:nvSpPr>
              <p:cNvPr id="5123" name="Text Box 3"/>
              <p:cNvSpPr txBox="1">
                <a:spLocks noChangeArrowheads="1"/>
              </p:cNvSpPr>
              <p:nvPr/>
            </p:nvSpPr>
            <p:spPr bwMode="auto">
              <a:xfrm>
                <a:off x="3822" y="8421"/>
                <a:ext cx="939" cy="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1А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124" name="Group 4"/>
              <p:cNvGrpSpPr>
                <a:grpSpLocks/>
              </p:cNvGrpSpPr>
              <p:nvPr/>
            </p:nvGrpSpPr>
            <p:grpSpPr bwMode="auto">
              <a:xfrm>
                <a:off x="720" y="7547"/>
                <a:ext cx="4140" cy="1657"/>
                <a:chOff x="6480" y="6551"/>
                <a:chExt cx="4140" cy="1657"/>
              </a:xfrm>
            </p:grpSpPr>
            <p:grpSp>
              <p:nvGrpSpPr>
                <p:cNvPr id="5125" name="Group 5"/>
                <p:cNvGrpSpPr>
                  <a:grpSpLocks/>
                </p:cNvGrpSpPr>
                <p:nvPr/>
              </p:nvGrpSpPr>
              <p:grpSpPr bwMode="auto">
                <a:xfrm>
                  <a:off x="6480" y="6551"/>
                  <a:ext cx="4140" cy="1657"/>
                  <a:chOff x="12431" y="5378"/>
                  <a:chExt cx="3317" cy="1448"/>
                </a:xfrm>
              </p:grpSpPr>
              <p:sp>
                <p:nvSpPr>
                  <p:cNvPr id="5126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13367" y="5585"/>
                    <a:ext cx="2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5127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12431" y="5378"/>
                    <a:ext cx="3317" cy="1448"/>
                    <a:chOff x="12431" y="5378"/>
                    <a:chExt cx="3317" cy="1448"/>
                  </a:xfrm>
                </p:grpSpPr>
                <p:grpSp>
                  <p:nvGrpSpPr>
                    <p:cNvPr id="5128" name="Group 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566" y="5836"/>
                      <a:ext cx="182" cy="318"/>
                      <a:chOff x="3503" y="4378"/>
                      <a:chExt cx="184" cy="276"/>
                    </a:xfrm>
                  </p:grpSpPr>
                  <p:sp>
                    <p:nvSpPr>
                      <p:cNvPr id="5129" name="Oval 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4458"/>
                        <a:ext cx="141" cy="14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5130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503" y="4378"/>
                        <a:ext cx="184" cy="27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5131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31" y="5378"/>
                      <a:ext cx="3214" cy="1448"/>
                      <a:chOff x="12431" y="5390"/>
                      <a:chExt cx="3214" cy="1448"/>
                    </a:xfrm>
                  </p:grpSpPr>
                  <p:grpSp>
                    <p:nvGrpSpPr>
                      <p:cNvPr id="5132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2521" y="5390"/>
                        <a:ext cx="1129" cy="650"/>
                        <a:chOff x="12521" y="5390"/>
                        <a:chExt cx="1129" cy="650"/>
                      </a:xfrm>
                    </p:grpSpPr>
                    <p:sp>
                      <p:nvSpPr>
                        <p:cNvPr id="5133" name="Line 1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12521" y="6040"/>
                          <a:ext cx="479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34" name="Text 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065" y="5390"/>
                          <a:ext cx="460" cy="42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36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V</a:t>
                          </a:r>
                          <a:endParaRPr kumimoji="0" lang="ru-RU" sz="5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35" name="Oval 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100" y="5444"/>
                          <a:ext cx="266" cy="269"/>
                        </a:xfrm>
                        <a:prstGeom prst="ellips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36" name="Line 1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1" y="5586"/>
                          <a:ext cx="292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37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791" y="5584"/>
                          <a:ext cx="0" cy="436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38" name="Line 1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3650" y="5584"/>
                          <a:ext cx="0" cy="436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5139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2431" y="5410"/>
                        <a:ext cx="3214" cy="1428"/>
                        <a:chOff x="12431" y="5398"/>
                        <a:chExt cx="3214" cy="1428"/>
                      </a:xfrm>
                    </p:grpSpPr>
                    <p:sp>
                      <p:nvSpPr>
                        <p:cNvPr id="5140" name="Rectangle 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004" y="5946"/>
                          <a:ext cx="422" cy="163"/>
                        </a:xfrm>
                        <a:prstGeom prst="rect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grpSp>
                      <p:nvGrpSpPr>
                        <p:cNvPr id="5141" name="Group 2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2431" y="5398"/>
                          <a:ext cx="3214" cy="1428"/>
                          <a:chOff x="12431" y="5398"/>
                          <a:chExt cx="3214" cy="1428"/>
                        </a:xfrm>
                      </p:grpSpPr>
                      <p:sp>
                        <p:nvSpPr>
                          <p:cNvPr id="5142" name="Line 22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>
                            <a:off x="13411" y="6027"/>
                            <a:ext cx="570" cy="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 sz="5400"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grpSp>
                        <p:nvGrpSpPr>
                          <p:cNvPr id="5143" name="Group 2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4424" y="5786"/>
                            <a:ext cx="1221" cy="716"/>
                            <a:chOff x="3017" y="2798"/>
                            <a:chExt cx="1234" cy="621"/>
                          </a:xfrm>
                        </p:grpSpPr>
                        <p:grpSp>
                          <p:nvGrpSpPr>
                            <p:cNvPr id="5144" name="Group 24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3458" y="2798"/>
                              <a:ext cx="793" cy="621"/>
                              <a:chOff x="5000" y="7596"/>
                              <a:chExt cx="794" cy="725"/>
                            </a:xfrm>
                          </p:grpSpPr>
                          <p:grpSp>
                            <p:nvGrpSpPr>
                              <p:cNvPr id="5145" name="Group 25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5074" y="7596"/>
                                <a:ext cx="702" cy="725"/>
                                <a:chOff x="5074" y="7596"/>
                                <a:chExt cx="702" cy="725"/>
                              </a:xfrm>
                            </p:grpSpPr>
                            <p:sp>
                              <p:nvSpPr>
                                <p:cNvPr id="5146" name="Text Box 26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5074" y="7596"/>
                                  <a:ext cx="702" cy="725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ru-RU" sz="3600" b="0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a:t>  </a:t>
                                  </a:r>
                                  <a:r>
                                    <a:rPr kumimoji="0" lang="ru-RU" sz="3600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a:t>А</a:t>
                                  </a:r>
                                  <a:endParaRPr kumimoji="0" lang="ru-RU" sz="5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imes New Roman" pitchFamily="18" charset="0"/>
                                    <a:cs typeface="Times New Roman" pitchFamily="18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147" name="Oval 27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5256" y="7664"/>
                                  <a:ext cx="300" cy="335"/>
                                </a:xfrm>
                                <a:prstGeom prst="ellipse">
                                  <a:avLst/>
                                </a:prstGeom>
                                <a:noFill/>
                                <a:ln w="190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ru-RU" sz="5400">
                                    <a:latin typeface="Times New Roman" pitchFamily="18" charset="0"/>
                                    <a:cs typeface="Times New Roman" pitchFamily="18" charset="0"/>
                                  </a:endParaRPr>
                                </a:p>
                              </p:txBody>
                            </p:sp>
                          </p:grpSp>
                          <p:sp>
                            <p:nvSpPr>
                              <p:cNvPr id="5148" name="Line 28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>
                                <a:off x="5000" y="7842"/>
                                <a:ext cx="230" cy="0"/>
                              </a:xfrm>
                              <a:prstGeom prst="line">
                                <a:avLst/>
                              </a:prstGeom>
                              <a:noFill/>
                              <a:ln w="1270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 sz="5400">
                                  <a:latin typeface="Times New Roman" pitchFamily="18" charset="0"/>
                                  <a:cs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5149" name="Line 29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>
                                <a:off x="5564" y="7834"/>
                                <a:ext cx="230" cy="0"/>
                              </a:xfrm>
                              <a:prstGeom prst="line">
                                <a:avLst/>
                              </a:prstGeom>
                              <a:noFill/>
                              <a:ln w="1270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 sz="5400">
                                  <a:latin typeface="Times New Roman" pitchFamily="18" charset="0"/>
                                  <a:cs typeface="Times New Roman" pitchFamily="18" charset="0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5150" name="Line 30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 flipH="1">
                              <a:off x="3017" y="3007"/>
                              <a:ext cx="576" cy="0"/>
                            </a:xfrm>
                            <a:prstGeom prst="line">
                              <a:avLst/>
                            </a:prstGeom>
                            <a:noFill/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</p:grpSp>
                      <p:sp>
                        <p:nvSpPr>
                          <p:cNvPr id="5151" name="Text Box 31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064" y="5398"/>
                            <a:ext cx="460" cy="42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n-US" sz="3600" b="1" i="0" u="none" strike="noStrike" cap="none" normalizeH="0" baseline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  <a:cs typeface="Times New Roman" pitchFamily="18" charset="0"/>
                              </a:rPr>
                              <a:t>V</a:t>
                            </a:r>
                            <a:endParaRPr kumimoji="0" lang="ru-RU" sz="5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5152" name="Oval 3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115" y="5457"/>
                            <a:ext cx="266" cy="269"/>
                          </a:xfrm>
                          <a:prstGeom prst="ellips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 sz="5400"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5153" name="Line 33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4382" y="5598"/>
                            <a:ext cx="292" cy="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 sz="5400"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5154" name="Line 3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816" y="5599"/>
                            <a:ext cx="292" cy="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 sz="5400"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5155" name="Line 3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806" y="5597"/>
                            <a:ext cx="0" cy="436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 sz="5400"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5156" name="Line 3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4665" y="5597"/>
                            <a:ext cx="0" cy="436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 sz="5400">
                              <a:latin typeface="Times New Roman" pitchFamily="18" charset="0"/>
                              <a:cs typeface="Times New Roman" pitchFamily="18" charset="0"/>
                            </a:endParaRPr>
                          </a:p>
                        </p:txBody>
                      </p:sp>
                      <p:grpSp>
                        <p:nvGrpSpPr>
                          <p:cNvPr id="5157" name="Group 3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2431" y="5848"/>
                            <a:ext cx="182" cy="319"/>
                            <a:chOff x="3503" y="4378"/>
                            <a:chExt cx="184" cy="276"/>
                          </a:xfrm>
                        </p:grpSpPr>
                        <p:sp>
                          <p:nvSpPr>
                            <p:cNvPr id="5158" name="Oval 3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525" y="4458"/>
                              <a:ext cx="141" cy="141"/>
                            </a:xfrm>
                            <a:prstGeom prst="ellipse">
                              <a:avLst/>
                            </a:prstGeom>
                            <a:solidFill>
                              <a:srgbClr val="FFFFFF"/>
                            </a:solidFill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5159" name="Line 39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 flipV="1">
                              <a:off x="3503" y="4378"/>
                              <a:ext cx="184" cy="276"/>
                            </a:xfrm>
                            <a:prstGeom prst="line">
                              <a:avLst/>
                            </a:prstGeom>
                            <a:noFill/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5160" name="Group 4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2787" y="6020"/>
                            <a:ext cx="1866" cy="806"/>
                            <a:chOff x="1363" y="3006"/>
                            <a:chExt cx="1886" cy="700"/>
                          </a:xfrm>
                        </p:grpSpPr>
                        <p:grpSp>
                          <p:nvGrpSpPr>
                            <p:cNvPr id="5161" name="Group 41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734" y="3185"/>
                              <a:ext cx="1108" cy="521"/>
                              <a:chOff x="1515" y="3553"/>
                              <a:chExt cx="867" cy="371"/>
                            </a:xfrm>
                          </p:grpSpPr>
                          <p:grpSp>
                            <p:nvGrpSpPr>
                              <p:cNvPr id="5162" name="Group 42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809" y="3553"/>
                                <a:ext cx="465" cy="371"/>
                                <a:chOff x="9770" y="4901"/>
                                <a:chExt cx="599" cy="531"/>
                              </a:xfrm>
                            </p:grpSpPr>
                            <p:sp>
                              <p:nvSpPr>
                                <p:cNvPr id="5163" name="Text Box 43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9770" y="4901"/>
                                  <a:ext cx="599" cy="531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en-US" sz="3600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a:t>V</a:t>
                                  </a:r>
                                  <a:endParaRPr kumimoji="0" lang="ru-RU" sz="54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imes New Roman" pitchFamily="18" charset="0"/>
                                    <a:cs typeface="Times New Roman" pitchFamily="18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164" name="Oval 44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9779" y="4917"/>
                                  <a:ext cx="346" cy="334"/>
                                </a:xfrm>
                                <a:prstGeom prst="ellipse">
                                  <a:avLst/>
                                </a:prstGeom>
                                <a:noFill/>
                                <a:ln w="1270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ru-RU" sz="5400">
                                    <a:latin typeface="Times New Roman" pitchFamily="18" charset="0"/>
                                    <a:cs typeface="Times New Roman" pitchFamily="18" charset="0"/>
                                  </a:endParaRPr>
                                </a:p>
                              </p:txBody>
                            </p:sp>
                          </p:grpSp>
                          <p:sp>
                            <p:nvSpPr>
                              <p:cNvPr id="5165" name="Line 45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2087" y="3683"/>
                                <a:ext cx="295" cy="0"/>
                              </a:xfrm>
                              <a:prstGeom prst="line">
                                <a:avLst/>
                              </a:prstGeom>
                              <a:noFill/>
                              <a:ln w="1270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 sz="5400">
                                  <a:latin typeface="Times New Roman" pitchFamily="18" charset="0"/>
                                  <a:cs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5166" name="Line 46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1515" y="3683"/>
                                <a:ext cx="295" cy="0"/>
                              </a:xfrm>
                              <a:prstGeom prst="line">
                                <a:avLst/>
                              </a:prstGeom>
                              <a:noFill/>
                              <a:ln w="1270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 sz="5400">
                                  <a:latin typeface="Times New Roman" pitchFamily="18" charset="0"/>
                                  <a:cs typeface="Times New Roman" pitchFamily="18" charset="0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5167" name="Line 4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363" y="3006"/>
                              <a:ext cx="0" cy="378"/>
                            </a:xfrm>
                            <a:prstGeom prst="line">
                              <a:avLst/>
                            </a:prstGeom>
                            <a:noFill/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5168" name="Line 48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249" y="3013"/>
                              <a:ext cx="0" cy="378"/>
                            </a:xfrm>
                            <a:prstGeom prst="line">
                              <a:avLst/>
                            </a:prstGeom>
                            <a:noFill/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5169" name="Line 49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844" y="3375"/>
                              <a:ext cx="403" cy="0"/>
                            </a:xfrm>
                            <a:prstGeom prst="line">
                              <a:avLst/>
                            </a:prstGeom>
                            <a:noFill/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5170" name="Line 50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369" y="3367"/>
                              <a:ext cx="403" cy="0"/>
                            </a:xfrm>
                            <a:prstGeom prst="line">
                              <a:avLst/>
                            </a:prstGeom>
                            <a:noFill/>
                            <a:ln w="12700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 sz="5400">
                                <a:latin typeface="Times New Roman" pitchFamily="18" charset="0"/>
                                <a:cs typeface="Times New Roman" pitchFamily="18" charset="0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5171" name="Rectangle 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990" y="5946"/>
                          <a:ext cx="422" cy="163"/>
                        </a:xfrm>
                        <a:prstGeom prst="rect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</p:grpSp>
              </p:grpSp>
            </p:grpSp>
            <p:sp>
              <p:nvSpPr>
                <p:cNvPr id="517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7200" y="7335"/>
                  <a:ext cx="614" cy="3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8460" y="7280"/>
                  <a:ext cx="574" cy="4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5174" name="Text Box 54"/>
              <p:cNvSpPr txBox="1">
                <a:spLocks noChangeArrowheads="1"/>
              </p:cNvSpPr>
              <p:nvPr/>
            </p:nvSpPr>
            <p:spPr bwMode="auto">
              <a:xfrm>
                <a:off x="2380" y="8740"/>
                <a:ext cx="1077" cy="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9 В</a:t>
                </a:r>
                <a:endParaRPr kumimoji="0" lang="ru-RU" sz="5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75" name="Text Box 55"/>
              <p:cNvSpPr txBox="1">
                <a:spLocks noChangeArrowheads="1"/>
              </p:cNvSpPr>
              <p:nvPr/>
            </p:nvSpPr>
            <p:spPr bwMode="auto">
              <a:xfrm>
                <a:off x="1078" y="7371"/>
                <a:ext cx="610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76" name="Text Box 56"/>
              <p:cNvSpPr txBox="1">
                <a:spLocks noChangeArrowheads="1"/>
              </p:cNvSpPr>
              <p:nvPr/>
            </p:nvSpPr>
            <p:spPr bwMode="auto">
              <a:xfrm>
                <a:off x="3208" y="7380"/>
                <a:ext cx="675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 В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178" name="Rectangle 58"/>
            <p:cNvSpPr>
              <a:spLocks noChangeArrowheads="1"/>
            </p:cNvSpPr>
            <p:nvPr/>
          </p:nvSpPr>
          <p:spPr bwMode="auto">
            <a:xfrm>
              <a:off x="360" y="7020"/>
              <a:ext cx="4500" cy="180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0" y="2786058"/>
            <a:ext cx="914400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11.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равно сопротивление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2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запишите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с точностью до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целых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0" y="0"/>
            <a:ext cx="4229100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10.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равно напряжение на сопротивлении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2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запишите в вольтах с точностью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до целых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0" y="4762504"/>
            <a:ext cx="8777349" cy="809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12.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равно общее сопротивление участка?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(рис.2)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Ответ запишите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с точностью до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целых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2"/>
          <p:cNvSpPr>
            <a:spLocks noChangeArrowheads="1"/>
          </p:cNvSpPr>
          <p:nvPr/>
        </p:nvSpPr>
        <p:spPr bwMode="auto">
          <a:xfrm>
            <a:off x="214282" y="1500174"/>
            <a:ext cx="2357454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3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4" name="Rectangle 2"/>
          <p:cNvSpPr>
            <a:spLocks noChangeArrowheads="1"/>
          </p:cNvSpPr>
          <p:nvPr/>
        </p:nvSpPr>
        <p:spPr bwMode="auto">
          <a:xfrm>
            <a:off x="142844" y="2143116"/>
            <a:ext cx="2428892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ru-RU" sz="4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000364" y="1857364"/>
            <a:ext cx="642942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8В</a:t>
            </a:r>
            <a:endParaRPr lang="ru-RU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" name="Группа 17"/>
          <p:cNvGrpSpPr/>
          <p:nvPr/>
        </p:nvGrpSpPr>
        <p:grpSpPr>
          <a:xfrm>
            <a:off x="0" y="3643314"/>
            <a:ext cx="1643041" cy="1168800"/>
            <a:chOff x="5053797" y="4569370"/>
            <a:chExt cx="1643041" cy="1168800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US" sz="24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Прямая соединительная линия 69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Группа 17"/>
          <p:cNvGrpSpPr/>
          <p:nvPr/>
        </p:nvGrpSpPr>
        <p:grpSpPr>
          <a:xfrm>
            <a:off x="1714480" y="3571876"/>
            <a:ext cx="1714513" cy="1168800"/>
            <a:chOff x="5053797" y="4569370"/>
            <a:chExt cx="1714513" cy="1168800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5993120" y="4569370"/>
              <a:ext cx="775190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8В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1А</a:t>
              </a:r>
              <a:endPara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5" name="Прямая соединительная линия 74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Прямоугольник 75"/>
          <p:cNvSpPr/>
          <p:nvPr/>
        </p:nvSpPr>
        <p:spPr>
          <a:xfrm>
            <a:off x="3643306" y="3929066"/>
            <a:ext cx="857256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3"/>
          <p:cNvSpPr>
            <a:spLocks noChangeArrowheads="1"/>
          </p:cNvSpPr>
          <p:nvPr/>
        </p:nvSpPr>
        <p:spPr bwMode="auto">
          <a:xfrm>
            <a:off x="0" y="5381576"/>
            <a:ext cx="261321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8" name="Группа 17"/>
          <p:cNvGrpSpPr/>
          <p:nvPr/>
        </p:nvGrpSpPr>
        <p:grpSpPr>
          <a:xfrm>
            <a:off x="4714876" y="3429000"/>
            <a:ext cx="1643041" cy="1168800"/>
            <a:chOff x="5053797" y="4569370"/>
            <a:chExt cx="1643041" cy="1168800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2" name="Прямая соединительная линия 81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Группа 17"/>
          <p:cNvGrpSpPr/>
          <p:nvPr/>
        </p:nvGrpSpPr>
        <p:grpSpPr>
          <a:xfrm>
            <a:off x="6429387" y="3403208"/>
            <a:ext cx="1714513" cy="1168800"/>
            <a:chOff x="5053797" y="4569370"/>
            <a:chExt cx="1714513" cy="1168800"/>
          </a:xfrm>
        </p:grpSpPr>
        <p:sp>
          <p:nvSpPr>
            <p:cNvPr id="84" name="Прямоугольник 83"/>
            <p:cNvSpPr/>
            <p:nvPr/>
          </p:nvSpPr>
          <p:spPr>
            <a:xfrm>
              <a:off x="5993120" y="4569370"/>
              <a:ext cx="775190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1В</a:t>
              </a:r>
              <a:endPara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1А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7" name="Прямая соединительная линия 86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Прямоугольник 87"/>
          <p:cNvSpPr/>
          <p:nvPr/>
        </p:nvSpPr>
        <p:spPr>
          <a:xfrm>
            <a:off x="8215338" y="3714752"/>
            <a:ext cx="857256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Rectangle 3"/>
          <p:cNvSpPr>
            <a:spLocks noChangeArrowheads="1"/>
          </p:cNvSpPr>
          <p:nvPr/>
        </p:nvSpPr>
        <p:spPr bwMode="auto">
          <a:xfrm>
            <a:off x="142844" y="6140255"/>
            <a:ext cx="29578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643306" y="5786454"/>
            <a:ext cx="107157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cap="all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1" name="Группа 17"/>
          <p:cNvGrpSpPr/>
          <p:nvPr/>
        </p:nvGrpSpPr>
        <p:grpSpPr>
          <a:xfrm>
            <a:off x="5572132" y="5341917"/>
            <a:ext cx="1714511" cy="1230355"/>
            <a:chOff x="5053797" y="4569370"/>
            <a:chExt cx="1714511" cy="1230355"/>
          </a:xfrm>
        </p:grpSpPr>
        <p:sp>
          <p:nvSpPr>
            <p:cNvPr id="92" name="Прямоугольник 91"/>
            <p:cNvSpPr/>
            <p:nvPr/>
          </p:nvSpPr>
          <p:spPr>
            <a:xfrm>
              <a:off x="5993119" y="4569370"/>
              <a:ext cx="775189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6072197" y="5214950"/>
              <a:ext cx="624641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4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5" name="Прямая соединительная линия 94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Группа 17"/>
          <p:cNvGrpSpPr/>
          <p:nvPr/>
        </p:nvGrpSpPr>
        <p:grpSpPr>
          <a:xfrm>
            <a:off x="7286644" y="5326008"/>
            <a:ext cx="1250258" cy="1230355"/>
            <a:chOff x="5518050" y="4569370"/>
            <a:chExt cx="1250258" cy="1230355"/>
          </a:xfrm>
        </p:grpSpPr>
        <p:sp>
          <p:nvSpPr>
            <p:cNvPr id="97" name="Прямоугольник 96"/>
            <p:cNvSpPr/>
            <p:nvPr/>
          </p:nvSpPr>
          <p:spPr>
            <a:xfrm>
              <a:off x="5993119" y="4569370"/>
              <a:ext cx="775189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9В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5518050" y="4913050"/>
              <a:ext cx="428628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6018116" y="5214950"/>
              <a:ext cx="731737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1А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0" name="Прямая соединительная линия 99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90564E-6 L 0.45174 -0.2393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00" y="-12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20907E-6 L 0.3382 -0.43617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0" y="-21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69935E-6 L -0.36649 -0.40494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00" y="-20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3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mph" presetSubtype="0" repeatCount="5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9" grpId="0"/>
      <p:bldP spid="5180" grpId="0"/>
      <p:bldP spid="5181" grpId="0"/>
      <p:bldP spid="63" grpId="0" animBg="1"/>
      <p:bldP spid="64" grpId="0" animBg="1"/>
      <p:bldP spid="65" grpId="0" animBg="1"/>
      <p:bldP spid="65" grpId="1" animBg="1"/>
      <p:bldP spid="76" grpId="0" animBg="1"/>
      <p:bldP spid="76" grpId="1" animBg="1"/>
      <p:bldP spid="77" grpId="0"/>
      <p:bldP spid="88" grpId="0" animBg="1"/>
      <p:bldP spid="88" grpId="1" animBg="1"/>
      <p:bldP spid="89" grpId="0"/>
      <p:bldP spid="90" grpId="0" animBg="1"/>
      <p:bldP spid="90" grpId="1" animBg="1"/>
      <p:bldP spid="90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oup 1"/>
          <p:cNvGrpSpPr>
            <a:grpSpLocks/>
          </p:cNvGrpSpPr>
          <p:nvPr/>
        </p:nvGrpSpPr>
        <p:grpSpPr bwMode="auto">
          <a:xfrm>
            <a:off x="5045076" y="142852"/>
            <a:ext cx="4093231" cy="2500330"/>
            <a:chOff x="9180" y="9540"/>
            <a:chExt cx="2157" cy="1480"/>
          </a:xfrm>
        </p:grpSpPr>
        <p:sp>
          <p:nvSpPr>
            <p:cNvPr id="4098" name="Text Box 2"/>
            <p:cNvSpPr txBox="1">
              <a:spLocks noChangeArrowheads="1"/>
            </p:cNvSpPr>
            <p:nvPr/>
          </p:nvSpPr>
          <p:spPr bwMode="auto">
            <a:xfrm>
              <a:off x="10437" y="9720"/>
              <a:ext cx="90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Рис. 3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099" name="Group 3"/>
            <p:cNvGrpSpPr>
              <a:grpSpLocks/>
            </p:cNvGrpSpPr>
            <p:nvPr/>
          </p:nvGrpSpPr>
          <p:grpSpPr bwMode="auto">
            <a:xfrm>
              <a:off x="9180" y="9540"/>
              <a:ext cx="2085" cy="1480"/>
              <a:chOff x="7909" y="8280"/>
              <a:chExt cx="2085" cy="1480"/>
            </a:xfrm>
          </p:grpSpPr>
          <p:grpSp>
            <p:nvGrpSpPr>
              <p:cNvPr id="4100" name="Group 4"/>
              <p:cNvGrpSpPr>
                <a:grpSpLocks/>
              </p:cNvGrpSpPr>
              <p:nvPr/>
            </p:nvGrpSpPr>
            <p:grpSpPr bwMode="auto">
              <a:xfrm>
                <a:off x="7909" y="8280"/>
                <a:ext cx="2085" cy="1480"/>
                <a:chOff x="1469" y="2644"/>
                <a:chExt cx="2085" cy="1480"/>
              </a:xfrm>
            </p:grpSpPr>
            <p:sp>
              <p:nvSpPr>
                <p:cNvPr id="4101" name="Rectangle 5"/>
                <p:cNvSpPr>
                  <a:spLocks noChangeArrowheads="1"/>
                </p:cNvSpPr>
                <p:nvPr/>
              </p:nvSpPr>
              <p:spPr bwMode="auto">
                <a:xfrm>
                  <a:off x="1848" y="3341"/>
                  <a:ext cx="529" cy="161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6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4102" name="Group 6"/>
                <p:cNvGrpSpPr>
                  <a:grpSpLocks/>
                </p:cNvGrpSpPr>
                <p:nvPr/>
              </p:nvGrpSpPr>
              <p:grpSpPr bwMode="auto">
                <a:xfrm>
                  <a:off x="1469" y="2644"/>
                  <a:ext cx="2085" cy="1480"/>
                  <a:chOff x="1637" y="2644"/>
                  <a:chExt cx="2085" cy="1480"/>
                </a:xfrm>
              </p:grpSpPr>
              <p:sp>
                <p:nvSpPr>
                  <p:cNvPr id="4103" name="Line 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59" y="3412"/>
                    <a:ext cx="35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6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4104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1637" y="2644"/>
                    <a:ext cx="2085" cy="1342"/>
                    <a:chOff x="1637" y="2644"/>
                    <a:chExt cx="2085" cy="1342"/>
                  </a:xfrm>
                </p:grpSpPr>
                <p:sp>
                  <p:nvSpPr>
                    <p:cNvPr id="4105" name="Line 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555" y="3412"/>
                      <a:ext cx="35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4106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13" y="3172"/>
                      <a:ext cx="809" cy="725"/>
                      <a:chOff x="5000" y="7596"/>
                      <a:chExt cx="809" cy="725"/>
                    </a:xfrm>
                  </p:grpSpPr>
                  <p:grpSp>
                    <p:nvGrpSpPr>
                      <p:cNvPr id="4107" name="Group 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107" y="7596"/>
                        <a:ext cx="702" cy="725"/>
                        <a:chOff x="5107" y="7596"/>
                        <a:chExt cx="702" cy="725"/>
                      </a:xfrm>
                    </p:grpSpPr>
                    <p:sp>
                      <p:nvSpPr>
                        <p:cNvPr id="4108" name="Text Box 1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107" y="7596"/>
                          <a:ext cx="702" cy="7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40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 </a:t>
                          </a:r>
                          <a:r>
                            <a:rPr kumimoji="0" lang="ru-RU" sz="40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А</a:t>
                          </a:r>
                          <a:endParaRPr kumimoji="0" lang="ru-RU" sz="6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109" name="Oval 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256" y="7664"/>
                          <a:ext cx="300" cy="335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60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4110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5000" y="7834"/>
                        <a:ext cx="230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6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111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5564" y="7834"/>
                        <a:ext cx="230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6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4112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77" y="2644"/>
                      <a:ext cx="1096" cy="760"/>
                      <a:chOff x="9377" y="4873"/>
                      <a:chExt cx="1130" cy="760"/>
                    </a:xfrm>
                  </p:grpSpPr>
                  <p:grpSp>
                    <p:nvGrpSpPr>
                      <p:cNvPr id="4113" name="Group 1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79" y="4873"/>
                        <a:ext cx="646" cy="530"/>
                        <a:chOff x="9779" y="4873"/>
                        <a:chExt cx="646" cy="530"/>
                      </a:xfrm>
                    </p:grpSpPr>
                    <p:sp>
                      <p:nvSpPr>
                        <p:cNvPr id="4114" name="Text Box 1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826" y="4873"/>
                          <a:ext cx="599" cy="53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40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V</a:t>
                          </a:r>
                          <a:endParaRPr kumimoji="0" lang="ru-RU" sz="6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115" name="Oval 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79" y="4917"/>
                          <a:ext cx="346" cy="334"/>
                        </a:xfrm>
                        <a:prstGeom prst="ellips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60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4116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0127" y="5092"/>
                        <a:ext cx="380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6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117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390" y="5093"/>
                        <a:ext cx="380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6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118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377" y="5091"/>
                        <a:ext cx="0" cy="542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6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119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0495" y="5091"/>
                        <a:ext cx="0" cy="542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60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4120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09" y="3410"/>
                      <a:ext cx="0" cy="5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21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7" y="3398"/>
                      <a:ext cx="0" cy="5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22" name="Line 2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972" y="3985"/>
                      <a:ext cx="73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23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637" y="3973"/>
                      <a:ext cx="73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412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2881" y="3848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4125" name="Oval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26" name="Line 3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4127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294" y="3825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4128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29" name="Line 3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60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4130" name="Text Box 34"/>
              <p:cNvSpPr txBox="1">
                <a:spLocks noChangeArrowheads="1"/>
              </p:cNvSpPr>
              <p:nvPr/>
            </p:nvSpPr>
            <p:spPr bwMode="auto">
              <a:xfrm>
                <a:off x="8704" y="8436"/>
                <a:ext cx="727" cy="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2В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31" name="Text Box 35"/>
              <p:cNvSpPr txBox="1">
                <a:spLocks noChangeArrowheads="1"/>
              </p:cNvSpPr>
              <p:nvPr/>
            </p:nvSpPr>
            <p:spPr bwMode="auto">
              <a:xfrm>
                <a:off x="9261" y="9120"/>
                <a:ext cx="727" cy="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4А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0" y="4714884"/>
            <a:ext cx="91440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13.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Показания приборов приведены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рис.3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Что можно ещё найти и чему оно равно?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Мощность(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Вт)</a:t>
            </a:r>
            <a:r>
              <a:rPr kumimoji="0" lang="ru-RU" sz="2400" b="1" i="0" u="none" strike="noStrike" cap="none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Сопротивление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18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Ом)</a:t>
            </a:r>
            <a:r>
              <a:rPr kumimoji="0" lang="ru-RU" sz="2400" b="1" i="0" u="none" strike="noStrike" cap="none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Сопротивление (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0,5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Ом)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Мощность (8 Вт)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5.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Сопротивление (2 Ома)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1,2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Б.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,3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4,5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 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3,5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 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2,4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195872" y="2772787"/>
            <a:ext cx="19511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/t=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922711" y="2779281"/>
            <a:ext cx="100700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Вт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 rot="1046731">
            <a:off x="2727222" y="3681159"/>
            <a:ext cx="1404552" cy="76944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4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4,3</a:t>
            </a:r>
            <a:endParaRPr lang="ru-RU" sz="4400" b="1" dirty="0">
              <a:solidFill>
                <a:srgbClr val="0033CC"/>
              </a:solidFill>
            </a:endParaRPr>
          </a:p>
        </p:txBody>
      </p:sp>
      <p:sp>
        <p:nvSpPr>
          <p:cNvPr id="47" name="Рамка 46"/>
          <p:cNvSpPr/>
          <p:nvPr/>
        </p:nvSpPr>
        <p:spPr>
          <a:xfrm>
            <a:off x="5726883" y="2821871"/>
            <a:ext cx="928694" cy="7143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667320" y="2804427"/>
            <a:ext cx="11753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773814" y="2779343"/>
            <a:ext cx="12186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Группа 17"/>
          <p:cNvGrpSpPr/>
          <p:nvPr/>
        </p:nvGrpSpPr>
        <p:grpSpPr>
          <a:xfrm>
            <a:off x="142844" y="259936"/>
            <a:ext cx="1643041" cy="1168800"/>
            <a:chOff x="5053797" y="4569370"/>
            <a:chExt cx="1643041" cy="1168800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Группа 17"/>
          <p:cNvGrpSpPr/>
          <p:nvPr/>
        </p:nvGrpSpPr>
        <p:grpSpPr>
          <a:xfrm>
            <a:off x="1857324" y="188498"/>
            <a:ext cx="1714513" cy="1168800"/>
            <a:chOff x="5053797" y="4569370"/>
            <a:chExt cx="1714513" cy="1168800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5993120" y="4569370"/>
              <a:ext cx="775190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2В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4А</a:t>
              </a:r>
              <a:endPara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Прямоугольник 59"/>
          <p:cNvSpPr/>
          <p:nvPr/>
        </p:nvSpPr>
        <p:spPr>
          <a:xfrm>
            <a:off x="0" y="1428736"/>
            <a:ext cx="4730077" cy="52322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800" b="1" noProof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Сопротивление (0,5 Ома) </a:t>
            </a:r>
            <a:endParaRPr lang="ru-RU" sz="2800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4881277" y="3786190"/>
            <a:ext cx="3834127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noProof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Мощность (8 Вт)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2" grpId="0"/>
      <p:bldP spid="44" grpId="0"/>
      <p:bldP spid="45" grpId="0" animBg="1"/>
      <p:bldP spid="46" grpId="0" animBg="1"/>
      <p:bldP spid="47" grpId="0" animBg="1"/>
      <p:bldP spid="48" grpId="0"/>
      <p:bldP spid="49" grpId="0"/>
      <p:bldP spid="60" grpId="0" animBg="1"/>
      <p:bldP spid="60" grpId="1" animBg="1"/>
      <p:bldP spid="61" grpId="0" animBg="1"/>
      <p:bldP spid="6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0" y="-22332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28600" eaLnBrk="0" hangingPunct="0"/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Внутри чугунной отливки во время литья образовались пустоты. Определить объём этих пустот, если объём всей отливки 4,2 дм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а её масса 27,3 кг.  Плотность  чугуна 7000 кг/м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Ответ введите в см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округлите до целых.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7224" y="571480"/>
            <a:ext cx="6429420" cy="1561376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№13,14</a:t>
            </a:r>
            <a:r>
              <a:rPr lang="ru-RU" sz="4800" b="1" dirty="0" smtClean="0"/>
              <a:t> </a:t>
            </a:r>
            <a:endParaRPr lang="ru-RU" sz="4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t" hangingPunct="1">
              <a:lnSpc>
                <a:spcPts val="3400"/>
              </a:lnSpc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зачёт  №3 //50б</a:t>
            </a:r>
            <a:endParaRPr lang="ru-RU" i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500"/>
                            </p:stCondLst>
                            <p:childTnLst>
                              <p:par>
                                <p:cTn id="6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63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8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7" cstate="print">
            <a:lum bright="-20000" contrast="40000"/>
          </a:blip>
          <a:srcRect l="3614" t="27826" r="76968" b="57260"/>
          <a:stretch>
            <a:fillRect/>
          </a:stretch>
        </p:blipFill>
        <p:spPr bwMode="auto">
          <a:xfrm>
            <a:off x="0" y="404664"/>
            <a:ext cx="608416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03648" y="260648"/>
            <a:ext cx="5040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3140968"/>
            <a:ext cx="5040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1406" y="3857628"/>
            <a:ext cx="3357586" cy="1018405"/>
            <a:chOff x="285909" y="5214950"/>
            <a:chExt cx="3357586" cy="1018405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H="1">
              <a:off x="428784" y="5698906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H="1">
              <a:off x="1428728" y="5715016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H="1">
              <a:off x="2637542" y="5690757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" name="Группа 140"/>
            <p:cNvGrpSpPr/>
            <p:nvPr/>
          </p:nvGrpSpPr>
          <p:grpSpPr>
            <a:xfrm>
              <a:off x="285909" y="5214950"/>
              <a:ext cx="3357586" cy="1018405"/>
              <a:chOff x="278269" y="4125107"/>
              <a:chExt cx="3357586" cy="1018405"/>
            </a:xfrm>
          </p:grpSpPr>
          <p:sp>
            <p:nvSpPr>
              <p:cNvPr id="10" name="Rectangle 1"/>
              <p:cNvSpPr>
                <a:spLocks noChangeArrowheads="1"/>
              </p:cNvSpPr>
              <p:nvPr/>
            </p:nvSpPr>
            <p:spPr bwMode="auto">
              <a:xfrm>
                <a:off x="1060905" y="4357694"/>
                <a:ext cx="38985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2800" b="1" i="0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2071670" y="4357694"/>
                <a:ext cx="38985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2800" b="1" i="0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grpSp>
            <p:nvGrpSpPr>
              <p:cNvPr id="12" name="Группа 139"/>
              <p:cNvGrpSpPr/>
              <p:nvPr/>
            </p:nvGrpSpPr>
            <p:grpSpPr>
              <a:xfrm>
                <a:off x="278269" y="4125107"/>
                <a:ext cx="3357586" cy="1018405"/>
                <a:chOff x="278269" y="4125107"/>
                <a:chExt cx="3357586" cy="1018405"/>
              </a:xfrm>
            </p:grpSpPr>
            <p:sp>
              <p:nvSpPr>
                <p:cNvPr id="1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92394" y="4125107"/>
                  <a:ext cx="642942" cy="4410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78269" y="4572008"/>
                  <a:ext cx="870694" cy="5715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АВ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452987" y="4154013"/>
                  <a:ext cx="642942" cy="4410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206963" y="4566022"/>
                  <a:ext cx="1357321" cy="5715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spcAft>
                      <a:spcPts val="1000"/>
                    </a:spcAft>
                  </a:pPr>
                  <a:r>
                    <a:rPr lang="en-US" sz="2800" b="1" dirty="0" smtClean="0">
                      <a:solidFill>
                        <a:schemeClr val="bg2">
                          <a:lumMod val="2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lang="en-US" sz="2000" b="1" dirty="0" smtClean="0">
                      <a:solidFill>
                        <a:schemeClr val="bg2">
                          <a:lumMod val="2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ru-RU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+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421409" y="4572008"/>
                  <a:ext cx="1214446" cy="5715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spcAft>
                      <a:spcPts val="1000"/>
                    </a:spcAft>
                  </a:pPr>
                  <a:r>
                    <a:rPr lang="en-US" sz="2800" b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lang="ru-RU" sz="1600" b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r>
                    <a:rPr kumimoji="0" lang="ru-RU" sz="28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+</a:t>
                  </a:r>
                  <a:r>
                    <a:rPr lang="en-US" sz="2800" b="1" dirty="0" smtClean="0"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lang="en-US" sz="2000" b="1" dirty="0" smtClean="0"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19224" y="4143380"/>
                  <a:ext cx="428628" cy="4410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19" name="Группа 18"/>
          <p:cNvGrpSpPr/>
          <p:nvPr/>
        </p:nvGrpSpPr>
        <p:grpSpPr>
          <a:xfrm>
            <a:off x="-32" y="4643446"/>
            <a:ext cx="3203880" cy="1000132"/>
            <a:chOff x="285909" y="5214950"/>
            <a:chExt cx="3054862" cy="1018405"/>
          </a:xfrm>
        </p:grpSpPr>
        <p:sp>
          <p:nvSpPr>
            <p:cNvPr id="20" name="Line 6"/>
            <p:cNvSpPr>
              <a:spLocks noChangeShapeType="1"/>
            </p:cNvSpPr>
            <p:nvPr/>
          </p:nvSpPr>
          <p:spPr bwMode="auto">
            <a:xfrm flipH="1">
              <a:off x="428784" y="5698906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H="1">
              <a:off x="1428728" y="5715016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Line 6"/>
            <p:cNvSpPr>
              <a:spLocks noChangeShapeType="1"/>
            </p:cNvSpPr>
            <p:nvPr/>
          </p:nvSpPr>
          <p:spPr bwMode="auto">
            <a:xfrm flipH="1">
              <a:off x="2637542" y="5690757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3" name="Группа 161"/>
            <p:cNvGrpSpPr/>
            <p:nvPr/>
          </p:nvGrpSpPr>
          <p:grpSpPr>
            <a:xfrm>
              <a:off x="285909" y="5214950"/>
              <a:ext cx="3054862" cy="1018405"/>
              <a:chOff x="278269" y="4125107"/>
              <a:chExt cx="3054862" cy="1018405"/>
            </a:xfrm>
          </p:grpSpPr>
          <p:sp>
            <p:nvSpPr>
              <p:cNvPr id="24" name="Rectangle 1"/>
              <p:cNvSpPr>
                <a:spLocks noChangeArrowheads="1"/>
              </p:cNvSpPr>
              <p:nvPr/>
            </p:nvSpPr>
            <p:spPr bwMode="auto">
              <a:xfrm>
                <a:off x="1060905" y="4357694"/>
                <a:ext cx="38985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2800" b="1" i="0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5" name="Rectangle 1"/>
              <p:cNvSpPr>
                <a:spLocks noChangeArrowheads="1"/>
              </p:cNvSpPr>
              <p:nvPr/>
            </p:nvSpPr>
            <p:spPr bwMode="auto">
              <a:xfrm>
                <a:off x="2071670" y="4357694"/>
                <a:ext cx="38985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2800" b="1" i="0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grpSp>
            <p:nvGrpSpPr>
              <p:cNvPr id="26" name="Группа 164"/>
              <p:cNvGrpSpPr/>
              <p:nvPr/>
            </p:nvGrpSpPr>
            <p:grpSpPr>
              <a:xfrm>
                <a:off x="278269" y="4125107"/>
                <a:ext cx="3054862" cy="1018405"/>
                <a:chOff x="278269" y="4125107"/>
                <a:chExt cx="3054862" cy="1018405"/>
              </a:xfrm>
            </p:grpSpPr>
            <p:sp>
              <p:nvSpPr>
                <p:cNvPr id="2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92394" y="4125107"/>
                  <a:ext cx="642942" cy="4410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78269" y="4572008"/>
                  <a:ext cx="870694" cy="5715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АВ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452987" y="4154013"/>
                  <a:ext cx="642942" cy="4410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273367" y="4553735"/>
                  <a:ext cx="647976" cy="4611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spcAft>
                      <a:spcPts val="1000"/>
                    </a:spcAft>
                  </a:pPr>
                  <a:r>
                    <a:rPr kumimoji="0" lang="ru-RU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12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707161" y="4572008"/>
                  <a:ext cx="625970" cy="4817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spcAft>
                      <a:spcPts val="1000"/>
                    </a:spcAft>
                  </a:pPr>
                  <a:r>
                    <a:rPr lang="ru-RU" sz="2800" b="1" dirty="0" smtClean="0">
                      <a:latin typeface="Times New Roman" pitchFamily="18" charset="0"/>
                      <a:cs typeface="Times New Roman" pitchFamily="18" charset="0"/>
                    </a:rPr>
                    <a:t>12</a:t>
                  </a:r>
                  <a:endPara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19224" y="4143380"/>
                  <a:ext cx="428628" cy="4410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142844" y="5643578"/>
            <a:ext cx="10135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1000100" y="5674072"/>
            <a:ext cx="835596" cy="57150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6948264" y="620688"/>
            <a:ext cx="10135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7846496" y="664830"/>
            <a:ext cx="1045984" cy="57150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  <p:sp>
        <p:nvSpPr>
          <p:cNvPr id="37" name="Rectangle 46"/>
          <p:cNvSpPr>
            <a:spLocks noChangeArrowheads="1"/>
          </p:cNvSpPr>
          <p:nvPr/>
        </p:nvSpPr>
        <p:spPr bwMode="auto">
          <a:xfrm>
            <a:off x="3707904" y="980728"/>
            <a:ext cx="1516762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sz="2800" b="1" i="0" strike="noStrike" cap="none" normalizeH="0" baseline="-3000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 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60В</a:t>
            </a:r>
            <a:endParaRPr kumimoji="0" lang="ru-RU" sz="1400" b="0" i="0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283968" y="4650856"/>
            <a:ext cx="385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I</a:t>
            </a:r>
            <a:endParaRPr lang="ru-RU" sz="4000" dirty="0"/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4995498" y="4365104"/>
            <a:ext cx="476094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5023169" y="5057800"/>
            <a:ext cx="560165" cy="61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4564464" y="4759010"/>
            <a:ext cx="3593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2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2" name="Line 6"/>
          <p:cNvSpPr>
            <a:spLocks noChangeShapeType="1"/>
          </p:cNvSpPr>
          <p:nvPr/>
        </p:nvSpPr>
        <p:spPr bwMode="auto">
          <a:xfrm flipH="1">
            <a:off x="4967536" y="4985792"/>
            <a:ext cx="577325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283968" y="4415596"/>
            <a:ext cx="1512168" cy="126876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Rectangle 46"/>
          <p:cNvSpPr>
            <a:spLocks noChangeArrowheads="1"/>
          </p:cNvSpPr>
          <p:nvPr/>
        </p:nvSpPr>
        <p:spPr bwMode="auto">
          <a:xfrm>
            <a:off x="7308304" y="1340768"/>
            <a:ext cx="1388522" cy="5847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5А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45" name="Group 28"/>
          <p:cNvGrpSpPr>
            <a:grpSpLocks/>
          </p:cNvGrpSpPr>
          <p:nvPr/>
        </p:nvGrpSpPr>
        <p:grpSpPr bwMode="auto">
          <a:xfrm rot="16200000">
            <a:off x="1694743" y="1847886"/>
            <a:ext cx="2920944" cy="673331"/>
            <a:chOff x="5458" y="3716"/>
            <a:chExt cx="2697" cy="522"/>
          </a:xfrm>
        </p:grpSpPr>
        <p:grpSp>
          <p:nvGrpSpPr>
            <p:cNvPr id="46" name="Group 29"/>
            <p:cNvGrpSpPr>
              <a:grpSpLocks/>
            </p:cNvGrpSpPr>
            <p:nvPr/>
          </p:nvGrpSpPr>
          <p:grpSpPr bwMode="auto">
            <a:xfrm>
              <a:off x="6291" y="3716"/>
              <a:ext cx="1864" cy="522"/>
              <a:chOff x="1778" y="3539"/>
              <a:chExt cx="1464" cy="371"/>
            </a:xfrm>
          </p:grpSpPr>
          <p:grpSp>
            <p:nvGrpSpPr>
              <p:cNvPr id="48" name="Group 30"/>
              <p:cNvGrpSpPr>
                <a:grpSpLocks/>
              </p:cNvGrpSpPr>
              <p:nvPr/>
            </p:nvGrpSpPr>
            <p:grpSpPr bwMode="auto">
              <a:xfrm>
                <a:off x="1778" y="3539"/>
                <a:ext cx="465" cy="371"/>
                <a:chOff x="9730" y="4873"/>
                <a:chExt cx="599" cy="530"/>
              </a:xfrm>
            </p:grpSpPr>
            <p:sp>
              <p:nvSpPr>
                <p:cNvPr id="50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9730" y="4873"/>
                  <a:ext cx="599" cy="53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" name="Oval 32"/>
                <p:cNvSpPr>
                  <a:spLocks noChangeArrowheads="1"/>
                </p:cNvSpPr>
                <p:nvPr/>
              </p:nvSpPr>
              <p:spPr bwMode="auto">
                <a:xfrm>
                  <a:off x="9779" y="4917"/>
                  <a:ext cx="346" cy="334"/>
                </a:xfrm>
                <a:prstGeom prst="ellipse">
                  <a:avLst/>
                </a:prstGeom>
                <a:noFill/>
                <a:ln w="28575">
                  <a:solidFill>
                    <a:srgbClr val="0033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49" name="Line 33"/>
              <p:cNvSpPr>
                <a:spLocks noChangeShapeType="1"/>
              </p:cNvSpPr>
              <p:nvPr/>
            </p:nvSpPr>
            <p:spPr bwMode="auto">
              <a:xfrm>
                <a:off x="2093" y="3683"/>
                <a:ext cx="1149" cy="0"/>
              </a:xfrm>
              <a:prstGeom prst="line">
                <a:avLst/>
              </a:prstGeom>
              <a:noFill/>
              <a:ln w="28575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7" name="Line 36"/>
            <p:cNvSpPr>
              <a:spLocks noChangeShapeType="1"/>
            </p:cNvSpPr>
            <p:nvPr/>
          </p:nvSpPr>
          <p:spPr bwMode="auto">
            <a:xfrm>
              <a:off x="5458" y="3915"/>
              <a:ext cx="864" cy="0"/>
            </a:xfrm>
            <a:prstGeom prst="line">
              <a:avLst/>
            </a:prstGeom>
            <a:noFill/>
            <a:ln w="28575">
              <a:solidFill>
                <a:srgbClr val="0033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" name="Прямоугольник 51"/>
          <p:cNvSpPr/>
          <p:nvPr/>
        </p:nvSpPr>
        <p:spPr>
          <a:xfrm>
            <a:off x="6516216" y="2060848"/>
            <a:ext cx="2585964" cy="584775"/>
          </a:xfrm>
          <a:prstGeom prst="rect">
            <a:avLst/>
          </a:prstGeom>
          <a:ln w="38100">
            <a:solidFill>
              <a:srgbClr val="00660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 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444208" y="2636912"/>
            <a:ext cx="2755883" cy="584775"/>
          </a:xfrm>
          <a:prstGeom prst="rect">
            <a:avLst/>
          </a:prstGeom>
          <a:ln w="38100">
            <a:solidFill>
              <a:srgbClr val="00660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5А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•6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6415413" y="3226624"/>
            <a:ext cx="1789272" cy="584775"/>
          </a:xfrm>
          <a:prstGeom prst="rect">
            <a:avLst/>
          </a:prstGeom>
          <a:ln w="38100">
            <a:solidFill>
              <a:srgbClr val="00660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b="1" baseline="-25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=30В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6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3" grpId="0"/>
      <p:bldP spid="34" grpId="0" animBg="1"/>
      <p:bldP spid="35" grpId="0"/>
      <p:bldP spid="36" grpId="0" animBg="1"/>
      <p:bldP spid="37" grpId="0" animBg="1"/>
      <p:bldP spid="38" grpId="0"/>
      <p:bldP spid="39" grpId="0"/>
      <p:bldP spid="40" grpId="0"/>
      <p:bldP spid="41" grpId="0"/>
      <p:bldP spid="42" grpId="0" animBg="1"/>
      <p:bldP spid="43" grpId="0" animBg="1"/>
      <p:bldP spid="44" grpId="0" animBg="1"/>
      <p:bldP spid="52" grpId="0" animBg="1"/>
      <p:bldP spid="53" grpId="0" animBg="1"/>
      <p:bldP spid="5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5" cstate="print">
            <a:lum bright="-20000" contrast="40000"/>
          </a:blip>
          <a:srcRect l="3682" t="76147" r="74573" b="10935"/>
          <a:stretch>
            <a:fillRect/>
          </a:stretch>
        </p:blipFill>
        <p:spPr bwMode="auto">
          <a:xfrm>
            <a:off x="251520" y="260648"/>
            <a:ext cx="532859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2"/>
          <p:cNvGrpSpPr/>
          <p:nvPr/>
        </p:nvGrpSpPr>
        <p:grpSpPr>
          <a:xfrm>
            <a:off x="251520" y="3675518"/>
            <a:ext cx="870694" cy="1000132"/>
            <a:chOff x="4143372" y="4000504"/>
            <a:chExt cx="870694" cy="1000132"/>
          </a:xfrm>
        </p:grpSpPr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H="1">
              <a:off x="4214809" y="4484460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>
              <a:off x="4286059" y="4000504"/>
              <a:ext cx="428817" cy="441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4143372" y="4429132"/>
              <a:ext cx="870694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АВ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218782" y="3649583"/>
            <a:ext cx="994014" cy="1012419"/>
            <a:chOff x="5143504" y="4000504"/>
            <a:chExt cx="994014" cy="1012419"/>
          </a:xfrm>
        </p:grpSpPr>
        <p:sp>
          <p:nvSpPr>
            <p:cNvPr id="8" name="Rectangle 1"/>
            <p:cNvSpPr>
              <a:spLocks noChangeArrowheads="1"/>
            </p:cNvSpPr>
            <p:nvPr/>
          </p:nvSpPr>
          <p:spPr bwMode="auto">
            <a:xfrm>
              <a:off x="5747668" y="4233091"/>
              <a:ext cx="38985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+</a:t>
              </a:r>
              <a:endParaRPr kumimoji="0" lang="ru-RU" sz="28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grpSp>
          <p:nvGrpSpPr>
            <p:cNvPr id="9" name="Группа 198"/>
            <p:cNvGrpSpPr/>
            <p:nvPr/>
          </p:nvGrpSpPr>
          <p:grpSpPr>
            <a:xfrm>
              <a:off x="5143504" y="4000504"/>
              <a:ext cx="785818" cy="1012419"/>
              <a:chOff x="5143504" y="4000504"/>
              <a:chExt cx="785818" cy="1012419"/>
            </a:xfrm>
          </p:grpSpPr>
          <p:sp>
            <p:nvSpPr>
              <p:cNvPr id="10" name="Line 6"/>
              <p:cNvSpPr>
                <a:spLocks noChangeShapeType="1"/>
              </p:cNvSpPr>
              <p:nvPr/>
            </p:nvSpPr>
            <p:spPr bwMode="auto">
              <a:xfrm flipH="1">
                <a:off x="5214753" y="4500570"/>
                <a:ext cx="577325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/>
            </p:nvSpPr>
            <p:spPr bwMode="auto">
              <a:xfrm>
                <a:off x="5246652" y="4000504"/>
                <a:ext cx="396918" cy="4410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11"/>
              <p:cNvSpPr txBox="1">
                <a:spLocks noChangeArrowheads="1"/>
              </p:cNvSpPr>
              <p:nvPr/>
            </p:nvSpPr>
            <p:spPr bwMode="auto">
              <a:xfrm>
                <a:off x="5143504" y="4441419"/>
                <a:ext cx="785818" cy="5715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2800" b="1" dirty="0" smtClean="0">
                    <a:solidFill>
                      <a:schemeClr val="bg2">
                        <a:lumMod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2000" b="1" dirty="0" smtClean="0">
                    <a:solidFill>
                      <a:schemeClr val="bg2">
                        <a:lumMod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3" name="Группа 12"/>
          <p:cNvGrpSpPr/>
          <p:nvPr/>
        </p:nvGrpSpPr>
        <p:grpSpPr>
          <a:xfrm>
            <a:off x="2180136" y="3661870"/>
            <a:ext cx="994014" cy="1012419"/>
            <a:chOff x="5143504" y="4000504"/>
            <a:chExt cx="994014" cy="1012419"/>
          </a:xfrm>
        </p:grpSpPr>
        <p:sp>
          <p:nvSpPr>
            <p:cNvPr id="14" name="Rectangle 1"/>
            <p:cNvSpPr>
              <a:spLocks noChangeArrowheads="1"/>
            </p:cNvSpPr>
            <p:nvPr/>
          </p:nvSpPr>
          <p:spPr bwMode="auto">
            <a:xfrm>
              <a:off x="5747668" y="4233091"/>
              <a:ext cx="38985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+</a:t>
              </a:r>
              <a:endParaRPr kumimoji="0" lang="ru-RU" sz="28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grpSp>
          <p:nvGrpSpPr>
            <p:cNvPr id="15" name="Группа 203"/>
            <p:cNvGrpSpPr/>
            <p:nvPr/>
          </p:nvGrpSpPr>
          <p:grpSpPr>
            <a:xfrm>
              <a:off x="5143504" y="4000504"/>
              <a:ext cx="785818" cy="1012419"/>
              <a:chOff x="5143504" y="4000504"/>
              <a:chExt cx="785818" cy="1012419"/>
            </a:xfrm>
          </p:grpSpPr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 flipH="1">
                <a:off x="5214753" y="4500570"/>
                <a:ext cx="577325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10"/>
              <p:cNvSpPr txBox="1">
                <a:spLocks noChangeArrowheads="1"/>
              </p:cNvSpPr>
              <p:nvPr/>
            </p:nvSpPr>
            <p:spPr bwMode="auto">
              <a:xfrm>
                <a:off x="5246652" y="4000504"/>
                <a:ext cx="396918" cy="4410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 Box 11"/>
              <p:cNvSpPr txBox="1">
                <a:spLocks noChangeArrowheads="1"/>
              </p:cNvSpPr>
              <p:nvPr/>
            </p:nvSpPr>
            <p:spPr bwMode="auto">
              <a:xfrm>
                <a:off x="5143504" y="4441419"/>
                <a:ext cx="785818" cy="5715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1" name="Группа 209"/>
          <p:cNvGrpSpPr/>
          <p:nvPr/>
        </p:nvGrpSpPr>
        <p:grpSpPr>
          <a:xfrm>
            <a:off x="3037392" y="3645024"/>
            <a:ext cx="785818" cy="1012419"/>
            <a:chOff x="5143504" y="4000504"/>
            <a:chExt cx="785818" cy="1012419"/>
          </a:xfrm>
        </p:grpSpPr>
        <p:sp>
          <p:nvSpPr>
            <p:cNvPr id="22" name="Line 6"/>
            <p:cNvSpPr>
              <a:spLocks noChangeShapeType="1"/>
            </p:cNvSpPr>
            <p:nvPr/>
          </p:nvSpPr>
          <p:spPr bwMode="auto">
            <a:xfrm flipH="1">
              <a:off x="5214753" y="4500570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 Box 10"/>
            <p:cNvSpPr txBox="1">
              <a:spLocks noChangeArrowheads="1"/>
            </p:cNvSpPr>
            <p:nvPr/>
          </p:nvSpPr>
          <p:spPr bwMode="auto">
            <a:xfrm>
              <a:off x="5246652" y="4000504"/>
              <a:ext cx="396918" cy="441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5143504" y="4441419"/>
              <a:ext cx="785818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lang="en-US" sz="2800" b="1" dirty="0" smtClean="0">
                  <a:solidFill>
                    <a:srgbClr val="2D4D1B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dirty="0" smtClean="0">
                  <a:solidFill>
                    <a:srgbClr val="2D4D1B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  <a:p>
              <a:pPr>
                <a:spcAft>
                  <a:spcPts val="1000"/>
                </a:spcAft>
              </a:pP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2D4D1B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899592" y="3933056"/>
            <a:ext cx="389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251520" y="4725144"/>
            <a:ext cx="10135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1108776" y="4755638"/>
            <a:ext cx="835596" cy="57150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  <p:grpSp>
        <p:nvGrpSpPr>
          <p:cNvPr id="40" name="Группа 39"/>
          <p:cNvGrpSpPr/>
          <p:nvPr/>
        </p:nvGrpSpPr>
        <p:grpSpPr>
          <a:xfrm>
            <a:off x="5667720" y="1138392"/>
            <a:ext cx="870694" cy="1000132"/>
            <a:chOff x="4143372" y="4000504"/>
            <a:chExt cx="870694" cy="1000132"/>
          </a:xfrm>
        </p:grpSpPr>
        <p:sp>
          <p:nvSpPr>
            <p:cNvPr id="41" name="Line 6"/>
            <p:cNvSpPr>
              <a:spLocks noChangeShapeType="1"/>
            </p:cNvSpPr>
            <p:nvPr/>
          </p:nvSpPr>
          <p:spPr bwMode="auto">
            <a:xfrm flipH="1">
              <a:off x="4214809" y="4484460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 Box 10"/>
            <p:cNvSpPr txBox="1">
              <a:spLocks noChangeArrowheads="1"/>
            </p:cNvSpPr>
            <p:nvPr/>
          </p:nvSpPr>
          <p:spPr bwMode="auto">
            <a:xfrm>
              <a:off x="4286059" y="4000504"/>
              <a:ext cx="428817" cy="441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4143372" y="4429132"/>
              <a:ext cx="870694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СД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6634982" y="1112457"/>
            <a:ext cx="994014" cy="1012419"/>
            <a:chOff x="5143504" y="4000504"/>
            <a:chExt cx="994014" cy="1012419"/>
          </a:xfrm>
        </p:grpSpPr>
        <p:sp>
          <p:nvSpPr>
            <p:cNvPr id="45" name="Rectangle 1"/>
            <p:cNvSpPr>
              <a:spLocks noChangeArrowheads="1"/>
            </p:cNvSpPr>
            <p:nvPr/>
          </p:nvSpPr>
          <p:spPr bwMode="auto">
            <a:xfrm>
              <a:off x="5747668" y="4233091"/>
              <a:ext cx="38985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+</a:t>
              </a:r>
              <a:endParaRPr kumimoji="0" lang="ru-RU" sz="28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grpSp>
          <p:nvGrpSpPr>
            <p:cNvPr id="46" name="Группа 198"/>
            <p:cNvGrpSpPr/>
            <p:nvPr/>
          </p:nvGrpSpPr>
          <p:grpSpPr>
            <a:xfrm>
              <a:off x="5143504" y="4000504"/>
              <a:ext cx="785818" cy="1012419"/>
              <a:chOff x="5143504" y="4000504"/>
              <a:chExt cx="785818" cy="1012419"/>
            </a:xfrm>
          </p:grpSpPr>
          <p:sp>
            <p:nvSpPr>
              <p:cNvPr id="47" name="Line 6"/>
              <p:cNvSpPr>
                <a:spLocks noChangeShapeType="1"/>
              </p:cNvSpPr>
              <p:nvPr/>
            </p:nvSpPr>
            <p:spPr bwMode="auto">
              <a:xfrm flipH="1">
                <a:off x="5214753" y="4500570"/>
                <a:ext cx="577325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Text Box 10"/>
              <p:cNvSpPr txBox="1">
                <a:spLocks noChangeArrowheads="1"/>
              </p:cNvSpPr>
              <p:nvPr/>
            </p:nvSpPr>
            <p:spPr bwMode="auto">
              <a:xfrm>
                <a:off x="5246652" y="4000504"/>
                <a:ext cx="396918" cy="4410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 Box 11"/>
              <p:cNvSpPr txBox="1">
                <a:spLocks noChangeArrowheads="1"/>
              </p:cNvSpPr>
              <p:nvPr/>
            </p:nvSpPr>
            <p:spPr bwMode="auto">
              <a:xfrm>
                <a:off x="5143504" y="4441419"/>
                <a:ext cx="785818" cy="5715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2800" b="1" dirty="0" smtClean="0">
                    <a:solidFill>
                      <a:schemeClr val="bg2">
                        <a:lumMod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2000" b="1" dirty="0" smtClean="0">
                    <a:solidFill>
                      <a:schemeClr val="bg2">
                        <a:lumMod val="2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2" name="Группа 203"/>
          <p:cNvGrpSpPr/>
          <p:nvPr/>
        </p:nvGrpSpPr>
        <p:grpSpPr>
          <a:xfrm>
            <a:off x="7596336" y="1124744"/>
            <a:ext cx="785818" cy="1012419"/>
            <a:chOff x="5143504" y="4000504"/>
            <a:chExt cx="785818" cy="1012419"/>
          </a:xfrm>
        </p:grpSpPr>
        <p:sp>
          <p:nvSpPr>
            <p:cNvPr id="53" name="Line 6"/>
            <p:cNvSpPr>
              <a:spLocks noChangeShapeType="1"/>
            </p:cNvSpPr>
            <p:nvPr/>
          </p:nvSpPr>
          <p:spPr bwMode="auto">
            <a:xfrm flipH="1">
              <a:off x="5214753" y="4500570"/>
              <a:ext cx="577325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 Box 10"/>
            <p:cNvSpPr txBox="1">
              <a:spLocks noChangeArrowheads="1"/>
            </p:cNvSpPr>
            <p:nvPr/>
          </p:nvSpPr>
          <p:spPr bwMode="auto">
            <a:xfrm>
              <a:off x="5246652" y="4000504"/>
              <a:ext cx="396918" cy="441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 Box 11"/>
            <p:cNvSpPr txBox="1">
              <a:spLocks noChangeArrowheads="1"/>
            </p:cNvSpPr>
            <p:nvPr/>
          </p:nvSpPr>
          <p:spPr bwMode="auto">
            <a:xfrm>
              <a:off x="5143504" y="4441419"/>
              <a:ext cx="785818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6" name="Rectangle 1"/>
          <p:cNvSpPr>
            <a:spLocks noChangeArrowheads="1"/>
          </p:cNvSpPr>
          <p:nvPr/>
        </p:nvSpPr>
        <p:spPr bwMode="auto">
          <a:xfrm>
            <a:off x="6315792" y="1395930"/>
            <a:ext cx="389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6091008" y="2102362"/>
            <a:ext cx="10135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СД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1"/>
          <p:cNvSpPr txBox="1">
            <a:spLocks noChangeArrowheads="1"/>
          </p:cNvSpPr>
          <p:nvPr/>
        </p:nvSpPr>
        <p:spPr bwMode="auto">
          <a:xfrm>
            <a:off x="7048772" y="2132856"/>
            <a:ext cx="835596" cy="57150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5940152" y="2996952"/>
            <a:ext cx="10135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11"/>
          <p:cNvSpPr txBox="1">
            <a:spLocks noChangeArrowheads="1"/>
          </p:cNvSpPr>
          <p:nvPr/>
        </p:nvSpPr>
        <p:spPr bwMode="auto">
          <a:xfrm>
            <a:off x="6838384" y="3041094"/>
            <a:ext cx="1045984" cy="57150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8" grpId="0"/>
      <p:bldP spid="39" grpId="0" animBg="1"/>
      <p:bldP spid="56" grpId="0"/>
      <p:bldP spid="57" grpId="0"/>
      <p:bldP spid="58" grpId="0" animBg="1"/>
      <p:bldP spid="59" grpId="0"/>
      <p:bldP spid="6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lum bright="-20000" contrast="40000"/>
          </a:blip>
          <a:srcRect l="53803" t="75997" r="28074" b="9084"/>
          <a:stretch>
            <a:fillRect/>
          </a:stretch>
        </p:blipFill>
        <p:spPr bwMode="auto">
          <a:xfrm>
            <a:off x="395536" y="0"/>
            <a:ext cx="554461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714612" y="6273225"/>
            <a:ext cx="64293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стр.32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428604"/>
            <a:ext cx="474969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Темы №13,14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14" name="Группа 17"/>
          <p:cNvGrpSpPr/>
          <p:nvPr/>
        </p:nvGrpSpPr>
        <p:grpSpPr>
          <a:xfrm>
            <a:off x="7000892" y="3842097"/>
            <a:ext cx="1857388" cy="2087233"/>
            <a:chOff x="4929190" y="4056411"/>
            <a:chExt cx="1857388" cy="2087233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5929322" y="4056411"/>
              <a:ext cx="857256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929322" y="5127981"/>
              <a:ext cx="785818" cy="101566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6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21025686">
            <a:off x="-77302" y="1495327"/>
            <a:ext cx="7795418" cy="14417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Обобщение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0" y="785794"/>
            <a:ext cx="1142976" cy="144655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88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8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1857356" y="3000372"/>
            <a:ext cx="6072230" cy="142876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cap="all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По разделу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 rot="1067381">
            <a:off x="332669" y="4647092"/>
            <a:ext cx="3504486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 autoUpdateAnimBg="0"/>
      <p:bldP spid="12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08520" y="620688"/>
            <a:ext cx="7416824" cy="1921416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algn="ctr" eaLnBrk="1" fontAlgn="t" hangingPunct="1">
              <a:lnSpc>
                <a:spcPts val="3400"/>
              </a:lnSpc>
            </a:pP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гр6</a:t>
            </a:r>
          </a:p>
          <a:p>
            <a:pPr algn="ctr" eaLnBrk="1" fontAlgn="t" hangingPunct="1">
              <a:lnSpc>
                <a:spcPts val="34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1189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1155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1154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1153 1192 </a:t>
            </a:r>
          </a:p>
          <a:p>
            <a:pPr algn="ctr" eaLnBrk="1" fontAlgn="t" hangingPunct="1">
              <a:lnSpc>
                <a:spcPts val="3400"/>
              </a:lnSpc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т13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соед</a:t>
            </a:r>
            <a:endParaRPr lang="ru-RU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500"/>
                            </p:stCondLst>
                            <p:childTnLst>
                              <p:par>
                                <p:cTn id="78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500"/>
                            </p:stCondLst>
                            <p:childTnLst>
                              <p:par>
                                <p:cTn id="88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9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142984"/>
            <a:ext cx="7215238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Тст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8-2   стр.13</a:t>
            </a:r>
            <a:endParaRPr lang="ru-RU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643406" y="2928934"/>
            <a:ext cx="4500594" cy="2571768"/>
            <a:chOff x="8040" y="8280"/>
            <a:chExt cx="3480" cy="2055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040" y="8280"/>
              <a:ext cx="3480" cy="2055"/>
              <a:chOff x="8100" y="8205"/>
              <a:chExt cx="3480" cy="2055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8820" y="8379"/>
                <a:ext cx="2120" cy="1521"/>
                <a:chOff x="4873" y="2557"/>
                <a:chExt cx="2120" cy="1521"/>
              </a:xfrm>
            </p:grpSpPr>
            <p:sp>
              <p:nvSpPr>
                <p:cNvPr id="368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4931" y="2557"/>
                  <a:ext cx="0" cy="152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2" name="Line 18"/>
                <p:cNvSpPr>
                  <a:spLocks noChangeShapeType="1"/>
                </p:cNvSpPr>
                <p:nvPr/>
              </p:nvSpPr>
              <p:spPr bwMode="auto">
                <a:xfrm>
                  <a:off x="4873" y="4032"/>
                  <a:ext cx="2120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4931" y="2903"/>
                  <a:ext cx="887" cy="111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919" y="3433"/>
                  <a:ext cx="1348" cy="59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9" name="Line 15"/>
                <p:cNvSpPr>
                  <a:spLocks noChangeShapeType="1"/>
                </p:cNvSpPr>
                <p:nvPr/>
              </p:nvSpPr>
              <p:spPr bwMode="auto">
                <a:xfrm>
                  <a:off x="5679" y="2892"/>
                  <a:ext cx="0" cy="1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8" name="Line 14"/>
                <p:cNvSpPr>
                  <a:spLocks noChangeShapeType="1"/>
                </p:cNvSpPr>
                <p:nvPr/>
              </p:nvSpPr>
              <p:spPr bwMode="auto">
                <a:xfrm>
                  <a:off x="4931" y="3086"/>
                  <a:ext cx="11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7" name="Line 13"/>
                <p:cNvSpPr>
                  <a:spLocks noChangeShapeType="1"/>
                </p:cNvSpPr>
                <p:nvPr/>
              </p:nvSpPr>
              <p:spPr bwMode="auto">
                <a:xfrm>
                  <a:off x="4931" y="3708"/>
                  <a:ext cx="11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6875" name="Text Box 11"/>
              <p:cNvSpPr txBox="1">
                <a:spLocks noChangeArrowheads="1"/>
              </p:cNvSpPr>
              <p:nvPr/>
            </p:nvSpPr>
            <p:spPr bwMode="auto">
              <a:xfrm>
                <a:off x="8280" y="8205"/>
                <a:ext cx="975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I(А)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4" name="Text Box 10"/>
              <p:cNvSpPr txBox="1">
                <a:spLocks noChangeArrowheads="1"/>
              </p:cNvSpPr>
              <p:nvPr/>
            </p:nvSpPr>
            <p:spPr bwMode="auto">
              <a:xfrm>
                <a:off x="10680" y="9405"/>
                <a:ext cx="900" cy="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U(В)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3" name="Text Box 9"/>
              <p:cNvSpPr txBox="1">
                <a:spLocks noChangeArrowheads="1"/>
              </p:cNvSpPr>
              <p:nvPr/>
            </p:nvSpPr>
            <p:spPr bwMode="auto">
              <a:xfrm>
                <a:off x="9270" y="9795"/>
                <a:ext cx="984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330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2" name="Text Box 8"/>
              <p:cNvSpPr txBox="1">
                <a:spLocks noChangeArrowheads="1"/>
              </p:cNvSpPr>
              <p:nvPr/>
            </p:nvSpPr>
            <p:spPr bwMode="auto">
              <a:xfrm>
                <a:off x="8340" y="9300"/>
                <a:ext cx="72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11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1" name="Text Box 7"/>
              <p:cNvSpPr txBox="1">
                <a:spLocks noChangeArrowheads="1"/>
              </p:cNvSpPr>
              <p:nvPr/>
            </p:nvSpPr>
            <p:spPr bwMode="auto">
              <a:xfrm>
                <a:off x="8355" y="8685"/>
                <a:ext cx="54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?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0" name="Text Box 6"/>
              <p:cNvSpPr txBox="1">
                <a:spLocks noChangeArrowheads="1"/>
              </p:cNvSpPr>
              <p:nvPr/>
            </p:nvSpPr>
            <p:spPr bwMode="auto">
              <a:xfrm>
                <a:off x="10080" y="8280"/>
                <a:ext cx="1260" cy="7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К вопросу      №10</a:t>
                </a:r>
                <a:endParaRPr kumimoji="0" lang="ru-RU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69" name="Rectangle 5"/>
              <p:cNvSpPr>
                <a:spLocks noChangeArrowheads="1"/>
              </p:cNvSpPr>
              <p:nvPr/>
            </p:nvSpPr>
            <p:spPr bwMode="auto">
              <a:xfrm>
                <a:off x="8100" y="8280"/>
                <a:ext cx="3240" cy="198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867" name="Text Box 3"/>
            <p:cNvSpPr txBox="1">
              <a:spLocks noChangeArrowheads="1"/>
            </p:cNvSpPr>
            <p:nvPr/>
          </p:nvSpPr>
          <p:spPr bwMode="auto">
            <a:xfrm>
              <a:off x="9360" y="846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66" name="Text Box 2"/>
            <p:cNvSpPr txBox="1">
              <a:spLocks noChangeArrowheads="1"/>
            </p:cNvSpPr>
            <p:nvPr/>
          </p:nvSpPr>
          <p:spPr bwMode="auto">
            <a:xfrm>
              <a:off x="9720" y="900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0" y="-357214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графику определите  сопротивление  первого и примерное  значение второго</a:t>
            </a: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(Выберите правильное высказывание)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3630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примерно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99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22"/>
          <p:cNvGrpSpPr/>
          <p:nvPr/>
        </p:nvGrpSpPr>
        <p:grpSpPr>
          <a:xfrm>
            <a:off x="714348" y="2740879"/>
            <a:ext cx="1654949" cy="1661994"/>
            <a:chOff x="7560521" y="4741143"/>
            <a:chExt cx="1654949" cy="1661994"/>
          </a:xfrm>
          <a:solidFill>
            <a:schemeClr val="bg1"/>
          </a:solidFill>
        </p:grpSpPr>
        <p:sp>
          <p:nvSpPr>
            <p:cNvPr id="26" name="Прямоугольник 25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358214" y="4741143"/>
              <a:ext cx="857256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8512965" y="5572140"/>
              <a:ext cx="61919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27"/>
          <p:cNvGrpSpPr/>
          <p:nvPr/>
        </p:nvGrpSpPr>
        <p:grpSpPr>
          <a:xfrm>
            <a:off x="500034" y="4643446"/>
            <a:ext cx="2059827" cy="1616815"/>
            <a:chOff x="7560521" y="4741143"/>
            <a:chExt cx="2059827" cy="1616815"/>
          </a:xfrm>
          <a:solidFill>
            <a:schemeClr val="bg1"/>
          </a:solidFill>
        </p:grpSpPr>
        <p:sp>
          <p:nvSpPr>
            <p:cNvPr id="29" name="Прямоугольник 28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203463" y="4741143"/>
              <a:ext cx="1416885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330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274901" y="5526961"/>
              <a:ext cx="97638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Прямоугольник 32"/>
          <p:cNvSpPr/>
          <p:nvPr/>
        </p:nvSpPr>
        <p:spPr>
          <a:xfrm>
            <a:off x="3071802" y="5715016"/>
            <a:ext cx="6072198" cy="1077218"/>
          </a:xfrm>
          <a:prstGeom prst="rect">
            <a:avLst/>
          </a:prstGeom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indent="228600" algn="ctr" eaLnBrk="0" hangingPunct="0"/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lang="ru-RU" sz="3200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первого и примерно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Ом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второго;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3" grpId="0"/>
      <p:bldP spid="3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9.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Что можно найти и чему оно равно если известно, что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4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=8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мощность тока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 Вт;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напряжение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= 32 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мощность тока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128 Вт;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напряжение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2 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; 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напряжение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=32 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А.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1,2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Б.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2,3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В.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1,5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Г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3,5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 Д.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3,4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71"/>
          <p:cNvGrpSpPr/>
          <p:nvPr/>
        </p:nvGrpSpPr>
        <p:grpSpPr>
          <a:xfrm>
            <a:off x="214282" y="2714620"/>
            <a:ext cx="1551930" cy="596159"/>
            <a:chOff x="7143768" y="4855359"/>
            <a:chExt cx="714001" cy="59615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143768" y="4857760"/>
              <a:ext cx="352466" cy="59375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32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430502" y="4855359"/>
              <a:ext cx="427267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32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71"/>
          <p:cNvGrpSpPr/>
          <p:nvPr/>
        </p:nvGrpSpPr>
        <p:grpSpPr>
          <a:xfrm>
            <a:off x="1928794" y="2714620"/>
            <a:ext cx="1551930" cy="596159"/>
            <a:chOff x="7143768" y="4855359"/>
            <a:chExt cx="714001" cy="596159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143768" y="4857760"/>
              <a:ext cx="352466" cy="59375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32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430502" y="4855359"/>
              <a:ext cx="427267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32В</a:t>
              </a:r>
              <a:endPara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214282" y="3429000"/>
            <a:ext cx="19511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/t=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79932" y="3429000"/>
            <a:ext cx="11753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676" y="3416937"/>
            <a:ext cx="12186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41121" y="3435494"/>
            <a:ext cx="15199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128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Вт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046731">
            <a:off x="2440458" y="4264788"/>
            <a:ext cx="1404552" cy="76944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2,3</a:t>
            </a:r>
            <a:endParaRPr lang="ru-RU" sz="4400" dirty="0"/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6290926" y="2428868"/>
            <a:ext cx="2638792" cy="1613146"/>
            <a:chOff x="7909" y="8247"/>
            <a:chExt cx="2079" cy="1513"/>
          </a:xfrm>
        </p:grpSpPr>
        <p:grpSp>
          <p:nvGrpSpPr>
            <p:cNvPr id="6149" name="Group 5"/>
            <p:cNvGrpSpPr>
              <a:grpSpLocks/>
            </p:cNvGrpSpPr>
            <p:nvPr/>
          </p:nvGrpSpPr>
          <p:grpSpPr bwMode="auto">
            <a:xfrm>
              <a:off x="7909" y="8247"/>
              <a:ext cx="2072" cy="1513"/>
              <a:chOff x="1469" y="2611"/>
              <a:chExt cx="2072" cy="1513"/>
            </a:xfrm>
          </p:grpSpPr>
          <p:sp>
            <p:nvSpPr>
              <p:cNvPr id="6150" name="Rectangle 6"/>
              <p:cNvSpPr>
                <a:spLocks noChangeArrowheads="1"/>
              </p:cNvSpPr>
              <p:nvPr/>
            </p:nvSpPr>
            <p:spPr bwMode="auto">
              <a:xfrm>
                <a:off x="1848" y="3341"/>
                <a:ext cx="529" cy="161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6151" name="Group 7"/>
              <p:cNvGrpSpPr>
                <a:grpSpLocks/>
              </p:cNvGrpSpPr>
              <p:nvPr/>
            </p:nvGrpSpPr>
            <p:grpSpPr bwMode="auto">
              <a:xfrm>
                <a:off x="1469" y="2611"/>
                <a:ext cx="2072" cy="1513"/>
                <a:chOff x="1637" y="2611"/>
                <a:chExt cx="2072" cy="1513"/>
              </a:xfrm>
            </p:grpSpPr>
            <p:sp>
              <p:nvSpPr>
                <p:cNvPr id="6152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1659" y="3412"/>
                  <a:ext cx="35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6153" name="Group 9"/>
                <p:cNvGrpSpPr>
                  <a:grpSpLocks/>
                </p:cNvGrpSpPr>
                <p:nvPr/>
              </p:nvGrpSpPr>
              <p:grpSpPr bwMode="auto">
                <a:xfrm>
                  <a:off x="1637" y="2611"/>
                  <a:ext cx="2072" cy="1375"/>
                  <a:chOff x="1637" y="2611"/>
                  <a:chExt cx="2072" cy="1375"/>
                </a:xfrm>
              </p:grpSpPr>
              <p:sp>
                <p:nvSpPr>
                  <p:cNvPr id="6154" name="Line 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55" y="3412"/>
                    <a:ext cx="35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6155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2913" y="3127"/>
                    <a:ext cx="794" cy="725"/>
                    <a:chOff x="5000" y="7551"/>
                    <a:chExt cx="794" cy="725"/>
                  </a:xfrm>
                </p:grpSpPr>
                <p:grpSp>
                  <p:nvGrpSpPr>
                    <p:cNvPr id="6156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65" y="7551"/>
                      <a:ext cx="702" cy="725"/>
                      <a:chOff x="5065" y="7551"/>
                      <a:chExt cx="702" cy="725"/>
                    </a:xfrm>
                  </p:grpSpPr>
                  <p:sp>
                    <p:nvSpPr>
                      <p:cNvPr id="6157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65" y="7551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32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</a:t>
                        </a:r>
                        <a:r>
                          <a:rPr kumimoji="0" lang="ru-RU" sz="3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А</a:t>
                        </a:r>
                        <a:endParaRPr kumimoji="0" lang="ru-RU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6158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6159" name="Line 1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160" name="Line 1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6161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1877" y="2611"/>
                    <a:ext cx="1096" cy="793"/>
                    <a:chOff x="9377" y="4840"/>
                    <a:chExt cx="1130" cy="793"/>
                  </a:xfrm>
                </p:grpSpPr>
                <p:grpSp>
                  <p:nvGrpSpPr>
                    <p:cNvPr id="6162" name="Group 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79" y="4840"/>
                      <a:ext cx="608" cy="530"/>
                      <a:chOff x="9779" y="4840"/>
                      <a:chExt cx="608" cy="530"/>
                    </a:xfrm>
                  </p:grpSpPr>
                  <p:sp>
                    <p:nvSpPr>
                      <p:cNvPr id="6163" name="Text Box 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788" y="4840"/>
                        <a:ext cx="599" cy="5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3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V</a:t>
                        </a:r>
                        <a:endParaRPr kumimoji="0" lang="ru-RU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6164" name="Oval 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79" y="4917"/>
                        <a:ext cx="346" cy="334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6165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127" y="5092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166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90" y="5093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167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77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168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495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169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709" y="3410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70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1647" y="3398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71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72" y="3985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72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37" y="3973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6173" name="Group 29"/>
                <p:cNvGrpSpPr>
                  <a:grpSpLocks/>
                </p:cNvGrpSpPr>
                <p:nvPr/>
              </p:nvGrpSpPr>
              <p:grpSpPr bwMode="auto">
                <a:xfrm>
                  <a:off x="2881" y="3848"/>
                  <a:ext cx="184" cy="276"/>
                  <a:chOff x="3503" y="4378"/>
                  <a:chExt cx="184" cy="276"/>
                </a:xfrm>
              </p:grpSpPr>
              <p:sp>
                <p:nvSpPr>
                  <p:cNvPr id="6174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75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6176" name="Group 32"/>
                <p:cNvGrpSpPr>
                  <a:grpSpLocks/>
                </p:cNvGrpSpPr>
                <p:nvPr/>
              </p:nvGrpSpPr>
              <p:grpSpPr bwMode="auto">
                <a:xfrm>
                  <a:off x="2294" y="3825"/>
                  <a:ext cx="184" cy="276"/>
                  <a:chOff x="3503" y="4378"/>
                  <a:chExt cx="184" cy="276"/>
                </a:xfrm>
              </p:grpSpPr>
              <p:sp>
                <p:nvSpPr>
                  <p:cNvPr id="6177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78" name="Line 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6179" name="Text Box 35"/>
            <p:cNvSpPr txBox="1">
              <a:spLocks noChangeArrowheads="1"/>
            </p:cNvSpPr>
            <p:nvPr/>
          </p:nvSpPr>
          <p:spPr bwMode="auto">
            <a:xfrm>
              <a:off x="8247" y="9017"/>
              <a:ext cx="90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8</a:t>
              </a:r>
              <a:r>
                <a:rPr kumimoji="0" lang="ru-RU" sz="3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Ом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9261" y="9120"/>
              <a:ext cx="727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4А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" name="Рамка 49"/>
          <p:cNvSpPr/>
          <p:nvPr/>
        </p:nvSpPr>
        <p:spPr>
          <a:xfrm>
            <a:off x="2857300" y="3429000"/>
            <a:ext cx="928694" cy="7143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9" grpId="0"/>
      <p:bldP spid="10" grpId="0"/>
      <p:bldP spid="11" grpId="0"/>
      <p:bldP spid="12" grpId="0"/>
      <p:bldP spid="14" grpId="0" animBg="1"/>
      <p:bldP spid="5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214006"/>
            <a:ext cx="9144000" cy="175432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8кл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Каково напряжение на участке цепи сопротивлением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800 к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 при силе тока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А?</a:t>
            </a:r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Ответ выразите в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кВ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с точностью до десятых..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286065" y="1785926"/>
            <a:ext cx="2786529" cy="2500330"/>
            <a:chOff x="7909" y="8280"/>
            <a:chExt cx="2261" cy="148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909" y="8280"/>
              <a:ext cx="2072" cy="1480"/>
              <a:chOff x="1469" y="2644"/>
              <a:chExt cx="2072" cy="1480"/>
            </a:xfrm>
          </p:grpSpPr>
          <p:sp>
            <p:nvSpPr>
              <p:cNvPr id="7" name="Rectangle 4"/>
              <p:cNvSpPr>
                <a:spLocks noChangeArrowheads="1"/>
              </p:cNvSpPr>
              <p:nvPr/>
            </p:nvSpPr>
            <p:spPr bwMode="auto">
              <a:xfrm>
                <a:off x="1848" y="3341"/>
                <a:ext cx="529" cy="161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469" y="2644"/>
                <a:ext cx="2072" cy="1480"/>
                <a:chOff x="1637" y="2644"/>
                <a:chExt cx="2072" cy="1480"/>
              </a:xfrm>
            </p:grpSpPr>
            <p:sp>
              <p:nvSpPr>
                <p:cNvPr id="9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1659" y="3412"/>
                  <a:ext cx="35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8" name="Group 7"/>
                <p:cNvGrpSpPr>
                  <a:grpSpLocks/>
                </p:cNvGrpSpPr>
                <p:nvPr/>
              </p:nvGrpSpPr>
              <p:grpSpPr bwMode="auto">
                <a:xfrm>
                  <a:off x="1637" y="2644"/>
                  <a:ext cx="2072" cy="1342"/>
                  <a:chOff x="1637" y="2644"/>
                  <a:chExt cx="2072" cy="1342"/>
                </a:xfrm>
              </p:grpSpPr>
              <p:sp>
                <p:nvSpPr>
                  <p:cNvPr id="17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55" y="3412"/>
                    <a:ext cx="35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2913" y="3172"/>
                    <a:ext cx="794" cy="725"/>
                    <a:chOff x="5000" y="7596"/>
                    <a:chExt cx="794" cy="725"/>
                  </a:xfrm>
                </p:grpSpPr>
                <p:grpSp>
                  <p:nvGrpSpPr>
                    <p:cNvPr id="11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74" y="7596"/>
                      <a:ext cx="702" cy="725"/>
                      <a:chOff x="5074" y="7596"/>
                      <a:chExt cx="702" cy="725"/>
                    </a:xfrm>
                  </p:grpSpPr>
                  <p:sp>
                    <p:nvSpPr>
                      <p:cNvPr id="34" name="Text Box 1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74" y="7596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36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</a:t>
                        </a:r>
                        <a:r>
                          <a:rPr kumimoji="0" lang="ru-RU" sz="3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А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5" name="Oval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32" name="Line 1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3" name="Line 1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2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1877" y="2644"/>
                    <a:ext cx="1096" cy="760"/>
                    <a:chOff x="9377" y="4873"/>
                    <a:chExt cx="1130" cy="760"/>
                  </a:xfrm>
                </p:grpSpPr>
                <p:grpSp>
                  <p:nvGrpSpPr>
                    <p:cNvPr id="18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11" y="4873"/>
                      <a:ext cx="599" cy="530"/>
                      <a:chOff x="9711" y="4873"/>
                      <a:chExt cx="599" cy="530"/>
                    </a:xfrm>
                  </p:grpSpPr>
                  <p:sp>
                    <p:nvSpPr>
                      <p:cNvPr id="29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711" y="4873"/>
                        <a:ext cx="599" cy="5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3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V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0" name="Oval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79" y="4917"/>
                        <a:ext cx="346" cy="334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25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127" y="5092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6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90" y="5093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7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77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8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495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20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3709" y="3410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1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647" y="3398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2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72" y="3985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3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37" y="3973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9" name="Group 27"/>
                <p:cNvGrpSpPr>
                  <a:grpSpLocks/>
                </p:cNvGrpSpPr>
                <p:nvPr/>
              </p:nvGrpSpPr>
              <p:grpSpPr bwMode="auto">
                <a:xfrm>
                  <a:off x="2881" y="3848"/>
                  <a:ext cx="184" cy="276"/>
                  <a:chOff x="3503" y="4378"/>
                  <a:chExt cx="184" cy="276"/>
                </a:xfrm>
              </p:grpSpPr>
              <p:sp>
                <p:nvSpPr>
                  <p:cNvPr id="15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4" name="Group 30"/>
                <p:cNvGrpSpPr>
                  <a:grpSpLocks/>
                </p:cNvGrpSpPr>
                <p:nvPr/>
              </p:nvGrpSpPr>
              <p:grpSpPr bwMode="auto">
                <a:xfrm>
                  <a:off x="2294" y="3825"/>
                  <a:ext cx="184" cy="276"/>
                  <a:chOff x="3503" y="4378"/>
                  <a:chExt cx="184" cy="276"/>
                </a:xfrm>
              </p:grpSpPr>
              <p:sp>
                <p:nvSpPr>
                  <p:cNvPr id="13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4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8704" y="8436"/>
              <a:ext cx="727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?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 Box 34"/>
            <p:cNvSpPr txBox="1">
              <a:spLocks noChangeArrowheads="1"/>
            </p:cNvSpPr>
            <p:nvPr/>
          </p:nvSpPr>
          <p:spPr bwMode="auto">
            <a:xfrm>
              <a:off x="9261" y="9120"/>
              <a:ext cx="909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" name="Прямоугольник 35"/>
          <p:cNvSpPr/>
          <p:nvPr/>
        </p:nvSpPr>
        <p:spPr>
          <a:xfrm>
            <a:off x="6510119" y="3143248"/>
            <a:ext cx="16337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800 к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 </a:t>
            </a:r>
            <a:endParaRPr lang="ru-RU" sz="28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0" y="2714620"/>
            <a:ext cx="184858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IR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4282" y="3786190"/>
            <a:ext cx="56380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r>
              <a:rPr lang="ru-RU" sz="5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×10</a:t>
            </a:r>
            <a:r>
              <a:rPr lang="ru-RU" sz="5400" b="1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4×10</a:t>
            </a:r>
            <a:r>
              <a:rPr lang="ru-RU" sz="5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0" y="557214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200В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2.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200мВ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3,20 кВ</a:t>
            </a:r>
            <a:r>
              <a:rPr lang="ru-RU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32кВ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5.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5мкВ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 rot="20390605">
            <a:off x="2833495" y="2659736"/>
            <a:ext cx="2438488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3,2 кВ</a:t>
            </a:r>
            <a:r>
              <a:rPr lang="ru-RU" sz="4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" grpId="0" animBg="1"/>
      <p:bldP spid="36" grpId="0"/>
      <p:bldP spid="37" grpId="0"/>
      <p:bldP spid="38" grpId="0"/>
      <p:bldP spid="39" grpId="0"/>
      <p:bldP spid="4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643406" y="2928934"/>
            <a:ext cx="4500594" cy="2571768"/>
            <a:chOff x="8040" y="8280"/>
            <a:chExt cx="3480" cy="2055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040" y="8280"/>
              <a:ext cx="3480" cy="2055"/>
              <a:chOff x="8100" y="8205"/>
              <a:chExt cx="3480" cy="2055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8820" y="8379"/>
                <a:ext cx="2120" cy="1521"/>
                <a:chOff x="4873" y="2557"/>
                <a:chExt cx="2120" cy="1521"/>
              </a:xfrm>
            </p:grpSpPr>
            <p:sp>
              <p:nvSpPr>
                <p:cNvPr id="368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4931" y="2557"/>
                  <a:ext cx="0" cy="152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2" name="Line 18"/>
                <p:cNvSpPr>
                  <a:spLocks noChangeShapeType="1"/>
                </p:cNvSpPr>
                <p:nvPr/>
              </p:nvSpPr>
              <p:spPr bwMode="auto">
                <a:xfrm>
                  <a:off x="4873" y="4032"/>
                  <a:ext cx="2120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4931" y="2903"/>
                  <a:ext cx="887" cy="111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919" y="3433"/>
                  <a:ext cx="1348" cy="59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9" name="Line 15"/>
                <p:cNvSpPr>
                  <a:spLocks noChangeShapeType="1"/>
                </p:cNvSpPr>
                <p:nvPr/>
              </p:nvSpPr>
              <p:spPr bwMode="auto">
                <a:xfrm>
                  <a:off x="5679" y="2892"/>
                  <a:ext cx="0" cy="1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8" name="Line 14"/>
                <p:cNvSpPr>
                  <a:spLocks noChangeShapeType="1"/>
                </p:cNvSpPr>
                <p:nvPr/>
              </p:nvSpPr>
              <p:spPr bwMode="auto">
                <a:xfrm>
                  <a:off x="4931" y="3086"/>
                  <a:ext cx="11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7" name="Line 13"/>
                <p:cNvSpPr>
                  <a:spLocks noChangeShapeType="1"/>
                </p:cNvSpPr>
                <p:nvPr/>
              </p:nvSpPr>
              <p:spPr bwMode="auto">
                <a:xfrm>
                  <a:off x="4931" y="3708"/>
                  <a:ext cx="11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6875" name="Text Box 11"/>
              <p:cNvSpPr txBox="1">
                <a:spLocks noChangeArrowheads="1"/>
              </p:cNvSpPr>
              <p:nvPr/>
            </p:nvSpPr>
            <p:spPr bwMode="auto">
              <a:xfrm>
                <a:off x="8280" y="8205"/>
                <a:ext cx="975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I(А)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4" name="Text Box 10"/>
              <p:cNvSpPr txBox="1">
                <a:spLocks noChangeArrowheads="1"/>
              </p:cNvSpPr>
              <p:nvPr/>
            </p:nvSpPr>
            <p:spPr bwMode="auto">
              <a:xfrm>
                <a:off x="10680" y="9405"/>
                <a:ext cx="900" cy="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U(В)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3" name="Text Box 9"/>
              <p:cNvSpPr txBox="1">
                <a:spLocks noChangeArrowheads="1"/>
              </p:cNvSpPr>
              <p:nvPr/>
            </p:nvSpPr>
            <p:spPr bwMode="auto">
              <a:xfrm>
                <a:off x="9270" y="9795"/>
                <a:ext cx="984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330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2" name="Text Box 8"/>
              <p:cNvSpPr txBox="1">
                <a:spLocks noChangeArrowheads="1"/>
              </p:cNvSpPr>
              <p:nvPr/>
            </p:nvSpPr>
            <p:spPr bwMode="auto">
              <a:xfrm>
                <a:off x="8340" y="9300"/>
                <a:ext cx="72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11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1" name="Text Box 7"/>
              <p:cNvSpPr txBox="1">
                <a:spLocks noChangeArrowheads="1"/>
              </p:cNvSpPr>
              <p:nvPr/>
            </p:nvSpPr>
            <p:spPr bwMode="auto">
              <a:xfrm>
                <a:off x="8355" y="8685"/>
                <a:ext cx="54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?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0" name="Text Box 6"/>
              <p:cNvSpPr txBox="1">
                <a:spLocks noChangeArrowheads="1"/>
              </p:cNvSpPr>
              <p:nvPr/>
            </p:nvSpPr>
            <p:spPr bwMode="auto">
              <a:xfrm>
                <a:off x="10080" y="8280"/>
                <a:ext cx="1260" cy="7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К вопросу      №10</a:t>
                </a:r>
                <a:endParaRPr kumimoji="0" lang="ru-RU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69" name="Rectangle 5"/>
              <p:cNvSpPr>
                <a:spLocks noChangeArrowheads="1"/>
              </p:cNvSpPr>
              <p:nvPr/>
            </p:nvSpPr>
            <p:spPr bwMode="auto">
              <a:xfrm>
                <a:off x="8100" y="8280"/>
                <a:ext cx="3240" cy="198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867" name="Text Box 3"/>
            <p:cNvSpPr txBox="1">
              <a:spLocks noChangeArrowheads="1"/>
            </p:cNvSpPr>
            <p:nvPr/>
          </p:nvSpPr>
          <p:spPr bwMode="auto">
            <a:xfrm>
              <a:off x="9360" y="846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66" name="Text Box 2"/>
            <p:cNvSpPr txBox="1">
              <a:spLocks noChangeArrowheads="1"/>
            </p:cNvSpPr>
            <p:nvPr/>
          </p:nvSpPr>
          <p:spPr bwMode="auto">
            <a:xfrm>
              <a:off x="9720" y="900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0" y="-357214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графику определите  сопротивление  первого и примерное  значение второго</a:t>
            </a: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(Выберите правильное высказывание)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3630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примерно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99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22"/>
          <p:cNvGrpSpPr/>
          <p:nvPr/>
        </p:nvGrpSpPr>
        <p:grpSpPr>
          <a:xfrm>
            <a:off x="714348" y="2740879"/>
            <a:ext cx="1654949" cy="1661994"/>
            <a:chOff x="7560521" y="4741143"/>
            <a:chExt cx="1654949" cy="1661994"/>
          </a:xfrm>
          <a:solidFill>
            <a:schemeClr val="bg1"/>
          </a:solidFill>
        </p:grpSpPr>
        <p:sp>
          <p:nvSpPr>
            <p:cNvPr id="26" name="Прямоугольник 25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358214" y="4741143"/>
              <a:ext cx="857256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8512965" y="5572140"/>
              <a:ext cx="61919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27"/>
          <p:cNvGrpSpPr/>
          <p:nvPr/>
        </p:nvGrpSpPr>
        <p:grpSpPr>
          <a:xfrm>
            <a:off x="500034" y="4643446"/>
            <a:ext cx="2059827" cy="1616815"/>
            <a:chOff x="7560521" y="4741143"/>
            <a:chExt cx="2059827" cy="1616815"/>
          </a:xfrm>
          <a:solidFill>
            <a:schemeClr val="bg1"/>
          </a:solidFill>
        </p:grpSpPr>
        <p:sp>
          <p:nvSpPr>
            <p:cNvPr id="29" name="Прямоугольник 28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203463" y="4741143"/>
              <a:ext cx="1416885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330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274901" y="5526961"/>
              <a:ext cx="97638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Прямоугольник 32"/>
          <p:cNvSpPr/>
          <p:nvPr/>
        </p:nvSpPr>
        <p:spPr>
          <a:xfrm>
            <a:off x="3071802" y="5715016"/>
            <a:ext cx="6072198" cy="1077218"/>
          </a:xfrm>
          <a:prstGeom prst="rect">
            <a:avLst/>
          </a:prstGeom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indent="228600" algn="ctr" eaLnBrk="0" hangingPunct="0"/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lang="ru-RU" sz="3200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первого и примерно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Ом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второго;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3" grpId="0"/>
      <p:bldP spid="3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95086" y="1357298"/>
            <a:ext cx="1691426" cy="1201541"/>
            <a:chOff x="9377" y="4873"/>
            <a:chExt cx="1130" cy="76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9767" y="4873"/>
              <a:ext cx="599" cy="530"/>
              <a:chOff x="9767" y="4873"/>
              <a:chExt cx="599" cy="530"/>
            </a:xfrm>
          </p:grpSpPr>
          <p:sp>
            <p:nvSpPr>
              <p:cNvPr id="8196" name="Text Box 4"/>
              <p:cNvSpPr txBox="1">
                <a:spLocks noChangeArrowheads="1"/>
              </p:cNvSpPr>
              <p:nvPr/>
            </p:nvSpPr>
            <p:spPr bwMode="auto">
              <a:xfrm>
                <a:off x="9767" y="4873"/>
                <a:ext cx="599" cy="5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197" name="Oval 5"/>
              <p:cNvSpPr>
                <a:spLocks noChangeArrowheads="1"/>
              </p:cNvSpPr>
              <p:nvPr/>
            </p:nvSpPr>
            <p:spPr bwMode="auto">
              <a:xfrm>
                <a:off x="9779" y="4917"/>
                <a:ext cx="346" cy="334"/>
              </a:xfrm>
              <a:prstGeom prst="ellipse">
                <a:avLst/>
              </a:prstGeom>
              <a:noFill/>
              <a:ln w="127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>
              <a:off x="10127" y="5092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>
              <a:off x="9390" y="5093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9377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10495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570524" y="1376270"/>
            <a:ext cx="1691426" cy="1201541"/>
            <a:chOff x="9385" y="4873"/>
            <a:chExt cx="1129" cy="760"/>
          </a:xfrm>
        </p:grpSpPr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9779" y="4873"/>
              <a:ext cx="602" cy="530"/>
              <a:chOff x="9779" y="4873"/>
              <a:chExt cx="602" cy="530"/>
            </a:xfrm>
          </p:grpSpPr>
          <p:sp>
            <p:nvSpPr>
              <p:cNvPr id="8228" name="Text Box 36"/>
              <p:cNvSpPr txBox="1">
                <a:spLocks noChangeArrowheads="1"/>
              </p:cNvSpPr>
              <p:nvPr/>
            </p:nvSpPr>
            <p:spPr bwMode="auto">
              <a:xfrm>
                <a:off x="9782" y="4873"/>
                <a:ext cx="599" cy="5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29" name="Oval 37"/>
              <p:cNvSpPr>
                <a:spLocks noChangeArrowheads="1"/>
              </p:cNvSpPr>
              <p:nvPr/>
            </p:nvSpPr>
            <p:spPr bwMode="auto">
              <a:xfrm>
                <a:off x="9779" y="4917"/>
                <a:ext cx="346" cy="334"/>
              </a:xfrm>
              <a:prstGeom prst="ellipse">
                <a:avLst/>
              </a:prstGeom>
              <a:noFill/>
              <a:ln w="1270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>
              <a:off x="10127" y="5092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>
              <a:off x="9390" y="5093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2" name="Line 40"/>
            <p:cNvSpPr>
              <a:spLocks noChangeShapeType="1"/>
            </p:cNvSpPr>
            <p:nvPr/>
          </p:nvSpPr>
          <p:spPr bwMode="auto">
            <a:xfrm>
              <a:off x="9385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>
              <a:off x="10514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2658584" y="3000372"/>
            <a:ext cx="1984854" cy="1201541"/>
            <a:chOff x="9388" y="4873"/>
            <a:chExt cx="1119" cy="760"/>
          </a:xfrm>
        </p:grpSpPr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9779" y="4873"/>
              <a:ext cx="625" cy="530"/>
              <a:chOff x="9779" y="4873"/>
              <a:chExt cx="625" cy="530"/>
            </a:xfrm>
          </p:grpSpPr>
          <p:sp>
            <p:nvSpPr>
              <p:cNvPr id="8236" name="Text Box 44"/>
              <p:cNvSpPr txBox="1">
                <a:spLocks noChangeArrowheads="1"/>
              </p:cNvSpPr>
              <p:nvPr/>
            </p:nvSpPr>
            <p:spPr bwMode="auto">
              <a:xfrm>
                <a:off x="9805" y="4873"/>
                <a:ext cx="599" cy="5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37" name="Oval 45"/>
              <p:cNvSpPr>
                <a:spLocks noChangeArrowheads="1"/>
              </p:cNvSpPr>
              <p:nvPr/>
            </p:nvSpPr>
            <p:spPr bwMode="auto">
              <a:xfrm>
                <a:off x="9779" y="4917"/>
                <a:ext cx="346" cy="334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38" name="Line 46"/>
            <p:cNvSpPr>
              <a:spLocks noChangeShapeType="1"/>
            </p:cNvSpPr>
            <p:nvPr/>
          </p:nvSpPr>
          <p:spPr bwMode="auto">
            <a:xfrm>
              <a:off x="10127" y="5092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9390" y="5093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0" name="Line 48"/>
            <p:cNvSpPr>
              <a:spLocks noChangeShapeType="1"/>
            </p:cNvSpPr>
            <p:nvPr/>
          </p:nvSpPr>
          <p:spPr bwMode="auto">
            <a:xfrm>
              <a:off x="9388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1" name="Line 49"/>
            <p:cNvSpPr>
              <a:spLocks noChangeShapeType="1"/>
            </p:cNvSpPr>
            <p:nvPr/>
          </p:nvSpPr>
          <p:spPr bwMode="auto">
            <a:xfrm>
              <a:off x="10495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7181051" y="2666345"/>
            <a:ext cx="1526162" cy="1391258"/>
            <a:chOff x="11619" y="6011"/>
            <a:chExt cx="905" cy="880"/>
          </a:xfrm>
        </p:grpSpPr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11619" y="6011"/>
              <a:ext cx="905" cy="869"/>
              <a:chOff x="11787" y="6011"/>
              <a:chExt cx="905" cy="869"/>
            </a:xfrm>
          </p:grpSpPr>
          <p:grpSp>
            <p:nvGrpSpPr>
              <p:cNvPr id="10" name="Group 52"/>
              <p:cNvGrpSpPr>
                <a:grpSpLocks/>
              </p:cNvGrpSpPr>
              <p:nvPr/>
            </p:nvGrpSpPr>
            <p:grpSpPr bwMode="auto">
              <a:xfrm>
                <a:off x="12012" y="6234"/>
                <a:ext cx="680" cy="530"/>
                <a:chOff x="9779" y="4873"/>
                <a:chExt cx="647" cy="530"/>
              </a:xfrm>
            </p:grpSpPr>
            <p:sp>
              <p:nvSpPr>
                <p:cNvPr id="824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9826" y="4873"/>
                  <a:ext cx="600" cy="5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endParaRPr kumimoji="0" lang="ru-RU" sz="5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6" name="Oval 54"/>
                <p:cNvSpPr>
                  <a:spLocks noChangeArrowheads="1"/>
                </p:cNvSpPr>
                <p:nvPr/>
              </p:nvSpPr>
              <p:spPr bwMode="auto">
                <a:xfrm>
                  <a:off x="9779" y="4917"/>
                  <a:ext cx="346" cy="334"/>
                </a:xfrm>
                <a:prstGeom prst="ellips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247" name="Line 55"/>
              <p:cNvSpPr>
                <a:spLocks noChangeShapeType="1"/>
              </p:cNvSpPr>
              <p:nvPr/>
            </p:nvSpPr>
            <p:spPr bwMode="auto">
              <a:xfrm>
                <a:off x="11802" y="6011"/>
                <a:ext cx="4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8" name="Line 56"/>
              <p:cNvSpPr>
                <a:spLocks noChangeShapeType="1"/>
              </p:cNvSpPr>
              <p:nvPr/>
            </p:nvSpPr>
            <p:spPr bwMode="auto">
              <a:xfrm>
                <a:off x="11787" y="6880"/>
                <a:ext cx="42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9" name="Line 57"/>
              <p:cNvSpPr>
                <a:spLocks noChangeShapeType="1"/>
              </p:cNvSpPr>
              <p:nvPr/>
            </p:nvSpPr>
            <p:spPr bwMode="auto">
              <a:xfrm>
                <a:off x="12199" y="6011"/>
                <a:ext cx="0" cy="24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50" name="Line 58"/>
            <p:cNvSpPr>
              <a:spLocks noChangeShapeType="1"/>
            </p:cNvSpPr>
            <p:nvPr/>
          </p:nvSpPr>
          <p:spPr bwMode="auto">
            <a:xfrm>
              <a:off x="12032" y="6625"/>
              <a:ext cx="0" cy="2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8" name="Овал 97"/>
          <p:cNvSpPr/>
          <p:nvPr/>
        </p:nvSpPr>
        <p:spPr>
          <a:xfrm>
            <a:off x="2532102" y="2539819"/>
            <a:ext cx="71438" cy="71438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4222761" y="2531868"/>
            <a:ext cx="71438" cy="71438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4565650" y="2517688"/>
            <a:ext cx="71438" cy="71438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6234124" y="2500306"/>
            <a:ext cx="71438" cy="71438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2635223" y="4167112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Овал 102"/>
          <p:cNvSpPr/>
          <p:nvPr/>
        </p:nvSpPr>
        <p:spPr>
          <a:xfrm>
            <a:off x="4595853" y="4175063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7143889" y="4000504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7175693" y="2635231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71"/>
          <p:cNvGrpSpPr/>
          <p:nvPr/>
        </p:nvGrpSpPr>
        <p:grpSpPr>
          <a:xfrm>
            <a:off x="2428875" y="2357430"/>
            <a:ext cx="5096203" cy="2060746"/>
            <a:chOff x="2428875" y="2357430"/>
            <a:chExt cx="5096203" cy="2060746"/>
          </a:xfrm>
        </p:grpSpPr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2428875" y="2378609"/>
              <a:ext cx="5096203" cy="1848160"/>
              <a:chOff x="8801" y="5829"/>
              <a:chExt cx="3022" cy="1169"/>
            </a:xfrm>
          </p:grpSpPr>
          <p:sp>
            <p:nvSpPr>
              <p:cNvPr id="8203" name="Line 11"/>
              <p:cNvSpPr>
                <a:spLocks noChangeShapeType="1"/>
              </p:cNvSpPr>
              <p:nvPr/>
            </p:nvSpPr>
            <p:spPr bwMode="auto">
              <a:xfrm flipH="1">
                <a:off x="8801" y="5944"/>
                <a:ext cx="0" cy="104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4" name="Rectangle 12"/>
              <p:cNvSpPr>
                <a:spLocks noChangeArrowheads="1"/>
              </p:cNvSpPr>
              <p:nvPr/>
            </p:nvSpPr>
            <p:spPr bwMode="auto">
              <a:xfrm>
                <a:off x="9055" y="5829"/>
                <a:ext cx="622" cy="219"/>
              </a:xfrm>
              <a:prstGeom prst="rect">
                <a:avLst/>
              </a:prstGeom>
              <a:solidFill>
                <a:srgbClr val="00B0F0"/>
              </a:solidFill>
              <a:ln w="38100">
                <a:solidFill>
                  <a:srgbClr val="0033CC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5" name="Line 13"/>
              <p:cNvSpPr>
                <a:spLocks noChangeShapeType="1"/>
              </p:cNvSpPr>
              <p:nvPr/>
            </p:nvSpPr>
            <p:spPr bwMode="auto">
              <a:xfrm>
                <a:off x="9677" y="5933"/>
                <a:ext cx="80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7" name="Line 15"/>
              <p:cNvSpPr>
                <a:spLocks noChangeShapeType="1"/>
              </p:cNvSpPr>
              <p:nvPr/>
            </p:nvSpPr>
            <p:spPr bwMode="auto">
              <a:xfrm>
                <a:off x="10829" y="5933"/>
                <a:ext cx="80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3" name="Group 18"/>
              <p:cNvGrpSpPr>
                <a:grpSpLocks/>
              </p:cNvGrpSpPr>
              <p:nvPr/>
            </p:nvGrpSpPr>
            <p:grpSpPr bwMode="auto">
              <a:xfrm rot="-5400000">
                <a:off x="11096" y="6270"/>
                <a:ext cx="1074" cy="381"/>
                <a:chOff x="8548" y="6751"/>
                <a:chExt cx="1210" cy="517"/>
              </a:xfrm>
            </p:grpSpPr>
            <p:sp>
              <p:nvSpPr>
                <p:cNvPr id="8211" name="Line 19"/>
                <p:cNvSpPr>
                  <a:spLocks noChangeShapeType="1"/>
                </p:cNvSpPr>
                <p:nvPr/>
              </p:nvSpPr>
              <p:spPr bwMode="auto">
                <a:xfrm>
                  <a:off x="8548" y="7004"/>
                  <a:ext cx="33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4" name="Group 20"/>
                <p:cNvGrpSpPr>
                  <a:grpSpLocks/>
                </p:cNvGrpSpPr>
                <p:nvPr/>
              </p:nvGrpSpPr>
              <p:grpSpPr bwMode="auto">
                <a:xfrm>
                  <a:off x="8905" y="6751"/>
                  <a:ext cx="81" cy="506"/>
                  <a:chOff x="8905" y="6751"/>
                  <a:chExt cx="81" cy="506"/>
                </a:xfrm>
              </p:grpSpPr>
              <p:sp>
                <p:nvSpPr>
                  <p:cNvPr id="8213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05" y="6878"/>
                    <a:ext cx="0" cy="254"/>
                  </a:xfrm>
                  <a:prstGeom prst="line">
                    <a:avLst/>
                  </a:prstGeom>
                  <a:noFill/>
                  <a:ln w="571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214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85" y="6751"/>
                    <a:ext cx="1" cy="506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5" name="Group 23"/>
                <p:cNvGrpSpPr>
                  <a:grpSpLocks/>
                </p:cNvGrpSpPr>
                <p:nvPr/>
              </p:nvGrpSpPr>
              <p:grpSpPr bwMode="auto">
                <a:xfrm>
                  <a:off x="9101" y="6762"/>
                  <a:ext cx="81" cy="506"/>
                  <a:chOff x="8905" y="6751"/>
                  <a:chExt cx="81" cy="506"/>
                </a:xfrm>
              </p:grpSpPr>
              <p:sp>
                <p:nvSpPr>
                  <p:cNvPr id="8216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05" y="6878"/>
                    <a:ext cx="0" cy="254"/>
                  </a:xfrm>
                  <a:prstGeom prst="line">
                    <a:avLst/>
                  </a:prstGeom>
                  <a:noFill/>
                  <a:ln w="571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217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85" y="6751"/>
                    <a:ext cx="1" cy="506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6" name="Group 26"/>
                <p:cNvGrpSpPr>
                  <a:grpSpLocks/>
                </p:cNvGrpSpPr>
                <p:nvPr/>
              </p:nvGrpSpPr>
              <p:grpSpPr bwMode="auto">
                <a:xfrm>
                  <a:off x="9297" y="6751"/>
                  <a:ext cx="81" cy="506"/>
                  <a:chOff x="8905" y="6751"/>
                  <a:chExt cx="81" cy="506"/>
                </a:xfrm>
              </p:grpSpPr>
              <p:sp>
                <p:nvSpPr>
                  <p:cNvPr id="8219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05" y="6878"/>
                    <a:ext cx="0" cy="254"/>
                  </a:xfrm>
                  <a:prstGeom prst="line">
                    <a:avLst/>
                  </a:prstGeom>
                  <a:noFill/>
                  <a:ln w="571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220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85" y="6751"/>
                    <a:ext cx="1" cy="506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8221" name="Line 29"/>
                <p:cNvSpPr>
                  <a:spLocks noChangeShapeType="1"/>
                </p:cNvSpPr>
                <p:nvPr/>
              </p:nvSpPr>
              <p:spPr bwMode="auto">
                <a:xfrm>
                  <a:off x="9373" y="7010"/>
                  <a:ext cx="38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222" name="Line 30"/>
              <p:cNvSpPr>
                <a:spLocks noChangeShapeType="1"/>
              </p:cNvSpPr>
              <p:nvPr/>
            </p:nvSpPr>
            <p:spPr bwMode="auto">
              <a:xfrm>
                <a:off x="9055" y="6981"/>
                <a:ext cx="25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24" name="Line 32"/>
              <p:cNvSpPr>
                <a:spLocks noChangeShapeType="1"/>
              </p:cNvSpPr>
              <p:nvPr/>
            </p:nvSpPr>
            <p:spPr bwMode="auto">
              <a:xfrm flipH="1">
                <a:off x="8802" y="6981"/>
                <a:ext cx="25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25" name="Line 33"/>
              <p:cNvSpPr>
                <a:spLocks noChangeShapeType="1"/>
              </p:cNvSpPr>
              <p:nvPr/>
            </p:nvSpPr>
            <p:spPr bwMode="auto">
              <a:xfrm flipH="1">
                <a:off x="8802" y="5944"/>
                <a:ext cx="25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9" name="Rectangle 12"/>
            <p:cNvSpPr>
              <a:spLocks noChangeArrowheads="1"/>
            </p:cNvSpPr>
            <p:nvPr/>
          </p:nvSpPr>
          <p:spPr bwMode="auto">
            <a:xfrm>
              <a:off x="5143504" y="2357430"/>
              <a:ext cx="1048920" cy="346234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rgbClr val="0066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Rectangle 12"/>
            <p:cNvSpPr>
              <a:spLocks noChangeArrowheads="1"/>
            </p:cNvSpPr>
            <p:nvPr/>
          </p:nvSpPr>
          <p:spPr bwMode="auto">
            <a:xfrm>
              <a:off x="2928926" y="4071942"/>
              <a:ext cx="1048920" cy="34623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Rectangle 12"/>
            <p:cNvSpPr>
              <a:spLocks noChangeArrowheads="1"/>
            </p:cNvSpPr>
            <p:nvPr/>
          </p:nvSpPr>
          <p:spPr bwMode="auto">
            <a:xfrm>
              <a:off x="5357818" y="4000504"/>
              <a:ext cx="1048920" cy="346234"/>
            </a:xfrm>
            <a:prstGeom prst="rect">
              <a:avLst/>
            </a:prstGeom>
            <a:solidFill>
              <a:srgbClr val="7030A0"/>
            </a:solidFill>
            <a:ln w="38100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42"/>
          <p:cNvGrpSpPr>
            <a:grpSpLocks/>
          </p:cNvGrpSpPr>
          <p:nvPr/>
        </p:nvGrpSpPr>
        <p:grpSpPr bwMode="auto">
          <a:xfrm>
            <a:off x="4857752" y="3000372"/>
            <a:ext cx="1984854" cy="1201541"/>
            <a:chOff x="9388" y="4873"/>
            <a:chExt cx="1119" cy="760"/>
          </a:xfrm>
        </p:grpSpPr>
        <p:grpSp>
          <p:nvGrpSpPr>
            <p:cNvPr id="18" name="Group 43"/>
            <p:cNvGrpSpPr>
              <a:grpSpLocks/>
            </p:cNvGrpSpPr>
            <p:nvPr/>
          </p:nvGrpSpPr>
          <p:grpSpPr bwMode="auto">
            <a:xfrm>
              <a:off x="9779" y="4873"/>
              <a:ext cx="625" cy="530"/>
              <a:chOff x="9779" y="4873"/>
              <a:chExt cx="625" cy="530"/>
            </a:xfrm>
          </p:grpSpPr>
          <p:sp>
            <p:nvSpPr>
              <p:cNvPr id="79" name="Text Box 44"/>
              <p:cNvSpPr txBox="1">
                <a:spLocks noChangeArrowheads="1"/>
              </p:cNvSpPr>
              <p:nvPr/>
            </p:nvSpPr>
            <p:spPr bwMode="auto">
              <a:xfrm>
                <a:off x="9805" y="4873"/>
                <a:ext cx="599" cy="5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0" name="Oval 45"/>
              <p:cNvSpPr>
                <a:spLocks noChangeArrowheads="1"/>
              </p:cNvSpPr>
              <p:nvPr/>
            </p:nvSpPr>
            <p:spPr bwMode="auto">
              <a:xfrm>
                <a:off x="9779" y="4917"/>
                <a:ext cx="346" cy="334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5" name="Line 46"/>
            <p:cNvSpPr>
              <a:spLocks noChangeShapeType="1"/>
            </p:cNvSpPr>
            <p:nvPr/>
          </p:nvSpPr>
          <p:spPr bwMode="auto">
            <a:xfrm>
              <a:off x="10127" y="5092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Line 47"/>
            <p:cNvSpPr>
              <a:spLocks noChangeShapeType="1"/>
            </p:cNvSpPr>
            <p:nvPr/>
          </p:nvSpPr>
          <p:spPr bwMode="auto">
            <a:xfrm>
              <a:off x="9390" y="5093"/>
              <a:ext cx="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Line 48"/>
            <p:cNvSpPr>
              <a:spLocks noChangeShapeType="1"/>
            </p:cNvSpPr>
            <p:nvPr/>
          </p:nvSpPr>
          <p:spPr bwMode="auto">
            <a:xfrm>
              <a:off x="9388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Line 49"/>
            <p:cNvSpPr>
              <a:spLocks noChangeShapeType="1"/>
            </p:cNvSpPr>
            <p:nvPr/>
          </p:nvSpPr>
          <p:spPr bwMode="auto">
            <a:xfrm>
              <a:off x="10495" y="5091"/>
              <a:ext cx="0" cy="5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1" name="Группа 80"/>
          <p:cNvGrpSpPr/>
          <p:nvPr/>
        </p:nvGrpSpPr>
        <p:grpSpPr>
          <a:xfrm>
            <a:off x="6223012" y="2059648"/>
            <a:ext cx="928694" cy="797848"/>
            <a:chOff x="3394959" y="2903580"/>
            <a:chExt cx="1143008" cy="1015443"/>
          </a:xfrm>
        </p:grpSpPr>
        <p:sp>
          <p:nvSpPr>
            <p:cNvPr id="82" name="Oval 84"/>
            <p:cNvSpPr>
              <a:spLocks noChangeArrowheads="1"/>
            </p:cNvSpPr>
            <p:nvPr/>
          </p:nvSpPr>
          <p:spPr bwMode="auto">
            <a:xfrm>
              <a:off x="3711326" y="3079312"/>
              <a:ext cx="717798" cy="83971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Text Box 85"/>
            <p:cNvSpPr txBox="1">
              <a:spLocks noChangeArrowheads="1"/>
            </p:cNvSpPr>
            <p:nvPr/>
          </p:nvSpPr>
          <p:spPr bwMode="auto">
            <a:xfrm>
              <a:off x="3394959" y="2903580"/>
              <a:ext cx="1143008" cy="1000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</a:t>
              </a:r>
              <a:r>
                <a: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</a:t>
              </a:r>
              <a:endParaRPr kumimoji="0" lang="ru-RU" sz="6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Зачёт 8-3       Постоянный ток     Стр.28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473920"/>
            <a:ext cx="9144000" cy="595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C07B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Зачёт3 (практика) лр7,лр8, лр9, лр10,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13-1-6; 14(1,2)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Зачёт3  (теория)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Законы  последовательного соединения -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 Законы параллельного соединения -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Вольтметр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параллельно  т.к. ..  4.  Амперметр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последовательно  т.к.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вольтметра большое, т.к.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6.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амперметра маленькое т.к. </a:t>
            </a:r>
            <a:endParaRPr kumimoji="0" lang="ru-RU" sz="12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7.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лампочки  100 Ом,  их 10 штук. Каково общее  их сопротивление при</a:t>
            </a:r>
            <a:endParaRPr kumimoji="0" lang="ru-RU" sz="12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последовательном соединении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. . . . . . . . . . . . .. . . . . . . .. . . . . . . . . . . 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параллельном  соединении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. . . . . . . . . . . . .. . . . . . . .. . . . . . . . . . . 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2 Ом              20 Ом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=44В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…. Ом,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…..А,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….А,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=…..А,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=……В,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……В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…. Ом,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…..В,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…..В,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…..В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…..А,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-3000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…..А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Работа 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тока      11. Мощность 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тока.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кВт час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КЗ это ситуация когда…..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13.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Предохранители работают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Лампочки накаливания состоит…..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Нагревательные элементы состоят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16.Э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кспериментально найти мощность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тока (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л.р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.9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кспериментально найти КПД нагревательного элемента (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лр.10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Механизм нагревания проводников током.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ДТЗ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13(1-6)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стр23,24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14(1,2,3,4,5)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стр.25,26,27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5072066" y="3071810"/>
            <a:ext cx="4071934" cy="1000132"/>
            <a:chOff x="11956" y="5174"/>
            <a:chExt cx="2758" cy="737"/>
          </a:xfrm>
        </p:grpSpPr>
        <p:grpSp>
          <p:nvGrpSpPr>
            <p:cNvPr id="39939" name="Group 3"/>
            <p:cNvGrpSpPr>
              <a:grpSpLocks/>
            </p:cNvGrpSpPr>
            <p:nvPr/>
          </p:nvGrpSpPr>
          <p:grpSpPr bwMode="auto">
            <a:xfrm>
              <a:off x="11956" y="5174"/>
              <a:ext cx="2340" cy="737"/>
              <a:chOff x="11956" y="5174"/>
              <a:chExt cx="2340" cy="737"/>
            </a:xfrm>
          </p:grpSpPr>
          <p:grpSp>
            <p:nvGrpSpPr>
              <p:cNvPr id="39940" name="Group 4"/>
              <p:cNvGrpSpPr>
                <a:grpSpLocks/>
              </p:cNvGrpSpPr>
              <p:nvPr/>
            </p:nvGrpSpPr>
            <p:grpSpPr bwMode="auto">
              <a:xfrm>
                <a:off x="11956" y="5339"/>
                <a:ext cx="2340" cy="452"/>
                <a:chOff x="6196" y="6780"/>
                <a:chExt cx="2340" cy="452"/>
              </a:xfrm>
            </p:grpSpPr>
            <p:sp>
              <p:nvSpPr>
                <p:cNvPr id="39941" name="Line 5"/>
                <p:cNvSpPr>
                  <a:spLocks noChangeShapeType="1"/>
                </p:cNvSpPr>
                <p:nvPr/>
              </p:nvSpPr>
              <p:spPr bwMode="auto">
                <a:xfrm>
                  <a:off x="8121" y="6848"/>
                  <a:ext cx="0" cy="32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39942" name="Group 6"/>
                <p:cNvGrpSpPr>
                  <a:grpSpLocks/>
                </p:cNvGrpSpPr>
                <p:nvPr/>
              </p:nvGrpSpPr>
              <p:grpSpPr bwMode="auto">
                <a:xfrm>
                  <a:off x="6196" y="6780"/>
                  <a:ext cx="2340" cy="452"/>
                  <a:chOff x="6196" y="6780"/>
                  <a:chExt cx="2340" cy="452"/>
                </a:xfrm>
              </p:grpSpPr>
              <p:sp>
                <p:nvSpPr>
                  <p:cNvPr id="3994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6982" y="6780"/>
                    <a:ext cx="746" cy="14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44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6982" y="7091"/>
                    <a:ext cx="746" cy="14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45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6601" y="6848"/>
                    <a:ext cx="38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4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7742" y="7159"/>
                    <a:ext cx="38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4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6601" y="7159"/>
                    <a:ext cx="38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4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7753" y="6848"/>
                    <a:ext cx="38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49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6612" y="6837"/>
                    <a:ext cx="0" cy="32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50" name="Line 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196" y="7010"/>
                    <a:ext cx="41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951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121" y="7010"/>
                    <a:ext cx="41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39952" name="Text Box 16"/>
              <p:cNvSpPr txBox="1">
                <a:spLocks noChangeArrowheads="1"/>
              </p:cNvSpPr>
              <p:nvPr/>
            </p:nvSpPr>
            <p:spPr bwMode="auto">
              <a:xfrm>
                <a:off x="12701" y="5174"/>
                <a:ext cx="789" cy="35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1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kumimoji="0" lang="ru-RU" sz="1600" b="1" i="0" u="none" strike="noStrike" cap="none" normalizeH="0" baseline="-2500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 3</a:t>
                </a: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Ом</a:t>
                </a:r>
                <a:endParaRPr kumimoji="0" lang="ru-RU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953" name="Text Box 17"/>
              <p:cNvSpPr txBox="1">
                <a:spLocks noChangeArrowheads="1"/>
              </p:cNvSpPr>
              <p:nvPr/>
            </p:nvSpPr>
            <p:spPr bwMode="auto">
              <a:xfrm>
                <a:off x="12713" y="5569"/>
                <a:ext cx="789" cy="34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1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= 2</a:t>
                </a: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Ом</a:t>
                </a:r>
                <a:endParaRPr kumimoji="0" lang="ru-RU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9954" name="Text Box 18"/>
            <p:cNvSpPr txBox="1">
              <a:spLocks noChangeArrowheads="1"/>
            </p:cNvSpPr>
            <p:nvPr/>
          </p:nvSpPr>
          <p:spPr bwMode="auto">
            <a:xfrm>
              <a:off x="14037" y="5392"/>
              <a:ext cx="677" cy="4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2А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55" name="Oval 19"/>
            <p:cNvSpPr>
              <a:spLocks noChangeArrowheads="1"/>
            </p:cNvSpPr>
            <p:nvPr/>
          </p:nvSpPr>
          <p:spPr bwMode="auto">
            <a:xfrm>
              <a:off x="14114" y="5339"/>
              <a:ext cx="442" cy="452"/>
            </a:xfrm>
            <a:prstGeom prst="ellipse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4" y="44624"/>
          <a:ext cx="8964487" cy="6868548"/>
        </p:xfrm>
        <a:graphic>
          <a:graphicData uri="http://schemas.openxmlformats.org/drawingml/2006/table">
            <a:tbl>
              <a:tblPr/>
              <a:tblGrid>
                <a:gridCol w="4295802"/>
                <a:gridCol w="384718"/>
                <a:gridCol w="115205"/>
                <a:gridCol w="4168762"/>
              </a:tblGrid>
              <a:tr h="353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Какое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соед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последовательным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Какое соед. наз. параллельным?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Законы  последовательного соед.?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Законы параллельного соединения.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вольтметр </a:t>
                      </a: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вкл.  параллельно?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амперметр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вкл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последовательно?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R вольтметра большое?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R </a:t>
                      </a: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амперметра маленькое?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87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</a:t>
                      </a:r>
                      <a:r>
                        <a:rPr lang="en-US" sz="1800" b="1" i="1" u="sng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</a:t>
                      </a:r>
                      <a:r>
                        <a:rPr lang="ru-RU" sz="1800" b="1" i="1" u="sng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лампочки  100 Ом,  их 10 штук. Каково общее  их сопротивление при</a:t>
                      </a:r>
                      <a:endParaRPr lang="ru-RU" sz="2400" b="1" i="1" u="sng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последовательном соединении  и     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параллельном 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соединении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01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Ом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20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Ом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U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=44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Найти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,U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I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, I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I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</a:t>
                      </a:r>
                      <a:r>
                        <a:rPr lang="en-US" sz="1800" b="1" baseline="-25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Ом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R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=20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Ом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3A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Найти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  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</a:t>
                      </a:r>
                      <a:r>
                        <a:rPr lang="en-US" sz="1800" b="1" baseline="-25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</a:t>
                      </a:r>
                      <a:r>
                        <a:rPr lang="en-US" sz="1800" b="1" baseline="-25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     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</a:t>
                      </a:r>
                      <a:r>
                        <a:rPr lang="en-US" sz="1800" b="1" baseline="-25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=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Формулы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работы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тока.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Формулы мощности эл. тока.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Вы понимаете под КЗ?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работают предохранители?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Устройство лампочки накаливания.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Нагревательные элементы.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экспериментально найти мощность эл. тока.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экспериментально найти КПД нагревательного элемента?</a:t>
                      </a: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кВт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= 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Механизм нагревания проводников током.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179512" y="3140968"/>
            <a:ext cx="2736304" cy="216024"/>
            <a:chOff x="1601" y="6780"/>
            <a:chExt cx="3063" cy="147"/>
          </a:xfrm>
        </p:grpSpPr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027" y="6786"/>
              <a:ext cx="746" cy="1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503" y="6780"/>
              <a:ext cx="746" cy="1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777" y="6848"/>
              <a:ext cx="7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1601" y="6860"/>
              <a:ext cx="4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H="1">
              <a:off x="4249" y="6849"/>
              <a:ext cx="4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8050706" y="928670"/>
            <a:ext cx="1093294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т13</a:t>
            </a:r>
            <a:endParaRPr lang="ru-RU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27584" y="2403472"/>
            <a:ext cx="1440160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1000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84168" y="2420888"/>
            <a:ext cx="1440160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45824" y="3714752"/>
            <a:ext cx="1440160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765581" y="3071810"/>
            <a:ext cx="1008112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1520" y="3429000"/>
            <a:ext cx="1008112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714480" y="3386080"/>
            <a:ext cx="1152128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596336" y="3641256"/>
            <a:ext cx="1440160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740352" y="4037002"/>
            <a:ext cx="1152128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=36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062376" y="3140968"/>
            <a:ext cx="1224136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=1,2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000628" y="3933056"/>
            <a:ext cx="1224136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=1,8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5292080" y="3429000"/>
            <a:ext cx="1872208" cy="576064"/>
            <a:chOff x="6196" y="6780"/>
            <a:chExt cx="2340" cy="452"/>
          </a:xfrm>
        </p:grpSpPr>
        <p:sp>
          <p:nvSpPr>
            <p:cNvPr id="4" name="Line 4"/>
            <p:cNvSpPr>
              <a:spLocks noChangeShapeType="1"/>
            </p:cNvSpPr>
            <p:nvPr/>
          </p:nvSpPr>
          <p:spPr bwMode="auto">
            <a:xfrm>
              <a:off x="8121" y="6848"/>
              <a:ext cx="0" cy="3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6196" y="6780"/>
              <a:ext cx="2340" cy="452"/>
              <a:chOff x="6196" y="6780"/>
              <a:chExt cx="2340" cy="452"/>
            </a:xfrm>
          </p:grpSpPr>
          <p:sp>
            <p:nvSpPr>
              <p:cNvPr id="6" name="Rectangle 6"/>
              <p:cNvSpPr>
                <a:spLocks noChangeArrowheads="1"/>
              </p:cNvSpPr>
              <p:nvPr/>
            </p:nvSpPr>
            <p:spPr bwMode="auto">
              <a:xfrm>
                <a:off x="6982" y="6780"/>
                <a:ext cx="746" cy="1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Rectangle 7"/>
              <p:cNvSpPr>
                <a:spLocks noChangeArrowheads="1"/>
              </p:cNvSpPr>
              <p:nvPr/>
            </p:nvSpPr>
            <p:spPr bwMode="auto">
              <a:xfrm>
                <a:off x="6982" y="7091"/>
                <a:ext cx="746" cy="1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>
                <a:off x="6601" y="6848"/>
                <a:ext cx="3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Line 9"/>
              <p:cNvSpPr>
                <a:spLocks noChangeShapeType="1"/>
              </p:cNvSpPr>
              <p:nvPr/>
            </p:nvSpPr>
            <p:spPr bwMode="auto">
              <a:xfrm>
                <a:off x="7742" y="7159"/>
                <a:ext cx="3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>
                <a:off x="6601" y="7159"/>
                <a:ext cx="3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>
                <a:off x="7753" y="6848"/>
                <a:ext cx="3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>
                <a:off x="6612" y="6837"/>
                <a:ext cx="0" cy="3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 flipH="1">
                <a:off x="6196" y="7010"/>
                <a:ext cx="41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Line 14"/>
              <p:cNvSpPr>
                <a:spLocks noChangeShapeType="1"/>
              </p:cNvSpPr>
              <p:nvPr/>
            </p:nvSpPr>
            <p:spPr bwMode="auto">
              <a:xfrm flipH="1">
                <a:off x="8121" y="7010"/>
                <a:ext cx="41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32" name="Группа 17"/>
          <p:cNvGrpSpPr/>
          <p:nvPr/>
        </p:nvGrpSpPr>
        <p:grpSpPr>
          <a:xfrm>
            <a:off x="7069914" y="3059669"/>
            <a:ext cx="814454" cy="729371"/>
            <a:chOff x="5929319" y="4620255"/>
            <a:chExt cx="1114517" cy="845062"/>
          </a:xfrm>
          <a:solidFill>
            <a:schemeClr val="bg1"/>
          </a:solidFill>
        </p:grpSpPr>
        <p:sp>
          <p:nvSpPr>
            <p:cNvPr id="33" name="Прямоугольник 32"/>
            <p:cNvSpPr/>
            <p:nvPr/>
          </p:nvSpPr>
          <p:spPr>
            <a:xfrm>
              <a:off x="5971933" y="4620255"/>
              <a:ext cx="591225" cy="46357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563156" y="4717514"/>
              <a:ext cx="480680" cy="534893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2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946006" y="5037402"/>
              <a:ext cx="715690" cy="42791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11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5929319" y="5037409"/>
              <a:ext cx="492632" cy="1588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Группа 17"/>
          <p:cNvGrpSpPr/>
          <p:nvPr/>
        </p:nvGrpSpPr>
        <p:grpSpPr>
          <a:xfrm>
            <a:off x="7884364" y="3059667"/>
            <a:ext cx="783316" cy="720083"/>
            <a:chOff x="5873395" y="4453400"/>
            <a:chExt cx="1071908" cy="834303"/>
          </a:xfrm>
          <a:solidFill>
            <a:schemeClr val="bg1"/>
          </a:solidFill>
        </p:grpSpPr>
        <p:sp>
          <p:nvSpPr>
            <p:cNvPr id="38" name="Прямоугольник 37"/>
            <p:cNvSpPr/>
            <p:nvPr/>
          </p:nvSpPr>
          <p:spPr>
            <a:xfrm>
              <a:off x="5873395" y="4453400"/>
              <a:ext cx="857255" cy="46357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2000" b="1" cap="all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6366085" y="4536832"/>
              <a:ext cx="579218" cy="53489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2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5873395" y="4859787"/>
              <a:ext cx="715689" cy="42791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30</a:t>
              </a:r>
              <a:endParaRPr lang="ru-RU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873398" y="4870552"/>
              <a:ext cx="443369" cy="1588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17"/>
          <p:cNvGrpSpPr/>
          <p:nvPr/>
        </p:nvGrpSpPr>
        <p:grpSpPr>
          <a:xfrm>
            <a:off x="8580919" y="2947594"/>
            <a:ext cx="527585" cy="832155"/>
            <a:chOff x="5873399" y="4696037"/>
            <a:chExt cx="721960" cy="964150"/>
          </a:xfrm>
          <a:solidFill>
            <a:schemeClr val="bg1"/>
          </a:solidFill>
        </p:grpSpPr>
        <p:sp>
          <p:nvSpPr>
            <p:cNvPr id="43" name="Прямоугольник 42"/>
            <p:cNvSpPr/>
            <p:nvPr/>
          </p:nvSpPr>
          <p:spPr>
            <a:xfrm>
              <a:off x="5873399" y="4696037"/>
              <a:ext cx="623421" cy="46357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2000" b="1" cap="all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5905597" y="5232272"/>
              <a:ext cx="689762" cy="42791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  <a:endParaRPr lang="ru-RU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>
              <a:off x="5929322" y="5199419"/>
              <a:ext cx="492632" cy="1588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Прямоугольник 46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solidFill>
            <a:schemeClr val="bg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0" y="1509827"/>
            <a:ext cx="9144000" cy="1276231"/>
          </a:xfrm>
          <a:prstGeom prst="rect">
            <a:avLst/>
          </a:prstGeom>
          <a:solidFill>
            <a:schemeClr val="bg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0" y="4429132"/>
            <a:ext cx="9144000" cy="2428868"/>
          </a:xfrm>
          <a:prstGeom prst="rect">
            <a:avLst/>
          </a:prstGeom>
          <a:solidFill>
            <a:schemeClr val="bg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4643438" y="3500438"/>
            <a:ext cx="1000132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0" y="2786058"/>
            <a:ext cx="9144000" cy="1643074"/>
          </a:xfrm>
          <a:prstGeom prst="rect">
            <a:avLst/>
          </a:prstGeom>
          <a:solidFill>
            <a:schemeClr val="bg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47" grpId="0" animBg="1"/>
      <p:bldP spid="48" grpId="0" animBg="1"/>
      <p:bldP spid="50" grpId="0" animBg="1"/>
      <p:bldP spid="51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Группа 76"/>
          <p:cNvGrpSpPr/>
          <p:nvPr/>
        </p:nvGrpSpPr>
        <p:grpSpPr>
          <a:xfrm>
            <a:off x="4335288" y="-24"/>
            <a:ext cx="5286392" cy="3451504"/>
            <a:chOff x="4143372" y="357166"/>
            <a:chExt cx="4714888" cy="2857520"/>
          </a:xfrm>
        </p:grpSpPr>
        <p:grpSp>
          <p:nvGrpSpPr>
            <p:cNvPr id="3073" name="Group 1"/>
            <p:cNvGrpSpPr>
              <a:grpSpLocks/>
            </p:cNvGrpSpPr>
            <p:nvPr/>
          </p:nvGrpSpPr>
          <p:grpSpPr bwMode="auto">
            <a:xfrm>
              <a:off x="4143372" y="357166"/>
              <a:ext cx="4714888" cy="2857520"/>
              <a:chOff x="7200" y="13140"/>
              <a:chExt cx="4140" cy="2340"/>
            </a:xfrm>
          </p:grpSpPr>
          <p:grpSp>
            <p:nvGrpSpPr>
              <p:cNvPr id="3074" name="Group 2"/>
              <p:cNvGrpSpPr>
                <a:grpSpLocks/>
              </p:cNvGrpSpPr>
              <p:nvPr/>
            </p:nvGrpSpPr>
            <p:grpSpPr bwMode="auto">
              <a:xfrm>
                <a:off x="7320" y="13333"/>
                <a:ext cx="3581" cy="1543"/>
                <a:chOff x="480" y="10504"/>
                <a:chExt cx="3581" cy="1543"/>
              </a:xfrm>
            </p:grpSpPr>
            <p:grpSp>
              <p:nvGrpSpPr>
                <p:cNvPr id="3075" name="Group 3"/>
                <p:cNvGrpSpPr>
                  <a:grpSpLocks/>
                </p:cNvGrpSpPr>
                <p:nvPr/>
              </p:nvGrpSpPr>
              <p:grpSpPr bwMode="auto">
                <a:xfrm>
                  <a:off x="480" y="10721"/>
                  <a:ext cx="3581" cy="1326"/>
                  <a:chOff x="105" y="10721"/>
                  <a:chExt cx="3581" cy="1326"/>
                </a:xfrm>
              </p:grpSpPr>
              <p:grpSp>
                <p:nvGrpSpPr>
                  <p:cNvPr id="3076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705" y="10721"/>
                    <a:ext cx="2981" cy="1326"/>
                    <a:chOff x="4320" y="12611"/>
                    <a:chExt cx="2981" cy="1326"/>
                  </a:xfrm>
                </p:grpSpPr>
                <p:grpSp>
                  <p:nvGrpSpPr>
                    <p:cNvPr id="3077" name="Group 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20" y="13020"/>
                      <a:ext cx="2828" cy="917"/>
                      <a:chOff x="979" y="4317"/>
                      <a:chExt cx="2828" cy="898"/>
                    </a:xfrm>
                  </p:grpSpPr>
                  <p:grpSp>
                    <p:nvGrpSpPr>
                      <p:cNvPr id="3078" name="Group 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9" y="4317"/>
                        <a:ext cx="2828" cy="232"/>
                        <a:chOff x="3223" y="7015"/>
                        <a:chExt cx="2828" cy="232"/>
                      </a:xfrm>
                    </p:grpSpPr>
                    <p:sp>
                      <p:nvSpPr>
                        <p:cNvPr id="3079" name="Rectangle 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7" y="7015"/>
                          <a:ext cx="721" cy="232"/>
                        </a:xfrm>
                        <a:prstGeom prst="rect">
                          <a:avLst/>
                        </a:prstGeom>
                        <a:noFill/>
                        <a:ln w="28575">
                          <a:solidFill>
                            <a:srgbClr val="0033CC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0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92" y="7126"/>
                          <a:ext cx="1359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1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23" y="7154"/>
                          <a:ext cx="755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3082" name="Group 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34" y="4887"/>
                        <a:ext cx="692" cy="328"/>
                        <a:chOff x="5396" y="11682"/>
                        <a:chExt cx="692" cy="328"/>
                      </a:xfrm>
                    </p:grpSpPr>
                    <p:sp>
                      <p:nvSpPr>
                        <p:cNvPr id="3083" name="Text Box 11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40" y="11721"/>
                          <a:ext cx="448" cy="237"/>
                        </a:xfrm>
                        <a:prstGeom prst="rect">
                          <a:avLst/>
                        </a:prstGeom>
                        <a:noFill/>
                        <a:ln w="12700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16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80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1А</a:t>
                          </a:r>
                          <a:endParaRPr kumimoji="0" lang="ru-RU" sz="4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4" name="Oval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41" y="11682"/>
                          <a:ext cx="343" cy="328"/>
                        </a:xfrm>
                        <a:prstGeom prst="ellips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6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5396" y="11863"/>
                          <a:ext cx="26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3087" name="Group 1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14" y="4960"/>
                        <a:ext cx="1876" cy="190"/>
                        <a:chOff x="2590" y="6973"/>
                        <a:chExt cx="3514" cy="272"/>
                      </a:xfrm>
                    </p:grpSpPr>
                    <p:sp>
                      <p:nvSpPr>
                        <p:cNvPr id="3088" name="Rectangl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56" y="6973"/>
                          <a:ext cx="856" cy="272"/>
                        </a:xfrm>
                        <a:prstGeom prst="rect">
                          <a:avLst/>
                        </a:prstGeom>
                        <a:noFill/>
                        <a:ln w="2857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89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5571" y="7100"/>
                          <a:ext cx="53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090" name="Line 1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590" y="7132"/>
                          <a:ext cx="755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FF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76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207" y="7113"/>
                          <a:ext cx="53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4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3091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 rot="16200000">
                        <a:off x="829" y="4766"/>
                        <a:ext cx="617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092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 rot="16200000">
                        <a:off x="3275" y="4739"/>
                        <a:ext cx="616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48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3093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443" y="13616"/>
                      <a:ext cx="550" cy="26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4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16" y="12743"/>
                      <a:ext cx="615" cy="242"/>
                    </a:xfrm>
                    <a:prstGeom prst="rect">
                      <a:avLst/>
                    </a:prstGeom>
                    <a:solidFill>
                      <a:schemeClr val="tx2">
                        <a:lumMod val="20000"/>
                        <a:lumOff val="80000"/>
                      </a:schemeClr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endParaRPr kumimoji="0" lang="ru-RU" sz="480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5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611" y="12611"/>
                      <a:ext cx="690" cy="29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Рис. 5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8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74" y="13412"/>
                      <a:ext cx="504" cy="194"/>
                    </a:xfrm>
                    <a:prstGeom prst="rect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6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endParaRPr kumimoji="0" lang="ru-RU" sz="4000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9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35" y="13590"/>
                      <a:ext cx="376" cy="26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80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231" y="12981"/>
                      <a:ext cx="376" cy="26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309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105" y="11055"/>
                    <a:ext cx="885" cy="502"/>
                    <a:chOff x="6135" y="10264"/>
                    <a:chExt cx="885" cy="608"/>
                  </a:xfrm>
                </p:grpSpPr>
                <p:sp>
                  <p:nvSpPr>
                    <p:cNvPr id="3097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93" y="10264"/>
                      <a:ext cx="803" cy="608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8" name="Oval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4" y="10299"/>
                      <a:ext cx="343" cy="409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099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757" y="10527"/>
                      <a:ext cx="26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100" name="Line 2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135" y="10517"/>
                      <a:ext cx="26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3101" name="Group 29"/>
                <p:cNvGrpSpPr>
                  <a:grpSpLocks/>
                </p:cNvGrpSpPr>
                <p:nvPr/>
              </p:nvGrpSpPr>
              <p:grpSpPr bwMode="auto">
                <a:xfrm>
                  <a:off x="1681" y="10504"/>
                  <a:ext cx="1601" cy="765"/>
                  <a:chOff x="9390" y="4917"/>
                  <a:chExt cx="1117" cy="765"/>
                </a:xfrm>
              </p:grpSpPr>
              <p:grpSp>
                <p:nvGrpSpPr>
                  <p:cNvPr id="310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9759" y="4917"/>
                    <a:ext cx="462" cy="378"/>
                    <a:chOff x="9759" y="4917"/>
                    <a:chExt cx="462" cy="378"/>
                  </a:xfrm>
                </p:grpSpPr>
                <p:sp>
                  <p:nvSpPr>
                    <p:cNvPr id="3103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9" y="4918"/>
                      <a:ext cx="462" cy="37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10В</a:t>
                      </a:r>
                      <a:endParaRPr kumimoji="0" lang="ru-RU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104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79" y="4917"/>
                      <a:ext cx="346" cy="334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48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10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0127" y="5092"/>
                    <a:ext cx="38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390" y="5093"/>
                    <a:ext cx="38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7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9392" y="5097"/>
                    <a:ext cx="0" cy="58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8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0505" y="5097"/>
                    <a:ext cx="0" cy="54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48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3109" name="Rectangle 37"/>
              <p:cNvSpPr>
                <a:spLocks noChangeArrowheads="1"/>
              </p:cNvSpPr>
              <p:nvPr/>
            </p:nvSpPr>
            <p:spPr bwMode="auto">
              <a:xfrm>
                <a:off x="7200" y="13140"/>
                <a:ext cx="4140" cy="23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9" name="Rectangle 16"/>
            <p:cNvSpPr>
              <a:spLocks noChangeArrowheads="1"/>
            </p:cNvSpPr>
            <p:nvPr/>
          </p:nvSpPr>
          <p:spPr bwMode="auto">
            <a:xfrm>
              <a:off x="7100054" y="2122644"/>
              <a:ext cx="520538" cy="235237"/>
            </a:xfrm>
            <a:prstGeom prst="rect">
              <a:avLst/>
            </a:prstGeom>
            <a:noFill/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" name="Rectangle 3"/>
          <p:cNvSpPr>
            <a:spLocks noChangeArrowheads="1"/>
          </p:cNvSpPr>
          <p:nvPr/>
        </p:nvSpPr>
        <p:spPr bwMode="auto">
          <a:xfrm>
            <a:off x="0" y="-24"/>
            <a:ext cx="33185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0" y="5129864"/>
            <a:ext cx="91440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18.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общее сопротивление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точностью до десятых равно…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0" y="2571744"/>
            <a:ext cx="70008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15.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Чему равно в Омах сопротивление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-40944" y="2977218"/>
            <a:ext cx="9358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16.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Чему равна в амперах сила тока на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сопротивлении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0" y="4701236"/>
            <a:ext cx="7072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17.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Чему равна в амперах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общая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сила тока?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6" name="Группа 17"/>
          <p:cNvGrpSpPr/>
          <p:nvPr/>
        </p:nvGrpSpPr>
        <p:grpSpPr>
          <a:xfrm>
            <a:off x="-3" y="785794"/>
            <a:ext cx="2074953" cy="1230355"/>
            <a:chOff x="4910953" y="4569370"/>
            <a:chExt cx="1750738" cy="1230355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5815062" y="4569370"/>
              <a:ext cx="846629" cy="95410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1,2</a:t>
              </a:r>
              <a:endPara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4910953" y="4924925"/>
              <a:ext cx="904108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latin typeface="Times New Roman" pitchFamily="18" charset="0"/>
                  <a:cs typeface="Times New Roman" pitchFamily="18" charset="0"/>
                </a:rPr>
                <a:t>1,2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5935615" y="5214950"/>
              <a:ext cx="624641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1,2</a:t>
              </a:r>
              <a:endPara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0" name="Прямая соединительная линия 89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Прямоугольник 90"/>
          <p:cNvSpPr/>
          <p:nvPr/>
        </p:nvSpPr>
        <p:spPr>
          <a:xfrm>
            <a:off x="2071670" y="1071546"/>
            <a:ext cx="2071702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cap="all" dirty="0" smtClean="0">
                <a:latin typeface="Times New Roman" pitchFamily="18" charset="0"/>
                <a:cs typeface="Times New Roman" pitchFamily="18" charset="0"/>
              </a:rPr>
              <a:t>1,2</a:t>
            </a:r>
            <a:r>
              <a:rPr lang="en-US" sz="3200" b="1" cap="all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cap="all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>
            <a:off x="-13648" y="1834960"/>
            <a:ext cx="399981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endParaRPr kumimoji="0" lang="ru-RU" sz="4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857620" y="2032428"/>
            <a:ext cx="857256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" name="Группа 17"/>
          <p:cNvGrpSpPr/>
          <p:nvPr/>
        </p:nvGrpSpPr>
        <p:grpSpPr>
          <a:xfrm>
            <a:off x="142844" y="3500438"/>
            <a:ext cx="1428759" cy="1168800"/>
            <a:chOff x="5268079" y="4569370"/>
            <a:chExt cx="1428759" cy="1168800"/>
          </a:xfrm>
        </p:grpSpPr>
        <p:sp>
          <p:nvSpPr>
            <p:cNvPr id="95" name="Прямоугольник 94"/>
            <p:cNvSpPr/>
            <p:nvPr/>
          </p:nvSpPr>
          <p:spPr>
            <a:xfrm>
              <a:off x="5993120" y="4569370"/>
              <a:ext cx="632282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ru-RU" sz="24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5268079" y="4924925"/>
              <a:ext cx="785818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2800" b="1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8" name="Прямая соединительная линия 97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Группа 17"/>
          <p:cNvGrpSpPr/>
          <p:nvPr/>
        </p:nvGrpSpPr>
        <p:grpSpPr>
          <a:xfrm>
            <a:off x="1636646" y="3544580"/>
            <a:ext cx="1792346" cy="1168800"/>
            <a:chOff x="5268079" y="4569370"/>
            <a:chExt cx="1792346" cy="1168800"/>
          </a:xfrm>
        </p:grpSpPr>
        <p:sp>
          <p:nvSpPr>
            <p:cNvPr id="100" name="Прямоугольник 99"/>
            <p:cNvSpPr/>
            <p:nvPr/>
          </p:nvSpPr>
          <p:spPr>
            <a:xfrm>
              <a:off x="5993120" y="4569370"/>
              <a:ext cx="924430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10В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5268079" y="4924925"/>
              <a:ext cx="785818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" name="Прямоугольник 101"/>
            <p:cNvSpPr/>
            <p:nvPr/>
          </p:nvSpPr>
          <p:spPr>
            <a:xfrm>
              <a:off x="6072197" y="5214950"/>
              <a:ext cx="988228" cy="5232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ru-RU" sz="2800" cap="all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3" name="Прямая соединительная линия 102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Прямоугольник 103"/>
          <p:cNvSpPr/>
          <p:nvPr/>
        </p:nvSpPr>
        <p:spPr>
          <a:xfrm>
            <a:off x="3857620" y="3857628"/>
            <a:ext cx="714380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Rectangle 1"/>
          <p:cNvSpPr>
            <a:spLocks noChangeArrowheads="1"/>
          </p:cNvSpPr>
          <p:nvPr/>
        </p:nvSpPr>
        <p:spPr bwMode="auto">
          <a:xfrm>
            <a:off x="5715008" y="3571876"/>
            <a:ext cx="2214578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kumimoji="0" lang="ru-RU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kumimoji="0" lang="en-US" sz="4400" b="1" i="0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4400" b="1" i="0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6" name="Rectangle 1"/>
          <p:cNvSpPr>
            <a:spLocks noChangeArrowheads="1"/>
          </p:cNvSpPr>
          <p:nvPr/>
        </p:nvSpPr>
        <p:spPr bwMode="auto">
          <a:xfrm>
            <a:off x="8358214" y="3643314"/>
            <a:ext cx="71438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3А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61167" y="5500538"/>
            <a:ext cx="3010635" cy="1115269"/>
            <a:chOff x="3612741" y="5691079"/>
            <a:chExt cx="3010635" cy="1115269"/>
          </a:xfrm>
        </p:grpSpPr>
        <p:grpSp>
          <p:nvGrpSpPr>
            <p:cNvPr id="108" name="Группа 17"/>
            <p:cNvGrpSpPr/>
            <p:nvPr/>
          </p:nvGrpSpPr>
          <p:grpSpPr>
            <a:xfrm>
              <a:off x="3612741" y="5691079"/>
              <a:ext cx="1187478" cy="1115269"/>
              <a:chOff x="5929324" y="4399638"/>
              <a:chExt cx="1624972" cy="1292173"/>
            </a:xfrm>
            <a:solidFill>
              <a:schemeClr val="bg1"/>
            </a:solidFill>
          </p:grpSpPr>
          <p:sp>
            <p:nvSpPr>
              <p:cNvPr id="118" name="Прямоугольник 117"/>
              <p:cNvSpPr/>
              <p:nvPr/>
            </p:nvSpPr>
            <p:spPr>
              <a:xfrm>
                <a:off x="6772238" y="4701709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9" name="Прямоугольник 118"/>
              <p:cNvSpPr/>
              <p:nvPr/>
            </p:nvSpPr>
            <p:spPr>
              <a:xfrm>
                <a:off x="5946006" y="5085598"/>
                <a:ext cx="988381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0" name="Прямоугольник 119"/>
              <p:cNvSpPr/>
              <p:nvPr/>
            </p:nvSpPr>
            <p:spPr>
              <a:xfrm>
                <a:off x="5993717" y="4399638"/>
                <a:ext cx="726999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1" name="Прямая соединительная линия 120"/>
              <p:cNvCxnSpPr/>
              <p:nvPr/>
            </p:nvCxnSpPr>
            <p:spPr>
              <a:xfrm>
                <a:off x="5929324" y="5089527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Группа 17"/>
            <p:cNvGrpSpPr/>
            <p:nvPr/>
          </p:nvGrpSpPr>
          <p:grpSpPr>
            <a:xfrm>
              <a:off x="4728782" y="5737480"/>
              <a:ext cx="1228350" cy="1021365"/>
              <a:chOff x="5873395" y="4453401"/>
              <a:chExt cx="1680901" cy="1183374"/>
            </a:xfrm>
            <a:solidFill>
              <a:schemeClr val="bg1"/>
            </a:solidFill>
          </p:grpSpPr>
          <p:sp>
            <p:nvSpPr>
              <p:cNvPr id="114" name="Прямоугольник 113"/>
              <p:cNvSpPr/>
              <p:nvPr/>
            </p:nvSpPr>
            <p:spPr>
              <a:xfrm>
                <a:off x="5873395" y="4453401"/>
                <a:ext cx="857255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5" name="Прямоугольник 114"/>
              <p:cNvSpPr/>
              <p:nvPr/>
            </p:nvSpPr>
            <p:spPr>
              <a:xfrm>
                <a:off x="6772238" y="4701711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6" name="Прямоугольник 115"/>
              <p:cNvSpPr/>
              <p:nvPr/>
            </p:nvSpPr>
            <p:spPr>
              <a:xfrm>
                <a:off x="5929755" y="5030562"/>
                <a:ext cx="98838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1600" b="1" cap="all" dirty="0" smtClean="0">
                    <a:latin typeface="Times New Roman" pitchFamily="18" charset="0"/>
                    <a:cs typeface="Times New Roman" pitchFamily="18" charset="0"/>
                  </a:rPr>
                  <a:t>1,2</a:t>
                </a:r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7" name="Прямая соединительная линия 116"/>
              <p:cNvCxnSpPr/>
              <p:nvPr/>
            </p:nvCxnSpPr>
            <p:spPr>
              <a:xfrm>
                <a:off x="5929322" y="508952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Группа 17"/>
            <p:cNvGrpSpPr/>
            <p:nvPr/>
          </p:nvGrpSpPr>
          <p:grpSpPr>
            <a:xfrm>
              <a:off x="5871788" y="5737490"/>
              <a:ext cx="751588" cy="1021368"/>
              <a:chOff x="5873395" y="4453402"/>
              <a:chExt cx="1028490" cy="1183375"/>
            </a:xfrm>
            <a:solidFill>
              <a:schemeClr val="bg1"/>
            </a:solidFill>
          </p:grpSpPr>
          <p:sp>
            <p:nvSpPr>
              <p:cNvPr id="111" name="Прямоугольник 110"/>
              <p:cNvSpPr/>
              <p:nvPr/>
            </p:nvSpPr>
            <p:spPr>
              <a:xfrm>
                <a:off x="5873395" y="4453402"/>
                <a:ext cx="857255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2" name="Прямоугольник 111"/>
              <p:cNvSpPr/>
              <p:nvPr/>
            </p:nvSpPr>
            <p:spPr>
              <a:xfrm>
                <a:off x="5913505" y="5030564"/>
                <a:ext cx="98838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ru-RU" sz="16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3" name="Прямая соединительная линия 112"/>
              <p:cNvCxnSpPr/>
              <p:nvPr/>
            </p:nvCxnSpPr>
            <p:spPr>
              <a:xfrm>
                <a:off x="5929322" y="5089528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2" name="Группа 121"/>
          <p:cNvGrpSpPr/>
          <p:nvPr/>
        </p:nvGrpSpPr>
        <p:grpSpPr>
          <a:xfrm>
            <a:off x="3143246" y="5457003"/>
            <a:ext cx="2571762" cy="1115269"/>
            <a:chOff x="3612741" y="5691079"/>
            <a:chExt cx="2571762" cy="1115269"/>
          </a:xfrm>
        </p:grpSpPr>
        <p:grpSp>
          <p:nvGrpSpPr>
            <p:cNvPr id="123" name="Группа 122"/>
            <p:cNvGrpSpPr/>
            <p:nvPr/>
          </p:nvGrpSpPr>
          <p:grpSpPr>
            <a:xfrm>
              <a:off x="3612741" y="5691079"/>
              <a:ext cx="1187478" cy="1115269"/>
              <a:chOff x="5929324" y="4399638"/>
              <a:chExt cx="1624972" cy="1292173"/>
            </a:xfrm>
            <a:solidFill>
              <a:schemeClr val="bg1"/>
            </a:solidFill>
          </p:grpSpPr>
          <p:sp>
            <p:nvSpPr>
              <p:cNvPr id="133" name="Прямоугольник 132"/>
              <p:cNvSpPr/>
              <p:nvPr/>
            </p:nvSpPr>
            <p:spPr>
              <a:xfrm>
                <a:off x="6772238" y="4701709"/>
                <a:ext cx="782058" cy="74885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4" name="Прямоугольник 133"/>
              <p:cNvSpPr/>
              <p:nvPr/>
            </p:nvSpPr>
            <p:spPr>
              <a:xfrm>
                <a:off x="5946006" y="5085598"/>
                <a:ext cx="988381" cy="606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600" b="1" cap="all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5" name="Прямоугольник 134"/>
              <p:cNvSpPr/>
              <p:nvPr/>
            </p:nvSpPr>
            <p:spPr>
              <a:xfrm>
                <a:off x="5993717" y="4399638"/>
                <a:ext cx="726999" cy="677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6" name="Прямая соединительная линия 135"/>
              <p:cNvCxnSpPr/>
              <p:nvPr/>
            </p:nvCxnSpPr>
            <p:spPr>
              <a:xfrm>
                <a:off x="5929324" y="5089527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Группа 17"/>
            <p:cNvGrpSpPr/>
            <p:nvPr/>
          </p:nvGrpSpPr>
          <p:grpSpPr>
            <a:xfrm>
              <a:off x="4574407" y="5737482"/>
              <a:ext cx="1110784" cy="1021364"/>
              <a:chOff x="5662151" y="4453401"/>
              <a:chExt cx="1520023" cy="1183373"/>
            </a:xfrm>
            <a:solidFill>
              <a:schemeClr val="bg1"/>
            </a:solidFill>
          </p:grpSpPr>
          <p:sp>
            <p:nvSpPr>
              <p:cNvPr id="129" name="Прямоугольник 128"/>
              <p:cNvSpPr/>
              <p:nvPr/>
            </p:nvSpPr>
            <p:spPr>
              <a:xfrm>
                <a:off x="5662151" y="4453401"/>
                <a:ext cx="857256" cy="677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0" name="Прямоугольник 129"/>
              <p:cNvSpPr/>
              <p:nvPr/>
            </p:nvSpPr>
            <p:spPr>
              <a:xfrm>
                <a:off x="6400114" y="4729228"/>
                <a:ext cx="782060" cy="7488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1" name="Прямоугольник 130"/>
              <p:cNvSpPr/>
              <p:nvPr/>
            </p:nvSpPr>
            <p:spPr>
              <a:xfrm>
                <a:off x="5718511" y="5030561"/>
                <a:ext cx="988381" cy="6062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2" name="Прямая соединительная линия 131"/>
              <p:cNvCxnSpPr/>
              <p:nvPr/>
            </p:nvCxnSpPr>
            <p:spPr>
              <a:xfrm>
                <a:off x="5714783" y="5089529"/>
                <a:ext cx="714381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Группа 17"/>
            <p:cNvGrpSpPr/>
            <p:nvPr/>
          </p:nvGrpSpPr>
          <p:grpSpPr>
            <a:xfrm>
              <a:off x="5506125" y="5749364"/>
              <a:ext cx="678378" cy="1021368"/>
              <a:chOff x="5373032" y="4467160"/>
              <a:chExt cx="928310" cy="1183375"/>
            </a:xfrm>
            <a:solidFill>
              <a:schemeClr val="bg1"/>
            </a:solidFill>
          </p:grpSpPr>
          <p:sp>
            <p:nvSpPr>
              <p:cNvPr id="126" name="Прямоугольник 125"/>
              <p:cNvSpPr/>
              <p:nvPr/>
            </p:nvSpPr>
            <p:spPr>
              <a:xfrm>
                <a:off x="5373032" y="4467160"/>
                <a:ext cx="857257" cy="67753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3200" b="1" cap="all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" name="Прямоугольник 126"/>
              <p:cNvSpPr/>
              <p:nvPr/>
            </p:nvSpPr>
            <p:spPr>
              <a:xfrm>
                <a:off x="5413142" y="5044322"/>
                <a:ext cx="888200" cy="60621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5428960" y="5103286"/>
                <a:ext cx="714381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Скругленный прямоугольник 136"/>
          <p:cNvSpPr/>
          <p:nvPr/>
        </p:nvSpPr>
        <p:spPr>
          <a:xfrm>
            <a:off x="0" y="5572164"/>
            <a:ext cx="3000364" cy="107154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8" name="Прямоугольник 137"/>
          <p:cNvSpPr/>
          <p:nvPr/>
        </p:nvSpPr>
        <p:spPr>
          <a:xfrm>
            <a:off x="8014672" y="5116216"/>
            <a:ext cx="1143008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9" name="Группа 17"/>
          <p:cNvGrpSpPr/>
          <p:nvPr/>
        </p:nvGrpSpPr>
        <p:grpSpPr>
          <a:xfrm>
            <a:off x="6000760" y="5500702"/>
            <a:ext cx="1857387" cy="1168800"/>
            <a:chOff x="5053797" y="4569370"/>
            <a:chExt cx="1857387" cy="1168800"/>
          </a:xfrm>
        </p:grpSpPr>
        <p:sp>
          <p:nvSpPr>
            <p:cNvPr id="140" name="Прямоугольник 139"/>
            <p:cNvSpPr/>
            <p:nvPr/>
          </p:nvSpPr>
          <p:spPr>
            <a:xfrm>
              <a:off x="5993119" y="4569370"/>
              <a:ext cx="918065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0В</a:t>
              </a:r>
              <a:endPara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1" name="Прямоугольник 140"/>
            <p:cNvSpPr/>
            <p:nvPr/>
          </p:nvSpPr>
          <p:spPr>
            <a:xfrm>
              <a:off x="5053797" y="4924925"/>
              <a:ext cx="1000100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20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en-US" sz="32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2" name="Прямоугольник 141"/>
            <p:cNvSpPr/>
            <p:nvPr/>
          </p:nvSpPr>
          <p:spPr>
            <a:xfrm>
              <a:off x="6072197" y="5214950"/>
              <a:ext cx="62464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2800" b="1" cap="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3А</a:t>
              </a:r>
              <a:endPara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3" name="Прямая соединительная линия 142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832 L 0.29913 -0.05273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00" y="-2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23959E-6 L 0.3776 -0.39431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-19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74838E-6 L -0.39011 -0.44103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00" y="-22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2000" fill="hold"/>
                                        <p:tgtEl>
                                          <p:spTgt spid="1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4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3110" grpId="0"/>
      <p:bldP spid="83" grpId="0"/>
      <p:bldP spid="84" grpId="0"/>
      <p:bldP spid="85" grpId="0"/>
      <p:bldP spid="91" grpId="0" animBg="1"/>
      <p:bldP spid="92" grpId="0"/>
      <p:bldP spid="93" grpId="0" animBg="1"/>
      <p:bldP spid="93" grpId="1" animBg="1"/>
      <p:bldP spid="104" grpId="0" animBg="1"/>
      <p:bldP spid="104" grpId="1" animBg="1"/>
      <p:bldP spid="105" grpId="0" animBg="1"/>
      <p:bldP spid="106" grpId="0" animBg="1"/>
      <p:bldP spid="106" grpId="1" animBg="1"/>
      <p:bldP spid="137" grpId="0" animBg="1"/>
      <p:bldP spid="138" grpId="0" animBg="1"/>
      <p:bldP spid="138" grpId="1" animBg="1"/>
      <p:bldP spid="138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-71462"/>
            <a:ext cx="9144000" cy="111825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Медный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шар имеет массу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кг, 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объём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1,5 дм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объём полости.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1276" y="1381396"/>
            <a:ext cx="28582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меди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=5000г</a:t>
            </a:r>
            <a:endParaRPr 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429000"/>
            <a:ext cx="29289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олости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-?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2" y="1908000"/>
            <a:ext cx="37862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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sym typeface="Symbol" pitchFamily="18" charset="2"/>
              </a:rPr>
              <a:t>меди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=8,9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г/см</a:t>
            </a:r>
            <a:r>
              <a:rPr lang="ru-RU" sz="3200" b="1" baseline="30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 </a:t>
            </a:r>
            <a:endParaRPr lang="ru-RU" sz="4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1893869" y="2892421"/>
            <a:ext cx="235745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71470" y="2428868"/>
            <a:ext cx="309732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общ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1,5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endParaRPr lang="ru-RU" sz="36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=1500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286644" y="857232"/>
            <a:ext cx="1357322" cy="107157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786710" y="1071546"/>
            <a:ext cx="571504" cy="42862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071802" y="1834210"/>
            <a:ext cx="6358472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1.Найдём объём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вещества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(меди).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43412" y="2476319"/>
            <a:ext cx="99899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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sym typeface="Symbol" pitchFamily="18" charset="2"/>
              </a:rPr>
              <a:t>м</a:t>
            </a:r>
            <a:endParaRPr lang="ru-RU" sz="6600" dirty="0">
              <a:solidFill>
                <a:srgbClr val="006600"/>
              </a:solidFill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357686" y="1928802"/>
            <a:ext cx="1735395" cy="100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000364" y="2214554"/>
            <a:ext cx="12144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H="1">
            <a:off x="4429312" y="2846185"/>
            <a:ext cx="577325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993692" y="2441307"/>
            <a:ext cx="50687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5500694" y="2214554"/>
            <a:ext cx="12144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6500826" y="2500306"/>
            <a:ext cx="50687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 flipH="1">
            <a:off x="7072330" y="2916495"/>
            <a:ext cx="18360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6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6786578" y="2214554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5000г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4000" b="1" baseline="30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715272" y="2800915"/>
            <a:ext cx="10358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8,9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endParaRPr lang="ru-RU" sz="4000" dirty="0">
              <a:solidFill>
                <a:srgbClr val="006600"/>
              </a:solidFill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5572132" y="3071810"/>
            <a:ext cx="2175596" cy="769441"/>
          </a:xfrm>
          <a:prstGeom prst="rect">
            <a:avLst/>
          </a:prstGeom>
          <a:solidFill>
            <a:srgbClr val="F9E3A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=562</a:t>
            </a:r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4400" b="1" baseline="30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43240" y="3714752"/>
            <a:ext cx="5634941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 Найдём  объём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полости.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357158" y="4071942"/>
            <a:ext cx="12144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п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357290" y="4143380"/>
            <a:ext cx="50687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1714480" y="4071942"/>
            <a:ext cx="164307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общ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3158268" y="4055565"/>
            <a:ext cx="34216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3357554" y="4068744"/>
            <a:ext cx="12144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4429124" y="4159757"/>
            <a:ext cx="50687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4786314" y="4214818"/>
            <a:ext cx="178595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1500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6357950" y="4016881"/>
            <a:ext cx="34216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6593476" y="4197781"/>
            <a:ext cx="1550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562</a:t>
            </a:r>
            <a:r>
              <a:rPr lang="ru-RU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3600" b="1" baseline="30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36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8072462" y="4071942"/>
            <a:ext cx="50687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44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>
            <a:off x="7149575" y="4792816"/>
            <a:ext cx="1994457" cy="707886"/>
          </a:xfrm>
          <a:prstGeom prst="rect">
            <a:avLst/>
          </a:prstGeom>
          <a:solidFill>
            <a:srgbClr val="F9E3A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938</a:t>
            </a:r>
            <a:r>
              <a:rPr lang="ru-RU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4000" b="1" baseline="30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1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32" y="5640189"/>
            <a:ext cx="9215600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объём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полости   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составляет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938 </a:t>
            </a:r>
            <a:r>
              <a:rPr lang="ru-RU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3600" b="1" baseline="300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20806978">
            <a:off x="6429388" y="857232"/>
            <a:ext cx="992579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938 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3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3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3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3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3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3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35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35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3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3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3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3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3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3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35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350"/>
                            </p:stCondLst>
                            <p:childTnLst>
                              <p:par>
                                <p:cTn id="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3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3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3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3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3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3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300"/>
                            </p:stCondLst>
                            <p:childTnLst>
                              <p:par>
                                <p:cTn id="1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300"/>
                            </p:stCondLst>
                            <p:childTnLst>
                              <p:par>
                                <p:cTn id="1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000"/>
                            </p:stCondLst>
                            <p:childTnLst>
                              <p:par>
                                <p:cTn id="1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8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3" dur="4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4" dur="4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" dur="4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7200"/>
                            </p:stCondLst>
                            <p:childTnLst>
                              <p:par>
                                <p:cTn id="21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18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3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0877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4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800"/>
                            </p:stCondLst>
                            <p:childTnLst>
                              <p:par>
                                <p:cTn id="22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28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animBg="1"/>
      <p:bldP spid="3" grpId="0"/>
      <p:bldP spid="4" grpId="0"/>
      <p:bldP spid="5" grpId="0"/>
      <p:bldP spid="7" grpId="0" build="p"/>
      <p:bldP spid="8" grpId="0" animBg="1"/>
      <p:bldP spid="9" grpId="0" animBg="1"/>
      <p:bldP spid="9" grpId="1" animBg="1"/>
      <p:bldP spid="10" grpId="0" build="allAtOnce" animBg="1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 animBg="1"/>
      <p:bldP spid="19" grpId="0"/>
      <p:bldP spid="20" grpId="0"/>
      <p:bldP spid="21" grpId="0" animBg="1"/>
      <p:bldP spid="22" grpId="0" build="allAtOnce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4" grpId="0" animBg="1"/>
      <p:bldP spid="34" grpId="1" animBg="1"/>
      <p:bldP spid="36" grpId="0" animBg="1"/>
      <p:bldP spid="3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Четыре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сопротивления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включены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последовательно.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аково общее сопротивление данного участка цепи? Ответ запишите в Ом с точностью до целых.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57158" y="1285860"/>
            <a:ext cx="1828816" cy="390517"/>
            <a:chOff x="3223" y="6971"/>
            <a:chExt cx="2743" cy="343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2143108" y="1264594"/>
            <a:ext cx="1828816" cy="390517"/>
            <a:chOff x="3223" y="6971"/>
            <a:chExt cx="2743" cy="343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3968597" y="1243328"/>
            <a:ext cx="1828816" cy="390517"/>
            <a:chOff x="3223" y="6971"/>
            <a:chExt cx="2743" cy="343"/>
          </a:xfrm>
        </p:grpSpPr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66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5772820" y="1225055"/>
            <a:ext cx="1828816" cy="390517"/>
            <a:chOff x="3223" y="6971"/>
            <a:chExt cx="2743" cy="343"/>
          </a:xfrm>
        </p:grpSpPr>
        <p:sp>
          <p:nvSpPr>
            <p:cNvPr id="16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1708432"/>
            <a:ext cx="574067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ru-RU" sz="44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ru-RU" sz="44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=4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 rot="20005596">
            <a:off x="6017224" y="1469615"/>
            <a:ext cx="294664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44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=80 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(Ом)</a:t>
            </a:r>
            <a:endParaRPr kumimoji="0" lang="ru-RU" sz="4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27296" y="2928934"/>
            <a:ext cx="9358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Четыре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сопротивления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включены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параллельно.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аково общее сопротивление данного участка цепи? Ответ запишите в Ом с точностью до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"/>
          <p:cNvGrpSpPr>
            <a:grpSpLocks/>
          </p:cNvGrpSpPr>
          <p:nvPr/>
        </p:nvGrpSpPr>
        <p:grpSpPr bwMode="auto">
          <a:xfrm>
            <a:off x="1285852" y="4214818"/>
            <a:ext cx="1828816" cy="390517"/>
            <a:chOff x="3223" y="6971"/>
            <a:chExt cx="2743" cy="343"/>
          </a:xfrm>
        </p:grpSpPr>
        <p:sp>
          <p:nvSpPr>
            <p:cNvPr id="24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1285852" y="4857760"/>
            <a:ext cx="1828816" cy="390517"/>
            <a:chOff x="3223" y="6971"/>
            <a:chExt cx="2743" cy="343"/>
          </a:xfrm>
        </p:grpSpPr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1285852" y="5500702"/>
            <a:ext cx="1828816" cy="390517"/>
            <a:chOff x="3223" y="6971"/>
            <a:chExt cx="2743" cy="343"/>
          </a:xfrm>
        </p:grpSpPr>
        <p:sp>
          <p:nvSpPr>
            <p:cNvPr id="32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66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5" name="Group 2"/>
          <p:cNvGrpSpPr>
            <a:grpSpLocks/>
          </p:cNvGrpSpPr>
          <p:nvPr/>
        </p:nvGrpSpPr>
        <p:grpSpPr bwMode="auto">
          <a:xfrm>
            <a:off x="1288845" y="6175543"/>
            <a:ext cx="1828816" cy="390517"/>
            <a:chOff x="3223" y="6971"/>
            <a:chExt cx="2743" cy="343"/>
          </a:xfrm>
        </p:grpSpPr>
        <p:sp>
          <p:nvSpPr>
            <p:cNvPr id="36" name="Rectangle 3"/>
            <p:cNvSpPr>
              <a:spLocks noChangeArrowheads="1"/>
            </p:cNvSpPr>
            <p:nvPr/>
          </p:nvSpPr>
          <p:spPr bwMode="auto">
            <a:xfrm>
              <a:off x="3977" y="6971"/>
              <a:ext cx="1212" cy="34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>
              <a:off x="5211" y="7131"/>
              <a:ext cx="75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Line 5"/>
            <p:cNvSpPr>
              <a:spLocks noChangeShapeType="1"/>
            </p:cNvSpPr>
            <p:nvPr/>
          </p:nvSpPr>
          <p:spPr bwMode="auto">
            <a:xfrm>
              <a:off x="3223" y="7154"/>
              <a:ext cx="75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3111341" y="4378960"/>
            <a:ext cx="285752" cy="2000264"/>
            <a:chOff x="3286116" y="4357694"/>
            <a:chExt cx="285752" cy="2000264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2285984" y="5357826"/>
              <a:ext cx="20002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286116" y="5357826"/>
              <a:ext cx="28575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Группа 43"/>
          <p:cNvGrpSpPr/>
          <p:nvPr/>
        </p:nvGrpSpPr>
        <p:grpSpPr>
          <a:xfrm rot="10800000">
            <a:off x="984820" y="4400226"/>
            <a:ext cx="285752" cy="2000264"/>
            <a:chOff x="3286116" y="4357694"/>
            <a:chExt cx="285752" cy="2000264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2285984" y="5357826"/>
              <a:ext cx="20002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3286116" y="5357826"/>
              <a:ext cx="28575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Группа 17"/>
          <p:cNvGrpSpPr/>
          <p:nvPr/>
        </p:nvGrpSpPr>
        <p:grpSpPr>
          <a:xfrm>
            <a:off x="3571868" y="4149080"/>
            <a:ext cx="1228349" cy="1191978"/>
            <a:chOff x="5873395" y="4453402"/>
            <a:chExt cx="1680901" cy="1381050"/>
          </a:xfrm>
          <a:solidFill>
            <a:schemeClr val="bg1"/>
          </a:solidFill>
        </p:grpSpPr>
        <p:sp>
          <p:nvSpPr>
            <p:cNvPr id="48" name="Прямоугольник 47"/>
            <p:cNvSpPr/>
            <p:nvPr/>
          </p:nvSpPr>
          <p:spPr>
            <a:xfrm>
              <a:off x="5873395" y="4453402"/>
              <a:ext cx="857256" cy="82017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6772238" y="4701711"/>
              <a:ext cx="782058" cy="89148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5946005" y="5085600"/>
              <a:ext cx="988380" cy="74885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17"/>
          <p:cNvGrpSpPr/>
          <p:nvPr/>
        </p:nvGrpSpPr>
        <p:grpSpPr>
          <a:xfrm>
            <a:off x="4728779" y="4149080"/>
            <a:ext cx="1228349" cy="1191980"/>
            <a:chOff x="5873395" y="4453401"/>
            <a:chExt cx="1680901" cy="1381052"/>
          </a:xfrm>
          <a:solidFill>
            <a:schemeClr val="bg1"/>
          </a:solidFill>
        </p:grpSpPr>
        <p:sp>
          <p:nvSpPr>
            <p:cNvPr id="53" name="Прямоугольник 52"/>
            <p:cNvSpPr/>
            <p:nvPr/>
          </p:nvSpPr>
          <p:spPr>
            <a:xfrm>
              <a:off x="5873395" y="4453401"/>
              <a:ext cx="857255" cy="82017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000" b="1" cap="all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6772238" y="4701711"/>
              <a:ext cx="782058" cy="89149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4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5946005" y="5085601"/>
              <a:ext cx="988380" cy="74885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Прямая соединительная линия 55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Группа 17"/>
          <p:cNvGrpSpPr/>
          <p:nvPr/>
        </p:nvGrpSpPr>
        <p:grpSpPr>
          <a:xfrm>
            <a:off x="5871787" y="4149081"/>
            <a:ext cx="1228349" cy="1191980"/>
            <a:chOff x="5873395" y="4453402"/>
            <a:chExt cx="1680901" cy="1381052"/>
          </a:xfrm>
          <a:solidFill>
            <a:schemeClr val="bg1"/>
          </a:solidFill>
        </p:grpSpPr>
        <p:sp>
          <p:nvSpPr>
            <p:cNvPr id="58" name="Прямоугольник 57"/>
            <p:cNvSpPr/>
            <p:nvPr/>
          </p:nvSpPr>
          <p:spPr>
            <a:xfrm>
              <a:off x="5873395" y="4453402"/>
              <a:ext cx="857255" cy="82017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000" b="1" cap="all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6772238" y="4701711"/>
              <a:ext cx="782058" cy="89149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4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5946005" y="5085602"/>
              <a:ext cx="988380" cy="74885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2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/>
          <p:cNvSpPr txBox="1"/>
          <p:nvPr/>
        </p:nvSpPr>
        <p:spPr>
          <a:xfrm>
            <a:off x="3704111" y="4103841"/>
            <a:ext cx="4286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Группа 17"/>
          <p:cNvGrpSpPr/>
          <p:nvPr/>
        </p:nvGrpSpPr>
        <p:grpSpPr>
          <a:xfrm>
            <a:off x="3714744" y="5568329"/>
            <a:ext cx="989499" cy="646331"/>
            <a:chOff x="5873399" y="4650802"/>
            <a:chExt cx="1354055" cy="748852"/>
          </a:xfrm>
          <a:noFill/>
        </p:grpSpPr>
        <p:sp>
          <p:nvSpPr>
            <p:cNvPr id="65" name="Прямоугольник 64"/>
            <p:cNvSpPr/>
            <p:nvPr/>
          </p:nvSpPr>
          <p:spPr>
            <a:xfrm>
              <a:off x="6445395" y="4650802"/>
              <a:ext cx="782059" cy="7488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5873399" y="4784475"/>
              <a:ext cx="879818" cy="606213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1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6" name="Группа 17"/>
          <p:cNvGrpSpPr/>
          <p:nvPr/>
        </p:nvGrpSpPr>
        <p:grpSpPr>
          <a:xfrm>
            <a:off x="4587280" y="5436904"/>
            <a:ext cx="722277" cy="949540"/>
            <a:chOff x="5929322" y="4651561"/>
            <a:chExt cx="988381" cy="1100157"/>
          </a:xfrm>
          <a:solidFill>
            <a:schemeClr val="bg1"/>
          </a:solidFill>
        </p:grpSpPr>
        <p:sp>
          <p:nvSpPr>
            <p:cNvPr id="67" name="Прямоугольник 66"/>
            <p:cNvSpPr/>
            <p:nvPr/>
          </p:nvSpPr>
          <p:spPr>
            <a:xfrm>
              <a:off x="5971155" y="5145504"/>
              <a:ext cx="857256" cy="60621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2800" b="1" cap="all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5929322" y="4651561"/>
              <a:ext cx="988381" cy="53489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24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14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9" name="Прямая соединительная линия 68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Группа 75"/>
          <p:cNvGrpSpPr/>
          <p:nvPr/>
        </p:nvGrpSpPr>
        <p:grpSpPr>
          <a:xfrm>
            <a:off x="5122238" y="5429264"/>
            <a:ext cx="1100733" cy="949540"/>
            <a:chOff x="5122238" y="5429264"/>
            <a:chExt cx="1100733" cy="949540"/>
          </a:xfrm>
        </p:grpSpPr>
        <p:grpSp>
          <p:nvGrpSpPr>
            <p:cNvPr id="70" name="Группа 17"/>
            <p:cNvGrpSpPr/>
            <p:nvPr/>
          </p:nvGrpSpPr>
          <p:grpSpPr>
            <a:xfrm>
              <a:off x="5500694" y="5429264"/>
              <a:ext cx="722277" cy="949540"/>
              <a:chOff x="5929322" y="4651561"/>
              <a:chExt cx="988381" cy="1100157"/>
            </a:xfrm>
            <a:noFill/>
          </p:grpSpPr>
          <p:sp>
            <p:nvSpPr>
              <p:cNvPr id="71" name="Прямоугольник 70"/>
              <p:cNvSpPr/>
              <p:nvPr/>
            </p:nvSpPr>
            <p:spPr>
              <a:xfrm>
                <a:off x="5971155" y="5145504"/>
                <a:ext cx="857256" cy="606214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ru-RU" sz="2800" b="1" cap="all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ru-RU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5929322" y="4651561"/>
                <a:ext cx="988381" cy="534895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en-US" sz="24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14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24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5929322" y="5199419"/>
                <a:ext cx="714380" cy="1588"/>
              </a:xfrm>
              <a:prstGeom prst="line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Прямоугольник 74"/>
            <p:cNvSpPr/>
            <p:nvPr/>
          </p:nvSpPr>
          <p:spPr>
            <a:xfrm>
              <a:off x="5122238" y="5572140"/>
              <a:ext cx="57150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7" name="Группа 17"/>
          <p:cNvGrpSpPr/>
          <p:nvPr/>
        </p:nvGrpSpPr>
        <p:grpSpPr>
          <a:xfrm rot="20038575">
            <a:off x="6171787" y="5049173"/>
            <a:ext cx="2592474" cy="1200329"/>
            <a:chOff x="5829263" y="4329866"/>
            <a:chExt cx="1398192" cy="1390725"/>
          </a:xfrm>
          <a:noFill/>
        </p:grpSpPr>
        <p:sp>
          <p:nvSpPr>
            <p:cNvPr id="78" name="Прямоугольник 77"/>
            <p:cNvSpPr/>
            <p:nvPr/>
          </p:nvSpPr>
          <p:spPr>
            <a:xfrm>
              <a:off x="6104580" y="4329866"/>
              <a:ext cx="1122875" cy="13907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ru-RU" sz="3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4 (Ом)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5829263" y="4379525"/>
              <a:ext cx="879818" cy="67753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 rot="19625085">
            <a:off x="6941409" y="5204791"/>
            <a:ext cx="4286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429388" y="6334780"/>
            <a:ext cx="271461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ФотФ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стр.32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 animBg="1"/>
      <p:bldP spid="22" grpId="0"/>
      <p:bldP spid="62" grpId="0" animBg="1"/>
      <p:bldP spid="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2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Электрический ток  в жидкостях  это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500174"/>
            <a:ext cx="87154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3. За направление электрического  тока принято 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643182"/>
            <a:ext cx="6572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Электрический ток  в металлах это: </a:t>
            </a:r>
            <a:endParaRPr lang="ru-RU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143380"/>
            <a:ext cx="47148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Электрический ток это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1079466">
            <a:off x="3250880" y="415302"/>
            <a:ext cx="4968563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Направленное движение и положительных и отрицательных ионов.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491903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Направленное движение только электронов; 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2. Направленное движение только положительных ионов;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Направленное движение только отрицательных ионов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4. Направленное движение любых заряженных частиц;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Направленное движение и положительных и отрицательных ионов.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0891928">
            <a:off x="4062021" y="1122927"/>
            <a:ext cx="4786330" cy="892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2. Направленное движение только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положительных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ионов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 rot="20891928">
            <a:off x="7887795" y="1103500"/>
            <a:ext cx="1221941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частиц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 rot="20948377">
            <a:off x="5101958" y="2275964"/>
            <a:ext cx="3891097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1.Направленное движение только электронов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 rot="20915849">
            <a:off x="4410782" y="3545024"/>
            <a:ext cx="4231372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4. Направленное движение любых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заряженных 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частиц;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8" grpId="0"/>
      <p:bldP spid="9" grpId="0" animBg="1"/>
      <p:bldP spid="10" grpId="0" animBg="1"/>
      <p:bldP spid="11" grpId="0" animBg="1"/>
      <p:bldP spid="12" grpId="0" animBg="1"/>
      <p:bldP spid="1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-34474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Величина,  характеризующая действие электрического поля, равная работе поля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тока;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электрическое напряжение;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сопротивление данного проводника;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заряд данного проводника;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тепловое, химическое или магнитное действие тока.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264318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Величина,  характеризующая интенсивность действий электрического тока,  равная величине заряда, прошедшего через проводник за 1 секунду это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4357694"/>
            <a:ext cx="9144000" cy="83099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Прохождение электрического тока по проводнику сопровождается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5526961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Величина, характеризующая способность проводника препятствовать прохождению по нему электрического тока это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9"/>
          <p:cNvGrpSpPr/>
          <p:nvPr/>
        </p:nvGrpSpPr>
        <p:grpSpPr>
          <a:xfrm>
            <a:off x="7072330" y="94600"/>
            <a:ext cx="1949466" cy="1477012"/>
            <a:chOff x="6715140" y="642918"/>
            <a:chExt cx="1949466" cy="1477012"/>
          </a:xfrm>
          <a:solidFill>
            <a:schemeClr val="bg1"/>
          </a:solidFill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6715140" y="1012547"/>
              <a:ext cx="1500198" cy="85725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2.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U=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8051822" y="1191239"/>
              <a:ext cx="592144" cy="9286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q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8072462" y="642918"/>
              <a:ext cx="592144" cy="78581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8072462" y="1380212"/>
              <a:ext cx="500066" cy="1588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5"/>
          <p:cNvGrpSpPr/>
          <p:nvPr/>
        </p:nvGrpSpPr>
        <p:grpSpPr>
          <a:xfrm>
            <a:off x="7108844" y="2643182"/>
            <a:ext cx="2035156" cy="1487503"/>
            <a:chOff x="6215074" y="3000372"/>
            <a:chExt cx="2035156" cy="1487503"/>
          </a:xfrm>
          <a:solidFill>
            <a:schemeClr val="bg1"/>
          </a:solidFill>
        </p:grpSpPr>
        <p:sp>
          <p:nvSpPr>
            <p:cNvPr id="13" name="Rectangle 152"/>
            <p:cNvSpPr>
              <a:spLocks noChangeArrowheads="1"/>
            </p:cNvSpPr>
            <p:nvPr/>
          </p:nvSpPr>
          <p:spPr bwMode="auto">
            <a:xfrm>
              <a:off x="7572396" y="3000372"/>
              <a:ext cx="677834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sz="4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q                       </a:t>
              </a:r>
              <a:endParaRPr kumimoji="0" lang="nb-NO" sz="5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 Box 153"/>
            <p:cNvSpPr txBox="1">
              <a:spLocks noChangeArrowheads="1"/>
            </p:cNvSpPr>
            <p:nvPr/>
          </p:nvSpPr>
          <p:spPr bwMode="auto">
            <a:xfrm>
              <a:off x="6215074" y="3286124"/>
              <a:ext cx="1428760" cy="78581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1.</a:t>
              </a:r>
              <a:r>
                <a:rPr kumimoji="0" lang="en-US" sz="5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6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152"/>
            <p:cNvSpPr>
              <a:spLocks noChangeArrowheads="1"/>
            </p:cNvSpPr>
            <p:nvPr/>
          </p:nvSpPr>
          <p:spPr bwMode="auto">
            <a:xfrm rot="-60000">
              <a:off x="7721954" y="3718434"/>
              <a:ext cx="428628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t                       </a:t>
              </a:r>
              <a:endParaRPr kumimoji="0" lang="nb-NO" sz="5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Line 1"/>
            <p:cNvSpPr>
              <a:spLocks noChangeShapeType="1"/>
            </p:cNvSpPr>
            <p:nvPr/>
          </p:nvSpPr>
          <p:spPr bwMode="auto">
            <a:xfrm rot="21420000">
              <a:off x="7643029" y="3786189"/>
              <a:ext cx="571504" cy="45719"/>
            </a:xfrm>
            <a:prstGeom prst="line">
              <a:avLst/>
            </a:prstGeom>
            <a:grp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Группа 20"/>
          <p:cNvGrpSpPr/>
          <p:nvPr/>
        </p:nvGrpSpPr>
        <p:grpSpPr>
          <a:xfrm>
            <a:off x="6500826" y="4596106"/>
            <a:ext cx="2687348" cy="2326098"/>
            <a:chOff x="6528122" y="4500570"/>
            <a:chExt cx="2687348" cy="2326098"/>
          </a:xfrm>
          <a:solidFill>
            <a:schemeClr val="bg1"/>
          </a:solidFill>
        </p:grpSpPr>
        <p:sp>
          <p:nvSpPr>
            <p:cNvPr id="17" name="Прямоугольник 16"/>
            <p:cNvSpPr/>
            <p:nvPr/>
          </p:nvSpPr>
          <p:spPr>
            <a:xfrm>
              <a:off x="8358214" y="4500570"/>
              <a:ext cx="857256" cy="110799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8453402" y="5718672"/>
              <a:ext cx="619192" cy="110799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528122" y="5139856"/>
              <a:ext cx="1818217" cy="1015663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6000" b="1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ru-RU" sz="6000" cap="all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en-US" sz="6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6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Прямоугольник 20"/>
          <p:cNvSpPr/>
          <p:nvPr/>
        </p:nvSpPr>
        <p:spPr>
          <a:xfrm rot="1620871">
            <a:off x="7535463" y="4509068"/>
            <a:ext cx="49244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3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/>
      <p:bldP spid="41986" grpId="0"/>
      <p:bldP spid="41987" grpId="0" animBg="1"/>
      <p:bldP spid="41988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8066</TotalTime>
  <Words>2076</Words>
  <Application>Microsoft Office PowerPoint</Application>
  <PresentationFormat>Экран (4:3)</PresentationFormat>
  <Paragraphs>514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Трек</vt:lpstr>
      <vt:lpstr>Формула</vt:lpstr>
      <vt:lpstr>Домашнее задание.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Домашнее задание.</vt:lpstr>
      <vt:lpstr>Слайд 17</vt:lpstr>
      <vt:lpstr>Слайд 18</vt:lpstr>
      <vt:lpstr>Слайд 19</vt:lpstr>
      <vt:lpstr>Домашнее задание.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1051</cp:revision>
  <dcterms:created xsi:type="dcterms:W3CDTF">2009-11-04T14:29:22Z</dcterms:created>
  <dcterms:modified xsi:type="dcterms:W3CDTF">2020-01-28T10:46:22Z</dcterms:modified>
</cp:coreProperties>
</file>