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70"/>
  </p:notesMasterIdLst>
  <p:sldIdLst>
    <p:sldId id="289" r:id="rId2"/>
    <p:sldId id="372" r:id="rId3"/>
    <p:sldId id="374" r:id="rId4"/>
    <p:sldId id="356" r:id="rId5"/>
    <p:sldId id="373" r:id="rId6"/>
    <p:sldId id="323" r:id="rId7"/>
    <p:sldId id="359" r:id="rId8"/>
    <p:sldId id="307" r:id="rId9"/>
    <p:sldId id="357" r:id="rId10"/>
    <p:sldId id="358" r:id="rId11"/>
    <p:sldId id="353" r:id="rId12"/>
    <p:sldId id="360" r:id="rId13"/>
    <p:sldId id="306" r:id="rId14"/>
    <p:sldId id="364" r:id="rId15"/>
    <p:sldId id="365" r:id="rId16"/>
    <p:sldId id="366" r:id="rId17"/>
    <p:sldId id="371" r:id="rId18"/>
    <p:sldId id="361" r:id="rId19"/>
    <p:sldId id="367" r:id="rId20"/>
    <p:sldId id="351" r:id="rId21"/>
    <p:sldId id="369" r:id="rId22"/>
    <p:sldId id="370" r:id="rId23"/>
    <p:sldId id="362" r:id="rId24"/>
    <p:sldId id="368" r:id="rId25"/>
    <p:sldId id="363" r:id="rId26"/>
    <p:sldId id="349" r:id="rId27"/>
    <p:sldId id="350" r:id="rId28"/>
    <p:sldId id="348" r:id="rId29"/>
    <p:sldId id="311" r:id="rId30"/>
    <p:sldId id="314" r:id="rId31"/>
    <p:sldId id="354" r:id="rId32"/>
    <p:sldId id="319" r:id="rId33"/>
    <p:sldId id="318" r:id="rId34"/>
    <p:sldId id="299" r:id="rId35"/>
    <p:sldId id="316" r:id="rId36"/>
    <p:sldId id="355" r:id="rId37"/>
    <p:sldId id="324" r:id="rId38"/>
    <p:sldId id="325" r:id="rId39"/>
    <p:sldId id="326" r:id="rId40"/>
    <p:sldId id="313" r:id="rId41"/>
    <p:sldId id="308" r:id="rId42"/>
    <p:sldId id="312" r:id="rId43"/>
    <p:sldId id="309" r:id="rId44"/>
    <p:sldId id="320" r:id="rId45"/>
    <p:sldId id="321" r:id="rId46"/>
    <p:sldId id="322" r:id="rId47"/>
    <p:sldId id="293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  <a:srgbClr val="000000"/>
    <a:srgbClr val="0014AC"/>
    <a:srgbClr val="365D21"/>
    <a:srgbClr val="FFFFFF"/>
    <a:srgbClr val="0033CC"/>
    <a:srgbClr val="220FB1"/>
    <a:srgbClr val="29239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739" autoAdjust="0"/>
  </p:normalViewPr>
  <p:slideViewPr>
    <p:cSldViewPr>
      <p:cViewPr>
        <p:scale>
          <a:sx n="93" d="100"/>
          <a:sy n="93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6E3A03-BB73-4ED6-99C4-4CFD2A94209F}" type="datetimeFigureOut">
              <a:rPr lang="ru-RU"/>
              <a:pPr>
                <a:defRPr/>
              </a:pPr>
              <a:t>10.03.2020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A3820B-7150-4465-9329-879E122C3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6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48400-9A63-4C0C-96BB-1E84473DD1A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848400-9A63-4C0C-96BB-1E84473DD1A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998B-470D-40EF-A191-BD62BA73A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8782-41D5-4251-85C2-531FFE3C8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874C7-9393-40C1-A385-7AF3418EC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3DA3-EFB4-4EDF-8F87-C68D53915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4824-2863-4106-B7A6-92F782BD5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08A9-4259-4C93-99C2-5939032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D8F1-AE7D-4559-9F5C-0762D2F1D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B807-3976-45DB-8AE9-7E0057AB8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45-DCC5-40D6-8543-A2382086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C91E-F650-4703-95E6-2CB7DCA58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F8FC-428F-40A9-A415-F1D3D6AE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AED02A-B3E0-45D7-94C6-41158E6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1" r:id="rId4"/>
    <p:sldLayoutId id="2147483817" r:id="rId5"/>
    <p:sldLayoutId id="2147483812" r:id="rId6"/>
    <p:sldLayoutId id="2147483818" r:id="rId7"/>
    <p:sldLayoutId id="2147483819" r:id="rId8"/>
    <p:sldLayoutId id="2147483820" r:id="rId9"/>
    <p:sldLayoutId id="2147483813" r:id="rId10"/>
    <p:sldLayoutId id="21474838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.jpe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2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10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10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image" Target="../media/image3.jpe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audio" Target="../media/audio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audio" Target="../media/audio5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10.wav"/><Relationship Id="rId9" Type="http://schemas.openxmlformats.org/officeDocument/2006/relationships/audio" Target="../media/audio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.jpe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16.jpeg"/><Relationship Id="rId4" Type="http://schemas.openxmlformats.org/officeDocument/2006/relationships/audio" Target="../media/audio8.wav"/><Relationship Id="rId9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1.jpeg"/><Relationship Id="rId3" Type="http://schemas.openxmlformats.org/officeDocument/2006/relationships/audio" Target="../media/audio9.wav"/><Relationship Id="rId7" Type="http://schemas.openxmlformats.org/officeDocument/2006/relationships/audio" Target="../media/audio5.wav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8.wav"/><Relationship Id="rId7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audio" Target="../media/audio10.wav"/><Relationship Id="rId9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6.wav"/><Relationship Id="rId7" Type="http://schemas.openxmlformats.org/officeDocument/2006/relationships/audio" Target="../media/audio12.wav"/><Relationship Id="rId12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6.jpeg"/><Relationship Id="rId5" Type="http://schemas.openxmlformats.org/officeDocument/2006/relationships/audio" Target="../media/audio1.wav"/><Relationship Id="rId10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audio" Target="../media/audio9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9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10.wav"/><Relationship Id="rId12" Type="http://schemas.openxmlformats.org/officeDocument/2006/relationships/image" Target="../media/image3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audio" Target="../media/audio9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9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audio" Target="../media/audio9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9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audio" Target="../media/audio8.wav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audio" Target="../media/audio9.wav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8.wav"/><Relationship Id="rId9" Type="http://schemas.openxmlformats.org/officeDocument/2006/relationships/audio" Target="../media/audio4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6.wav"/><Relationship Id="rId4" Type="http://schemas.openxmlformats.org/officeDocument/2006/relationships/audio" Target="../media/audio8.wav"/><Relationship Id="rId9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10" Type="http://schemas.openxmlformats.org/officeDocument/2006/relationships/audio" Target="../media/audio9.wav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876"/>
            <a:ext cx="8686800" cy="64291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cap="none" dirty="0" smtClean="0">
                <a:latin typeface="Times New Roman" pitchFamily="18" charset="0"/>
                <a:cs typeface="Times New Roman" pitchFamily="18" charset="0"/>
              </a:rPr>
              <a:t>Уроки физики    Вторушина С.В.  9  класс  (законы сохранения) </a:t>
            </a:r>
            <a:endParaRPr lang="ru-RU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928694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   Решение задач на законы сохранения и работу.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раздел (III)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Развить навыки в составлении  основного  уравнения  динамики, ЗСИ. ЗСЭ. ЗИЭ.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Создать условия для развития навыков практического использования ЗСИ и ЗСЭ</a:t>
            </a:r>
          </a:p>
          <a:p>
            <a:pPr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873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Автомобиль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массой 2 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трогается с места и движется в гору, угол наклона которой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30°.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расстоянии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автомобиль, двигаясь равноускоренно, развил скорость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 км/ч.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Коэффициент трения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среднюю мощность, развиваемую двигателем автомобиля.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ый треугольник 1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 rot="5400000">
            <a:off x="1977182" y="3035297"/>
            <a:ext cx="1357322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580000" flipH="1" flipV="1">
            <a:off x="1845563" y="2607451"/>
            <a:ext cx="1000156" cy="500066"/>
          </a:xfrm>
          <a:prstGeom prst="straightConnector1">
            <a:avLst/>
          </a:prstGeom>
          <a:ln w="44450">
            <a:solidFill>
              <a:srgbClr val="0014AC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714612" y="3500414"/>
            <a:ext cx="714380" cy="461665"/>
            <a:chOff x="2714612" y="4429132"/>
            <a:chExt cx="714380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3214678" y="2100196"/>
            <a:ext cx="571504" cy="400110"/>
            <a:chOff x="2000232" y="2528824"/>
            <a:chExt cx="571504" cy="400110"/>
          </a:xfrm>
        </p:grpSpPr>
        <p:cxnSp>
          <p:nvCxnSpPr>
            <p:cNvPr id="10" name="Прямая со стрелкой 9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 rot="1635248">
            <a:off x="2612578" y="2496863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71037">
            <a:off x="1538743" y="2590922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81228" y="1654737"/>
            <a:ext cx="1285884" cy="642942"/>
          </a:xfrm>
          <a:prstGeom prst="line">
            <a:avLst/>
          </a:prstGeom>
          <a:ln w="50800">
            <a:solidFill>
              <a:srgbClr val="C000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659893" y="2312279"/>
            <a:ext cx="571504" cy="285752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25856" y="3342572"/>
            <a:ext cx="485076" cy="30074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2427116" y="2814270"/>
            <a:ext cx="1030088" cy="545036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3353564" y="1167135"/>
            <a:ext cx="714380" cy="461665"/>
            <a:chOff x="3357554" y="2143116"/>
            <a:chExt cx="714380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/>
          <p:cNvCxnSpPr/>
          <p:nvPr/>
        </p:nvCxnSpPr>
        <p:spPr>
          <a:xfrm>
            <a:off x="2786050" y="2285992"/>
            <a:ext cx="428628" cy="184441"/>
          </a:xfrm>
          <a:prstGeom prst="line">
            <a:avLst/>
          </a:prstGeom>
          <a:ln w="69850">
            <a:solidFill>
              <a:srgbClr val="006600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 rot="1535645">
            <a:off x="2391018" y="2050151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7"/>
          <p:cNvGrpSpPr/>
          <p:nvPr/>
        </p:nvGrpSpPr>
        <p:grpSpPr>
          <a:xfrm>
            <a:off x="827584" y="1887215"/>
            <a:ext cx="714380" cy="461665"/>
            <a:chOff x="1974354" y="2503909"/>
            <a:chExt cx="714380" cy="461665"/>
          </a:xfrm>
        </p:grpSpPr>
        <p:cxnSp>
          <p:nvCxnSpPr>
            <p:cNvPr id="29" name="Прямая со стрелкой 28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74354" y="2503909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en-US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726411" y="3857628"/>
            <a:ext cx="3143272" cy="1714512"/>
          </a:xfrm>
          <a:prstGeom prst="round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-71250" y="3857628"/>
            <a:ext cx="5357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</a:t>
            </a:r>
          </a:p>
          <a:p>
            <a:pPr marL="514350" indent="-514350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4038" y="4844489"/>
            <a:ext cx="2143140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43768" y="714356"/>
            <a:ext cx="1609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30°</a:t>
            </a:r>
            <a:endParaRPr lang="ru-RU" sz="4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715140" y="1142984"/>
            <a:ext cx="2585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=2000кг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491712" y="2643182"/>
            <a:ext cx="158088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7000924" y="1643050"/>
            <a:ext cx="1857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sz="40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=0,2 </a:t>
            </a:r>
            <a:endParaRPr kumimoji="0" lang="en-US" sz="40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>
            <a:off x="4722191" y="3465264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5400000">
            <a:off x="2511381" y="3023329"/>
            <a:ext cx="698338" cy="398755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779912" y="1484784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3779912" y="189766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1071538" y="4714884"/>
            <a:ext cx="1500198" cy="28575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1285852" y="4357694"/>
            <a:ext cx="2071702" cy="57150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929058" y="3929066"/>
            <a:ext cx="521494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0,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2000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=1740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929058" y="4500570"/>
            <a:ext cx="3786214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929058" y="5000636"/>
            <a:ext cx="514353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=2к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1к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Н+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1,74к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Н=4,47кН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0" y="5975355"/>
            <a:ext cx="9358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редняя мощность, развиваемая двигателем автомобиля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23,7кВт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800" dirty="0"/>
          </a:p>
        </p:txBody>
      </p:sp>
      <p:cxnSp>
        <p:nvCxnSpPr>
          <p:cNvPr id="56" name="Прямая со стрелкой 55"/>
          <p:cNvCxnSpPr/>
          <p:nvPr/>
        </p:nvCxnSpPr>
        <p:spPr>
          <a:xfrm rot="-180000">
            <a:off x="4422854" y="2768320"/>
            <a:ext cx="714380" cy="428628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114"/>
          <p:cNvGrpSpPr/>
          <p:nvPr/>
        </p:nvGrpSpPr>
        <p:grpSpPr>
          <a:xfrm>
            <a:off x="4780044" y="2464167"/>
            <a:ext cx="556020" cy="584775"/>
            <a:chOff x="4362433" y="2426063"/>
            <a:chExt cx="556020" cy="584775"/>
          </a:xfrm>
        </p:grpSpPr>
        <p:sp>
          <p:nvSpPr>
            <p:cNvPr id="58" name="TextBox 57"/>
            <p:cNvSpPr txBox="1"/>
            <p:nvPr/>
          </p:nvSpPr>
          <p:spPr>
            <a:xfrm rot="2012913" flipH="1">
              <a:off x="4362433" y="2426063"/>
              <a:ext cx="556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3200" dirty="0"/>
            </a:p>
          </p:txBody>
        </p:sp>
        <p:cxnSp>
          <p:nvCxnSpPr>
            <p:cNvPr id="59" name="Прямая со стрелкой 58"/>
            <p:cNvCxnSpPr/>
            <p:nvPr/>
          </p:nvCxnSpPr>
          <p:spPr>
            <a:xfrm rot="21480000">
              <a:off x="4525876" y="2501438"/>
              <a:ext cx="389932" cy="265146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Прямая со стрелкой 59"/>
          <p:cNvCxnSpPr/>
          <p:nvPr/>
        </p:nvCxnSpPr>
        <p:spPr>
          <a:xfrm rot="-120000">
            <a:off x="5227714" y="3348076"/>
            <a:ext cx="714380" cy="428628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123"/>
          <p:cNvGrpSpPr/>
          <p:nvPr/>
        </p:nvGrpSpPr>
        <p:grpSpPr>
          <a:xfrm>
            <a:off x="5351548" y="2892795"/>
            <a:ext cx="556020" cy="556999"/>
            <a:chOff x="5115902" y="3102304"/>
            <a:chExt cx="556020" cy="556999"/>
          </a:xfrm>
        </p:grpSpPr>
        <p:sp>
          <p:nvSpPr>
            <p:cNvPr id="62" name="TextBox 61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>
              <a:off x="5357818" y="3102304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Прямая со стрелкой 67"/>
          <p:cNvCxnSpPr/>
          <p:nvPr/>
        </p:nvCxnSpPr>
        <p:spPr>
          <a:xfrm>
            <a:off x="71406" y="1108935"/>
            <a:ext cx="5786478" cy="2820131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137043" flipH="1">
            <a:off x="5868090" y="3439872"/>
            <a:ext cx="55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220107" y="214290"/>
            <a:ext cx="166744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=50м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7000892" y="2071678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м/с </a:t>
            </a:r>
            <a:endParaRPr lang="ru-RU" sz="4000" dirty="0">
              <a:solidFill>
                <a:srgbClr val="C00000"/>
              </a:solidFill>
            </a:endParaRPr>
          </a:p>
        </p:txBody>
      </p:sp>
      <p:grpSp>
        <p:nvGrpSpPr>
          <p:cNvPr id="26" name="Группа 77"/>
          <p:cNvGrpSpPr/>
          <p:nvPr/>
        </p:nvGrpSpPr>
        <p:grpSpPr>
          <a:xfrm>
            <a:off x="1704790" y="476672"/>
            <a:ext cx="1643074" cy="987730"/>
            <a:chOff x="-456483" y="2071678"/>
            <a:chExt cx="2099653" cy="987730"/>
          </a:xfrm>
        </p:grpSpPr>
        <p:grpSp>
          <p:nvGrpSpPr>
            <p:cNvPr id="27" name="Group 5"/>
            <p:cNvGrpSpPr>
              <a:grpSpLocks/>
            </p:cNvGrpSpPr>
            <p:nvPr/>
          </p:nvGrpSpPr>
          <p:grpSpPr bwMode="auto">
            <a:xfrm>
              <a:off x="142845" y="2071678"/>
              <a:ext cx="1500325" cy="987730"/>
              <a:chOff x="15238" y="3604"/>
              <a:chExt cx="2183" cy="1976"/>
            </a:xfrm>
            <a:solidFill>
              <a:schemeClr val="bg1"/>
            </a:solidFill>
          </p:grpSpPr>
          <p:sp>
            <p:nvSpPr>
              <p:cNvPr id="81" name="Text Box 6"/>
              <p:cNvSpPr txBox="1">
                <a:spLocks noChangeArrowheads="1"/>
              </p:cNvSpPr>
              <p:nvPr/>
            </p:nvSpPr>
            <p:spPr bwMode="auto">
              <a:xfrm>
                <a:off x="15238" y="3722"/>
                <a:ext cx="2183" cy="18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8" name="Group 7"/>
              <p:cNvGrpSpPr>
                <a:grpSpLocks/>
              </p:cNvGrpSpPr>
              <p:nvPr/>
            </p:nvGrpSpPr>
            <p:grpSpPr bwMode="auto">
              <a:xfrm>
                <a:off x="15465" y="3604"/>
                <a:ext cx="1651" cy="1715"/>
                <a:chOff x="9862" y="6636"/>
                <a:chExt cx="820" cy="1715"/>
              </a:xfrm>
              <a:grpFill/>
            </p:grpSpPr>
            <p:grpSp>
              <p:nvGrpSpPr>
                <p:cNvPr id="31" name="Group 9"/>
                <p:cNvGrpSpPr>
                  <a:grpSpLocks/>
                </p:cNvGrpSpPr>
                <p:nvPr/>
              </p:nvGrpSpPr>
              <p:grpSpPr bwMode="auto">
                <a:xfrm>
                  <a:off x="9862" y="6636"/>
                  <a:ext cx="820" cy="1715"/>
                  <a:chOff x="12788" y="5651"/>
                  <a:chExt cx="820" cy="1715"/>
                </a:xfrm>
                <a:grpFill/>
              </p:grpSpPr>
              <p:sp>
                <p:nvSpPr>
                  <p:cNvPr id="85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88" y="5651"/>
                    <a:ext cx="820" cy="10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6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888" y="6486"/>
                    <a:ext cx="644" cy="88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lvl="0">
                      <a:spcAft>
                        <a:spcPts val="1000"/>
                      </a:spcAft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2400" b="1" dirty="0" smtClean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4" name="Line 8"/>
                <p:cNvSpPr>
                  <a:spLocks noChangeShapeType="1"/>
                </p:cNvSpPr>
                <p:nvPr/>
              </p:nvSpPr>
              <p:spPr bwMode="auto">
                <a:xfrm>
                  <a:off x="10026" y="7558"/>
                  <a:ext cx="538" cy="12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0" name="Прямоугольник 79"/>
            <p:cNvSpPr/>
            <p:nvPr/>
          </p:nvSpPr>
          <p:spPr>
            <a:xfrm>
              <a:off x="-456483" y="2214554"/>
              <a:ext cx="6591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ru-RU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dirty="0"/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3203848" y="529516"/>
            <a:ext cx="12858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r>
              <a:rPr lang="ru-RU" sz="2000" b="1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28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-32" y="5500702"/>
            <a:ext cx="313187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3141746" y="5548986"/>
            <a:ext cx="15119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=v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4725136" y="5572140"/>
            <a:ext cx="114300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t=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10с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817796" y="5500702"/>
            <a:ext cx="271464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=23,7кВт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-36512" y="0"/>
            <a:ext cx="727280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1.Найдём ускорение из законов кинематики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76"/>
          <p:cNvGrpSpPr/>
          <p:nvPr/>
        </p:nvGrpSpPr>
        <p:grpSpPr>
          <a:xfrm>
            <a:off x="107504" y="425046"/>
            <a:ext cx="1656227" cy="987730"/>
            <a:chOff x="0" y="2071678"/>
            <a:chExt cx="1656227" cy="987730"/>
          </a:xfrm>
        </p:grpSpPr>
        <p:grpSp>
          <p:nvGrpSpPr>
            <p:cNvPr id="36" name="Group 5"/>
            <p:cNvGrpSpPr>
              <a:grpSpLocks/>
            </p:cNvGrpSpPr>
            <p:nvPr/>
          </p:nvGrpSpPr>
          <p:grpSpPr bwMode="auto">
            <a:xfrm>
              <a:off x="142844" y="2071678"/>
              <a:ext cx="1513383" cy="987730"/>
              <a:chOff x="15238" y="3604"/>
              <a:chExt cx="2202" cy="1976"/>
            </a:xfrm>
            <a:solidFill>
              <a:schemeClr val="bg1"/>
            </a:solidFill>
          </p:grpSpPr>
          <p:sp>
            <p:nvSpPr>
              <p:cNvPr id="70" name="Text Box 6"/>
              <p:cNvSpPr txBox="1">
                <a:spLocks noChangeArrowheads="1"/>
              </p:cNvSpPr>
              <p:nvPr/>
            </p:nvSpPr>
            <p:spPr bwMode="auto">
              <a:xfrm>
                <a:off x="15238" y="3722"/>
                <a:ext cx="2183" cy="18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8" name="Group 7"/>
              <p:cNvGrpSpPr>
                <a:grpSpLocks/>
              </p:cNvGrpSpPr>
              <p:nvPr/>
            </p:nvGrpSpPr>
            <p:grpSpPr bwMode="auto">
              <a:xfrm>
                <a:off x="15461" y="3604"/>
                <a:ext cx="1979" cy="1715"/>
                <a:chOff x="9861" y="6636"/>
                <a:chExt cx="983" cy="1715"/>
              </a:xfrm>
              <a:grpFill/>
            </p:grpSpPr>
            <p:grpSp>
              <p:nvGrpSpPr>
                <p:cNvPr id="49" name="Group 9"/>
                <p:cNvGrpSpPr>
                  <a:grpSpLocks/>
                </p:cNvGrpSpPr>
                <p:nvPr/>
              </p:nvGrpSpPr>
              <p:grpSpPr bwMode="auto">
                <a:xfrm>
                  <a:off x="9861" y="6636"/>
                  <a:ext cx="983" cy="1715"/>
                  <a:chOff x="12787" y="5651"/>
                  <a:chExt cx="983" cy="1715"/>
                </a:xfrm>
                <a:grpFill/>
              </p:grpSpPr>
              <p:sp>
                <p:nvSpPr>
                  <p:cNvPr id="7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87" y="5651"/>
                    <a:ext cx="983" cy="10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– 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891" y="6486"/>
                    <a:ext cx="599" cy="88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  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а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3" name="Line 8"/>
                <p:cNvSpPr>
                  <a:spLocks noChangeShapeType="1"/>
                </p:cNvSpPr>
                <p:nvPr/>
              </p:nvSpPr>
              <p:spPr bwMode="auto">
                <a:xfrm>
                  <a:off x="10026" y="7558"/>
                  <a:ext cx="538" cy="12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6" name="Прямоугольник 75"/>
            <p:cNvSpPr/>
            <p:nvPr/>
          </p:nvSpPr>
          <p:spPr>
            <a:xfrm>
              <a:off x="0" y="2278600"/>
              <a:ext cx="5293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ru-RU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dirty="0"/>
            </a:p>
          </p:txBody>
        </p:sp>
      </p:grpSp>
      <p:cxnSp>
        <p:nvCxnSpPr>
          <p:cNvPr id="4" name="Прямая со стрелкой 3"/>
          <p:cNvCxnSpPr/>
          <p:nvPr/>
        </p:nvCxnSpPr>
        <p:spPr>
          <a:xfrm rot="5400000" flipH="1" flipV="1">
            <a:off x="2374675" y="1445989"/>
            <a:ext cx="1125755" cy="554251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643834" y="6357958"/>
            <a:ext cx="150019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1В, №3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00"/>
                            </p:stCondLst>
                            <p:childTnLst>
                              <p:par>
                                <p:cTn id="19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2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3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3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4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0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1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12" grpId="0"/>
      <p:bldP spid="12" grpId="1"/>
      <p:bldP spid="13" grpId="0"/>
      <p:bldP spid="13" grpId="1"/>
      <p:bldP spid="23" grpId="0" animBg="1"/>
      <p:bldP spid="32" grpId="0" animBg="1"/>
      <p:bldP spid="34" grpId="0" animBg="1"/>
      <p:bldP spid="37" grpId="0"/>
      <p:bldP spid="38" grpId="0"/>
      <p:bldP spid="39" grpId="0" animBg="1"/>
      <p:bldP spid="40" grpId="0"/>
      <p:bldP spid="42" grpId="0" animBg="1"/>
      <p:bldP spid="43" grpId="0" animBg="1"/>
      <p:bldP spid="44" grpId="0"/>
      <p:bldP spid="45" grpId="0"/>
      <p:bldP spid="50" grpId="0" animBg="1"/>
      <p:bldP spid="52" grpId="0" animBg="1"/>
      <p:bldP spid="53" grpId="0" animBg="1"/>
      <p:bldP spid="54" grpId="0"/>
      <p:bldP spid="69" grpId="0"/>
      <p:bldP spid="65" grpId="0" animBg="1"/>
      <p:bldP spid="66" grpId="0"/>
      <p:bldP spid="87" grpId="0" animBg="1"/>
      <p:bldP spid="88" grpId="0" animBg="1"/>
      <p:bldP spid="89" grpId="0" animBg="1"/>
      <p:bldP spid="90" grpId="0" animBg="1"/>
      <p:bldP spid="9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2860" y="6429396"/>
            <a:ext cx="2841267" cy="0"/>
          </a:xfrm>
          <a:prstGeom prst="line">
            <a:avLst/>
          </a:prstGeom>
          <a:noFill/>
          <a:ln w="666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230269" y="5254856"/>
            <a:ext cx="1377221" cy="0"/>
          </a:xfrm>
          <a:prstGeom prst="line">
            <a:avLst/>
          </a:prstGeom>
          <a:noFill/>
          <a:ln w="666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3824" y="2072522"/>
            <a:ext cx="2200560" cy="0"/>
          </a:xfrm>
          <a:prstGeom prst="line">
            <a:avLst/>
          </a:prstGeom>
          <a:noFill/>
          <a:ln w="666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315308" y="5256397"/>
            <a:ext cx="45719" cy="1172999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1711588" y="2057365"/>
            <a:ext cx="45719" cy="4372031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5720" y="1233134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000100" y="1857364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57340" y="4012450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000504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795440" y="2047863"/>
            <a:ext cx="1285884" cy="584775"/>
            <a:chOff x="4572000" y="201019"/>
            <a:chExt cx="1285884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1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=0</a:t>
              </a:r>
              <a:endParaRPr lang="ru-RU" sz="3200" dirty="0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1949478" y="4905058"/>
            <a:ext cx="1028710" cy="584775"/>
            <a:chOff x="6185545" y="-441899"/>
            <a:chExt cx="1571636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2</a:t>
              </a:r>
              <a:endParaRPr lang="ru-RU" sz="3200" dirty="0">
                <a:solidFill>
                  <a:srgbClr val="0014AC"/>
                </a:solidFill>
              </a:endParaRP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H="1">
              <a:off x="6237931" y="-327599"/>
              <a:ext cx="427838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</p:grp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2621595" y="3881768"/>
            <a:ext cx="45719" cy="1928826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  <a:scene3d>
            <a:camera prst="orthographicFront">
              <a:rot lat="0" lon="0" rev="2154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14282" y="5429264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>
            <a:off x="1196684" y="4500570"/>
            <a:ext cx="45719" cy="71438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24"/>
          <p:cNvGrpSpPr/>
          <p:nvPr/>
        </p:nvGrpSpPr>
        <p:grpSpPr>
          <a:xfrm>
            <a:off x="329090" y="4119240"/>
            <a:ext cx="1214446" cy="714380"/>
            <a:chOff x="3428992" y="1214422"/>
            <a:chExt cx="857256" cy="954107"/>
          </a:xfrm>
        </p:grpSpPr>
        <p:sp>
          <p:nvSpPr>
            <p:cNvPr id="26" name="TextBox 25"/>
            <p:cNvSpPr txBox="1"/>
            <p:nvPr/>
          </p:nvSpPr>
          <p:spPr>
            <a:xfrm>
              <a:off x="3428992" y="1214422"/>
              <a:ext cx="8572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25000" dirty="0" err="1" smtClean="0"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2800" dirty="0"/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rot="16200000" flipH="1">
              <a:off x="3928264" y="1000902"/>
              <a:ext cx="1588" cy="42862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В1 № 4.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Какова сила трения о грунт?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65862" y="5929390"/>
            <a:ext cx="714380" cy="707886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626698"/>
            <a:ext cx="714380" cy="707886"/>
          </a:xfrm>
          <a:prstGeom prst="rect">
            <a:avLst/>
          </a:prstGeom>
          <a:solidFill>
            <a:srgbClr val="66CCFF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30"/>
          <p:cNvGrpSpPr/>
          <p:nvPr/>
        </p:nvGrpSpPr>
        <p:grpSpPr>
          <a:xfrm>
            <a:off x="1782972" y="5891919"/>
            <a:ext cx="1285884" cy="584775"/>
            <a:chOff x="4572000" y="201019"/>
            <a:chExt cx="1285884" cy="584775"/>
          </a:xfrm>
        </p:grpSpPr>
        <p:sp>
          <p:nvSpPr>
            <p:cNvPr id="32" name="TextBox 31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=0</a:t>
              </a:r>
              <a:endParaRPr lang="ru-RU" sz="3200" dirty="0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975960" y="5024776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071802" y="3134847"/>
            <a:ext cx="2436302" cy="65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1328" y="3118375"/>
            <a:ext cx="20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3094235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83600" y="3859507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1087" y="3862789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02130" y="3820583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3986" y="4444553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9738" y="5158933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131840" y="980728"/>
            <a:ext cx="601216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Запишем  З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Э. </a:t>
            </a:r>
          </a:p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Работа силы трения уменьшила  механическую энергию до нуля.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19872" y="6300609"/>
            <a:ext cx="572412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Ответ: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1.11111E-6 0.443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00261 0.1648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8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777 L -0.0026 0.1509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/>
      <p:bldP spid="12" grpId="0" animBg="1"/>
      <p:bldP spid="12" grpId="1" animBg="1"/>
      <p:bldP spid="12" grpId="2" animBg="1"/>
      <p:bldP spid="14" grpId="0"/>
      <p:bldP spid="22" grpId="0" animBg="1"/>
      <p:bldP spid="23" grpId="0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4" grpId="0" animBg="1"/>
      <p:bldP spid="34" grpId="1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2" grpId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47089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 2//</a:t>
            </a:r>
            <a:r>
              <a:rPr lang="ru-RU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стр.15,16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Группа 54"/>
          <p:cNvGrpSpPr/>
          <p:nvPr/>
        </p:nvGrpSpPr>
        <p:grpSpPr>
          <a:xfrm>
            <a:off x="1928792" y="1977274"/>
            <a:ext cx="1404011" cy="951660"/>
            <a:chOff x="5262567" y="4512445"/>
            <a:chExt cx="1560012" cy="951660"/>
          </a:xfrm>
        </p:grpSpPr>
        <p:sp>
          <p:nvSpPr>
            <p:cNvPr id="50" name="TextBox 49"/>
            <p:cNvSpPr txBox="1"/>
            <p:nvPr/>
          </p:nvSpPr>
          <p:spPr>
            <a:xfrm>
              <a:off x="5262567" y="4643446"/>
              <a:ext cx="95250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S=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4" name="Группа 53"/>
            <p:cNvGrpSpPr/>
            <p:nvPr/>
          </p:nvGrpSpPr>
          <p:grpSpPr>
            <a:xfrm>
              <a:off x="6108199" y="4512445"/>
              <a:ext cx="714380" cy="951660"/>
              <a:chOff x="6429388" y="4429132"/>
              <a:chExt cx="714380" cy="95166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6536451" y="4857572"/>
                <a:ext cx="500066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29388" y="4429132"/>
                <a:ext cx="714380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at</a:t>
                </a:r>
                <a:r>
                  <a:rPr lang="en-US" sz="2800" b="1" u="sng" baseline="30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7146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Какую работу совершает двигатель автомобиля «Жигули» массой 1,3 т при трогании с места на первых 75 м пути, если это расстояние автомобиль проходит за 10 с, а коэффициент сопротивления движению равен 0,05?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7788298" y="2655058"/>
            <a:ext cx="1212858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16200000" flipV="1">
            <a:off x="7226710" y="2216514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7871611" y="3500439"/>
            <a:ext cx="714380" cy="461665"/>
            <a:chOff x="2714612" y="4429132"/>
            <a:chExt cx="71438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7871611" y="1785927"/>
            <a:ext cx="558041" cy="461665"/>
            <a:chOff x="3357554" y="2143116"/>
            <a:chExt cx="558041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3357554" y="2143116"/>
              <a:ext cx="558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7085793" y="1995722"/>
            <a:ext cx="571504" cy="400110"/>
            <a:chOff x="2000232" y="2528824"/>
            <a:chExt cx="571504" cy="400110"/>
          </a:xfrm>
        </p:grpSpPr>
        <p:cxnSp>
          <p:nvCxnSpPr>
            <p:cNvPr id="12" name="Прямая со стрелкой 11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7442983" y="2500306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7228669" y="2686241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V="1">
            <a:off x="7262522" y="3264335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28794" y="1428736"/>
            <a:ext cx="52149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.Ускорение найдём из кинематики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6000768"/>
            <a:ext cx="264317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ru-RU" sz="3600" dirty="0"/>
          </a:p>
        </p:txBody>
      </p:sp>
      <p:sp>
        <p:nvSpPr>
          <p:cNvPr id="45" name="TextBox 44"/>
          <p:cNvSpPr txBox="1"/>
          <p:nvPr/>
        </p:nvSpPr>
        <p:spPr>
          <a:xfrm>
            <a:off x="3714744" y="4357694"/>
            <a:ext cx="35719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M·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0" y="1428737"/>
            <a:ext cx="1996059" cy="27392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=0м/с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1300кг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75м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=10с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28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=0,05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А-?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-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71604" y="2928934"/>
            <a:ext cx="535785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Автомобиль разгоняется т.к.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714744" y="1977274"/>
            <a:ext cx="1357322" cy="951660"/>
            <a:chOff x="5341943" y="4512445"/>
            <a:chExt cx="1508135" cy="951660"/>
          </a:xfrm>
        </p:grpSpPr>
        <p:sp>
          <p:nvSpPr>
            <p:cNvPr id="37" name="TextBox 36"/>
            <p:cNvSpPr txBox="1"/>
            <p:nvPr/>
          </p:nvSpPr>
          <p:spPr>
            <a:xfrm>
              <a:off x="5341943" y="4643446"/>
              <a:ext cx="873131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a=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6108199" y="4512445"/>
              <a:ext cx="741879" cy="951660"/>
              <a:chOff x="6429388" y="4429132"/>
              <a:chExt cx="741879" cy="95166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536451" y="4857572"/>
                <a:ext cx="634816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800" b="1" baseline="30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29388" y="4429132"/>
                <a:ext cx="714380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2s</a:t>
                </a:r>
                <a:endParaRPr lang="ru-RU" sz="2800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1" name="Группа 7"/>
          <p:cNvGrpSpPr/>
          <p:nvPr/>
        </p:nvGrpSpPr>
        <p:grpSpPr>
          <a:xfrm>
            <a:off x="8358214" y="2772787"/>
            <a:ext cx="1071538" cy="584775"/>
            <a:chOff x="3357554" y="2143116"/>
            <a:chExt cx="714380" cy="881786"/>
          </a:xfrm>
        </p:grpSpPr>
        <p:sp>
          <p:nvSpPr>
            <p:cNvPr id="57" name="TextBox 56"/>
            <p:cNvSpPr txBox="1"/>
            <p:nvPr/>
          </p:nvSpPr>
          <p:spPr>
            <a:xfrm>
              <a:off x="3357554" y="2143116"/>
              <a:ext cx="714380" cy="88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2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мот</a:t>
              </a:r>
              <a:endParaRPr lang="ru-RU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>
              <a:off x="3357554" y="2214555"/>
              <a:ext cx="22736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Прямая со стрелкой 58"/>
          <p:cNvCxnSpPr/>
          <p:nvPr/>
        </p:nvCxnSpPr>
        <p:spPr>
          <a:xfrm>
            <a:off x="8216926" y="2357428"/>
            <a:ext cx="784230" cy="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7"/>
          <p:cNvGrpSpPr/>
          <p:nvPr/>
        </p:nvGrpSpPr>
        <p:grpSpPr>
          <a:xfrm>
            <a:off x="8429620" y="1714486"/>
            <a:ext cx="714380" cy="584775"/>
            <a:chOff x="3357554" y="2143116"/>
            <a:chExt cx="714380" cy="584775"/>
          </a:xfrm>
        </p:grpSpPr>
        <p:sp>
          <p:nvSpPr>
            <p:cNvPr id="61" name="TextBox 60"/>
            <p:cNvSpPr txBox="1"/>
            <p:nvPr/>
          </p:nvSpPr>
          <p:spPr>
            <a:xfrm>
              <a:off x="3357554" y="2143116"/>
              <a:ext cx="714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2" name="Прямая со стрелкой 61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5214942" y="2334464"/>
            <a:ext cx="1928826" cy="58477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5</a:t>
            </a:r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r>
              <a:rPr lang="ru-RU" sz="3200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71604" y="3357562"/>
            <a:ext cx="478634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ru-RU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Н)   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571604" y="3905912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71604" y="4357694"/>
            <a:ext cx="214314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0" y="4929198"/>
            <a:ext cx="678657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1300кг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1,5</a:t>
            </a:r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r>
              <a:rPr lang="ru-RU" sz="3200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+0,05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13000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Н=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66" name="TextBox 65"/>
          <p:cNvSpPr txBox="1"/>
          <p:nvPr/>
        </p:nvSpPr>
        <p:spPr>
          <a:xfrm>
            <a:off x="6286512" y="4929198"/>
            <a:ext cx="164307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2600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68" name="TextBox 67"/>
          <p:cNvSpPr txBox="1"/>
          <p:nvPr/>
        </p:nvSpPr>
        <p:spPr>
          <a:xfrm>
            <a:off x="0" y="5500702"/>
            <a:ext cx="678657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.Унайду работу силы мотора и его мощность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2500298" y="6000768"/>
            <a:ext cx="257176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2600Н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75м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ru-RU" sz="3200" dirty="0"/>
          </a:p>
        </p:txBody>
      </p:sp>
      <p:sp>
        <p:nvSpPr>
          <p:cNvPr id="70" name="TextBox 69"/>
          <p:cNvSpPr txBox="1"/>
          <p:nvPr/>
        </p:nvSpPr>
        <p:spPr>
          <a:xfrm>
            <a:off x="4857752" y="6000768"/>
            <a:ext cx="1643074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195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кДж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grpSp>
        <p:nvGrpSpPr>
          <p:cNvPr id="71" name="Группа 49"/>
          <p:cNvGrpSpPr/>
          <p:nvPr/>
        </p:nvGrpSpPr>
        <p:grpSpPr>
          <a:xfrm>
            <a:off x="6572264" y="5786454"/>
            <a:ext cx="2214577" cy="951848"/>
            <a:chOff x="4893754" y="4512445"/>
            <a:chExt cx="2214577" cy="951848"/>
          </a:xfrm>
          <a:solidFill>
            <a:srgbClr val="FFFF00"/>
          </a:solidFill>
        </p:grpSpPr>
        <p:sp>
          <p:nvSpPr>
            <p:cNvPr id="72" name="TextBox 71"/>
            <p:cNvSpPr txBox="1"/>
            <p:nvPr/>
          </p:nvSpPr>
          <p:spPr>
            <a:xfrm>
              <a:off x="4893754" y="4655321"/>
              <a:ext cx="1357321" cy="64633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мот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3" name="Группа 53"/>
            <p:cNvGrpSpPr/>
            <p:nvPr/>
          </p:nvGrpSpPr>
          <p:grpSpPr>
            <a:xfrm>
              <a:off x="6179637" y="4512445"/>
              <a:ext cx="928694" cy="951848"/>
              <a:chOff x="6500826" y="4429132"/>
              <a:chExt cx="928694" cy="951848"/>
            </a:xfrm>
            <a:grpFill/>
          </p:grpSpPr>
          <p:sp>
            <p:nvSpPr>
              <p:cNvPr id="74" name="TextBox 73"/>
              <p:cNvSpPr txBox="1"/>
              <p:nvPr/>
            </p:nvSpPr>
            <p:spPr>
              <a:xfrm>
                <a:off x="6750765" y="4857760"/>
                <a:ext cx="393003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ru-RU" sz="28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500826" y="4429132"/>
                <a:ext cx="928694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u="sng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16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16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мот</a:t>
                </a:r>
                <a:endParaRPr lang="ru-RU" sz="2800" b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 animBg="1"/>
      <p:bldP spid="44" grpId="0" animBg="1"/>
      <p:bldP spid="45" grpId="0" animBg="1"/>
      <p:bldP spid="33" grpId="0" animBg="1"/>
      <p:bldP spid="34" grpId="0" animBg="1"/>
      <p:bldP spid="63" grpId="0" animBg="1"/>
      <p:bldP spid="65" grpId="0" animBg="1"/>
      <p:bldP spid="43" grpId="0" animBg="1"/>
      <p:bldP spid="67" grpId="0" animBg="1"/>
      <p:bldP spid="66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7143768" y="2571744"/>
            <a:ext cx="1638778" cy="327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4885799" y="2285992"/>
            <a:ext cx="757771" cy="3275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925545"/>
            <a:ext cx="4429124" cy="64633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С.о. с Землёй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3071802" y="1714488"/>
            <a:ext cx="1428760" cy="57150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3"/>
          <p:cNvGrpSpPr/>
          <p:nvPr/>
        </p:nvGrpSpPr>
        <p:grpSpPr>
          <a:xfrm>
            <a:off x="4357686" y="1428736"/>
            <a:ext cx="571504" cy="584775"/>
            <a:chOff x="4572000" y="201019"/>
            <a:chExt cx="571504" cy="584775"/>
          </a:xfrm>
        </p:grpSpPr>
        <p:sp>
          <p:nvSpPr>
            <p:cNvPr id="22" name="TextBox 21"/>
            <p:cNvSpPr txBox="1"/>
            <p:nvPr/>
          </p:nvSpPr>
          <p:spPr>
            <a:xfrm>
              <a:off x="4572000" y="201019"/>
              <a:ext cx="571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</a:t>
              </a:r>
              <a:endParaRPr lang="ru-RU" sz="3200" dirty="0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24"/>
          <p:cNvGrpSpPr/>
          <p:nvPr/>
        </p:nvGrpSpPr>
        <p:grpSpPr>
          <a:xfrm>
            <a:off x="8429652" y="1915531"/>
            <a:ext cx="571504" cy="584775"/>
            <a:chOff x="6185545" y="-441899"/>
            <a:chExt cx="571504" cy="584775"/>
          </a:xfrm>
        </p:grpSpPr>
        <p:sp>
          <p:nvSpPr>
            <p:cNvPr id="26" name="TextBox 25"/>
            <p:cNvSpPr txBox="1"/>
            <p:nvPr/>
          </p:nvSpPr>
          <p:spPr>
            <a:xfrm>
              <a:off x="6185545" y="-441899"/>
              <a:ext cx="5715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л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217143" y="6334780"/>
            <a:ext cx="92685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В2з2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208463" y="1238250"/>
            <a:ext cx="9636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208463" y="1238250"/>
            <a:ext cx="9636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-2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78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С лодки массой 200 кг, движущейся со скоростью 1 м/с, прыгает мальчик массой 50 кг в горизонтальном направлении со скоростью 7 м/с. Какова скорость лодки после прыжка мальчика, если он прыгает с кормы в сторону, противоположную движению лодки?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357158" y="2428868"/>
            <a:ext cx="1116000" cy="32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24"/>
          <p:cNvGrpSpPr/>
          <p:nvPr/>
        </p:nvGrpSpPr>
        <p:grpSpPr>
          <a:xfrm>
            <a:off x="1571604" y="2071678"/>
            <a:ext cx="571504" cy="584775"/>
            <a:chOff x="6185545" y="-441899"/>
            <a:chExt cx="571504" cy="584775"/>
          </a:xfrm>
        </p:grpSpPr>
        <p:sp>
          <p:nvSpPr>
            <p:cNvPr id="38" name="TextBox 37"/>
            <p:cNvSpPr txBox="1"/>
            <p:nvPr/>
          </p:nvSpPr>
          <p:spPr>
            <a:xfrm>
              <a:off x="6185545" y="-441899"/>
              <a:ext cx="5715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err="1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</a:t>
              </a:r>
              <a:endParaRPr lang="ru-RU" sz="3200" dirty="0"/>
            </a:p>
          </p:txBody>
        </p:sp>
        <p:sp>
          <p:nvSpPr>
            <p:cNvPr id="39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645152" y="2786058"/>
            <a:ext cx="1785950" cy="76944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6145350" y="2786058"/>
            <a:ext cx="2000264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7429520" y="2851798"/>
            <a:ext cx="1643074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571472" y="3500438"/>
            <a:ext cx="7215238" cy="64633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250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кг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</a:t>
            </a:r>
            <a:r>
              <a:rPr kumimoji="0" lang="ru-RU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-50кг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200кг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142976" y="3571876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534955" y="3643314"/>
            <a:ext cx="249939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130965" y="3619868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1500166" y="4214818"/>
            <a:ext cx="1928826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кг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0" y="5857892"/>
            <a:ext cx="9144000" cy="523220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Ответ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лодка стала двигаться со скоростью 3 м/с.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715328" y="5857892"/>
            <a:ext cx="28575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3286116" y="4143380"/>
            <a:ext cx="2286016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-35кг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5357786" y="4130109"/>
            <a:ext cx="1785982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20кг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214282" y="592832"/>
            <a:ext cx="2993192" cy="2561640"/>
            <a:chOff x="214282" y="592832"/>
            <a:chExt cx="2993192" cy="2561640"/>
          </a:xfrm>
        </p:grpSpPr>
        <p:sp>
          <p:nvSpPr>
            <p:cNvPr id="59" name="Rectangle 5"/>
            <p:cNvSpPr>
              <a:spLocks noChangeArrowheads="1"/>
            </p:cNvSpPr>
            <p:nvPr/>
          </p:nvSpPr>
          <p:spPr bwMode="auto">
            <a:xfrm>
              <a:off x="214282" y="1267350"/>
              <a:ext cx="524041" cy="59001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60" name="Группа 11"/>
            <p:cNvGrpSpPr/>
            <p:nvPr/>
          </p:nvGrpSpPr>
          <p:grpSpPr>
            <a:xfrm rot="-60000">
              <a:off x="593627" y="592832"/>
              <a:ext cx="2613847" cy="2561640"/>
              <a:chOff x="783053" y="1143834"/>
              <a:chExt cx="2613847" cy="2494508"/>
            </a:xfrm>
          </p:grpSpPr>
          <p:sp>
            <p:nvSpPr>
              <p:cNvPr id="61" name="Диагональная полоса 60"/>
              <p:cNvSpPr/>
              <p:nvPr/>
            </p:nvSpPr>
            <p:spPr>
              <a:xfrm rot="13555657">
                <a:off x="806513" y="1120374"/>
                <a:ext cx="2494508" cy="2541428"/>
              </a:xfrm>
              <a:prstGeom prst="diagStripe">
                <a:avLst>
                  <a:gd name="adj" fmla="val 8359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763225" y="2294619"/>
                <a:ext cx="633675" cy="509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М</a:t>
                </a:r>
                <a:endParaRPr lang="ru-RU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643570" y="1181385"/>
            <a:ext cx="23574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После …..</a:t>
            </a:r>
          </a:p>
        </p:txBody>
      </p:sp>
      <p:grpSp>
        <p:nvGrpSpPr>
          <p:cNvPr id="63" name="Группа 11"/>
          <p:cNvGrpSpPr/>
          <p:nvPr/>
        </p:nvGrpSpPr>
        <p:grpSpPr>
          <a:xfrm rot="-60000">
            <a:off x="5594286" y="451218"/>
            <a:ext cx="2613847" cy="2561640"/>
            <a:chOff x="783053" y="1143834"/>
            <a:chExt cx="2613847" cy="2494508"/>
          </a:xfrm>
        </p:grpSpPr>
        <p:sp>
          <p:nvSpPr>
            <p:cNvPr id="64" name="Диагональная полоса 63"/>
            <p:cNvSpPr/>
            <p:nvPr/>
          </p:nvSpPr>
          <p:spPr>
            <a:xfrm rot="13555657">
              <a:off x="806513" y="1120374"/>
              <a:ext cx="2494508" cy="2541428"/>
            </a:xfrm>
            <a:prstGeom prst="diagStripe">
              <a:avLst>
                <a:gd name="adj" fmla="val 8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63225" y="2294619"/>
              <a:ext cx="633675" cy="509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endPara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929190" y="1142984"/>
            <a:ext cx="524041" cy="5900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928662" y="1252823"/>
            <a:ext cx="23574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До прыжка</a:t>
            </a:r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1500166" y="4714884"/>
            <a:ext cx="1357322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9" name="Rectangle 1"/>
          <p:cNvSpPr>
            <a:spLocks noChangeArrowheads="1"/>
          </p:cNvSpPr>
          <p:nvPr/>
        </p:nvSpPr>
        <p:spPr bwMode="auto">
          <a:xfrm>
            <a:off x="2571736" y="4786322"/>
            <a:ext cx="1357322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3м/с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9" grpId="0" animBg="1"/>
      <p:bldP spid="36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66" grpId="0" animBg="1"/>
      <p:bldP spid="57" grpId="0" animBg="1"/>
      <p:bldP spid="68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6"/>
          <p:cNvSpPr txBox="1">
            <a:spLocks/>
          </p:cNvSpPr>
          <p:nvPr/>
        </p:nvSpPr>
        <p:spPr>
          <a:xfrm>
            <a:off x="3929026" y="1214422"/>
            <a:ext cx="5214974" cy="928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eaLnBrk="0" hangingPunct="0">
              <a:lnSpc>
                <a:spcPts val="3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Автомобиль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скатываются ускоренно вниз по горке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Прямоугольный треугольник 65"/>
          <p:cNvSpPr/>
          <p:nvPr/>
        </p:nvSpPr>
        <p:spPr>
          <a:xfrm rot="16376365">
            <a:off x="2124694" y="2580480"/>
            <a:ext cx="642942" cy="357190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rot="5400000">
            <a:off x="1965307" y="3035297"/>
            <a:ext cx="1357322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5400000" flipH="1" flipV="1">
            <a:off x="2481832" y="1518640"/>
            <a:ext cx="1000132" cy="642942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1821637" y="2536001"/>
            <a:ext cx="1000132" cy="642942"/>
          </a:xfrm>
          <a:prstGeom prst="straightConnector1">
            <a:avLst/>
          </a:prstGeom>
          <a:ln w="44450">
            <a:solidFill>
              <a:srgbClr val="0014AC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56680" y="3372552"/>
            <a:ext cx="571504" cy="28575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400000" flipH="1" flipV="1">
            <a:off x="2491047" y="2780295"/>
            <a:ext cx="1000132" cy="642942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86"/>
          <p:cNvGrpSpPr/>
          <p:nvPr/>
        </p:nvGrpSpPr>
        <p:grpSpPr>
          <a:xfrm>
            <a:off x="2714612" y="3500414"/>
            <a:ext cx="714380" cy="461665"/>
            <a:chOff x="2714612" y="4429132"/>
            <a:chExt cx="714380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88"/>
          <p:cNvGrpSpPr/>
          <p:nvPr/>
        </p:nvGrpSpPr>
        <p:grpSpPr>
          <a:xfrm>
            <a:off x="3357554" y="1467137"/>
            <a:ext cx="714380" cy="461665"/>
            <a:chOff x="3357554" y="2143116"/>
            <a:chExt cx="714380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95"/>
          <p:cNvGrpSpPr/>
          <p:nvPr/>
        </p:nvGrpSpPr>
        <p:grpSpPr>
          <a:xfrm>
            <a:off x="1952607" y="1685831"/>
            <a:ext cx="571504" cy="400110"/>
            <a:chOff x="2000232" y="2528824"/>
            <a:chExt cx="571504" cy="400110"/>
          </a:xfrm>
        </p:grpSpPr>
        <p:cxnSp>
          <p:nvCxnSpPr>
            <p:cNvPr id="85" name="Прямая со стрелкой 8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 rot="1635248">
            <a:off x="2972516" y="2120317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 rot="1671037">
            <a:off x="1538743" y="2608684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 стрелкой 100"/>
          <p:cNvCxnSpPr/>
          <p:nvPr/>
        </p:nvCxnSpPr>
        <p:spPr>
          <a:xfrm rot="-180000">
            <a:off x="4071934" y="2786058"/>
            <a:ext cx="714380" cy="428628"/>
          </a:xfrm>
          <a:prstGeom prst="straightConnector1">
            <a:avLst/>
          </a:prstGeom>
          <a:ln w="635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ый треугольник 101"/>
          <p:cNvSpPr/>
          <p:nvPr/>
        </p:nvSpPr>
        <p:spPr>
          <a:xfrm>
            <a:off x="4714876" y="3429000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ый треугольник 103"/>
          <p:cNvSpPr/>
          <p:nvPr/>
        </p:nvSpPr>
        <p:spPr>
          <a:xfrm rot="5400000">
            <a:off x="2579745" y="3006194"/>
            <a:ext cx="642942" cy="456338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 rot="1535645">
            <a:off x="2391018" y="2058699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214546" y="2143116"/>
            <a:ext cx="428628" cy="214338"/>
          </a:xfrm>
          <a:prstGeom prst="line">
            <a:avLst/>
          </a:prstGeom>
          <a:ln w="57150">
            <a:solidFill>
              <a:srgbClr val="0066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2683643" y="2359779"/>
            <a:ext cx="571504" cy="285752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14"/>
          <p:cNvGrpSpPr/>
          <p:nvPr/>
        </p:nvGrpSpPr>
        <p:grpSpPr>
          <a:xfrm>
            <a:off x="4373170" y="2487035"/>
            <a:ext cx="556020" cy="584775"/>
            <a:chOff x="4362433" y="2426063"/>
            <a:chExt cx="556020" cy="584775"/>
          </a:xfrm>
        </p:grpSpPr>
        <p:sp>
          <p:nvSpPr>
            <p:cNvPr id="110" name="TextBox 109"/>
            <p:cNvSpPr txBox="1"/>
            <p:nvPr/>
          </p:nvSpPr>
          <p:spPr>
            <a:xfrm rot="2012913" flipH="1">
              <a:off x="4362433" y="2426063"/>
              <a:ext cx="556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113" name="Прямая со стрелкой 112"/>
            <p:cNvCxnSpPr/>
            <p:nvPr/>
          </p:nvCxnSpPr>
          <p:spPr>
            <a:xfrm>
              <a:off x="4525876" y="2501438"/>
              <a:ext cx="389932" cy="265146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 стрелкой 116"/>
          <p:cNvCxnSpPr/>
          <p:nvPr/>
        </p:nvCxnSpPr>
        <p:spPr>
          <a:xfrm>
            <a:off x="4876794" y="3370944"/>
            <a:ext cx="838214" cy="41524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123"/>
          <p:cNvGrpSpPr/>
          <p:nvPr/>
        </p:nvGrpSpPr>
        <p:grpSpPr>
          <a:xfrm>
            <a:off x="5115902" y="3120094"/>
            <a:ext cx="556020" cy="523220"/>
            <a:chOff x="5115902" y="3136083"/>
            <a:chExt cx="556020" cy="523220"/>
          </a:xfrm>
        </p:grpSpPr>
        <p:sp>
          <p:nvSpPr>
            <p:cNvPr id="119" name="TextBox 118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2" name="Прямая со стрелкой 12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Прямоугольник 50"/>
          <p:cNvSpPr/>
          <p:nvPr/>
        </p:nvSpPr>
        <p:spPr>
          <a:xfrm>
            <a:off x="0" y="3929066"/>
            <a:ext cx="657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M·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</a:t>
            </a:r>
          </a:p>
          <a:p>
            <a:pPr marL="514350" indent="-514350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5720" y="4857760"/>
            <a:ext cx="1857356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71538" y="5429264"/>
            <a:ext cx="4214842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M·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7158" y="6000768"/>
            <a:ext cx="6500858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33585" y="4906044"/>
            <a:ext cx="14287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800" dirty="0">
              <a:solidFill>
                <a:srgbClr val="0014AC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rot="5400000">
            <a:off x="2000232" y="4786322"/>
            <a:ext cx="285752" cy="285752"/>
          </a:xfrm>
          <a:prstGeom prst="straightConnector1">
            <a:avLst/>
          </a:prstGeom>
          <a:ln w="381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6200000" flipV="1">
            <a:off x="2178827" y="4607727"/>
            <a:ext cx="785818" cy="28575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В№2 №3. Автомобиль массой 2 т спускается с горы, угол наклона которой 10°. Пройдя из состояния покоя путь 50 м, автомобиль приобрел скорость 72км/ч. Коэффициент сопротивления движению 0,04. Найти среднюю мощность, развиваемую автомобилем на этом участке.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2643174" y="2354010"/>
            <a:ext cx="428628" cy="214313"/>
          </a:xfrm>
          <a:prstGeom prst="straightConnector1">
            <a:avLst/>
          </a:prstGeom>
          <a:ln w="635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27"/>
          <p:cNvGrpSpPr/>
          <p:nvPr/>
        </p:nvGrpSpPr>
        <p:grpSpPr>
          <a:xfrm>
            <a:off x="2643174" y="2571744"/>
            <a:ext cx="672582" cy="461665"/>
            <a:chOff x="1974354" y="2503909"/>
            <a:chExt cx="672582" cy="461665"/>
          </a:xfrm>
        </p:grpSpPr>
        <p:cxnSp>
          <p:nvCxnSpPr>
            <p:cNvPr id="72" name="Прямая со стрелкой 71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974354" y="2503909"/>
              <a:ext cx="672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en-US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600"/>
                            </p:stCondLst>
                            <p:childTnLst>
                              <p:par>
                                <p:cTn id="133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6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600"/>
                            </p:stCondLst>
                            <p:childTnLst>
                              <p:par>
                                <p:cTn id="1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600"/>
                            </p:stCondLst>
                            <p:childTnLst>
                              <p:par>
                                <p:cTn id="1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2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3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6" grpId="0" animBg="1"/>
      <p:bldP spid="98" grpId="0"/>
      <p:bldP spid="98" grpId="1"/>
      <p:bldP spid="98" grpId="2"/>
      <p:bldP spid="99" grpId="0"/>
      <p:bldP spid="99" grpId="1"/>
      <p:bldP spid="99" grpId="2"/>
      <p:bldP spid="102" grpId="0" animBg="1"/>
      <p:bldP spid="104" grpId="0" animBg="1"/>
      <p:bldP spid="105" grpId="0" animBg="1"/>
      <p:bldP spid="53" grpId="0" animBg="1"/>
      <p:bldP spid="54" grpId="0" animBg="1"/>
      <p:bldP spid="55" grpId="0" animBg="1"/>
      <p:bldP spid="6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Задача №13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6"/>
          <p:cNvSpPr txBox="1">
            <a:spLocks/>
          </p:cNvSpPr>
          <p:nvPr/>
        </p:nvSpPr>
        <p:spPr>
          <a:xfrm>
            <a:off x="2285984" y="0"/>
            <a:ext cx="6858016" cy="928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eaLnBrk="0" hangingPunct="0">
              <a:lnSpc>
                <a:spcPts val="3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Санки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скатываются ускоренно вниз по горке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Прямоугольный треугольник 65"/>
          <p:cNvSpPr/>
          <p:nvPr/>
        </p:nvSpPr>
        <p:spPr>
          <a:xfrm rot="16376365">
            <a:off x="2124694" y="2580480"/>
            <a:ext cx="642942" cy="357190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rot="5400000">
            <a:off x="1965307" y="3035297"/>
            <a:ext cx="1357322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5400000" flipH="1" flipV="1">
            <a:off x="2481832" y="1518640"/>
            <a:ext cx="1000132" cy="642942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1821637" y="2536001"/>
            <a:ext cx="1000132" cy="642942"/>
          </a:xfrm>
          <a:prstGeom prst="straightConnector1">
            <a:avLst/>
          </a:prstGeom>
          <a:ln w="44450">
            <a:solidFill>
              <a:srgbClr val="0014AC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56680" y="3372552"/>
            <a:ext cx="571504" cy="28575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400000" flipH="1" flipV="1">
            <a:off x="2491047" y="2780295"/>
            <a:ext cx="1000132" cy="642942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86"/>
          <p:cNvGrpSpPr/>
          <p:nvPr/>
        </p:nvGrpSpPr>
        <p:grpSpPr>
          <a:xfrm>
            <a:off x="2714612" y="3500414"/>
            <a:ext cx="714380" cy="461665"/>
            <a:chOff x="2714612" y="4429132"/>
            <a:chExt cx="714380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88"/>
          <p:cNvGrpSpPr/>
          <p:nvPr/>
        </p:nvGrpSpPr>
        <p:grpSpPr>
          <a:xfrm>
            <a:off x="3357554" y="1214398"/>
            <a:ext cx="714380" cy="461665"/>
            <a:chOff x="3357554" y="2143116"/>
            <a:chExt cx="714380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95"/>
          <p:cNvGrpSpPr/>
          <p:nvPr/>
        </p:nvGrpSpPr>
        <p:grpSpPr>
          <a:xfrm>
            <a:off x="1952607" y="1685831"/>
            <a:ext cx="571504" cy="400110"/>
            <a:chOff x="2000232" y="2528824"/>
            <a:chExt cx="571504" cy="400110"/>
          </a:xfrm>
        </p:grpSpPr>
        <p:cxnSp>
          <p:nvCxnSpPr>
            <p:cNvPr id="85" name="Прямая со стрелкой 8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 rot="1635248">
            <a:off x="2972516" y="2120317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 rot="1671037">
            <a:off x="1538743" y="2608684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 стрелкой 100"/>
          <p:cNvCxnSpPr/>
          <p:nvPr/>
        </p:nvCxnSpPr>
        <p:spPr>
          <a:xfrm>
            <a:off x="4071934" y="2786058"/>
            <a:ext cx="714380" cy="428628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ый треугольник 101"/>
          <p:cNvSpPr/>
          <p:nvPr/>
        </p:nvSpPr>
        <p:spPr>
          <a:xfrm>
            <a:off x="4714876" y="3429000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ый треугольник 103"/>
          <p:cNvSpPr/>
          <p:nvPr/>
        </p:nvSpPr>
        <p:spPr>
          <a:xfrm rot="5400000">
            <a:off x="2579745" y="3006194"/>
            <a:ext cx="642942" cy="456338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 rot="1535645">
            <a:off x="2391018" y="2058699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214546" y="2143116"/>
            <a:ext cx="428628" cy="214338"/>
          </a:xfrm>
          <a:prstGeom prst="line">
            <a:avLst/>
          </a:prstGeom>
          <a:ln w="57150">
            <a:solidFill>
              <a:srgbClr val="0066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2683643" y="2359779"/>
            <a:ext cx="571504" cy="285752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14"/>
          <p:cNvGrpSpPr/>
          <p:nvPr/>
        </p:nvGrpSpPr>
        <p:grpSpPr>
          <a:xfrm>
            <a:off x="4286248" y="2487035"/>
            <a:ext cx="556020" cy="584775"/>
            <a:chOff x="4362433" y="2426063"/>
            <a:chExt cx="556020" cy="584775"/>
          </a:xfrm>
        </p:grpSpPr>
        <p:sp>
          <p:nvSpPr>
            <p:cNvPr id="110" name="TextBox 109"/>
            <p:cNvSpPr txBox="1"/>
            <p:nvPr/>
          </p:nvSpPr>
          <p:spPr>
            <a:xfrm rot="2012913" flipH="1">
              <a:off x="4362433" y="2426063"/>
              <a:ext cx="556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3200" dirty="0"/>
            </a:p>
          </p:txBody>
        </p:sp>
        <p:cxnSp>
          <p:nvCxnSpPr>
            <p:cNvPr id="113" name="Прямая со стрелкой 112"/>
            <p:cNvCxnSpPr/>
            <p:nvPr/>
          </p:nvCxnSpPr>
          <p:spPr>
            <a:xfrm>
              <a:off x="4525876" y="2501438"/>
              <a:ext cx="389932" cy="265146"/>
            </a:xfrm>
            <a:prstGeom prst="straightConnector1">
              <a:avLst/>
            </a:prstGeom>
            <a:ln w="34925">
              <a:solidFill>
                <a:schemeClr val="bg2">
                  <a:lumMod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 стрелкой 116"/>
          <p:cNvCxnSpPr/>
          <p:nvPr/>
        </p:nvCxnSpPr>
        <p:spPr>
          <a:xfrm>
            <a:off x="4876794" y="3370944"/>
            <a:ext cx="838214" cy="41524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123"/>
          <p:cNvGrpSpPr/>
          <p:nvPr/>
        </p:nvGrpSpPr>
        <p:grpSpPr>
          <a:xfrm>
            <a:off x="5115902" y="3120094"/>
            <a:ext cx="556020" cy="523220"/>
            <a:chOff x="5115902" y="3136083"/>
            <a:chExt cx="556020" cy="523220"/>
          </a:xfrm>
        </p:grpSpPr>
        <p:sp>
          <p:nvSpPr>
            <p:cNvPr id="119" name="TextBox 118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2" name="Прямая со стрелкой 12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857884" y="128586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Планета Земля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792" y="92867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Деформация поверхности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72132" y="1714488"/>
            <a:ext cx="3185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Прижимающая  </a:t>
            </a: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15008" y="2643182"/>
            <a:ext cx="3185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Скатывающая 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1071546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Трение о поверхность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0" y="3929066"/>
            <a:ext cx="657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</a:t>
            </a:r>
          </a:p>
          <a:p>
            <a:pPr marL="514350" indent="-514350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2177099">
            <a:off x="-134863" y="2472589"/>
            <a:ext cx="225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357158" y="568091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sz="36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867082">
            <a:off x="3226005" y="2027642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285720" y="4857760"/>
            <a:ext cx="1857356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71538" y="5429264"/>
            <a:ext cx="3929090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5786" y="6000768"/>
            <a:ext cx="4929222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33585" y="4906044"/>
            <a:ext cx="14287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800" dirty="0">
              <a:solidFill>
                <a:srgbClr val="0014AC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rot="5400000">
            <a:off x="2000232" y="4786322"/>
            <a:ext cx="285752" cy="285752"/>
          </a:xfrm>
          <a:prstGeom prst="straightConnector1">
            <a:avLst/>
          </a:prstGeom>
          <a:ln w="381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6200000" flipV="1">
            <a:off x="2178827" y="4607727"/>
            <a:ext cx="785818" cy="285752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978090" y="6143644"/>
            <a:ext cx="357190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145944" y="6143644"/>
            <a:ext cx="357190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4811028" y="6143644"/>
            <a:ext cx="357190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0618682">
            <a:off x="5341972" y="4879979"/>
            <a:ext cx="3286148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43604" y="6396335"/>
            <a:ext cx="30003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13-5,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ФотФ, стр.32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6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"/>
                            </p:stCondLst>
                            <p:childTnLst>
                              <p:par>
                                <p:cTn id="169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7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7000"/>
                            </p:stCondLst>
                            <p:childTnLst>
                              <p:par>
                                <p:cTn id="1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00"/>
                            </p:stCondLst>
                            <p:childTnLst>
                              <p:par>
                                <p:cTn id="1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1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2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0"/>
                            </p:stCondLst>
                            <p:childTnLst>
                              <p:par>
                                <p:cTn id="1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00"/>
                            </p:stCondLst>
                            <p:childTnLst>
                              <p:par>
                                <p:cTn id="18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0"/>
                            </p:stCondLst>
                            <p:childTnLst>
                              <p:par>
                                <p:cTn id="2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4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5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1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2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500"/>
                                        <p:tgtEl>
                                          <p:spTgt spid="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6" grpId="0" animBg="1"/>
      <p:bldP spid="98" grpId="0"/>
      <p:bldP spid="98" grpId="1"/>
      <p:bldP spid="98" grpId="2"/>
      <p:bldP spid="99" grpId="0"/>
      <p:bldP spid="99" grpId="1"/>
      <p:bldP spid="99" grpId="2"/>
      <p:bldP spid="102" grpId="0" animBg="1"/>
      <p:bldP spid="104" grpId="0" animBg="1"/>
      <p:bldP spid="105" grpId="0" animBg="1"/>
      <p:bldP spid="43" grpId="0"/>
      <p:bldP spid="44" grpId="0"/>
      <p:bldP spid="45" grpId="0"/>
      <p:bldP spid="46" grpId="0"/>
      <p:bldP spid="47" grpId="0"/>
      <p:bldP spid="49" grpId="0"/>
      <p:bldP spid="52" grpId="0"/>
      <p:bldP spid="48" grpId="0"/>
      <p:bldP spid="53" grpId="0" animBg="1"/>
      <p:bldP spid="54" grpId="0" animBg="1"/>
      <p:bldP spid="55" grpId="0" animBg="1"/>
      <p:bldP spid="62" grpId="0" autoUpdateAnimBg="0"/>
      <p:bldP spid="65" grpId="0" animBg="1"/>
      <p:bldP spid="67" grpId="0" animBg="1"/>
      <p:bldP spid="68" grpId="0" animBg="1"/>
      <p:bldP spid="56" grpId="0" animBg="1"/>
      <p:bldP spid="5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71546"/>
            <a:ext cx="2571736" cy="372409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1000кг</a:t>
            </a:r>
          </a:p>
          <a:p>
            <a:pPr lvl="0">
              <a:spcBef>
                <a:spcPts val="0"/>
              </a:spcBef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</a:p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нач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</a:p>
          <a:p>
            <a:pPr>
              <a:spcBef>
                <a:spcPts val="0"/>
              </a:spcBef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s=8000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>
              <a:spcBef>
                <a:spcPts val="0"/>
              </a:spcBef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сопр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2396" y="0"/>
            <a:ext cx="1571604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В2,з№4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55345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78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Самолет массой 1 т летит горизонтально на высоте 1200 м со скоростью 50 м/с. При выключении мотора самолет переходит в планирующий полет и достигает Земли со скоростью 25 м/с. Определить среднюю силу сопротивления воздуха при спуске, принимая длину спуска равной 8 км.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214678" y="642918"/>
            <a:ext cx="928694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000364" y="490898"/>
            <a:ext cx="928694" cy="34902"/>
          </a:xfrm>
          <a:prstGeom prst="straightConnector1">
            <a:avLst/>
          </a:prstGeom>
          <a:ln w="63500">
            <a:solidFill>
              <a:srgbClr val="0066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123"/>
          <p:cNvGrpSpPr/>
          <p:nvPr/>
        </p:nvGrpSpPr>
        <p:grpSpPr>
          <a:xfrm rot="19794559">
            <a:off x="3165563" y="13409"/>
            <a:ext cx="702342" cy="562804"/>
            <a:chOff x="5092864" y="3143248"/>
            <a:chExt cx="702342" cy="611401"/>
          </a:xfrm>
        </p:grpSpPr>
        <p:sp>
          <p:nvSpPr>
            <p:cNvPr id="11" name="TextBox 10"/>
            <p:cNvSpPr txBox="1"/>
            <p:nvPr/>
          </p:nvSpPr>
          <p:spPr>
            <a:xfrm rot="2012913" flipH="1">
              <a:off x="5092864" y="3186250"/>
              <a:ext cx="702342" cy="5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единительная линия 14"/>
          <p:cNvCxnSpPr/>
          <p:nvPr/>
        </p:nvCxnSpPr>
        <p:spPr>
          <a:xfrm>
            <a:off x="3143240" y="2851660"/>
            <a:ext cx="5500726" cy="58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2463785" y="1892289"/>
            <a:ext cx="1928826" cy="1588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857488" y="1506668"/>
            <a:ext cx="571504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357554" y="642918"/>
            <a:ext cx="928694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072462" y="2143116"/>
            <a:ext cx="714380" cy="34902"/>
          </a:xfrm>
          <a:prstGeom prst="straightConnector1">
            <a:avLst/>
          </a:prstGeom>
          <a:ln w="63500">
            <a:solidFill>
              <a:srgbClr val="0066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123"/>
          <p:cNvGrpSpPr/>
          <p:nvPr/>
        </p:nvGrpSpPr>
        <p:grpSpPr>
          <a:xfrm rot="19794559">
            <a:off x="8166222" y="1566879"/>
            <a:ext cx="702342" cy="562803"/>
            <a:chOff x="5092864" y="3143248"/>
            <a:chExt cx="702342" cy="611400"/>
          </a:xfrm>
        </p:grpSpPr>
        <p:sp>
          <p:nvSpPr>
            <p:cNvPr id="26" name="TextBox 25"/>
            <p:cNvSpPr txBox="1"/>
            <p:nvPr/>
          </p:nvSpPr>
          <p:spPr>
            <a:xfrm rot="2012913" flipH="1">
              <a:off x="5092864" y="3186249"/>
              <a:ext cx="702342" cy="5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3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3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3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39685E-6 L 0.46806 0.23844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8" grpId="0" animBg="1"/>
      <p:bldP spid="19" grpId="0" build="p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47089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 3/</a:t>
            </a:r>
            <a:r>
              <a:rPr lang="ru-RU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стр.17,18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500694" y="3929066"/>
            <a:ext cx="192882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69"/>
          <p:cNvGrpSpPr/>
          <p:nvPr/>
        </p:nvGrpSpPr>
        <p:grpSpPr>
          <a:xfrm>
            <a:off x="928662" y="1785926"/>
            <a:ext cx="1357290" cy="1901823"/>
            <a:chOff x="0" y="571480"/>
            <a:chExt cx="1357290" cy="190182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1428736"/>
              <a:ext cx="1143008" cy="1044567"/>
              <a:chOff x="8916" y="1882"/>
              <a:chExt cx="467" cy="410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8" name="Oval 4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9" name="Oval 5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71472" y="571480"/>
              <a:ext cx="78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572570" y="686220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357158" y="1214422"/>
              <a:ext cx="714380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11660" y="147203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68"/>
          <p:cNvGrpSpPr/>
          <p:nvPr/>
        </p:nvGrpSpPr>
        <p:grpSpPr>
          <a:xfrm>
            <a:off x="2626018" y="1925473"/>
            <a:ext cx="1214446" cy="1758947"/>
            <a:chOff x="2714612" y="714356"/>
            <a:chExt cx="1214446" cy="1758947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714612" y="1428736"/>
              <a:ext cx="1143008" cy="1044567"/>
              <a:chOff x="8916" y="1882"/>
              <a:chExt cx="467" cy="410"/>
            </a:xfrm>
          </p:grpSpPr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928926" y="714356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" name="Прямая со стрелкой 50"/>
            <p:cNvCxnSpPr/>
            <p:nvPr/>
          </p:nvCxnSpPr>
          <p:spPr>
            <a:xfrm>
              <a:off x="3240618" y="786892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rot="10800000">
              <a:off x="3071802" y="1285860"/>
              <a:ext cx="85725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925632" y="145797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70"/>
          <p:cNvGrpSpPr/>
          <p:nvPr/>
        </p:nvGrpSpPr>
        <p:grpSpPr>
          <a:xfrm>
            <a:off x="4857752" y="1814062"/>
            <a:ext cx="1154880" cy="1872589"/>
            <a:chOff x="5857884" y="672152"/>
            <a:chExt cx="1154880" cy="1872589"/>
          </a:xfrm>
        </p:grpSpPr>
        <p:sp>
          <p:nvSpPr>
            <p:cNvPr id="20" name="TextBox 19"/>
            <p:cNvSpPr txBox="1"/>
            <p:nvPr/>
          </p:nvSpPr>
          <p:spPr>
            <a:xfrm>
              <a:off x="6155508" y="672152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6215074" y="714356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rot="10800000">
              <a:off x="6072198" y="1285860"/>
              <a:ext cx="785818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7"/>
            <p:cNvGrpSpPr/>
            <p:nvPr/>
          </p:nvGrpSpPr>
          <p:grpSpPr>
            <a:xfrm>
              <a:off x="5857884" y="1500174"/>
              <a:ext cx="1143008" cy="1044567"/>
              <a:chOff x="5857884" y="1500174"/>
              <a:chExt cx="1143008" cy="1044567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5857884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7" name="Rectangle 3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4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000760" y="1571612"/>
                <a:ext cx="714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endParaRPr lang="ru-RU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" name="Группа 71"/>
          <p:cNvGrpSpPr/>
          <p:nvPr/>
        </p:nvGrpSpPr>
        <p:grpSpPr>
          <a:xfrm>
            <a:off x="6058130" y="1785926"/>
            <a:ext cx="1197084" cy="1901823"/>
            <a:chOff x="7215206" y="642918"/>
            <a:chExt cx="1197084" cy="1901823"/>
          </a:xfrm>
        </p:grpSpPr>
        <p:sp>
          <p:nvSpPr>
            <p:cNvPr id="21" name="TextBox 20"/>
            <p:cNvSpPr txBox="1"/>
            <p:nvPr/>
          </p:nvSpPr>
          <p:spPr>
            <a:xfrm>
              <a:off x="7286644" y="642918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7500958" y="714356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7500958" y="1285860"/>
              <a:ext cx="85725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66"/>
            <p:cNvGrpSpPr/>
            <p:nvPr/>
          </p:nvGrpSpPr>
          <p:grpSpPr>
            <a:xfrm>
              <a:off x="7215206" y="1500174"/>
              <a:ext cx="1197084" cy="1044567"/>
              <a:chOff x="7215206" y="1500174"/>
              <a:chExt cx="1197084" cy="1044567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7215206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3" name="Rectangle 7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7483596" y="1500174"/>
                <a:ext cx="928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ru-RU" sz="2800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4" name="Прямая соединительная линия 73"/>
          <p:cNvCxnSpPr/>
          <p:nvPr/>
        </p:nvCxnSpPr>
        <p:spPr>
          <a:xfrm rot="5400000">
            <a:off x="3607587" y="2893215"/>
            <a:ext cx="1285884" cy="5000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7141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Платформа массой 10т движется по горизонтальному участку железнодорожного пути со скоростью 1,5м/с. Ее нагоняет платформа массой 12т, движущаяся со скоростью 3 м/с. При столкновении платформы сцепляются и движутся вместе. С какой скоростью? Трением пренебречь. 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0" y="1357298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взаимодействия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428596" y="3714752"/>
            <a:ext cx="7772674" cy="59566"/>
          </a:xfrm>
          <a:prstGeom prst="line">
            <a:avLst/>
          </a:prstGeom>
          <a:ln w="28575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rot="1217643">
            <a:off x="2235158" y="385762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….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980930">
            <a:off x="7250555" y="3857628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…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0" y="3786190"/>
            <a:ext cx="2071670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sz="2800" b="1" u="sng" cap="all" dirty="0" smtClean="0">
                <a:latin typeface="Times New Roman" pitchFamily="18" charset="0"/>
                <a:cs typeface="Times New Roman" pitchFamily="18" charset="0"/>
              </a:rPr>
              <a:t> З С 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3504" y="1334144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взаимодействия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29024" y="3929066"/>
            <a:ext cx="2071670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15304" y="0"/>
            <a:ext cx="15716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в3 з№2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0" y="4429132"/>
            <a:ext cx="3929058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10т·1,5м/с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+12т·3м/с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57620" y="4474812"/>
            <a:ext cx="128588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22т·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0" y="5072074"/>
            <a:ext cx="335755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15т·м/с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+36т·м/с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47479" y="5026394"/>
            <a:ext cx="128588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22т·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000760" y="4754728"/>
            <a:ext cx="1785950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51т·м/с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722315" y="4763168"/>
            <a:ext cx="128588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22т·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429388" y="4843674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72670" y="4799201"/>
            <a:ext cx="249939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/>
          <p:cNvSpPr txBox="1"/>
          <p:nvPr/>
        </p:nvSpPr>
        <p:spPr>
          <a:xfrm>
            <a:off x="6357950" y="5286388"/>
            <a:ext cx="192882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2,3м/с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1142976" y="3571876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3464617" y="3643314"/>
            <a:ext cx="249939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7072330" y="5286388"/>
            <a:ext cx="500066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0" y="571501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совместно платформы будут двигаться со скоростью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2,3м/с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8079505" y="6105007"/>
            <a:ext cx="500066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0" y="6273225"/>
            <a:ext cx="1571604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В3,з№2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093 L 0.09566 -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1129 -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7" grpId="0"/>
      <p:bldP spid="95" grpId="0"/>
      <p:bldP spid="96" grpId="0"/>
      <p:bldP spid="97" grpId="0" animBg="1"/>
      <p:bldP spid="78" grpId="0"/>
      <p:bldP spid="84" grpId="0" animBg="1"/>
      <p:bldP spid="85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2" grpId="0" animBg="1"/>
      <p:bldP spid="94" grpId="0" animBg="1"/>
      <p:bldP spid="94" grpId="1" animBg="1"/>
      <p:bldP spid="98" grpId="0" animBg="1"/>
      <p:bldP spid="99" grpId="0" animBg="1"/>
      <p:bldP spid="100" grpId="0" animBg="1"/>
      <p:bldP spid="101" grpId="0"/>
      <p:bldP spid="102" grpId="0" animBg="1"/>
      <p:bldP spid="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97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т15.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Импульс силы 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величина ч.р.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произведению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силы на время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её действия.                                                                        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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15.Импульс тела 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величина ч.р.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произведению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массы тела на его скорость.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15. Импульс силы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равен изменению импульса тела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. ( второй закон Ньютона).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        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F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 =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- mv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15.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Закон сохранения импульсов: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Геометрическая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сумма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импульсов тел в замкнутой системе не изменяется.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15. Замкнутая система 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это система тел не взаимодействующая с другими телами.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15. Реактивное движение 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это движение, за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счёт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отбрасывания частей системы назад.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14338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Скорость легкового автомобиля равна и скорость грузового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10м/с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 масса грузового автомобиля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раза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больше массы легкового и равна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Найдите наименьший импульс этих автомобилей.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=2000кг10м/с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build="p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2448"/>
            <a:ext cx="3071802" cy="23365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кН </a:t>
            </a:r>
            <a:endParaRPr lang="ru-RU" sz="32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м/с</a:t>
            </a:r>
            <a:r>
              <a:rPr lang="ru-RU" sz="3200" b="1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км/ч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=20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м/с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4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7800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В3з№1.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Автомобиль, двигаясь от остановки под действием силы тяги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кН, развил скорость 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км/ч. Определить работу, совершенную двигателем автомобиля, если ускорение его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м/с</a:t>
            </a:r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619927" y="2574646"/>
            <a:ext cx="1212858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4"/>
          <p:cNvGrpSpPr/>
          <p:nvPr/>
        </p:nvGrpSpPr>
        <p:grpSpPr>
          <a:xfrm>
            <a:off x="7715272" y="3395963"/>
            <a:ext cx="714380" cy="461665"/>
            <a:chOff x="2714612" y="4429132"/>
            <a:chExt cx="71438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7"/>
          <p:cNvGrpSpPr/>
          <p:nvPr/>
        </p:nvGrpSpPr>
        <p:grpSpPr>
          <a:xfrm>
            <a:off x="7715272" y="1428736"/>
            <a:ext cx="714380" cy="461665"/>
            <a:chOff x="3357554" y="2143116"/>
            <a:chExt cx="71438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10"/>
          <p:cNvGrpSpPr/>
          <p:nvPr/>
        </p:nvGrpSpPr>
        <p:grpSpPr>
          <a:xfrm>
            <a:off x="6786578" y="2100196"/>
            <a:ext cx="571504" cy="400110"/>
            <a:chOff x="2000232" y="2528824"/>
            <a:chExt cx="571504" cy="400110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 flipV="1">
            <a:off x="7072330" y="2581765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7106183" y="3099699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V="1">
            <a:off x="7082403" y="2040433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143932" y="2714620"/>
            <a:ext cx="1071538" cy="584775"/>
            <a:chOff x="3357554" y="2143116"/>
            <a:chExt cx="714380" cy="881786"/>
          </a:xfrm>
        </p:grpSpPr>
        <p:sp>
          <p:nvSpPr>
            <p:cNvPr id="21" name="TextBox 20"/>
            <p:cNvSpPr txBox="1"/>
            <p:nvPr/>
          </p:nvSpPr>
          <p:spPr>
            <a:xfrm>
              <a:off x="3357554" y="2143116"/>
              <a:ext cx="714380" cy="88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2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мот</a:t>
              </a:r>
              <a:endParaRPr lang="ru-RU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3357554" y="2214555"/>
              <a:ext cx="22736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Прямая со стрелкой 22"/>
          <p:cNvCxnSpPr/>
          <p:nvPr/>
        </p:nvCxnSpPr>
        <p:spPr>
          <a:xfrm>
            <a:off x="6716728" y="1774092"/>
            <a:ext cx="784230" cy="2"/>
          </a:xfrm>
          <a:prstGeom prst="straightConnector1">
            <a:avLst/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7"/>
          <p:cNvGrpSpPr/>
          <p:nvPr/>
        </p:nvGrpSpPr>
        <p:grpSpPr>
          <a:xfrm>
            <a:off x="6858016" y="1189317"/>
            <a:ext cx="714380" cy="584775"/>
            <a:chOff x="3357554" y="2143116"/>
            <a:chExt cx="714380" cy="584775"/>
          </a:xfrm>
          <a:noFill/>
        </p:grpSpPr>
        <p:sp>
          <p:nvSpPr>
            <p:cNvPr id="25" name="TextBox 24"/>
            <p:cNvSpPr txBox="1"/>
            <p:nvPr/>
          </p:nvSpPr>
          <p:spPr>
            <a:xfrm>
              <a:off x="3357554" y="2143116"/>
              <a:ext cx="71438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 стрелкой 26"/>
          <p:cNvCxnSpPr/>
          <p:nvPr/>
        </p:nvCxnSpPr>
        <p:spPr>
          <a:xfrm>
            <a:off x="8216926" y="2214554"/>
            <a:ext cx="784230" cy="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7"/>
          <p:cNvGrpSpPr/>
          <p:nvPr/>
        </p:nvGrpSpPr>
        <p:grpSpPr>
          <a:xfrm>
            <a:off x="8429620" y="1571612"/>
            <a:ext cx="714380" cy="584775"/>
            <a:chOff x="3357554" y="2143116"/>
            <a:chExt cx="714380" cy="584775"/>
          </a:xfrm>
        </p:grpSpPr>
        <p:sp>
          <p:nvSpPr>
            <p:cNvPr id="29" name="TextBox 28"/>
            <p:cNvSpPr txBox="1"/>
            <p:nvPr/>
          </p:nvSpPr>
          <p:spPr>
            <a:xfrm>
              <a:off x="3357554" y="2143116"/>
              <a:ext cx="714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30"/>
          <p:cNvGrpSpPr/>
          <p:nvPr/>
        </p:nvGrpSpPr>
        <p:grpSpPr>
          <a:xfrm>
            <a:off x="7215206" y="3000372"/>
            <a:ext cx="1714512" cy="1357322"/>
            <a:chOff x="3714744" y="1214422"/>
            <a:chExt cx="1714512" cy="1357322"/>
          </a:xfrm>
        </p:grpSpPr>
        <p:grpSp>
          <p:nvGrpSpPr>
            <p:cNvPr id="24" name="Группа 68"/>
            <p:cNvGrpSpPr/>
            <p:nvPr/>
          </p:nvGrpSpPr>
          <p:grpSpPr>
            <a:xfrm rot="10800000">
              <a:off x="3714033" y="1285860"/>
              <a:ext cx="1429282" cy="1285884"/>
              <a:chOff x="928662" y="1571612"/>
              <a:chExt cx="2573356" cy="3060000"/>
            </a:xfrm>
          </p:grpSpPr>
          <p:cxnSp>
            <p:nvCxnSpPr>
              <p:cNvPr id="35" name="Прямая соединительная линия 34"/>
              <p:cNvCxnSpPr/>
              <p:nvPr/>
            </p:nvCxnSpPr>
            <p:spPr>
              <a:xfrm rot="5400000" flipH="1" flipV="1">
                <a:off x="1971224" y="3100818"/>
                <a:ext cx="3060000" cy="1588"/>
              </a:xfrm>
              <a:prstGeom prst="line">
                <a:avLst/>
              </a:prstGeom>
              <a:ln w="38100">
                <a:solidFill>
                  <a:srgbClr val="0014AC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928662" y="2591614"/>
                <a:ext cx="2563834" cy="1587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000628" y="178592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 </a:t>
              </a:r>
              <a:endPara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86182" y="1214422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y </a:t>
              </a:r>
              <a:endParaRPr lang="ru-RU" sz="1400" b="1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000232" y="1785926"/>
            <a:ext cx="478634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M·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Н)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4286248" y="2928934"/>
            <a:ext cx="242889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lvl="0" indent="-514350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baseline="-25000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0y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3504" y="3857628"/>
            <a:ext cx="1785950" cy="584775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72066" y="4429132"/>
            <a:ext cx="3786214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el-GR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357554" y="5072074"/>
            <a:ext cx="1857388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кДж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607220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Ответ:  работа, совершенная двигателем автомобиля при разгоне  составила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кДж, 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285984" y="1214422"/>
            <a:ext cx="428628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Автомобиль разгоняется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643174" y="2428868"/>
            <a:ext cx="392909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Группа 49"/>
          <p:cNvGrpSpPr/>
          <p:nvPr/>
        </p:nvGrpSpPr>
        <p:grpSpPr>
          <a:xfrm>
            <a:off x="5214942" y="5143512"/>
            <a:ext cx="2357454" cy="654817"/>
            <a:chOff x="4965191" y="5357826"/>
            <a:chExt cx="2357454" cy="654817"/>
          </a:xfrm>
          <a:solidFill>
            <a:srgbClr val="FFFF00"/>
          </a:solidFill>
        </p:grpSpPr>
        <p:sp>
          <p:nvSpPr>
            <p:cNvPr id="51" name="TextBox 50"/>
            <p:cNvSpPr txBox="1"/>
            <p:nvPr/>
          </p:nvSpPr>
          <p:spPr>
            <a:xfrm>
              <a:off x="4965191" y="5357826"/>
              <a:ext cx="892693" cy="64633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22447" y="5366312"/>
              <a:ext cx="1500198" cy="64633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мот</a:t>
              </a:r>
              <a:r>
                <a:rPr lang="en-US" sz="36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·v</a:t>
              </a:r>
              <a:endParaRPr lang="ru-RU" sz="3600" b="1" u="sng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4000496" y="6396335"/>
            <a:ext cx="4643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конечная мощность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кВт.</a:t>
            </a:r>
            <a:endParaRPr lang="ru-RU" sz="2400" dirty="0"/>
          </a:p>
        </p:txBody>
      </p:sp>
      <p:grpSp>
        <p:nvGrpSpPr>
          <p:cNvPr id="56" name="Group 5"/>
          <p:cNvGrpSpPr>
            <a:grpSpLocks/>
          </p:cNvGrpSpPr>
          <p:nvPr/>
        </p:nvGrpSpPr>
        <p:grpSpPr bwMode="auto">
          <a:xfrm>
            <a:off x="2928833" y="3523571"/>
            <a:ext cx="2286112" cy="1244373"/>
            <a:chOff x="14757" y="2064"/>
            <a:chExt cx="2195" cy="1684"/>
          </a:xfrm>
        </p:grpSpPr>
        <p:sp>
          <p:nvSpPr>
            <p:cNvPr id="57" name="Text Box 6"/>
            <p:cNvSpPr txBox="1">
              <a:spLocks noChangeArrowheads="1"/>
            </p:cNvSpPr>
            <p:nvPr/>
          </p:nvSpPr>
          <p:spPr bwMode="auto">
            <a:xfrm>
              <a:off x="14757" y="2201"/>
              <a:ext cx="2032" cy="1547"/>
            </a:xfrm>
            <a:prstGeom prst="rect">
              <a:avLst/>
            </a:prstGeom>
            <a:solidFill>
              <a:schemeClr val="bg2">
                <a:alpha val="41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15445" y="2064"/>
              <a:ext cx="1507" cy="1361"/>
              <a:chOff x="9871" y="5096"/>
              <a:chExt cx="749" cy="1361"/>
            </a:xfrm>
          </p:grpSpPr>
          <p:grpSp>
            <p:nvGrpSpPr>
              <p:cNvPr id="59" name="Group 9"/>
              <p:cNvGrpSpPr>
                <a:grpSpLocks/>
              </p:cNvGrpSpPr>
              <p:nvPr/>
            </p:nvGrpSpPr>
            <p:grpSpPr bwMode="auto">
              <a:xfrm>
                <a:off x="9871" y="5096"/>
                <a:ext cx="749" cy="1361"/>
                <a:chOff x="12797" y="4111"/>
                <a:chExt cx="749" cy="1361"/>
              </a:xfrm>
            </p:grpSpPr>
            <p:sp>
              <p:nvSpPr>
                <p:cNvPr id="6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797" y="4111"/>
                  <a:ext cx="749" cy="674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66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ru-RU" sz="3200" b="1" i="0" u="none" strike="noStrike" cap="none" normalizeH="0" baseline="30000" dirty="0" smtClean="0">
                      <a:ln>
                        <a:noFill/>
                      </a:ln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effectLst/>
                      <a:latin typeface="Times New Roman" pitchFamily="18" charset="0"/>
                      <a:cs typeface="Times New Roman" pitchFamily="18" charset="0"/>
                    </a:rPr>
                    <a:t> –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ru-RU" sz="3200" b="1" i="0" u="none" strike="noStrike" cap="none" normalizeH="0" baseline="-2500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  <a:r>
                    <a:rPr kumimoji="0" lang="ru-RU" sz="3200" b="1" i="0" u="none" strike="noStrike" cap="none" normalizeH="0" baseline="3000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2817" y="4925"/>
                  <a:ext cx="599" cy="547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-2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а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9916" y="5940"/>
                <a:ext cx="538" cy="12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2928926" y="3857326"/>
            <a:ext cx="1143008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000628" y="4429132"/>
            <a:ext cx="3929090" cy="642942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0" y="1285860"/>
            <a:ext cx="157160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В3 з№1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72396" y="5643578"/>
            <a:ext cx="1571604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В3,з№1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animBg="1"/>
      <p:bldP spid="37" grpId="0" animBg="1"/>
      <p:bldP spid="42" grpId="0" animBg="1"/>
      <p:bldP spid="43" grpId="0" animBg="1"/>
      <p:bldP spid="46" grpId="0" animBg="1"/>
      <p:bldP spid="47" grpId="0" animBg="1"/>
      <p:bldP spid="48" grpId="0"/>
      <p:bldP spid="49" grpId="0" animBg="1"/>
      <p:bldP spid="55" grpId="0"/>
      <p:bldP spid="66" grpId="0" animBg="1"/>
      <p:bldP spid="68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00174"/>
            <a:ext cx="28574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4800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 lvl="0">
              <a:lnSpc>
                <a:spcPts val="3500"/>
              </a:lnSpc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км/ч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27,8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</a:t>
            </a: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68"/>
          <p:cNvGrpSpPr/>
          <p:nvPr/>
        </p:nvGrpSpPr>
        <p:grpSpPr>
          <a:xfrm>
            <a:off x="71406" y="1285860"/>
            <a:ext cx="2571768" cy="3060000"/>
            <a:chOff x="928662" y="1571612"/>
            <a:chExt cx="2573356" cy="3060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5400000" flipH="1" flipV="1">
              <a:off x="1971224" y="3100818"/>
              <a:ext cx="3060000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928662" y="3929066"/>
              <a:ext cx="2563833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572396" y="0"/>
            <a:ext cx="1571604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В3,з№3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00174"/>
            <a:ext cx="28574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4800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 lvl="0">
              <a:lnSpc>
                <a:spcPts val="3500"/>
              </a:lnSpc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км/ч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27,8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</a:t>
            </a: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68"/>
          <p:cNvGrpSpPr/>
          <p:nvPr/>
        </p:nvGrpSpPr>
        <p:grpSpPr>
          <a:xfrm>
            <a:off x="71406" y="1285860"/>
            <a:ext cx="2571768" cy="3060000"/>
            <a:chOff x="928662" y="1571612"/>
            <a:chExt cx="2573356" cy="3060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5400000" flipH="1" flipV="1">
              <a:off x="1971224" y="3100818"/>
              <a:ext cx="3060000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928662" y="3929066"/>
              <a:ext cx="2563833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572396" y="0"/>
            <a:ext cx="1571604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В3,з№4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47089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 4//</a:t>
            </a:r>
            <a:r>
              <a:rPr lang="ru-RU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стр.19,20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6643702" y="3500438"/>
            <a:ext cx="200026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69"/>
          <p:cNvGrpSpPr/>
          <p:nvPr/>
        </p:nvGrpSpPr>
        <p:grpSpPr>
          <a:xfrm>
            <a:off x="1428728" y="1643050"/>
            <a:ext cx="1143008" cy="1810237"/>
            <a:chOff x="0" y="663066"/>
            <a:chExt cx="1143008" cy="1810237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1428736"/>
              <a:ext cx="1143008" cy="1044567"/>
              <a:chOff x="8916" y="1882"/>
              <a:chExt cx="467" cy="410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8" name="Oval 4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9" name="Oval 5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85752" y="663066"/>
              <a:ext cx="78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357190" y="827508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357158" y="1214422"/>
              <a:ext cx="714380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11660" y="147203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68"/>
          <p:cNvGrpSpPr/>
          <p:nvPr/>
        </p:nvGrpSpPr>
        <p:grpSpPr>
          <a:xfrm>
            <a:off x="2626018" y="1691011"/>
            <a:ext cx="1214446" cy="1758947"/>
            <a:chOff x="2714612" y="714356"/>
            <a:chExt cx="1214446" cy="1758947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714612" y="1428736"/>
              <a:ext cx="1143008" cy="1044567"/>
              <a:chOff x="8916" y="1882"/>
              <a:chExt cx="467" cy="410"/>
            </a:xfrm>
          </p:grpSpPr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928926" y="714356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1" name="Прямая со стрелкой 50"/>
            <p:cNvCxnSpPr/>
            <p:nvPr/>
          </p:nvCxnSpPr>
          <p:spPr>
            <a:xfrm>
              <a:off x="3240618" y="786892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rot="10800000">
              <a:off x="3071802" y="1285860"/>
              <a:ext cx="85725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925632" y="145797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70"/>
          <p:cNvGrpSpPr/>
          <p:nvPr/>
        </p:nvGrpSpPr>
        <p:grpSpPr>
          <a:xfrm>
            <a:off x="4857752" y="1785926"/>
            <a:ext cx="1154880" cy="1638127"/>
            <a:chOff x="5857884" y="906614"/>
            <a:chExt cx="1154880" cy="1638127"/>
          </a:xfrm>
        </p:grpSpPr>
        <p:sp>
          <p:nvSpPr>
            <p:cNvPr id="20" name="TextBox 19"/>
            <p:cNvSpPr txBox="1"/>
            <p:nvPr/>
          </p:nvSpPr>
          <p:spPr>
            <a:xfrm>
              <a:off x="6155508" y="906614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6215074" y="999618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7"/>
            <p:cNvGrpSpPr/>
            <p:nvPr/>
          </p:nvGrpSpPr>
          <p:grpSpPr>
            <a:xfrm>
              <a:off x="5857884" y="1500174"/>
              <a:ext cx="1143008" cy="1044567"/>
              <a:chOff x="5857884" y="1500174"/>
              <a:chExt cx="1143008" cy="1044567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5857884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7" name="Rectangle 3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4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000760" y="1571612"/>
                <a:ext cx="714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endParaRPr lang="ru-RU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" name="Группа 71"/>
          <p:cNvGrpSpPr/>
          <p:nvPr/>
        </p:nvGrpSpPr>
        <p:grpSpPr>
          <a:xfrm>
            <a:off x="6058130" y="1785926"/>
            <a:ext cx="1197084" cy="1639225"/>
            <a:chOff x="7215206" y="905516"/>
            <a:chExt cx="1197084" cy="1639225"/>
          </a:xfrm>
        </p:grpSpPr>
        <p:sp>
          <p:nvSpPr>
            <p:cNvPr id="21" name="TextBox 20"/>
            <p:cNvSpPr txBox="1"/>
            <p:nvPr/>
          </p:nvSpPr>
          <p:spPr>
            <a:xfrm>
              <a:off x="7286644" y="905516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7500958" y="998520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66"/>
            <p:cNvGrpSpPr/>
            <p:nvPr/>
          </p:nvGrpSpPr>
          <p:grpSpPr>
            <a:xfrm>
              <a:off x="7215206" y="1500174"/>
              <a:ext cx="1197084" cy="1044567"/>
              <a:chOff x="7215206" y="1500174"/>
              <a:chExt cx="1197084" cy="1044567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7215206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3" name="Rectangle 7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7483596" y="1500174"/>
                <a:ext cx="928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ru-RU" sz="2800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4" name="Прямая соединительная линия 73"/>
          <p:cNvCxnSpPr/>
          <p:nvPr/>
        </p:nvCxnSpPr>
        <p:spPr>
          <a:xfrm rot="5400000">
            <a:off x="3393273" y="2393149"/>
            <a:ext cx="1714512" cy="35719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-32" y="0"/>
            <a:ext cx="9144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Два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неупругих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тела, массы которых 2 и 6 кг, движутся навстречу друг другу со скоростями 2 м/с каждое. Определить модуль и направление скорости каждого из этих тел после удара.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71538" y="114298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взаимодействия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414528" y="3440282"/>
            <a:ext cx="7786742" cy="71438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5072066" y="4000504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….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643702" y="4000504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…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0" y="3571876"/>
            <a:ext cx="3643306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сохраняется </a:t>
            </a: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ru-RU" sz="2800" b="1" u="sng" cap="all" dirty="0" smtClean="0">
                <a:latin typeface="Times New Roman" pitchFamily="18" charset="0"/>
                <a:cs typeface="Times New Roman" pitchFamily="18" charset="0"/>
              </a:rPr>
              <a:t> З С 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4876" y="1142984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взаимодействия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714876" y="3500438"/>
            <a:ext cx="2071670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58180" y="0"/>
            <a:ext cx="15001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В4 з№2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7" grpId="0"/>
      <p:bldP spid="95" grpId="0"/>
      <p:bldP spid="96" grpId="0"/>
      <p:bldP spid="97" grpId="0" animBg="1"/>
      <p:bldP spid="78" grpId="0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54"/>
          <p:cNvGrpSpPr/>
          <p:nvPr/>
        </p:nvGrpSpPr>
        <p:grpSpPr>
          <a:xfrm>
            <a:off x="6858016" y="3500438"/>
            <a:ext cx="1321885" cy="951660"/>
            <a:chOff x="5500694" y="4512445"/>
            <a:chExt cx="1321885" cy="951660"/>
          </a:xfrm>
        </p:grpSpPr>
        <p:sp>
          <p:nvSpPr>
            <p:cNvPr id="50" name="TextBox 49"/>
            <p:cNvSpPr txBox="1"/>
            <p:nvPr/>
          </p:nvSpPr>
          <p:spPr>
            <a:xfrm>
              <a:off x="5500694" y="4643446"/>
              <a:ext cx="71438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S=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Группа 53"/>
            <p:cNvGrpSpPr/>
            <p:nvPr/>
          </p:nvGrpSpPr>
          <p:grpSpPr>
            <a:xfrm>
              <a:off x="6108199" y="4512445"/>
              <a:ext cx="714380" cy="951660"/>
              <a:chOff x="6429388" y="4429132"/>
              <a:chExt cx="714380" cy="95166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6536451" y="4857572"/>
                <a:ext cx="500066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29388" y="4429132"/>
                <a:ext cx="714380" cy="5232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at</a:t>
                </a:r>
                <a:r>
                  <a:rPr lang="en-US" sz="2800" b="1" u="sng" baseline="30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ru-RU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7146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В4 №1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Определить работу, совершенную двигателем автомобиля при разгоне, если масса автомобиля 1 т и он движется с ускорением 2 м/с</a:t>
            </a:r>
            <a:r>
              <a:rPr lang="ru-RU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течение 10с. Коэффициент трения 0,2.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858812" y="3012248"/>
            <a:ext cx="1212858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16200000" flipV="1">
            <a:off x="297224" y="2573704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4"/>
          <p:cNvGrpSpPr/>
          <p:nvPr/>
        </p:nvGrpSpPr>
        <p:grpSpPr>
          <a:xfrm>
            <a:off x="942125" y="3857629"/>
            <a:ext cx="714380" cy="461665"/>
            <a:chOff x="2714612" y="4429132"/>
            <a:chExt cx="71438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7"/>
          <p:cNvGrpSpPr/>
          <p:nvPr/>
        </p:nvGrpSpPr>
        <p:grpSpPr>
          <a:xfrm>
            <a:off x="942125" y="2143117"/>
            <a:ext cx="714380" cy="461665"/>
            <a:chOff x="3357554" y="2143116"/>
            <a:chExt cx="71438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0"/>
          <p:cNvGrpSpPr/>
          <p:nvPr/>
        </p:nvGrpSpPr>
        <p:grpSpPr>
          <a:xfrm>
            <a:off x="156307" y="2352912"/>
            <a:ext cx="571504" cy="400110"/>
            <a:chOff x="2000232" y="2528824"/>
            <a:chExt cx="571504" cy="400110"/>
          </a:xfrm>
        </p:grpSpPr>
        <p:cxnSp>
          <p:nvCxnSpPr>
            <p:cNvPr id="12" name="Прямая со стрелкой 11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47093" y="2811505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99183" y="3043431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V="1">
            <a:off x="333036" y="3621525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00166" y="1711099"/>
            <a:ext cx="757242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ru-RU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Н)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71934" y="2357430"/>
            <a:ext cx="4643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57884" y="2857496"/>
            <a:ext cx="214314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71934" y="1068157"/>
            <a:ext cx="25717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ru-RU" sz="3600" dirty="0"/>
          </a:p>
        </p:txBody>
      </p:sp>
      <p:sp>
        <p:nvSpPr>
          <p:cNvPr id="45" name="TextBox 44"/>
          <p:cNvSpPr txBox="1"/>
          <p:nvPr/>
        </p:nvSpPr>
        <p:spPr>
          <a:xfrm>
            <a:off x="2857488" y="3643314"/>
            <a:ext cx="35719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grpSp>
        <p:nvGrpSpPr>
          <p:cNvPr id="18" name="Группа 55"/>
          <p:cNvGrpSpPr/>
          <p:nvPr/>
        </p:nvGrpSpPr>
        <p:grpSpPr>
          <a:xfrm>
            <a:off x="142844" y="4867302"/>
            <a:ext cx="3317629" cy="1204904"/>
            <a:chOff x="630659" y="4438674"/>
            <a:chExt cx="3317629" cy="1204904"/>
          </a:xfrm>
        </p:grpSpPr>
        <p:grpSp>
          <p:nvGrpSpPr>
            <p:cNvPr id="19" name="Group 3"/>
            <p:cNvGrpSpPr>
              <a:grpSpLocks/>
            </p:cNvGrpSpPr>
            <p:nvPr/>
          </p:nvGrpSpPr>
          <p:grpSpPr bwMode="auto">
            <a:xfrm>
              <a:off x="1285852" y="4438674"/>
              <a:ext cx="2662436" cy="1204904"/>
              <a:chOff x="9757" y="3167"/>
              <a:chExt cx="681" cy="662"/>
            </a:xfrm>
          </p:grpSpPr>
          <p:sp>
            <p:nvSpPr>
              <p:cNvPr id="47" name="Text Box 4"/>
              <p:cNvSpPr txBox="1">
                <a:spLocks noChangeArrowheads="1"/>
              </p:cNvSpPr>
              <p:nvPr/>
            </p:nvSpPr>
            <p:spPr bwMode="auto">
              <a:xfrm>
                <a:off x="9757" y="3461"/>
                <a:ext cx="680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kumimoji="0" lang="ru-RU" sz="4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kumimoji="0" lang="en-US" sz="4000" b="1" i="0" u="none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2a</a:t>
                </a:r>
                <a:endParaRPr kumimoji="0" lang="ru-RU" sz="4000" b="0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Text Box 5"/>
              <p:cNvSpPr txBox="1">
                <a:spLocks noChangeArrowheads="1"/>
              </p:cNvSpPr>
              <p:nvPr/>
            </p:nvSpPr>
            <p:spPr bwMode="auto">
              <a:xfrm>
                <a:off x="9758" y="3167"/>
                <a:ext cx="680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kumimoji="0" lang="en-US" sz="4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ru-RU" sz="4000" b="1" baseline="-25000" dirty="0" smtClean="0">
                    <a:latin typeface="Times New Roman" pitchFamily="18" charset="0"/>
                    <a:cs typeface="Times New Roman" pitchFamily="18" charset="0"/>
                  </a:rPr>
                  <a:t>кон</a:t>
                </a:r>
                <a:r>
                  <a:rPr kumimoji="0" lang="en-US" sz="40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kumimoji="0" lang="en-US" sz="4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– v</a:t>
                </a:r>
                <a:r>
                  <a:rPr kumimoji="0" lang="ru-RU" sz="4000" b="1" i="0" u="none" strike="noStrike" cap="none" normalizeH="0" baseline="-2500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нач</a:t>
                </a:r>
                <a:r>
                  <a:rPr kumimoji="0" lang="en-US" sz="40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Line 6"/>
              <p:cNvSpPr>
                <a:spLocks noChangeShapeType="1"/>
              </p:cNvSpPr>
              <p:nvPr/>
            </p:nvSpPr>
            <p:spPr bwMode="auto">
              <a:xfrm>
                <a:off x="9757" y="3537"/>
                <a:ext cx="53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4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30659" y="4786322"/>
              <a:ext cx="78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S=</a:t>
              </a:r>
              <a:endParaRPr lang="ru-RU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1071546"/>
            <a:ext cx="15001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В4 з№1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30"/>
          <p:cNvGrpSpPr/>
          <p:nvPr/>
        </p:nvGrpSpPr>
        <p:grpSpPr>
          <a:xfrm>
            <a:off x="6942831" y="1571612"/>
            <a:ext cx="2201168" cy="1449398"/>
            <a:chOff x="3714033" y="1122346"/>
            <a:chExt cx="1715223" cy="1449398"/>
          </a:xfrm>
        </p:grpSpPr>
        <p:grpSp>
          <p:nvGrpSpPr>
            <p:cNvPr id="24" name="Группа 68"/>
            <p:cNvGrpSpPr/>
            <p:nvPr/>
          </p:nvGrpSpPr>
          <p:grpSpPr>
            <a:xfrm rot="10800000">
              <a:off x="3714033" y="1285860"/>
              <a:ext cx="1429282" cy="1285884"/>
              <a:chOff x="928662" y="1571612"/>
              <a:chExt cx="2573356" cy="3060000"/>
            </a:xfrm>
          </p:grpSpPr>
          <p:cxnSp>
            <p:nvCxnSpPr>
              <p:cNvPr id="35" name="Прямая соединительная линия 34"/>
              <p:cNvCxnSpPr/>
              <p:nvPr/>
            </p:nvCxnSpPr>
            <p:spPr>
              <a:xfrm rot="5400000" flipH="1" flipV="1">
                <a:off x="1971224" y="3100818"/>
                <a:ext cx="3060000" cy="1588"/>
              </a:xfrm>
              <a:prstGeom prst="line">
                <a:avLst/>
              </a:prstGeom>
              <a:ln w="38100">
                <a:solidFill>
                  <a:srgbClr val="0014AC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928662" y="2591614"/>
                <a:ext cx="2563834" cy="1587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000628" y="178592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 </a:t>
              </a:r>
              <a:endPara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59276" y="112234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y </a:t>
              </a:r>
              <a:endParaRPr lang="ru-RU" sz="1400" b="1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1858068"/>
            <a:ext cx="2857488" cy="32342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</a:t>
            </a:r>
          </a:p>
          <a:p>
            <a:pPr lvl="0">
              <a:lnSpc>
                <a:spcPts val="3500"/>
              </a:lnSpc>
            </a:pP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0м/с</a:t>
            </a:r>
            <a:r>
              <a:rPr lang="ru-RU" sz="3200" b="1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endParaRPr lang="ru-RU" sz="32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40м</a:t>
            </a:r>
          </a:p>
          <a:p>
            <a:pPr>
              <a:lnSpc>
                <a:spcPts val="3500"/>
              </a:lnSpc>
            </a:pPr>
            <a:r>
              <a:rPr lang="el-GR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α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30°</a:t>
            </a:r>
          </a:p>
          <a:p>
            <a:pPr>
              <a:lnSpc>
                <a:spcPts val="350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30°=0,87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78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Угол между буксирным тросом и направлением движения буксира 30°. Определить развиваемую буксиром мощность, если сила тяги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кН, а за каждые </a:t>
            </a: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буксир проходит 40 м?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7643834" y="2143116"/>
            <a:ext cx="1024039" cy="43153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4"/>
          <p:cNvGrpSpPr/>
          <p:nvPr/>
        </p:nvGrpSpPr>
        <p:grpSpPr>
          <a:xfrm>
            <a:off x="7715272" y="3395963"/>
            <a:ext cx="714380" cy="461665"/>
            <a:chOff x="2714612" y="4429132"/>
            <a:chExt cx="71438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7"/>
          <p:cNvGrpSpPr/>
          <p:nvPr/>
        </p:nvGrpSpPr>
        <p:grpSpPr>
          <a:xfrm>
            <a:off x="7715272" y="1428736"/>
            <a:ext cx="714380" cy="461665"/>
            <a:chOff x="3357554" y="2143116"/>
            <a:chExt cx="71438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10"/>
          <p:cNvGrpSpPr/>
          <p:nvPr/>
        </p:nvGrpSpPr>
        <p:grpSpPr>
          <a:xfrm>
            <a:off x="7011909" y="2706131"/>
            <a:ext cx="571504" cy="400110"/>
            <a:chOff x="2000232" y="2528824"/>
            <a:chExt cx="571504" cy="400110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 flipV="1">
            <a:off x="7072330" y="2581765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7106183" y="3099699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V="1">
            <a:off x="7082403" y="2040433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221750" y="1486903"/>
            <a:ext cx="1071538" cy="584775"/>
            <a:chOff x="3357554" y="2143116"/>
            <a:chExt cx="714380" cy="881786"/>
          </a:xfrm>
        </p:grpSpPr>
        <p:sp>
          <p:nvSpPr>
            <p:cNvPr id="21" name="TextBox 20"/>
            <p:cNvSpPr txBox="1"/>
            <p:nvPr/>
          </p:nvSpPr>
          <p:spPr>
            <a:xfrm>
              <a:off x="3357554" y="2143116"/>
              <a:ext cx="714380" cy="88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2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тяги</a:t>
              </a:r>
              <a:endParaRPr lang="ru-RU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3357554" y="2214555"/>
              <a:ext cx="22736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Прямая со стрелкой 22"/>
          <p:cNvCxnSpPr/>
          <p:nvPr/>
        </p:nvCxnSpPr>
        <p:spPr>
          <a:xfrm>
            <a:off x="8286776" y="3214686"/>
            <a:ext cx="784230" cy="2"/>
          </a:xfrm>
          <a:prstGeom prst="straightConnector1">
            <a:avLst/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7"/>
          <p:cNvGrpSpPr/>
          <p:nvPr/>
        </p:nvGrpSpPr>
        <p:grpSpPr>
          <a:xfrm>
            <a:off x="8358214" y="2701349"/>
            <a:ext cx="749722" cy="584775"/>
            <a:chOff x="3393650" y="2143116"/>
            <a:chExt cx="749722" cy="584775"/>
          </a:xfrm>
          <a:noFill/>
        </p:grpSpPr>
        <p:sp>
          <p:nvSpPr>
            <p:cNvPr id="25" name="TextBox 24"/>
            <p:cNvSpPr txBox="1"/>
            <p:nvPr/>
          </p:nvSpPr>
          <p:spPr>
            <a:xfrm>
              <a:off x="3428992" y="2143116"/>
              <a:ext cx="71438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2928926" y="1857364"/>
            <a:ext cx="3786214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el-GR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0" y="507207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Ответ:  работа, совершенная двигателем буксира  составила около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МДж, </a:t>
            </a:r>
            <a:endParaRPr lang="ru-RU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1000100" y="1214422"/>
            <a:ext cx="585791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Буксир двигается равномерно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grpSp>
        <p:nvGrpSpPr>
          <p:cNvPr id="28" name="Группа 49"/>
          <p:cNvGrpSpPr/>
          <p:nvPr/>
        </p:nvGrpSpPr>
        <p:grpSpPr>
          <a:xfrm>
            <a:off x="6572265" y="3929066"/>
            <a:ext cx="2214577" cy="951848"/>
            <a:chOff x="4893754" y="4512445"/>
            <a:chExt cx="2214577" cy="951848"/>
          </a:xfrm>
          <a:solidFill>
            <a:srgbClr val="FFFF00"/>
          </a:solidFill>
        </p:grpSpPr>
        <p:sp>
          <p:nvSpPr>
            <p:cNvPr id="51" name="TextBox 50"/>
            <p:cNvSpPr txBox="1"/>
            <p:nvPr/>
          </p:nvSpPr>
          <p:spPr>
            <a:xfrm>
              <a:off x="4893754" y="4655321"/>
              <a:ext cx="1357321" cy="64633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тяг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Группа 53"/>
            <p:cNvGrpSpPr/>
            <p:nvPr/>
          </p:nvGrpSpPr>
          <p:grpSpPr>
            <a:xfrm>
              <a:off x="6179637" y="4512445"/>
              <a:ext cx="928694" cy="951848"/>
              <a:chOff x="6500826" y="4429132"/>
              <a:chExt cx="928694" cy="951848"/>
            </a:xfrm>
            <a:grpFill/>
          </p:grpSpPr>
          <p:sp>
            <p:nvSpPr>
              <p:cNvPr id="53" name="TextBox 52"/>
              <p:cNvSpPr txBox="1"/>
              <p:nvPr/>
            </p:nvSpPr>
            <p:spPr>
              <a:xfrm>
                <a:off x="6750765" y="4857760"/>
                <a:ext cx="393003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ru-RU" sz="28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00826" y="4429132"/>
                <a:ext cx="928694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u="sng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16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16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тяг</a:t>
                </a:r>
                <a:endParaRPr lang="ru-RU" sz="2800" b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Прямоугольник 54"/>
          <p:cNvSpPr/>
          <p:nvPr/>
        </p:nvSpPr>
        <p:spPr>
          <a:xfrm>
            <a:off x="4214810" y="5539103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средняя мощность около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кВт.</a:t>
            </a:r>
            <a:endParaRPr lang="ru-RU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2285984" y="2500306"/>
            <a:ext cx="4500594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0,87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428860" y="3143248"/>
            <a:ext cx="3643338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2078,4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кДж</a:t>
            </a:r>
            <a:endParaRPr lang="ru-RU" sz="36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428860" y="4143380"/>
            <a:ext cx="1357321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тяг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4146769"/>
            <a:ext cx="2428892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207,84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кВт</a:t>
            </a:r>
            <a:endParaRPr lang="ru-RU" sz="3600" b="1" dirty="0"/>
          </a:p>
        </p:txBody>
      </p:sp>
      <p:sp>
        <p:nvSpPr>
          <p:cNvPr id="65" name="Дуга 64"/>
          <p:cNvSpPr/>
          <p:nvPr/>
        </p:nvSpPr>
        <p:spPr>
          <a:xfrm>
            <a:off x="7980518" y="2423834"/>
            <a:ext cx="71438" cy="285752"/>
          </a:xfrm>
          <a:prstGeom prst="arc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8072462" y="2203537"/>
            <a:ext cx="393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α 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animBg="1"/>
      <p:bldP spid="46" grpId="0" animBg="1"/>
      <p:bldP spid="48" grpId="0"/>
      <p:bldP spid="49" grpId="0" animBg="1"/>
      <p:bldP spid="55" grpId="0"/>
      <p:bldP spid="56" grpId="0" animBg="1"/>
      <p:bldP spid="57" grpId="0" animBg="1"/>
      <p:bldP spid="59" grpId="0" animBg="1"/>
      <p:bldP spid="63" grpId="0" animBg="1"/>
      <p:bldP spid="65" grpId="0" animBg="1"/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14375" y="4929188"/>
            <a:ext cx="1071563" cy="571500"/>
          </a:xfrm>
          <a:prstGeom prst="rect">
            <a:avLst/>
          </a:prstGeom>
          <a:solidFill>
            <a:srgbClr val="FF99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42864"/>
            <a:ext cx="9144000" cy="161447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полу стоит ящик массой 20 кг. Какую работу надо произвести, чтобы поднять ящик на высоту кузова автомашины, равную 1,5 м? Какова мощность этой силы, если процесс длился 1 минуту?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43063"/>
            <a:ext cx="2317750" cy="21542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= 20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=1,5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</a:t>
            </a:r>
          </a:p>
          <a:p>
            <a:pPr eaLnBrk="1" hangingPunct="1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?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?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386013" y="1603375"/>
            <a:ext cx="6715125" cy="4040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движение равномерное т.к.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mg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s=h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mgh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9,8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1,5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/t           </a:t>
            </a:r>
            <a:r>
              <a:rPr lang="en-US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</a:t>
            </a:r>
            <a:r>
              <a:rPr lang="en-US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/60</a:t>
            </a:r>
            <a:r>
              <a:rPr lang="en-US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c=</a:t>
            </a:r>
            <a:r>
              <a:rPr lang="en-US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Работа силы руки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Дж, а мощность  всего </a:t>
            </a:r>
            <a:r>
              <a:rPr lang="ru-RU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ватт.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-523875" y="3068638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2428875" y="17859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708026" y="5784850"/>
            <a:ext cx="1071562" cy="1587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77925" y="6130925"/>
            <a:ext cx="73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mg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V="1">
            <a:off x="714646" y="4693231"/>
            <a:ext cx="1068059" cy="19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47688" y="3757613"/>
            <a:ext cx="6699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cap="all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b="1" cap="all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71472" y="3786190"/>
            <a:ext cx="50006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357290" y="6284932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55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55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55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55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55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55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2000"/>
                                        <p:tgtEl>
                                          <p:spTgt spid="55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5300" grpId="0"/>
      <p:bldP spid="55301" grpId="0" build="p"/>
      <p:bldP spid="55302" grpId="0" build="p"/>
      <p:bldP spid="55303" grpId="0" animBg="1"/>
      <p:bldP spid="55304" grpId="0" animBg="1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675570" y="2928934"/>
            <a:ext cx="203917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0"/>
          <p:cNvGrpSpPr/>
          <p:nvPr/>
        </p:nvGrpSpPr>
        <p:grpSpPr>
          <a:xfrm>
            <a:off x="5214942" y="928670"/>
            <a:ext cx="2214579" cy="1872589"/>
            <a:chOff x="5287606" y="672152"/>
            <a:chExt cx="2214579" cy="1872589"/>
          </a:xfrm>
        </p:grpSpPr>
        <p:sp>
          <p:nvSpPr>
            <p:cNvPr id="20" name="TextBox 19"/>
            <p:cNvSpPr txBox="1"/>
            <p:nvPr/>
          </p:nvSpPr>
          <p:spPr>
            <a:xfrm>
              <a:off x="6644929" y="672152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лод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6787805" y="742002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rot="10800000">
              <a:off x="6359177" y="1285860"/>
              <a:ext cx="785818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67"/>
            <p:cNvGrpSpPr/>
            <p:nvPr/>
          </p:nvGrpSpPr>
          <p:grpSpPr>
            <a:xfrm>
              <a:off x="5287606" y="1500174"/>
              <a:ext cx="2144058" cy="1044567"/>
              <a:chOff x="5287606" y="1500174"/>
              <a:chExt cx="2144058" cy="1044567"/>
            </a:xfrm>
          </p:grpSpPr>
          <p:grpSp>
            <p:nvGrpSpPr>
              <p:cNvPr id="4" name="Group 2"/>
              <p:cNvGrpSpPr>
                <a:grpSpLocks/>
              </p:cNvGrpSpPr>
              <p:nvPr/>
            </p:nvGrpSpPr>
            <p:grpSpPr bwMode="auto">
              <a:xfrm>
                <a:off x="5287606" y="1500174"/>
                <a:ext cx="2144058" cy="1044567"/>
                <a:chOff x="8683" y="1882"/>
                <a:chExt cx="876" cy="410"/>
              </a:xfrm>
            </p:grpSpPr>
            <p:sp>
              <p:nvSpPr>
                <p:cNvPr id="27" name="Rectangle 3"/>
                <p:cNvSpPr>
                  <a:spLocks noChangeArrowheads="1"/>
                </p:cNvSpPr>
                <p:nvPr/>
              </p:nvSpPr>
              <p:spPr bwMode="auto">
                <a:xfrm>
                  <a:off x="8683" y="1882"/>
                  <a:ext cx="876" cy="245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4"/>
                <p:cNvSpPr>
                  <a:spLocks noChangeArrowheads="1"/>
                </p:cNvSpPr>
                <p:nvPr/>
              </p:nvSpPr>
              <p:spPr bwMode="auto">
                <a:xfrm>
                  <a:off x="8775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000760" y="1571612"/>
                <a:ext cx="714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endParaRPr lang="ru-RU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4" name="Прямая соединительная линия 73"/>
          <p:cNvCxnSpPr/>
          <p:nvPr/>
        </p:nvCxnSpPr>
        <p:spPr>
          <a:xfrm rot="5400000">
            <a:off x="2928926" y="1357298"/>
            <a:ext cx="2571768" cy="100013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14282" y="214290"/>
            <a:ext cx="342902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 взаимодействия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414528" y="2817488"/>
            <a:ext cx="7786742" cy="71438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072330" y="2928934"/>
            <a:ext cx="1428728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2800" b="1" u="sng" cap="all" dirty="0" smtClean="0">
                <a:latin typeface="Times New Roman" pitchFamily="18" charset="0"/>
                <a:cs typeface="Times New Roman" pitchFamily="18" charset="0"/>
              </a:rPr>
              <a:t>З С 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3504" y="71414"/>
            <a:ext cx="400049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после взаимодействия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00298" y="5357826"/>
            <a:ext cx="6572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С лодки массой  100 кг, движущейся со скоростью 2 м/с, прыгает мальчик массой  40 кг в горизонтальном направлении со скоростью 5 м/с. Какова скорость лодки после прыжка мальчика, если он прыгает с кормы в сторону, противоположную движению лодки?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74"/>
          <p:cNvGrpSpPr/>
          <p:nvPr/>
        </p:nvGrpSpPr>
        <p:grpSpPr>
          <a:xfrm>
            <a:off x="572083" y="285728"/>
            <a:ext cx="2213935" cy="2544765"/>
            <a:chOff x="572083" y="285728"/>
            <a:chExt cx="2213935" cy="2544765"/>
          </a:xfrm>
        </p:grpSpPr>
        <p:grpSp>
          <p:nvGrpSpPr>
            <p:cNvPr id="11" name="Группа 66"/>
            <p:cNvGrpSpPr/>
            <p:nvPr/>
          </p:nvGrpSpPr>
          <p:grpSpPr>
            <a:xfrm>
              <a:off x="572083" y="285728"/>
              <a:ext cx="2213935" cy="2544765"/>
              <a:chOff x="572083" y="285728"/>
              <a:chExt cx="2213935" cy="2544765"/>
            </a:xfrm>
          </p:grpSpPr>
          <p:grpSp>
            <p:nvGrpSpPr>
              <p:cNvPr id="12" name="Группа 69"/>
              <p:cNvGrpSpPr/>
              <p:nvPr/>
            </p:nvGrpSpPr>
            <p:grpSpPr>
              <a:xfrm>
                <a:off x="572083" y="928670"/>
                <a:ext cx="2213935" cy="1901823"/>
                <a:chOff x="-856645" y="571480"/>
                <a:chExt cx="2213935" cy="1901823"/>
              </a:xfrm>
            </p:grpSpPr>
            <p:grpSp>
              <p:nvGrpSpPr>
                <p:cNvPr id="13" name="Group 2"/>
                <p:cNvGrpSpPr>
                  <a:grpSpLocks/>
                </p:cNvGrpSpPr>
                <p:nvPr/>
              </p:nvGrpSpPr>
              <p:grpSpPr bwMode="auto">
                <a:xfrm>
                  <a:off x="-856645" y="1428736"/>
                  <a:ext cx="1999652" cy="1044567"/>
                  <a:chOff x="8566" y="1882"/>
                  <a:chExt cx="817" cy="410"/>
                </a:xfrm>
              </p:grpSpPr>
              <p:sp>
                <p:nvSpPr>
                  <p:cNvPr id="1027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8566" y="1882"/>
                    <a:ext cx="817" cy="245"/>
                  </a:xfrm>
                  <a:prstGeom prst="rect">
                    <a:avLst/>
                  </a:prstGeom>
                  <a:noFill/>
                  <a:ln w="4445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28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8624" y="2150"/>
                    <a:ext cx="141" cy="141"/>
                  </a:xfrm>
                  <a:prstGeom prst="ellipse">
                    <a:avLst/>
                  </a:prstGeom>
                  <a:noFill/>
                  <a:ln w="4445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29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2151"/>
                    <a:ext cx="141" cy="141"/>
                  </a:xfrm>
                  <a:prstGeom prst="ellipse">
                    <a:avLst/>
                  </a:prstGeom>
                  <a:noFill/>
                  <a:ln w="4445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571472" y="571480"/>
                  <a:ext cx="7858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lang="ru-RU" sz="2800" b="1" baseline="-25000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  <a:endParaRPr lang="ru-RU" sz="28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5" name="Прямая со стрелкой 54"/>
                <p:cNvCxnSpPr/>
                <p:nvPr/>
              </p:nvCxnSpPr>
              <p:spPr>
                <a:xfrm>
                  <a:off x="357158" y="1214422"/>
                  <a:ext cx="714380" cy="1588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/>
                <p:cNvSpPr txBox="1"/>
                <p:nvPr/>
              </p:nvSpPr>
              <p:spPr>
                <a:xfrm>
                  <a:off x="311660" y="1472038"/>
                  <a:ext cx="7143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ru-RU" sz="2800" b="1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         </a:t>
                  </a:r>
                  <a:endParaRPr lang="ru-RU" sz="28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" name="Группа 68"/>
              <p:cNvGrpSpPr/>
              <p:nvPr/>
            </p:nvGrpSpPr>
            <p:grpSpPr>
              <a:xfrm>
                <a:off x="1071538" y="285728"/>
                <a:ext cx="1143008" cy="1481448"/>
                <a:chOff x="2714612" y="714356"/>
                <a:chExt cx="1143008" cy="1338572"/>
              </a:xfrm>
            </p:grpSpPr>
            <p:sp>
              <p:nvSpPr>
                <p:cNvPr id="1031" name="Rectangle 7"/>
                <p:cNvSpPr>
                  <a:spLocks noChangeArrowheads="1"/>
                </p:cNvSpPr>
                <p:nvPr/>
              </p:nvSpPr>
              <p:spPr bwMode="auto">
                <a:xfrm>
                  <a:off x="2714612" y="1428736"/>
                  <a:ext cx="714380" cy="624192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928926" y="714356"/>
                  <a:ext cx="92869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     </a:t>
                  </a:r>
                  <a:endParaRPr lang="ru-RU" sz="2800" dirty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2714612" y="1532563"/>
                  <a:ext cx="714380" cy="472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ru-RU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   </a:t>
                  </a:r>
                  <a:endParaRPr lang="ru-RU" sz="2800" dirty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73" name="Прямая со стрелкой 72"/>
            <p:cNvCxnSpPr/>
            <p:nvPr/>
          </p:nvCxnSpPr>
          <p:spPr>
            <a:xfrm>
              <a:off x="2000232" y="1000108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78"/>
          <p:cNvGrpSpPr/>
          <p:nvPr/>
        </p:nvGrpSpPr>
        <p:grpSpPr>
          <a:xfrm>
            <a:off x="4857751" y="424200"/>
            <a:ext cx="1643074" cy="1290288"/>
            <a:chOff x="4643438" y="428604"/>
            <a:chExt cx="1643074" cy="1290288"/>
          </a:xfrm>
        </p:grpSpPr>
        <p:grpSp>
          <p:nvGrpSpPr>
            <p:cNvPr id="16" name="Группа 71"/>
            <p:cNvGrpSpPr/>
            <p:nvPr/>
          </p:nvGrpSpPr>
          <p:grpSpPr>
            <a:xfrm>
              <a:off x="4643438" y="428604"/>
              <a:ext cx="1643074" cy="1290288"/>
              <a:chOff x="6429388" y="834078"/>
              <a:chExt cx="1643074" cy="129028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429388" y="834078"/>
                <a:ext cx="857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ru-RU" sz="2800" b="1" baseline="-25000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м</a:t>
                </a:r>
                <a:endParaRPr lang="ru-RU" sz="2800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3" name="Прямая со стрелкой 52"/>
              <p:cNvCxnSpPr/>
              <p:nvPr/>
            </p:nvCxnSpPr>
            <p:spPr>
              <a:xfrm rot="10800000">
                <a:off x="6715140" y="1427147"/>
                <a:ext cx="571504" cy="1588"/>
              </a:xfrm>
              <a:prstGeom prst="straightConnector1">
                <a:avLst/>
              </a:prstGeom>
              <a:ln w="57150">
                <a:solidFill>
                  <a:srgbClr val="0014A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Группа 66"/>
              <p:cNvGrpSpPr/>
              <p:nvPr/>
            </p:nvGrpSpPr>
            <p:grpSpPr>
              <a:xfrm>
                <a:off x="7215206" y="1500174"/>
                <a:ext cx="857256" cy="624192"/>
                <a:chOff x="7215206" y="1500174"/>
                <a:chExt cx="857256" cy="624192"/>
              </a:xfrm>
            </p:grpSpPr>
            <p:sp>
              <p:nvSpPr>
                <p:cNvPr id="23" name="Rectangle 7"/>
                <p:cNvSpPr>
                  <a:spLocks noChangeArrowheads="1"/>
                </p:cNvSpPr>
                <p:nvPr/>
              </p:nvSpPr>
              <p:spPr bwMode="auto">
                <a:xfrm>
                  <a:off x="7215206" y="1500174"/>
                  <a:ext cx="857256" cy="624192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286644" y="1500174"/>
                  <a:ext cx="7858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r>
                    <a:rPr lang="ru-RU" sz="28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   </a:t>
                  </a:r>
                  <a:endParaRPr lang="ru-RU" sz="2800" dirty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76" name="Прямая со стрелкой 75"/>
            <p:cNvCxnSpPr/>
            <p:nvPr/>
          </p:nvCxnSpPr>
          <p:spPr>
            <a:xfrm>
              <a:off x="4786314" y="500042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0" y="3929066"/>
            <a:ext cx="2500298" cy="23365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2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2м/с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ts val="35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endParaRPr lang="ru-RU" sz="32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мальч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5м/с</a:t>
            </a:r>
            <a:endParaRPr lang="ru-RU" sz="3600" b="1" dirty="0" smtClean="0">
              <a:solidFill>
                <a:srgbClr val="0014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200" b="1" baseline="-25000" dirty="0" smtClean="0">
                <a:latin typeface="Times New Roman" pitchFamily="18" charset="0"/>
                <a:cs typeface="Times New Roman" pitchFamily="18" charset="0"/>
              </a:rPr>
              <a:t>лодки</a:t>
            </a:r>
            <a:r>
              <a:rPr lang="ru-RU" sz="32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500430" y="2928934"/>
            <a:ext cx="3214710" cy="523220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лодки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мальч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71604" y="3500438"/>
            <a:ext cx="3286148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)·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2м/с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02176" y="3987804"/>
            <a:ext cx="4222780" cy="523220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лодки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000364" y="4000504"/>
            <a:ext cx="1785950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м/с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00364" y="4572008"/>
            <a:ext cx="1785950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м/с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43438" y="4500570"/>
            <a:ext cx="2428892" cy="523220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лодки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14876" y="3500438"/>
            <a:ext cx="4222780" cy="523220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лодки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5м/с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857984" y="4929198"/>
            <a:ext cx="2286048" cy="523220"/>
          </a:xfrm>
          <a:prstGeom prst="rect">
            <a:avLst/>
          </a:prstGeom>
          <a:solidFill>
            <a:srgbClr val="00B0F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лодки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м/с 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571604" y="2857496"/>
            <a:ext cx="5286412" cy="642942"/>
          </a:xfrm>
          <a:prstGeom prst="round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2"/>
          <p:cNvGrpSpPr/>
          <p:nvPr/>
        </p:nvGrpSpPr>
        <p:grpSpPr>
          <a:xfrm>
            <a:off x="-71502" y="0"/>
            <a:ext cx="9215502" cy="6858048"/>
            <a:chOff x="-71470" y="-24"/>
            <a:chExt cx="9215502" cy="6858048"/>
          </a:xfrm>
        </p:grpSpPr>
        <p:grpSp>
          <p:nvGrpSpPr>
            <p:cNvPr id="6" name="Группа 1"/>
            <p:cNvGrpSpPr/>
            <p:nvPr/>
          </p:nvGrpSpPr>
          <p:grpSpPr>
            <a:xfrm>
              <a:off x="-71470" y="-24"/>
              <a:ext cx="9215502" cy="6858048"/>
              <a:chOff x="-71470" y="-214338"/>
              <a:chExt cx="9215502" cy="6858048"/>
            </a:xfrm>
          </p:grpSpPr>
          <p:grpSp>
            <p:nvGrpSpPr>
              <p:cNvPr id="7" name="Группа 3"/>
              <p:cNvGrpSpPr/>
              <p:nvPr/>
            </p:nvGrpSpPr>
            <p:grpSpPr>
              <a:xfrm>
                <a:off x="-71470" y="-214338"/>
                <a:ext cx="9215470" cy="6858024"/>
                <a:chOff x="-54384" y="-433168"/>
                <a:chExt cx="9215470" cy="7072362"/>
              </a:xfrm>
            </p:grpSpPr>
            <p:grpSp>
              <p:nvGrpSpPr>
                <p:cNvPr id="8" name="Группа 57"/>
                <p:cNvGrpSpPr/>
                <p:nvPr/>
              </p:nvGrpSpPr>
              <p:grpSpPr>
                <a:xfrm>
                  <a:off x="17086" y="-433168"/>
                  <a:ext cx="9144000" cy="7072362"/>
                  <a:chOff x="-3983474" y="-861796"/>
                  <a:chExt cx="9144000" cy="7072362"/>
                </a:xfrm>
              </p:grpSpPr>
              <p:grpSp>
                <p:nvGrpSpPr>
                  <p:cNvPr id="9" name="Группа 17"/>
                  <p:cNvGrpSpPr/>
                  <p:nvPr/>
                </p:nvGrpSpPr>
                <p:grpSpPr>
                  <a:xfrm>
                    <a:off x="-3983474" y="-861796"/>
                    <a:ext cx="9144000" cy="7072362"/>
                    <a:chOff x="-2626152" y="-1862000"/>
                    <a:chExt cx="9144000" cy="7072362"/>
                  </a:xfrm>
                </p:grpSpPr>
                <p:sp>
                  <p:nvSpPr>
                    <p:cNvPr id="69" name="Прямоугольник 68"/>
                    <p:cNvSpPr/>
                    <p:nvPr/>
                  </p:nvSpPr>
                  <p:spPr>
                    <a:xfrm>
                      <a:off x="-2626152" y="-1862000"/>
                      <a:ext cx="9144000" cy="7072362"/>
                    </a:xfrm>
                    <a:prstGeom prst="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69000"/>
                      </a:schemeClr>
                    </a:solidFill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ru-RU" sz="9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>
                        <a:spcAft>
                          <a:spcPts val="1000"/>
                        </a:spcAft>
                      </a:pPr>
                      <a:endParaRPr lang="ru-RU" sz="9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70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14461" y="-381450"/>
                      <a:ext cx="864777" cy="0"/>
                    </a:xfrm>
                    <a:prstGeom prst="lin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 sz="60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68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89683" y="3855963"/>
                    <a:ext cx="948469" cy="0"/>
                  </a:xfrm>
                  <a:prstGeom prst="lin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90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6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59" name="Прямоугольник 58"/>
                <p:cNvSpPr/>
                <p:nvPr/>
              </p:nvSpPr>
              <p:spPr>
                <a:xfrm>
                  <a:off x="659996" y="2366318"/>
                  <a:ext cx="7715574" cy="60305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ru-RU" sz="3200" dirty="0" smtClean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Импульс силы = изменению импульса тела</a:t>
                  </a:r>
                  <a:endParaRPr lang="ru-RU" sz="3200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0" name="Прямоугольник 59"/>
                <p:cNvSpPr/>
                <p:nvPr/>
              </p:nvSpPr>
              <p:spPr>
                <a:xfrm>
                  <a:off x="1945880" y="3103025"/>
                  <a:ext cx="5075428" cy="952187"/>
                </a:xfrm>
                <a:prstGeom prst="rect">
                  <a:avLst/>
                </a:prstGeom>
                <a:solidFill>
                  <a:srgbClr val="F9E3A5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54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54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</a:t>
                  </a:r>
                  <a:r>
                    <a:rPr lang="en-US" sz="54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r>
                    <a:rPr lang="en-US" sz="54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:r>
                    <a:rPr lang="en-US" sz="5400" b="1" dirty="0" err="1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mv</a:t>
                  </a:r>
                  <a:r>
                    <a:rPr lang="ru-RU" sz="5400" b="1" baseline="-25000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к</a:t>
                  </a:r>
                  <a:r>
                    <a:rPr lang="en-US" sz="54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 – </a:t>
                  </a:r>
                  <a:r>
                    <a:rPr lang="en-US" sz="5400" b="1" dirty="0" err="1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mv</a:t>
                  </a:r>
                  <a:r>
                    <a:rPr lang="ru-RU" sz="5400" b="1" baseline="-25000" dirty="0" err="1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н</a:t>
                  </a:r>
                  <a:endParaRPr lang="ru-RU" sz="54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-54384" y="303590"/>
                  <a:ext cx="3930307" cy="60305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ru-RU" sz="32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Импульс тела –</a:t>
                  </a:r>
                  <a:r>
                    <a:rPr lang="en-US" sz="3200" b="1" dirty="0" smtClean="0">
                      <a:solidFill>
                        <a:srgbClr val="0014AC"/>
                      </a:solidFill>
                      <a:latin typeface="Times New Roman" pitchFamily="18" charset="0"/>
                      <a:cs typeface="Times New Roman" pitchFamily="18" charset="0"/>
                    </a:rPr>
                    <a:t>m v</a:t>
                  </a:r>
                  <a:r>
                    <a:rPr lang="ru-RU" sz="32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.</a:t>
                  </a:r>
                  <a:endParaRPr lang="ru-RU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3" name="Прямоугольник 8"/>
                <p:cNvSpPr/>
                <p:nvPr/>
              </p:nvSpPr>
              <p:spPr>
                <a:xfrm>
                  <a:off x="4089020" y="1040247"/>
                  <a:ext cx="4021678" cy="60305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ru-RU" sz="32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импульс силы - </a:t>
                  </a:r>
                  <a:r>
                    <a:rPr lang="en-US" sz="32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lang="en-US" sz="32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</a:t>
                  </a:r>
                  <a:r>
                    <a:rPr lang="en-US" sz="3200" b="1" dirty="0" err="1" smtClean="0">
                      <a:solidFill>
                        <a:srgbClr val="008000"/>
                      </a:solidFill>
                      <a:latin typeface="Times New Roman" pitchFamily="18" charset="0"/>
                      <a:cs typeface="Times New Roman" pitchFamily="18" charset="0"/>
                    </a:rPr>
                    <a:t>t</a:t>
                  </a:r>
                  <a:r>
                    <a:rPr lang="en-US" sz="32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3200" b="1" dirty="0" smtClean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  <a:endParaRPr lang="ru-RU" sz="3200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5072066" y="5874269"/>
                <a:ext cx="4071966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44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ru-RU" sz="4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Е</a:t>
                </a:r>
                <a:r>
                  <a:rPr lang="ru-RU" sz="44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4400" b="1" dirty="0" err="1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sz="4400" b="1" dirty="0" err="1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4400" b="1" baseline="-25000" dirty="0" err="1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lang="ru-RU" sz="44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–</a:t>
                </a:r>
                <a:r>
                  <a:rPr lang="ru-RU" sz="4400" b="1" dirty="0" err="1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4400" b="1" baseline="-25000" dirty="0" err="1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ru-RU" sz="44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4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Line 7"/>
            <p:cNvSpPr>
              <a:spLocks noChangeShapeType="1"/>
            </p:cNvSpPr>
            <p:nvPr/>
          </p:nvSpPr>
          <p:spPr bwMode="auto">
            <a:xfrm flipV="1">
              <a:off x="2939376" y="802640"/>
              <a:ext cx="704997" cy="45719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lg" len="lg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V="1">
              <a:off x="7072330" y="1500174"/>
              <a:ext cx="704997" cy="45719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lg" len="lg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Line 7"/>
            <p:cNvSpPr>
              <a:spLocks noChangeShapeType="1"/>
            </p:cNvSpPr>
            <p:nvPr/>
          </p:nvSpPr>
          <p:spPr bwMode="auto">
            <a:xfrm flipV="1">
              <a:off x="571472" y="4643446"/>
              <a:ext cx="704997" cy="45719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lg" len="lg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 flipV="1">
              <a:off x="2214546" y="4786322"/>
              <a:ext cx="704997" cy="45719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lg" len="lg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7"/>
            <p:cNvSpPr>
              <a:spLocks noChangeShapeType="1"/>
            </p:cNvSpPr>
            <p:nvPr/>
          </p:nvSpPr>
          <p:spPr bwMode="auto">
            <a:xfrm flipV="1">
              <a:off x="4000496" y="4786322"/>
              <a:ext cx="704997" cy="45719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lg" len="lg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3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3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3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3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3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3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3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3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3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8.69565E-7 L 0.15451 -0.0030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05273E-7 L -0.08177 -0.0030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7" grpId="0" animBg="1"/>
      <p:bldP spid="97" grpId="0" animBg="1"/>
      <p:bldP spid="78" grpId="0" animBg="1"/>
      <p:bldP spid="67" grpId="0" build="p" animBg="1"/>
      <p:bldP spid="84" grpId="0" animBg="1"/>
      <p:bldP spid="72" grpId="0" animBg="1"/>
      <p:bldP spid="75" grpId="0" animBg="1"/>
      <p:bldP spid="79" grpId="0" animBg="1"/>
      <p:bldP spid="81" grpId="0" animBg="1"/>
      <p:bldP spid="82" grpId="0" animBg="1"/>
      <p:bldP spid="83" grpId="0" animBg="1"/>
      <p:bldP spid="85" grpId="0" animBg="1"/>
      <p:bldP spid="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826"/>
            <a:ext cx="2500298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=0,01кг</a:t>
            </a:r>
          </a:p>
          <a:p>
            <a:pPr lvl="0">
              <a:lnSpc>
                <a:spcPts val="3500"/>
              </a:lnSpc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нач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6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0,1м</a:t>
            </a: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68"/>
          <p:cNvGrpSpPr/>
          <p:nvPr/>
        </p:nvGrpSpPr>
        <p:grpSpPr>
          <a:xfrm>
            <a:off x="71406" y="2083512"/>
            <a:ext cx="2571768" cy="3060000"/>
            <a:chOff x="928662" y="1571612"/>
            <a:chExt cx="2573356" cy="3060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5400000" flipH="1" flipV="1">
              <a:off x="1971224" y="3100818"/>
              <a:ext cx="3060000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928662" y="3929066"/>
              <a:ext cx="2563833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-571528"/>
            <a:ext cx="9144000" cy="181588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Пуля массой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10г,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летевшая со скоростью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80 м/с,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пробила доску толщиной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см.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После этого скорость пули уменьшилась до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 м/с.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Найти среднюю силу сопротивления доски.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2000240"/>
            <a:ext cx="1285884" cy="1428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500430" y="2643182"/>
            <a:ext cx="357190" cy="285752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4572000" y="2784469"/>
            <a:ext cx="714380" cy="158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2857488" y="1643050"/>
            <a:ext cx="1037976" cy="646331"/>
            <a:chOff x="6929454" y="3429000"/>
            <a:chExt cx="1037976" cy="64633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929454" y="3429000"/>
              <a:ext cx="10379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36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нач</a:t>
              </a:r>
              <a:r>
                <a:rPr lang="ru-RU" sz="1600" b="1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ru-RU" sz="3600" dirty="0"/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>
              <a:off x="7000892" y="3571876"/>
              <a:ext cx="500066" cy="1588"/>
            </a:xfrm>
            <a:prstGeom prst="straightConnector1">
              <a:avLst/>
            </a:prstGeom>
            <a:ln w="285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4429124" y="1928802"/>
            <a:ext cx="764953" cy="646331"/>
            <a:chOff x="6929454" y="3429000"/>
            <a:chExt cx="764953" cy="64633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929454" y="3429000"/>
              <a:ext cx="7649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6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 </a:t>
              </a:r>
              <a:endParaRPr lang="ru-RU" sz="3600" dirty="0"/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7000892" y="3571876"/>
              <a:ext cx="500066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Прямая со стрелкой 25"/>
          <p:cNvCxnSpPr/>
          <p:nvPr/>
        </p:nvCxnSpPr>
        <p:spPr>
          <a:xfrm flipV="1">
            <a:off x="2786050" y="2357430"/>
            <a:ext cx="1285884" cy="158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трелка вправо 27"/>
          <p:cNvSpPr/>
          <p:nvPr/>
        </p:nvSpPr>
        <p:spPr>
          <a:xfrm>
            <a:off x="3643306" y="2643182"/>
            <a:ext cx="357190" cy="285752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572264" y="2285992"/>
            <a:ext cx="642942" cy="1588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6143636" y="1500174"/>
            <a:ext cx="1057469" cy="646331"/>
            <a:chOff x="6929454" y="3429000"/>
            <a:chExt cx="1057469" cy="64633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6929454" y="3429000"/>
              <a:ext cx="10574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36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кон</a:t>
              </a:r>
              <a:r>
                <a:rPr lang="ru-RU" sz="1600" b="1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ru-RU" sz="3600" dirty="0"/>
            </a:p>
          </p:txBody>
        </p:sp>
        <p:cxnSp>
          <p:nvCxnSpPr>
            <p:cNvPr id="32" name="Прямая со стрелкой 31"/>
            <p:cNvCxnSpPr/>
            <p:nvPr/>
          </p:nvCxnSpPr>
          <p:spPr>
            <a:xfrm>
              <a:off x="7000892" y="3571876"/>
              <a:ext cx="500066" cy="1588"/>
            </a:xfrm>
            <a:prstGeom prst="straightConnector1">
              <a:avLst/>
            </a:prstGeom>
            <a:ln w="28575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3428992" y="3357562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00364" y="4429132"/>
            <a:ext cx="150019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/>
          </a:p>
        </p:txBody>
      </p:sp>
      <p:grpSp>
        <p:nvGrpSpPr>
          <p:cNvPr id="37" name="Group 7"/>
          <p:cNvGrpSpPr>
            <a:grpSpLocks/>
          </p:cNvGrpSpPr>
          <p:nvPr/>
        </p:nvGrpSpPr>
        <p:grpSpPr bwMode="auto">
          <a:xfrm>
            <a:off x="4500562" y="4071944"/>
            <a:ext cx="1283996" cy="1427030"/>
            <a:chOff x="9758" y="3167"/>
            <a:chExt cx="680" cy="58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9852" y="3486"/>
              <a:ext cx="397" cy="2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  2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9758" y="3167"/>
              <a:ext cx="680" cy="2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4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kumimoji="0" lang="en-US" sz="4000" b="1" i="0" u="none" strike="noStrike" cap="none" normalizeH="0" baseline="3000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>
              <a:off x="9832" y="3460"/>
              <a:ext cx="530" cy="0"/>
            </a:xfrm>
            <a:prstGeom prst="line">
              <a:avLst/>
            </a:prstGeom>
            <a:grp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643570" y="4357694"/>
            <a:ext cx="64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endParaRPr lang="ru-RU" sz="4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Group 7"/>
          <p:cNvGrpSpPr>
            <a:grpSpLocks/>
          </p:cNvGrpSpPr>
          <p:nvPr/>
        </p:nvGrpSpPr>
        <p:grpSpPr bwMode="auto">
          <a:xfrm>
            <a:off x="6072198" y="4071942"/>
            <a:ext cx="1283996" cy="1427030"/>
            <a:chOff x="9758" y="3167"/>
            <a:chExt cx="680" cy="58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9852" y="3486"/>
              <a:ext cx="397" cy="2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  2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9758" y="3167"/>
              <a:ext cx="680" cy="2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4000" b="1" i="0" u="none" strike="noStrike" cap="none" normalizeH="0" baseline="0" dirty="0" err="1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4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kumimoji="0" lang="en-US" sz="4000" b="1" i="0" u="none" strike="noStrike" cap="none" normalizeH="0" baseline="3000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9832" y="3460"/>
              <a:ext cx="530" cy="0"/>
            </a:xfrm>
            <a:prstGeom prst="line">
              <a:avLst/>
            </a:prstGeom>
            <a:grp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0" y="5429264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«Сила сопротивления о доску уменьшает 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кинетическую энергию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пули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215206" y="714356"/>
            <a:ext cx="192879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В3, з№4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17656 -0.00069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94 -0.00069 L 0.41094 -0.0006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22529" grpId="0" animBg="1"/>
      <p:bldP spid="7" grpId="0" animBg="1"/>
      <p:bldP spid="8" grpId="0" animBg="1"/>
      <p:bldP spid="28" grpId="0" animBg="1"/>
      <p:bldP spid="28" grpId="1" animBg="1"/>
      <p:bldP spid="28" grpId="2" animBg="1"/>
      <p:bldP spid="35" grpId="0"/>
      <p:bldP spid="36" grpId="0" animBg="1"/>
      <p:bldP spid="41" grpId="0"/>
      <p:bldP spid="34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071670" y="3000372"/>
            <a:ext cx="1000132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(6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69"/>
          <p:cNvGrpSpPr/>
          <p:nvPr/>
        </p:nvGrpSpPr>
        <p:grpSpPr>
          <a:xfrm>
            <a:off x="1428728" y="500042"/>
            <a:ext cx="1357290" cy="1901823"/>
            <a:chOff x="0" y="571480"/>
            <a:chExt cx="1357290" cy="190182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1428736"/>
              <a:ext cx="1143008" cy="1044567"/>
              <a:chOff x="8916" y="1882"/>
              <a:chExt cx="467" cy="410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8" name="Oval 4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9" name="Oval 5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71472" y="571480"/>
              <a:ext cx="78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572570" y="686220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357158" y="1214422"/>
              <a:ext cx="714380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11660" y="147203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68"/>
          <p:cNvGrpSpPr/>
          <p:nvPr/>
        </p:nvGrpSpPr>
        <p:grpSpPr>
          <a:xfrm>
            <a:off x="2626018" y="642918"/>
            <a:ext cx="1143008" cy="1758947"/>
            <a:chOff x="2714612" y="714356"/>
            <a:chExt cx="1143008" cy="1758947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714612" y="1428736"/>
              <a:ext cx="1143008" cy="1044567"/>
              <a:chOff x="8916" y="1882"/>
              <a:chExt cx="467" cy="410"/>
            </a:xfrm>
          </p:grpSpPr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928926" y="714356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25632" y="145797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70"/>
          <p:cNvGrpSpPr/>
          <p:nvPr/>
        </p:nvGrpSpPr>
        <p:grpSpPr>
          <a:xfrm>
            <a:off x="4857752" y="500042"/>
            <a:ext cx="1154880" cy="1872589"/>
            <a:chOff x="5857884" y="672152"/>
            <a:chExt cx="1154880" cy="1872589"/>
          </a:xfrm>
        </p:grpSpPr>
        <p:sp>
          <p:nvSpPr>
            <p:cNvPr id="20" name="TextBox 19"/>
            <p:cNvSpPr txBox="1"/>
            <p:nvPr/>
          </p:nvSpPr>
          <p:spPr>
            <a:xfrm>
              <a:off x="6155508" y="672152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6215074" y="714356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rot="10800000">
              <a:off x="6072198" y="1285860"/>
              <a:ext cx="785818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7"/>
            <p:cNvGrpSpPr/>
            <p:nvPr/>
          </p:nvGrpSpPr>
          <p:grpSpPr>
            <a:xfrm>
              <a:off x="5857884" y="1500174"/>
              <a:ext cx="1143008" cy="1044567"/>
              <a:chOff x="5857884" y="1500174"/>
              <a:chExt cx="1143008" cy="1044567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5857884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7" name="Rectangle 3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4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000760" y="1571612"/>
                <a:ext cx="714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endParaRPr lang="ru-RU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" name="Группа 71"/>
          <p:cNvGrpSpPr/>
          <p:nvPr/>
        </p:nvGrpSpPr>
        <p:grpSpPr>
          <a:xfrm>
            <a:off x="6058130" y="471906"/>
            <a:ext cx="1197084" cy="1901823"/>
            <a:chOff x="7215206" y="642918"/>
            <a:chExt cx="1197084" cy="1901823"/>
          </a:xfrm>
        </p:grpSpPr>
        <p:sp>
          <p:nvSpPr>
            <p:cNvPr id="21" name="TextBox 20"/>
            <p:cNvSpPr txBox="1"/>
            <p:nvPr/>
          </p:nvSpPr>
          <p:spPr>
            <a:xfrm>
              <a:off x="7286644" y="642918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7500958" y="714356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7500958" y="1285860"/>
              <a:ext cx="85725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66"/>
            <p:cNvGrpSpPr/>
            <p:nvPr/>
          </p:nvGrpSpPr>
          <p:grpSpPr>
            <a:xfrm>
              <a:off x="7215206" y="1500174"/>
              <a:ext cx="1197084" cy="1044567"/>
              <a:chOff x="7215206" y="1500174"/>
              <a:chExt cx="1197084" cy="1044567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7215206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3" name="Rectangle 7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7483596" y="1500174"/>
                <a:ext cx="928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ru-RU" sz="2800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4" name="Прямая соединительная линия 73"/>
          <p:cNvCxnSpPr/>
          <p:nvPr/>
        </p:nvCxnSpPr>
        <p:spPr>
          <a:xfrm rot="5400000">
            <a:off x="2928926" y="928670"/>
            <a:ext cx="2571768" cy="100013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928662" y="7141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взаимодействия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414528" y="2388860"/>
            <a:ext cx="7786742" cy="71438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42910" y="250030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….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286016" y="2500306"/>
            <a:ext cx="21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…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4381282" y="2571744"/>
            <a:ext cx="4762718" cy="952145"/>
          </a:xfrm>
          <a:prstGeom prst="rect">
            <a:avLst/>
          </a:prstGeom>
          <a:solidFill>
            <a:srgbClr val="00FF00">
              <a:alpha val="53000"/>
            </a:srgbClr>
          </a:solidFill>
          <a:ln w="12700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еометрическая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имп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тел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замкнутой …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не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3504" y="-24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взаимодействия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57256" y="3000372"/>
            <a:ext cx="121441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0" y="4643466"/>
            <a:ext cx="9144000" cy="221455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9525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13.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Железнодорожный вагон массой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=2т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движущийся со скоростью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 м/с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сталкивается с неподвижным  вагоном  массой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4т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сцепляется с ним. С  какой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скоростью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движутся  вагоны после  столкновения?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 введите в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м/с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точностью до целых.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7224" y="3571876"/>
            <a:ext cx="121444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2*5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43108" y="4071942"/>
            <a:ext cx="57150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28662" y="4071942"/>
            <a:ext cx="121444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1,66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71670" y="3571876"/>
            <a:ext cx="1000132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(6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076818">
            <a:off x="8193836" y="5458484"/>
            <a:ext cx="629013" cy="70788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093 L 0.09566 -0.000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1129 -4.8148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8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300"/>
                                        <p:tgtEl>
                                          <p:spTgt spid="10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300"/>
                                        <p:tgtEl>
                                          <p:spTgt spid="10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300"/>
                                        <p:tgtEl>
                                          <p:spTgt spid="10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7" grpId="0"/>
      <p:bldP spid="95" grpId="0"/>
      <p:bldP spid="96" grpId="0"/>
      <p:bldP spid="1040" grpId="0" autoUpdateAnimBg="0"/>
      <p:bldP spid="78" grpId="0"/>
      <p:bldP spid="84" grpId="0" animBg="1"/>
      <p:bldP spid="51" grpId="0" animBg="1"/>
      <p:bldP spid="54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6922062" y="703689"/>
            <a:ext cx="1638778" cy="327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4742923" y="500042"/>
            <a:ext cx="757771" cy="3275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2857496"/>
            <a:ext cx="7929586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пушки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снаряда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073594" y="714356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1928794" y="928095"/>
            <a:ext cx="2571768" cy="1000132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4"/>
          <p:cNvGrpSpPr/>
          <p:nvPr/>
        </p:nvGrpSpPr>
        <p:grpSpPr>
          <a:xfrm>
            <a:off x="571472" y="642918"/>
            <a:ext cx="1733172" cy="1643074"/>
            <a:chOff x="571472" y="642918"/>
            <a:chExt cx="1733172" cy="1643074"/>
          </a:xfrm>
        </p:grpSpPr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737304" y="946620"/>
              <a:ext cx="1135346" cy="1339372"/>
            </a:xfrm>
            <a:prstGeom prst="ellipse">
              <a:avLst/>
            </a:prstGeom>
            <a:noFill/>
            <a:ln w="60325">
              <a:solidFill>
                <a:srgbClr val="0014AC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1472" y="642918"/>
              <a:ext cx="1733172" cy="632026"/>
            </a:xfrm>
            <a:prstGeom prst="rect">
              <a:avLst/>
            </a:prstGeom>
            <a:noFill/>
            <a:ln w="60325">
              <a:solidFill>
                <a:srgbClr val="0014AC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</p:grpSp>
      <p:grpSp>
        <p:nvGrpSpPr>
          <p:cNvPr id="3" name="Группа 15"/>
          <p:cNvGrpSpPr/>
          <p:nvPr/>
        </p:nvGrpSpPr>
        <p:grpSpPr>
          <a:xfrm>
            <a:off x="5072066" y="785794"/>
            <a:ext cx="1733172" cy="1643074"/>
            <a:chOff x="571472" y="642918"/>
            <a:chExt cx="1733172" cy="1643074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737304" y="946620"/>
              <a:ext cx="1135346" cy="1339372"/>
            </a:xfrm>
            <a:prstGeom prst="ellipse">
              <a:avLst/>
            </a:prstGeom>
            <a:noFill/>
            <a:ln w="60325">
              <a:solidFill>
                <a:srgbClr val="0014AC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71472" y="642918"/>
              <a:ext cx="1733172" cy="632026"/>
            </a:xfrm>
            <a:prstGeom prst="rect">
              <a:avLst/>
            </a:prstGeom>
            <a:noFill/>
            <a:ln w="60325">
              <a:solidFill>
                <a:srgbClr val="0014AC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1472" y="655167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5929322" y="838182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4" name="Группа 23"/>
          <p:cNvGrpSpPr/>
          <p:nvPr/>
        </p:nvGrpSpPr>
        <p:grpSpPr>
          <a:xfrm>
            <a:off x="3671353" y="201019"/>
            <a:ext cx="1285884" cy="584775"/>
            <a:chOff x="4572000" y="201019"/>
            <a:chExt cx="1285884" cy="584775"/>
          </a:xfrm>
        </p:grpSpPr>
        <p:sp>
          <p:nvSpPr>
            <p:cNvPr id="22" name="TextBox 21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пушки</a:t>
              </a:r>
              <a:endParaRPr lang="ru-RU" sz="3200" dirty="0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24"/>
          <p:cNvGrpSpPr/>
          <p:nvPr/>
        </p:nvGrpSpPr>
        <p:grpSpPr>
          <a:xfrm>
            <a:off x="7786710" y="-84733"/>
            <a:ext cx="1571636" cy="584775"/>
            <a:chOff x="6185545" y="-441899"/>
            <a:chExt cx="1571636" cy="584775"/>
          </a:xfrm>
        </p:grpSpPr>
        <p:sp>
          <p:nvSpPr>
            <p:cNvPr id="26" name="TextBox 25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снаряда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715272" y="6215082"/>
            <a:ext cx="1426994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2535E-7 L 0.19861 0.0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809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9" grpId="0" animBg="1"/>
      <p:bldP spid="21" grpId="0" animBg="1"/>
      <p:bldP spid="21" grpId="1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 flipV="1">
            <a:off x="3635896" y="1"/>
            <a:ext cx="0" cy="126876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3635896" y="1844824"/>
            <a:ext cx="37691" cy="936104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5576" y="5229200"/>
            <a:ext cx="7929586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пушки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снаряда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6200000">
            <a:off x="805229" y="882305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913842" y="785818"/>
            <a:ext cx="2571768" cy="1000132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/>
          <p:cNvSpPr>
            <a:spLocks noChangeArrowheads="1"/>
          </p:cNvSpPr>
          <p:nvPr/>
        </p:nvSpPr>
        <p:spPr bwMode="auto">
          <a:xfrm rot="16200000">
            <a:off x="493035" y="2251381"/>
            <a:ext cx="1733172" cy="632026"/>
          </a:xfrm>
          <a:prstGeom prst="rect">
            <a:avLst/>
          </a:prstGeom>
          <a:noFill/>
          <a:ln w="60325">
            <a:solidFill>
              <a:srgbClr val="0014A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14A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315" y="1772816"/>
            <a:ext cx="6019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23"/>
          <p:cNvGrpSpPr/>
          <p:nvPr/>
        </p:nvGrpSpPr>
        <p:grpSpPr>
          <a:xfrm>
            <a:off x="3779912" y="2204864"/>
            <a:ext cx="1285884" cy="584775"/>
            <a:chOff x="4572000" y="201019"/>
            <a:chExt cx="1285884" cy="584775"/>
          </a:xfrm>
        </p:grpSpPr>
        <p:sp>
          <p:nvSpPr>
            <p:cNvPr id="22" name="TextBox 21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err="1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ракетн</a:t>
              </a:r>
              <a:endParaRPr lang="ru-RU" sz="3200" dirty="0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24"/>
          <p:cNvGrpSpPr/>
          <p:nvPr/>
        </p:nvGrpSpPr>
        <p:grpSpPr>
          <a:xfrm>
            <a:off x="3779912" y="548680"/>
            <a:ext cx="1571636" cy="584775"/>
            <a:chOff x="6185545" y="-441899"/>
            <a:chExt cx="1571636" cy="584775"/>
          </a:xfrm>
        </p:grpSpPr>
        <p:sp>
          <p:nvSpPr>
            <p:cNvPr id="26" name="TextBox 25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ракета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715272" y="6215082"/>
            <a:ext cx="1426994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  <a:endParaRPr lang="ru-RU" sz="3200" dirty="0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 rot="16200000">
            <a:off x="2293235" y="1387285"/>
            <a:ext cx="1733172" cy="632026"/>
          </a:xfrm>
          <a:prstGeom prst="rect">
            <a:avLst/>
          </a:prstGeom>
          <a:noFill/>
          <a:ln w="60325">
            <a:solidFill>
              <a:srgbClr val="0014A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14A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3808" y="1916832"/>
            <a:ext cx="5760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ятиугольник 28"/>
          <p:cNvSpPr/>
          <p:nvPr/>
        </p:nvSpPr>
        <p:spPr>
          <a:xfrm rot="16200000">
            <a:off x="2594345" y="321471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9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071670" y="3000372"/>
            <a:ext cx="164307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M+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69"/>
          <p:cNvGrpSpPr/>
          <p:nvPr/>
        </p:nvGrpSpPr>
        <p:grpSpPr>
          <a:xfrm>
            <a:off x="1428728" y="500042"/>
            <a:ext cx="1357290" cy="1901823"/>
            <a:chOff x="0" y="571480"/>
            <a:chExt cx="1357290" cy="190182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1428736"/>
              <a:ext cx="1143008" cy="1044567"/>
              <a:chOff x="8916" y="1882"/>
              <a:chExt cx="467" cy="410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8" name="Oval 4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9" name="Oval 5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C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71472" y="571480"/>
              <a:ext cx="78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572570" y="686220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357158" y="1214422"/>
              <a:ext cx="714380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11660" y="1472038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68"/>
          <p:cNvGrpSpPr/>
          <p:nvPr/>
        </p:nvGrpSpPr>
        <p:grpSpPr>
          <a:xfrm>
            <a:off x="2626018" y="642918"/>
            <a:ext cx="1143008" cy="1758947"/>
            <a:chOff x="2714612" y="714356"/>
            <a:chExt cx="1143008" cy="1758947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714612" y="1428736"/>
              <a:ext cx="1143008" cy="1044567"/>
              <a:chOff x="8916" y="1882"/>
              <a:chExt cx="467" cy="410"/>
            </a:xfrm>
          </p:grpSpPr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8916" y="1882"/>
                <a:ext cx="467" cy="245"/>
              </a:xfrm>
              <a:prstGeom prst="rect">
                <a:avLst/>
              </a:prstGeom>
              <a:noFill/>
              <a:ln w="444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/>
            </p:nvSpPr>
            <p:spPr bwMode="auto">
              <a:xfrm>
                <a:off x="8924" y="2150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/>
            </p:nvSpPr>
            <p:spPr bwMode="auto">
              <a:xfrm>
                <a:off x="9224" y="2151"/>
                <a:ext cx="141" cy="141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928926" y="714356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25632" y="145797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70"/>
          <p:cNvGrpSpPr/>
          <p:nvPr/>
        </p:nvGrpSpPr>
        <p:grpSpPr>
          <a:xfrm>
            <a:off x="4857752" y="500042"/>
            <a:ext cx="1154880" cy="1872589"/>
            <a:chOff x="5857884" y="672152"/>
            <a:chExt cx="1154880" cy="1872589"/>
          </a:xfrm>
        </p:grpSpPr>
        <p:sp>
          <p:nvSpPr>
            <p:cNvPr id="20" name="TextBox 19"/>
            <p:cNvSpPr txBox="1"/>
            <p:nvPr/>
          </p:nvSpPr>
          <p:spPr>
            <a:xfrm>
              <a:off x="6155508" y="672152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6215074" y="714356"/>
              <a:ext cx="500066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rot="10800000">
              <a:off x="6072198" y="1285860"/>
              <a:ext cx="785818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7"/>
            <p:cNvGrpSpPr/>
            <p:nvPr/>
          </p:nvGrpSpPr>
          <p:grpSpPr>
            <a:xfrm>
              <a:off x="5857884" y="1500174"/>
              <a:ext cx="1143008" cy="1044567"/>
              <a:chOff x="5857884" y="1500174"/>
              <a:chExt cx="1143008" cy="1044567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5857884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7" name="Rectangle 3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4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C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6000760" y="1571612"/>
                <a:ext cx="7143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endParaRPr lang="ru-RU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" name="Группа 71"/>
          <p:cNvGrpSpPr/>
          <p:nvPr/>
        </p:nvGrpSpPr>
        <p:grpSpPr>
          <a:xfrm>
            <a:off x="6058130" y="471906"/>
            <a:ext cx="1197084" cy="1901823"/>
            <a:chOff x="7215206" y="642918"/>
            <a:chExt cx="1197084" cy="1901823"/>
          </a:xfrm>
        </p:grpSpPr>
        <p:sp>
          <p:nvSpPr>
            <p:cNvPr id="21" name="TextBox 20"/>
            <p:cNvSpPr txBox="1"/>
            <p:nvPr/>
          </p:nvSpPr>
          <p:spPr>
            <a:xfrm>
              <a:off x="7286644" y="642918"/>
              <a:ext cx="857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2800" b="1" baseline="-25000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7500958" y="714356"/>
              <a:ext cx="50006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7500958" y="1285860"/>
              <a:ext cx="857256" cy="1588"/>
            </a:xfrm>
            <a:prstGeom prst="straightConnector1">
              <a:avLst/>
            </a:prstGeom>
            <a:ln w="5715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66"/>
            <p:cNvGrpSpPr/>
            <p:nvPr/>
          </p:nvGrpSpPr>
          <p:grpSpPr>
            <a:xfrm>
              <a:off x="7215206" y="1500174"/>
              <a:ext cx="1197084" cy="1044567"/>
              <a:chOff x="7215206" y="1500174"/>
              <a:chExt cx="1197084" cy="1044567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7215206" y="1500174"/>
                <a:ext cx="1143008" cy="1044567"/>
                <a:chOff x="8916" y="1882"/>
                <a:chExt cx="467" cy="410"/>
              </a:xfrm>
            </p:grpSpPr>
            <p:sp>
              <p:nvSpPr>
                <p:cNvPr id="23" name="Rectangle 7"/>
                <p:cNvSpPr>
                  <a:spLocks noChangeArrowheads="1"/>
                </p:cNvSpPr>
                <p:nvPr/>
              </p:nvSpPr>
              <p:spPr bwMode="auto">
                <a:xfrm>
                  <a:off x="8916" y="1882"/>
                  <a:ext cx="467" cy="245"/>
                </a:xfrm>
                <a:prstGeom prst="rect">
                  <a:avLst/>
                </a:prstGeom>
                <a:noFill/>
                <a:ln w="444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Oval 8"/>
                <p:cNvSpPr>
                  <a:spLocks noChangeArrowheads="1"/>
                </p:cNvSpPr>
                <p:nvPr/>
              </p:nvSpPr>
              <p:spPr bwMode="auto">
                <a:xfrm>
                  <a:off x="8924" y="2150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>
                  <a:off x="9224" y="2151"/>
                  <a:ext cx="141" cy="141"/>
                </a:xfrm>
                <a:prstGeom prst="ellips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7483596" y="1500174"/>
                <a:ext cx="928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ru-RU" sz="2800" b="1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ru-RU" sz="2800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4" name="Прямая соединительная линия 73"/>
          <p:cNvCxnSpPr/>
          <p:nvPr/>
        </p:nvCxnSpPr>
        <p:spPr>
          <a:xfrm rot="5400000">
            <a:off x="2928926" y="928670"/>
            <a:ext cx="2571768" cy="100013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928662" y="7141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взаимодействия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414528" y="2388860"/>
            <a:ext cx="7786742" cy="71438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42910" y="250030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 ….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286016" y="2500306"/>
            <a:ext cx="21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…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4381282" y="2548293"/>
            <a:ext cx="4762718" cy="952145"/>
          </a:xfrm>
          <a:prstGeom prst="rect">
            <a:avLst/>
          </a:prstGeom>
          <a:solidFill>
            <a:srgbClr val="00FF00">
              <a:alpha val="53000"/>
            </a:srgbClr>
          </a:solidFill>
          <a:ln w="12700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еометрическая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имп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тел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замкнутой …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не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43504" y="-24"/>
            <a:ext cx="400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взаимодействия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57256" y="3000372"/>
            <a:ext cx="121441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0" y="4643466"/>
            <a:ext cx="9144000" cy="221455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9525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Железнодорожный вагон массой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=2т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движущийся со скоростью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 м/с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сталкивается с неподвижным  вагоном  массой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4т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сцепляется с ним. С  какой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скоростью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движутся  вагоны после  столкновения?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 введите в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м/с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точностью до целых.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7224" y="3571876"/>
            <a:ext cx="121444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2*5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43108" y="4071942"/>
            <a:ext cx="571504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28662" y="4071942"/>
            <a:ext cx="1214446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1,66 =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71670" y="3571876"/>
            <a:ext cx="1000132" cy="523220"/>
          </a:xfrm>
          <a:prstGeom prst="rect">
            <a:avLst/>
          </a:prstGeom>
          <a:solidFill>
            <a:srgbClr val="92D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(6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076818">
            <a:off x="8193836" y="5458484"/>
            <a:ext cx="629013" cy="70788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357686" y="3571876"/>
            <a:ext cx="4701352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Импульс,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 сохранения импульса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717038" y="6344687"/>
            <a:ext cx="1426994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093 L 0.09566 -0.000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1129 -4.8148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8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300"/>
                                        <p:tgtEl>
                                          <p:spTgt spid="104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300"/>
                                        <p:tgtEl>
                                          <p:spTgt spid="104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300"/>
                                        <p:tgtEl>
                                          <p:spTgt spid="104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3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3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3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7" grpId="0"/>
      <p:bldP spid="95" grpId="0"/>
      <p:bldP spid="96" grpId="0"/>
      <p:bldP spid="1040" grpId="0" build="p" animBg="1" autoUpdateAnimBg="0"/>
      <p:bldP spid="78" grpId="0"/>
      <p:bldP spid="84" grpId="0" animBg="1"/>
      <p:bldP spid="51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000628" y="481531"/>
            <a:ext cx="524041" cy="797229"/>
          </a:xfrm>
          <a:prstGeom prst="rect">
            <a:avLst/>
          </a:prstGeom>
          <a:solidFill>
            <a:srgbClr val="3366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4000" dirty="0">
              <a:solidFill>
                <a:schemeClr val="bg1"/>
              </a:solidFill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571472" y="-714404"/>
            <a:ext cx="4226329" cy="3929089"/>
            <a:chOff x="785786" y="478646"/>
            <a:chExt cx="4226329" cy="3826121"/>
          </a:xfrm>
        </p:grpSpPr>
        <p:sp>
          <p:nvSpPr>
            <p:cNvPr id="9" name="Диагональная полоса 8"/>
            <p:cNvSpPr/>
            <p:nvPr/>
          </p:nvSpPr>
          <p:spPr>
            <a:xfrm rot="13555657">
              <a:off x="1123024" y="415676"/>
              <a:ext cx="3826121" cy="3952061"/>
            </a:xfrm>
            <a:prstGeom prst="diagStripe">
              <a:avLst>
                <a:gd name="adj" fmla="val 8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5786" y="2301758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endParaRPr lang="ru-RU" sz="3200" b="1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428596" y="1500174"/>
            <a:ext cx="5000660" cy="967556"/>
            <a:chOff x="571473" y="3007545"/>
            <a:chExt cx="5000660" cy="967556"/>
          </a:xfrm>
        </p:grpSpPr>
        <p:grpSp>
          <p:nvGrpSpPr>
            <p:cNvPr id="4" name="Группа 9"/>
            <p:cNvGrpSpPr/>
            <p:nvPr/>
          </p:nvGrpSpPr>
          <p:grpSpPr>
            <a:xfrm>
              <a:off x="571473" y="3007545"/>
              <a:ext cx="5000660" cy="967556"/>
              <a:chOff x="1211173" y="3007545"/>
              <a:chExt cx="4435638" cy="967556"/>
            </a:xfrm>
          </p:grpSpPr>
          <p:sp>
            <p:nvSpPr>
              <p:cNvPr id="2054" name="Line 6"/>
              <p:cNvSpPr>
                <a:spLocks noChangeShapeType="1"/>
              </p:cNvSpPr>
              <p:nvPr/>
            </p:nvSpPr>
            <p:spPr bwMode="auto">
              <a:xfrm>
                <a:off x="1211173" y="3121096"/>
                <a:ext cx="2842" cy="854005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5643969" y="3007545"/>
                <a:ext cx="2842" cy="854005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1211173" y="3632080"/>
                <a:ext cx="4435637" cy="2366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arrow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57422" y="3143248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ru-RU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14"/>
          <p:cNvGrpSpPr/>
          <p:nvPr/>
        </p:nvGrpSpPr>
        <p:grpSpPr>
          <a:xfrm>
            <a:off x="428596" y="1797245"/>
            <a:ext cx="2928958" cy="967556"/>
            <a:chOff x="571464" y="3007545"/>
            <a:chExt cx="5000628" cy="967556"/>
          </a:xfrm>
        </p:grpSpPr>
        <p:grpSp>
          <p:nvGrpSpPr>
            <p:cNvPr id="6" name="Группа 15"/>
            <p:cNvGrpSpPr/>
            <p:nvPr/>
          </p:nvGrpSpPr>
          <p:grpSpPr>
            <a:xfrm>
              <a:off x="571464" y="3007545"/>
              <a:ext cx="5000628" cy="967556"/>
              <a:chOff x="1211173" y="3007545"/>
              <a:chExt cx="4435638" cy="967556"/>
            </a:xfrm>
          </p:grpSpPr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211173" y="3121096"/>
                <a:ext cx="2842" cy="854005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5643969" y="3007545"/>
                <a:ext cx="2842" cy="854005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>
                <a:off x="1211173" y="3632080"/>
                <a:ext cx="4435637" cy="2366"/>
              </a:xfrm>
              <a:prstGeom prst="line">
                <a:avLst/>
              </a:prstGeom>
              <a:noFill/>
              <a:ln w="6350">
                <a:solidFill>
                  <a:srgbClr val="0D0D0D"/>
                </a:solidFill>
                <a:prstDash val="sysDot"/>
                <a:round/>
                <a:headEnd type="arrow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57422" y="3143248"/>
              <a:ext cx="9286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914" y="3277834"/>
            <a:ext cx="7283730" cy="707886"/>
          </a:xfrm>
          <a:prstGeom prst="rect">
            <a:avLst/>
          </a:prstGeom>
          <a:solidFill>
            <a:srgbClr val="92D05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лодки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896" y="3968538"/>
            <a:ext cx="5572164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9600" y="4705612"/>
            <a:ext cx="5572164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+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5427384"/>
            <a:ext cx="5214974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3464" y="6150138"/>
            <a:ext cx="4572032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(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21154" y="1643049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6643702" y="571480"/>
            <a:ext cx="2214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60кг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=100кг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= 5м</a:t>
            </a:r>
            <a:endParaRPr lang="ru-RU" sz="3200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 rot="20574374">
            <a:off x="5955851" y="4860982"/>
            <a:ext cx="2689938" cy="584775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300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160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 rot="20574374">
            <a:off x="6360759" y="5605524"/>
            <a:ext cx="2758220" cy="584775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1,875 м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85720" y="2569864"/>
            <a:ext cx="7858180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(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лодки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 rot="20574374">
            <a:off x="5038700" y="4089702"/>
            <a:ext cx="4110140" cy="584775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60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·5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(100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60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97093" y="0"/>
            <a:ext cx="61469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Импульс, закон сохранения импульса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898054" y="2578238"/>
            <a:ext cx="714380" cy="707886"/>
          </a:xfrm>
          <a:prstGeom prst="rect">
            <a:avLst/>
          </a:prstGeom>
          <a:solidFill>
            <a:srgbClr val="66CC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15272" y="6273249"/>
            <a:ext cx="1426994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00208 L -0.22239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-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9254 -0.0027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3" grpId="1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/>
      <p:bldP spid="30" grpId="0"/>
      <p:bldP spid="31" grpId="0" animBg="1"/>
      <p:bldP spid="32" grpId="0" animBg="1"/>
      <p:bldP spid="21" grpId="0" animBg="1"/>
      <p:bldP spid="21" grpId="1" animBg="1"/>
      <p:bldP spid="28" grpId="0" animBg="1"/>
      <p:bldP spid="24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3819" y="4857760"/>
            <a:ext cx="4730181" cy="200024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-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Винтовка массой 3 кг подвешена горизонтально на двух параллельных нитях. При выстреле в результате отдачи она откачнулась вверх на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= 19,6 см. Масса пули 10 г. Определить скорость, с которой вылетела пуля.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1643050"/>
            <a:ext cx="514353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Выстрел опишем законом сохранения импульса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71612"/>
            <a:ext cx="3214678" cy="1384995"/>
          </a:xfrm>
          <a:prstGeom prst="rect">
            <a:avLst/>
          </a:prstGeom>
          <a:solidFill>
            <a:srgbClr val="66FFFF">
              <a:alpha val="16000"/>
            </a:srgb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M=3кг, m=0,01кг 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=0,2 м, 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-?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0034" y="3006866"/>
            <a:ext cx="7000924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ружья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пули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Группа 132"/>
          <p:cNvGrpSpPr/>
          <p:nvPr/>
        </p:nvGrpSpPr>
        <p:grpSpPr>
          <a:xfrm>
            <a:off x="785786" y="3871919"/>
            <a:ext cx="1643072" cy="1628783"/>
            <a:chOff x="5143506" y="3248027"/>
            <a:chExt cx="1643072" cy="1628783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5143506" y="3248027"/>
              <a:ext cx="1643072" cy="1628783"/>
              <a:chOff x="9757" y="3167"/>
              <a:chExt cx="681" cy="662"/>
            </a:xfrm>
          </p:grpSpPr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9757" y="3461"/>
                <a:ext cx="680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1" i="0" u="none" strike="noStrike" cap="none" normalizeH="0" baseline="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 2</a:t>
                </a:r>
                <a:endParaRPr kumimoji="0" lang="ru-RU" sz="4000" b="0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9758" y="3167"/>
                <a:ext cx="680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>
                  <a:spcAft>
                    <a:spcPts val="1000"/>
                  </a:spcAft>
                </a:pPr>
                <a:r>
                  <a:rPr kumimoji="0" lang="en-US" sz="4000" b="1" i="0" u="none" strike="noStrike" cap="none" normalizeH="0" baseline="0" dirty="0" err="1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Mv</a:t>
                </a:r>
                <a:r>
                  <a:rPr lang="ru-RU" sz="4000" b="1" baseline="-25000" dirty="0" err="1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ру</a:t>
                </a:r>
                <a:r>
                  <a:rPr kumimoji="0" lang="en-US" sz="4000" b="1" i="0" u="none" strike="noStrike" cap="none" normalizeH="0" baseline="30000" dirty="0" smtClean="0">
                    <a:ln>
                      <a:noFill/>
                    </a:ln>
                    <a:solidFill>
                      <a:srgbClr val="0014AC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ru-RU" sz="4000" b="0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270073" y="3929066"/>
              <a:ext cx="730687" cy="1588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330652" y="4134513"/>
            <a:ext cx="153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Mgh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464" y="3857628"/>
            <a:ext cx="514353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2. Подъём ружья опишем законом сохранения энергии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2" y="5780806"/>
            <a:ext cx="1714512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4" grpId="0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14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17463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12.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массу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груза, колеблющегося на невесомой пружине с жесткостью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16 Н/м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если амплитуда колебаний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65D21"/>
                </a:solidFill>
                <a:effectLst/>
                <a:latin typeface="Times New Roman" pitchFamily="18" charset="0"/>
                <a:cs typeface="Times New Roman" pitchFamily="18" charset="0"/>
              </a:rPr>
              <a:t>2см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скорость в момент прохождения положения равновесия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0,5 м/с.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 введите в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  с точностью до целых.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17463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19050" lvl="0" indent="0" algn="just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22353" y="3500438"/>
            <a:ext cx="1134986" cy="1214150"/>
            <a:chOff x="9757" y="3119"/>
            <a:chExt cx="544" cy="814"/>
          </a:xfrm>
        </p:grpSpPr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9757" y="3565"/>
              <a:ext cx="37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  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9758" y="3119"/>
              <a:ext cx="543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en-US" sz="3600" b="1" i="0" u="none" strike="noStrike" cap="none" normalizeH="0" baseline="-2500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3600" b="1" i="0" u="none" strike="noStrike" cap="none" normalizeH="0" baseline="30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9757" y="3550"/>
              <a:ext cx="46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00300" y="3429000"/>
            <a:ext cx="1214751" cy="1286421"/>
            <a:chOff x="9757" y="3014"/>
            <a:chExt cx="445" cy="917"/>
          </a:xfrm>
        </p:grpSpPr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9862" y="3563"/>
              <a:ext cx="18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61" name="Text Box 9"/>
            <p:cNvSpPr txBox="1">
              <a:spLocks noChangeArrowheads="1"/>
            </p:cNvSpPr>
            <p:nvPr/>
          </p:nvSpPr>
          <p:spPr bwMode="auto">
            <a:xfrm>
              <a:off x="9758" y="3014"/>
              <a:ext cx="44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kumimoji="0" lang="en-US" sz="3600" b="1" i="0" u="none" strike="noStrike" cap="none" normalizeH="0" baseline="-2500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3600" b="1" i="0" u="none" strike="noStrike" cap="none" normalizeH="0" baseline="30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>
              <a:off x="9757" y="3537"/>
              <a:ext cx="3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29460" y="3813486"/>
            <a:ext cx="5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6600"/>
                </a:solidFill>
              </a:rPr>
              <a:t>=</a:t>
            </a:r>
            <a:endParaRPr lang="ru-RU" sz="3600" dirty="0">
              <a:solidFill>
                <a:srgbClr val="006600"/>
              </a:solidFill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14282" y="2357430"/>
            <a:ext cx="3929090" cy="1201743"/>
            <a:chOff x="1087" y="2097"/>
            <a:chExt cx="1641" cy="542"/>
          </a:xfrm>
        </p:grpSpPr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 flipH="1">
              <a:off x="1829" y="2338"/>
              <a:ext cx="39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>
              <a:off x="2243" y="2109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66" name="Line 14"/>
            <p:cNvSpPr>
              <a:spLocks noChangeShapeType="1"/>
            </p:cNvSpPr>
            <p:nvPr/>
          </p:nvSpPr>
          <p:spPr bwMode="auto">
            <a:xfrm>
              <a:off x="1869" y="2097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>
              <a:off x="2640" y="2098"/>
              <a:ext cx="0" cy="53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68" name="Oval 16"/>
            <p:cNvSpPr>
              <a:spLocks noChangeArrowheads="1"/>
            </p:cNvSpPr>
            <p:nvPr/>
          </p:nvSpPr>
          <p:spPr bwMode="auto">
            <a:xfrm>
              <a:off x="2576" y="2247"/>
              <a:ext cx="152" cy="161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 flipH="1">
              <a:off x="1844" y="2604"/>
              <a:ext cx="39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70" name="Line 18"/>
            <p:cNvSpPr>
              <a:spLocks noChangeShapeType="1"/>
            </p:cNvSpPr>
            <p:nvPr/>
          </p:nvSpPr>
          <p:spPr bwMode="auto">
            <a:xfrm flipH="1">
              <a:off x="2244" y="2580"/>
              <a:ext cx="39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H="1">
              <a:off x="2270" y="2344"/>
              <a:ext cx="39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087" y="2178"/>
              <a:ext cx="868" cy="368"/>
              <a:chOff x="1087" y="2178"/>
              <a:chExt cx="868" cy="368"/>
            </a:xfrm>
          </p:grpSpPr>
          <p:sp>
            <p:nvSpPr>
              <p:cNvPr id="23573" name="Oval 21"/>
              <p:cNvSpPr>
                <a:spLocks noChangeArrowheads="1"/>
              </p:cNvSpPr>
              <p:nvPr/>
            </p:nvSpPr>
            <p:spPr bwMode="auto">
              <a:xfrm>
                <a:off x="1802" y="2260"/>
                <a:ext cx="153" cy="161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151" y="2236"/>
                <a:ext cx="638" cy="229"/>
                <a:chOff x="8905" y="7356"/>
                <a:chExt cx="887" cy="229"/>
              </a:xfrm>
            </p:grpSpPr>
            <p:grpSp>
              <p:nvGrpSpPr>
                <p:cNvPr id="7" name="Group 23"/>
                <p:cNvGrpSpPr>
                  <a:grpSpLocks/>
                </p:cNvGrpSpPr>
                <p:nvPr/>
              </p:nvGrpSpPr>
              <p:grpSpPr bwMode="auto">
                <a:xfrm>
                  <a:off x="8905" y="7356"/>
                  <a:ext cx="299" cy="213"/>
                  <a:chOff x="8905" y="7356"/>
                  <a:chExt cx="299" cy="213"/>
                </a:xfrm>
              </p:grpSpPr>
              <p:sp>
                <p:nvSpPr>
                  <p:cNvPr id="23576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905" y="7356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77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00" y="7368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7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9020" y="7356"/>
                    <a:ext cx="75" cy="207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" name="Group 27"/>
                <p:cNvGrpSpPr>
                  <a:grpSpLocks/>
                </p:cNvGrpSpPr>
                <p:nvPr/>
              </p:nvGrpSpPr>
              <p:grpSpPr bwMode="auto">
                <a:xfrm>
                  <a:off x="9095" y="7367"/>
                  <a:ext cx="299" cy="213"/>
                  <a:chOff x="8905" y="7356"/>
                  <a:chExt cx="299" cy="213"/>
                </a:xfrm>
              </p:grpSpPr>
              <p:sp>
                <p:nvSpPr>
                  <p:cNvPr id="23580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905" y="7356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81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00" y="7368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8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9020" y="7356"/>
                    <a:ext cx="75" cy="207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" name="Group 31"/>
                <p:cNvGrpSpPr>
                  <a:grpSpLocks/>
                </p:cNvGrpSpPr>
                <p:nvPr/>
              </p:nvGrpSpPr>
              <p:grpSpPr bwMode="auto">
                <a:xfrm>
                  <a:off x="9297" y="7367"/>
                  <a:ext cx="299" cy="213"/>
                  <a:chOff x="8905" y="7356"/>
                  <a:chExt cx="299" cy="213"/>
                </a:xfrm>
              </p:grpSpPr>
              <p:sp>
                <p:nvSpPr>
                  <p:cNvPr id="23584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905" y="7356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85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00" y="7368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8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9020" y="7356"/>
                    <a:ext cx="75" cy="207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35"/>
                <p:cNvGrpSpPr>
                  <a:grpSpLocks/>
                </p:cNvGrpSpPr>
                <p:nvPr/>
              </p:nvGrpSpPr>
              <p:grpSpPr bwMode="auto">
                <a:xfrm>
                  <a:off x="9493" y="7372"/>
                  <a:ext cx="299" cy="213"/>
                  <a:chOff x="8905" y="7356"/>
                  <a:chExt cx="299" cy="213"/>
                </a:xfrm>
              </p:grpSpPr>
              <p:sp>
                <p:nvSpPr>
                  <p:cNvPr id="23588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905" y="7356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89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00" y="7368"/>
                    <a:ext cx="104" cy="201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359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9020" y="7356"/>
                    <a:ext cx="75" cy="207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23591" name="Line 39"/>
              <p:cNvSpPr>
                <a:spLocks noChangeShapeType="1"/>
              </p:cNvSpPr>
              <p:nvPr/>
            </p:nvSpPr>
            <p:spPr bwMode="auto">
              <a:xfrm>
                <a:off x="1124" y="2178"/>
                <a:ext cx="0" cy="36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92" name="Line 40"/>
              <p:cNvSpPr>
                <a:spLocks noChangeShapeType="1"/>
              </p:cNvSpPr>
              <p:nvPr/>
            </p:nvSpPr>
            <p:spPr bwMode="auto">
              <a:xfrm>
                <a:off x="1087" y="2178"/>
                <a:ext cx="0" cy="36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4787634" y="2285992"/>
            <a:ext cx="1926988" cy="1214150"/>
            <a:chOff x="9708" y="3119"/>
            <a:chExt cx="667" cy="814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9757" y="3565"/>
              <a:ext cx="37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  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>
              <a:off x="9708" y="3119"/>
              <a:ext cx="667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ru-RU" sz="3600" dirty="0" smtClean="0">
                  <a:sym typeface="Symbol"/>
                </a:rPr>
                <a:t></a:t>
              </a:r>
              <a:r>
                <a: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0,02</a:t>
              </a:r>
              <a:r>
                <a:rPr kumimoji="0" lang="en-US" sz="3600" b="1" i="0" u="none" strike="noStrike" cap="none" normalizeH="0" baseline="30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9757" y="3550"/>
              <a:ext cx="46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6786586" y="2214554"/>
            <a:ext cx="1785275" cy="1286421"/>
            <a:chOff x="9757" y="3014"/>
            <a:chExt cx="654" cy="917"/>
          </a:xfrm>
        </p:grpSpPr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9862" y="3563"/>
              <a:ext cx="18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9758" y="3014"/>
              <a:ext cx="653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kumimoji="0" lang="en-US" sz="36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ru-RU" sz="3600" dirty="0" smtClean="0">
                  <a:sym typeface="Symbol"/>
                </a:rPr>
                <a:t></a:t>
              </a:r>
              <a:r>
                <a: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0,5</a:t>
              </a:r>
              <a:r>
                <a:rPr kumimoji="0" lang="en-US" sz="3600" b="1" i="0" u="none" strike="noStrike" cap="none" normalizeH="0" baseline="3000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9757" y="3537"/>
              <a:ext cx="3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242370" y="2585392"/>
            <a:ext cx="5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6600"/>
                </a:solidFill>
              </a:rPr>
              <a:t>=</a:t>
            </a:r>
            <a:endParaRPr lang="ru-RU" sz="3600" dirty="0">
              <a:solidFill>
                <a:srgbClr val="006600"/>
              </a:solidFill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4643438" y="3714752"/>
            <a:ext cx="1926988" cy="63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3600" dirty="0" smtClean="0">
                <a:sym typeface="Symbol"/>
              </a:rPr>
              <a:t>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D21"/>
                </a:solidFill>
                <a:effectLst/>
                <a:latin typeface="Times New Roman" pitchFamily="18" charset="0"/>
                <a:cs typeface="Times New Roman" pitchFamily="18" charset="0"/>
              </a:rPr>
              <a:t>0,02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4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29388" y="3711363"/>
            <a:ext cx="5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6600"/>
                </a:solidFill>
              </a:rPr>
              <a:t>=</a:t>
            </a:r>
            <a:endParaRPr lang="ru-RU" sz="3600" dirty="0">
              <a:solidFill>
                <a:srgbClr val="006600"/>
              </a:solidFill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6786578" y="3690041"/>
            <a:ext cx="1782545" cy="5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600" dirty="0" smtClean="0">
                <a:sym typeface="Symbol"/>
              </a:rPr>
              <a:t>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0,5</a:t>
            </a:r>
            <a:r>
              <a:rPr kumimoji="0" lang="en-US" sz="36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ru-RU" sz="4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6500826" y="4357694"/>
            <a:ext cx="928694" cy="5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dirty="0" smtClean="0">
                <a:solidFill>
                  <a:srgbClr val="006600"/>
                </a:solidFill>
              </a:rPr>
              <a:t>=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endParaRPr kumimoji="0" lang="ru-RU" sz="4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5143504" y="4357694"/>
            <a:ext cx="1571636" cy="63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0,0256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 rot="1174541">
            <a:off x="8344067" y="1030027"/>
            <a:ext cx="714380" cy="6339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rPr>
              <a:t>26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-32" y="6273249"/>
            <a:ext cx="171451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11" grpId="0"/>
      <p:bldP spid="50" grpId="0"/>
      <p:bldP spid="53" grpId="0"/>
      <p:bldP spid="55" grpId="0"/>
      <p:bldP spid="58" grpId="0"/>
      <p:bldP spid="60" grpId="0"/>
      <p:bldP spid="61" grpId="0"/>
      <p:bldP spid="62" grpId="0" animBg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2860" y="6429396"/>
            <a:ext cx="2841267" cy="0"/>
          </a:xfrm>
          <a:prstGeom prst="line">
            <a:avLst/>
          </a:prstGeom>
          <a:noFill/>
          <a:ln w="666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230269" y="5254856"/>
            <a:ext cx="1377221" cy="0"/>
          </a:xfrm>
          <a:prstGeom prst="line">
            <a:avLst/>
          </a:prstGeom>
          <a:noFill/>
          <a:ln w="666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3824" y="2072522"/>
            <a:ext cx="2200560" cy="0"/>
          </a:xfrm>
          <a:prstGeom prst="line">
            <a:avLst/>
          </a:prstGeom>
          <a:noFill/>
          <a:ln w="666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315308" y="5256397"/>
            <a:ext cx="45719" cy="1172999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1711588" y="2057365"/>
            <a:ext cx="45719" cy="4372031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5720" y="1233134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000100" y="1857364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35696" y="2852936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795440" y="2047863"/>
            <a:ext cx="1285884" cy="584775"/>
            <a:chOff x="4572000" y="201019"/>
            <a:chExt cx="1285884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=0</a:t>
              </a:r>
              <a:endParaRPr lang="ru-RU" sz="3200" dirty="0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1949478" y="4905058"/>
            <a:ext cx="1028710" cy="584775"/>
            <a:chOff x="6185545" y="-441899"/>
            <a:chExt cx="1571636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err="1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</a:t>
              </a:r>
              <a:endParaRPr lang="ru-RU" sz="3200" dirty="0">
                <a:solidFill>
                  <a:srgbClr val="0014AC"/>
                </a:solidFill>
              </a:endParaRP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H="1">
              <a:off x="6237931" y="-327599"/>
              <a:ext cx="427838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</p:grp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2621595" y="3881768"/>
            <a:ext cx="45719" cy="1928826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  <a:scene3d>
            <a:camera prst="orthographicFront">
              <a:rot lat="0" lon="0" rev="2154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14282" y="5429264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3688" y="5877272"/>
            <a:ext cx="714380" cy="707886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626698"/>
            <a:ext cx="714380" cy="707886"/>
          </a:xfrm>
          <a:prstGeom prst="rect">
            <a:avLst/>
          </a:prstGeom>
          <a:solidFill>
            <a:srgbClr val="66CCFF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975960" y="5024776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071802" y="691392"/>
            <a:ext cx="240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1328" y="667058"/>
            <a:ext cx="20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642918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7648" y="134055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29208" y="1285860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56178" y="130162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0562" y="200024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86314" y="271462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55120" y="3857628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55384" y="385762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72330" y="3866002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00430" y="4791483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–(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7072330" y="4509120"/>
            <a:ext cx="1556825" cy="1271288"/>
            <a:chOff x="9757" y="3231"/>
            <a:chExt cx="680" cy="643"/>
          </a:xfrm>
          <a:noFill/>
        </p:grpSpPr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481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3200" b="1" i="0" u="none" strike="noStrike" cap="none" normalizeH="0" baseline="0" dirty="0" err="1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8336038" y="4302022"/>
            <a:ext cx="461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5400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3571868" y="3500438"/>
            <a:ext cx="5072098" cy="71438"/>
          </a:xfrm>
          <a:prstGeom prst="line">
            <a:avLst/>
          </a:prstGeom>
          <a:ln w="41275">
            <a:solidFill>
              <a:srgbClr val="000000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071902" y="5724545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ВСЁ  С  ИНДЕКСАМИ  !!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58082" y="6215082"/>
            <a:ext cx="171451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1.11111E-6 0.443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00261 0.1648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/>
      <p:bldP spid="12" grpId="0" animBg="1"/>
      <p:bldP spid="12" grpId="1" animBg="1"/>
      <p:bldP spid="12" grpId="2" animBg="1"/>
      <p:bldP spid="14" grpId="0"/>
      <p:bldP spid="22" grpId="0" animBg="1"/>
      <p:bldP spid="23" grpId="0"/>
      <p:bldP spid="29" grpId="0" animBg="1"/>
      <p:bldP spid="29" grpId="1" animBg="1"/>
      <p:bldP spid="30" grpId="0" animBg="1"/>
      <p:bldP spid="30" grpId="1" animBg="1"/>
      <p:bldP spid="34" grpId="0" animBg="1"/>
      <p:bldP spid="34" grpId="1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2" grpId="1"/>
      <p:bldP spid="43" grpId="0"/>
      <p:bldP spid="44" grpId="0"/>
      <p:bldP spid="45" grpId="0"/>
      <p:bldP spid="46" grpId="0"/>
      <p:bldP spid="54" grpId="0"/>
      <p:bldP spid="54" grpId="1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2860" y="6429396"/>
            <a:ext cx="2841267" cy="0"/>
          </a:xfrm>
          <a:prstGeom prst="line">
            <a:avLst/>
          </a:prstGeom>
          <a:noFill/>
          <a:ln w="666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rot="-60000">
            <a:off x="285720" y="5214950"/>
            <a:ext cx="3000396" cy="51439"/>
          </a:xfrm>
          <a:prstGeom prst="line">
            <a:avLst/>
          </a:prstGeom>
          <a:noFill/>
          <a:ln w="666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3824" y="2072522"/>
            <a:ext cx="2200560" cy="0"/>
          </a:xfrm>
          <a:prstGeom prst="line">
            <a:avLst/>
          </a:prstGeom>
          <a:noFill/>
          <a:ln w="6667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315308" y="5256397"/>
            <a:ext cx="45719" cy="1172999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1711588" y="2057365"/>
            <a:ext cx="45719" cy="4372031"/>
          </a:xfrm>
          <a:prstGeom prst="line">
            <a:avLst/>
          </a:prstGeom>
          <a:noFill/>
          <a:ln w="66675">
            <a:solidFill>
              <a:srgbClr val="006600"/>
            </a:solidFill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5720" y="1233134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000100" y="1857364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57340" y="4012450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000504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1795440" y="2047863"/>
            <a:ext cx="1285884" cy="584775"/>
            <a:chOff x="4572000" y="201019"/>
            <a:chExt cx="1285884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1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=0</a:t>
              </a:r>
              <a:endParaRPr lang="ru-RU" sz="3200" dirty="0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2714612" y="4500570"/>
            <a:ext cx="1028710" cy="584775"/>
            <a:chOff x="6185545" y="-441899"/>
            <a:chExt cx="1571636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14A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2</a:t>
              </a:r>
              <a:endParaRPr lang="ru-RU" sz="3200" dirty="0">
                <a:solidFill>
                  <a:srgbClr val="0014AC"/>
                </a:solidFill>
              </a:endParaRP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flipH="1">
              <a:off x="6237931" y="-327599"/>
              <a:ext cx="427838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</p:grp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2621595" y="3881768"/>
            <a:ext cx="45719" cy="1928826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  <a:scene3d>
            <a:camera prst="orthographicFront">
              <a:rot lat="0" lon="0" rev="2154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14282" y="5429264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>
            <a:off x="1196684" y="4500570"/>
            <a:ext cx="45719" cy="71438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 type="stealth" w="lg" len="lg"/>
            <a:tailEnd type="none" w="lg" len="lg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24"/>
          <p:cNvGrpSpPr/>
          <p:nvPr/>
        </p:nvGrpSpPr>
        <p:grpSpPr>
          <a:xfrm>
            <a:off x="329090" y="4119240"/>
            <a:ext cx="1214446" cy="714380"/>
            <a:chOff x="3428992" y="1214422"/>
            <a:chExt cx="857256" cy="954107"/>
          </a:xfrm>
        </p:grpSpPr>
        <p:sp>
          <p:nvSpPr>
            <p:cNvPr id="26" name="TextBox 25"/>
            <p:cNvSpPr txBox="1"/>
            <p:nvPr/>
          </p:nvSpPr>
          <p:spPr>
            <a:xfrm>
              <a:off x="3428992" y="1214422"/>
              <a:ext cx="8572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25000" dirty="0" err="1" smtClean="0"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2800" dirty="0"/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rot="16200000" flipH="1">
              <a:off x="3928264" y="1000902"/>
              <a:ext cx="1588" cy="42862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Задача № 5.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Какова сила трения о грунт?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7488" y="6007262"/>
            <a:ext cx="714380" cy="707886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626698"/>
            <a:ext cx="714380" cy="707886"/>
          </a:xfrm>
          <a:prstGeom prst="rect">
            <a:avLst/>
          </a:prstGeom>
          <a:solidFill>
            <a:srgbClr val="66CCFF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30"/>
          <p:cNvGrpSpPr/>
          <p:nvPr/>
        </p:nvGrpSpPr>
        <p:grpSpPr>
          <a:xfrm>
            <a:off x="1782972" y="5891919"/>
            <a:ext cx="1285884" cy="584775"/>
            <a:chOff x="4572000" y="201019"/>
            <a:chExt cx="1285884" cy="584775"/>
          </a:xfrm>
        </p:grpSpPr>
        <p:sp>
          <p:nvSpPr>
            <p:cNvPr id="32" name="TextBox 31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=0</a:t>
              </a:r>
              <a:endParaRPr lang="ru-RU" sz="3200" dirty="0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975960" y="5024776"/>
            <a:ext cx="422148" cy="448342"/>
          </a:xfrm>
          <a:prstGeom prst="ellipse">
            <a:avLst/>
          </a:prstGeom>
          <a:solidFill>
            <a:srgbClr val="006600"/>
          </a:solidFill>
          <a:ln w="66675">
            <a:solidFill>
              <a:srgbClr val="0066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071802" y="691392"/>
            <a:ext cx="240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1328" y="667058"/>
            <a:ext cx="20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642918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7648" y="134055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29208" y="1285860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56178" y="130162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0562" y="200024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86314" y="271462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55120" y="3857628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55384" y="385762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72330" y="3866002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00430" y="4791483"/>
            <a:ext cx="52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–(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7072330" y="4509120"/>
            <a:ext cx="1556825" cy="1271288"/>
            <a:chOff x="9757" y="3231"/>
            <a:chExt cx="680" cy="643"/>
          </a:xfrm>
          <a:noFill/>
        </p:grpSpPr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481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3200" b="1" i="0" u="none" strike="noStrike" cap="none" normalizeH="0" baseline="0" dirty="0" err="1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8336038" y="4302022"/>
            <a:ext cx="461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5400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3571868" y="3500438"/>
            <a:ext cx="5072098" cy="71438"/>
          </a:xfrm>
          <a:prstGeom prst="line">
            <a:avLst/>
          </a:prstGeom>
          <a:ln w="41275">
            <a:solidFill>
              <a:srgbClr val="000000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071902" y="5724545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ВСЁ  С  ИНДЕКСАМИ  !!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58082" y="6215082"/>
            <a:ext cx="171451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1.11111E-6 0.443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00261 0.1648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8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777 L -0.0026 0.1509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/>
      <p:bldP spid="12" grpId="0" animBg="1"/>
      <p:bldP spid="12" grpId="1" animBg="1"/>
      <p:bldP spid="12" grpId="2" animBg="1"/>
      <p:bldP spid="14" grpId="0"/>
      <p:bldP spid="22" grpId="0" animBg="1"/>
      <p:bldP spid="23" grpId="0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4" grpId="0" animBg="1"/>
      <p:bldP spid="34" grpId="1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2" grpId="1"/>
      <p:bldP spid="43" grpId="0"/>
      <p:bldP spid="44" grpId="0"/>
      <p:bldP spid="45" grpId="0"/>
      <p:bldP spid="46" grpId="0"/>
      <p:bldP spid="54" grpId="0"/>
      <p:bldP spid="54" grpId="1"/>
      <p:bldP spid="5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Диагональная полоса 69"/>
          <p:cNvSpPr/>
          <p:nvPr/>
        </p:nvSpPr>
        <p:spPr>
          <a:xfrm rot="13459639">
            <a:off x="1129840" y="2692256"/>
            <a:ext cx="1986329" cy="1883721"/>
          </a:xfrm>
          <a:prstGeom prst="diagStripe">
            <a:avLst>
              <a:gd name="adj" fmla="val 59766"/>
            </a:avLst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129758">
            <a:off x="-235598" y="360688"/>
            <a:ext cx="266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№1-12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Тормозной путь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одержимое 36"/>
          <p:cNvSpPr txBox="1">
            <a:spLocks/>
          </p:cNvSpPr>
          <p:nvPr/>
        </p:nvSpPr>
        <p:spPr>
          <a:xfrm>
            <a:off x="2357390" y="0"/>
            <a:ext cx="6786610" cy="1142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r>
              <a:rPr lang="en-US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Санки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lvl="0" indent="-514350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Двигаются  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равнозамедленно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rot="5400000">
            <a:off x="1572398" y="4499776"/>
            <a:ext cx="1143008" cy="1588"/>
          </a:xfrm>
          <a:prstGeom prst="straightConnector1">
            <a:avLst/>
          </a:prstGeom>
          <a:ln w="95250">
            <a:solidFill>
              <a:srgbClr val="365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6200000" flipV="1">
            <a:off x="1522165" y="3278639"/>
            <a:ext cx="1214446" cy="1588"/>
          </a:xfrm>
          <a:prstGeom prst="straightConnector1">
            <a:avLst/>
          </a:prstGeom>
          <a:ln w="952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48"/>
          <p:cNvGrpSpPr/>
          <p:nvPr/>
        </p:nvGrpSpPr>
        <p:grpSpPr>
          <a:xfrm>
            <a:off x="2214546" y="4929198"/>
            <a:ext cx="714380" cy="523220"/>
            <a:chOff x="3176291" y="2714620"/>
            <a:chExt cx="714380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3176291" y="2714620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Mg </a:t>
              </a:r>
              <a:endParaRPr lang="ru-RU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258746" y="2725637"/>
              <a:ext cx="438707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</p:grpSp>
      <p:grpSp>
        <p:nvGrpSpPr>
          <p:cNvPr id="3" name="Группа 51"/>
          <p:cNvGrpSpPr/>
          <p:nvPr/>
        </p:nvGrpSpPr>
        <p:grpSpPr>
          <a:xfrm>
            <a:off x="2143108" y="2380590"/>
            <a:ext cx="1428760" cy="523220"/>
            <a:chOff x="3176291" y="2854995"/>
            <a:chExt cx="714380" cy="776443"/>
          </a:xfrm>
        </p:grpSpPr>
        <p:sp>
          <p:nvSpPr>
            <p:cNvPr id="53" name="TextBox 52"/>
            <p:cNvSpPr txBox="1"/>
            <p:nvPr/>
          </p:nvSpPr>
          <p:spPr>
            <a:xfrm>
              <a:off x="3176291" y="2854995"/>
              <a:ext cx="714380" cy="77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снега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>
              <a:off x="3202474" y="3029783"/>
              <a:ext cx="438707" cy="0"/>
            </a:xfrm>
            <a:prstGeom prst="line">
              <a:avLst/>
            </a:prstGeom>
            <a:noFill/>
            <a:ln w="28575">
              <a:solidFill>
                <a:srgbClr val="0014AC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Прямая со стрелкой 54"/>
          <p:cNvCxnSpPr/>
          <p:nvPr/>
        </p:nvCxnSpPr>
        <p:spPr>
          <a:xfrm rot="10800000">
            <a:off x="2786050" y="3286124"/>
            <a:ext cx="785818" cy="1588"/>
          </a:xfrm>
          <a:prstGeom prst="straightConnector1">
            <a:avLst/>
          </a:prstGeom>
          <a:ln w="952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55"/>
          <p:cNvGrpSpPr/>
          <p:nvPr/>
        </p:nvGrpSpPr>
        <p:grpSpPr>
          <a:xfrm>
            <a:off x="2500298" y="2643182"/>
            <a:ext cx="714380" cy="646331"/>
            <a:chOff x="3176291" y="2714620"/>
            <a:chExt cx="714380" cy="646331"/>
          </a:xfrm>
        </p:grpSpPr>
        <p:sp>
          <p:nvSpPr>
            <p:cNvPr id="57" name="TextBox 56"/>
            <p:cNvSpPr txBox="1"/>
            <p:nvPr/>
          </p:nvSpPr>
          <p:spPr>
            <a:xfrm>
              <a:off x="3176291" y="2714620"/>
              <a:ext cx="7143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3600" b="1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>
              <a:off x="3202474" y="2824113"/>
              <a:ext cx="438707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643010" y="1142984"/>
            <a:ext cx="750099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y)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снега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rot="10800000">
            <a:off x="1285852" y="3929066"/>
            <a:ext cx="857256" cy="1588"/>
          </a:xfrm>
          <a:prstGeom prst="straightConnector1">
            <a:avLst/>
          </a:prstGeom>
          <a:ln w="952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51"/>
          <p:cNvGrpSpPr/>
          <p:nvPr/>
        </p:nvGrpSpPr>
        <p:grpSpPr>
          <a:xfrm>
            <a:off x="0" y="4357694"/>
            <a:ext cx="1785950" cy="523220"/>
            <a:chOff x="3176291" y="2714621"/>
            <a:chExt cx="714380" cy="776443"/>
          </a:xfrm>
        </p:grpSpPr>
        <p:sp>
          <p:nvSpPr>
            <p:cNvPr id="49" name="TextBox 48"/>
            <p:cNvSpPr txBox="1"/>
            <p:nvPr/>
          </p:nvSpPr>
          <p:spPr>
            <a:xfrm>
              <a:off x="3176291" y="2714621"/>
              <a:ext cx="714380" cy="77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трения</a:t>
              </a:r>
              <a:endPara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Line 29"/>
            <p:cNvSpPr>
              <a:spLocks noChangeShapeType="1"/>
            </p:cNvSpPr>
            <p:nvPr/>
          </p:nvSpPr>
          <p:spPr bwMode="auto">
            <a:xfrm>
              <a:off x="3202474" y="2725637"/>
              <a:ext cx="438707" cy="0"/>
            </a:xfrm>
            <a:prstGeom prst="line">
              <a:avLst/>
            </a:prstGeom>
            <a:noFill/>
            <a:ln w="41275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857984" y="3000372"/>
            <a:ext cx="2286016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3200" dirty="0">
              <a:solidFill>
                <a:srgbClr val="365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29454" y="2428868"/>
            <a:ext cx="2143140" cy="5847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380479" y="3571876"/>
            <a:ext cx="276352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8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ru-RU" sz="4800" dirty="0">
              <a:solidFill>
                <a:srgbClr val="365D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143375" y="4429132"/>
            <a:ext cx="3998351" cy="1643400"/>
            <a:chOff x="14868" y="2007"/>
            <a:chExt cx="3839" cy="2224"/>
          </a:xfrm>
        </p:grpSpPr>
        <p:sp>
          <p:nvSpPr>
            <p:cNvPr id="71" name="Text Box 6"/>
            <p:cNvSpPr txBox="1">
              <a:spLocks noChangeArrowheads="1"/>
            </p:cNvSpPr>
            <p:nvPr/>
          </p:nvSpPr>
          <p:spPr bwMode="auto">
            <a:xfrm>
              <a:off x="14868" y="2007"/>
              <a:ext cx="3772" cy="2224"/>
            </a:xfrm>
            <a:prstGeom prst="rect">
              <a:avLst/>
            </a:prstGeom>
            <a:solidFill>
              <a:schemeClr val="bg2">
                <a:alpha val="41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5442" y="2064"/>
              <a:ext cx="3265" cy="1597"/>
              <a:chOff x="9871" y="5096"/>
              <a:chExt cx="1623" cy="1597"/>
            </a:xfrm>
          </p:grpSpPr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9871" y="5096"/>
                <a:ext cx="1623" cy="1597"/>
                <a:chOff x="12797" y="4111"/>
                <a:chExt cx="1623" cy="1597"/>
              </a:xfrm>
            </p:grpSpPr>
            <p:sp>
              <p:nvSpPr>
                <p:cNvPr id="7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797" y="4111"/>
                  <a:ext cx="749" cy="674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ru-RU" sz="3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– 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ru-RU" sz="3200" b="1" i="0" u="none" strike="noStrike" cap="none" normalizeH="0" baseline="-2500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  <a:r>
                    <a:rPr kumimoji="0" lang="ru-RU" sz="3200" b="1" i="0" u="none" strike="noStrike" cap="none" normalizeH="0" baseline="3000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2817" y="4925"/>
                  <a:ext cx="599" cy="547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-2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а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3603" y="4161"/>
                  <a:ext cx="750" cy="674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32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ru-RU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kumimoji="0" lang="ru-RU" sz="3200" b="1" i="0" u="none" strike="noStrike" cap="none" normalizeH="0" baseline="-25000" dirty="0" smtClean="0">
                      <a:ln>
                        <a:noFill/>
                      </a:ln>
                      <a:solidFill>
                        <a:srgbClr val="0014AC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  <a:r>
                    <a:rPr kumimoji="0" lang="ru-RU" sz="3200" b="1" i="0" u="none" strike="noStrike" cap="none" normalizeH="0" baseline="3000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3569" y="4935"/>
                  <a:ext cx="851" cy="773"/>
                </a:xfrm>
                <a:prstGeom prst="rect">
                  <a:avLst/>
                </a:prstGeom>
                <a:solidFill>
                  <a:srgbClr val="FFCC99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>
                    <a:spcAft>
                      <a:spcPts val="1000"/>
                    </a:spcAft>
                  </a:pPr>
                  <a:r>
                    <a:rPr kumimoji="0" lang="en-US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kumimoji="0" lang="ru-RU" sz="3200" b="1" i="0" u="none" strike="noStrike" cap="none" normalizeH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3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r>
                    <a:rPr lang="en-US" sz="3200" b="1" dirty="0" smtClean="0"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 </a:t>
                  </a:r>
                  <a:r>
                    <a:rPr lang="ru-RU" sz="3200" b="1" baseline="-25000" dirty="0" err="1" smtClean="0">
                      <a:latin typeface="Times New Roman" pitchFamily="18" charset="0"/>
                      <a:cs typeface="Times New Roman" pitchFamily="18" charset="0"/>
                    </a:rPr>
                    <a:t>п</a:t>
                  </a:r>
                  <a:r>
                    <a:rPr lang="ru-RU" sz="3200" b="1" baseline="-25000" dirty="0" smtClean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32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200" b="1" dirty="0" smtClean="0">
                      <a:solidFill>
                        <a:srgbClr val="365D21"/>
                      </a:solidFill>
                      <a:latin typeface="Times New Roman" pitchFamily="18" charset="0"/>
                      <a:cs typeface="Times New Roman" pitchFamily="18" charset="0"/>
                    </a:rPr>
                    <a:t>g </a:t>
                  </a:r>
                  <a:endParaRPr kumimoji="0" lang="ru-RU" sz="3200" b="0" i="0" u="none" strike="noStrike" cap="none" normalizeH="0" baseline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9916" y="5940"/>
                <a:ext cx="538" cy="12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Line 8"/>
              <p:cNvSpPr>
                <a:spLocks noChangeShapeType="1"/>
              </p:cNvSpPr>
              <p:nvPr/>
            </p:nvSpPr>
            <p:spPr bwMode="auto">
              <a:xfrm>
                <a:off x="10814" y="5973"/>
                <a:ext cx="538" cy="12"/>
              </a:xfrm>
              <a:prstGeom prst="line">
                <a:avLst/>
              </a:prstGeom>
              <a:noFill/>
              <a:ln w="539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4214810" y="4786346"/>
            <a:ext cx="1143008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/>
          </a:p>
        </p:txBody>
      </p:sp>
      <p:sp>
        <p:nvSpPr>
          <p:cNvPr id="78" name="TextBox 77"/>
          <p:cNvSpPr txBox="1"/>
          <p:nvPr/>
        </p:nvSpPr>
        <p:spPr>
          <a:xfrm>
            <a:off x="642910" y="514351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4348" y="2714620"/>
            <a:ext cx="121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снег</a:t>
            </a:r>
            <a:endParaRPr lang="ru-RU" sz="32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 flipV="1">
            <a:off x="3071802" y="3071810"/>
            <a:ext cx="1000132" cy="1588"/>
          </a:xfrm>
          <a:prstGeom prst="straightConnector1">
            <a:avLst/>
          </a:prstGeom>
          <a:ln w="952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726050" y="2330134"/>
            <a:ext cx="9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dirty="0">
              <a:solidFill>
                <a:srgbClr val="0014AC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43042" y="1772655"/>
            <a:ext cx="642945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x)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ru-RU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43636" y="4786322"/>
            <a:ext cx="642942" cy="5847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-32" y="6273249"/>
            <a:ext cx="171451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3" grpId="0" animBg="1"/>
      <p:bldP spid="62" grpId="0" animBg="1"/>
      <p:bldP spid="61" grpId="0" animBg="1"/>
      <p:bldP spid="64" grpId="0" animBg="1"/>
      <p:bldP spid="68" grpId="0" animBg="1"/>
      <p:bldP spid="77" grpId="0" animBg="1"/>
      <p:bldP spid="78" grpId="0"/>
      <p:bldP spid="79" grpId="0"/>
      <p:bldP spid="82" grpId="0"/>
      <p:bldP spid="84" grpId="0" animBg="1"/>
      <p:bldP spid="84" grpId="1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Диагональная полоса 69"/>
          <p:cNvSpPr/>
          <p:nvPr/>
        </p:nvSpPr>
        <p:spPr>
          <a:xfrm rot="13459639">
            <a:off x="1129840" y="2692256"/>
            <a:ext cx="1986329" cy="1883721"/>
          </a:xfrm>
          <a:prstGeom prst="diagStripe">
            <a:avLst>
              <a:gd name="adj" fmla="val 59766"/>
            </a:avLst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129758">
            <a:off x="-235598" y="360688"/>
            <a:ext cx="266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№1-12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Тормозной путь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одержимое 36"/>
          <p:cNvSpPr txBox="1">
            <a:spLocks/>
          </p:cNvSpPr>
          <p:nvPr/>
        </p:nvSpPr>
        <p:spPr>
          <a:xfrm>
            <a:off x="2357390" y="0"/>
            <a:ext cx="6786610" cy="1142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r>
              <a:rPr lang="en-US" sz="20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Санки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lvl="0" indent="-514350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Двигаются  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равнозамедленно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rot="5400000">
            <a:off x="1572398" y="4499776"/>
            <a:ext cx="1143008" cy="1588"/>
          </a:xfrm>
          <a:prstGeom prst="straightConnector1">
            <a:avLst/>
          </a:prstGeom>
          <a:ln w="95250">
            <a:solidFill>
              <a:srgbClr val="365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6200000" flipV="1">
            <a:off x="1522165" y="3278639"/>
            <a:ext cx="1214446" cy="1588"/>
          </a:xfrm>
          <a:prstGeom prst="straightConnector1">
            <a:avLst/>
          </a:prstGeom>
          <a:ln w="952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48"/>
          <p:cNvGrpSpPr/>
          <p:nvPr/>
        </p:nvGrpSpPr>
        <p:grpSpPr>
          <a:xfrm>
            <a:off x="2214546" y="4929198"/>
            <a:ext cx="714380" cy="523220"/>
            <a:chOff x="3176291" y="2714620"/>
            <a:chExt cx="714380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3176291" y="2714620"/>
              <a:ext cx="714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Mg </a:t>
              </a:r>
              <a:endParaRPr lang="ru-RU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258746" y="2725637"/>
              <a:ext cx="438707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/>
            </a:p>
          </p:txBody>
        </p:sp>
      </p:grpSp>
      <p:grpSp>
        <p:nvGrpSpPr>
          <p:cNvPr id="3" name="Группа 51"/>
          <p:cNvGrpSpPr/>
          <p:nvPr/>
        </p:nvGrpSpPr>
        <p:grpSpPr>
          <a:xfrm>
            <a:off x="2143108" y="2380590"/>
            <a:ext cx="1428760" cy="523220"/>
            <a:chOff x="3176291" y="2854995"/>
            <a:chExt cx="714380" cy="776443"/>
          </a:xfrm>
        </p:grpSpPr>
        <p:sp>
          <p:nvSpPr>
            <p:cNvPr id="53" name="TextBox 52"/>
            <p:cNvSpPr txBox="1"/>
            <p:nvPr/>
          </p:nvSpPr>
          <p:spPr>
            <a:xfrm>
              <a:off x="3176291" y="2854995"/>
              <a:ext cx="714380" cy="77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снега</a:t>
              </a:r>
              <a:r>
                <a:rPr lang="en-US" sz="28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>
              <a:off x="3202474" y="3029783"/>
              <a:ext cx="438707" cy="0"/>
            </a:xfrm>
            <a:prstGeom prst="line">
              <a:avLst/>
            </a:prstGeom>
            <a:noFill/>
            <a:ln w="28575">
              <a:solidFill>
                <a:srgbClr val="0014AC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5" name="Прямая со стрелкой 54"/>
          <p:cNvCxnSpPr/>
          <p:nvPr/>
        </p:nvCxnSpPr>
        <p:spPr>
          <a:xfrm rot="10800000">
            <a:off x="2786050" y="3286124"/>
            <a:ext cx="785818" cy="1588"/>
          </a:xfrm>
          <a:prstGeom prst="straightConnector1">
            <a:avLst/>
          </a:prstGeom>
          <a:ln w="952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55"/>
          <p:cNvGrpSpPr/>
          <p:nvPr/>
        </p:nvGrpSpPr>
        <p:grpSpPr>
          <a:xfrm>
            <a:off x="2500298" y="2643182"/>
            <a:ext cx="714380" cy="646331"/>
            <a:chOff x="3176291" y="2714620"/>
            <a:chExt cx="714380" cy="646331"/>
          </a:xfrm>
        </p:grpSpPr>
        <p:sp>
          <p:nvSpPr>
            <p:cNvPr id="57" name="TextBox 56"/>
            <p:cNvSpPr txBox="1"/>
            <p:nvPr/>
          </p:nvSpPr>
          <p:spPr>
            <a:xfrm>
              <a:off x="3176291" y="2714620"/>
              <a:ext cx="7143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3600" b="1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>
              <a:off x="3202474" y="2824113"/>
              <a:ext cx="438707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2" name="Прямая со стрелкой 41"/>
          <p:cNvCxnSpPr/>
          <p:nvPr/>
        </p:nvCxnSpPr>
        <p:spPr>
          <a:xfrm rot="10800000">
            <a:off x="1285852" y="3929066"/>
            <a:ext cx="857256" cy="1588"/>
          </a:xfrm>
          <a:prstGeom prst="straightConnector1">
            <a:avLst/>
          </a:prstGeom>
          <a:ln w="952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51"/>
          <p:cNvGrpSpPr/>
          <p:nvPr/>
        </p:nvGrpSpPr>
        <p:grpSpPr>
          <a:xfrm>
            <a:off x="0" y="4357694"/>
            <a:ext cx="1785950" cy="523220"/>
            <a:chOff x="3176291" y="2714621"/>
            <a:chExt cx="714380" cy="776443"/>
          </a:xfrm>
        </p:grpSpPr>
        <p:sp>
          <p:nvSpPr>
            <p:cNvPr id="49" name="TextBox 48"/>
            <p:cNvSpPr txBox="1"/>
            <p:nvPr/>
          </p:nvSpPr>
          <p:spPr>
            <a:xfrm>
              <a:off x="3176291" y="2714621"/>
              <a:ext cx="714380" cy="776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трения</a:t>
              </a:r>
              <a:endPara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Line 29"/>
            <p:cNvSpPr>
              <a:spLocks noChangeShapeType="1"/>
            </p:cNvSpPr>
            <p:nvPr/>
          </p:nvSpPr>
          <p:spPr bwMode="auto">
            <a:xfrm>
              <a:off x="3202474" y="2725637"/>
              <a:ext cx="438707" cy="0"/>
            </a:xfrm>
            <a:prstGeom prst="line">
              <a:avLst/>
            </a:prstGeom>
            <a:noFill/>
            <a:ln w="41275">
              <a:solidFill>
                <a:schemeClr val="accent1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8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000100" y="1500174"/>
            <a:ext cx="2143140" cy="5847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2910" y="514351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4348" y="2714620"/>
            <a:ext cx="1214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снег</a:t>
            </a:r>
            <a:endParaRPr lang="ru-RU" sz="32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 flipV="1">
            <a:off x="3071802" y="3071810"/>
            <a:ext cx="1000132" cy="1588"/>
          </a:xfrm>
          <a:prstGeom prst="straightConnector1">
            <a:avLst/>
          </a:prstGeom>
          <a:ln w="9525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726050" y="2330134"/>
            <a:ext cx="9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3200" dirty="0">
              <a:solidFill>
                <a:srgbClr val="0014AC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906882" y="1211033"/>
            <a:ext cx="240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35708" y="1207644"/>
            <a:ext cx="20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643834" y="118350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37642" y="1931447"/>
            <a:ext cx="198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843260" y="1659610"/>
            <a:ext cx="1627798" cy="1271288"/>
            <a:chOff x="9757" y="3231"/>
            <a:chExt cx="711" cy="643"/>
          </a:xfrm>
          <a:noFill/>
        </p:grpSpPr>
        <p:sp>
          <p:nvSpPr>
            <p:cNvPr id="91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60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kumimoji="0" lang="en-US" sz="3200" b="1" i="0" u="none" strike="noStrike" cap="none" normalizeH="0" baseline="0" dirty="0" err="1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786446" y="2928934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857752" y="3000372"/>
            <a:ext cx="1143008" cy="5847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786088" y="2707228"/>
            <a:ext cx="1627798" cy="1271288"/>
            <a:chOff x="9757" y="3231"/>
            <a:chExt cx="711" cy="643"/>
          </a:xfrm>
          <a:noFill/>
        </p:grpSpPr>
        <p:sp>
          <p:nvSpPr>
            <p:cNvPr id="97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60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err="1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4691718" y="4006914"/>
            <a:ext cx="1483450" cy="5847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31310" y="3983756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983162" y="3714752"/>
            <a:ext cx="1627798" cy="1271288"/>
            <a:chOff x="9757" y="3231"/>
            <a:chExt cx="711" cy="643"/>
          </a:xfrm>
          <a:noFill/>
        </p:grpSpPr>
        <p:sp>
          <p:nvSpPr>
            <p:cNvPr id="103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60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err="1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4643438" y="4643446"/>
            <a:ext cx="1143008" cy="5847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786446" y="4643446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446136" y="4389226"/>
            <a:ext cx="1627798" cy="1271288"/>
            <a:chOff x="9757" y="3231"/>
            <a:chExt cx="711" cy="643"/>
          </a:xfrm>
          <a:noFill/>
        </p:grpSpPr>
        <p:sp>
          <p:nvSpPr>
            <p:cNvPr id="109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60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4572000" y="5572140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70614" y="5310528"/>
            <a:ext cx="1627798" cy="1271288"/>
            <a:chOff x="9757" y="3231"/>
            <a:chExt cx="711" cy="643"/>
          </a:xfrm>
          <a:noFill/>
        </p:grpSpPr>
        <p:sp>
          <p:nvSpPr>
            <p:cNvPr id="114" name="Text Box 8"/>
            <p:cNvSpPr txBox="1">
              <a:spLocks noChangeArrowheads="1"/>
            </p:cNvSpPr>
            <p:nvPr/>
          </p:nvSpPr>
          <p:spPr bwMode="auto">
            <a:xfrm>
              <a:off x="9757" y="3506"/>
              <a:ext cx="680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3200" b="1" baseline="-25000" dirty="0" err="1" smtClean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g </a:t>
              </a:r>
              <a:endParaRPr lang="ru-RU" sz="32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60" cy="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lang="ru-RU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-32" y="6273249"/>
            <a:ext cx="1714512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Сила трения уменьшает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кинетическую энергию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3" grpId="0" animBg="1"/>
      <p:bldP spid="64" grpId="0" animBg="1"/>
      <p:bldP spid="78" grpId="0"/>
      <p:bldP spid="79" grpId="0"/>
      <p:bldP spid="82" grpId="0"/>
      <p:bldP spid="86" grpId="0"/>
      <p:bldP spid="87" grpId="0"/>
      <p:bldP spid="88" grpId="0"/>
      <p:bldP spid="89" grpId="0"/>
      <p:bldP spid="94" grpId="0"/>
      <p:bldP spid="95" grpId="0" animBg="1"/>
      <p:bldP spid="100" grpId="0" animBg="1"/>
      <p:bldP spid="101" grpId="0"/>
      <p:bldP spid="106" grpId="0" animBg="1"/>
      <p:bldP spid="107" grpId="0"/>
      <p:bldP spid="112" grpId="0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6922062" y="703689"/>
            <a:ext cx="1638778" cy="327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4742923" y="500042"/>
            <a:ext cx="757771" cy="3275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00034" y="2857496"/>
            <a:ext cx="7929586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пушки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v</a:t>
            </a:r>
            <a:r>
              <a:rPr lang="ru-RU" sz="4000" b="1" baseline="-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снаряда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073594" y="714356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1928794" y="928095"/>
            <a:ext cx="2571768" cy="1000132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4"/>
          <p:cNvGrpSpPr/>
          <p:nvPr/>
        </p:nvGrpSpPr>
        <p:grpSpPr>
          <a:xfrm>
            <a:off x="571472" y="642918"/>
            <a:ext cx="1733172" cy="1643074"/>
            <a:chOff x="571472" y="642918"/>
            <a:chExt cx="1733172" cy="1643074"/>
          </a:xfrm>
        </p:grpSpPr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737304" y="946620"/>
              <a:ext cx="1135346" cy="1339372"/>
            </a:xfrm>
            <a:prstGeom prst="ellipse">
              <a:avLst/>
            </a:prstGeom>
            <a:noFill/>
            <a:ln w="60325">
              <a:solidFill>
                <a:srgbClr val="0014AC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71472" y="642918"/>
              <a:ext cx="1733172" cy="632026"/>
            </a:xfrm>
            <a:prstGeom prst="rect">
              <a:avLst/>
            </a:prstGeom>
            <a:noFill/>
            <a:ln w="60325">
              <a:solidFill>
                <a:srgbClr val="0014AC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14AC"/>
                </a:solidFill>
              </a:endParaRPr>
            </a:p>
          </p:txBody>
        </p:sp>
      </p:grpSp>
      <p:grpSp>
        <p:nvGrpSpPr>
          <p:cNvPr id="3" name="Группа 15"/>
          <p:cNvGrpSpPr/>
          <p:nvPr/>
        </p:nvGrpSpPr>
        <p:grpSpPr>
          <a:xfrm>
            <a:off x="5072066" y="785794"/>
            <a:ext cx="1733172" cy="1643074"/>
            <a:chOff x="571472" y="642918"/>
            <a:chExt cx="1733172" cy="1643074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737304" y="946620"/>
              <a:ext cx="1135346" cy="1339372"/>
            </a:xfrm>
            <a:prstGeom prst="ellipse">
              <a:avLst/>
            </a:prstGeom>
            <a:noFill/>
            <a:ln w="60325">
              <a:solidFill>
                <a:srgbClr val="0014AC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71472" y="642918"/>
              <a:ext cx="1733172" cy="632026"/>
            </a:xfrm>
            <a:prstGeom prst="rect">
              <a:avLst/>
            </a:prstGeom>
            <a:noFill/>
            <a:ln w="60325">
              <a:solidFill>
                <a:srgbClr val="0014AC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1472" y="655167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5929322" y="838182"/>
            <a:ext cx="1143008" cy="500066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4" name="Группа 23"/>
          <p:cNvGrpSpPr/>
          <p:nvPr/>
        </p:nvGrpSpPr>
        <p:grpSpPr>
          <a:xfrm>
            <a:off x="3671353" y="201019"/>
            <a:ext cx="1285884" cy="584775"/>
            <a:chOff x="4572000" y="201019"/>
            <a:chExt cx="1285884" cy="584775"/>
          </a:xfrm>
        </p:grpSpPr>
        <p:sp>
          <p:nvSpPr>
            <p:cNvPr id="22" name="TextBox 21"/>
            <p:cNvSpPr txBox="1"/>
            <p:nvPr/>
          </p:nvSpPr>
          <p:spPr>
            <a:xfrm>
              <a:off x="4572000" y="201019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пушки</a:t>
              </a:r>
              <a:endParaRPr lang="ru-RU" sz="3200" dirty="0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24"/>
          <p:cNvGrpSpPr/>
          <p:nvPr/>
        </p:nvGrpSpPr>
        <p:grpSpPr>
          <a:xfrm>
            <a:off x="7786710" y="-84733"/>
            <a:ext cx="1571636" cy="584775"/>
            <a:chOff x="6185545" y="-441899"/>
            <a:chExt cx="1571636" cy="584775"/>
          </a:xfrm>
        </p:grpSpPr>
        <p:sp>
          <p:nvSpPr>
            <p:cNvPr id="26" name="TextBox 25"/>
            <p:cNvSpPr txBox="1"/>
            <p:nvPr/>
          </p:nvSpPr>
          <p:spPr>
            <a:xfrm>
              <a:off x="6185545" y="-441899"/>
              <a:ext cx="157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снаряда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715272" y="6215082"/>
            <a:ext cx="1426994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2535E-7 L 0.19861 0.0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809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9" grpId="0" animBg="1"/>
      <p:bldP spid="21" grpId="0" animBg="1"/>
      <p:bldP spid="21" grpId="1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32" y="-24"/>
            <a:ext cx="91440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Автомобиль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массой 2 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трогается с места и движется в гору, угол наклона которой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30°.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расстоянии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автомобиль, двигаясь равноускоренно, развил скорость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 км/ч.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Коэффициент трения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среднюю мощность, развиваемую двигателем автомобиля.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ый треугольник 1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 rot="5400000">
            <a:off x="1977182" y="3035297"/>
            <a:ext cx="1357322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5400000" flipH="1" flipV="1">
            <a:off x="2374675" y="1445989"/>
            <a:ext cx="1125755" cy="554251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580000" flipH="1" flipV="1">
            <a:off x="1845563" y="2607451"/>
            <a:ext cx="1000156" cy="500066"/>
          </a:xfrm>
          <a:prstGeom prst="straightConnector1">
            <a:avLst/>
          </a:prstGeom>
          <a:ln w="44450">
            <a:solidFill>
              <a:srgbClr val="0014AC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714612" y="3500414"/>
            <a:ext cx="714380" cy="461665"/>
            <a:chOff x="2714612" y="4429132"/>
            <a:chExt cx="714380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3214678" y="2100196"/>
            <a:ext cx="571504" cy="400110"/>
            <a:chOff x="2000232" y="2528824"/>
            <a:chExt cx="571504" cy="400110"/>
          </a:xfrm>
        </p:grpSpPr>
        <p:cxnSp>
          <p:nvCxnSpPr>
            <p:cNvPr id="10" name="Прямая со стрелкой 9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 rot="1635248">
            <a:off x="2612578" y="2496863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71037">
            <a:off x="1538743" y="2590922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81228" y="1654737"/>
            <a:ext cx="1285884" cy="642942"/>
          </a:xfrm>
          <a:prstGeom prst="line">
            <a:avLst/>
          </a:prstGeom>
          <a:ln w="50800">
            <a:solidFill>
              <a:srgbClr val="C000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659893" y="2312279"/>
            <a:ext cx="571504" cy="285752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25856" y="3342572"/>
            <a:ext cx="485076" cy="30074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2427116" y="2814270"/>
            <a:ext cx="1030088" cy="545036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3286116" y="1000108"/>
            <a:ext cx="714380" cy="461665"/>
            <a:chOff x="3357554" y="2143116"/>
            <a:chExt cx="714380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/>
          <p:cNvCxnSpPr/>
          <p:nvPr/>
        </p:nvCxnSpPr>
        <p:spPr>
          <a:xfrm>
            <a:off x="2786050" y="2285992"/>
            <a:ext cx="428628" cy="184441"/>
          </a:xfrm>
          <a:prstGeom prst="line">
            <a:avLst/>
          </a:prstGeom>
          <a:ln w="69850">
            <a:solidFill>
              <a:srgbClr val="006600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 rot="1535645">
            <a:off x="2391018" y="2050151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7"/>
          <p:cNvGrpSpPr/>
          <p:nvPr/>
        </p:nvGrpSpPr>
        <p:grpSpPr>
          <a:xfrm>
            <a:off x="1331412" y="1085032"/>
            <a:ext cx="714380" cy="461665"/>
            <a:chOff x="1974354" y="2503909"/>
            <a:chExt cx="714380" cy="461665"/>
          </a:xfrm>
        </p:grpSpPr>
        <p:cxnSp>
          <p:nvCxnSpPr>
            <p:cNvPr id="29" name="Прямая со стрелкой 28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74354" y="2503909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en-US" sz="24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726411" y="3857628"/>
            <a:ext cx="3143272" cy="1714512"/>
          </a:xfrm>
          <a:prstGeom prst="round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-71250" y="3857628"/>
            <a:ext cx="5357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</a:t>
            </a:r>
          </a:p>
          <a:p>
            <a:pPr marL="514350" indent="-514350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4038" y="4844489"/>
            <a:ext cx="2143140" cy="58477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43768" y="714356"/>
            <a:ext cx="1609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30°</a:t>
            </a:r>
            <a:endParaRPr lang="ru-RU" sz="4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715140" y="1142984"/>
            <a:ext cx="2585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=2000кг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491712" y="2643182"/>
            <a:ext cx="158088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7000924" y="1643050"/>
            <a:ext cx="1857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kumimoji="0" lang="ru-RU" sz="40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=0,2 </a:t>
            </a:r>
            <a:endParaRPr kumimoji="0" lang="en-US" sz="40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2" name="Прямоугольный треугольник 41"/>
          <p:cNvSpPr/>
          <p:nvPr/>
        </p:nvSpPr>
        <p:spPr>
          <a:xfrm>
            <a:off x="4722191" y="3465264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5400000">
            <a:off x="2511381" y="3023329"/>
            <a:ext cx="698338" cy="398755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3929058" y="92867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3929058" y="135729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1071538" y="4714884"/>
            <a:ext cx="1500198" cy="28575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1285852" y="4357694"/>
            <a:ext cx="2071702" cy="57150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929058" y="3929066"/>
            <a:ext cx="521494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0,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2000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=1740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929058" y="4500570"/>
            <a:ext cx="3786214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929058" y="5000636"/>
            <a:ext cx="514353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=2к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1к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Н+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1,74к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Н=4,47кН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0" y="5975355"/>
            <a:ext cx="9358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средняя мощность, развиваемая двигателем автомобиля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23,7кВт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800" dirty="0"/>
          </a:p>
        </p:txBody>
      </p:sp>
      <p:cxnSp>
        <p:nvCxnSpPr>
          <p:cNvPr id="56" name="Прямая со стрелкой 55"/>
          <p:cNvCxnSpPr/>
          <p:nvPr/>
        </p:nvCxnSpPr>
        <p:spPr>
          <a:xfrm rot="-180000">
            <a:off x="4572000" y="2375831"/>
            <a:ext cx="714380" cy="428628"/>
          </a:xfrm>
          <a:prstGeom prst="straightConnector1">
            <a:avLst/>
          </a:prstGeom>
          <a:ln w="63500">
            <a:solidFill>
              <a:schemeClr val="bg2">
                <a:lumMod val="25000"/>
              </a:schemeClr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114"/>
          <p:cNvGrpSpPr/>
          <p:nvPr/>
        </p:nvGrpSpPr>
        <p:grpSpPr>
          <a:xfrm>
            <a:off x="4929190" y="2071678"/>
            <a:ext cx="556020" cy="584775"/>
            <a:chOff x="4362433" y="2426063"/>
            <a:chExt cx="556020" cy="584775"/>
          </a:xfrm>
        </p:grpSpPr>
        <p:sp>
          <p:nvSpPr>
            <p:cNvPr id="58" name="TextBox 57"/>
            <p:cNvSpPr txBox="1"/>
            <p:nvPr/>
          </p:nvSpPr>
          <p:spPr>
            <a:xfrm rot="2012913" flipH="1">
              <a:off x="4362433" y="2426063"/>
              <a:ext cx="556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3200" dirty="0"/>
            </a:p>
          </p:txBody>
        </p:sp>
        <p:cxnSp>
          <p:nvCxnSpPr>
            <p:cNvPr id="59" name="Прямая со стрелкой 58"/>
            <p:cNvCxnSpPr/>
            <p:nvPr/>
          </p:nvCxnSpPr>
          <p:spPr>
            <a:xfrm rot="21480000">
              <a:off x="4525876" y="2501438"/>
              <a:ext cx="389932" cy="265146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Прямая со стрелкой 59"/>
          <p:cNvCxnSpPr/>
          <p:nvPr/>
        </p:nvCxnSpPr>
        <p:spPr>
          <a:xfrm rot="-120000">
            <a:off x="5376860" y="2955587"/>
            <a:ext cx="714380" cy="428628"/>
          </a:xfrm>
          <a:prstGeom prst="straightConnector1">
            <a:avLst/>
          </a:prstGeom>
          <a:ln w="63500">
            <a:solidFill>
              <a:schemeClr val="tx1"/>
            </a:solidFill>
            <a:headEnd type="stealt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123"/>
          <p:cNvGrpSpPr/>
          <p:nvPr/>
        </p:nvGrpSpPr>
        <p:grpSpPr>
          <a:xfrm>
            <a:off x="5500694" y="2500306"/>
            <a:ext cx="556020" cy="556999"/>
            <a:chOff x="5115902" y="3102304"/>
            <a:chExt cx="556020" cy="556999"/>
          </a:xfrm>
        </p:grpSpPr>
        <p:sp>
          <p:nvSpPr>
            <p:cNvPr id="62" name="TextBox 61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>
              <a:off x="5357818" y="3102304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Прямая со стрелкой 67"/>
          <p:cNvCxnSpPr/>
          <p:nvPr/>
        </p:nvCxnSpPr>
        <p:spPr>
          <a:xfrm>
            <a:off x="71406" y="1108935"/>
            <a:ext cx="5786478" cy="2820131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137043" flipH="1">
            <a:off x="5868090" y="3439872"/>
            <a:ext cx="55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220107" y="214290"/>
            <a:ext cx="166744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=50м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7000892" y="2071678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м/с </a:t>
            </a:r>
            <a:endParaRPr lang="ru-RU" sz="4000" dirty="0">
              <a:solidFill>
                <a:srgbClr val="C00000"/>
              </a:solidFill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-71470" y="1928802"/>
            <a:ext cx="1777875" cy="987730"/>
            <a:chOff x="0" y="2071678"/>
            <a:chExt cx="1777875" cy="987730"/>
          </a:xfrm>
        </p:grpSpPr>
        <p:grpSp>
          <p:nvGrpSpPr>
            <p:cNvPr id="67" name="Group 5"/>
            <p:cNvGrpSpPr>
              <a:grpSpLocks/>
            </p:cNvGrpSpPr>
            <p:nvPr/>
          </p:nvGrpSpPr>
          <p:grpSpPr bwMode="auto">
            <a:xfrm>
              <a:off x="142844" y="2071678"/>
              <a:ext cx="1635031" cy="987730"/>
              <a:chOff x="15238" y="3604"/>
              <a:chExt cx="2379" cy="1976"/>
            </a:xfrm>
            <a:solidFill>
              <a:schemeClr val="bg1"/>
            </a:solidFill>
          </p:grpSpPr>
          <p:sp>
            <p:nvSpPr>
              <p:cNvPr id="70" name="Text Box 6"/>
              <p:cNvSpPr txBox="1">
                <a:spLocks noChangeArrowheads="1"/>
              </p:cNvSpPr>
              <p:nvPr/>
            </p:nvSpPr>
            <p:spPr bwMode="auto">
              <a:xfrm>
                <a:off x="15238" y="3722"/>
                <a:ext cx="2183" cy="18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1" name="Group 7"/>
              <p:cNvGrpSpPr>
                <a:grpSpLocks/>
              </p:cNvGrpSpPr>
              <p:nvPr/>
            </p:nvGrpSpPr>
            <p:grpSpPr bwMode="auto">
              <a:xfrm>
                <a:off x="15461" y="3604"/>
                <a:ext cx="2156" cy="1715"/>
                <a:chOff x="9862" y="6636"/>
                <a:chExt cx="1071" cy="1715"/>
              </a:xfrm>
              <a:grpFill/>
            </p:grpSpPr>
            <p:grpSp>
              <p:nvGrpSpPr>
                <p:cNvPr id="72" name="Group 9"/>
                <p:cNvGrpSpPr>
                  <a:grpSpLocks/>
                </p:cNvGrpSpPr>
                <p:nvPr/>
              </p:nvGrpSpPr>
              <p:grpSpPr bwMode="auto">
                <a:xfrm>
                  <a:off x="9862" y="6636"/>
                  <a:ext cx="1071" cy="1715"/>
                  <a:chOff x="12788" y="5651"/>
                  <a:chExt cx="1071" cy="1715"/>
                </a:xfrm>
                <a:grpFill/>
              </p:grpSpPr>
              <p:sp>
                <p:nvSpPr>
                  <p:cNvPr id="7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88" y="5651"/>
                    <a:ext cx="1071" cy="10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– 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891" y="6486"/>
                    <a:ext cx="599" cy="88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  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а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3" name="Line 8"/>
                <p:cNvSpPr>
                  <a:spLocks noChangeShapeType="1"/>
                </p:cNvSpPr>
                <p:nvPr/>
              </p:nvSpPr>
              <p:spPr bwMode="auto">
                <a:xfrm>
                  <a:off x="10026" y="7558"/>
                  <a:ext cx="538" cy="12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76" name="Прямоугольник 75"/>
            <p:cNvSpPr/>
            <p:nvPr/>
          </p:nvSpPr>
          <p:spPr>
            <a:xfrm>
              <a:off x="0" y="2278600"/>
              <a:ext cx="5293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ru-RU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-71470" y="2727022"/>
            <a:ext cx="1643074" cy="987730"/>
            <a:chOff x="-456483" y="2071678"/>
            <a:chExt cx="2099653" cy="987730"/>
          </a:xfrm>
        </p:grpSpPr>
        <p:grpSp>
          <p:nvGrpSpPr>
            <p:cNvPr id="79" name="Group 5"/>
            <p:cNvGrpSpPr>
              <a:grpSpLocks/>
            </p:cNvGrpSpPr>
            <p:nvPr/>
          </p:nvGrpSpPr>
          <p:grpSpPr bwMode="auto">
            <a:xfrm>
              <a:off x="142845" y="2071678"/>
              <a:ext cx="1500325" cy="987730"/>
              <a:chOff x="15238" y="3604"/>
              <a:chExt cx="2183" cy="1976"/>
            </a:xfrm>
            <a:solidFill>
              <a:schemeClr val="bg1"/>
            </a:solidFill>
          </p:grpSpPr>
          <p:sp>
            <p:nvSpPr>
              <p:cNvPr id="81" name="Text Box 6"/>
              <p:cNvSpPr txBox="1">
                <a:spLocks noChangeArrowheads="1"/>
              </p:cNvSpPr>
              <p:nvPr/>
            </p:nvSpPr>
            <p:spPr bwMode="auto">
              <a:xfrm>
                <a:off x="15238" y="3722"/>
                <a:ext cx="2183" cy="18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82" name="Group 7"/>
              <p:cNvGrpSpPr>
                <a:grpSpLocks/>
              </p:cNvGrpSpPr>
              <p:nvPr/>
            </p:nvGrpSpPr>
            <p:grpSpPr bwMode="auto">
              <a:xfrm>
                <a:off x="15465" y="3604"/>
                <a:ext cx="1651" cy="1715"/>
                <a:chOff x="9862" y="6636"/>
                <a:chExt cx="820" cy="1715"/>
              </a:xfrm>
              <a:grpFill/>
            </p:grpSpPr>
            <p:grpSp>
              <p:nvGrpSpPr>
                <p:cNvPr id="83" name="Group 9"/>
                <p:cNvGrpSpPr>
                  <a:grpSpLocks/>
                </p:cNvGrpSpPr>
                <p:nvPr/>
              </p:nvGrpSpPr>
              <p:grpSpPr bwMode="auto">
                <a:xfrm>
                  <a:off x="9862" y="6636"/>
                  <a:ext cx="820" cy="1715"/>
                  <a:chOff x="12788" y="5651"/>
                  <a:chExt cx="820" cy="1715"/>
                </a:xfrm>
                <a:grpFill/>
              </p:grpSpPr>
              <p:sp>
                <p:nvSpPr>
                  <p:cNvPr id="85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88" y="5651"/>
                    <a:ext cx="820" cy="10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v</a:t>
                    </a:r>
                    <a:r>
                      <a:rPr kumimoji="0" lang="ru-RU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kumimoji="0" lang="ru-RU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6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888" y="6486"/>
                    <a:ext cx="644" cy="88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lvl="0">
                      <a:spcAft>
                        <a:spcPts val="1000"/>
                      </a:spcAft>
                    </a:pPr>
                    <a:r>
                      <a: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2400" b="1" dirty="0" smtClean="0">
                        <a:solidFill>
                          <a:srgbClr val="008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  <a:endParaRPr kumimoji="0" lang="ru-RU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4" name="Line 8"/>
                <p:cNvSpPr>
                  <a:spLocks noChangeShapeType="1"/>
                </p:cNvSpPr>
                <p:nvPr/>
              </p:nvSpPr>
              <p:spPr bwMode="auto">
                <a:xfrm>
                  <a:off x="10026" y="7558"/>
                  <a:ext cx="538" cy="12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0" name="Прямоугольник 79"/>
            <p:cNvSpPr/>
            <p:nvPr/>
          </p:nvSpPr>
          <p:spPr>
            <a:xfrm>
              <a:off x="-456483" y="2214554"/>
              <a:ext cx="6591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 </a:t>
              </a:r>
              <a:r>
                <a:rPr lang="ru-RU" sz="28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ru-RU" sz="2800" dirty="0"/>
            </a:p>
          </p:txBody>
        </p:sp>
      </p:grpSp>
      <p:sp>
        <p:nvSpPr>
          <p:cNvPr id="87" name="Прямоугольник 86"/>
          <p:cNvSpPr/>
          <p:nvPr/>
        </p:nvSpPr>
        <p:spPr>
          <a:xfrm>
            <a:off x="0" y="3493050"/>
            <a:ext cx="12858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=1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r>
              <a:rPr lang="ru-RU" sz="2000" b="1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28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-32" y="5500702"/>
            <a:ext cx="271464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2631420" y="5548986"/>
            <a:ext cx="15119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=v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+а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4214810" y="5572140"/>
            <a:ext cx="114300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t=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10с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429256" y="5500702"/>
            <a:ext cx="271464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=23,7кВт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00"/>
                            </p:stCondLst>
                            <p:childTnLst>
                              <p:par>
                                <p:cTn id="19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2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3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7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8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4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5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4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12" grpId="0"/>
      <p:bldP spid="12" grpId="1"/>
      <p:bldP spid="13" grpId="0"/>
      <p:bldP spid="13" grpId="1"/>
      <p:bldP spid="23" grpId="0" animBg="1"/>
      <p:bldP spid="32" grpId="0" animBg="1"/>
      <p:bldP spid="34" grpId="0" animBg="1"/>
      <p:bldP spid="37" grpId="0"/>
      <p:bldP spid="38" grpId="0"/>
      <p:bldP spid="39" grpId="0" animBg="1"/>
      <p:bldP spid="40" grpId="0"/>
      <p:bldP spid="42" grpId="0" animBg="1"/>
      <p:bldP spid="43" grpId="0" animBg="1"/>
      <p:bldP spid="44" grpId="0"/>
      <p:bldP spid="45" grpId="0"/>
      <p:bldP spid="50" grpId="0" animBg="1"/>
      <p:bldP spid="52" grpId="0" animBg="1"/>
      <p:bldP spid="53" grpId="0" animBg="1"/>
      <p:bldP spid="54" grpId="0"/>
      <p:bldP spid="69" grpId="0"/>
      <p:bldP spid="65" grpId="0" animBg="1"/>
      <p:bldP spid="66" grpId="0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Какую работу нужно совершить, чтобы тело массой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 г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прошло по горизонтали без начальной скорости равноускоренно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45 м за 3 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Коэффициент трения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0,1.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Платформа массой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10т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движется по горизонтальному участку железнодорожного пути со скоростью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1,5м/с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Ее нагоняет платформа массой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12т,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движущаяся со скоростью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м/с.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столкновении платформы сцепляются и движутся вместе. С какой скоростью? Трением пренебречь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00174"/>
            <a:ext cx="285748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4800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 lvl="0">
              <a:lnSpc>
                <a:spcPts val="3500"/>
              </a:lnSpc>
            </a:pP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км/ч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27,8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</a:t>
            </a: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t-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68"/>
          <p:cNvGrpSpPr/>
          <p:nvPr/>
        </p:nvGrpSpPr>
        <p:grpSpPr>
          <a:xfrm>
            <a:off x="71406" y="1285860"/>
            <a:ext cx="2571768" cy="3060000"/>
            <a:chOff x="928662" y="1571612"/>
            <a:chExt cx="2573356" cy="306000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5400000" flipH="1" flipV="1">
              <a:off x="1971224" y="3100818"/>
              <a:ext cx="3060000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928662" y="3929066"/>
              <a:ext cx="2563833" cy="158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3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лицей\класс\для анимашек\IMG_01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14488"/>
            <a:ext cx="4214810" cy="1992553"/>
          </a:xfrm>
          <a:prstGeom prst="rect">
            <a:avLst/>
          </a:prstGeom>
          <a:noFill/>
        </p:spPr>
      </p:pic>
      <p:pic>
        <p:nvPicPr>
          <p:cNvPr id="1029" name="Picture 5" descr="E:\лицей\класс\для анимашек\Копия IMG_01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96382"/>
            <a:ext cx="9144000" cy="2461618"/>
          </a:xfrm>
          <a:prstGeom prst="rect">
            <a:avLst/>
          </a:prstGeom>
          <a:noFill/>
        </p:spPr>
      </p:pic>
      <p:pic>
        <p:nvPicPr>
          <p:cNvPr id="1030" name="Picture 6" descr="E:\лицей\класс\для анимашек\Копия (5) IMG_01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4214810" cy="1733941"/>
          </a:xfrm>
          <a:prstGeom prst="rect">
            <a:avLst/>
          </a:prstGeom>
          <a:noFill/>
        </p:spPr>
      </p:pic>
      <p:pic>
        <p:nvPicPr>
          <p:cNvPr id="1026" name="Picture 2" descr="E:\лицей\класс\для анимашек\IMG_01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1540" y="-71462"/>
            <a:ext cx="7002460" cy="61436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3108" y="2357430"/>
            <a:ext cx="7000892" cy="3714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0111E-6 L 0.00087 0.1581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лицей\класс\для анимашек\IMG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08531" cy="158094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-14990" y="2718132"/>
            <a:ext cx="9161891" cy="4139868"/>
            <a:chOff x="-14990" y="2718132"/>
            <a:chExt cx="9161891" cy="4139868"/>
          </a:xfrm>
        </p:grpSpPr>
        <p:pic>
          <p:nvPicPr>
            <p:cNvPr id="2053" name="Picture 5" descr="E:\лицей\класс\для анимашек\Копия (4) IMG_018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4990" y="2718132"/>
              <a:ext cx="9144000" cy="907909"/>
            </a:xfrm>
            <a:prstGeom prst="rect">
              <a:avLst/>
            </a:prstGeom>
            <a:noFill/>
          </p:spPr>
        </p:pic>
        <p:pic>
          <p:nvPicPr>
            <p:cNvPr id="2055" name="Picture 7" descr="E:\лицей\класс\для анимашек\Копия IMG_000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606796"/>
              <a:ext cx="9146901" cy="3251204"/>
            </a:xfrm>
            <a:prstGeom prst="rect">
              <a:avLst/>
            </a:prstGeom>
            <a:noFill/>
          </p:spPr>
        </p:pic>
      </p:grpSp>
      <p:pic>
        <p:nvPicPr>
          <p:cNvPr id="2051" name="Picture 3" descr="E:\лицей\класс\для анимашек\IMG_01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2947" y="0"/>
            <a:ext cx="7251053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лицей\класс\для анимашек\IMG_01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-1"/>
            <a:ext cx="5124903" cy="3143249"/>
          </a:xfrm>
          <a:prstGeom prst="rect">
            <a:avLst/>
          </a:prstGeom>
          <a:noFill/>
        </p:spPr>
      </p:pic>
      <p:pic>
        <p:nvPicPr>
          <p:cNvPr id="3076" name="Picture 4" descr="E:\лицей\класс\для анимашек\Копия IMG_01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9859" y="0"/>
            <a:ext cx="2384141" cy="3371856"/>
          </a:xfrm>
          <a:prstGeom prst="rect">
            <a:avLst/>
          </a:prstGeom>
          <a:noFill/>
        </p:spPr>
      </p:pic>
      <p:pic>
        <p:nvPicPr>
          <p:cNvPr id="3079" name="Picture 7" descr="E:\лицей\класс\для анимашек\IMG_00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581781"/>
            <a:ext cx="9144000" cy="2276219"/>
          </a:xfrm>
          <a:prstGeom prst="rect">
            <a:avLst/>
          </a:prstGeom>
          <a:noFill/>
        </p:spPr>
      </p:pic>
      <p:pic>
        <p:nvPicPr>
          <p:cNvPr id="3077" name="Picture 5" descr="E:\лицей\класс\для анимашек\Копия (2) IMG_018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786058"/>
            <a:ext cx="4824678" cy="4071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429000"/>
            <a:ext cx="4857752" cy="3429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9984436">
            <a:off x="838829" y="903882"/>
            <a:ext cx="923328" cy="5604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0204E-6 L -0.0019 0.180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9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249237" y="-88924"/>
            <a:ext cx="5892807" cy="4703403"/>
            <a:chOff x="-249237" y="-88924"/>
            <a:chExt cx="5892807" cy="4703403"/>
          </a:xfrm>
        </p:grpSpPr>
        <p:pic>
          <p:nvPicPr>
            <p:cNvPr id="4100" name="Picture 4" descr="E:\лицей\класс\для анимашек\IMG_018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249237" y="-88924"/>
              <a:ext cx="5892807" cy="4559316"/>
            </a:xfrm>
            <a:prstGeom prst="rect">
              <a:avLst/>
            </a:prstGeom>
            <a:noFill/>
          </p:spPr>
        </p:pic>
        <p:sp>
          <p:nvSpPr>
            <p:cNvPr id="27" name="Арка 26"/>
            <p:cNvSpPr/>
            <p:nvPr/>
          </p:nvSpPr>
          <p:spPr>
            <a:xfrm rot="3376182">
              <a:off x="4146333" y="3551573"/>
              <a:ext cx="1268557" cy="857256"/>
            </a:xfrm>
            <a:prstGeom prst="block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 descr="E:\лицей\класс\для анимашек\IMG_00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439538"/>
            <a:ext cx="7000892" cy="241846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071678"/>
            <a:ext cx="2357422" cy="157163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873956">
            <a:off x="1135567" y="470540"/>
            <a:ext cx="1569836" cy="5858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778252"/>
            <a:ext cx="392909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929058" y="2928934"/>
            <a:ext cx="857256" cy="128588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 descr="E:\лицей\класс\для анимашек\Копия (2) Копия IMG_018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868" y="-24"/>
            <a:ext cx="5572132" cy="96468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4105" name="Picture 9" descr="E:\лицей\класс\для анимашек\Копия (3) Копия IMG_018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08409" y="4403732"/>
            <a:ext cx="5335591" cy="1424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106" name="Picture 10" descr="E:\лицей\класс\для анимашек\Копия (5) Копия IMG_018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85783" y="-71462"/>
            <a:ext cx="2286016" cy="594990"/>
          </a:xfrm>
          <a:prstGeom prst="rect">
            <a:avLst/>
          </a:prstGeom>
          <a:noFill/>
        </p:spPr>
      </p:pic>
      <p:cxnSp>
        <p:nvCxnSpPr>
          <p:cNvPr id="19" name="Прямая со стрелкой 18"/>
          <p:cNvCxnSpPr/>
          <p:nvPr/>
        </p:nvCxnSpPr>
        <p:spPr>
          <a:xfrm rot="10800000" flipV="1">
            <a:off x="4572000" y="357166"/>
            <a:ext cx="4071966" cy="3143272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7753372" y="4819660"/>
            <a:ext cx="285752" cy="571504"/>
          </a:xfrm>
          <a:prstGeom prst="ellipse">
            <a:avLst/>
          </a:prstGeom>
          <a:noFill/>
          <a:ln>
            <a:solidFill>
              <a:srgbClr val="001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084766" y="2000240"/>
            <a:ext cx="285752" cy="571504"/>
          </a:xfrm>
          <a:prstGeom prst="ellipse">
            <a:avLst/>
          </a:prstGeom>
          <a:noFill/>
          <a:ln>
            <a:solidFill>
              <a:srgbClr val="001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087810" y="984892"/>
            <a:ext cx="334171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Прилежащий катет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28596" y="3357562"/>
            <a:ext cx="7286676" cy="1643074"/>
          </a:xfrm>
          <a:prstGeom prst="straightConnector1">
            <a:avLst/>
          </a:prstGeom>
          <a:ln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4634" y="3933828"/>
            <a:ext cx="4929222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F=ma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8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28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Ньютона</a:t>
            </a:r>
            <a:endParaRPr lang="ru-RU" sz="28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837114" y="5652392"/>
            <a:ext cx="4306886" cy="1243708"/>
            <a:chOff x="4837114" y="5614292"/>
            <a:chExt cx="4306886" cy="1243708"/>
          </a:xfrm>
        </p:grpSpPr>
        <p:pic>
          <p:nvPicPr>
            <p:cNvPr id="4107" name="Picture 11" descr="E:\лицей\класс\для анимашек\Копия (4) Копия IMG_0183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857752" y="5614292"/>
              <a:ext cx="4286248" cy="124370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4837114" y="5643578"/>
              <a:ext cx="1000132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1" name="Прямая со стрелкой 30"/>
          <p:cNvCxnSpPr/>
          <p:nvPr/>
        </p:nvCxnSpPr>
        <p:spPr>
          <a:xfrm rot="5400000">
            <a:off x="3285322" y="2370130"/>
            <a:ext cx="572298" cy="794"/>
          </a:xfrm>
          <a:prstGeom prst="straightConnector1">
            <a:avLst/>
          </a:prstGeom>
          <a:ln w="38100">
            <a:solidFill>
              <a:srgbClr val="0014A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05174 -0.325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-163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1" grpId="0" animBg="1"/>
      <p:bldP spid="22" grpId="0" animBg="1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Задача №13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6"/>
          <p:cNvSpPr txBox="1">
            <a:spLocks/>
          </p:cNvSpPr>
          <p:nvPr/>
        </p:nvSpPr>
        <p:spPr>
          <a:xfrm>
            <a:off x="2500266" y="0"/>
            <a:ext cx="6643734" cy="1142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i="1" u="sng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Санки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lvl="0" indent="-514350" eaLnBrk="0" hangingPunct="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двигаются ускоренно вниз по горке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Прямоугольный треугольник 65"/>
          <p:cNvSpPr/>
          <p:nvPr/>
        </p:nvSpPr>
        <p:spPr>
          <a:xfrm rot="16376365">
            <a:off x="2124694" y="2580480"/>
            <a:ext cx="642942" cy="357190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>
            <a:off x="714348" y="1497748"/>
            <a:ext cx="4929222" cy="2357454"/>
          </a:xfrm>
          <a:prstGeom prst="rtTriangle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rot="5400000">
            <a:off x="1965307" y="3035297"/>
            <a:ext cx="1357322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5400000" flipH="1" flipV="1">
            <a:off x="2481832" y="1518640"/>
            <a:ext cx="1000132" cy="642942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1821637" y="2536001"/>
            <a:ext cx="1000132" cy="642942"/>
          </a:xfrm>
          <a:prstGeom prst="straightConnector1">
            <a:avLst/>
          </a:prstGeom>
          <a:ln w="44450">
            <a:solidFill>
              <a:srgbClr val="0014AC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056680" y="3372552"/>
            <a:ext cx="571504" cy="28575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400000" flipH="1" flipV="1">
            <a:off x="2491047" y="2780295"/>
            <a:ext cx="1000132" cy="642942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Группа 86"/>
          <p:cNvGrpSpPr/>
          <p:nvPr/>
        </p:nvGrpSpPr>
        <p:grpSpPr>
          <a:xfrm>
            <a:off x="2714612" y="3500414"/>
            <a:ext cx="714380" cy="461665"/>
            <a:chOff x="2714612" y="4429132"/>
            <a:chExt cx="714380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Группа 88"/>
          <p:cNvGrpSpPr/>
          <p:nvPr/>
        </p:nvGrpSpPr>
        <p:grpSpPr>
          <a:xfrm>
            <a:off x="3357554" y="1214398"/>
            <a:ext cx="714380" cy="461665"/>
            <a:chOff x="3357554" y="2143116"/>
            <a:chExt cx="714380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Группа 95"/>
          <p:cNvGrpSpPr/>
          <p:nvPr/>
        </p:nvGrpSpPr>
        <p:grpSpPr>
          <a:xfrm>
            <a:off x="2000232" y="1600106"/>
            <a:ext cx="571504" cy="400110"/>
            <a:chOff x="2000232" y="2528824"/>
            <a:chExt cx="571504" cy="400110"/>
          </a:xfrm>
        </p:grpSpPr>
        <p:cxnSp>
          <p:nvCxnSpPr>
            <p:cNvPr id="85" name="Прямая со стрелкой 8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 rot="1635248">
            <a:off x="2972516" y="2120317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 rot="1671037">
            <a:off x="1538743" y="2608684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4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1" name="Прямая со стрелкой 100"/>
          <p:cNvCxnSpPr/>
          <p:nvPr/>
        </p:nvCxnSpPr>
        <p:spPr>
          <a:xfrm>
            <a:off x="4071934" y="2786058"/>
            <a:ext cx="714380" cy="428628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ый треугольник 101"/>
          <p:cNvSpPr/>
          <p:nvPr/>
        </p:nvSpPr>
        <p:spPr>
          <a:xfrm>
            <a:off x="4714876" y="3429000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ый треугольник 103"/>
          <p:cNvSpPr/>
          <p:nvPr/>
        </p:nvSpPr>
        <p:spPr>
          <a:xfrm rot="5400000">
            <a:off x="2579745" y="3006194"/>
            <a:ext cx="642942" cy="456338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 rot="1535645">
            <a:off x="2391018" y="2058699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214546" y="2106184"/>
            <a:ext cx="428628" cy="184441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2683643" y="2359779"/>
            <a:ext cx="571504" cy="285752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114"/>
          <p:cNvGrpSpPr/>
          <p:nvPr/>
        </p:nvGrpSpPr>
        <p:grpSpPr>
          <a:xfrm>
            <a:off x="4286248" y="2487035"/>
            <a:ext cx="556020" cy="584775"/>
            <a:chOff x="4362433" y="2426063"/>
            <a:chExt cx="556020" cy="584775"/>
          </a:xfrm>
        </p:grpSpPr>
        <p:sp>
          <p:nvSpPr>
            <p:cNvPr id="110" name="TextBox 109"/>
            <p:cNvSpPr txBox="1"/>
            <p:nvPr/>
          </p:nvSpPr>
          <p:spPr>
            <a:xfrm rot="2012913" flipH="1">
              <a:off x="4362433" y="2426063"/>
              <a:ext cx="556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sz="3200" dirty="0"/>
            </a:p>
          </p:txBody>
        </p:sp>
        <p:cxnSp>
          <p:nvCxnSpPr>
            <p:cNvPr id="113" name="Прямая со стрелкой 112"/>
            <p:cNvCxnSpPr/>
            <p:nvPr/>
          </p:nvCxnSpPr>
          <p:spPr>
            <a:xfrm>
              <a:off x="4525876" y="2501438"/>
              <a:ext cx="389932" cy="265146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 стрелкой 116"/>
          <p:cNvCxnSpPr/>
          <p:nvPr/>
        </p:nvCxnSpPr>
        <p:spPr>
          <a:xfrm>
            <a:off x="4876794" y="3370944"/>
            <a:ext cx="714380" cy="428628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Группа 123"/>
          <p:cNvGrpSpPr/>
          <p:nvPr/>
        </p:nvGrpSpPr>
        <p:grpSpPr>
          <a:xfrm>
            <a:off x="5115902" y="3120094"/>
            <a:ext cx="556020" cy="523220"/>
            <a:chOff x="5115902" y="3136083"/>
            <a:chExt cx="556020" cy="523220"/>
          </a:xfrm>
        </p:grpSpPr>
        <p:sp>
          <p:nvSpPr>
            <p:cNvPr id="119" name="TextBox 118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2" name="Прямая со стрелкой 12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857884" y="128586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Планета Земля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792" y="92867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Деформация поверхности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72132" y="1714488"/>
            <a:ext cx="3185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Прижимающая  </a:t>
            </a: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15008" y="2643182"/>
            <a:ext cx="3185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Скатывающая 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1071546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Трение о поверхность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0" y="4429132"/>
            <a:ext cx="657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 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(2з-н Н)   </a:t>
            </a:r>
          </a:p>
          <a:p>
            <a:pPr marL="514350" indent="-514350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153386" y="206691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0" y="3857628"/>
            <a:ext cx="7786742" cy="584775"/>
            <a:chOff x="571472" y="3500438"/>
            <a:chExt cx="7858180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571472" y="3500438"/>
              <a:ext cx="7858180" cy="58477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14350" indent="-514350"/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Почему?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2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32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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ru-RU" sz="32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(2 </a:t>
              </a:r>
              <a:r>
                <a:rPr lang="ru-RU" sz="3200" b="1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з-н</a:t>
              </a:r>
              <a:r>
                <a:rPr lang="ru-RU" sz="32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Н)             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endParaRPr lang="ru-RU" sz="3200" dirty="0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4435221" y="3571876"/>
              <a:ext cx="457489" cy="0"/>
            </a:xfrm>
            <a:prstGeom prst="line">
              <a:avLst/>
            </a:prstGeom>
            <a:ln w="22225">
              <a:solidFill>
                <a:srgbClr val="FF0000"/>
              </a:solidFill>
              <a:headEnd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Line 18"/>
            <p:cNvSpPr>
              <a:spLocks noChangeShapeType="1"/>
            </p:cNvSpPr>
            <p:nvPr/>
          </p:nvSpPr>
          <p:spPr bwMode="auto">
            <a:xfrm>
              <a:off x="2777073" y="3571876"/>
              <a:ext cx="457489" cy="0"/>
            </a:xfrm>
            <a:prstGeom prst="line">
              <a:avLst/>
            </a:prstGeom>
            <a:ln w="22225">
              <a:solidFill>
                <a:srgbClr val="FF0000"/>
              </a:solidFill>
              <a:headEnd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3642194" y="3571876"/>
              <a:ext cx="457489" cy="0"/>
            </a:xfrm>
            <a:prstGeom prst="line">
              <a:avLst/>
            </a:prstGeom>
            <a:ln w="22225">
              <a:solidFill>
                <a:srgbClr val="FF0000"/>
              </a:solidFill>
              <a:headEnd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>
              <a:off x="5401729" y="3571876"/>
              <a:ext cx="457489" cy="0"/>
            </a:xfrm>
            <a:prstGeom prst="line">
              <a:avLst/>
            </a:prstGeom>
            <a:ln w="22225">
              <a:solidFill>
                <a:srgbClr val="FF0000"/>
              </a:solidFill>
              <a:headEnd/>
              <a:tailEnd type="triangl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57158" y="42860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sz="36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7554" y="178592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5357826"/>
            <a:ext cx="214314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79314" y="5362588"/>
            <a:ext cx="392909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00166" y="5970288"/>
            <a:ext cx="535785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9956786">
            <a:off x="5495611" y="4538151"/>
            <a:ext cx="372250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5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250"/>
                            </p:stCondLst>
                            <p:childTnLst>
                              <p:par>
                                <p:cTn id="17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7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250"/>
                            </p:stCondLst>
                            <p:childTnLst>
                              <p:par>
                                <p:cTn id="1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2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4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500"/>
                            </p:stCondLst>
                            <p:childTnLst>
                              <p:par>
                                <p:cTn id="1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750"/>
                            </p:stCondLst>
                            <p:childTnLst>
                              <p:par>
                                <p:cTn id="2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8950"/>
                            </p:stCondLst>
                            <p:childTnLst>
                              <p:par>
                                <p:cTn id="226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150"/>
                            </p:stCondLst>
                            <p:childTnLst>
                              <p:par>
                                <p:cTn id="2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6" grpId="0" animBg="1"/>
      <p:bldP spid="98" grpId="0"/>
      <p:bldP spid="98" grpId="1"/>
      <p:bldP spid="98" grpId="2"/>
      <p:bldP spid="99" grpId="0"/>
      <p:bldP spid="99" grpId="1"/>
      <p:bldP spid="99" grpId="2"/>
      <p:bldP spid="102" grpId="0" animBg="1"/>
      <p:bldP spid="104" grpId="0" animBg="1"/>
      <p:bldP spid="105" grpId="0" animBg="1"/>
      <p:bldP spid="43" grpId="0"/>
      <p:bldP spid="44" grpId="0"/>
      <p:bldP spid="45" grpId="0"/>
      <p:bldP spid="46" grpId="0"/>
      <p:bldP spid="47" grpId="0"/>
      <p:bldP spid="49" grpId="0"/>
      <p:bldP spid="52" grpId="0"/>
      <p:bldP spid="48" grpId="0"/>
      <p:bldP spid="53" grpId="0" animBg="1"/>
      <p:bldP spid="54" grpId="0" animBg="1"/>
      <p:bldP spid="55" grpId="0" animBg="1"/>
      <p:bldP spid="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 descr="116_023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9688" y="0"/>
            <a:ext cx="2754312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4666" y="0"/>
            <a:ext cx="21862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Физика </a:t>
            </a: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71480"/>
            <a:ext cx="48435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практические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gray">
          <a:xfrm>
            <a:off x="2500298" y="2000240"/>
            <a:ext cx="4143404" cy="5715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all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 механике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365D21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>
            <a:off x="1428728" y="1285860"/>
            <a:ext cx="3643338" cy="64294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задачи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gray">
          <a:xfrm>
            <a:off x="500034" y="3214686"/>
            <a:ext cx="4143404" cy="5715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all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Измерение 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gray">
          <a:xfrm>
            <a:off x="3143240" y="3857628"/>
            <a:ext cx="4143404" cy="5715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коэффициента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gray">
          <a:xfrm>
            <a:off x="4786314" y="4500570"/>
            <a:ext cx="3643338" cy="64294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трения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429264"/>
            <a:ext cx="535294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Лицей им. </a:t>
            </a:r>
            <a:r>
              <a:rPr lang="ru-RU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Б.С.Гельруда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56917" y="6211669"/>
            <a:ext cx="581095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Посвящается </a:t>
            </a:r>
            <a:r>
              <a:rPr lang="ru-RU" sz="3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Л.А.Гельруд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0" y="-24"/>
            <a:ext cx="9144000" cy="6886007"/>
            <a:chOff x="0" y="-285776"/>
            <a:chExt cx="9144000" cy="7101220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4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8596" y="5863257"/>
              <a:ext cx="2562753" cy="952187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ru-RU" sz="5400" b="1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=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7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24"/>
            <a:ext cx="9144000" cy="35394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71396" tIns="45720" rIns="-48562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задачи</a:t>
            </a:r>
          </a:p>
          <a:p>
            <a:pPr lvl="0">
              <a:tabLst>
                <a:tab pos="228600" algn="l"/>
              </a:tabLs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Измерение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коэффициента трения скольжения</a:t>
            </a:r>
          </a:p>
          <a:p>
            <a:pPr lvl="0">
              <a:tabLst>
                <a:tab pos="2286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методом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равномерного движения.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228600" algn="l"/>
              </a:tabLs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Измерение 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коэффициента трения  покоя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</a:p>
          <a:p>
            <a:pPr lvl="0">
              <a:tabLst>
                <a:tab pos="228600" algn="l"/>
              </a:tabLs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горизонтальной плоскости.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hangingPunct="0">
              <a:tabLst>
                <a:tab pos="228600" algn="l"/>
              </a:tabLs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Измерение 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коэффициента трения  скольжения</a:t>
            </a:r>
          </a:p>
          <a:p>
            <a:pPr marL="457200" lvl="0" indent="-457200" eaLnBrk="0" hangingPunct="0">
              <a:tabLst>
                <a:tab pos="228600" algn="l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 использование правила моментов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3811012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tabLst>
                <a:tab pos="400050" algn="l"/>
              </a:tabLs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Определение коэффициента трения  с использованием  закона</a:t>
            </a:r>
          </a:p>
          <a:p>
            <a:pPr lvl="0">
              <a:tabLst>
                <a:tab pos="400050" algn="l"/>
              </a:tabLst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изменения механической энергии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Определение коэффициента трения  с использованием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наклонной плоскости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00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00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00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8. .</a:t>
            </a:r>
          </a:p>
          <a:p>
            <a:pPr marL="457200" indent="-457200" eaLnBrk="0" hangingPunct="0">
              <a:tabLst>
                <a:tab pos="400050" algn="l"/>
              </a:tabLst>
            </a:pPr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0" y="-24"/>
            <a:ext cx="9144000" cy="6886007"/>
            <a:chOff x="0" y="-285776"/>
            <a:chExt cx="9144000" cy="7101220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4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28596" y="5863257"/>
              <a:ext cx="2735877" cy="952187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ru-RU" sz="5400" b="1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=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0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0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build="p" animBg="1"/>
      <p:bldP spid="409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 использованием условия равномерного движения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лицей\класс\для анимашек\трение 2\IMG_0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000636"/>
            <a:ext cx="7358082" cy="1779895"/>
          </a:xfrm>
          <a:prstGeom prst="rect">
            <a:avLst/>
          </a:prstGeom>
          <a:noFill/>
        </p:spPr>
      </p:pic>
      <p:pic>
        <p:nvPicPr>
          <p:cNvPr id="3075" name="Picture 3" descr="E:\лицей\класс\для анимашек\трение 2\IMG_00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3571876"/>
            <a:ext cx="7429520" cy="1397117"/>
          </a:xfrm>
          <a:prstGeom prst="rect">
            <a:avLst/>
          </a:prstGeom>
          <a:noFill/>
        </p:spPr>
      </p:pic>
      <p:pic>
        <p:nvPicPr>
          <p:cNvPr id="3076" name="Picture 4" descr="E:\лицей\класс\для анимашек\трение 2\IMG_001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785926"/>
            <a:ext cx="7429520" cy="15893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29190" y="2500306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0,3Н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03271" y="2595744"/>
            <a:ext cx="1116000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8"/>
          <p:cNvGrpSpPr/>
          <p:nvPr/>
        </p:nvGrpSpPr>
        <p:grpSpPr>
          <a:xfrm>
            <a:off x="357158" y="2000240"/>
            <a:ext cx="1357322" cy="523220"/>
            <a:chOff x="2000232" y="2528824"/>
            <a:chExt cx="571504" cy="523220"/>
          </a:xfrm>
          <a:solidFill>
            <a:schemeClr val="bg2"/>
          </a:solidFill>
        </p:grpSpPr>
        <p:cxnSp>
          <p:nvCxnSpPr>
            <p:cNvPr id="10" name="Прямая со стрелкой 9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00232" y="2528824"/>
              <a:ext cx="571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трения</a:t>
              </a:r>
              <a:r>
                <a:rPr lang="en-US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 rot="-180000" flipV="1">
            <a:off x="766778" y="2585617"/>
            <a:ext cx="1116000" cy="28380"/>
          </a:xfrm>
          <a:prstGeom prst="line">
            <a:avLst/>
          </a:prstGeom>
          <a:ln w="76200">
            <a:solidFill>
              <a:srgbClr val="FFFF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12"/>
          <p:cNvGrpSpPr/>
          <p:nvPr/>
        </p:nvGrpSpPr>
        <p:grpSpPr>
          <a:xfrm>
            <a:off x="2285984" y="2014642"/>
            <a:ext cx="1840632" cy="523220"/>
            <a:chOff x="5929322" y="2428868"/>
            <a:chExt cx="1840632" cy="523220"/>
          </a:xfrm>
          <a:solidFill>
            <a:schemeClr val="bg2"/>
          </a:solidFill>
        </p:grpSpPr>
        <p:sp>
          <p:nvSpPr>
            <p:cNvPr id="14" name="Прямоугольник 13"/>
            <p:cNvSpPr/>
            <p:nvPr/>
          </p:nvSpPr>
          <p:spPr>
            <a:xfrm>
              <a:off x="5929322" y="2428868"/>
              <a:ext cx="1840632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динамометра</a:t>
              </a:r>
              <a:endParaRPr lang="ru-RU" sz="2800" dirty="0"/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F901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 стрелкой 15"/>
          <p:cNvCxnSpPr/>
          <p:nvPr/>
        </p:nvCxnSpPr>
        <p:spPr>
          <a:xfrm>
            <a:off x="357158" y="2084378"/>
            <a:ext cx="428628" cy="1588"/>
          </a:xfrm>
          <a:prstGeom prst="straightConnector1">
            <a:avLst/>
          </a:prstGeom>
          <a:solidFill>
            <a:schemeClr val="bg2"/>
          </a:solidFill>
          <a:ln w="25400">
            <a:solidFill>
              <a:srgbClr val="365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571736" y="548326"/>
            <a:ext cx="6072198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измеряют при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const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3438" y="4357694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0,5Н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6000768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00892" y="1285860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7715272" y="1074519"/>
            <a:ext cx="1071254" cy="1211267"/>
            <a:chOff x="8892" y="5943"/>
            <a:chExt cx="720" cy="896"/>
          </a:xfrm>
          <a:solidFill>
            <a:schemeClr val="bg2"/>
          </a:solidFill>
        </p:grpSpPr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8936" y="5943"/>
              <a:ext cx="676" cy="896"/>
              <a:chOff x="11862" y="4958"/>
              <a:chExt cx="676" cy="896"/>
            </a:xfrm>
            <a:grpFill/>
          </p:grpSpPr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4958"/>
                <a:ext cx="676" cy="45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kumimoji="0" lang="ru-RU" sz="2800" b="1" i="0" u="none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дин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599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6572264" y="2500306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7286646" y="2214762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0,3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7929586" y="2448935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=0,17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83350" y="3837561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7097732" y="3552017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39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0,5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858148" y="3786190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=0,18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311912" y="5409197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7026294" y="5123653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46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0,7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3,8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5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7786710" y="5357826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=0,18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Группа 48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30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36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56" name="Прямоугольник 55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7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5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1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3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7" grpId="0" build="p" animBg="1"/>
      <p:bldP spid="18" grpId="0" animBg="1"/>
      <p:bldP spid="19" grpId="0" animBg="1"/>
      <p:bldP spid="20" grpId="0" animBg="1"/>
      <p:bldP spid="28" grpId="0" animBg="1"/>
      <p:bldP spid="34" grpId="0" animBg="1"/>
      <p:bldP spid="34" grpId="1" animBg="1"/>
      <p:bldP spid="35" grpId="0" animBg="1"/>
      <p:bldP spid="41" grpId="0" animBg="1"/>
      <p:bldP spid="41" grpId="1" animBg="1"/>
      <p:bldP spid="42" grpId="0" animBg="1"/>
      <p:bldP spid="48" grpId="0" animBg="1"/>
      <p:bldP spid="4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/>
          <p:cNvCxnSpPr/>
          <p:nvPr/>
        </p:nvCxnSpPr>
        <p:spPr>
          <a:xfrm>
            <a:off x="6706373" y="1124366"/>
            <a:ext cx="504000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 rot="16200000" flipV="1">
            <a:off x="6158433" y="644878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6072198" y="1857364"/>
            <a:ext cx="714380" cy="461665"/>
            <a:chOff x="2714612" y="4429132"/>
            <a:chExt cx="714380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6803334" y="214291"/>
            <a:ext cx="714380" cy="461665"/>
            <a:chOff x="3357554" y="2143116"/>
            <a:chExt cx="714380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6017516" y="424086"/>
            <a:ext cx="697624" cy="830997"/>
            <a:chOff x="2000232" y="2528824"/>
            <a:chExt cx="571504" cy="830997"/>
          </a:xfrm>
        </p:grpSpPr>
        <p:cxnSp>
          <p:nvCxnSpPr>
            <p:cNvPr id="11" name="Прямая со стрелкой 10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00232" y="2528824"/>
              <a:ext cx="571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4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4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 flipV="1">
            <a:off x="6160392" y="1114605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V="1">
            <a:off x="6177489" y="1645010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7089086" y="581364"/>
            <a:ext cx="1840632" cy="523220"/>
            <a:chOff x="5929322" y="2428868"/>
            <a:chExt cx="1840632" cy="5232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929322" y="2428868"/>
              <a:ext cx="18406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динамометра</a:t>
              </a:r>
              <a:endParaRPr lang="ru-RU" sz="2800" dirty="0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ln w="25400">
              <a:solidFill>
                <a:srgbClr val="F901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6072198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измеряют при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const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986452" y="500042"/>
            <a:ext cx="1071254" cy="1282915"/>
            <a:chOff x="9225" y="6153"/>
            <a:chExt cx="720" cy="949"/>
          </a:xfrm>
        </p:grpSpPr>
        <p:grpSp>
          <p:nvGrpSpPr>
            <p:cNvPr id="19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949"/>
              <a:chOff x="8892" y="5943"/>
              <a:chExt cx="720" cy="949"/>
            </a:xfrm>
          </p:grpSpPr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949"/>
                <a:chOff x="11862" y="4958"/>
                <a:chExt cx="676" cy="949"/>
              </a:xfrm>
            </p:grpSpPr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kumimoji="0" lang="ru-RU" sz="2800" b="1" i="0" u="none" strike="noStrike" cap="none" normalizeH="0" baseline="-2500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тр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599" cy="5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N</a:t>
                  </a:r>
                  <a:r>
                    <a:rPr kumimoji="0" lang="ru-RU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85720" y="686228"/>
            <a:ext cx="772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85918" y="711387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2143108" y="500042"/>
            <a:ext cx="1071254" cy="1282915"/>
            <a:chOff x="9225" y="6153"/>
            <a:chExt cx="720" cy="949"/>
          </a:xfrm>
        </p:grpSpPr>
        <p:grpSp>
          <p:nvGrpSpPr>
            <p:cNvPr id="28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949"/>
              <a:chOff x="8892" y="5943"/>
              <a:chExt cx="720" cy="949"/>
            </a:xfrm>
          </p:grpSpPr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9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949"/>
                <a:chOff x="11862" y="4958"/>
                <a:chExt cx="676" cy="949"/>
              </a:xfrm>
            </p:grpSpPr>
            <p:sp>
              <p:nvSpPr>
                <p:cNvPr id="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kumimoji="0" lang="ru-RU" sz="2800" b="1" i="0" u="none" strike="noStrike" cap="none" normalizeH="0" baseline="-2500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дин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599" cy="5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Aft>
                      <a:spcPts val="1000"/>
                    </a:spcAft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smtClean="0">
                      <a:latin typeface="Times New Roman" pitchFamily="18" charset="0"/>
                      <a:cs typeface="Times New Roman" pitchFamily="18" charset="0"/>
                    </a:rPr>
                    <a:t>Mg</a:t>
                  </a:r>
                  <a:endParaRPr lang="ru-RU" sz="2800" b="1" dirty="0" smtClean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0" y="1714488"/>
          <a:ext cx="4429156" cy="872125"/>
        </p:xfrm>
        <a:graphic>
          <a:graphicData uri="http://schemas.openxmlformats.org/drawingml/2006/table">
            <a:tbl>
              <a:tblPr/>
              <a:tblGrid>
                <a:gridCol w="428628"/>
                <a:gridCol w="1500198"/>
                <a:gridCol w="1214446"/>
                <a:gridCol w="1285884"/>
              </a:tblGrid>
              <a:tr h="517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2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дин,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endParaRPr lang="ru-RU" sz="20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,Н</a:t>
                      </a:r>
                      <a:endParaRPr lang="ru-RU" sz="24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3600" dirty="0">
                        <a:solidFill>
                          <a:srgbClr val="365D2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0,8Н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3,8Н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0,21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0" y="5429264"/>
            <a:ext cx="8858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Аналогично для трения покоя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тр.покоя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0" y="5913703"/>
          <a:ext cx="5572133" cy="883337"/>
        </p:xfrm>
        <a:graphic>
          <a:graphicData uri="http://schemas.openxmlformats.org/drawingml/2006/table">
            <a:tbl>
              <a:tblPr/>
              <a:tblGrid>
                <a:gridCol w="500034"/>
                <a:gridCol w="1285884"/>
                <a:gridCol w="1928826"/>
                <a:gridCol w="1857389"/>
              </a:tblGrid>
              <a:tr h="517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дин,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endParaRPr lang="ru-RU" sz="16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,Н</a:t>
                      </a:r>
                      <a:endParaRPr lang="ru-RU" sz="18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покоя</a:t>
                      </a:r>
                      <a:endParaRPr lang="ru-RU" sz="2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1,6Н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3,8Н</a:t>
                      </a:r>
                      <a:endParaRPr lang="ru-RU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0,421=</a:t>
                      </a:r>
                      <a:r>
                        <a:rPr lang="ru-RU" sz="18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0,42</a:t>
                      </a:r>
                      <a:endParaRPr lang="ru-RU" sz="18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0" y="4977482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коэффициент трения скольжения  лежит в …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00892" y="1357298"/>
            <a:ext cx="2071702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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+ 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F</a:t>
            </a:r>
            <a:endParaRPr lang="ru-RU" b="1" dirty="0" smtClean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F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</a:t>
            </a:r>
            <a:r>
              <a:rPr lang="en-US" sz="3200" b="1" dirty="0" smtClean="0">
                <a:latin typeface="Times New Roman"/>
                <a:ea typeface="Times New Roman"/>
              </a:rPr>
              <a:t>F/F  </a:t>
            </a:r>
            <a:endParaRPr lang="ru-RU" sz="3200" b="1" dirty="0" smtClean="0"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F</a:t>
            </a:r>
            <a:r>
              <a:rPr lang="en-US" sz="40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= 0,1H</a:t>
            </a:r>
            <a:endParaRPr lang="ru-RU" sz="2400" b="1" dirty="0" smtClean="0">
              <a:solidFill>
                <a:srgbClr val="008000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P</a:t>
            </a:r>
            <a:r>
              <a:rPr lang="en-US" sz="40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= 0,1H</a:t>
            </a:r>
            <a:endParaRPr lang="ru-RU" sz="2400" b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P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</a:t>
            </a:r>
            <a:r>
              <a:rPr lang="en-US" sz="3200" b="1" dirty="0" smtClean="0">
                <a:latin typeface="Times New Roman"/>
                <a:ea typeface="Times New Roman"/>
              </a:rPr>
              <a:t>P/P</a:t>
            </a:r>
            <a:endParaRPr lang="ru-RU" b="1" dirty="0">
              <a:latin typeface="Times New Roman"/>
              <a:ea typeface="Times New Roman"/>
            </a:endParaRPr>
          </a:p>
        </p:txBody>
      </p:sp>
      <p:grpSp>
        <p:nvGrpSpPr>
          <p:cNvPr id="32" name="Группа 39"/>
          <p:cNvGrpSpPr/>
          <p:nvPr/>
        </p:nvGrpSpPr>
        <p:grpSpPr>
          <a:xfrm>
            <a:off x="285720" y="4190272"/>
            <a:ext cx="3807725" cy="738926"/>
            <a:chOff x="1214414" y="4545917"/>
            <a:chExt cx="3807725" cy="81349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1214414" y="5357826"/>
              <a:ext cx="3786214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2898432" y="4606017"/>
              <a:ext cx="4219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endParaRPr lang="ru-RU" sz="3200" dirty="0">
                <a:solidFill>
                  <a:srgbClr val="FF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214414" y="4545917"/>
              <a:ext cx="840295" cy="707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mi</a:t>
              </a:r>
              <a:r>
                <a:rPr lang="en-US" dirty="0" smtClean="0">
                  <a:latin typeface="Times New Roman"/>
                  <a:ea typeface="Times New Roman"/>
                </a:rPr>
                <a:t>n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143372" y="4549609"/>
              <a:ext cx="8787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max</a:t>
              </a:r>
              <a:endParaRPr lang="ru-RU" sz="20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114925" y="5286388"/>
              <a:ext cx="2028447" cy="3247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0" y="2786058"/>
          <a:ext cx="5767179" cy="1456378"/>
        </p:xfrm>
        <a:graphic>
          <a:graphicData uri="http://schemas.openxmlformats.org/drawingml/2006/table">
            <a:tbl>
              <a:tblPr/>
              <a:tblGrid>
                <a:gridCol w="642910"/>
                <a:gridCol w="1071602"/>
                <a:gridCol w="714380"/>
                <a:gridCol w="714380"/>
                <a:gridCol w="857256"/>
                <a:gridCol w="785818"/>
                <a:gridCol w="980833"/>
              </a:tblGrid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P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дин,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endParaRPr lang="ru-RU" sz="2000" b="1" dirty="0" smtClean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3200" b="1" baseline="-25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ru-RU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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</a:t>
                      </a:r>
                      <a:r>
                        <a:rPr lang="en-US" sz="40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4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en-US" sz="40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max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</a:rPr>
                        <a:t>0.1H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0,1/0,8=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8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0,1/3,8=</a:t>
                      </a: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0,13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0,21*0,13=0,0273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=</a:t>
                      </a:r>
                      <a:r>
                        <a:rPr lang="ru-RU" sz="16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0,18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0,24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6929454" y="3571876"/>
            <a:ext cx="16466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857852" y="4000504"/>
            <a:ext cx="3286148" cy="1032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mi</a:t>
            </a:r>
            <a:r>
              <a:rPr lang="en-US" dirty="0" smtClean="0">
                <a:latin typeface="Times New Roman"/>
                <a:ea typeface="Times New Roman"/>
              </a:rPr>
              <a:t>n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max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1868" y="571480"/>
            <a:ext cx="2286016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=0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215074" y="6000768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=0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5400000" flipH="1" flipV="1">
            <a:off x="6750859" y="2321711"/>
            <a:ext cx="1500198" cy="57150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7286644" y="1857364"/>
            <a:ext cx="1285884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16200000" flipH="1">
            <a:off x="6572264" y="2428868"/>
            <a:ext cx="1928826" cy="64294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3929058" y="2214554"/>
            <a:ext cx="4429156" cy="1500198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54"/>
          <p:cNvGrpSpPr/>
          <p:nvPr/>
        </p:nvGrpSpPr>
        <p:grpSpPr>
          <a:xfrm>
            <a:off x="0" y="-24"/>
            <a:ext cx="9144000" cy="6886007"/>
            <a:chOff x="0" y="-285776"/>
            <a:chExt cx="9144000" cy="7101220"/>
          </a:xfrm>
        </p:grpSpPr>
        <p:grpSp>
          <p:nvGrpSpPr>
            <p:cNvPr id="52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54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64" name="Прямоугольник 63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5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3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428596" y="5863257"/>
              <a:ext cx="2389629" cy="952187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ru-RU" sz="5400" b="1" dirty="0" err="1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5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6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2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3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9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0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9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0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26" grpId="0"/>
      <p:bldP spid="27" grpId="0"/>
      <p:bldP spid="36" grpId="0"/>
      <p:bldP spid="38" grpId="0"/>
      <p:bldP spid="39" grpId="0" build="p"/>
      <p:bldP spid="47" grpId="0"/>
      <p:bldP spid="48" grpId="0"/>
      <p:bldP spid="49" grpId="0" animBg="1"/>
      <p:bldP spid="5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54502" y="0"/>
            <a:ext cx="9198502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 использованием условия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авновесия (покоя).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лицей\класс\для анимашек\трение 2\IMG_00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1071547"/>
            <a:ext cx="9144000" cy="1967722"/>
          </a:xfrm>
          <a:prstGeom prst="rect">
            <a:avLst/>
          </a:prstGeom>
          <a:noFill/>
        </p:spPr>
      </p:pic>
      <p:pic>
        <p:nvPicPr>
          <p:cNvPr id="4099" name="Picture 3" descr="E:\лицей\класс\для анимашек\трение 2\IMG_00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3071810"/>
            <a:ext cx="9144000" cy="1823680"/>
          </a:xfrm>
          <a:prstGeom prst="rect">
            <a:avLst/>
          </a:prstGeom>
          <a:noFill/>
        </p:spPr>
      </p:pic>
      <p:pic>
        <p:nvPicPr>
          <p:cNvPr id="4100" name="Picture 4" descr="E:\лицей\класс\для анимашек\трение 2\IMG_00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929198"/>
            <a:ext cx="9144000" cy="17900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929190" y="2357430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0,4Н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380" y="4143380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0,6Н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6211669"/>
            <a:ext cx="12858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0,8Н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03271" y="2095678"/>
            <a:ext cx="1116000" cy="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7"/>
          <p:cNvGrpSpPr/>
          <p:nvPr/>
        </p:nvGrpSpPr>
        <p:grpSpPr>
          <a:xfrm>
            <a:off x="357158" y="1500174"/>
            <a:ext cx="1357322" cy="523220"/>
            <a:chOff x="2000232" y="2528824"/>
            <a:chExt cx="571504" cy="523220"/>
          </a:xfrm>
          <a:solidFill>
            <a:schemeClr val="bg2"/>
          </a:solidFill>
        </p:grpSpPr>
        <p:cxnSp>
          <p:nvCxnSpPr>
            <p:cNvPr id="19" name="Прямая со стрелкой 18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000232" y="2528824"/>
              <a:ext cx="571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трения</a:t>
              </a:r>
              <a:r>
                <a:rPr lang="en-US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 rot="-180000" flipV="1">
            <a:off x="766778" y="2085551"/>
            <a:ext cx="1116000" cy="28380"/>
          </a:xfrm>
          <a:prstGeom prst="line">
            <a:avLst/>
          </a:prstGeom>
          <a:ln w="76200">
            <a:solidFill>
              <a:srgbClr val="FFFF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21"/>
          <p:cNvGrpSpPr/>
          <p:nvPr/>
        </p:nvGrpSpPr>
        <p:grpSpPr>
          <a:xfrm>
            <a:off x="2285984" y="1514576"/>
            <a:ext cx="1840632" cy="523220"/>
            <a:chOff x="5929322" y="2428868"/>
            <a:chExt cx="1840632" cy="523220"/>
          </a:xfrm>
          <a:solidFill>
            <a:schemeClr val="bg2"/>
          </a:solidFill>
        </p:grpSpPr>
        <p:sp>
          <p:nvSpPr>
            <p:cNvPr id="23" name="Прямоугольник 22"/>
            <p:cNvSpPr/>
            <p:nvPr/>
          </p:nvSpPr>
          <p:spPr>
            <a:xfrm>
              <a:off x="5929322" y="2428868"/>
              <a:ext cx="1840632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динамометра</a:t>
              </a:r>
              <a:endParaRPr lang="ru-RU" sz="2800" dirty="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F901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 стрелкой 24"/>
          <p:cNvCxnSpPr/>
          <p:nvPr/>
        </p:nvCxnSpPr>
        <p:spPr>
          <a:xfrm>
            <a:off x="357158" y="1584312"/>
            <a:ext cx="428628" cy="1588"/>
          </a:xfrm>
          <a:prstGeom prst="straightConnector1">
            <a:avLst/>
          </a:prstGeom>
          <a:solidFill>
            <a:schemeClr val="bg2"/>
          </a:solidFill>
          <a:ln w="25400">
            <a:solidFill>
              <a:srgbClr val="365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786578" y="431786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7500958" y="220445"/>
            <a:ext cx="1071254" cy="1211267"/>
            <a:chOff x="8892" y="5943"/>
            <a:chExt cx="720" cy="896"/>
          </a:xfrm>
          <a:solidFill>
            <a:schemeClr val="bg2"/>
          </a:solidFill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936" y="5943"/>
              <a:ext cx="676" cy="896"/>
              <a:chOff x="11862" y="4958"/>
              <a:chExt cx="676" cy="896"/>
            </a:xfrm>
            <a:grpFill/>
          </p:grpSpPr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4958"/>
                <a:ext cx="676" cy="45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kumimoji="0" lang="ru-RU" sz="2800" b="1" i="0" u="none" strike="noStrike" cap="none" normalizeH="0" baseline="-2500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дин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599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357950" y="1646232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7072332" y="1360688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0,4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7832748" y="1594861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=0,22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83350" y="3337495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7097732" y="3051951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0,6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7858148" y="3286124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=0,21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532352" y="5123445"/>
            <a:ext cx="772969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246734" y="4837901"/>
            <a:ext cx="800465" cy="1139618"/>
            <a:chOff x="8892" y="5996"/>
            <a:chExt cx="538" cy="843"/>
          </a:xfrm>
          <a:solidFill>
            <a:schemeClr val="bg2"/>
          </a:solidFill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936" y="5996"/>
              <a:ext cx="436" cy="843"/>
              <a:chOff x="11862" y="5011"/>
              <a:chExt cx="436" cy="843"/>
            </a:xfrm>
            <a:grpFill/>
          </p:grpSpPr>
          <p:sp>
            <p:nvSpPr>
              <p:cNvPr id="50" name="Text Box 13"/>
              <p:cNvSpPr txBox="1">
                <a:spLocks noChangeArrowheads="1"/>
              </p:cNvSpPr>
              <p:nvPr/>
            </p:nvSpPr>
            <p:spPr bwMode="auto">
              <a:xfrm>
                <a:off x="11862" y="5011"/>
                <a:ext cx="436" cy="3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0,8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 Box 14"/>
              <p:cNvSpPr txBox="1">
                <a:spLocks noChangeArrowheads="1"/>
              </p:cNvSpPr>
              <p:nvPr/>
            </p:nvSpPr>
            <p:spPr bwMode="auto">
              <a:xfrm>
                <a:off x="11866" y="5413"/>
                <a:ext cx="432" cy="4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Aft>
                    <a:spcPts val="1000"/>
                  </a:spcAft>
                </a:pPr>
                <a:r>
                  <a:rPr kumimoji="0" lang="ru-RU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3,8</a:t>
                </a:r>
                <a:r>
                  <a:rPr kumimoji="0" lang="en-US" sz="2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kumimoji="0" 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 rot="21540000">
              <a:off x="8892" y="6389"/>
              <a:ext cx="538" cy="12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8007150" y="5072074"/>
            <a:ext cx="1136850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=0,21</a:t>
            </a:r>
            <a:endParaRPr lang="ru-RU" sz="3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52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18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22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60" name="Прямоугольник 59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1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9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6" grpId="0" animBg="1"/>
      <p:bldP spid="32" grpId="0" animBg="1"/>
      <p:bldP spid="38" grpId="0" animBg="1"/>
      <p:bldP spid="38" grpId="1" animBg="1"/>
      <p:bldP spid="39" grpId="0" animBg="1"/>
      <p:bldP spid="45" grpId="0" animBg="1"/>
      <p:bldP spid="45" grpId="1" animBg="1"/>
      <p:bldP spid="46" grpId="0" animBg="1"/>
      <p:bldP spid="52" grpId="0" animBg="1"/>
      <p:bldP spid="52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 стрелкой 1"/>
          <p:cNvCxnSpPr/>
          <p:nvPr/>
        </p:nvCxnSpPr>
        <p:spPr>
          <a:xfrm>
            <a:off x="6706373" y="1124366"/>
            <a:ext cx="504000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 rot="16200000" flipV="1">
            <a:off x="6158433" y="644878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6072198" y="1857364"/>
            <a:ext cx="714380" cy="461665"/>
            <a:chOff x="2714612" y="4429132"/>
            <a:chExt cx="714380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6803334" y="214291"/>
            <a:ext cx="714380" cy="461665"/>
            <a:chOff x="3357554" y="2143116"/>
            <a:chExt cx="714380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6017516" y="424086"/>
            <a:ext cx="571504" cy="400110"/>
            <a:chOff x="2000232" y="2528824"/>
            <a:chExt cx="571504" cy="400110"/>
          </a:xfrm>
        </p:grpSpPr>
        <p:cxnSp>
          <p:nvCxnSpPr>
            <p:cNvPr id="11" name="Прямая со стрелкой 10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 flipV="1">
            <a:off x="6160392" y="1114605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V="1">
            <a:off x="6177489" y="1645010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7089086" y="581364"/>
            <a:ext cx="1840632" cy="523220"/>
            <a:chOff x="5929322" y="2428868"/>
            <a:chExt cx="1840632" cy="5232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929322" y="2428868"/>
              <a:ext cx="18406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динамометра</a:t>
              </a:r>
              <a:endParaRPr lang="ru-RU" sz="2800" dirty="0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ln w="25400">
              <a:solidFill>
                <a:srgbClr val="F901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6072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измеряют при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0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986452" y="500042"/>
            <a:ext cx="1071254" cy="1282915"/>
            <a:chOff x="9225" y="6153"/>
            <a:chExt cx="720" cy="949"/>
          </a:xfrm>
        </p:grpSpPr>
        <p:grpSp>
          <p:nvGrpSpPr>
            <p:cNvPr id="19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949"/>
              <a:chOff x="8892" y="5943"/>
              <a:chExt cx="720" cy="949"/>
            </a:xfrm>
          </p:grpSpPr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0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949"/>
                <a:chOff x="11862" y="4958"/>
                <a:chExt cx="676" cy="949"/>
              </a:xfrm>
            </p:grpSpPr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kumimoji="0" lang="ru-RU" sz="2800" b="1" i="0" u="none" strike="noStrike" cap="none" normalizeH="0" baseline="-2500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тр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599" cy="5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N</a:t>
                  </a:r>
                  <a:r>
                    <a:rPr kumimoji="0" lang="ru-RU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85720" y="757666"/>
            <a:ext cx="772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85918" y="711387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2143108" y="571480"/>
            <a:ext cx="1071254" cy="1282915"/>
            <a:chOff x="9225" y="6153"/>
            <a:chExt cx="720" cy="949"/>
          </a:xfrm>
        </p:grpSpPr>
        <p:grpSp>
          <p:nvGrpSpPr>
            <p:cNvPr id="28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949"/>
              <a:chOff x="8892" y="5943"/>
              <a:chExt cx="720" cy="949"/>
            </a:xfrm>
          </p:grpSpPr>
          <p:sp>
            <p:nvSpPr>
              <p:cNvPr id="31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9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949"/>
                <a:chOff x="11862" y="4958"/>
                <a:chExt cx="676" cy="949"/>
              </a:xfrm>
            </p:grpSpPr>
            <p:sp>
              <p:nvSpPr>
                <p:cNvPr id="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  <a:r>
                    <a:rPr kumimoji="0" lang="ru-RU" sz="2800" b="1" i="0" u="none" strike="noStrike" cap="none" normalizeH="0" baseline="-2500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дин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599" cy="5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Aft>
                      <a:spcPts val="1000"/>
                    </a:spcAft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800" b="1" dirty="0" smtClean="0">
                      <a:latin typeface="Times New Roman" pitchFamily="18" charset="0"/>
                      <a:cs typeface="Times New Roman" pitchFamily="18" charset="0"/>
                    </a:rPr>
                    <a:t>Mg</a:t>
                  </a:r>
                  <a:endParaRPr lang="ru-RU" sz="2800" b="1" dirty="0" smtClean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0" y="1714488"/>
          <a:ext cx="4429156" cy="872125"/>
        </p:xfrm>
        <a:graphic>
          <a:graphicData uri="http://schemas.openxmlformats.org/drawingml/2006/table">
            <a:tbl>
              <a:tblPr/>
              <a:tblGrid>
                <a:gridCol w="428628"/>
                <a:gridCol w="1500198"/>
                <a:gridCol w="1214446"/>
                <a:gridCol w="1285884"/>
              </a:tblGrid>
              <a:tr h="517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2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дин,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endParaRPr lang="ru-RU" sz="20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,Н</a:t>
                      </a:r>
                      <a:endParaRPr lang="ru-RU" sz="24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3600" dirty="0">
                        <a:solidFill>
                          <a:srgbClr val="365D2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0,8Н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3,8Н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0,21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0" y="5286388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коэффициент трения покоя  лежит в …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00892" y="1357298"/>
            <a:ext cx="2071702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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P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+ 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F</a:t>
            </a:r>
            <a:endParaRPr lang="ru-RU" b="1" dirty="0" smtClean="0"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F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</a:t>
            </a:r>
            <a:r>
              <a:rPr lang="en-US" sz="3200" b="1" dirty="0" smtClean="0">
                <a:latin typeface="Times New Roman"/>
                <a:ea typeface="Times New Roman"/>
              </a:rPr>
              <a:t>F/F  </a:t>
            </a:r>
            <a:endParaRPr lang="ru-RU" sz="3200" b="1" dirty="0" smtClean="0"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F</a:t>
            </a:r>
            <a:r>
              <a:rPr lang="en-US" sz="40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= 0,1H</a:t>
            </a:r>
            <a:endParaRPr lang="ru-RU" sz="2400" b="1" dirty="0" smtClean="0">
              <a:solidFill>
                <a:srgbClr val="008000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P</a:t>
            </a:r>
            <a:r>
              <a:rPr lang="en-US" sz="40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= 0,1H</a:t>
            </a:r>
            <a:endParaRPr lang="ru-RU" sz="2400" b="1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P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</a:t>
            </a:r>
            <a:r>
              <a:rPr lang="en-US" sz="3200" b="1" dirty="0" smtClean="0">
                <a:latin typeface="Times New Roman"/>
                <a:ea typeface="Times New Roman"/>
              </a:rPr>
              <a:t>P/P</a:t>
            </a:r>
            <a:endParaRPr lang="ru-RU" b="1" dirty="0">
              <a:latin typeface="Times New Roman"/>
              <a:ea typeface="Times New Roman"/>
            </a:endParaRPr>
          </a:p>
        </p:txBody>
      </p:sp>
      <p:grpSp>
        <p:nvGrpSpPr>
          <p:cNvPr id="32" name="Группа 39"/>
          <p:cNvGrpSpPr/>
          <p:nvPr/>
        </p:nvGrpSpPr>
        <p:grpSpPr>
          <a:xfrm>
            <a:off x="285720" y="4190272"/>
            <a:ext cx="3807725" cy="738926"/>
            <a:chOff x="1214414" y="4545917"/>
            <a:chExt cx="3807725" cy="81349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1214414" y="5357826"/>
              <a:ext cx="3786214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2898432" y="4606017"/>
              <a:ext cx="4219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endParaRPr lang="ru-RU" sz="3200" dirty="0">
                <a:solidFill>
                  <a:srgbClr val="FF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214414" y="4545917"/>
              <a:ext cx="840295" cy="707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mi</a:t>
              </a:r>
              <a:r>
                <a:rPr lang="en-US" dirty="0" smtClean="0">
                  <a:latin typeface="Times New Roman"/>
                  <a:ea typeface="Times New Roman"/>
                </a:rPr>
                <a:t>n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143372" y="4549609"/>
              <a:ext cx="8787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max</a:t>
              </a:r>
              <a:endParaRPr lang="ru-RU" sz="20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114925" y="5286388"/>
              <a:ext cx="2028447" cy="3247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0" y="2786058"/>
          <a:ext cx="5767179" cy="1456378"/>
        </p:xfrm>
        <a:graphic>
          <a:graphicData uri="http://schemas.openxmlformats.org/drawingml/2006/table">
            <a:tbl>
              <a:tblPr/>
              <a:tblGrid>
                <a:gridCol w="642910"/>
                <a:gridCol w="1071602"/>
                <a:gridCol w="714380"/>
                <a:gridCol w="714380"/>
                <a:gridCol w="857256"/>
                <a:gridCol w="785818"/>
                <a:gridCol w="980833"/>
              </a:tblGrid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P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дин,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  <a:endParaRPr lang="ru-RU" sz="2000" b="1" dirty="0" smtClean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3200" b="1" baseline="-25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ru-RU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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</a:t>
                      </a:r>
                      <a:r>
                        <a:rPr lang="en-US" sz="40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4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en-US" sz="40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max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</a:rPr>
                        <a:t>0.1H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0,1/0,8=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8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0,1/3,8=</a:t>
                      </a: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0,13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0,21*0,13=0,0273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=</a:t>
                      </a:r>
                      <a:r>
                        <a:rPr lang="ru-RU" sz="16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0,18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Times New Roman"/>
                          <a:ea typeface="Times New Roman"/>
                        </a:rPr>
                        <a:t>0,24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6929454" y="3571876"/>
            <a:ext cx="16466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857852" y="4000504"/>
            <a:ext cx="3286148" cy="1032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mi</a:t>
            </a:r>
            <a:r>
              <a:rPr lang="en-US" dirty="0" smtClean="0">
                <a:latin typeface="Times New Roman"/>
                <a:ea typeface="Times New Roman"/>
              </a:rPr>
              <a:t>n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max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786182" y="571480"/>
            <a:ext cx="228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=0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5400000" flipH="1" flipV="1">
            <a:off x="6750859" y="2321711"/>
            <a:ext cx="1500198" cy="57150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7286644" y="1857364"/>
            <a:ext cx="1285884" cy="21431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16200000" flipH="1">
            <a:off x="6572264" y="2428868"/>
            <a:ext cx="1928826" cy="642942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3929058" y="2214554"/>
            <a:ext cx="4429156" cy="1500198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51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37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40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62" name="Прямоугольник 61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3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5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6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2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3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9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0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26" grpId="0"/>
      <p:bldP spid="27" grpId="0"/>
      <p:bldP spid="38" grpId="0"/>
      <p:bldP spid="39" grpId="0" build="p"/>
      <p:bldP spid="47" grpId="0"/>
      <p:bldP spid="48" grpId="0"/>
      <p:bldP spid="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83919" y="-63784"/>
            <a:ext cx="7776168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С использованием правила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моментов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лицей\класс\для анимашек\трение 2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000372"/>
            <a:ext cx="7460629" cy="3857628"/>
          </a:xfrm>
          <a:prstGeom prst="rect">
            <a:avLst/>
          </a:prstGeom>
          <a:noFill/>
        </p:spPr>
      </p:pic>
      <p:pic>
        <p:nvPicPr>
          <p:cNvPr id="1028" name="Picture 4" descr="E:\лицей\класс\для анимашек\трение 2\IMG_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4251" y="3000372"/>
            <a:ext cx="8139781" cy="3857652"/>
          </a:xfrm>
          <a:prstGeom prst="rect">
            <a:avLst/>
          </a:prstGeom>
          <a:noFill/>
        </p:spPr>
      </p:pic>
      <p:pic>
        <p:nvPicPr>
          <p:cNvPr id="1029" name="Picture 5" descr="E:\лицей\класс\для анимашек\трение 2\IMG_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1057802"/>
            <a:ext cx="7405716" cy="5800198"/>
          </a:xfrm>
          <a:prstGeom prst="rect">
            <a:avLst/>
          </a:prstGeom>
          <a:noFill/>
        </p:spPr>
      </p:pic>
      <p:grpSp>
        <p:nvGrpSpPr>
          <p:cNvPr id="2" name="Группа 5"/>
          <p:cNvGrpSpPr/>
          <p:nvPr/>
        </p:nvGrpSpPr>
        <p:grpSpPr>
          <a:xfrm>
            <a:off x="-54416" y="-24"/>
            <a:ext cx="9198416" cy="6858024"/>
            <a:chOff x="-54384" y="-212130"/>
            <a:chExt cx="9198416" cy="7072362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32" y="-212130"/>
              <a:ext cx="9144000" cy="7072362"/>
              <a:chOff x="-4000528" y="-640758"/>
              <a:chExt cx="9144000" cy="7072362"/>
            </a:xfrm>
          </p:grpSpPr>
          <p:grpSp>
            <p:nvGrpSpPr>
              <p:cNvPr id="4" name="Группа 17"/>
              <p:cNvGrpSpPr/>
              <p:nvPr/>
            </p:nvGrpSpPr>
            <p:grpSpPr>
              <a:xfrm>
                <a:off x="-4000528" y="-640758"/>
                <a:ext cx="9144000" cy="7072362"/>
                <a:chOff x="-2643206" y="-1640962"/>
                <a:chExt cx="9144000" cy="7072362"/>
              </a:xfrm>
            </p:grpSpPr>
            <p:sp>
              <p:nvSpPr>
                <p:cNvPr id="13" name="Прямоугольник 12"/>
                <p:cNvSpPr/>
                <p:nvPr/>
              </p:nvSpPr>
              <p:spPr>
                <a:xfrm>
                  <a:off x="-2643206" y="-1640962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0066" y="3692417"/>
              <a:ext cx="8335680" cy="7934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54384" y="303590"/>
              <a:ext cx="9198416" cy="60305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Момент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произведению силы на её плечо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1555991"/>
              <a:ext cx="8918467" cy="111088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Плечо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</a:p>
            <a:p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расстояние от точки вращения до линии силы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ицей\класс\для анимашек\трение 2\IMG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42"/>
            <a:ext cx="8994780" cy="2826149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919" y="-63784"/>
            <a:ext cx="7776168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С использованием правила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моментов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лицей\класс\для анимашек\трение 2\IMG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2"/>
            <a:ext cx="7429520" cy="3193671"/>
          </a:xfrm>
          <a:prstGeom prst="rect">
            <a:avLst/>
          </a:prstGeom>
          <a:noFill/>
        </p:spPr>
      </p:pic>
      <p:grpSp>
        <p:nvGrpSpPr>
          <p:cNvPr id="2" name="Группа 5"/>
          <p:cNvGrpSpPr/>
          <p:nvPr/>
        </p:nvGrpSpPr>
        <p:grpSpPr>
          <a:xfrm>
            <a:off x="-54416" y="0"/>
            <a:ext cx="9198416" cy="6858024"/>
            <a:chOff x="-54384" y="-212130"/>
            <a:chExt cx="9198416" cy="7072362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32" y="-212130"/>
              <a:ext cx="9144000" cy="7072362"/>
              <a:chOff x="-4000528" y="-640758"/>
              <a:chExt cx="9144000" cy="7072362"/>
            </a:xfrm>
          </p:grpSpPr>
          <p:grpSp>
            <p:nvGrpSpPr>
              <p:cNvPr id="6" name="Группа 17"/>
              <p:cNvGrpSpPr/>
              <p:nvPr/>
            </p:nvGrpSpPr>
            <p:grpSpPr>
              <a:xfrm>
                <a:off x="-4000528" y="-640758"/>
                <a:ext cx="9144000" cy="7072362"/>
                <a:chOff x="-2643206" y="-1640962"/>
                <a:chExt cx="9144000" cy="7072362"/>
              </a:xfrm>
            </p:grpSpPr>
            <p:sp>
              <p:nvSpPr>
                <p:cNvPr id="15" name="Прямоугольник 14"/>
                <p:cNvSpPr/>
                <p:nvPr/>
              </p:nvSpPr>
              <p:spPr>
                <a:xfrm>
                  <a:off x="-2643206" y="-1640962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0066" y="3692417"/>
              <a:ext cx="8335680" cy="7934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54384" y="303590"/>
              <a:ext cx="9198416" cy="60305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Момент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произведению силы на её плечо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1555991"/>
              <a:ext cx="8918467" cy="111088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Плечо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</a:p>
            <a:p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расстояние от точки вращения до линии силы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238555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Ещё не падает, т.к сумма моментов сил равна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нулю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лицей\класс\для анимашек\трение 2\IMG_0005.JPG"/>
          <p:cNvPicPr>
            <a:picLocks noChangeAspect="1" noChangeArrowheads="1"/>
          </p:cNvPicPr>
          <p:nvPr/>
        </p:nvPicPr>
        <p:blipFill>
          <a:blip r:embed="rId9" cstate="print"/>
          <a:srcRect l="69453" t="5163" b="18475"/>
          <a:stretch>
            <a:fillRect/>
          </a:stretch>
        </p:blipFill>
        <p:spPr bwMode="auto">
          <a:xfrm>
            <a:off x="71406" y="1214422"/>
            <a:ext cx="3714776" cy="5643578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>
            <a:off x="3214678" y="4141792"/>
            <a:ext cx="1143008" cy="1588"/>
          </a:xfrm>
          <a:prstGeom prst="straightConnector1">
            <a:avLst/>
          </a:prstGeom>
          <a:ln w="762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6"/>
          <p:cNvGrpSpPr/>
          <p:nvPr/>
        </p:nvGrpSpPr>
        <p:grpSpPr>
          <a:xfrm>
            <a:off x="0" y="5429264"/>
            <a:ext cx="1357322" cy="523220"/>
            <a:chOff x="2000232" y="2528824"/>
            <a:chExt cx="571504" cy="523220"/>
          </a:xfrm>
          <a:solidFill>
            <a:schemeClr val="bg2"/>
          </a:solidFill>
        </p:grpSpPr>
        <p:cxnSp>
          <p:nvCxnSpPr>
            <p:cNvPr id="8" name="Прямая со стрелкой 7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000232" y="2528824"/>
              <a:ext cx="571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трения</a:t>
              </a:r>
              <a:r>
                <a:rPr lang="en-US" sz="28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 rot="-180000" flipV="1">
            <a:off x="142822" y="6101390"/>
            <a:ext cx="1116000" cy="28380"/>
          </a:xfrm>
          <a:prstGeom prst="line">
            <a:avLst/>
          </a:prstGeom>
          <a:ln w="76200">
            <a:solidFill>
              <a:srgbClr val="365D21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10"/>
          <p:cNvGrpSpPr/>
          <p:nvPr/>
        </p:nvGrpSpPr>
        <p:grpSpPr>
          <a:xfrm>
            <a:off x="3364345" y="4286256"/>
            <a:ext cx="1064779" cy="523220"/>
            <a:chOff x="5929322" y="2428868"/>
            <a:chExt cx="1064779" cy="523220"/>
          </a:xfrm>
          <a:solidFill>
            <a:schemeClr val="bg2"/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5929322" y="2428868"/>
              <a:ext cx="1064779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0033C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</a:t>
              </a:r>
              <a:r>
                <a:rPr lang="ru-RU" sz="2800" b="1" baseline="-30000" dirty="0" smtClean="0">
                  <a:solidFill>
                    <a:srgbClr val="0033CC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ручки</a:t>
              </a:r>
              <a:endParaRPr lang="ru-RU" sz="2800" dirty="0">
                <a:solidFill>
                  <a:srgbClr val="0033CC"/>
                </a:solidFill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Прямая со стрелкой 13"/>
          <p:cNvCxnSpPr/>
          <p:nvPr/>
        </p:nvCxnSpPr>
        <p:spPr>
          <a:xfrm>
            <a:off x="0" y="5500702"/>
            <a:ext cx="428628" cy="1588"/>
          </a:xfrm>
          <a:prstGeom prst="straightConnector1">
            <a:avLst/>
          </a:prstGeom>
          <a:solidFill>
            <a:schemeClr val="bg2"/>
          </a:solidFill>
          <a:ln w="25400">
            <a:solidFill>
              <a:srgbClr val="365D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320645" y="5107793"/>
            <a:ext cx="1928826" cy="1588"/>
          </a:xfrm>
          <a:prstGeom prst="straightConnector1">
            <a:avLst/>
          </a:prstGeom>
          <a:ln w="5715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4714884"/>
            <a:ext cx="128588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H=6c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5520000">
            <a:off x="1986499" y="4892343"/>
            <a:ext cx="1214446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21"/>
          <p:cNvGrpSpPr/>
          <p:nvPr/>
        </p:nvGrpSpPr>
        <p:grpSpPr>
          <a:xfrm>
            <a:off x="1643042" y="5286388"/>
            <a:ext cx="702436" cy="523220"/>
            <a:chOff x="5929322" y="2428868"/>
            <a:chExt cx="702436" cy="523220"/>
          </a:xfrm>
          <a:solidFill>
            <a:schemeClr val="bg2"/>
          </a:solidFill>
        </p:grpSpPr>
        <p:sp>
          <p:nvSpPr>
            <p:cNvPr id="23" name="Прямоугольник 22"/>
            <p:cNvSpPr/>
            <p:nvPr/>
          </p:nvSpPr>
          <p:spPr>
            <a:xfrm>
              <a:off x="5929322" y="2428868"/>
              <a:ext cx="702436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Mg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5929322" y="2500306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/>
          <p:cNvSpPr/>
          <p:nvPr/>
        </p:nvSpPr>
        <p:spPr>
          <a:xfrm>
            <a:off x="3071802" y="3500438"/>
            <a:ext cx="444352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1357290" y="500042"/>
            <a:ext cx="6139438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точку вращения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выберем т.А</a:t>
            </a:r>
            <a:endParaRPr kumimoji="0" lang="ru-RU" sz="6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922666" y="1071546"/>
            <a:ext cx="470635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Плечо силы трения 6см 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2602678" y="4213230"/>
            <a:ext cx="612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658553" y="2500306"/>
            <a:ext cx="7485447" cy="584775"/>
          </a:xfrm>
          <a:prstGeom prst="rect">
            <a:avLst/>
          </a:prstGeom>
          <a:solidFill>
            <a:srgbClr val="00B0F0">
              <a:alpha val="8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Уравнение моментов относительно т.А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Овал 34"/>
          <p:cNvSpPr/>
          <p:nvPr/>
        </p:nvSpPr>
        <p:spPr>
          <a:xfrm>
            <a:off x="3059102" y="4038604"/>
            <a:ext cx="14287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357654" y="3357562"/>
            <a:ext cx="4786346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= 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·6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072066" y="4149874"/>
            <a:ext cx="3929090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·6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,4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6858016" y="4864254"/>
            <a:ext cx="2143140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·6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,4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929454" y="5578634"/>
            <a:ext cx="2143140" cy="707886"/>
          </a:xfrm>
          <a:prstGeom prst="rect">
            <a:avLst/>
          </a:prstGeom>
          <a:solidFill>
            <a:srgbClr val="66CCFF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0,23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3857620" y="1643050"/>
            <a:ext cx="522136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Плечо силы тяжести 1,4см </a:t>
            </a:r>
          </a:p>
        </p:txBody>
      </p:sp>
      <p:grpSp>
        <p:nvGrpSpPr>
          <p:cNvPr id="5" name="Группа 41"/>
          <p:cNvGrpSpPr/>
          <p:nvPr/>
        </p:nvGrpSpPr>
        <p:grpSpPr>
          <a:xfrm>
            <a:off x="-214346" y="0"/>
            <a:ext cx="9198416" cy="6858024"/>
            <a:chOff x="-54384" y="-212130"/>
            <a:chExt cx="9198416" cy="7072362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32" y="-212130"/>
              <a:ext cx="9144000" cy="7072362"/>
              <a:chOff x="-4000528" y="-640758"/>
              <a:chExt cx="9144000" cy="7072362"/>
            </a:xfrm>
          </p:grpSpPr>
          <p:grpSp>
            <p:nvGrpSpPr>
              <p:cNvPr id="11" name="Группа 17"/>
              <p:cNvGrpSpPr/>
              <p:nvPr/>
            </p:nvGrpSpPr>
            <p:grpSpPr>
              <a:xfrm>
                <a:off x="-4000528" y="-640758"/>
                <a:ext cx="9144000" cy="7072362"/>
                <a:chOff x="-2643206" y="-1640962"/>
                <a:chExt cx="9144000" cy="7072362"/>
              </a:xfrm>
            </p:grpSpPr>
            <p:sp>
              <p:nvSpPr>
                <p:cNvPr id="51" name="Прямоугольник 50"/>
                <p:cNvSpPr/>
                <p:nvPr/>
              </p:nvSpPr>
              <p:spPr>
                <a:xfrm>
                  <a:off x="-2643206" y="-1640962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2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0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4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00066" y="3692417"/>
              <a:ext cx="8335680" cy="7934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54384" y="303590"/>
              <a:ext cx="9198416" cy="60305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Момент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произведению силы на её плечо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0" y="1555991"/>
              <a:ext cx="8918467" cy="111088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Плечо силы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</a:p>
            <a:p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расстояние от точки вращения до линии силы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  <p:bldP spid="19" grpId="0" animBg="1"/>
      <p:bldP spid="28" grpId="0" animBg="1"/>
      <p:bldP spid="30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использованием закона изменения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механической энергии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лицей\класс\для анимашек\трение 2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9143999" cy="4665966"/>
          </a:xfrm>
          <a:prstGeom prst="rect">
            <a:avLst/>
          </a:prstGeom>
          <a:noFill/>
        </p:spPr>
      </p:pic>
      <p:grpSp>
        <p:nvGrpSpPr>
          <p:cNvPr id="3" name="Группа 15"/>
          <p:cNvGrpSpPr/>
          <p:nvPr/>
        </p:nvGrpSpPr>
        <p:grpSpPr>
          <a:xfrm>
            <a:off x="-71470" y="-24"/>
            <a:ext cx="9215470" cy="6858024"/>
            <a:chOff x="-71470" y="-24"/>
            <a:chExt cx="9215470" cy="685802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-71470" y="-24"/>
              <a:ext cx="9215470" cy="6858024"/>
              <a:chOff x="-54384" y="-212155"/>
              <a:chExt cx="9215470" cy="7072362"/>
            </a:xfrm>
          </p:grpSpPr>
          <p:grpSp>
            <p:nvGrpSpPr>
              <p:cNvPr id="5" name="Группа 10"/>
              <p:cNvGrpSpPr/>
              <p:nvPr/>
            </p:nvGrpSpPr>
            <p:grpSpPr>
              <a:xfrm>
                <a:off x="17086" y="-212155"/>
                <a:ext cx="9144000" cy="7072362"/>
                <a:chOff x="-3983474" y="-640783"/>
                <a:chExt cx="9144000" cy="7072362"/>
              </a:xfrm>
            </p:grpSpPr>
            <p:grpSp>
              <p:nvGrpSpPr>
                <p:cNvPr id="6" name="Группа 17"/>
                <p:cNvGrpSpPr/>
                <p:nvPr/>
              </p:nvGrpSpPr>
              <p:grpSpPr>
                <a:xfrm>
                  <a:off x="-3983474" y="-640783"/>
                  <a:ext cx="9144000" cy="7072362"/>
                  <a:chOff x="-2626152" y="-1640987"/>
                  <a:chExt cx="9144000" cy="7072362"/>
                </a:xfrm>
              </p:grpSpPr>
              <p:sp>
                <p:nvSpPr>
                  <p:cNvPr id="13" name="Прямоугольник 12"/>
                  <p:cNvSpPr/>
                  <p:nvPr/>
                </p:nvSpPr>
                <p:spPr>
                  <a:xfrm>
                    <a:off x="-2626152" y="-1640987"/>
                    <a:ext cx="9144000" cy="7072362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69000"/>
                    </a:schemeClr>
                  </a:solidFill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4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714461" y="-381450"/>
                    <a:ext cx="864777" cy="0"/>
                  </a:xfrm>
                  <a:prstGeom prst="lin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90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6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2" name="Line 6"/>
                <p:cNvSpPr>
                  <a:spLocks noChangeShapeType="1"/>
                </p:cNvSpPr>
                <p:nvPr/>
              </p:nvSpPr>
              <p:spPr bwMode="auto">
                <a:xfrm>
                  <a:off x="889683" y="3855963"/>
                  <a:ext cx="948469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17086" y="3471380"/>
                <a:ext cx="8821967" cy="6665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ru-RU" sz="28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перемещения под действием силы. 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428596" y="5863256"/>
                <a:ext cx="3542188" cy="923330"/>
              </a:xfrm>
              <a:prstGeom prst="rect">
                <a:avLst/>
              </a:prstGeom>
              <a:solidFill>
                <a:srgbClr val="F9E3A5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5400" b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тр.п</a:t>
                </a:r>
                <a:r>
                  <a:rPr lang="ru-RU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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</a:t>
                </a:r>
                <a:r>
                  <a:rPr lang="ru-RU" sz="5400" b="1" baseline="-25000" dirty="0" err="1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5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-54384" y="303590"/>
                <a:ext cx="7736285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энергия –</a:t>
                </a:r>
                <a:r>
                  <a:rPr lang="ru-RU" sz="32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способность совершать работу.</a:t>
                </a:r>
                <a:endParaRPr lang="ru-RU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0" y="1555991"/>
                <a:ext cx="6920292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Работа- 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изменения энергии.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857752" y="6000768"/>
              <a:ext cx="4071966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Е</a:t>
              </a:r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4400" b="1" dirty="0" err="1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ru-RU" sz="4400" b="1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ru-RU" sz="44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лицей\класс\для анимашек\трение 2\IMG_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9144000" cy="4279099"/>
          </a:xfrm>
          <a:prstGeom prst="rect">
            <a:avLst/>
          </a:prstGeom>
          <a:noFill/>
        </p:spPr>
      </p:pic>
      <p:pic>
        <p:nvPicPr>
          <p:cNvPr id="6147" name="Picture 3" descr="E:\лицей\класс\для анимашек\трение 2\IMG_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91782"/>
            <a:ext cx="9144000" cy="4337680"/>
          </a:xfrm>
          <a:prstGeom prst="rect">
            <a:avLst/>
          </a:prstGeom>
          <a:noFill/>
        </p:spPr>
      </p:pic>
      <p:grpSp>
        <p:nvGrpSpPr>
          <p:cNvPr id="2" name="Группа 61"/>
          <p:cNvGrpSpPr/>
          <p:nvPr/>
        </p:nvGrpSpPr>
        <p:grpSpPr>
          <a:xfrm>
            <a:off x="7143768" y="2878402"/>
            <a:ext cx="1076856" cy="2484000"/>
            <a:chOff x="7143768" y="2878402"/>
            <a:chExt cx="1076856" cy="2484000"/>
          </a:xfrm>
        </p:grpSpPr>
        <p:grpSp>
          <p:nvGrpSpPr>
            <p:cNvPr id="3" name="Группа 31"/>
            <p:cNvGrpSpPr/>
            <p:nvPr/>
          </p:nvGrpSpPr>
          <p:grpSpPr>
            <a:xfrm>
              <a:off x="7143768" y="2878402"/>
              <a:ext cx="1076856" cy="2484000"/>
              <a:chOff x="7495672" y="785794"/>
              <a:chExt cx="1076856" cy="3629174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7500958" y="785794"/>
                <a:ext cx="928694" cy="361158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4" name="Прямая со стрелкой 33"/>
              <p:cNvCxnSpPr/>
              <p:nvPr/>
            </p:nvCxnSpPr>
            <p:spPr>
              <a:xfrm>
                <a:off x="7500958" y="1428736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820830" y="1129336"/>
                <a:ext cx="550360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6" name="Прямая со стрелкой 35"/>
              <p:cNvCxnSpPr/>
              <p:nvPr/>
            </p:nvCxnSpPr>
            <p:spPr>
              <a:xfrm>
                <a:off x="7500958" y="2745350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786710" y="2523976"/>
                <a:ext cx="571504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8" name="Прямая со стрелкой 37"/>
              <p:cNvCxnSpPr/>
              <p:nvPr/>
            </p:nvCxnSpPr>
            <p:spPr>
              <a:xfrm>
                <a:off x="7500958" y="4113316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7786710" y="3891748"/>
                <a:ext cx="579866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0" name="Прямая со стрелкой 39"/>
              <p:cNvCxnSpPr/>
              <p:nvPr/>
            </p:nvCxnSpPr>
            <p:spPr>
              <a:xfrm>
                <a:off x="7500958" y="2071678"/>
                <a:ext cx="396000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881818" y="1857364"/>
                <a:ext cx="5662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35</a:t>
                </a:r>
                <a:endParaRPr lang="ru-RU" sz="20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2" name="Прямая со стрелкой 41"/>
              <p:cNvCxnSpPr/>
              <p:nvPr/>
            </p:nvCxnSpPr>
            <p:spPr>
              <a:xfrm>
                <a:off x="7500958" y="3417784"/>
                <a:ext cx="396000" cy="1588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929586" y="3286124"/>
                <a:ext cx="6429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25</a:t>
                </a:r>
                <a:endParaRPr lang="ru-RU" sz="20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4" name="Прямая со стрелкой 43"/>
              <p:cNvCxnSpPr/>
              <p:nvPr/>
            </p:nvCxnSpPr>
            <p:spPr>
              <a:xfrm>
                <a:off x="7500958" y="1551439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 стрелкой 44"/>
              <p:cNvCxnSpPr/>
              <p:nvPr/>
            </p:nvCxnSpPr>
            <p:spPr>
              <a:xfrm>
                <a:off x="7500958" y="167748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>
                <a:off x="7500958" y="1804504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 стрелкой 46"/>
              <p:cNvCxnSpPr/>
              <p:nvPr/>
            </p:nvCxnSpPr>
            <p:spPr>
              <a:xfrm>
                <a:off x="7495672" y="194466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 стрелкой 47"/>
              <p:cNvCxnSpPr/>
              <p:nvPr/>
            </p:nvCxnSpPr>
            <p:spPr>
              <a:xfrm>
                <a:off x="7506244" y="219597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/>
              <p:cNvCxnSpPr/>
              <p:nvPr/>
            </p:nvCxnSpPr>
            <p:spPr>
              <a:xfrm>
                <a:off x="7506244" y="233628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>
                <a:off x="7506244" y="2463304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 стрелкой 50"/>
              <p:cNvCxnSpPr/>
              <p:nvPr/>
            </p:nvCxnSpPr>
            <p:spPr>
              <a:xfrm>
                <a:off x="7500958" y="260346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7506244" y="288630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/>
              <p:nvPr/>
            </p:nvCxnSpPr>
            <p:spPr>
              <a:xfrm>
                <a:off x="7506244" y="303639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>
                <a:off x="7506244" y="316341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54"/>
              <p:cNvCxnSpPr/>
              <p:nvPr/>
            </p:nvCxnSpPr>
            <p:spPr>
              <a:xfrm>
                <a:off x="7500958" y="3284007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 стрелкой 55"/>
              <p:cNvCxnSpPr/>
              <p:nvPr/>
            </p:nvCxnSpPr>
            <p:spPr>
              <a:xfrm>
                <a:off x="7506244" y="3562698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56"/>
              <p:cNvCxnSpPr/>
              <p:nvPr/>
            </p:nvCxnSpPr>
            <p:spPr>
              <a:xfrm>
                <a:off x="7506244" y="3722568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 стрелкой 57"/>
              <p:cNvCxnSpPr/>
              <p:nvPr/>
            </p:nvCxnSpPr>
            <p:spPr>
              <a:xfrm>
                <a:off x="7506244" y="385936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/>
              <p:nvPr/>
            </p:nvCxnSpPr>
            <p:spPr>
              <a:xfrm>
                <a:off x="7500958" y="398974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Прямая со стрелкой 59"/>
            <p:cNvCxnSpPr/>
            <p:nvPr/>
          </p:nvCxnSpPr>
          <p:spPr>
            <a:xfrm>
              <a:off x="7158935" y="5244686"/>
              <a:ext cx="252000" cy="10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7156491" y="5322471"/>
              <a:ext cx="252000" cy="10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Прямая со стрелкой 63"/>
          <p:cNvCxnSpPr/>
          <p:nvPr/>
        </p:nvCxnSpPr>
        <p:spPr>
          <a:xfrm rot="5400000">
            <a:off x="5965041" y="4321975"/>
            <a:ext cx="178595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357950" y="4071942"/>
            <a:ext cx="35719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2" descr="E:\лицей\класс\для анимашек\трение 2\IMG_0015.JPG"/>
          <p:cNvPicPr>
            <a:picLocks noChangeAspect="1" noChangeArrowheads="1"/>
          </p:cNvPicPr>
          <p:nvPr/>
        </p:nvPicPr>
        <p:blipFill>
          <a:blip r:embed="rId7" cstate="print"/>
          <a:srcRect l="14844" t="49517" r="47656" b="32169"/>
          <a:stretch>
            <a:fillRect/>
          </a:stretch>
        </p:blipFill>
        <p:spPr bwMode="auto">
          <a:xfrm>
            <a:off x="1714480" y="3500438"/>
            <a:ext cx="1357322" cy="428628"/>
          </a:xfrm>
          <a:prstGeom prst="rect">
            <a:avLst/>
          </a:prstGeom>
          <a:noFill/>
        </p:spPr>
      </p:pic>
      <p:pic>
        <p:nvPicPr>
          <p:cNvPr id="66" name="Picture 2" descr="E:\лицей\класс\для анимашек\трение 2\IMG_0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4"/>
            <a:ext cx="9144000" cy="2632946"/>
          </a:xfrm>
          <a:prstGeom prst="rect">
            <a:avLst/>
          </a:prstGeom>
          <a:noFill/>
        </p:spPr>
      </p:pic>
      <p:grpSp>
        <p:nvGrpSpPr>
          <p:cNvPr id="4" name="Группа 66"/>
          <p:cNvGrpSpPr/>
          <p:nvPr/>
        </p:nvGrpSpPr>
        <p:grpSpPr>
          <a:xfrm>
            <a:off x="-71470" y="-24"/>
            <a:ext cx="9215470" cy="6858024"/>
            <a:chOff x="-71470" y="-24"/>
            <a:chExt cx="9215470" cy="6858024"/>
          </a:xfrm>
        </p:grpSpPr>
        <p:grpSp>
          <p:nvGrpSpPr>
            <p:cNvPr id="5" name="Группа 3"/>
            <p:cNvGrpSpPr/>
            <p:nvPr/>
          </p:nvGrpSpPr>
          <p:grpSpPr>
            <a:xfrm>
              <a:off x="-71470" y="-24"/>
              <a:ext cx="9215470" cy="6858024"/>
              <a:chOff x="-54384" y="-212155"/>
              <a:chExt cx="9215470" cy="7072362"/>
            </a:xfrm>
          </p:grpSpPr>
          <p:grpSp>
            <p:nvGrpSpPr>
              <p:cNvPr id="6" name="Группа 10"/>
              <p:cNvGrpSpPr/>
              <p:nvPr/>
            </p:nvGrpSpPr>
            <p:grpSpPr>
              <a:xfrm>
                <a:off x="17086" y="-212155"/>
                <a:ext cx="9144000" cy="7072362"/>
                <a:chOff x="-3983474" y="-640783"/>
                <a:chExt cx="9144000" cy="7072362"/>
              </a:xfrm>
            </p:grpSpPr>
            <p:grpSp>
              <p:nvGrpSpPr>
                <p:cNvPr id="7" name="Группа 17"/>
                <p:cNvGrpSpPr/>
                <p:nvPr/>
              </p:nvGrpSpPr>
              <p:grpSpPr>
                <a:xfrm>
                  <a:off x="-3983474" y="-640783"/>
                  <a:ext cx="9144000" cy="7072362"/>
                  <a:chOff x="-2626152" y="-1640987"/>
                  <a:chExt cx="9144000" cy="7072362"/>
                </a:xfrm>
              </p:grpSpPr>
              <p:sp>
                <p:nvSpPr>
                  <p:cNvPr id="77" name="Прямоугольник 76"/>
                  <p:cNvSpPr/>
                  <p:nvPr/>
                </p:nvSpPr>
                <p:spPr>
                  <a:xfrm>
                    <a:off x="-2626152" y="-1640987"/>
                    <a:ext cx="9144000" cy="7072362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34000"/>
                    </a:schemeClr>
                  </a:solidFill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7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714461" y="-381450"/>
                    <a:ext cx="864777" cy="0"/>
                  </a:xfrm>
                  <a:prstGeom prst="lin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90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6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76" name="Line 6"/>
                <p:cNvSpPr>
                  <a:spLocks noChangeShapeType="1"/>
                </p:cNvSpPr>
                <p:nvPr/>
              </p:nvSpPr>
              <p:spPr bwMode="auto">
                <a:xfrm>
                  <a:off x="889683" y="3855963"/>
                  <a:ext cx="948469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1" name="Прямоугольник 70"/>
              <p:cNvSpPr/>
              <p:nvPr/>
            </p:nvSpPr>
            <p:spPr>
              <a:xfrm>
                <a:off x="17086" y="3471380"/>
                <a:ext cx="8821967" cy="6665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ru-RU" sz="28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перемещения под действием силы. 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428596" y="5863256"/>
                <a:ext cx="3542188" cy="923330"/>
              </a:xfrm>
              <a:prstGeom prst="rect">
                <a:avLst/>
              </a:prstGeom>
              <a:solidFill>
                <a:srgbClr val="F9E3A5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5400" b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тр.п</a:t>
                </a:r>
                <a:r>
                  <a:rPr lang="ru-RU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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</a:t>
                </a:r>
                <a:r>
                  <a:rPr lang="ru-RU" sz="5400" b="1" baseline="-25000" dirty="0" err="1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5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-54384" y="303590"/>
                <a:ext cx="7736285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энергия –</a:t>
                </a:r>
                <a:r>
                  <a:rPr lang="ru-RU" sz="32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способность совершать работу.</a:t>
                </a:r>
                <a:endParaRPr lang="ru-RU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0" y="1555991"/>
                <a:ext cx="6920292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Работа- 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изменения энергии.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4857752" y="6000768"/>
              <a:ext cx="4071966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Е</a:t>
              </a:r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4400" b="1" dirty="0" err="1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ru-RU" sz="4400" b="1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ru-RU" sz="44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лицей\класс\для анимашек\трение 2\IMG_0014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b="25889"/>
          <a:stretch>
            <a:fillRect/>
          </a:stretch>
        </p:blipFill>
        <p:spPr bwMode="auto">
          <a:xfrm>
            <a:off x="0" y="0"/>
            <a:ext cx="9144000" cy="3571876"/>
          </a:xfrm>
          <a:prstGeom prst="rect">
            <a:avLst/>
          </a:prstGeom>
          <a:noFill/>
        </p:spPr>
      </p:pic>
      <p:grpSp>
        <p:nvGrpSpPr>
          <p:cNvPr id="2" name="Группа 61"/>
          <p:cNvGrpSpPr/>
          <p:nvPr/>
        </p:nvGrpSpPr>
        <p:grpSpPr>
          <a:xfrm>
            <a:off x="7000892" y="174226"/>
            <a:ext cx="1076856" cy="3500462"/>
            <a:chOff x="7143768" y="2878402"/>
            <a:chExt cx="1076856" cy="2484000"/>
          </a:xfrm>
        </p:grpSpPr>
        <p:grpSp>
          <p:nvGrpSpPr>
            <p:cNvPr id="3" name="Группа 31"/>
            <p:cNvGrpSpPr/>
            <p:nvPr/>
          </p:nvGrpSpPr>
          <p:grpSpPr>
            <a:xfrm>
              <a:off x="7143768" y="2878402"/>
              <a:ext cx="1076856" cy="2484000"/>
              <a:chOff x="7495672" y="785794"/>
              <a:chExt cx="1076856" cy="3629174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7500958" y="785794"/>
                <a:ext cx="928694" cy="361158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4" name="Прямая со стрелкой 33"/>
              <p:cNvCxnSpPr/>
              <p:nvPr/>
            </p:nvCxnSpPr>
            <p:spPr>
              <a:xfrm>
                <a:off x="7500958" y="1428736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820830" y="1129336"/>
                <a:ext cx="550360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6" name="Прямая со стрелкой 35"/>
              <p:cNvCxnSpPr/>
              <p:nvPr/>
            </p:nvCxnSpPr>
            <p:spPr>
              <a:xfrm>
                <a:off x="7500958" y="2745350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7786710" y="2523976"/>
                <a:ext cx="571504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8" name="Прямая со стрелкой 37"/>
              <p:cNvCxnSpPr/>
              <p:nvPr/>
            </p:nvCxnSpPr>
            <p:spPr>
              <a:xfrm>
                <a:off x="7500958" y="4113316"/>
                <a:ext cx="571504" cy="1588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7786710" y="3891748"/>
                <a:ext cx="579866" cy="5232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0" name="Прямая со стрелкой 39"/>
              <p:cNvCxnSpPr/>
              <p:nvPr/>
            </p:nvCxnSpPr>
            <p:spPr>
              <a:xfrm>
                <a:off x="7500958" y="2071678"/>
                <a:ext cx="396000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881818" y="1857364"/>
                <a:ext cx="5662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35</a:t>
                </a:r>
                <a:endParaRPr lang="ru-RU" sz="20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2" name="Прямая со стрелкой 41"/>
              <p:cNvCxnSpPr/>
              <p:nvPr/>
            </p:nvCxnSpPr>
            <p:spPr>
              <a:xfrm>
                <a:off x="7500958" y="3417784"/>
                <a:ext cx="396000" cy="1588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929586" y="3286124"/>
                <a:ext cx="6429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25</a:t>
                </a:r>
                <a:endParaRPr lang="ru-RU" sz="20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4" name="Прямая со стрелкой 43"/>
              <p:cNvCxnSpPr/>
              <p:nvPr/>
            </p:nvCxnSpPr>
            <p:spPr>
              <a:xfrm>
                <a:off x="7500958" y="1551439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 стрелкой 44"/>
              <p:cNvCxnSpPr/>
              <p:nvPr/>
            </p:nvCxnSpPr>
            <p:spPr>
              <a:xfrm>
                <a:off x="7500958" y="1677486"/>
                <a:ext cx="252000" cy="1588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>
                <a:off x="7500958" y="1804504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 стрелкой 46"/>
              <p:cNvCxnSpPr/>
              <p:nvPr/>
            </p:nvCxnSpPr>
            <p:spPr>
              <a:xfrm>
                <a:off x="7495672" y="194466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 стрелкой 47"/>
              <p:cNvCxnSpPr/>
              <p:nvPr/>
            </p:nvCxnSpPr>
            <p:spPr>
              <a:xfrm>
                <a:off x="7506244" y="219597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 стрелкой 48"/>
              <p:cNvCxnSpPr/>
              <p:nvPr/>
            </p:nvCxnSpPr>
            <p:spPr>
              <a:xfrm>
                <a:off x="7506244" y="233628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 стрелкой 49"/>
              <p:cNvCxnSpPr/>
              <p:nvPr/>
            </p:nvCxnSpPr>
            <p:spPr>
              <a:xfrm>
                <a:off x="7506244" y="2463304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 стрелкой 50"/>
              <p:cNvCxnSpPr/>
              <p:nvPr/>
            </p:nvCxnSpPr>
            <p:spPr>
              <a:xfrm>
                <a:off x="7500958" y="260346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7506244" y="288630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/>
              <p:cNvCxnSpPr/>
              <p:nvPr/>
            </p:nvCxnSpPr>
            <p:spPr>
              <a:xfrm>
                <a:off x="7506244" y="303639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 стрелкой 53"/>
              <p:cNvCxnSpPr/>
              <p:nvPr/>
            </p:nvCxnSpPr>
            <p:spPr>
              <a:xfrm>
                <a:off x="7506244" y="3163410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54"/>
              <p:cNvCxnSpPr/>
              <p:nvPr/>
            </p:nvCxnSpPr>
            <p:spPr>
              <a:xfrm>
                <a:off x="7500958" y="3284007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 стрелкой 55"/>
              <p:cNvCxnSpPr/>
              <p:nvPr/>
            </p:nvCxnSpPr>
            <p:spPr>
              <a:xfrm>
                <a:off x="7506244" y="3562698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 стрелкой 56"/>
              <p:cNvCxnSpPr/>
              <p:nvPr/>
            </p:nvCxnSpPr>
            <p:spPr>
              <a:xfrm>
                <a:off x="7506244" y="3722568"/>
                <a:ext cx="252000" cy="1588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 стрелкой 57"/>
              <p:cNvCxnSpPr/>
              <p:nvPr/>
            </p:nvCxnSpPr>
            <p:spPr>
              <a:xfrm>
                <a:off x="7506244" y="3859366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 стрелкой 58"/>
              <p:cNvCxnSpPr/>
              <p:nvPr/>
            </p:nvCxnSpPr>
            <p:spPr>
              <a:xfrm>
                <a:off x="7500958" y="3989742"/>
                <a:ext cx="252000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Прямая со стрелкой 59"/>
            <p:cNvCxnSpPr/>
            <p:nvPr/>
          </p:nvCxnSpPr>
          <p:spPr>
            <a:xfrm>
              <a:off x="7158935" y="5244686"/>
              <a:ext cx="252000" cy="10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7156491" y="5322471"/>
              <a:ext cx="252000" cy="10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Прямая со стрелкой 63"/>
          <p:cNvCxnSpPr/>
          <p:nvPr/>
        </p:nvCxnSpPr>
        <p:spPr>
          <a:xfrm rot="5400000">
            <a:off x="5880685" y="1985640"/>
            <a:ext cx="19800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357950" y="1571612"/>
            <a:ext cx="35719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2" descr="E:\лицей\класс\для анимашек\трение 2\IMG_0015.JPG"/>
          <p:cNvPicPr>
            <a:picLocks noChangeAspect="1" noChangeArrowheads="1"/>
          </p:cNvPicPr>
          <p:nvPr/>
        </p:nvPicPr>
        <p:blipFill>
          <a:blip r:embed="rId9" cstate="print"/>
          <a:srcRect l="14844" t="49517" r="47656" b="32169"/>
          <a:stretch>
            <a:fillRect/>
          </a:stretch>
        </p:blipFill>
        <p:spPr bwMode="auto">
          <a:xfrm>
            <a:off x="1285852" y="1000108"/>
            <a:ext cx="1857388" cy="428628"/>
          </a:xfrm>
          <a:prstGeom prst="rect">
            <a:avLst/>
          </a:prstGeom>
          <a:noFill/>
        </p:spPr>
      </p:pic>
      <p:cxnSp>
        <p:nvCxnSpPr>
          <p:cNvPr id="62" name="Прямая со стрелкой 61"/>
          <p:cNvCxnSpPr/>
          <p:nvPr/>
        </p:nvCxnSpPr>
        <p:spPr>
          <a:xfrm>
            <a:off x="1285852" y="928670"/>
            <a:ext cx="1784362" cy="158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857356" y="1214422"/>
            <a:ext cx="35719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1"/>
          <p:cNvSpPr>
            <a:spLocks noChangeArrowheads="1"/>
          </p:cNvSpPr>
          <p:nvPr/>
        </p:nvSpPr>
        <p:spPr bwMode="auto">
          <a:xfrm>
            <a:off x="0" y="3571876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закону изменения механической энергии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0" y="4143380"/>
            <a:ext cx="342902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baseline="-250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5214942" y="2998784"/>
            <a:ext cx="1784362" cy="1588"/>
          </a:xfrm>
          <a:prstGeom prst="straightConnector1">
            <a:avLst/>
          </a:prstGeom>
          <a:ln w="5715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786314" y="2714620"/>
            <a:ext cx="35719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4144860" y="4143380"/>
            <a:ext cx="4143404" cy="707886"/>
          </a:xfrm>
          <a:prstGeom prst="rect">
            <a:avLst/>
          </a:prstGeom>
          <a:solidFill>
            <a:srgbClr val="FFFF00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4" name="Rectangle 1"/>
          <p:cNvSpPr>
            <a:spLocks noChangeArrowheads="1"/>
          </p:cNvSpPr>
          <p:nvPr/>
        </p:nvSpPr>
        <p:spPr bwMode="auto">
          <a:xfrm>
            <a:off x="0" y="4857760"/>
            <a:ext cx="4714908" cy="707886"/>
          </a:xfrm>
          <a:prstGeom prst="rect">
            <a:avLst/>
          </a:prstGeom>
          <a:solidFill>
            <a:srgbClr val="FFFF00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5" name="Rectangle 1"/>
          <p:cNvSpPr>
            <a:spLocks noChangeArrowheads="1"/>
          </p:cNvSpPr>
          <p:nvPr/>
        </p:nvSpPr>
        <p:spPr bwMode="auto">
          <a:xfrm>
            <a:off x="0" y="5572140"/>
            <a:ext cx="5214942" cy="707886"/>
          </a:xfrm>
          <a:prstGeom prst="rect">
            <a:avLst/>
          </a:prstGeom>
          <a:solidFill>
            <a:srgbClr val="FFFF00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0,14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6" name="Rectangle 1"/>
          <p:cNvSpPr>
            <a:spLocks noChangeArrowheads="1"/>
          </p:cNvSpPr>
          <p:nvPr/>
        </p:nvSpPr>
        <p:spPr bwMode="auto">
          <a:xfrm>
            <a:off x="0" y="6150114"/>
            <a:ext cx="4143372" cy="707886"/>
          </a:xfrm>
          <a:prstGeom prst="rect">
            <a:avLst/>
          </a:prstGeom>
          <a:solidFill>
            <a:srgbClr val="FFFF00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0,16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ru-RU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0,14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7" name="Rectangle 1"/>
          <p:cNvSpPr>
            <a:spLocks noChangeArrowheads="1"/>
          </p:cNvSpPr>
          <p:nvPr/>
        </p:nvSpPr>
        <p:spPr bwMode="auto">
          <a:xfrm>
            <a:off x="6215074" y="5572140"/>
            <a:ext cx="1928826" cy="707886"/>
          </a:xfrm>
          <a:prstGeom prst="rect">
            <a:avLst/>
          </a:prstGeom>
          <a:solidFill>
            <a:srgbClr val="FFFF00">
              <a:alpha val="4274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0,23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Группа 77"/>
          <p:cNvGrpSpPr/>
          <p:nvPr/>
        </p:nvGrpSpPr>
        <p:grpSpPr>
          <a:xfrm>
            <a:off x="-66876" y="5466"/>
            <a:ext cx="9215470" cy="6858024"/>
            <a:chOff x="-71470" y="-24"/>
            <a:chExt cx="9215470" cy="6858024"/>
          </a:xfrm>
        </p:grpSpPr>
        <p:grpSp>
          <p:nvGrpSpPr>
            <p:cNvPr id="5" name="Группа 3"/>
            <p:cNvGrpSpPr/>
            <p:nvPr/>
          </p:nvGrpSpPr>
          <p:grpSpPr>
            <a:xfrm>
              <a:off x="-71470" y="-24"/>
              <a:ext cx="9215470" cy="6858024"/>
              <a:chOff x="-54384" y="-212155"/>
              <a:chExt cx="9215470" cy="7072362"/>
            </a:xfrm>
          </p:grpSpPr>
          <p:grpSp>
            <p:nvGrpSpPr>
              <p:cNvPr id="6" name="Группа 10"/>
              <p:cNvGrpSpPr/>
              <p:nvPr/>
            </p:nvGrpSpPr>
            <p:grpSpPr>
              <a:xfrm>
                <a:off x="17086" y="-212155"/>
                <a:ext cx="9144000" cy="7072362"/>
                <a:chOff x="-3983474" y="-640783"/>
                <a:chExt cx="9144000" cy="7072362"/>
              </a:xfrm>
            </p:grpSpPr>
            <p:grpSp>
              <p:nvGrpSpPr>
                <p:cNvPr id="7" name="Группа 17"/>
                <p:cNvGrpSpPr/>
                <p:nvPr/>
              </p:nvGrpSpPr>
              <p:grpSpPr>
                <a:xfrm>
                  <a:off x="-3983474" y="-640783"/>
                  <a:ext cx="9144000" cy="7072362"/>
                  <a:chOff x="-2626152" y="-1640987"/>
                  <a:chExt cx="9144000" cy="7072362"/>
                </a:xfrm>
              </p:grpSpPr>
              <p:sp>
                <p:nvSpPr>
                  <p:cNvPr id="88" name="Прямоугольник 87"/>
                  <p:cNvSpPr/>
                  <p:nvPr/>
                </p:nvSpPr>
                <p:spPr>
                  <a:xfrm>
                    <a:off x="-2626152" y="-1640987"/>
                    <a:ext cx="9144000" cy="7072362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  <a:alpha val="69000"/>
                    </a:schemeClr>
                  </a:solidFill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>
                      <a:spcAft>
                        <a:spcPts val="1000"/>
                      </a:spcAft>
                    </a:pPr>
                    <a:endParaRPr lang="ru-RU" sz="96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89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714461" y="-381450"/>
                    <a:ext cx="864777" cy="0"/>
                  </a:xfrm>
                  <a:prstGeom prst="lin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9050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6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87" name="Line 6"/>
                <p:cNvSpPr>
                  <a:spLocks noChangeShapeType="1"/>
                </p:cNvSpPr>
                <p:nvPr/>
              </p:nvSpPr>
              <p:spPr bwMode="auto">
                <a:xfrm>
                  <a:off x="889683" y="3855963"/>
                  <a:ext cx="948469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" name="Прямоугольник 81"/>
              <p:cNvSpPr/>
              <p:nvPr/>
            </p:nvSpPr>
            <p:spPr>
              <a:xfrm>
                <a:off x="17086" y="3471380"/>
                <a:ext cx="8821967" cy="6665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ru-RU" sz="28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перемещения под действием силы. 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428596" y="5863256"/>
                <a:ext cx="3542188" cy="923330"/>
              </a:xfrm>
              <a:prstGeom prst="rect">
                <a:avLst/>
              </a:prstGeom>
              <a:solidFill>
                <a:srgbClr val="F9E3A5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sz="5400" b="1" baseline="-250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тр.п</a:t>
                </a:r>
                <a:r>
                  <a:rPr lang="ru-RU" sz="5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</a:t>
                </a:r>
                <a:r>
                  <a:rPr lang="en-US" sz="54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</a:t>
                </a:r>
                <a:r>
                  <a:rPr lang="ru-RU" sz="5400" b="1" baseline="-25000" dirty="0" err="1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:r>
                  <a:rPr lang="ru-RU" sz="5400" b="1" dirty="0" smtClean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5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-54384" y="303590"/>
                <a:ext cx="7736285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энергия –</a:t>
                </a:r>
                <a:r>
                  <a:rPr lang="ru-RU" sz="32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способность совершать работу.</a:t>
                </a:r>
                <a:endParaRPr lang="ru-RU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0" y="1555991"/>
                <a:ext cx="6920292" cy="6030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Работа- </a:t>
                </a:r>
                <a:r>
                  <a:rPr lang="ru-RU" sz="3200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процесс изменения энергии.</a:t>
                </a:r>
                <a:endParaRPr lang="ru-RU" sz="32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857752" y="6000768"/>
              <a:ext cx="4071966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ru-RU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Е</a:t>
              </a:r>
              <a:r>
                <a:rPr lang="ru-RU" sz="4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4400" b="1" dirty="0" err="1" smtClean="0"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ru-RU" sz="4400" b="1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ru-RU" sz="44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44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ru-RU" sz="4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9" grpId="0" build="p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лицей\класс\для анимашек\трение 2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3112"/>
            <a:ext cx="9144000" cy="2632946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>
            <a:off x="1430316" y="1714488"/>
            <a:ext cx="3355998" cy="7143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57488" y="1928802"/>
            <a:ext cx="35719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915" y="0"/>
            <a:ext cx="6098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Лабораторная работа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№5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571480"/>
            <a:ext cx="8057655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«Определение коэффициента трения </a:t>
            </a:r>
          </a:p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использованием наклонной плоскости».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306" y="1571612"/>
            <a:ext cx="2933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Оборудование: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093" y="1994592"/>
            <a:ext cx="67746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Динамометр, брусок,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набор грузов, наклонная плоскость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0" y="2987101"/>
            <a:ext cx="2369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ход работы:</a:t>
            </a:r>
            <a:endParaRPr lang="ru-RU" sz="3200" b="1" u="sng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3558605"/>
            <a:ext cx="89266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1. поднимаем наклонную плоскость </a:t>
            </a:r>
          </a:p>
          <a:p>
            <a:pPr marL="514350" indent="-51435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потряхивая пока брусок не начнёт равномерно</a:t>
            </a:r>
          </a:p>
          <a:p>
            <a:pPr marL="514350" indent="-51435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скатываться :</a:t>
            </a:r>
            <a:endParaRPr lang="ru-RU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9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13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15" name="Прямоугольник 14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0" y="2428868"/>
            <a:ext cx="4285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 л/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№5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6"/>
          <p:cNvSpPr txBox="1">
            <a:spLocks/>
          </p:cNvSpPr>
          <p:nvPr/>
        </p:nvSpPr>
        <p:spPr>
          <a:xfrm>
            <a:off x="2285984" y="0"/>
            <a:ext cx="6858016" cy="928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lvl="0" indent="-514350" eaLnBrk="0" hangingPunct="0">
              <a:lnSpc>
                <a:spcPts val="3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Что?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брусок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Скатывается равномерно вниз по горке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Прямоугольный треугольник 65"/>
          <p:cNvSpPr/>
          <p:nvPr/>
        </p:nvSpPr>
        <p:spPr>
          <a:xfrm rot="16376365">
            <a:off x="2168517" y="2649273"/>
            <a:ext cx="638345" cy="251184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ый треугольник 59"/>
          <p:cNvSpPr/>
          <p:nvPr/>
        </p:nvSpPr>
        <p:spPr>
          <a:xfrm>
            <a:off x="714348" y="1512025"/>
            <a:ext cx="4929222" cy="2274165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 стрелкой 72"/>
          <p:cNvCxnSpPr/>
          <p:nvPr/>
        </p:nvCxnSpPr>
        <p:spPr>
          <a:xfrm rot="5400000">
            <a:off x="1995968" y="3004636"/>
            <a:ext cx="1296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5040000" flipH="1" flipV="1">
            <a:off x="2431660" y="1518640"/>
            <a:ext cx="1000132" cy="642942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040000" flipH="1" flipV="1">
            <a:off x="1903519" y="2547527"/>
            <a:ext cx="1000132" cy="642942"/>
          </a:xfrm>
          <a:prstGeom prst="straightConnector1">
            <a:avLst/>
          </a:prstGeom>
          <a:ln w="44450">
            <a:solidFill>
              <a:srgbClr val="0014AC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2164256" y="3395604"/>
            <a:ext cx="571504" cy="285752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rot="5040000" flipH="1" flipV="1">
            <a:off x="2491047" y="2780295"/>
            <a:ext cx="1000132" cy="642942"/>
          </a:xfrm>
          <a:prstGeom prst="straightConnector1">
            <a:avLst/>
          </a:prstGeom>
          <a:ln w="444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86"/>
          <p:cNvGrpSpPr/>
          <p:nvPr/>
        </p:nvGrpSpPr>
        <p:grpSpPr>
          <a:xfrm>
            <a:off x="2714612" y="3500414"/>
            <a:ext cx="642942" cy="461665"/>
            <a:chOff x="2714612" y="4429132"/>
            <a:chExt cx="642942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2714612" y="4429132"/>
              <a:ext cx="642942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88"/>
          <p:cNvGrpSpPr/>
          <p:nvPr/>
        </p:nvGrpSpPr>
        <p:grpSpPr>
          <a:xfrm>
            <a:off x="3233566" y="1077768"/>
            <a:ext cx="428628" cy="461665"/>
            <a:chOff x="3357554" y="2143116"/>
            <a:chExt cx="535785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357554" y="2143116"/>
              <a:ext cx="535785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8" name="Прямая со стрелкой 87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Прямоугольник 97"/>
          <p:cNvSpPr/>
          <p:nvPr/>
        </p:nvSpPr>
        <p:spPr>
          <a:xfrm rot="1635248">
            <a:off x="3010988" y="2120317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 rot="1671037">
            <a:off x="1779965" y="2448045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Прямоугольный треугольник 101"/>
          <p:cNvSpPr/>
          <p:nvPr/>
        </p:nvSpPr>
        <p:spPr>
          <a:xfrm>
            <a:off x="4620280" y="3376446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ый треугольник 103"/>
          <p:cNvSpPr/>
          <p:nvPr/>
        </p:nvSpPr>
        <p:spPr>
          <a:xfrm rot="5400000">
            <a:off x="2530941" y="3113305"/>
            <a:ext cx="626898" cy="327316"/>
          </a:xfrm>
          <a:prstGeom prst="rtTriangle">
            <a:avLst/>
          </a:prstGeom>
          <a:solidFill>
            <a:srgbClr val="FFFF00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 rot="1535645">
            <a:off x="2391018" y="2058699"/>
            <a:ext cx="642942" cy="35719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214546" y="2143116"/>
            <a:ext cx="428628" cy="214338"/>
          </a:xfrm>
          <a:prstGeom prst="line">
            <a:avLst/>
          </a:prstGeom>
          <a:ln w="57150">
            <a:solidFill>
              <a:srgbClr val="0066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2683643" y="2359779"/>
            <a:ext cx="571504" cy="285752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>
            <a:off x="2000232" y="1428736"/>
            <a:ext cx="838214" cy="41524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123"/>
          <p:cNvGrpSpPr/>
          <p:nvPr/>
        </p:nvGrpSpPr>
        <p:grpSpPr>
          <a:xfrm>
            <a:off x="2214546" y="1071546"/>
            <a:ext cx="556020" cy="523220"/>
            <a:chOff x="5115902" y="3136083"/>
            <a:chExt cx="556020" cy="523220"/>
          </a:xfrm>
        </p:grpSpPr>
        <p:sp>
          <p:nvSpPr>
            <p:cNvPr id="119" name="TextBox 118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2" name="Прямая со стрелкой 12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000760" y="1071546"/>
            <a:ext cx="278608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Планета Земля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792" y="928670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Деформация поверхности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16053" y="1714488"/>
            <a:ext cx="318510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Прижимающая  </a:t>
            </a: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58929" y="2643182"/>
            <a:ext cx="318510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Скатывающая 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406" y="1071546"/>
            <a:ext cx="207170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Трение о поверхность</a:t>
            </a:r>
            <a:endParaRPr lang="ru-RU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1438" y="4643446"/>
            <a:ext cx="4357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   </a:t>
            </a:r>
          </a:p>
          <a:p>
            <a:pPr marL="514350" indent="-514350"/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800" b="1" baseline="-25000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560000">
            <a:off x="3458392" y="2733642"/>
            <a:ext cx="225060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357158" y="568091"/>
            <a:ext cx="207170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sz="36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384964">
            <a:off x="3580749" y="2039310"/>
            <a:ext cx="234038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8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285720" y="5630307"/>
            <a:ext cx="1857356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282" y="6201811"/>
            <a:ext cx="2857520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86282" y="4357694"/>
            <a:ext cx="4357718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=0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33585" y="5620424"/>
            <a:ext cx="14287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800" dirty="0">
              <a:solidFill>
                <a:srgbClr val="0014AC"/>
              </a:solidFill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rot="5400000">
            <a:off x="1186578" y="3686916"/>
            <a:ext cx="3627572" cy="1857388"/>
          </a:xfrm>
          <a:prstGeom prst="straightConnector1">
            <a:avLst/>
          </a:prstGeom>
          <a:ln w="381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0800000">
            <a:off x="1928796" y="5072074"/>
            <a:ext cx="857255" cy="714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4962820" y="4516336"/>
            <a:ext cx="593514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7130674" y="4516336"/>
            <a:ext cx="568800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5572132" y="4975302"/>
            <a:ext cx="2432342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572132" y="5572140"/>
            <a:ext cx="2571768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/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43570" y="6186045"/>
            <a:ext cx="1571636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Левая фигурная скобка 63"/>
          <p:cNvSpPr/>
          <p:nvPr/>
        </p:nvSpPr>
        <p:spPr>
          <a:xfrm>
            <a:off x="357158" y="1500174"/>
            <a:ext cx="331471" cy="235745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Левая фигурная скобка 70"/>
          <p:cNvSpPr/>
          <p:nvPr/>
        </p:nvSpPr>
        <p:spPr>
          <a:xfrm rot="16200000">
            <a:off x="3036083" y="1535894"/>
            <a:ext cx="285752" cy="4786346"/>
          </a:xfrm>
          <a:prstGeom prst="leftBrace">
            <a:avLst>
              <a:gd name="adj1" fmla="val 8333"/>
              <a:gd name="adj2" fmla="val 483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3286148" y="3967467"/>
            <a:ext cx="4285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 rot="5400000">
            <a:off x="71406" y="2571744"/>
            <a:ext cx="4286280" cy="3286148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95"/>
          <p:cNvGrpSpPr/>
          <p:nvPr/>
        </p:nvGrpSpPr>
        <p:grpSpPr>
          <a:xfrm>
            <a:off x="1928794" y="1674580"/>
            <a:ext cx="571504" cy="400110"/>
            <a:chOff x="1619229" y="2914671"/>
            <a:chExt cx="571504" cy="400110"/>
          </a:xfrm>
          <a:solidFill>
            <a:schemeClr val="bg2"/>
          </a:solidFill>
        </p:grpSpPr>
        <p:sp>
          <p:nvSpPr>
            <p:cNvPr id="95" name="TextBox 94"/>
            <p:cNvSpPr txBox="1"/>
            <p:nvPr/>
          </p:nvSpPr>
          <p:spPr>
            <a:xfrm>
              <a:off x="1619229" y="2914671"/>
              <a:ext cx="57150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5" name="Прямая со стрелкой 84"/>
            <p:cNvCxnSpPr/>
            <p:nvPr/>
          </p:nvCxnSpPr>
          <p:spPr>
            <a:xfrm>
              <a:off x="1690667" y="2978308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>
            <a:off x="7230972" y="6190942"/>
            <a:ext cx="1285884" cy="584775"/>
          </a:xfrm>
          <a:prstGeom prst="rect">
            <a:avLst/>
          </a:prstGeom>
          <a:blipFill>
            <a:blip r:embed="rId1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/b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714612" y="428604"/>
            <a:ext cx="2357454" cy="35719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91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9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10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107" name="Прямоугольник 106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8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6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7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5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5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8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9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1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2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4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00"/>
                            </p:stCondLst>
                            <p:childTnLst>
                              <p:par>
                                <p:cTn id="1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10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10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0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4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5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50"/>
                            </p:stCondLst>
                            <p:childTnLst>
                              <p:par>
                                <p:cTn id="234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1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2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5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3.7037E-7 L -0.08542 0.00602 " pathEditMode="relative" rAng="0" ptsTypes="AA">
                                      <p:cBhvr>
                                        <p:cTn id="3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" grpId="0" build="p" animBg="1" autoUpdateAnimBg="0"/>
      <p:bldP spid="66" grpId="0" animBg="1"/>
      <p:bldP spid="98" grpId="0"/>
      <p:bldP spid="98" grpId="1"/>
      <p:bldP spid="98" grpId="2"/>
      <p:bldP spid="99" grpId="0"/>
      <p:bldP spid="99" grpId="1"/>
      <p:bldP spid="99" grpId="2"/>
      <p:bldP spid="102" grpId="0" animBg="1"/>
      <p:bldP spid="104" grpId="0" animBg="1"/>
      <p:bldP spid="105" grpId="0" animBg="1"/>
      <p:bldP spid="43" grpId="0" animBg="1"/>
      <p:bldP spid="44" grpId="0"/>
      <p:bldP spid="45" grpId="0" animBg="1"/>
      <p:bldP spid="46" grpId="0" animBg="1"/>
      <p:bldP spid="47" grpId="0" animBg="1"/>
      <p:bldP spid="49" grpId="0" animBg="1"/>
      <p:bldP spid="52" grpId="0" animBg="1"/>
      <p:bldP spid="48" grpId="0" animBg="1"/>
      <p:bldP spid="53" grpId="0" animBg="1"/>
      <p:bldP spid="54" grpId="0" animBg="1"/>
      <p:bldP spid="55" grpId="0" animBg="1"/>
      <p:bldP spid="62" grpId="0" build="p" animBg="1" autoUpdateAnimBg="0"/>
      <p:bldP spid="65" grpId="0" animBg="1"/>
      <p:bldP spid="67" grpId="0" animBg="1"/>
      <p:bldP spid="56" grpId="0" animBg="1"/>
      <p:bldP spid="58" grpId="0" animBg="1"/>
      <p:bldP spid="59" grpId="0" animBg="1"/>
      <p:bldP spid="64" grpId="0" animBg="1"/>
      <p:bldP spid="71" grpId="0" animBg="1"/>
      <p:bldP spid="72" grpId="0" animBg="1"/>
      <p:bldP spid="87" grpId="0" animBg="1"/>
      <p:bldP spid="87" grpId="1" animBg="1"/>
      <p:bldP spid="87" grpId="2" animBg="1"/>
      <p:bldP spid="9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лицей\класс\для анимашек\трение 2\IMG_0008.JPG"/>
          <p:cNvPicPr>
            <a:picLocks noChangeAspect="1" noChangeArrowheads="1"/>
          </p:cNvPicPr>
          <p:nvPr/>
        </p:nvPicPr>
        <p:blipFill>
          <a:blip r:embed="rId6" cstate="print"/>
          <a:srcRect l="9352" t="13649" r="6475" b="39105"/>
          <a:stretch>
            <a:fillRect/>
          </a:stretch>
        </p:blipFill>
        <p:spPr bwMode="auto">
          <a:xfrm flipH="1">
            <a:off x="71406" y="1000108"/>
            <a:ext cx="8358246" cy="3214710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/>
          <p:nvPr/>
        </p:nvCxnSpPr>
        <p:spPr>
          <a:xfrm rot="5400000">
            <a:off x="4139108" y="3147512"/>
            <a:ext cx="1296000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220000" flipH="1" flipV="1">
            <a:off x="4376947" y="1753965"/>
            <a:ext cx="1133297" cy="324086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 flipH="1" flipV="1">
            <a:off x="4091101" y="2998667"/>
            <a:ext cx="1071569" cy="252647"/>
          </a:xfrm>
          <a:prstGeom prst="straightConnector1">
            <a:avLst/>
          </a:prstGeom>
          <a:ln w="44450">
            <a:solidFill>
              <a:srgbClr val="00B0F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780000">
            <a:off x="4502594" y="3681044"/>
            <a:ext cx="285752" cy="1588"/>
          </a:xfrm>
          <a:prstGeom prst="line">
            <a:avLst/>
          </a:prstGeom>
          <a:ln w="444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340000" flipH="1" flipV="1">
            <a:off x="4343375" y="3047788"/>
            <a:ext cx="1204735" cy="252648"/>
          </a:xfrm>
          <a:prstGeom prst="straightConnector1">
            <a:avLst/>
          </a:prstGeom>
          <a:ln w="44450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88"/>
          <p:cNvGrpSpPr/>
          <p:nvPr/>
        </p:nvGrpSpPr>
        <p:grpSpPr>
          <a:xfrm>
            <a:off x="4500562" y="1142984"/>
            <a:ext cx="428628" cy="461665"/>
            <a:chOff x="3357554" y="2143116"/>
            <a:chExt cx="535785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3357554" y="2143116"/>
              <a:ext cx="535785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 rot="945409">
            <a:off x="5065743" y="1927742"/>
            <a:ext cx="73129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162629">
            <a:off x="3565914" y="3001575"/>
            <a:ext cx="73129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2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-720000">
            <a:off x="3571868" y="2459030"/>
            <a:ext cx="428628" cy="214338"/>
          </a:xfrm>
          <a:prstGeom prst="line">
            <a:avLst/>
          </a:prstGeom>
          <a:ln w="57150">
            <a:solidFill>
              <a:srgbClr val="006600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-420000">
            <a:off x="4806952" y="2559044"/>
            <a:ext cx="214314" cy="714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72132" y="1071546"/>
            <a:ext cx="2071702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Деформация поверхности</a:t>
            </a:r>
            <a:endParaRPr lang="ru-RU" sz="24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95"/>
          <p:cNvGrpSpPr/>
          <p:nvPr/>
        </p:nvGrpSpPr>
        <p:grpSpPr>
          <a:xfrm>
            <a:off x="3071802" y="2000240"/>
            <a:ext cx="571504" cy="400110"/>
            <a:chOff x="1619229" y="2914671"/>
            <a:chExt cx="571504" cy="400110"/>
          </a:xfrm>
          <a:solidFill>
            <a:schemeClr val="bg2"/>
          </a:solidFill>
        </p:grpSpPr>
        <p:sp>
          <p:nvSpPr>
            <p:cNvPr id="26" name="TextBox 25"/>
            <p:cNvSpPr txBox="1"/>
            <p:nvPr/>
          </p:nvSpPr>
          <p:spPr>
            <a:xfrm>
              <a:off x="1619229" y="2914671"/>
              <a:ext cx="57150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>
              <a:off x="1690667" y="2978308"/>
              <a:ext cx="428628" cy="1588"/>
            </a:xfrm>
            <a:prstGeom prst="straightConnector1">
              <a:avLst/>
            </a:prstGeom>
            <a:grpFill/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86"/>
          <p:cNvGrpSpPr/>
          <p:nvPr/>
        </p:nvGrpSpPr>
        <p:grpSpPr>
          <a:xfrm>
            <a:off x="4857752" y="3714752"/>
            <a:ext cx="642942" cy="461665"/>
            <a:chOff x="2714612" y="4429132"/>
            <a:chExt cx="642942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2714612" y="4429132"/>
              <a:ext cx="642942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816053" y="3475025"/>
            <a:ext cx="318510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Прижимающая  </a:t>
            </a: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8929" y="4403719"/>
            <a:ext cx="318510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Скатывающая 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составляющая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39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6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7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6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2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4" grpId="0" animBg="1"/>
      <p:bldP spid="38" grpId="0" animBg="1"/>
      <p:bldP spid="3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лицей\класс\для анимашек\трение 2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413" cy="6858000"/>
          </a:xfrm>
          <a:prstGeom prst="rect">
            <a:avLst/>
          </a:prstGeom>
          <a:noFill/>
        </p:spPr>
      </p:pic>
      <p:grpSp>
        <p:nvGrpSpPr>
          <p:cNvPr id="2" name="Группа 2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4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10" name="Прямоугольник 9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лицей\класс\для анимашек\трение 2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4382972"/>
          </a:xfrm>
          <a:prstGeom prst="rect">
            <a:avLst/>
          </a:prstGeom>
          <a:noFill/>
        </p:spPr>
      </p:pic>
      <p:pic>
        <p:nvPicPr>
          <p:cNvPr id="10244" name="Picture 4" descr="E:\лицей\класс\для анимашек\трение 2\IMG_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267"/>
            <a:ext cx="9144000" cy="3358195"/>
          </a:xfrm>
          <a:prstGeom prst="rect">
            <a:avLst/>
          </a:prstGeom>
          <a:noFill/>
        </p:spPr>
      </p:pic>
      <p:grpSp>
        <p:nvGrpSpPr>
          <p:cNvPr id="2" name="Группа 3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3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4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0" y="2428868"/>
            <a:ext cx="4285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 л/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№5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Прямоугольный треугольник 59"/>
          <p:cNvSpPr/>
          <p:nvPr/>
        </p:nvSpPr>
        <p:spPr>
          <a:xfrm>
            <a:off x="714348" y="1512025"/>
            <a:ext cx="4929222" cy="2274165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ый треугольник 101"/>
          <p:cNvSpPr/>
          <p:nvPr/>
        </p:nvSpPr>
        <p:spPr>
          <a:xfrm>
            <a:off x="4620280" y="3360680"/>
            <a:ext cx="859378" cy="376598"/>
          </a:xfrm>
          <a:prstGeom prst="rtTriangle">
            <a:avLst/>
          </a:prstGeom>
          <a:solidFill>
            <a:srgbClr val="0014AC"/>
          </a:solidFill>
          <a:ln>
            <a:solidFill>
              <a:srgbClr val="0014AC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 rot="1535645">
            <a:off x="2391018" y="2058699"/>
            <a:ext cx="642942" cy="35719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7" name="Прямая со стрелкой 116"/>
          <p:cNvCxnSpPr/>
          <p:nvPr/>
        </p:nvCxnSpPr>
        <p:spPr>
          <a:xfrm>
            <a:off x="2000232" y="1428736"/>
            <a:ext cx="838214" cy="41524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23"/>
          <p:cNvGrpSpPr/>
          <p:nvPr/>
        </p:nvGrpSpPr>
        <p:grpSpPr>
          <a:xfrm>
            <a:off x="2214546" y="1071546"/>
            <a:ext cx="556020" cy="523220"/>
            <a:chOff x="5115902" y="3136083"/>
            <a:chExt cx="556020" cy="523220"/>
          </a:xfrm>
        </p:grpSpPr>
        <p:sp>
          <p:nvSpPr>
            <p:cNvPr id="119" name="TextBox 118"/>
            <p:cNvSpPr txBox="1"/>
            <p:nvPr/>
          </p:nvSpPr>
          <p:spPr>
            <a:xfrm rot="2012913" flipH="1">
              <a:off x="5115902" y="3136083"/>
              <a:ext cx="556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2" name="Прямая со стрелкой 121"/>
            <p:cNvCxnSpPr/>
            <p:nvPr/>
          </p:nvCxnSpPr>
          <p:spPr>
            <a:xfrm>
              <a:off x="5357818" y="3143248"/>
              <a:ext cx="214314" cy="1428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Левая фигурная скобка 63"/>
          <p:cNvSpPr/>
          <p:nvPr/>
        </p:nvSpPr>
        <p:spPr>
          <a:xfrm>
            <a:off x="428596" y="1571612"/>
            <a:ext cx="331471" cy="235745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Левая фигурная скобка 70"/>
          <p:cNvSpPr/>
          <p:nvPr/>
        </p:nvSpPr>
        <p:spPr>
          <a:xfrm rot="16200000">
            <a:off x="3036083" y="1535894"/>
            <a:ext cx="285752" cy="4786346"/>
          </a:xfrm>
          <a:prstGeom prst="leftBrace">
            <a:avLst>
              <a:gd name="adj1" fmla="val 8333"/>
              <a:gd name="adj2" fmla="val 4835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3286148" y="3967467"/>
            <a:ext cx="4285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29322" y="5286388"/>
            <a:ext cx="2571768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/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00760" y="5900293"/>
            <a:ext cx="1571636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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88162" y="5905190"/>
            <a:ext cx="1285884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/b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3071802" y="0"/>
            <a:ext cx="6072198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измеряют при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const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650698" y="261588"/>
            <a:ext cx="1071254" cy="1146377"/>
            <a:chOff x="9225" y="6153"/>
            <a:chExt cx="720" cy="8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793"/>
              <a:chOff x="8892" y="5943"/>
              <a:chExt cx="720" cy="793"/>
            </a:xfrm>
          </p:grpSpPr>
          <p:sp>
            <p:nvSpPr>
              <p:cNvPr id="89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793"/>
                <a:chOff x="11862" y="4958"/>
                <a:chExt cx="676" cy="793"/>
              </a:xfrm>
            </p:grpSpPr>
            <p:sp>
              <p:nvSpPr>
                <p:cNvPr id="9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352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b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2871136" y="471915"/>
            <a:ext cx="772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7" name="Таблица 96"/>
          <p:cNvGraphicFramePr>
            <a:graphicFrameLocks noGrp="1"/>
          </p:cNvGraphicFramePr>
          <p:nvPr/>
        </p:nvGraphicFramePr>
        <p:xfrm>
          <a:off x="4429124" y="1643050"/>
          <a:ext cx="4429156" cy="872125"/>
        </p:xfrm>
        <a:graphic>
          <a:graphicData uri="http://schemas.openxmlformats.org/drawingml/2006/table">
            <a:tbl>
              <a:tblPr/>
              <a:tblGrid>
                <a:gridCol w="428628"/>
                <a:gridCol w="1500198"/>
                <a:gridCol w="1214446"/>
                <a:gridCol w="1285884"/>
              </a:tblGrid>
              <a:tr h="517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,мм</a:t>
                      </a:r>
                      <a:endParaRPr lang="ru-RU" sz="20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,мм</a:t>
                      </a:r>
                      <a:endParaRPr lang="ru-RU" sz="24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3600" dirty="0">
                        <a:solidFill>
                          <a:srgbClr val="365D2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40мм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120мм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Группа 26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8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9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2" grpId="0" animBg="1"/>
      <p:bldP spid="105" grpId="0" animBg="1"/>
      <p:bldP spid="64" grpId="0" animBg="1"/>
      <p:bldP spid="71" grpId="0" animBg="1"/>
      <p:bldP spid="72" grpId="0" animBg="1"/>
      <p:bldP spid="68" grpId="0" animBg="1"/>
      <p:bldP spid="69" grpId="0" animBg="1"/>
      <p:bldP spid="74" grpId="0" animBg="1"/>
      <p:bldP spid="79" grpId="0" animBg="1"/>
      <p:bldP spid="9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6072198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измеряют при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const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43754" y="357166"/>
            <a:ext cx="1071254" cy="1146377"/>
            <a:chOff x="9225" y="6153"/>
            <a:chExt cx="720" cy="84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225" y="6153"/>
              <a:ext cx="720" cy="793"/>
              <a:chOff x="8892" y="5943"/>
              <a:chExt cx="720" cy="793"/>
            </a:xfrm>
          </p:grpSpPr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8892" y="6389"/>
                <a:ext cx="538" cy="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8936" y="5943"/>
                <a:ext cx="676" cy="793"/>
                <a:chOff x="11862" y="4958"/>
                <a:chExt cx="676" cy="793"/>
              </a:xfrm>
            </p:grpSpPr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862" y="4958"/>
                  <a:ext cx="676" cy="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907" y="5360"/>
                  <a:ext cx="352" cy="3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8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 b</a:t>
                  </a:r>
                  <a:endParaRPr kumimoji="0" 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9269" y="6235"/>
              <a:ext cx="592" cy="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3943022" y="614791"/>
            <a:ext cx="772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1357290" y="1428736"/>
          <a:ext cx="4429156" cy="872125"/>
        </p:xfrm>
        <a:graphic>
          <a:graphicData uri="http://schemas.openxmlformats.org/drawingml/2006/table">
            <a:tbl>
              <a:tblPr/>
              <a:tblGrid>
                <a:gridCol w="428628"/>
                <a:gridCol w="1500198"/>
                <a:gridCol w="1214446"/>
                <a:gridCol w="1285884"/>
              </a:tblGrid>
              <a:tr h="517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,мм</a:t>
                      </a:r>
                      <a:endParaRPr lang="ru-RU" sz="20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,мм</a:t>
                      </a:r>
                      <a:endParaRPr lang="ru-RU" sz="2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3600" dirty="0">
                        <a:solidFill>
                          <a:srgbClr val="365D2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40мм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120мм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0" y="5429264"/>
            <a:ext cx="885828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Аналогично для трения покоя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u-RU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тр.покоя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0" y="5913703"/>
          <a:ext cx="5572133" cy="792480"/>
        </p:xfrm>
        <a:graphic>
          <a:graphicData uri="http://schemas.openxmlformats.org/drawingml/2006/table">
            <a:tbl>
              <a:tblPr/>
              <a:tblGrid>
                <a:gridCol w="500034"/>
                <a:gridCol w="1285884"/>
                <a:gridCol w="1928826"/>
                <a:gridCol w="1857389"/>
              </a:tblGrid>
              <a:tr h="3728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a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,мм</a:t>
                      </a:r>
                      <a:endParaRPr lang="ru-RU" sz="2000" dirty="0">
                        <a:solidFill>
                          <a:srgbClr val="0014A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ru-RU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,мм</a:t>
                      </a:r>
                      <a:endParaRPr lang="ru-RU" sz="2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покоя</a:t>
                      </a:r>
                      <a:endParaRPr lang="ru-RU" sz="2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-32" y="4786322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коэффициент трения скольжения  лежит в …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00892" y="285728"/>
            <a:ext cx="2071702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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a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+ </a:t>
            </a:r>
            <a:r>
              <a:rPr lang="en-US" sz="3200" b="1" dirty="0" smtClean="0">
                <a:solidFill>
                  <a:srgbClr val="0033CC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b</a:t>
            </a:r>
            <a:endParaRPr lang="ru-RU" b="1" dirty="0" smtClean="0">
              <a:solidFill>
                <a:srgbClr val="0033CC"/>
              </a:solidFill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/>
                <a:ea typeface="Times New Roman"/>
              </a:rPr>
              <a:t>a</a:t>
            </a:r>
            <a:r>
              <a:rPr lang="en-US" sz="3200" b="1" dirty="0" smtClean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a</a:t>
            </a:r>
            <a:r>
              <a:rPr lang="en-US" sz="3200" b="1" dirty="0" smtClean="0">
                <a:latin typeface="Times New Roman"/>
                <a:ea typeface="Times New Roman"/>
              </a:rPr>
              <a:t>/a  </a:t>
            </a:r>
            <a:endParaRPr lang="ru-RU" sz="3200" b="1" dirty="0" smtClean="0">
              <a:latin typeface="Times New Roman"/>
              <a:ea typeface="Times New Roman"/>
            </a:endParaRP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a</a:t>
            </a:r>
            <a:r>
              <a:rPr lang="en-US" sz="40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= 1</a:t>
            </a:r>
            <a:r>
              <a:rPr lang="ru-RU" sz="2400" b="1" dirty="0" smtClean="0">
                <a:solidFill>
                  <a:srgbClr val="008000"/>
                </a:solidFill>
                <a:latin typeface="Times New Roman"/>
                <a:ea typeface="Times New Roman"/>
              </a:rPr>
              <a:t>мм</a:t>
            </a: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b</a:t>
            </a:r>
            <a:r>
              <a:rPr lang="en-US" sz="40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= 1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мм</a:t>
            </a:r>
          </a:p>
          <a:p>
            <a:pPr>
              <a:lnSpc>
                <a:spcPts val="35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b</a:t>
            </a:r>
            <a:r>
              <a:rPr lang="en-US" sz="3200" b="1" dirty="0" smtClean="0">
                <a:latin typeface="Times New Roman"/>
                <a:ea typeface="Times New Roman"/>
              </a:rPr>
              <a:t>= </a:t>
            </a:r>
            <a:r>
              <a:rPr lang="en-US" sz="3200" b="1" dirty="0" smtClean="0">
                <a:latin typeface="Times New Roman"/>
                <a:ea typeface="Times New Roman"/>
                <a:sym typeface="Symbol"/>
              </a:rPr>
              <a:t>b</a:t>
            </a:r>
            <a:r>
              <a:rPr lang="en-US" sz="3200" b="1" dirty="0" smtClean="0">
                <a:latin typeface="Times New Roman"/>
                <a:ea typeface="Times New Roman"/>
              </a:rPr>
              <a:t>/b</a:t>
            </a:r>
            <a:endParaRPr lang="ru-RU" b="1" dirty="0">
              <a:latin typeface="Times New Roman"/>
              <a:ea typeface="Times New Roman"/>
            </a:endParaRPr>
          </a:p>
        </p:txBody>
      </p:sp>
      <p:grpSp>
        <p:nvGrpSpPr>
          <p:cNvPr id="5" name="Группа 39"/>
          <p:cNvGrpSpPr/>
          <p:nvPr/>
        </p:nvGrpSpPr>
        <p:grpSpPr>
          <a:xfrm>
            <a:off x="1407217" y="4000504"/>
            <a:ext cx="3807725" cy="738926"/>
            <a:chOff x="1214414" y="4545917"/>
            <a:chExt cx="3807725" cy="813497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1214414" y="5357826"/>
              <a:ext cx="3786214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2898432" y="4606017"/>
              <a:ext cx="4219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endParaRPr lang="ru-RU" sz="3200" dirty="0">
                <a:solidFill>
                  <a:srgbClr val="FF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214414" y="4545917"/>
              <a:ext cx="840295" cy="707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mi</a:t>
              </a:r>
              <a:r>
                <a:rPr lang="en-US" dirty="0" smtClean="0">
                  <a:latin typeface="Times New Roman"/>
                  <a:ea typeface="Times New Roman"/>
                </a:rPr>
                <a:t>n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143372" y="4549609"/>
              <a:ext cx="8787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4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Times New Roman"/>
                </a:rPr>
                <a:t>max</a:t>
              </a:r>
              <a:endParaRPr lang="ru-RU" sz="20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114925" y="5286388"/>
              <a:ext cx="2028447" cy="3247"/>
            </a:xfrm>
            <a:prstGeom prst="line">
              <a:avLst/>
            </a:prstGeom>
            <a:ln w="762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19267" y="2500306"/>
          <a:ext cx="5767179" cy="1554480"/>
        </p:xfrm>
        <a:graphic>
          <a:graphicData uri="http://schemas.openxmlformats.org/drawingml/2006/table">
            <a:tbl>
              <a:tblPr/>
              <a:tblGrid>
                <a:gridCol w="642910"/>
                <a:gridCol w="1071602"/>
                <a:gridCol w="714380"/>
                <a:gridCol w="714380"/>
                <a:gridCol w="857256"/>
                <a:gridCol w="785818"/>
                <a:gridCol w="980833"/>
              </a:tblGrid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a 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b</a:t>
                      </a:r>
                      <a:endParaRPr lang="ru-RU" sz="1600" dirty="0" smtClean="0">
                        <a:solidFill>
                          <a:srgbClr val="0033CC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4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a</a:t>
                      </a:r>
                      <a:endParaRPr lang="ru-RU" sz="2000" b="1" dirty="0" smtClean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3200" b="1" baseline="-25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b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ru-RU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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</a:t>
                      </a:r>
                      <a:r>
                        <a:rPr lang="en-US" sz="40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endParaRPr lang="ru-RU" sz="4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min</a:t>
                      </a:r>
                      <a:r>
                        <a:rPr lang="en-US" sz="40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</a:rPr>
                        <a:t>max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мм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1/40=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1/120=</a:t>
                      </a:r>
                      <a:endParaRPr lang="ru-RU" sz="1600" b="1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8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6929454" y="3000372"/>
            <a:ext cx="16466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=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ea typeface="Times New Roman"/>
                <a:sym typeface="Symbol"/>
              </a:rPr>
              <a:t></a:t>
            </a:r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215074" y="3429000"/>
            <a:ext cx="2857552" cy="103252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mi</a:t>
            </a:r>
            <a:r>
              <a:rPr lang="en-US" dirty="0" smtClean="0">
                <a:latin typeface="Times New Roman"/>
                <a:ea typeface="Times New Roman"/>
              </a:rPr>
              <a:t>n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endParaRPr 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max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8000"/>
                </a:solidFill>
                <a:latin typeface="Times New Roman"/>
                <a:ea typeface="Times New Roman"/>
                <a:sym typeface="Symbol"/>
              </a:rPr>
              <a:t></a:t>
            </a:r>
            <a:r>
              <a:rPr lang="en-US" sz="4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5400000" flipH="1" flipV="1">
            <a:off x="7108049" y="964389"/>
            <a:ext cx="1643074" cy="114300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7358082" y="642918"/>
            <a:ext cx="500066" cy="35719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16200000" flipH="1">
            <a:off x="6357950" y="1643050"/>
            <a:ext cx="2500330" cy="6429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000628" y="1785926"/>
            <a:ext cx="3286148" cy="1428760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8"/>
          <p:cNvGrpSpPr/>
          <p:nvPr/>
        </p:nvGrpSpPr>
        <p:grpSpPr>
          <a:xfrm>
            <a:off x="0" y="-24"/>
            <a:ext cx="9144000" cy="6858024"/>
            <a:chOff x="0" y="-285776"/>
            <a:chExt cx="9144000" cy="7072362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0" y="-285776"/>
              <a:ext cx="9144000" cy="7072362"/>
              <a:chOff x="-4000560" y="-714404"/>
              <a:chExt cx="9144000" cy="7072362"/>
            </a:xfrm>
          </p:grpSpPr>
          <p:grpSp>
            <p:nvGrpSpPr>
              <p:cNvPr id="8" name="Группа 17"/>
              <p:cNvGrpSpPr/>
              <p:nvPr/>
            </p:nvGrpSpPr>
            <p:grpSpPr>
              <a:xfrm>
                <a:off x="-4000560" y="-714404"/>
                <a:ext cx="9144000" cy="7072362"/>
                <a:chOff x="-2643238" y="-1714608"/>
                <a:chExt cx="9144000" cy="7072362"/>
              </a:xfrm>
            </p:grpSpPr>
            <p:sp>
              <p:nvSpPr>
                <p:cNvPr id="49" name="Прямоугольник 48"/>
                <p:cNvSpPr/>
                <p:nvPr/>
              </p:nvSpPr>
              <p:spPr>
                <a:xfrm>
                  <a:off x="-2643238" y="-1714608"/>
                  <a:ext cx="9144000" cy="707236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  <a:alpha val="69000"/>
                  </a:schemeClr>
                </a:soli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>
                    <a:spcAft>
                      <a:spcPts val="1000"/>
                    </a:spcAft>
                  </a:pPr>
                  <a:endParaRPr lang="ru-RU" sz="9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Line 16"/>
                <p:cNvSpPr>
                  <a:spLocks noChangeShapeType="1"/>
                </p:cNvSpPr>
                <p:nvPr/>
              </p:nvSpPr>
              <p:spPr bwMode="auto">
                <a:xfrm>
                  <a:off x="4714461" y="-381450"/>
                  <a:ext cx="864777" cy="0"/>
                </a:xfrm>
                <a:prstGeom prst="line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60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0" name="Line 6"/>
              <p:cNvSpPr>
                <a:spLocks noChangeShapeType="1"/>
              </p:cNvSpPr>
              <p:nvPr/>
            </p:nvSpPr>
            <p:spPr bwMode="auto">
              <a:xfrm>
                <a:off x="889683" y="3855963"/>
                <a:ext cx="94846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6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 Box 136"/>
            <p:cNvSpPr txBox="1">
              <a:spLocks noChangeArrowheads="1"/>
            </p:cNvSpPr>
            <p:nvPr/>
          </p:nvSpPr>
          <p:spPr bwMode="auto">
            <a:xfrm>
              <a:off x="5715008" y="5755221"/>
              <a:ext cx="3167384" cy="857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kumimoji="0" lang="ru-RU" sz="4000" b="1" i="0" u="none" strike="noStrike" cap="none" normalizeH="0" baseline="-25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упр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= -</a:t>
              </a:r>
              <a:r>
                <a:rPr kumimoji="0" lang="ru-RU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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66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57224" y="4944843"/>
              <a:ext cx="612045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Сила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-…</a:t>
              </a: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действие</a:t>
              </a:r>
              <a:r>
                <a:rPr lang="ru-RU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другого тела! </a:t>
              </a:r>
              <a:endParaRPr lang="ru-RU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28596" y="5863256"/>
              <a:ext cx="3542188" cy="923330"/>
            </a:xfrm>
            <a:prstGeom prst="rect">
              <a:avLst/>
            </a:prstGeom>
            <a:solidFill>
              <a:srgbClr val="F9E3A5"/>
            </a:solidFill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5400" b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тр.п</a:t>
              </a:r>
              <a:r>
                <a:rPr lang="ru-RU" sz="5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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ru-RU" sz="5400" b="1" baseline="-25000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54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3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3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3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0110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26" grpId="0"/>
      <p:bldP spid="36" grpId="0" animBg="1"/>
      <p:bldP spid="38" grpId="0"/>
      <p:bldP spid="39" grpId="0" build="p"/>
      <p:bldP spid="47" grpId="0"/>
      <p:bldP spid="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57158" y="214290"/>
            <a:ext cx="4929222" cy="2063488"/>
            <a:chOff x="395288" y="1732550"/>
            <a:chExt cx="8291512" cy="3824527"/>
          </a:xfrm>
        </p:grpSpPr>
        <p:pic>
          <p:nvPicPr>
            <p:cNvPr id="3" name="Объект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8" y="1732550"/>
              <a:ext cx="8291512" cy="3497676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395288" y="4286256"/>
              <a:ext cx="1937453" cy="1270821"/>
              <a:chOff x="395288" y="4286256"/>
              <a:chExt cx="1937453" cy="1270821"/>
            </a:xfrm>
          </p:grpSpPr>
          <p:sp>
            <p:nvSpPr>
              <p:cNvPr id="5" name="Правая фигурная скобка 4"/>
              <p:cNvSpPr/>
              <p:nvPr/>
            </p:nvSpPr>
            <p:spPr>
              <a:xfrm rot="5400000">
                <a:off x="1035819" y="3750471"/>
                <a:ext cx="357190" cy="1428760"/>
              </a:xfrm>
              <a:prstGeom prst="rightBrace">
                <a:avLst/>
              </a:prstGeom>
              <a:ln w="444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95288" y="4872546"/>
                <a:ext cx="1937453" cy="6845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S=0,08</a:t>
                </a:r>
                <a:r>
                  <a:rPr lang="ru-RU" b="1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м</a:t>
                </a:r>
                <a:endParaRPr lang="ru-RU" dirty="0">
                  <a:solidFill>
                    <a:srgbClr val="0033CC"/>
                  </a:solidFill>
                </a:endParaRPr>
              </a:p>
            </p:txBody>
          </p:sp>
        </p:grp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42852"/>
            <a:ext cx="3596410" cy="217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5" y="2569323"/>
            <a:ext cx="759508" cy="414582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 flipH="1">
            <a:off x="890067" y="3398169"/>
            <a:ext cx="1038727" cy="388021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N=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1,8Н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1604" y="2214554"/>
            <a:ext cx="240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868" y="2214554"/>
            <a:ext cx="204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36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9995" y="2854107"/>
            <a:ext cx="23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600" b="1" baseline="-25000" dirty="0" err="1" smtClean="0"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 –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7425979" y="2657778"/>
            <a:ext cx="1217987" cy="1271288"/>
            <a:chOff x="9757" y="3231"/>
            <a:chExt cx="532" cy="643"/>
          </a:xfrm>
          <a:noFill/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9819" y="3506"/>
              <a:ext cx="187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481" cy="2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kumimoji="0" lang="el-GR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kumimoji="0" lang="en-US" sz="3200" b="1" i="0" u="none" strike="noStrike" cap="none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86380" y="221455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– Е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0232" y="3297999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88739" y="3071810"/>
            <a:ext cx="1499589" cy="1271288"/>
            <a:chOff x="9757" y="3231"/>
            <a:chExt cx="655" cy="643"/>
          </a:xfrm>
          <a:noFill/>
        </p:grpSpPr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9819" y="3506"/>
              <a:ext cx="187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9808" y="3231"/>
              <a:ext cx="604" cy="2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kumimoji="0" lang="el-GR" sz="32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l·</a:t>
              </a:r>
              <a:r>
                <a:rPr lang="el-GR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>
              <a:off x="9757" y="3524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 flipH="1">
            <a:off x="7429520" y="1714488"/>
            <a:ext cx="1038727" cy="388021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60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365D2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</a:t>
            </a:r>
            <a:r>
              <a:rPr kumimoji="0" lang="ru-RU" b="1" i="0" u="none" strike="noStrike" kern="1200" cap="all" spc="0" normalizeH="0" baseline="0" noProof="0" dirty="0" smtClean="0">
                <a:ln>
                  <a:noFill/>
                </a:ln>
                <a:solidFill>
                  <a:srgbClr val="365D2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kumimoji="0" lang="en-US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365D2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=2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365D2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srgbClr val="365D2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 rot="21109688">
            <a:off x="7136811" y="-48775"/>
            <a:ext cx="2010386" cy="571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lang="el-GR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l=0.04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6м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авая фигурная скобка 29"/>
          <p:cNvSpPr/>
          <p:nvPr/>
        </p:nvSpPr>
        <p:spPr>
          <a:xfrm rot="15781602">
            <a:off x="8098326" y="142852"/>
            <a:ext cx="500066" cy="1214446"/>
          </a:xfrm>
          <a:prstGeom prst="rightBrace">
            <a:avLst/>
          </a:prstGeom>
          <a:ln w="444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1357290" y="2143116"/>
            <a:ext cx="1500198" cy="142876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714480" y="3571876"/>
            <a:ext cx="78581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 flipV="1">
            <a:off x="4000496" y="1928802"/>
            <a:ext cx="3643306" cy="1357322"/>
          </a:xfrm>
          <a:prstGeom prst="straightConnector1">
            <a:avLst/>
          </a:prstGeom>
          <a:ln w="254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0800000" flipV="1">
            <a:off x="4572000" y="357166"/>
            <a:ext cx="3214678" cy="3071834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00166" y="428603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1,8·</a:t>
            </a:r>
            <a:r>
              <a:rPr lang="ru-RU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0,08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787107" y="4071720"/>
            <a:ext cx="1884216" cy="1143230"/>
            <a:chOff x="9695" y="3231"/>
            <a:chExt cx="823" cy="735"/>
          </a:xfrm>
          <a:noFill/>
        </p:grpSpPr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9851" y="3598"/>
              <a:ext cx="187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14A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9695" y="3231"/>
              <a:ext cx="823" cy="2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>
                <a:spcAft>
                  <a:spcPts val="1000"/>
                </a:spcAft>
              </a:pP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2Н</a:t>
              </a:r>
              <a:r>
                <a: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365D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·</a:t>
              </a:r>
              <a:r>
                <a:rPr kumimoji="0" lang="ru-RU" sz="3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0,046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9757" y="3553"/>
              <a:ext cx="530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000232" y="5357826"/>
            <a:ext cx="14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=0,3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  <p:bldP spid="22" grpId="0"/>
      <p:bldP spid="23" grpId="0"/>
      <p:bldP spid="28" grpId="0" animBg="1"/>
      <p:bldP spid="41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29198"/>
            <a:ext cx="757242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1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«работу и мощность сил»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2.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«ЗСИ»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3.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«ЗСЭ»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Задача 4.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«ЗИЭ»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8604"/>
            <a:ext cx="9144000" cy="470898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 1 /</a:t>
            </a:r>
            <a:r>
              <a:rPr lang="ru-RU" sz="4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/стр.13,14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Алгоритм решения задач 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1.Что? Как?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(Движение какого тела  Вы описываете?)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Почему?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Расставить силы!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(Сила – действие другого тела.  </a:t>
            </a:r>
          </a:p>
          <a:p>
            <a:r>
              <a:rPr lang="ru-RU" sz="28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                            Сколько других тел, столько и сил!)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Записать уравнение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или 2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з-на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Ньютона.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Вспомнить вопрос задачи и выразить неизвестные!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данные и найденное выносить на рисунок!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3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3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3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3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3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72448"/>
            <a:ext cx="2857488" cy="278537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z="3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pPr lvl="0">
              <a:lnSpc>
                <a:spcPts val="3500"/>
              </a:lnSpc>
            </a:pP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м/с</a:t>
            </a:r>
            <a:r>
              <a:rPr lang="ru-RU" sz="3200" b="1" baseline="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endParaRPr lang="ru-RU" sz="44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</a:t>
            </a:r>
          </a:p>
          <a:p>
            <a:pPr>
              <a:lnSpc>
                <a:spcPts val="3500"/>
              </a:lnSpc>
            </a:pPr>
            <a:endParaRPr lang="ru-RU" sz="6000" b="1" baseline="30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</a:pPr>
            <a:r>
              <a:rPr lang="ru-RU" sz="4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-?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Определить работу, совершенную двигателем автомобиля при разгоне, если масса автомобиля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он движется с ускорением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м/с</a:t>
            </a:r>
            <a:r>
              <a:rPr kumimoji="0" lang="ru-RU" sz="24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течение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10с.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Коэффициент трения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0,2.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619927" y="2574646"/>
            <a:ext cx="1212858" cy="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4"/>
          <p:cNvGrpSpPr/>
          <p:nvPr/>
        </p:nvGrpSpPr>
        <p:grpSpPr>
          <a:xfrm>
            <a:off x="7715272" y="3395963"/>
            <a:ext cx="714380" cy="461665"/>
            <a:chOff x="2714612" y="4429132"/>
            <a:chExt cx="71438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714612" y="4429132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2786050" y="4500570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7"/>
          <p:cNvGrpSpPr/>
          <p:nvPr/>
        </p:nvGrpSpPr>
        <p:grpSpPr>
          <a:xfrm>
            <a:off x="7715272" y="1428736"/>
            <a:ext cx="714380" cy="461665"/>
            <a:chOff x="3357554" y="2143116"/>
            <a:chExt cx="71438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357554" y="214311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3357554" y="2214554"/>
              <a:ext cx="428628" cy="1588"/>
            </a:xfrm>
            <a:prstGeom prst="straightConnector1">
              <a:avLst/>
            </a:prstGeom>
            <a:ln w="25400">
              <a:solidFill>
                <a:srgbClr val="0014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0"/>
          <p:cNvGrpSpPr/>
          <p:nvPr/>
        </p:nvGrpSpPr>
        <p:grpSpPr>
          <a:xfrm>
            <a:off x="6786578" y="2100196"/>
            <a:ext cx="571504" cy="400110"/>
            <a:chOff x="2000232" y="2528824"/>
            <a:chExt cx="571504" cy="400110"/>
          </a:xfrm>
        </p:grpSpPr>
        <p:cxnSp>
          <p:nvCxnSpPr>
            <p:cNvPr id="15" name="Прямая со стрелкой 14"/>
            <p:cNvCxnSpPr/>
            <p:nvPr/>
          </p:nvCxnSpPr>
          <p:spPr>
            <a:xfrm>
              <a:off x="2000232" y="2570156"/>
              <a:ext cx="428628" cy="1588"/>
            </a:xfrm>
            <a:prstGeom prst="straightConnector1">
              <a:avLst/>
            </a:prstGeom>
            <a:ln w="254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00232" y="2528824"/>
              <a:ext cx="5715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2000" b="1" baseline="-25000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тр</a:t>
              </a:r>
              <a:r>
                <a:rPr lang="en-US" sz="2000" b="1" baseline="-25000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 flipV="1">
            <a:off x="7072330" y="2581765"/>
            <a:ext cx="500066" cy="28380"/>
          </a:xfrm>
          <a:prstGeom prst="line">
            <a:avLst/>
          </a:prstGeom>
          <a:ln w="50800">
            <a:solidFill>
              <a:srgbClr val="006600"/>
            </a:solidFill>
            <a:headEnd type="triangle" w="lg" len="med"/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7106183" y="3099699"/>
            <a:ext cx="1021304" cy="17253"/>
          </a:xfrm>
          <a:prstGeom prst="straightConnector1">
            <a:avLst/>
          </a:prstGeom>
          <a:ln w="508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V="1">
            <a:off x="7082403" y="2040433"/>
            <a:ext cx="1021304" cy="17253"/>
          </a:xfrm>
          <a:prstGeom prst="straightConnector1">
            <a:avLst/>
          </a:prstGeom>
          <a:ln w="50800">
            <a:solidFill>
              <a:srgbClr val="0014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7"/>
          <p:cNvGrpSpPr/>
          <p:nvPr/>
        </p:nvGrpSpPr>
        <p:grpSpPr>
          <a:xfrm>
            <a:off x="8143932" y="2714620"/>
            <a:ext cx="1071538" cy="584775"/>
            <a:chOff x="3357554" y="2143116"/>
            <a:chExt cx="714380" cy="881786"/>
          </a:xfrm>
        </p:grpSpPr>
        <p:sp>
          <p:nvSpPr>
            <p:cNvPr id="21" name="TextBox 20"/>
            <p:cNvSpPr txBox="1"/>
            <p:nvPr/>
          </p:nvSpPr>
          <p:spPr>
            <a:xfrm>
              <a:off x="3357554" y="2143116"/>
              <a:ext cx="714380" cy="88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ru-RU" sz="32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мот</a:t>
              </a:r>
              <a:endParaRPr lang="ru-RU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3357554" y="2214555"/>
              <a:ext cx="22736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Прямая со стрелкой 22"/>
          <p:cNvCxnSpPr/>
          <p:nvPr/>
        </p:nvCxnSpPr>
        <p:spPr>
          <a:xfrm>
            <a:off x="6716728" y="1774092"/>
            <a:ext cx="784230" cy="2"/>
          </a:xfrm>
          <a:prstGeom prst="straightConnector1">
            <a:avLst/>
          </a:prstGeom>
          <a:ln w="508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7"/>
          <p:cNvGrpSpPr/>
          <p:nvPr/>
        </p:nvGrpSpPr>
        <p:grpSpPr>
          <a:xfrm>
            <a:off x="6858016" y="1189317"/>
            <a:ext cx="714380" cy="584775"/>
            <a:chOff x="3357554" y="2143116"/>
            <a:chExt cx="714380" cy="584775"/>
          </a:xfrm>
          <a:noFill/>
        </p:grpSpPr>
        <p:sp>
          <p:nvSpPr>
            <p:cNvPr id="25" name="TextBox 24"/>
            <p:cNvSpPr txBox="1"/>
            <p:nvPr/>
          </p:nvSpPr>
          <p:spPr>
            <a:xfrm>
              <a:off x="3357554" y="2143116"/>
              <a:ext cx="71438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 </a:t>
              </a:r>
              <a:endParaRPr lang="ru-RU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grpFill/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 стрелкой 26"/>
          <p:cNvCxnSpPr/>
          <p:nvPr/>
        </p:nvCxnSpPr>
        <p:spPr>
          <a:xfrm>
            <a:off x="8216926" y="2214554"/>
            <a:ext cx="784230" cy="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7"/>
          <p:cNvGrpSpPr/>
          <p:nvPr/>
        </p:nvGrpSpPr>
        <p:grpSpPr>
          <a:xfrm>
            <a:off x="8429620" y="1571612"/>
            <a:ext cx="714380" cy="584775"/>
            <a:chOff x="3357554" y="2143116"/>
            <a:chExt cx="714380" cy="584775"/>
          </a:xfrm>
        </p:grpSpPr>
        <p:sp>
          <p:nvSpPr>
            <p:cNvPr id="29" name="TextBox 28"/>
            <p:cNvSpPr txBox="1"/>
            <p:nvPr/>
          </p:nvSpPr>
          <p:spPr>
            <a:xfrm>
              <a:off x="3357554" y="2143116"/>
              <a:ext cx="714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3393650" y="2298778"/>
              <a:ext cx="428628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7215206" y="3000372"/>
            <a:ext cx="1714512" cy="1357322"/>
            <a:chOff x="3714744" y="1214422"/>
            <a:chExt cx="1714512" cy="1357322"/>
          </a:xfrm>
        </p:grpSpPr>
        <p:grpSp>
          <p:nvGrpSpPr>
            <p:cNvPr id="32" name="Группа 68"/>
            <p:cNvGrpSpPr/>
            <p:nvPr/>
          </p:nvGrpSpPr>
          <p:grpSpPr>
            <a:xfrm rot="10800000">
              <a:off x="3714033" y="1285860"/>
              <a:ext cx="1429282" cy="1285884"/>
              <a:chOff x="928662" y="1571612"/>
              <a:chExt cx="2573356" cy="3060000"/>
            </a:xfrm>
          </p:grpSpPr>
          <p:cxnSp>
            <p:nvCxnSpPr>
              <p:cNvPr id="35" name="Прямая соединительная линия 34"/>
              <p:cNvCxnSpPr/>
              <p:nvPr/>
            </p:nvCxnSpPr>
            <p:spPr>
              <a:xfrm rot="5400000" flipH="1" flipV="1">
                <a:off x="1971224" y="3100818"/>
                <a:ext cx="3060000" cy="1588"/>
              </a:xfrm>
              <a:prstGeom prst="line">
                <a:avLst/>
              </a:prstGeom>
              <a:ln w="38100">
                <a:solidFill>
                  <a:srgbClr val="0014AC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928662" y="2591614"/>
                <a:ext cx="2563834" cy="1587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000628" y="178592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 </a:t>
              </a:r>
              <a:endPara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86182" y="1214422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y </a:t>
              </a:r>
              <a:endParaRPr lang="ru-RU" sz="1400" b="1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000232" y="1785926"/>
            <a:ext cx="478634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ox)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M·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з-н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Н)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3286116" y="3058539"/>
            <a:ext cx="2143140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=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6116" y="3639925"/>
            <a:ext cx="364333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2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5072066" y="4282867"/>
            <a:ext cx="2000264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=5кН </a:t>
            </a:r>
            <a:endParaRPr lang="ru-RU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2857488" y="4915927"/>
            <a:ext cx="271464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lvl="0" indent="-514350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baseline="-25000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/2=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72132" y="4915927"/>
            <a:ext cx="107157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57818" y="3058539"/>
            <a:ext cx="1357322" cy="584775"/>
          </a:xfrm>
          <a:prstGeom prst="rect">
            <a:avLst/>
          </a:prstGeom>
          <a:blipFill>
            <a:blip r:embed="rId9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 </a:t>
            </a:r>
            <a:endParaRPr lang="ru-RU" sz="32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28794" y="4282867"/>
            <a:ext cx="31432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3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ru-RU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1500166" y="5500702"/>
            <a:ext cx="3929090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мот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·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el-GR" sz="36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3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500694" y="5575529"/>
            <a:ext cx="1643074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750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кДж</a:t>
            </a:r>
            <a:r>
              <a:rPr lang="en-US" sz="3200" b="1" baseline="-25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607220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Ответ:  работа, совершенная двигателем автомобиля при разгоне  составила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750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кДж, 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285984" y="1214422"/>
            <a:ext cx="428628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Автомобиль разгоняется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3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643174" y="2428868"/>
            <a:ext cx="392909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(1з-н Н)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7072330" y="4572008"/>
            <a:ext cx="1571636" cy="951660"/>
            <a:chOff x="5322381" y="4512445"/>
            <a:chExt cx="1571636" cy="951660"/>
          </a:xfrm>
          <a:solidFill>
            <a:srgbClr val="FFFF00"/>
          </a:solidFill>
        </p:grpSpPr>
        <p:sp>
          <p:nvSpPr>
            <p:cNvPr id="51" name="TextBox 50"/>
            <p:cNvSpPr txBox="1"/>
            <p:nvPr/>
          </p:nvSpPr>
          <p:spPr>
            <a:xfrm>
              <a:off x="5322381" y="4643446"/>
              <a:ext cx="892693" cy="64633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" name="Группа 53"/>
            <p:cNvGrpSpPr/>
            <p:nvPr/>
          </p:nvGrpSpPr>
          <p:grpSpPr>
            <a:xfrm>
              <a:off x="6179637" y="4512445"/>
              <a:ext cx="714380" cy="951660"/>
              <a:chOff x="6500826" y="4429132"/>
              <a:chExt cx="714380" cy="951660"/>
            </a:xfrm>
            <a:grpFill/>
          </p:grpSpPr>
          <p:sp>
            <p:nvSpPr>
              <p:cNvPr id="53" name="TextBox 52"/>
              <p:cNvSpPr txBox="1"/>
              <p:nvPr/>
            </p:nvSpPr>
            <p:spPr>
              <a:xfrm>
                <a:off x="6536451" y="4857572"/>
                <a:ext cx="500066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ru-RU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00826" y="4429132"/>
                <a:ext cx="714380" cy="52322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u="sng" dirty="0" smtClean="0">
                    <a:solidFill>
                      <a:srgbClr val="0014AC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ru-RU" sz="2800" b="1" u="sng" dirty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5" name="Прямоугольник 54"/>
          <p:cNvSpPr/>
          <p:nvPr/>
        </p:nvSpPr>
        <p:spPr>
          <a:xfrm>
            <a:off x="3971067" y="6452318"/>
            <a:ext cx="4000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средняя мощность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кВт</a:t>
            </a:r>
            <a:endParaRPr lang="ru-RU" sz="2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8072462" y="857232"/>
            <a:ext cx="1071538" cy="5411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в1з1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3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3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2" dur="3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3" dur="3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3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9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E10E0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0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3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1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 animBg="1"/>
      <p:bldP spid="55" grpId="0"/>
      <p:bldP spid="5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7143768" y="2782783"/>
            <a:ext cx="1638778" cy="327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4242857" y="2786058"/>
            <a:ext cx="757771" cy="3275"/>
          </a:xfrm>
          <a:prstGeom prst="line">
            <a:avLst/>
          </a:prstGeom>
          <a:noFill/>
          <a:ln w="60325">
            <a:solidFill>
              <a:srgbClr val="0014AC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425611"/>
            <a:ext cx="4429124" cy="64633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ЗСИ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С.о. с Землёй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2643174" y="1714488"/>
            <a:ext cx="1428760" cy="571504"/>
          </a:xfrm>
          <a:prstGeom prst="line">
            <a:avLst/>
          </a:prstGeom>
          <a:ln w="508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23"/>
          <p:cNvGrpSpPr/>
          <p:nvPr/>
        </p:nvGrpSpPr>
        <p:grpSpPr>
          <a:xfrm>
            <a:off x="4099981" y="2000240"/>
            <a:ext cx="571504" cy="584775"/>
            <a:chOff x="4572000" y="201019"/>
            <a:chExt cx="571504" cy="584775"/>
          </a:xfrm>
        </p:grpSpPr>
        <p:sp>
          <p:nvSpPr>
            <p:cNvPr id="22" name="TextBox 21"/>
            <p:cNvSpPr txBox="1"/>
            <p:nvPr/>
          </p:nvSpPr>
          <p:spPr>
            <a:xfrm>
              <a:off x="4572000" y="201019"/>
              <a:ext cx="571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2</a:t>
              </a:r>
              <a:endParaRPr lang="ru-RU" sz="3200" dirty="0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4628195" y="319844"/>
              <a:ext cx="214315" cy="45719"/>
            </a:xfrm>
            <a:prstGeom prst="line">
              <a:avLst/>
            </a:prstGeom>
            <a:noFill/>
            <a:ln w="25400">
              <a:solidFill>
                <a:srgbClr val="0014AC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" name="Группа 24"/>
          <p:cNvGrpSpPr/>
          <p:nvPr/>
        </p:nvGrpSpPr>
        <p:grpSpPr>
          <a:xfrm>
            <a:off x="8072462" y="1915531"/>
            <a:ext cx="571504" cy="584775"/>
            <a:chOff x="6185545" y="-441899"/>
            <a:chExt cx="571504" cy="584775"/>
          </a:xfrm>
        </p:grpSpPr>
        <p:sp>
          <p:nvSpPr>
            <p:cNvPr id="26" name="TextBox 25"/>
            <p:cNvSpPr txBox="1"/>
            <p:nvPr/>
          </p:nvSpPr>
          <p:spPr>
            <a:xfrm>
              <a:off x="6185545" y="-441899"/>
              <a:ext cx="5715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1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8217175" y="357166"/>
            <a:ext cx="92685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з2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208463" y="1238250"/>
            <a:ext cx="9636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208463" y="1238250"/>
            <a:ext cx="9636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Ракета, масса которой 2 т, летит со скоростью 240 м/с. От нее отделяется часть 1 массой 500 кг и при этом её скорость  возрастает до 300 м/с.  Определите скорость оставшейся 2-й части  ракеты.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" y="1500174"/>
            <a:ext cx="2431339" cy="1306698"/>
            <a:chOff x="1" y="1204015"/>
            <a:chExt cx="2431339" cy="1306698"/>
          </a:xfrm>
        </p:grpSpPr>
        <p:pic>
          <p:nvPicPr>
            <p:cNvPr id="6" name="Рисунок 10308"/>
            <p:cNvPicPr>
              <a:picLocks noChangeAspect="1" noChangeArrowheads="1"/>
            </p:cNvPicPr>
            <p:nvPr/>
          </p:nvPicPr>
          <p:blipFill>
            <a:blip r:embed="rId9">
              <a:lum bright="-10000" contrast="30000"/>
            </a:blip>
            <a:srcRect r="42500"/>
            <a:stretch>
              <a:fillRect/>
            </a:stretch>
          </p:blipFill>
          <p:spPr bwMode="auto">
            <a:xfrm>
              <a:off x="1" y="1204015"/>
              <a:ext cx="1647116" cy="1296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Рисунок 10308"/>
            <p:cNvPicPr>
              <a:picLocks noChangeAspect="1" noChangeArrowheads="1"/>
            </p:cNvPicPr>
            <p:nvPr/>
          </p:nvPicPr>
          <p:blipFill>
            <a:blip r:embed="rId9">
              <a:lum bright="-10000" contrast="30000"/>
            </a:blip>
            <a:srcRect l="65000"/>
            <a:stretch>
              <a:fillRect/>
            </a:stretch>
          </p:blipFill>
          <p:spPr bwMode="auto">
            <a:xfrm>
              <a:off x="1428727" y="1214422"/>
              <a:ext cx="1002613" cy="1296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Группа 31"/>
          <p:cNvGrpSpPr/>
          <p:nvPr/>
        </p:nvGrpSpPr>
        <p:grpSpPr>
          <a:xfrm>
            <a:off x="4857752" y="1350097"/>
            <a:ext cx="1643041" cy="1293085"/>
            <a:chOff x="4857752" y="1132577"/>
            <a:chExt cx="1643041" cy="1293085"/>
          </a:xfrm>
        </p:grpSpPr>
        <p:pic>
          <p:nvPicPr>
            <p:cNvPr id="29" name="Рисунок 10308"/>
            <p:cNvPicPr>
              <a:picLocks noChangeAspect="1" noChangeArrowheads="1"/>
            </p:cNvPicPr>
            <p:nvPr/>
          </p:nvPicPr>
          <p:blipFill>
            <a:blip r:embed="rId9">
              <a:lum bright="-10000" contrast="30000"/>
            </a:blip>
            <a:srcRect r="42500"/>
            <a:stretch>
              <a:fillRect/>
            </a:stretch>
          </p:blipFill>
          <p:spPr bwMode="auto">
            <a:xfrm>
              <a:off x="4857752" y="1132577"/>
              <a:ext cx="1643041" cy="1293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5143504" y="1415465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rgbClr val="0014AC"/>
                  </a:solidFill>
                  <a:latin typeface="Times New Roman" pitchFamily="18" charset="0"/>
                  <a:cs typeface="Times New Roman" pitchFamily="18" charset="0"/>
                </a:rPr>
                <a:t>М</a:t>
              </a:r>
              <a:endParaRPr lang="ru-RU" sz="3200" b="1" dirty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929454" y="1350097"/>
            <a:ext cx="1000132" cy="1293085"/>
            <a:chOff x="6929454" y="1142984"/>
            <a:chExt cx="1000132" cy="1293085"/>
          </a:xfrm>
        </p:grpSpPr>
        <p:pic>
          <p:nvPicPr>
            <p:cNvPr id="30" name="Рисунок 10308"/>
            <p:cNvPicPr>
              <a:picLocks noChangeAspect="1" noChangeArrowheads="1"/>
            </p:cNvPicPr>
            <p:nvPr/>
          </p:nvPicPr>
          <p:blipFill>
            <a:blip r:embed="rId9">
              <a:lum bright="-10000" contrast="30000"/>
            </a:blip>
            <a:srcRect l="65000"/>
            <a:stretch>
              <a:fillRect/>
            </a:stretch>
          </p:blipFill>
          <p:spPr bwMode="auto">
            <a:xfrm>
              <a:off x="6929454" y="1142984"/>
              <a:ext cx="1000132" cy="1293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7000892" y="1500174"/>
              <a:ext cx="64294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357158" y="2939341"/>
            <a:ext cx="1116000" cy="3275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" name="Группа 24"/>
          <p:cNvGrpSpPr/>
          <p:nvPr/>
        </p:nvGrpSpPr>
        <p:grpSpPr>
          <a:xfrm>
            <a:off x="1571604" y="2796465"/>
            <a:ext cx="571504" cy="584775"/>
            <a:chOff x="6185545" y="-441899"/>
            <a:chExt cx="571504" cy="584775"/>
          </a:xfrm>
        </p:grpSpPr>
        <p:sp>
          <p:nvSpPr>
            <p:cNvPr id="38" name="TextBox 37"/>
            <p:cNvSpPr txBox="1"/>
            <p:nvPr/>
          </p:nvSpPr>
          <p:spPr>
            <a:xfrm>
              <a:off x="6185545" y="-441899"/>
              <a:ext cx="57150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</a:t>
              </a:r>
              <a:r>
                <a:rPr lang="ru-RU" sz="3200" b="1" baseline="-30000" dirty="0" err="1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</a:t>
              </a:r>
              <a:endParaRPr lang="ru-RU" sz="3200" dirty="0"/>
            </a:p>
          </p:txBody>
        </p:sp>
        <p:sp>
          <p:nvSpPr>
            <p:cNvPr id="39" name="Line 8"/>
            <p:cNvSpPr>
              <a:spLocks noChangeShapeType="1"/>
            </p:cNvSpPr>
            <p:nvPr/>
          </p:nvSpPr>
          <p:spPr bwMode="auto">
            <a:xfrm flipH="1">
              <a:off x="6237933" y="-327599"/>
              <a:ext cx="214315" cy="457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  <a:scene3d>
              <a:camera prst="orthographicFront">
                <a:rot lat="0" lon="0" rev="2099999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645152" y="3286124"/>
            <a:ext cx="1785950" cy="76944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6145350" y="3286124"/>
            <a:ext cx="2000264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40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7429520" y="3351864"/>
            <a:ext cx="1643074" cy="707886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571472" y="4071942"/>
            <a:ext cx="8572528" cy="646331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2000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кг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240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</a:t>
            </a:r>
            <a:r>
              <a:rPr kumimoji="0" lang="ru-RU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-500кг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36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</a:t>
            </a: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1500кг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300м/с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142976" y="4214818"/>
            <a:ext cx="500066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179185" y="4202943"/>
            <a:ext cx="500066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572264" y="4214818"/>
            <a:ext cx="500066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1643042" y="4714884"/>
            <a:ext cx="2428892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4800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кг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857488" y="5273117"/>
            <a:ext cx="1428760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3200" b="1" baseline="-30000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786050" y="5381576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0" y="5857892"/>
            <a:ext cx="9144000" cy="523220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Ответ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задняя часть полетела назад со скоростью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60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м/с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655709" y="5857892"/>
            <a:ext cx="42862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3786182" y="4643446"/>
            <a:ext cx="2071702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-5кг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3200" b="1" baseline="-300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5500694" y="4643446"/>
            <a:ext cx="2214610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4500кг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·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м/с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3762996" y="5262638"/>
            <a:ext cx="1309070" cy="584775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0014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-60м/с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14A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714744" y="5393639"/>
            <a:ext cx="285752" cy="42862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357158" y="1643051"/>
            <a:ext cx="23574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До отделения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357818" y="1357298"/>
            <a:ext cx="23574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14A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После 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2" grpId="0" animBg="1"/>
      <p:bldP spid="9" grpId="0" animBg="1"/>
      <p:bldP spid="36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1" grpId="0" animBg="1"/>
      <p:bldP spid="57" grpId="0" animBg="1"/>
      <p:bldP spid="5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4283</TotalTime>
  <Words>5749</Words>
  <Application>Microsoft Office PowerPoint</Application>
  <PresentationFormat>Экран (4:3)</PresentationFormat>
  <Paragraphs>1217</Paragraphs>
  <Slides>68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Трек</vt:lpstr>
      <vt:lpstr>Уроки физики    Вторушина С.В.  9  класс  (законы сохранения)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На полу стоит ящик массой 20 кг. Какую работу надо произвести, чтобы поднять ящик на высоту кузова автомашины, равную 1,5 м? Какова мощность этой силы, если процесс длился 1 минуту?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knt</cp:lastModifiedBy>
  <cp:revision>480</cp:revision>
  <dcterms:created xsi:type="dcterms:W3CDTF">2009-11-04T14:29:22Z</dcterms:created>
  <dcterms:modified xsi:type="dcterms:W3CDTF">2020-03-10T07:28:18Z</dcterms:modified>
</cp:coreProperties>
</file>