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sldIdLst>
    <p:sldId id="305" r:id="rId2"/>
    <p:sldId id="256" r:id="rId3"/>
    <p:sldId id="295" r:id="rId4"/>
    <p:sldId id="294" r:id="rId5"/>
    <p:sldId id="306" r:id="rId6"/>
    <p:sldId id="308" r:id="rId7"/>
    <p:sldId id="296" r:id="rId8"/>
    <p:sldId id="298" r:id="rId9"/>
    <p:sldId id="316" r:id="rId10"/>
    <p:sldId id="297" r:id="rId11"/>
    <p:sldId id="299" r:id="rId12"/>
    <p:sldId id="300" r:id="rId13"/>
    <p:sldId id="301" r:id="rId14"/>
    <p:sldId id="302" r:id="rId15"/>
    <p:sldId id="303" r:id="rId16"/>
    <p:sldId id="304" r:id="rId17"/>
    <p:sldId id="309" r:id="rId18"/>
    <p:sldId id="313" r:id="rId19"/>
    <p:sldId id="314" r:id="rId20"/>
    <p:sldId id="310" r:id="rId21"/>
    <p:sldId id="311" r:id="rId22"/>
    <p:sldId id="312" r:id="rId23"/>
    <p:sldId id="284" r:id="rId24"/>
    <p:sldId id="315" r:id="rId25"/>
    <p:sldId id="292" r:id="rId26"/>
    <p:sldId id="288" r:id="rId27"/>
    <p:sldId id="289" r:id="rId28"/>
    <p:sldId id="283" r:id="rId29"/>
    <p:sldId id="280" r:id="rId30"/>
    <p:sldId id="307" r:id="rId31"/>
    <p:sldId id="291" r:id="rId32"/>
    <p:sldId id="290" r:id="rId33"/>
    <p:sldId id="270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000000"/>
    <a:srgbClr val="1F18A8"/>
    <a:srgbClr val="FF9900"/>
    <a:srgbClr val="0033CC"/>
    <a:srgbClr val="8E6C00"/>
    <a:srgbClr val="FFFFEB"/>
    <a:srgbClr val="339933"/>
    <a:srgbClr val="F9010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31" autoAdjust="0"/>
    <p:restoredTop sz="94660" autoAdjust="0"/>
  </p:normalViewPr>
  <p:slideViewPr>
    <p:cSldViewPr>
      <p:cViewPr>
        <p:scale>
          <a:sx n="50" d="100"/>
          <a:sy n="50" d="100"/>
        </p:scale>
        <p:origin x="-5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9D650E8-E4BD-4D9E-B01B-1C0F5FC0C666}" type="datetimeFigureOut">
              <a:rPr lang="ru-RU"/>
              <a:pPr>
                <a:defRPr/>
              </a:pPr>
              <a:t>17.04.2019</a:t>
            </a:fld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84D5C90-E19D-462C-B5FA-6FFC72EB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436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 в парах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ltGray">
          <a:xfrm>
            <a:off x="-1588" y="5157788"/>
            <a:ext cx="9145588" cy="1708150"/>
          </a:xfrm>
          <a:prstGeom prst="rect">
            <a:avLst/>
          </a:prstGeom>
          <a:solidFill>
            <a:srgbClr val="FFFFE5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ltGray">
          <a:xfrm>
            <a:off x="1270000" y="4933950"/>
            <a:ext cx="7874000" cy="223838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gray">
          <a:xfrm>
            <a:off x="3175" y="4935538"/>
            <a:ext cx="1282700" cy="222250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ChangeArrowheads="1"/>
          </p:cNvSpPr>
          <p:nvPr userDrawn="1"/>
        </p:nvSpPr>
        <p:spPr bwMode="invGray">
          <a:xfrm flipH="1">
            <a:off x="8221663" y="0"/>
            <a:ext cx="136525" cy="928688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invGray">
          <a:xfrm>
            <a:off x="250825" y="260350"/>
            <a:ext cx="8569325" cy="439261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invGray">
          <a:xfrm>
            <a:off x="7775575" y="908050"/>
            <a:ext cx="1368425" cy="1439863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" name="Рисунок 15" descr="occupations_bike_repair_s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888" y="9286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6" descr="science_machines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000500"/>
            <a:ext cx="3914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752600" y="3733800"/>
            <a:ext cx="6019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15240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ru-RU" altLang="zh-CN" dirty="0" smtClean="0"/>
              <a:t>Образец заголовка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8475" y="233363"/>
            <a:ext cx="2130425" cy="6276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3363"/>
            <a:ext cx="6238875" cy="6276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2063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505575"/>
            <a:ext cx="2514600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www.wondershare.com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7010400" y="6477000"/>
            <a:ext cx="1828800" cy="2270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CN"/>
              <a:t>Company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0" y="981075"/>
            <a:ext cx="250825" cy="5891213"/>
          </a:xfrm>
          <a:prstGeom prst="rect">
            <a:avLst/>
          </a:prstGeom>
          <a:solidFill>
            <a:srgbClr val="339966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1403350" cy="1247775"/>
          </a:xfrm>
          <a:prstGeom prst="rect">
            <a:avLst/>
          </a:prstGeom>
          <a:solidFill>
            <a:srgbClr val="F3C43F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invGray">
          <a:xfrm>
            <a:off x="8820150" y="0"/>
            <a:ext cx="73025" cy="765175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white">
          <a:xfrm>
            <a:off x="179388" y="134938"/>
            <a:ext cx="8785225" cy="773112"/>
          </a:xfrm>
          <a:prstGeom prst="rect">
            <a:avLst/>
          </a:prstGeom>
          <a:noFill/>
          <a:ln w="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468313" y="6481763"/>
            <a:ext cx="8424862" cy="0"/>
          </a:xfrm>
          <a:prstGeom prst="line">
            <a:avLst/>
          </a:prstGeom>
          <a:noFill/>
          <a:ln w="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2063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invGray">
          <a:xfrm>
            <a:off x="1187450" y="908050"/>
            <a:ext cx="7956550" cy="144463"/>
          </a:xfrm>
          <a:prstGeom prst="rect">
            <a:avLst/>
          </a:prstGeom>
          <a:solidFill>
            <a:srgbClr val="FFCC00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1547813" y="233363"/>
            <a:ext cx="7431087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rgbClr val="3399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3C43F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8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10.wav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2.png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12" Type="http://schemas.openxmlformats.org/officeDocument/2006/relationships/image" Target="../media/image2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13.wav"/><Relationship Id="rId5" Type="http://schemas.openxmlformats.org/officeDocument/2006/relationships/audio" Target="../media/audio2.wav"/><Relationship Id="rId15" Type="http://schemas.openxmlformats.org/officeDocument/2006/relationships/image" Target="../media/image24.png"/><Relationship Id="rId10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12.wav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9.jpe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1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7.wav"/><Relationship Id="rId7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12.wav"/><Relationship Id="rId4" Type="http://schemas.openxmlformats.org/officeDocument/2006/relationships/audio" Target="../media/audio6.wav"/><Relationship Id="rId9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8.wav"/><Relationship Id="rId7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43108" y="500043"/>
            <a:ext cx="4929222" cy="18573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зачёту №4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темам №15-17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2852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788"/>
            <a:ext cx="1944687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1563" y="3643313"/>
            <a:ext cx="148431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75" y="2216150"/>
            <a:ext cx="214312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равен вес груза,  закрепленного на конце рычага в точке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если его уравновешивает груз весом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40 Н,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закрепленный в точке С?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7684" y="2928958"/>
            <a:ext cx="422631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4871586" y="3627916"/>
            <a:ext cx="828000" cy="15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5400000">
            <a:off x="7603008" y="3969917"/>
            <a:ext cx="1512000" cy="1587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7224" y="2928934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2" y="2282603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57224" y="3714752"/>
            <a:ext cx="385765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5286380" y="2046090"/>
            <a:ext cx="3102072" cy="882844"/>
            <a:chOff x="5256142" y="2046090"/>
            <a:chExt cx="3102072" cy="882844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5256142" y="2046090"/>
              <a:ext cx="3102072" cy="882844"/>
              <a:chOff x="5256142" y="2046090"/>
              <a:chExt cx="3102072" cy="882844"/>
            </a:xfrm>
          </p:grpSpPr>
          <p:sp>
            <p:nvSpPr>
              <p:cNvPr id="18" name="Овал 4"/>
              <p:cNvSpPr/>
              <p:nvPr/>
            </p:nvSpPr>
            <p:spPr bwMode="auto">
              <a:xfrm>
                <a:off x="7358082" y="2214554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21"/>
              <p:cNvSpPr>
                <a:spLocks/>
              </p:cNvSpPr>
              <p:nvPr/>
            </p:nvSpPr>
            <p:spPr bwMode="auto">
              <a:xfrm rot="5400000">
                <a:off x="7624531" y="2195251"/>
                <a:ext cx="324358" cy="1143008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2222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 bwMode="auto">
              <a:xfrm>
                <a:off x="5659222" y="2046090"/>
                <a:ext cx="1038224" cy="472352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AutoShape 22"/>
              <p:cNvSpPr>
                <a:spLocks/>
              </p:cNvSpPr>
              <p:nvPr/>
            </p:nvSpPr>
            <p:spPr bwMode="auto">
              <a:xfrm rot="5400000">
                <a:off x="6028094" y="1799792"/>
                <a:ext cx="343722" cy="188762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5929322" y="2071678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62" y="4500570"/>
            <a:ext cx="314327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 +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285984" y="5231327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·5=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285984" y="6088559"/>
            <a:ext cx="2286016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29322" y="379268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1643050"/>
            <a:ext cx="6858016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rot="16200000" flipV="1">
            <a:off x="6108712" y="2106605"/>
            <a:ext cx="2214577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5244815" y="4544298"/>
            <a:ext cx="357190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203646" y="5157367"/>
            <a:ext cx="428628" cy="64294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8566422" y="4214818"/>
            <a:ext cx="5629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8572528" y="4284668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5357818" y="3714752"/>
            <a:ext cx="5501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357818" y="378619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429520" y="4149874"/>
            <a:ext cx="785818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3730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2.59259E-6 L -0.05521 -0.018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0" grpId="1"/>
      <p:bldP spid="73730" grpId="2"/>
      <p:bldP spid="9" grpId="0" animBg="1"/>
      <p:bldP spid="9" grpId="1" animBg="1"/>
      <p:bldP spid="10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15" grpId="0" animBg="1"/>
      <p:bldP spid="30" grpId="0" animBg="1"/>
      <p:bldP spid="31" grpId="0" animBg="1"/>
      <p:bldP spid="32" grpId="0"/>
      <p:bldP spid="34" grpId="0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1857364"/>
            <a:ext cx="51435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силу нужно приложить к концу веревки, чтобы поднять груз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 кг?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(рисунок 3)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1571612"/>
            <a:ext cx="3428992" cy="472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5400000">
            <a:off x="5466122" y="5598765"/>
            <a:ext cx="1793900" cy="10243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851778" y="6130373"/>
            <a:ext cx="4347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5396253" y="415030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259397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6281218" y="4144347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59529" y="3190877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357818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857884" y="6142056"/>
            <a:ext cx="428628" cy="1588"/>
          </a:xfrm>
          <a:prstGeom prst="straightConnector1">
            <a:avLst/>
          </a:prstGeom>
          <a:ln w="254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357950" y="321468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282" y="4780674"/>
            <a:ext cx="4714908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блока №3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62" y="5802831"/>
            <a:ext cx="3500462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00826" y="6000768"/>
            <a:ext cx="1214446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29190" y="2558473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095582" y="2587762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 rot="20018109">
            <a:off x="8336928" y="842565"/>
            <a:ext cx="714380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5" grpId="0"/>
      <p:bldP spid="7" grpId="0"/>
      <p:bldP spid="10" grpId="0"/>
      <p:bldP spid="14" grpId="0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12328" y="0"/>
            <a:ext cx="9156328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 подъеме груза на высоту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 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была совершена работа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1800 Дж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Какова масса поднятого груза?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десятых.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75" y="3714742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708026" y="4570427"/>
            <a:ext cx="1071562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177925" y="4916502"/>
            <a:ext cx="73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6200000" flipV="1">
            <a:off x="714646" y="3478808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47688" y="2543190"/>
            <a:ext cx="66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28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2643174" y="2143116"/>
            <a:ext cx="6457964" cy="40005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Ар=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(т.к. движение равномерное)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  <a:buClr>
                <a:schemeClr val="hlink"/>
              </a:buClr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mg</a:t>
            </a:r>
            <a:r>
              <a:rPr kumimoji="0" lang="ru-RU" sz="36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kern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·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м,   </a:t>
            </a:r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=90Н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hlink"/>
              </a:buClr>
            </a:pPr>
            <a:r>
              <a:rPr lang="ru-RU" sz="32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9кг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lvl="0" indent="-342900">
              <a:lnSpc>
                <a:spcPts val="3000"/>
              </a:lnSpc>
              <a:spcBef>
                <a:spcPct val="20000"/>
              </a:spcBef>
              <a:buClr>
                <a:schemeClr val="hlink"/>
              </a:buClr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масса поднятого груза </a:t>
            </a:r>
            <a:r>
              <a:rPr lang="ru-RU" sz="32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9кг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71472" y="2570156"/>
            <a:ext cx="42862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285852" y="5072074"/>
            <a:ext cx="42862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 rot="20206517">
            <a:off x="8029090" y="1481909"/>
            <a:ext cx="38985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4282" y="4844489"/>
            <a:ext cx="1000132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4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4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4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4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4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4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4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3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3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3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 uiExpand="1" build="p" animBg="1"/>
      <p:bldP spid="13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еподвижным блоком равномерно поднимают груз массой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0,4 кг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  высоту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20 м,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силой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80Н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Вычислите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КПД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блока.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(2 балла)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22244" y="2557457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V="1">
            <a:off x="979456" y="2071678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22244" y="2071682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42844" y="4257669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22244" y="3043228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15171" y="3086094"/>
            <a:ext cx="0" cy="1214438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1538256" y="3049578"/>
            <a:ext cx="0" cy="1214437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Овал 4"/>
          <p:cNvSpPr/>
          <p:nvPr/>
        </p:nvSpPr>
        <p:spPr>
          <a:xfrm>
            <a:off x="323819" y="3714744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67283" y="3838565"/>
            <a:ext cx="694421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00034" y="3643314"/>
            <a:ext cx="428628" cy="1588"/>
          </a:xfrm>
          <a:prstGeom prst="straightConnector1">
            <a:avLst/>
          </a:prstGeom>
          <a:ln w="254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714480" y="3856040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 bwMode="auto">
          <a:xfrm>
            <a:off x="3071802" y="2071678"/>
            <a:ext cx="2751331" cy="110799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3357554" y="3033719"/>
            <a:ext cx="2428892" cy="1323975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85930" y="2585599"/>
            <a:ext cx="1428748" cy="1200329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3176542" y="3236544"/>
            <a:ext cx="2520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643570" y="2643182"/>
            <a:ext cx="785818" cy="110799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 flipV="1">
            <a:off x="6270494" y="3198668"/>
            <a:ext cx="183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6269181" y="2011932"/>
            <a:ext cx="2089033" cy="110799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600" b="1" kern="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b="1" kern="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15"/>
          <p:cNvSpPr txBox="1">
            <a:spLocks noChangeArrowheads="1"/>
          </p:cNvSpPr>
          <p:nvPr/>
        </p:nvSpPr>
        <p:spPr bwMode="auto">
          <a:xfrm>
            <a:off x="6500826" y="3270593"/>
            <a:ext cx="1785950" cy="1015663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60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57158" y="4857760"/>
            <a:ext cx="1428748" cy="1200329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rgbClr val="0033CC"/>
                </a:solidFill>
                <a:sym typeface="Symbol" pitchFamily="18" charset="2"/>
              </a:rPr>
              <a:t>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 bwMode="auto">
          <a:xfrm flipV="1">
            <a:off x="1807306" y="5500702"/>
            <a:ext cx="1836000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 bwMode="auto">
          <a:xfrm>
            <a:off x="1720496" y="4659823"/>
            <a:ext cx="2137124" cy="769441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4Н</a:t>
            </a:r>
            <a:r>
              <a:rPr lang="ru-RU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4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571604" y="5588517"/>
            <a:ext cx="2500330" cy="769441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80Н·</a:t>
            </a:r>
            <a:r>
              <a:rPr lang="ru-RU" sz="44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700889" y="4904528"/>
            <a:ext cx="785818" cy="1107996"/>
          </a:xfrm>
          <a:prstGeom prst="rect">
            <a:avLst/>
          </a:prstGeom>
          <a:solidFill>
            <a:schemeClr val="bg1">
              <a:alpha val="34117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86248" y="5026895"/>
            <a:ext cx="1143008" cy="830997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5%</a:t>
            </a:r>
            <a:endParaRPr lang="ru-RU" sz="4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2260684">
            <a:off x="8020966" y="1366985"/>
            <a:ext cx="571504" cy="830997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536" y="0"/>
            <a:ext cx="9144535" cy="5157192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Самолёт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приземляется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тормозит.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(Выберите правильное высказывание)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1.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 уменьшается, кинетическая энергия увеличивается,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не изменяется, кинетическая энергия увеличивается,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Потенциальная энергия уменьшается, кинетическая энергия не изменяется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не изменяется, кинетическая энергия не изменяется,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Потенциальная энергия уменьшается, кинетическая энергия уменьшается.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960776" y="5157192"/>
            <a:ext cx="1122866" cy="1584495"/>
            <a:chOff x="9929" y="3142"/>
            <a:chExt cx="446" cy="6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0014" y="3506"/>
              <a:ext cx="304" cy="2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929" y="3142"/>
              <a:ext cx="446" cy="29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9932" y="3460"/>
              <a:ext cx="38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41110" y="5715253"/>
            <a:ext cx="23673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инетическая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энергия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65688" y="5520225"/>
            <a:ext cx="1254584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-36512" y="5084091"/>
            <a:ext cx="2571768" cy="86518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656" y="5962054"/>
            <a:ext cx="3600400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Потенциальная   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857232"/>
            <a:ext cx="9144000" cy="8572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2106 L 0 0.4909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animBg="1"/>
      <p:bldP spid="10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Кинетическая энергия зависит от…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упругости тела (жесткости)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высоты положения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тела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гравитационной напряженности планеты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Скорости тела.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деформации.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А,Б,В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В,Д,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В,Б,Г,Д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Д,Е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638982" y="2558885"/>
            <a:ext cx="1122866" cy="1584495"/>
            <a:chOff x="9929" y="3142"/>
            <a:chExt cx="446" cy="644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0014" y="3506"/>
              <a:ext cx="304" cy="2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9929" y="3142"/>
              <a:ext cx="446" cy="29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en-US" sz="40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4000" b="1" i="0" u="none" strike="noStrike" cap="none" normalizeH="0" baseline="3000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9932" y="3460"/>
              <a:ext cx="386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19316" y="3116946"/>
            <a:ext cx="23673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инетическая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энергия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443894" y="2921918"/>
            <a:ext cx="1254584" cy="7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43702" y="500042"/>
            <a:ext cx="2000264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357298"/>
            <a:ext cx="3071802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27474" y="1888896"/>
            <a:ext cx="1214446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50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 упруго деформированного тела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зависит от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упругости тела (жесткости)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высоты положения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тела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гравитационной напряженности планеты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Скорости тела.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деформации.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А,Б,В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В,Б,Г,Д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Д,Е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53"/>
          <p:cNvGrpSpPr/>
          <p:nvPr/>
        </p:nvGrpSpPr>
        <p:grpSpPr>
          <a:xfrm>
            <a:off x="1653836" y="3409609"/>
            <a:ext cx="1168012" cy="1077218"/>
            <a:chOff x="4714876" y="1500174"/>
            <a:chExt cx="748947" cy="147931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" name="TextBox 3"/>
            <p:cNvSpPr txBox="1"/>
            <p:nvPr/>
          </p:nvSpPr>
          <p:spPr>
            <a:xfrm>
              <a:off x="4714876" y="1500174"/>
              <a:ext cx="748947" cy="147931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4809880" y="2288189"/>
              <a:ext cx="342848" cy="1588"/>
            </a:xfrm>
            <a:prstGeom prst="line">
              <a:avLst/>
            </a:prstGeom>
            <a:grpFill/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2599944" y="3529327"/>
            <a:ext cx="1179968" cy="7143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8992" y="3728869"/>
            <a:ext cx="4429156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отенциальная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упруго деформированного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тела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2071678"/>
            <a:ext cx="2643174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7388" y="642918"/>
            <a:ext cx="4929190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4596" y="2580118"/>
            <a:ext cx="1071570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4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6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4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uild="p" animBg="1" advAuto="0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19326" y="0"/>
            <a:ext cx="9163325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Энергия взаимодействия тела и планеты,   зависит от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упругости тела (жесткости)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высоты положения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Массы тела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гравитационной напряженности планеты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Скорости тела.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деформации.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А,Б,В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В,Б,Г,Д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Д,Е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218342" y="2786058"/>
            <a:ext cx="2571768" cy="86518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Mg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h=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14678" y="2993962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отенциальная   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ВЗАИМОДЕЙСТВИЯ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тела и планеты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1000108"/>
            <a:ext cx="3500462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1500174"/>
            <a:ext cx="2357422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357430"/>
            <a:ext cx="1285852" cy="3571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09810" y="1500174"/>
            <a:ext cx="6715140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 rot="401018">
            <a:off x="8452894" y="463079"/>
            <a:ext cx="642942" cy="8651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0" y="0"/>
            <a:ext cx="8929718" cy="1214422"/>
          </a:xfrm>
          <a:prstGeom prst="roundRect">
            <a:avLst/>
          </a:prstGeom>
          <a:solidFill>
            <a:schemeClr val="accent1"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15074" y="285728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МОЛЕКУЛ,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АТОМОВ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42908" y="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ВЕЩЕСТВА </a:t>
            </a:r>
            <a:r>
              <a:rPr lang="ru-RU" sz="28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СОСТОЯТ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ОТДЕЛЬНЫХ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ЧАСТИЦ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Демокрит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500042"/>
            <a:ext cx="29289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промежутки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14744" y="1142984"/>
            <a:ext cx="5357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железа……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6" name="Рисунок 5" descr="Копия IMG_002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143248"/>
            <a:ext cx="1616167" cy="3429000"/>
          </a:xfrm>
          <a:prstGeom prst="rect">
            <a:avLst/>
          </a:prstGeom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428736"/>
            <a:ext cx="47148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нагревании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1000108"/>
            <a:ext cx="3500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сжать,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растянуть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2500306"/>
            <a:ext cx="27146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(шар – кольцо)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714612" y="1857364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вода в колбе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15" name="Рисунок 14" descr="IMG_00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143248"/>
            <a:ext cx="1631177" cy="3429024"/>
          </a:xfrm>
          <a:prstGeom prst="rect">
            <a:avLst/>
          </a:prstGeom>
        </p:spPr>
      </p:pic>
      <p:pic>
        <p:nvPicPr>
          <p:cNvPr id="19" name="Рисунок 18" descr="Копия (3) IMG_00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71736" y="2357430"/>
            <a:ext cx="2179950" cy="4500570"/>
          </a:xfrm>
          <a:prstGeom prst="rect">
            <a:avLst/>
          </a:prstGeom>
        </p:spPr>
      </p:pic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3888114" y="5072074"/>
            <a:ext cx="357190" cy="571504"/>
            <a:chOff x="2889" y="6480"/>
            <a:chExt cx="157" cy="251"/>
          </a:xfrm>
        </p:grpSpPr>
        <p:sp>
          <p:nvSpPr>
            <p:cNvPr id="17" name="Freeform 53"/>
            <p:cNvSpPr>
              <a:spLocks/>
            </p:cNvSpPr>
            <p:nvPr/>
          </p:nvSpPr>
          <p:spPr bwMode="auto">
            <a:xfrm>
              <a:off x="2960" y="6480"/>
              <a:ext cx="86" cy="251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54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030990" y="2513954"/>
            <a:ext cx="71438" cy="500066"/>
          </a:xfrm>
          <a:prstGeom prst="rect">
            <a:avLst/>
          </a:prstGeom>
          <a:solidFill>
            <a:srgbClr val="0014AC"/>
          </a:solidFill>
          <a:ln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4286248" y="1571612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размеры-?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масло на воде 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429256" y="2000240"/>
            <a:ext cx="33575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40000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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ч.в.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5929322" y="4599304"/>
            <a:ext cx="2871168" cy="1258588"/>
            <a:chOff x="5929322" y="3099106"/>
            <a:chExt cx="2871168" cy="1258588"/>
          </a:xfrm>
        </p:grpSpPr>
        <p:sp>
          <p:nvSpPr>
            <p:cNvPr id="24" name="Цилиндр 23"/>
            <p:cNvSpPr/>
            <p:nvPr/>
          </p:nvSpPr>
          <p:spPr>
            <a:xfrm>
              <a:off x="5929322" y="3143248"/>
              <a:ext cx="2857520" cy="1214446"/>
            </a:xfrm>
            <a:prstGeom prst="can">
              <a:avLst>
                <a:gd name="adj" fmla="val 50000"/>
              </a:avLst>
            </a:prstGeom>
            <a:solidFill>
              <a:srgbClr val="365D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5942970" y="3099106"/>
              <a:ext cx="2857520" cy="642942"/>
            </a:xfrm>
            <a:prstGeom prst="ellipse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Овал 26"/>
          <p:cNvSpPr/>
          <p:nvPr/>
        </p:nvSpPr>
        <p:spPr>
          <a:xfrm>
            <a:off x="7215206" y="278605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242370" y="4714884"/>
            <a:ext cx="2214578" cy="357190"/>
          </a:xfrm>
          <a:prstGeom prst="ellipse">
            <a:avLst/>
          </a:prstGeom>
          <a:solidFill>
            <a:srgbClr val="FFC000">
              <a:alpha val="8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286512" y="3339958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7165821" y="3054206"/>
            <a:ext cx="10650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13215" y="3721246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V="1">
            <a:off x="7313940" y="377870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601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26E1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97317E-7 L -0.00138 0.28793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build="p"/>
      <p:bldP spid="2" grpId="1" build="allAtOnce"/>
      <p:bldP spid="3" grpId="0" build="p"/>
      <p:bldP spid="3" grpId="1" build="allAtOnce"/>
      <p:bldP spid="3073" grpId="0"/>
      <p:bldP spid="5" grpId="0"/>
      <p:bldP spid="7" grpId="0"/>
      <p:bldP spid="8" grpId="0"/>
      <p:bldP spid="10" grpId="0"/>
      <p:bldP spid="11" grpId="0"/>
      <p:bldP spid="14" grpId="0" animBg="1"/>
      <p:bldP spid="20" grpId="0"/>
      <p:bldP spid="21" grpId="0"/>
      <p:bldP spid="27" grpId="0" animBg="1"/>
      <p:bldP spid="27" grpId="1" animBg="1"/>
      <p:bldP spid="28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959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37" grpId="0"/>
      <p:bldP spid="37" grpId="1"/>
      <p:bldP spid="9217" grpId="0"/>
      <p:bldP spid="9218" grpId="0"/>
      <p:bldP spid="6" grpId="0"/>
      <p:bldP spid="9219" grpId="0"/>
      <p:bldP spid="8" grpId="0"/>
      <p:bldP spid="8" grpId="1"/>
      <p:bldP spid="20" grpId="0"/>
      <p:bldP spid="20" grpId="1"/>
      <p:bldP spid="9220" grpId="0" animBg="1"/>
      <p:bldP spid="28" grpId="0"/>
      <p:bldP spid="29" grpId="0"/>
      <p:bldP spid="30" grpId="0"/>
      <p:bldP spid="45" grpId="0"/>
      <p:bldP spid="46" grpId="0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888361" y="17015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п</a:t>
            </a:r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ростые</a:t>
            </a: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2963874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механизмы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6150114"/>
            <a:ext cx="65882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стр.39-41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428604"/>
            <a:ext cx="47881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№15-17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-30444" y="10390"/>
            <a:ext cx="9174444" cy="30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Внутренняя  энергия  тела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зависит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Скорости тела.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количества молекул в теле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В.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гравитационной напряженности планеты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Массы тела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энергии движения молекул в теле.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взаимодействия между молекулами тела.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Б,Д,Е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А,Б,В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В,Б,Г,Д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Д,Е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321468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28992" y="328612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7158" y="307181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71604" y="328612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488" y="642918"/>
            <a:ext cx="4500594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4269" y="2481256"/>
            <a:ext cx="1357322" cy="4286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1500174"/>
            <a:ext cx="5643570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1500174"/>
            <a:ext cx="3571900" cy="428628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401018">
            <a:off x="8049585" y="27660"/>
            <a:ext cx="525807" cy="865189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610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6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610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43125" y="1000125"/>
            <a:ext cx="7000875" cy="1754188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выигрыша </a:t>
            </a:r>
            <a:r>
              <a:rPr lang="ru-RU" sz="3600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cap="all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cap="all" dirty="0">
                <a:latin typeface="Times New Roman" pitchFamily="18" charset="0"/>
                <a:cs typeface="Times New Roman" pitchFamily="18" charset="0"/>
              </a:rPr>
              <a:t> е т</a:t>
            </a:r>
          </a:p>
          <a:p>
            <a:pPr algn="ctr">
              <a:defRPr/>
            </a:pPr>
            <a:r>
              <a:rPr lang="ru-RU" sz="3600" cap="all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трение…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</a:t>
            </a:r>
            <a:r>
              <a:rPr lang="ru-RU" sz="36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3600" b="1" cap="al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baseline="-250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полезной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0" y="2071688"/>
            <a:ext cx="3608388" cy="1108075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6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600" b="1" cap="all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ПОЛЕЗНую</a:t>
            </a:r>
            <a:endParaRPr lang="ru-RU" sz="6000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-19050" y="2962275"/>
            <a:ext cx="3673475" cy="1323975"/>
          </a:xfrm>
          <a:prstGeom prst="rect">
            <a:avLst/>
          </a:prstGeom>
          <a:solidFill>
            <a:srgbClr val="FFFF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80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cap="al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ЗАТРАЧЕННую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14313"/>
            <a:ext cx="6072188" cy="56356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ЗОЛОТОЕ ПРАВИЛО.   КПД</a:t>
            </a:r>
          </a:p>
        </p:txBody>
      </p:sp>
      <p:pic>
        <p:nvPicPr>
          <p:cNvPr id="22534" name="Picture 16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09550" y="-38100"/>
            <a:ext cx="252095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9663" y="4557713"/>
            <a:ext cx="168433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7"/>
          <p:cNvSpPr>
            <a:spLocks noChangeArrowheads="1"/>
          </p:cNvSpPr>
          <p:nvPr/>
        </p:nvSpPr>
        <p:spPr bwMode="auto">
          <a:xfrm flipH="1">
            <a:off x="280988" y="4541838"/>
            <a:ext cx="6624637" cy="1639887"/>
          </a:xfrm>
          <a:prstGeom prst="cloudCallout">
            <a:avLst>
              <a:gd name="adj1" fmla="val -70169"/>
              <a:gd name="adj2" fmla="val 66001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  какая  часть  полезно ?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00438" y="2690813"/>
            <a:ext cx="1643062" cy="1200150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0033CC"/>
                </a:solidFill>
                <a:sym typeface="Symbol" pitchFamily="18" charset="2"/>
              </a:rPr>
              <a:t></a:t>
            </a:r>
            <a:endParaRPr lang="ru-RU" sz="66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 bwMode="auto">
          <a:xfrm flipV="1">
            <a:off x="85690" y="3236544"/>
            <a:ext cx="3060898" cy="27948"/>
          </a:xfrm>
          <a:prstGeom prst="line">
            <a:avLst/>
          </a:prstGeom>
          <a:ln w="79375">
            <a:solidFill>
              <a:srgbClr val="0014AC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7"/>
          <p:cNvSpPr>
            <a:spLocks noChangeArrowheads="1"/>
          </p:cNvSpPr>
          <p:nvPr/>
        </p:nvSpPr>
        <p:spPr bwMode="auto">
          <a:xfrm flipH="1">
            <a:off x="-285750" y="3532188"/>
            <a:ext cx="6624638" cy="4076700"/>
          </a:xfrm>
          <a:prstGeom prst="cloudCallout">
            <a:avLst>
              <a:gd name="adj1" fmla="val -80233"/>
              <a:gd name="adj2" fmla="val 37391"/>
            </a:avLst>
          </a:prstGeom>
          <a:gradFill rotWithShape="1">
            <a:gsLst>
              <a:gs pos="0">
                <a:srgbClr val="FFFF0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accent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cap="al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Т.е. Е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КПД 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25%, 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 из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100Дж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затраченной работы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полезной 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только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25Дж. </a:t>
            </a:r>
            <a:r>
              <a:rPr lang="ru-RU" sz="4000" b="1" cap="all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59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24578" grpId="0" animBg="1"/>
      <p:bldP spid="9" grpId="0" animBg="1"/>
      <p:bldP spid="14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538550" y="1056513"/>
            <a:ext cx="0" cy="287255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286617" y="3760588"/>
            <a:ext cx="745395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166" y="831503"/>
            <a:ext cx="3423033" cy="2954687"/>
            <a:chOff x="1907" y="8732"/>
            <a:chExt cx="2106" cy="1403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1907" y="9636"/>
              <a:ext cx="376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283" y="9639"/>
              <a:ext cx="50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791" y="9188"/>
              <a:ext cx="353" cy="45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8" name="Line 9"/>
            <p:cNvSpPr>
              <a:spLocks noChangeShapeType="1"/>
            </p:cNvSpPr>
            <p:nvPr/>
          </p:nvSpPr>
          <p:spPr bwMode="auto">
            <a:xfrm>
              <a:off x="3156" y="9207"/>
              <a:ext cx="50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3660" y="8732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 flipH="1">
            <a:off x="3927450" y="860657"/>
            <a:ext cx="3341764" cy="2853600"/>
            <a:chOff x="1946" y="8722"/>
            <a:chExt cx="2056" cy="1355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V="1">
              <a:off x="1946" y="9618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2303" y="9620"/>
              <a:ext cx="505" cy="0"/>
            </a:xfrm>
            <a:prstGeom prst="line">
              <a:avLst/>
            </a:prstGeom>
            <a:noFill/>
            <a:ln w="571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2795" y="9179"/>
              <a:ext cx="353" cy="459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3145" y="9188"/>
              <a:ext cx="50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V="1">
              <a:off x="3649" y="8722"/>
              <a:ext cx="353" cy="45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b="1"/>
            </a:p>
          </p:txBody>
        </p:sp>
      </p:grpSp>
      <p:sp>
        <p:nvSpPr>
          <p:cNvPr id="4" name="Text Box 17"/>
          <p:cNvSpPr txBox="1">
            <a:spLocks noChangeArrowheads="1"/>
          </p:cNvSpPr>
          <p:nvPr/>
        </p:nvSpPr>
        <p:spPr bwMode="auto">
          <a:xfrm rot="18088963">
            <a:off x="119724" y="3034268"/>
            <a:ext cx="1191983" cy="35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 rot="17984293">
            <a:off x="1700149" y="2128655"/>
            <a:ext cx="1286752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7412248" y="3286124"/>
            <a:ext cx="945966" cy="54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,мин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15101" y="856471"/>
            <a:ext cx="464856" cy="57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0"/>
          <p:cNvSpPr txBox="1">
            <a:spLocks noChangeArrowheads="1"/>
          </p:cNvSpPr>
          <p:nvPr/>
        </p:nvSpPr>
        <p:spPr bwMode="auto">
          <a:xfrm>
            <a:off x="3430087" y="2214347"/>
            <a:ext cx="1071120" cy="10003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572287" y="3071959"/>
            <a:ext cx="1428702" cy="64232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Нагревание</a:t>
            </a:r>
          </a:p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 rot="3512056">
            <a:off x="3633468" y="1362696"/>
            <a:ext cx="1151970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 rot="18062275">
            <a:off x="3106537" y="1336807"/>
            <a:ext cx="1111956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нагревание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 rot="3512056">
            <a:off x="4923262" y="2233909"/>
            <a:ext cx="1286752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 rot="3512056">
            <a:off x="6253363" y="3204402"/>
            <a:ext cx="1356249" cy="28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1164318" y="2701307"/>
            <a:ext cx="837067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5876271" y="2720261"/>
            <a:ext cx="837067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2571890" y="1806266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4468699" y="1856810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4644239" y="3071959"/>
            <a:ext cx="1428702" cy="642323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охлаждение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571057" y="1572503"/>
            <a:ext cx="1142636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кипения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214283" y="2428868"/>
            <a:ext cx="857256" cy="3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плавл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6944" y="248149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14AC"/>
                </a:solidFill>
                <a:latin typeface="+mn-lt"/>
              </a:rPr>
              <a:t>2.</a:t>
            </a:r>
            <a:r>
              <a:rPr lang="ru-RU" sz="1100" b="1" dirty="0" smtClean="0">
                <a:latin typeface="+mn-lt"/>
              </a:rPr>
              <a:t>плавление</a:t>
            </a:r>
            <a:endParaRPr lang="ru-RU" sz="1100" b="1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86446" y="2500306"/>
            <a:ext cx="1214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14AC"/>
                </a:solidFill>
                <a:latin typeface="+mn-lt"/>
              </a:rPr>
              <a:t>9.</a:t>
            </a:r>
            <a:r>
              <a:rPr lang="ru-RU" sz="1100" b="1" dirty="0" smtClean="0">
                <a:latin typeface="+mn-lt"/>
              </a:rPr>
              <a:t>отвердевание</a:t>
            </a:r>
            <a:endParaRPr lang="ru-RU" sz="1100" b="1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8860" y="1571612"/>
            <a:ext cx="10001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4.</a:t>
            </a:r>
            <a:r>
              <a:rPr lang="ru-RU" sz="1100" b="1" dirty="0" smtClean="0">
                <a:latin typeface="+mn-lt"/>
              </a:rPr>
              <a:t>испарение</a:t>
            </a:r>
            <a:endParaRPr lang="ru-RU" sz="1100" b="1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00562" y="1571612"/>
            <a:ext cx="11430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C00000"/>
                </a:solidFill>
                <a:latin typeface="+mn-lt"/>
              </a:rPr>
              <a:t>7.</a:t>
            </a:r>
            <a:r>
              <a:rPr lang="ru-RU" sz="1100" b="1" dirty="0" smtClean="0">
                <a:latin typeface="+mn-lt"/>
              </a:rPr>
              <a:t>конденсация</a:t>
            </a:r>
            <a:endParaRPr lang="ru-RU" sz="1100" b="1" dirty="0">
              <a:latin typeface="+mn-lt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00034" y="1836042"/>
            <a:ext cx="47863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58316" y="2740932"/>
            <a:ext cx="619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8011" y="4218643"/>
            <a:ext cx="677841" cy="2371729"/>
            <a:chOff x="10944" y="4752"/>
            <a:chExt cx="288" cy="432"/>
          </a:xfrm>
        </p:grpSpPr>
        <p:sp>
          <p:nvSpPr>
            <p:cNvPr id="112" name="Rectangle 3"/>
            <p:cNvSpPr>
              <a:spLocks noChangeArrowheads="1"/>
            </p:cNvSpPr>
            <p:nvPr/>
          </p:nvSpPr>
          <p:spPr bwMode="auto">
            <a:xfrm>
              <a:off x="10944" y="4950"/>
              <a:ext cx="288" cy="234"/>
            </a:xfrm>
            <a:prstGeom prst="rect">
              <a:avLst/>
            </a:prstGeom>
            <a:blipFill>
              <a:blip r:embed="rId12" cstate="print">
                <a:lum bright="-44000" contrast="36000"/>
              </a:blip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3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4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1406" y="6576097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Rectangle 3"/>
          <p:cNvSpPr>
            <a:spLocks noChangeArrowheads="1"/>
          </p:cNvSpPr>
          <p:nvPr/>
        </p:nvSpPr>
        <p:spPr bwMode="auto">
          <a:xfrm>
            <a:off x="607155" y="5214950"/>
            <a:ext cx="677841" cy="128588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Группа 37"/>
          <p:cNvGrpSpPr/>
          <p:nvPr/>
        </p:nvGrpSpPr>
        <p:grpSpPr>
          <a:xfrm>
            <a:off x="785786" y="3357562"/>
            <a:ext cx="502269" cy="3112841"/>
            <a:chOff x="1000100" y="547468"/>
            <a:chExt cx="502269" cy="3112841"/>
          </a:xfrm>
        </p:grpSpPr>
        <p:grpSp>
          <p:nvGrpSpPr>
            <p:cNvPr id="8" name="Группа 34"/>
            <p:cNvGrpSpPr/>
            <p:nvPr/>
          </p:nvGrpSpPr>
          <p:grpSpPr>
            <a:xfrm>
              <a:off x="1000100" y="547468"/>
              <a:ext cx="502269" cy="3112841"/>
              <a:chOff x="1013726" y="547468"/>
              <a:chExt cx="502269" cy="3112841"/>
            </a:xfrm>
          </p:grpSpPr>
          <p:sp>
            <p:nvSpPr>
              <p:cNvPr id="128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" name="Rectangle 9"/>
              <p:cNvSpPr>
                <a:spLocks noChangeArrowheads="1"/>
              </p:cNvSpPr>
              <p:nvPr/>
            </p:nvSpPr>
            <p:spPr bwMode="auto">
              <a:xfrm rot="856414">
                <a:off x="1013726" y="3288542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 rot="856414">
              <a:off x="2515435" y="-2598420"/>
              <a:ext cx="83630" cy="864"/>
              <a:chOff x="3456" y="2448"/>
              <a:chExt cx="144" cy="864"/>
            </a:xfrm>
          </p:grpSpPr>
          <p:sp>
            <p:nvSpPr>
              <p:cNvPr id="121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3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6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1084577" y="4384806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1100321" y="3983721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3"/>
          <p:cNvSpPr>
            <a:spLocks noChangeArrowheads="1"/>
          </p:cNvSpPr>
          <p:nvPr/>
        </p:nvSpPr>
        <p:spPr bwMode="auto">
          <a:xfrm>
            <a:off x="3121989" y="5087332"/>
            <a:ext cx="677841" cy="1643074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Группа 172"/>
          <p:cNvGrpSpPr/>
          <p:nvPr/>
        </p:nvGrpSpPr>
        <p:grpSpPr>
          <a:xfrm>
            <a:off x="3108341" y="3214686"/>
            <a:ext cx="677841" cy="3429025"/>
            <a:chOff x="857224" y="642918"/>
            <a:chExt cx="677841" cy="3429025"/>
          </a:xfrm>
        </p:grpSpPr>
        <p:sp>
          <p:nvSpPr>
            <p:cNvPr id="174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2500298" y="6643710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3000364" y="3213098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Овал 178"/>
          <p:cNvSpPr/>
          <p:nvPr/>
        </p:nvSpPr>
        <p:spPr>
          <a:xfrm>
            <a:off x="3571868" y="6444654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Овал 179"/>
          <p:cNvSpPr/>
          <p:nvPr/>
        </p:nvSpPr>
        <p:spPr>
          <a:xfrm>
            <a:off x="3286116" y="6587530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Rectangle 3"/>
          <p:cNvSpPr>
            <a:spLocks noChangeArrowheads="1"/>
          </p:cNvSpPr>
          <p:nvPr/>
        </p:nvSpPr>
        <p:spPr bwMode="auto">
          <a:xfrm rot="5400000">
            <a:off x="1758923" y="4545015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" name="Группа 37"/>
          <p:cNvGrpSpPr/>
          <p:nvPr/>
        </p:nvGrpSpPr>
        <p:grpSpPr>
          <a:xfrm rot="21023929">
            <a:off x="3126603" y="3480023"/>
            <a:ext cx="491013" cy="2919170"/>
            <a:chOff x="1011356" y="547468"/>
            <a:chExt cx="491013" cy="3071369"/>
          </a:xfrm>
        </p:grpSpPr>
        <p:grpSp>
          <p:nvGrpSpPr>
            <p:cNvPr id="12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192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3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11"/>
            <p:cNvGrpSpPr>
              <a:grpSpLocks/>
            </p:cNvGrpSpPr>
            <p:nvPr/>
          </p:nvGrpSpPr>
          <p:grpSpPr bwMode="auto">
            <a:xfrm rot="856414">
              <a:off x="2515435" y="-2598420"/>
              <a:ext cx="83630" cy="864"/>
              <a:chOff x="3456" y="2448"/>
              <a:chExt cx="144" cy="864"/>
            </a:xfrm>
          </p:grpSpPr>
          <p:sp>
            <p:nvSpPr>
              <p:cNvPr id="185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6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7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8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9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0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1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194" name="Прямая соединительная линия 193"/>
          <p:cNvCxnSpPr/>
          <p:nvPr/>
        </p:nvCxnSpPr>
        <p:spPr>
          <a:xfrm rot="5400000" flipH="1" flipV="1">
            <a:off x="3277062" y="4062888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Line 10"/>
          <p:cNvSpPr>
            <a:spLocks noChangeShapeType="1"/>
          </p:cNvSpPr>
          <p:nvPr/>
        </p:nvSpPr>
        <p:spPr bwMode="auto">
          <a:xfrm rot="856414">
            <a:off x="3318789" y="4460250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6" name="Рисунок 195"/>
          <p:cNvPicPr/>
          <p:nvPr/>
        </p:nvPicPr>
        <p:blipFill>
          <a:blip r:embed="rId13" cstate="print">
            <a:lum bright="-20000" contrast="30000"/>
          </a:blip>
          <a:srcRect l="24987" t="8847" r="25487" b="65352"/>
          <a:stretch>
            <a:fillRect/>
          </a:stretch>
        </p:blipFill>
        <p:spPr bwMode="auto">
          <a:xfrm>
            <a:off x="500034" y="0"/>
            <a:ext cx="2666746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" name="Рисунок 196"/>
          <p:cNvPicPr/>
          <p:nvPr/>
        </p:nvPicPr>
        <p:blipFill>
          <a:blip r:embed="rId14" cstate="print">
            <a:lum bright="-20000" contrast="30000"/>
          </a:blip>
          <a:srcRect l="24301" t="8359" r="26001" b="61114"/>
          <a:stretch>
            <a:fillRect/>
          </a:stretch>
        </p:blipFill>
        <p:spPr bwMode="auto">
          <a:xfrm>
            <a:off x="6490189" y="1000852"/>
            <a:ext cx="2653811" cy="157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Рисунок 198"/>
          <p:cNvPicPr/>
          <p:nvPr/>
        </p:nvPicPr>
        <p:blipFill>
          <a:blip r:embed="rId14" cstate="print">
            <a:lum bright="-20000" contrast="30000"/>
          </a:blip>
          <a:srcRect l="24301" t="43662" r="26001" b="27169"/>
          <a:stretch>
            <a:fillRect/>
          </a:stretch>
        </p:blipFill>
        <p:spPr bwMode="auto">
          <a:xfrm>
            <a:off x="6498336" y="4429132"/>
            <a:ext cx="26456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Рисунок 199"/>
          <p:cNvPicPr/>
          <p:nvPr/>
        </p:nvPicPr>
        <p:blipFill>
          <a:blip r:embed="rId13" cstate="print">
            <a:lum bright="-20000" contrast="30000"/>
          </a:blip>
          <a:srcRect l="24987" t="43355" r="25487" b="35528"/>
          <a:stretch>
            <a:fillRect/>
          </a:stretch>
        </p:blipFill>
        <p:spPr bwMode="auto">
          <a:xfrm>
            <a:off x="3883483" y="4214818"/>
            <a:ext cx="2617343" cy="12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1" name="Text Box 19"/>
          <p:cNvSpPr txBox="1">
            <a:spLocks noChangeArrowheads="1"/>
          </p:cNvSpPr>
          <p:nvPr/>
        </p:nvSpPr>
        <p:spPr bwMode="auto">
          <a:xfrm>
            <a:off x="4643438" y="4000504"/>
            <a:ext cx="837067" cy="2864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=L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endParaRPr lang="en-US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" name="Text Box 19"/>
          <p:cNvSpPr txBox="1">
            <a:spLocks noChangeArrowheads="1"/>
          </p:cNvSpPr>
          <p:nvPr/>
        </p:nvSpPr>
        <p:spPr bwMode="auto">
          <a:xfrm>
            <a:off x="8143900" y="4071942"/>
            <a:ext cx="837067" cy="358016"/>
          </a:xfrm>
          <a:prstGeom prst="rect">
            <a:avLst/>
          </a:prstGeom>
          <a:noFill/>
          <a:ln w="9525">
            <a:solidFill>
              <a:srgbClr val="0014A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l-GR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14AC"/>
                </a:solidFill>
              </a:rPr>
              <a:t> </a:t>
            </a:r>
            <a:endParaRPr lang="en-US" sz="16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3" name="Рисунок 202"/>
          <p:cNvPicPr/>
          <p:nvPr/>
        </p:nvPicPr>
        <p:blipFill>
          <a:blip r:embed="rId15" cstate="print">
            <a:lum bright="-20000" contrast="60000"/>
          </a:blip>
          <a:srcRect l="9285" t="10417" r="10715" b="26785"/>
          <a:stretch>
            <a:fillRect/>
          </a:stretch>
        </p:blipFill>
        <p:spPr bwMode="auto">
          <a:xfrm>
            <a:off x="2651760" y="-24"/>
            <a:ext cx="3840480" cy="240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" name="Text Box 19"/>
          <p:cNvSpPr txBox="1">
            <a:spLocks noChangeArrowheads="1"/>
          </p:cNvSpPr>
          <p:nvPr/>
        </p:nvSpPr>
        <p:spPr bwMode="auto">
          <a:xfrm>
            <a:off x="4572000" y="285729"/>
            <a:ext cx="1143008" cy="357190"/>
          </a:xfrm>
          <a:prstGeom prst="rect">
            <a:avLst/>
          </a:prstGeom>
          <a:solidFill>
            <a:schemeClr val="bg2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l-G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err="1" smtClean="0"/>
              <a:t>º</a:t>
            </a:r>
            <a:r>
              <a:rPr lang="ru-RU" b="1" dirty="0" smtClean="0"/>
              <a:t>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1.48148E-6 L 0.00659 -0.2886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5" dur="3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53" dur="20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0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6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9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9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500"/>
                            </p:stCondLst>
                            <p:childTnLst>
                              <p:par>
                                <p:cTn id="3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" grpId="0"/>
      <p:bldP spid="4" grpId="1"/>
      <p:bldP spid="6" grpId="0"/>
      <p:bldP spid="6" grpId="1"/>
      <p:bldP spid="6" grpId="2"/>
      <p:bldP spid="14" grpId="0"/>
      <p:bldP spid="15" grpId="0"/>
      <p:bldP spid="30" grpId="0" animBg="1"/>
      <p:bldP spid="31" grpId="0" animBg="1"/>
      <p:bldP spid="32" grpId="0"/>
      <p:bldP spid="32" grpId="1"/>
      <p:bldP spid="33" grpId="0"/>
      <p:bldP spid="33" grpId="1"/>
      <p:bldP spid="34" grpId="0"/>
      <p:bldP spid="34" grpId="1"/>
      <p:bldP spid="34" grpId="2"/>
      <p:bldP spid="35" grpId="0"/>
      <p:bldP spid="35" grpId="1"/>
      <p:bldP spid="40" grpId="0"/>
      <p:bldP spid="40" grpId="1"/>
      <p:bldP spid="41" grpId="0"/>
      <p:bldP spid="41" grpId="1"/>
      <p:bldP spid="42" grpId="0" animBg="1"/>
      <p:bldP spid="43" grpId="0" animBg="1"/>
      <p:bldP spid="44" grpId="0" animBg="1"/>
      <p:bldP spid="56" grpId="0"/>
      <p:bldP spid="57" grpId="0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116" grpId="0" animBg="1"/>
      <p:bldP spid="116" grpId="1" animBg="1"/>
      <p:bldP spid="117" grpId="0" animBg="1"/>
      <p:bldP spid="117" grpId="1" animBg="1"/>
      <p:bldP spid="130" grpId="0" animBg="1"/>
      <p:bldP spid="130" grpId="1" animBg="1"/>
      <p:bldP spid="172" grpId="0" animBg="1"/>
      <p:bldP spid="177" grpId="0" animBg="1"/>
      <p:bldP spid="177" grpId="1" animBg="1"/>
      <p:bldP spid="179" grpId="0" animBg="1"/>
      <p:bldP spid="179" grpId="1" animBg="1"/>
      <p:bldP spid="179" grpId="2" animBg="1"/>
      <p:bldP spid="179" grpId="3" animBg="1"/>
      <p:bldP spid="180" grpId="0" animBg="1"/>
      <p:bldP spid="180" grpId="1" animBg="1"/>
      <p:bldP spid="180" grpId="2" animBg="1"/>
      <p:bldP spid="180" grpId="3" animBg="1"/>
      <p:bldP spid="181" grpId="0" build="p" animBg="1"/>
      <p:bldP spid="181" grpId="1" build="allAtOnce" animBg="1"/>
      <p:bldP spid="195" grpId="0" animBg="1"/>
      <p:bldP spid="195" grpId="1" animBg="1"/>
      <p:bldP spid="201" grpId="0" animBg="1"/>
      <p:bldP spid="202" grpId="0" animBg="1"/>
      <p:bldP spid="2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WordArt 4"/>
          <p:cNvSpPr>
            <a:spLocks noChangeArrowheads="1" noChangeShapeType="1" noTextEdit="1"/>
          </p:cNvSpPr>
          <p:nvPr/>
        </p:nvSpPr>
        <p:spPr bwMode="gray">
          <a:xfrm>
            <a:off x="888361" y="1701584"/>
            <a:ext cx="7345362" cy="10858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ru-RU" sz="115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5C15"/>
                    </a:gs>
                    <a:gs pos="50000">
                      <a:srgbClr val="238623"/>
                    </a:gs>
                    <a:gs pos="100000">
                      <a:srgbClr val="2BA12B"/>
                    </a:gs>
                  </a:gsLst>
                  <a:lin ang="2700000" scaled="1"/>
                </a:gra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рычаги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155C15"/>
                  </a:gs>
                  <a:gs pos="50000">
                    <a:srgbClr val="238623"/>
                  </a:gs>
                  <a:gs pos="100000">
                    <a:srgbClr val="2BA12B"/>
                  </a:gs>
                </a:gsLst>
                <a:lin ang="2700000" scaled="1"/>
              </a:gra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00034" y="2786058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решение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7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№16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4214810" y="4071942"/>
            <a:ext cx="4773612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Verdana"/>
              </a:rPr>
              <a:t>задач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3429000"/>
            <a:ext cx="1857375" cy="4619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000250" y="2643188"/>
            <a:ext cx="1428750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24581" name="Group 2"/>
          <p:cNvGrpSpPr>
            <a:grpSpLocks/>
          </p:cNvGrpSpPr>
          <p:nvPr/>
        </p:nvGrpSpPr>
        <p:grpSpPr bwMode="auto">
          <a:xfrm>
            <a:off x="285750" y="1608138"/>
            <a:ext cx="3429000" cy="1749425"/>
            <a:chOff x="1152" y="2952"/>
            <a:chExt cx="3456" cy="1494"/>
          </a:xfrm>
        </p:grpSpPr>
        <p:grpSp>
          <p:nvGrpSpPr>
            <p:cNvPr id="24632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78"/>
              <a:chOff x="1584" y="2880"/>
              <a:chExt cx="3456" cy="1278"/>
            </a:xfrm>
          </p:grpSpPr>
          <p:grpSp>
            <p:nvGrpSpPr>
              <p:cNvPr id="2463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24640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4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4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4636" name="Group 16"/>
              <p:cNvGrpSpPr>
                <a:grpSpLocks/>
              </p:cNvGrpSpPr>
              <p:nvPr/>
            </p:nvGrpSpPr>
            <p:grpSpPr bwMode="auto">
              <a:xfrm>
                <a:off x="2027" y="3006"/>
                <a:ext cx="288" cy="1152"/>
                <a:chOff x="2027" y="3006"/>
                <a:chExt cx="288" cy="1152"/>
              </a:xfrm>
            </p:grpSpPr>
            <p:sp>
              <p:nvSpPr>
                <p:cNvPr id="24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027" y="3294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027" y="3726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4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171" y="3006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4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AutoShape 22"/>
            <p:cNvSpPr>
              <a:spLocks/>
            </p:cNvSpPr>
            <p:nvPr/>
          </p:nvSpPr>
          <p:spPr bwMode="auto">
            <a:xfrm rot="5400000">
              <a:off x="2232" y="2521"/>
              <a:ext cx="143" cy="1152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>
            <a:off x="2541915" y="1993682"/>
            <a:ext cx="66676" cy="57806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8572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9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0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2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5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24594" name="Группа 72"/>
          <p:cNvGrpSpPr>
            <a:grpSpLocks/>
          </p:cNvGrpSpPr>
          <p:nvPr/>
        </p:nvGrpSpPr>
        <p:grpSpPr bwMode="auto">
          <a:xfrm>
            <a:off x="1071563" y="1000125"/>
            <a:ext cx="1814512" cy="642938"/>
            <a:chOff x="1590121" y="0"/>
            <a:chExt cx="1315539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2" y="67098"/>
              <a:ext cx="532891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3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72769" y="88705"/>
              <a:ext cx="532891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71438" y="25003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602941" y="222195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643188"/>
            <a:ext cx="5357812" cy="92392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5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дин·</a:t>
            </a:r>
            <a:r>
              <a:rPr lang="en-US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081213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01" name="TextBox 96"/>
          <p:cNvSpPr txBox="1">
            <a:spLocks noChangeArrowheads="1"/>
          </p:cNvSpPr>
          <p:nvPr/>
        </p:nvSpPr>
        <p:spPr bwMode="auto">
          <a:xfrm rot="-1890951">
            <a:off x="-117475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10а</a:t>
            </a:r>
          </a:p>
        </p:txBody>
      </p:sp>
      <p:grpSp>
        <p:nvGrpSpPr>
          <p:cNvPr id="18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3643313" y="3571875"/>
            <a:ext cx="5214937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0" y="528637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0" y="4429125"/>
            <a:ext cx="5214938" cy="769938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2722986" y="216020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357158" y="2383149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3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3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87" grpId="0" animBg="1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85750" y="3357563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214688" y="1143000"/>
            <a:ext cx="1214437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285750" y="1608138"/>
            <a:ext cx="3429000" cy="1770062"/>
            <a:chOff x="1152" y="2952"/>
            <a:chExt cx="3456" cy="1512"/>
          </a:xfrm>
        </p:grpSpPr>
        <p:grpSp>
          <p:nvGrpSpPr>
            <p:cNvPr id="25632" name="Group 3"/>
            <p:cNvGrpSpPr>
              <a:grpSpLocks/>
            </p:cNvGrpSpPr>
            <p:nvPr/>
          </p:nvGrpSpPr>
          <p:grpSpPr bwMode="auto">
            <a:xfrm>
              <a:off x="1152" y="3168"/>
              <a:ext cx="3456" cy="1296"/>
              <a:chOff x="1584" y="2880"/>
              <a:chExt cx="3456" cy="1296"/>
            </a:xfrm>
          </p:grpSpPr>
          <p:grpSp>
            <p:nvGrpSpPr>
              <p:cNvPr id="25635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25640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25642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5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564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5641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25636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152"/>
                <a:chOff x="2592" y="3024"/>
                <a:chExt cx="288" cy="1152"/>
              </a:xfrm>
            </p:grpSpPr>
            <p:sp>
              <p:nvSpPr>
                <p:cNvPr id="25637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3"/>
                  <a:ext cx="288" cy="289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5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5633" name="AutoShape 21"/>
            <p:cNvSpPr>
              <a:spLocks/>
            </p:cNvSpPr>
            <p:nvPr/>
          </p:nvSpPr>
          <p:spPr bwMode="auto">
            <a:xfrm rot="5400000">
              <a:off x="3060" y="2772"/>
              <a:ext cx="216" cy="576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34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2562202" y="1966899"/>
            <a:ext cx="45719" cy="100013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18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5607" name="Группа 72"/>
          <p:cNvGrpSpPr>
            <a:grpSpLocks/>
          </p:cNvGrpSpPr>
          <p:nvPr/>
        </p:nvGrpSpPr>
        <p:grpSpPr bwMode="auto">
          <a:xfrm>
            <a:off x="928688" y="1000125"/>
            <a:ext cx="1760537" cy="657225"/>
            <a:chOff x="1590121" y="0"/>
            <a:chExt cx="1276766" cy="470430"/>
          </a:xfrm>
        </p:grpSpPr>
        <p:sp>
          <p:nvSpPr>
            <p:cNvPr id="75" name="Овал 4"/>
            <p:cNvSpPr/>
            <p:nvPr/>
          </p:nvSpPr>
          <p:spPr>
            <a:xfrm>
              <a:off x="1859520" y="143174"/>
              <a:ext cx="531890" cy="3261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935" cy="460204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333846" y="145447"/>
              <a:ext cx="533041" cy="3249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11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1450975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71438" y="213042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16200000" flipV="1">
            <a:off x="1181893" y="1104107"/>
            <a:ext cx="1643063" cy="6350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071688" y="50006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786188" y="285750"/>
            <a:ext cx="4786312" cy="70802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2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286125" y="3000375"/>
            <a:ext cx="5857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857250" y="196215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9" name="Rectangle 15"/>
          <p:cNvSpPr>
            <a:spLocks noChangeArrowheads="1"/>
          </p:cNvSpPr>
          <p:nvPr/>
        </p:nvSpPr>
        <p:spPr bwMode="auto">
          <a:xfrm>
            <a:off x="714375" y="2468563"/>
            <a:ext cx="285750" cy="33655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H="1">
            <a:off x="857250" y="2000250"/>
            <a:ext cx="4763" cy="3460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" name="Овал 4"/>
          <p:cNvSpPr/>
          <p:nvPr/>
        </p:nvSpPr>
        <p:spPr>
          <a:xfrm>
            <a:off x="2357438" y="3000375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8" name="TextBox 96"/>
          <p:cNvSpPr txBox="1">
            <a:spLocks noChangeArrowheads="1"/>
          </p:cNvSpPr>
          <p:nvPr/>
        </p:nvSpPr>
        <p:spPr bwMode="auto">
          <a:xfrm rot="-1890951">
            <a:off x="-69850" y="249238"/>
            <a:ext cx="1624013" cy="52387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Л.р. 10б</a:t>
            </a:r>
          </a:p>
        </p:txBody>
      </p:sp>
      <p:sp>
        <p:nvSpPr>
          <p:cNvPr id="25619" name="AutoShape 21"/>
          <p:cNvSpPr>
            <a:spLocks/>
          </p:cNvSpPr>
          <p:nvPr/>
        </p:nvSpPr>
        <p:spPr bwMode="auto">
          <a:xfrm rot="5400000">
            <a:off x="1280319" y="1039019"/>
            <a:ext cx="252412" cy="1098550"/>
          </a:xfrm>
          <a:prstGeom prst="leftBrace">
            <a:avLst>
              <a:gd name="adj1" fmla="val 66754"/>
              <a:gd name="adj2" fmla="val 50000"/>
            </a:avLst>
          </a:prstGeom>
          <a:noFill/>
          <a:ln w="22225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" name="Овал 4"/>
          <p:cNvSpPr/>
          <p:nvPr/>
        </p:nvSpPr>
        <p:spPr bwMode="auto">
          <a:xfrm>
            <a:off x="877888" y="1125538"/>
            <a:ext cx="735012" cy="4540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0800" tIns="50800" rIns="50800" bIns="50800" spcCol="1270" anchor="ctr"/>
          <a:lstStyle/>
          <a:p>
            <a:pPr algn="ctr" defTabSz="1778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-14288" y="5238750"/>
            <a:ext cx="5857876" cy="584200"/>
          </a:xfrm>
          <a:prstGeom prst="rect">
            <a:avLst/>
          </a:prstGeom>
          <a:solidFill>
            <a:srgbClr val="92D050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- 2Н·10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0" y="5929313"/>
            <a:ext cx="5857875" cy="584200"/>
          </a:xfrm>
          <a:prstGeom prst="rect">
            <a:avLst/>
          </a:prstGeom>
          <a:solidFill>
            <a:srgbClr val="FF9900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·20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-2Н·10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en-US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дин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u="sng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4429125" y="3571875"/>
            <a:ext cx="47148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·10см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TextBox 106"/>
          <p:cNvSpPr txBox="1">
            <a:spLocks noChangeArrowheads="1"/>
          </p:cNvSpPr>
          <p:nvPr/>
        </p:nvSpPr>
        <p:spPr bwMode="auto">
          <a:xfrm>
            <a:off x="5357813" y="4143375"/>
            <a:ext cx="3714750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Line 23"/>
          <p:cNvSpPr>
            <a:spLocks noChangeShapeType="1"/>
          </p:cNvSpPr>
          <p:nvPr/>
        </p:nvSpPr>
        <p:spPr bwMode="auto">
          <a:xfrm flipV="1">
            <a:off x="2357422" y="428604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0" name="Line 23"/>
          <p:cNvSpPr>
            <a:spLocks noChangeShapeType="1"/>
          </p:cNvSpPr>
          <p:nvPr/>
        </p:nvSpPr>
        <p:spPr bwMode="auto">
          <a:xfrm flipV="1">
            <a:off x="2480065" y="2958194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1" name="Line 23"/>
          <p:cNvSpPr>
            <a:spLocks noChangeShapeType="1"/>
          </p:cNvSpPr>
          <p:nvPr/>
        </p:nvSpPr>
        <p:spPr bwMode="auto">
          <a:xfrm flipV="1">
            <a:off x="1722418" y="2447918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2" name="Line 23"/>
          <p:cNvSpPr>
            <a:spLocks noChangeShapeType="1"/>
          </p:cNvSpPr>
          <p:nvPr/>
        </p:nvSpPr>
        <p:spPr bwMode="auto">
          <a:xfrm flipV="1">
            <a:off x="357158" y="2071678"/>
            <a:ext cx="285752" cy="45719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8" grpId="0"/>
      <p:bldP spid="79" grpId="0"/>
      <p:bldP spid="83" grpId="0" animBg="1"/>
      <p:bldP spid="83" grpId="1" animBg="1"/>
      <p:bldP spid="84" grpId="0" animBg="1"/>
      <p:bldP spid="90" grpId="0" animBg="1"/>
      <p:bldP spid="92" grpId="0"/>
      <p:bldP spid="104" grpId="0" animBg="1"/>
      <p:bldP spid="105" grpId="0" animBg="1"/>
      <p:bldP spid="106" grpId="0" animBg="1"/>
      <p:bldP spid="10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63" y="285750"/>
            <a:ext cx="4667250" cy="563563"/>
          </a:xfrm>
        </p:spPr>
        <p:txBody>
          <a:bodyPr/>
          <a:lstStyle/>
          <a:p>
            <a:r>
              <a:rPr lang="ru-RU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одвижный  </a:t>
            </a:r>
            <a:r>
              <a:rPr lang="ru-RU" sz="360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3738" y="3000375"/>
            <a:ext cx="4929187" cy="1285875"/>
          </a:xfrm>
        </p:spPr>
        <p:txBody>
          <a:bodyPr/>
          <a:lstStyle/>
          <a:p>
            <a:pPr algn="ctr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Выигрыш в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2раза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8225" y="4557713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169988" y="2128838"/>
            <a:ext cx="1116012" cy="971550"/>
          </a:xfrm>
          <a:prstGeom prst="ellips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1155700" y="1643063"/>
            <a:ext cx="0" cy="97155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576263" y="1643063"/>
            <a:ext cx="1116012" cy="0"/>
          </a:xfrm>
          <a:prstGeom prst="line">
            <a:avLst/>
          </a:prstGeom>
          <a:noFill/>
          <a:ln w="139700" cmpd="tri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1658938" y="2614613"/>
            <a:ext cx="0" cy="1214437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370013" y="3829050"/>
            <a:ext cx="558800" cy="242888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1169988" y="2614613"/>
            <a:ext cx="1116012" cy="0"/>
          </a:xfrm>
          <a:prstGeom prst="line">
            <a:avLst/>
          </a:prstGeom>
          <a:noFill/>
          <a:ln w="508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1658938" y="2643188"/>
            <a:ext cx="0" cy="1214437"/>
          </a:xfrm>
          <a:prstGeom prst="line">
            <a:avLst/>
          </a:prstGeom>
          <a:noFill/>
          <a:ln w="69850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8" name="Овал 4"/>
          <p:cNvSpPr/>
          <p:nvPr/>
        </p:nvSpPr>
        <p:spPr>
          <a:xfrm>
            <a:off x="825500" y="3405188"/>
            <a:ext cx="906463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357438" y="1643063"/>
            <a:ext cx="4667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00500" y="1357313"/>
            <a:ext cx="32861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6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273921" y="1976302"/>
            <a:ext cx="71434" cy="642942"/>
          </a:xfrm>
          <a:prstGeom prst="line">
            <a:avLst/>
          </a:prstGeom>
          <a:noFill/>
          <a:ln w="73025">
            <a:solidFill>
              <a:srgbClr val="FF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Line 10"/>
          <p:cNvSpPr>
            <a:spLocks noChangeShapeType="1"/>
          </p:cNvSpPr>
          <p:nvPr/>
        </p:nvSpPr>
        <p:spPr bwMode="auto">
          <a:xfrm>
            <a:off x="1142976" y="1952740"/>
            <a:ext cx="71434" cy="642942"/>
          </a:xfrm>
          <a:prstGeom prst="line">
            <a:avLst/>
          </a:prstGeom>
          <a:noFill/>
          <a:ln w="73025">
            <a:solidFill>
              <a:srgbClr val="000000"/>
            </a:solidFill>
            <a:round/>
            <a:headEnd type="triangle"/>
            <a:tailEnd type="none" w="med" len="med"/>
          </a:ln>
          <a:scene3d>
            <a:camera prst="orthographicFront">
              <a:rot lat="0" lon="0" rev="2124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166813" y="1677988"/>
            <a:ext cx="59531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071563" y="4143375"/>
            <a:ext cx="4143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8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714375" y="5429250"/>
            <a:ext cx="6858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4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Условие равновесия блока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25532E-6 L 0.07448 -0.1732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-0.15244 L 0.00018 0.005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3" grpId="2" build="p"/>
      <p:bldP spid="49155" grpId="0" animBg="1"/>
      <p:bldP spid="49156" grpId="0" animBg="1"/>
      <p:bldP spid="49157" grpId="0" animBg="1"/>
      <p:bldP spid="49158" grpId="0" animBg="1"/>
      <p:bldP spid="49159" grpId="0" animBg="1"/>
      <p:bldP spid="49160" grpId="0" animBg="1"/>
      <p:bldP spid="49161" grpId="0" animBg="1"/>
      <p:bldP spid="49161" grpId="1" animBg="1"/>
      <p:bldP spid="49161" grpId="2" animBg="1"/>
      <p:bldP spid="49161" grpId="3" animBg="1"/>
      <p:bldP spid="18" grpId="0"/>
      <p:bldP spid="19" grpId="0"/>
      <p:bldP spid="20" grpId="0"/>
      <p:bldP spid="21" grpId="0"/>
      <p:bldP spid="22" grpId="0"/>
      <p:bldP spid="23" grpId="0" build="p"/>
      <p:bldP spid="23" grpI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/>
          <p:cNvSpPr/>
          <p:nvPr/>
        </p:nvSpPr>
        <p:spPr>
          <a:xfrm>
            <a:off x="4116388" y="4843463"/>
            <a:ext cx="5000625" cy="428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642938" y="3500438"/>
            <a:ext cx="1857375" cy="46196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 В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071813" y="2928938"/>
            <a:ext cx="1214437" cy="70802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4000" b="1" baseline="-25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572000" y="4316413"/>
            <a:ext cx="4071938" cy="381000"/>
          </a:xfrm>
        </p:spPr>
        <p:txBody>
          <a:bodyPr/>
          <a:lstStyle/>
          <a:p>
            <a:r>
              <a:rPr lang="ru-RU" sz="32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опорой на конце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643188" y="14288"/>
            <a:ext cx="6492875" cy="642937"/>
          </a:xfrm>
          <a:gradFill rotWithShape="0">
            <a:gsLst>
              <a:gs pos="0">
                <a:srgbClr val="FF6633"/>
              </a:gs>
              <a:gs pos="25000">
                <a:srgbClr val="FF6633"/>
              </a:gs>
              <a:gs pos="50000">
                <a:srgbClr val="FFFF00"/>
              </a:gs>
              <a:gs pos="50999">
                <a:srgbClr val="FFFFEB"/>
              </a:gs>
              <a:gs pos="75000">
                <a:srgbClr val="01A78F"/>
              </a:gs>
              <a:gs pos="100000">
                <a:srgbClr val="3366FF"/>
              </a:gs>
            </a:gsLst>
            <a:lin ang="5400000"/>
          </a:gradFill>
        </p:spPr>
        <p:txBody>
          <a:bodyPr/>
          <a:lstStyle/>
          <a:p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…вращающее действие от </a:t>
            </a:r>
            <a:r>
              <a:rPr lang="en-US" sz="2600" b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  и ПЛЕЧА…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</p:txBody>
      </p:sp>
      <p:grpSp>
        <p:nvGrpSpPr>
          <p:cNvPr id="17415" name="Group 2"/>
          <p:cNvGrpSpPr>
            <a:grpSpLocks/>
          </p:cNvGrpSpPr>
          <p:nvPr/>
        </p:nvGrpSpPr>
        <p:grpSpPr bwMode="auto">
          <a:xfrm>
            <a:off x="285750" y="1608138"/>
            <a:ext cx="3571875" cy="2106612"/>
            <a:chOff x="1152" y="2952"/>
            <a:chExt cx="3600" cy="1800"/>
          </a:xfrm>
        </p:grpSpPr>
        <p:grpSp>
          <p:nvGrpSpPr>
            <p:cNvPr id="17479" name="Group 3"/>
            <p:cNvGrpSpPr>
              <a:grpSpLocks/>
            </p:cNvGrpSpPr>
            <p:nvPr/>
          </p:nvGrpSpPr>
          <p:grpSpPr bwMode="auto">
            <a:xfrm>
              <a:off x="1152" y="3168"/>
              <a:ext cx="3600" cy="1584"/>
              <a:chOff x="1584" y="2880"/>
              <a:chExt cx="3600" cy="1584"/>
            </a:xfrm>
          </p:grpSpPr>
          <p:grpSp>
            <p:nvGrpSpPr>
              <p:cNvPr id="17482" name="Group 4"/>
              <p:cNvGrpSpPr>
                <a:grpSpLocks/>
              </p:cNvGrpSpPr>
              <p:nvPr/>
            </p:nvGrpSpPr>
            <p:grpSpPr bwMode="auto">
              <a:xfrm>
                <a:off x="1584" y="2880"/>
                <a:ext cx="3456" cy="432"/>
                <a:chOff x="1584" y="2880"/>
                <a:chExt cx="3456" cy="432"/>
              </a:xfrm>
            </p:grpSpPr>
            <p:grpSp>
              <p:nvGrpSpPr>
                <p:cNvPr id="17491" name="Group 5"/>
                <p:cNvGrpSpPr>
                  <a:grpSpLocks/>
                </p:cNvGrpSpPr>
                <p:nvPr/>
              </p:nvGrpSpPr>
              <p:grpSpPr bwMode="auto">
                <a:xfrm>
                  <a:off x="1584" y="2880"/>
                  <a:ext cx="3456" cy="144"/>
                  <a:chOff x="1584" y="2880"/>
                  <a:chExt cx="3456" cy="144"/>
                </a:xfrm>
              </p:grpSpPr>
              <p:sp>
                <p:nvSpPr>
                  <p:cNvPr id="17493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4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5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2736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6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3888" y="2880"/>
                    <a:ext cx="576" cy="144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9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464" y="2880"/>
                    <a:ext cx="576" cy="144"/>
                  </a:xfrm>
                  <a:prstGeom prst="rect">
                    <a:avLst/>
                  </a:prstGeom>
                  <a:solidFill>
                    <a:srgbClr val="339933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7492" name="AutoShape 12"/>
                <p:cNvSpPr>
                  <a:spLocks noChangeArrowheads="1"/>
                </p:cNvSpPr>
                <p:nvPr/>
              </p:nvSpPr>
              <p:spPr bwMode="auto">
                <a:xfrm>
                  <a:off x="3243" y="3024"/>
                  <a:ext cx="144" cy="288"/>
                </a:xfrm>
                <a:prstGeom prst="flowChartExtract">
                  <a:avLst/>
                </a:prstGeom>
                <a:solidFill>
                  <a:srgbClr val="FFFFFF"/>
                </a:solidFill>
                <a:ln w="539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83" name="Group 13"/>
              <p:cNvGrpSpPr>
                <a:grpSpLocks/>
              </p:cNvGrpSpPr>
              <p:nvPr/>
            </p:nvGrpSpPr>
            <p:grpSpPr bwMode="auto">
              <a:xfrm>
                <a:off x="4896" y="3024"/>
                <a:ext cx="288" cy="720"/>
                <a:chOff x="4896" y="3024"/>
                <a:chExt cx="288" cy="720"/>
              </a:xfrm>
            </p:grpSpPr>
            <p:sp>
              <p:nvSpPr>
                <p:cNvPr id="17489" name="Line 14"/>
                <p:cNvSpPr>
                  <a:spLocks noChangeShapeType="1"/>
                </p:cNvSpPr>
                <p:nvPr/>
              </p:nvSpPr>
              <p:spPr bwMode="auto">
                <a:xfrm>
                  <a:off x="5040" y="30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288" cy="288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7484" name="Group 16"/>
              <p:cNvGrpSpPr>
                <a:grpSpLocks/>
              </p:cNvGrpSpPr>
              <p:nvPr/>
            </p:nvGrpSpPr>
            <p:grpSpPr bwMode="auto">
              <a:xfrm>
                <a:off x="2592" y="3024"/>
                <a:ext cx="288" cy="1440"/>
                <a:chOff x="2592" y="3024"/>
                <a:chExt cx="288" cy="1440"/>
              </a:xfrm>
            </p:grpSpPr>
            <p:sp>
              <p:nvSpPr>
                <p:cNvPr id="17485" name="Rectangle 17"/>
                <p:cNvSpPr>
                  <a:spLocks noChangeArrowheads="1"/>
                </p:cNvSpPr>
                <p:nvPr/>
              </p:nvSpPr>
              <p:spPr bwMode="auto">
                <a:xfrm>
                  <a:off x="2592" y="3312"/>
                  <a:ext cx="288" cy="288"/>
                </a:xfrm>
                <a:prstGeom prst="rect">
                  <a:avLst/>
                </a:prstGeom>
                <a:solidFill>
                  <a:srgbClr val="7030A0">
                    <a:alpha val="41176"/>
                  </a:srgb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2592" y="3744"/>
                  <a:ext cx="288" cy="288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2592" y="4176"/>
                  <a:ext cx="288" cy="28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748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36" y="3024"/>
                  <a:ext cx="0" cy="11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7480" name="AutoShape 21"/>
            <p:cNvSpPr>
              <a:spLocks/>
            </p:cNvSpPr>
            <p:nvPr/>
          </p:nvSpPr>
          <p:spPr bwMode="auto">
            <a:xfrm rot="5400000">
              <a:off x="3636" y="2196"/>
              <a:ext cx="216" cy="1728"/>
            </a:xfrm>
            <a:prstGeom prst="leftBrace">
              <a:avLst>
                <a:gd name="adj1" fmla="val 66667"/>
                <a:gd name="adj2" fmla="val 50000"/>
              </a:avLst>
            </a:prstGeom>
            <a:noFill/>
            <a:ln w="22225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81" name="AutoShape 22"/>
            <p:cNvSpPr>
              <a:spLocks/>
            </p:cNvSpPr>
            <p:nvPr/>
          </p:nvSpPr>
          <p:spPr bwMode="auto">
            <a:xfrm rot="5400000">
              <a:off x="2520" y="2809"/>
              <a:ext cx="143" cy="576"/>
            </a:xfrm>
            <a:prstGeom prst="leftBrace">
              <a:avLst>
                <a:gd name="adj1" fmla="val 33566"/>
                <a:gd name="adj2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3700463" y="1962150"/>
            <a:ext cx="4762" cy="34607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72375" y="720725"/>
            <a:ext cx="1571625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428750" y="1974850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10" name="Группа 41"/>
          <p:cNvGrpSpPr>
            <a:grpSpLocks/>
          </p:cNvGrpSpPr>
          <p:nvPr/>
        </p:nvGrpSpPr>
        <p:grpSpPr bwMode="auto">
          <a:xfrm>
            <a:off x="2857500" y="785813"/>
            <a:ext cx="1571625" cy="390525"/>
            <a:chOff x="2341" y="376104"/>
            <a:chExt cx="1220132" cy="390798"/>
          </a:xfrm>
        </p:grpSpPr>
        <p:sp>
          <p:nvSpPr>
            <p:cNvPr id="43" name="Овал 42"/>
            <p:cNvSpPr/>
            <p:nvPr/>
          </p:nvSpPr>
          <p:spPr>
            <a:xfrm>
              <a:off x="2341" y="376104"/>
              <a:ext cx="1220132" cy="39079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4"/>
            <p:cNvSpPr/>
            <p:nvPr/>
          </p:nvSpPr>
          <p:spPr>
            <a:xfrm>
              <a:off x="181048" y="433294"/>
              <a:ext cx="862720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200" dirty="0">
                  <a:latin typeface="Times New Roman" pitchFamily="18" charset="0"/>
                  <a:cs typeface="Times New Roman" pitchFamily="18" charset="0"/>
                </a:rPr>
                <a:t>сила</a:t>
              </a:r>
            </a:p>
          </p:txBody>
        </p:sp>
      </p:grpSp>
      <p:grpSp>
        <p:nvGrpSpPr>
          <p:cNvPr id="11" name="Группа 44"/>
          <p:cNvGrpSpPr>
            <a:grpSpLocks/>
          </p:cNvGrpSpPr>
          <p:nvPr/>
        </p:nvGrpSpPr>
        <p:grpSpPr bwMode="auto">
          <a:xfrm>
            <a:off x="4714875" y="785813"/>
            <a:ext cx="1800225" cy="390525"/>
            <a:chOff x="1571636" y="428628"/>
            <a:chExt cx="1800393" cy="390798"/>
          </a:xfrm>
        </p:grpSpPr>
        <p:sp>
          <p:nvSpPr>
            <p:cNvPr id="46" name="Овал 45"/>
            <p:cNvSpPr/>
            <p:nvPr/>
          </p:nvSpPr>
          <p:spPr>
            <a:xfrm>
              <a:off x="1571636" y="428628"/>
              <a:ext cx="1800393" cy="390798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1835186" y="485818"/>
              <a:ext cx="1273294" cy="276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5560" tIns="35560" rIns="3556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плечо</a:t>
              </a:r>
            </a:p>
          </p:txBody>
        </p:sp>
      </p:grpSp>
      <p:grpSp>
        <p:nvGrpSpPr>
          <p:cNvPr id="12" name="Группа 47"/>
          <p:cNvGrpSpPr>
            <a:grpSpLocks/>
          </p:cNvGrpSpPr>
          <p:nvPr/>
        </p:nvGrpSpPr>
        <p:grpSpPr bwMode="auto">
          <a:xfrm rot="2066746">
            <a:off x="4410075" y="796925"/>
            <a:ext cx="357188" cy="395288"/>
            <a:chOff x="1254206" y="458172"/>
            <a:chExt cx="226663" cy="226663"/>
          </a:xfrm>
        </p:grpSpPr>
        <p:sp>
          <p:nvSpPr>
            <p:cNvPr id="49" name="Плюс 48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Плюс 4"/>
            <p:cNvSpPr/>
            <p:nvPr/>
          </p:nvSpPr>
          <p:spPr>
            <a:xfrm>
              <a:off x="1284428" y="544650"/>
              <a:ext cx="166220" cy="53707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Группа 53"/>
          <p:cNvGrpSpPr>
            <a:grpSpLocks/>
          </p:cNvGrpSpPr>
          <p:nvPr/>
        </p:nvGrpSpPr>
        <p:grpSpPr bwMode="auto">
          <a:xfrm>
            <a:off x="6858000" y="571500"/>
            <a:ext cx="1895475" cy="857250"/>
            <a:chOff x="3603124" y="142876"/>
            <a:chExt cx="1895260" cy="857255"/>
          </a:xfrm>
        </p:grpSpPr>
        <p:sp>
          <p:nvSpPr>
            <p:cNvPr id="55" name="Овал 54"/>
            <p:cNvSpPr/>
            <p:nvPr/>
          </p:nvSpPr>
          <p:spPr>
            <a:xfrm>
              <a:off x="3603124" y="142876"/>
              <a:ext cx="1895260" cy="857255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4"/>
            <p:cNvSpPr/>
            <p:nvPr/>
          </p:nvSpPr>
          <p:spPr>
            <a:xfrm>
              <a:off x="3880905" y="268290"/>
              <a:ext cx="1339698" cy="606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22860" rIns="22860" bIns="2286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Момент силы</a:t>
              </a:r>
            </a:p>
          </p:txBody>
        </p:sp>
      </p:grpSp>
      <p:grpSp>
        <p:nvGrpSpPr>
          <p:cNvPr id="14" name="Группа 60"/>
          <p:cNvGrpSpPr>
            <a:grpSpLocks/>
          </p:cNvGrpSpPr>
          <p:nvPr/>
        </p:nvGrpSpPr>
        <p:grpSpPr bwMode="auto">
          <a:xfrm>
            <a:off x="3930650" y="1463675"/>
            <a:ext cx="1282700" cy="625475"/>
            <a:chOff x="642944" y="0"/>
            <a:chExt cx="1283052" cy="410951"/>
          </a:xfrm>
        </p:grpSpPr>
        <p:sp>
          <p:nvSpPr>
            <p:cNvPr id="62" name="Овал 61"/>
            <p:cNvSpPr/>
            <p:nvPr/>
          </p:nvSpPr>
          <p:spPr>
            <a:xfrm>
              <a:off x="642944" y="0"/>
              <a:ext cx="1283052" cy="410951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Овал 4"/>
            <p:cNvSpPr/>
            <p:nvPr/>
          </p:nvSpPr>
          <p:spPr>
            <a:xfrm>
              <a:off x="830320" y="60495"/>
              <a:ext cx="908299" cy="2899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63"/>
          <p:cNvGrpSpPr>
            <a:grpSpLocks/>
          </p:cNvGrpSpPr>
          <p:nvPr/>
        </p:nvGrpSpPr>
        <p:grpSpPr bwMode="auto">
          <a:xfrm>
            <a:off x="5461000" y="1463675"/>
            <a:ext cx="1039813" cy="714375"/>
            <a:chOff x="1590121" y="0"/>
            <a:chExt cx="753282" cy="460586"/>
          </a:xfrm>
        </p:grpSpPr>
        <p:sp>
          <p:nvSpPr>
            <p:cNvPr id="65" name="Овал 64"/>
            <p:cNvSpPr/>
            <p:nvPr/>
          </p:nvSpPr>
          <p:spPr>
            <a:xfrm>
              <a:off x="1590121" y="0"/>
              <a:ext cx="753282" cy="460586"/>
            </a:xfrm>
            <a:prstGeom prst="ellipse">
              <a:avLst/>
            </a:prstGeom>
            <a:solidFill>
              <a:srgbClr val="FFFF00">
                <a:alpha val="78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Овал 4"/>
            <p:cNvSpPr/>
            <p:nvPr/>
          </p:nvSpPr>
          <p:spPr>
            <a:xfrm>
              <a:off x="1700526" y="67553"/>
              <a:ext cx="532473" cy="3254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66"/>
          <p:cNvGrpSpPr>
            <a:grpSpLocks/>
          </p:cNvGrpSpPr>
          <p:nvPr/>
        </p:nvGrpSpPr>
        <p:grpSpPr bwMode="auto">
          <a:xfrm>
            <a:off x="6800850" y="1357313"/>
            <a:ext cx="1993900" cy="901700"/>
            <a:chOff x="2648494" y="120772"/>
            <a:chExt cx="1992996" cy="901463"/>
          </a:xfrm>
        </p:grpSpPr>
        <p:sp>
          <p:nvSpPr>
            <p:cNvPr id="68" name="Овал 67"/>
            <p:cNvSpPr/>
            <p:nvPr/>
          </p:nvSpPr>
          <p:spPr>
            <a:xfrm>
              <a:off x="2648494" y="120772"/>
              <a:ext cx="1992996" cy="901463"/>
            </a:xfrm>
            <a:prstGeom prst="ellipse">
              <a:avLst/>
            </a:prstGeom>
            <a:solidFill>
              <a:srgbClr val="339933">
                <a:alpha val="67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9" name="Овал 4"/>
            <p:cNvSpPr/>
            <p:nvPr/>
          </p:nvSpPr>
          <p:spPr>
            <a:xfrm>
              <a:off x="2940462" y="252499"/>
              <a:ext cx="1409061" cy="6380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algn="ctr" defTabSz="2667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6000" dirty="0">
                  <a:latin typeface="Times New Roman" pitchFamily="18" charset="0"/>
                  <a:cs typeface="Times New Roman" pitchFamily="18" charset="0"/>
                </a:rPr>
                <a:t>М</a:t>
              </a:r>
            </a:p>
          </p:txBody>
        </p:sp>
      </p:grpSp>
      <p:grpSp>
        <p:nvGrpSpPr>
          <p:cNvPr id="17" name="Группа 69"/>
          <p:cNvGrpSpPr>
            <a:grpSpLocks/>
          </p:cNvGrpSpPr>
          <p:nvPr/>
        </p:nvGrpSpPr>
        <p:grpSpPr bwMode="auto">
          <a:xfrm rot="2066746">
            <a:off x="5165725" y="1573213"/>
            <a:ext cx="357188" cy="393700"/>
            <a:chOff x="1254206" y="458172"/>
            <a:chExt cx="226663" cy="226663"/>
          </a:xfrm>
        </p:grpSpPr>
        <p:sp>
          <p:nvSpPr>
            <p:cNvPr id="71" name="Плюс 70"/>
            <p:cNvSpPr/>
            <p:nvPr/>
          </p:nvSpPr>
          <p:spPr>
            <a:xfrm>
              <a:off x="1254206" y="458172"/>
              <a:ext cx="226663" cy="226663"/>
            </a:xfrm>
            <a:prstGeom prst="mathPlus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Плюс 4"/>
            <p:cNvSpPr/>
            <p:nvPr/>
          </p:nvSpPr>
          <p:spPr>
            <a:xfrm>
              <a:off x="1284428" y="544998"/>
              <a:ext cx="166220" cy="5301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66725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05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50"/>
          <p:cNvGrpSpPr>
            <a:grpSpLocks/>
          </p:cNvGrpSpPr>
          <p:nvPr/>
        </p:nvGrpSpPr>
        <p:grpSpPr bwMode="auto">
          <a:xfrm>
            <a:off x="6415088" y="1651000"/>
            <a:ext cx="500062" cy="296863"/>
            <a:chOff x="3344728" y="458172"/>
            <a:chExt cx="226663" cy="226663"/>
          </a:xfrm>
        </p:grpSpPr>
        <p:sp>
          <p:nvSpPr>
            <p:cNvPr id="52" name="Равно 51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Равно 4"/>
            <p:cNvSpPr/>
            <p:nvPr/>
          </p:nvSpPr>
          <p:spPr>
            <a:xfrm>
              <a:off x="3374950" y="505444"/>
              <a:ext cx="166219" cy="132118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grpSp>
        <p:nvGrpSpPr>
          <p:cNvPr id="19" name="Группа 72"/>
          <p:cNvGrpSpPr>
            <a:grpSpLocks/>
          </p:cNvGrpSpPr>
          <p:nvPr/>
        </p:nvGrpSpPr>
        <p:grpSpPr bwMode="auto">
          <a:xfrm>
            <a:off x="1071563" y="1000125"/>
            <a:ext cx="1914525" cy="642938"/>
            <a:chOff x="1590121" y="0"/>
            <a:chExt cx="1388057" cy="460586"/>
          </a:xfrm>
        </p:grpSpPr>
        <p:sp>
          <p:nvSpPr>
            <p:cNvPr id="75" name="Овал 4"/>
            <p:cNvSpPr/>
            <p:nvPr/>
          </p:nvSpPr>
          <p:spPr>
            <a:xfrm>
              <a:off x="1700613" y="67098"/>
              <a:ext cx="532894" cy="326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1590121" y="0"/>
              <a:ext cx="752727" cy="460586"/>
            </a:xfrm>
            <a:prstGeom prst="ellipse">
              <a:avLst/>
            </a:pr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Овал 4"/>
            <p:cNvSpPr/>
            <p:nvPr/>
          </p:nvSpPr>
          <p:spPr>
            <a:xfrm>
              <a:off x="2445283" y="88705"/>
              <a:ext cx="532895" cy="3252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0800" tIns="50800" rIns="50800" bIns="50800" spcCol="1270" anchor="ctr"/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7" name="Овал 4"/>
          <p:cNvSpPr/>
          <p:nvPr/>
        </p:nvSpPr>
        <p:spPr>
          <a:xfrm>
            <a:off x="571500" y="2500313"/>
            <a:ext cx="906463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917825" y="2159000"/>
            <a:ext cx="908050" cy="4413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1293019" y="1213644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1338263" y="203200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4714875" y="3222625"/>
            <a:ext cx="3000375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43375" y="2214563"/>
            <a:ext cx="5000625" cy="5238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-3Н·7см+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1Н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·21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см+</a:t>
            </a:r>
            <a:r>
              <a:rPr lang="ru-RU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5Н·0см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471863" y="3754438"/>
            <a:ext cx="5572125" cy="646112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27"/>
          <p:cNvGrpSpPr>
            <a:grpSpLocks/>
          </p:cNvGrpSpPr>
          <p:nvPr/>
        </p:nvGrpSpPr>
        <p:grpSpPr bwMode="auto">
          <a:xfrm rot="180033">
            <a:off x="4881563" y="4484688"/>
            <a:ext cx="3830637" cy="1706562"/>
            <a:chOff x="4854" y="3581"/>
            <a:chExt cx="2974" cy="1147"/>
          </a:xfrm>
        </p:grpSpPr>
        <p:sp>
          <p:nvSpPr>
            <p:cNvPr id="48156" name="Rectangle 28"/>
            <p:cNvSpPr>
              <a:spLocks noChangeArrowheads="1"/>
            </p:cNvSpPr>
            <p:nvPr/>
          </p:nvSpPr>
          <p:spPr bwMode="auto">
            <a:xfrm rot="21419967">
              <a:off x="5601" y="3815"/>
              <a:ext cx="288" cy="144"/>
            </a:xfrm>
            <a:prstGeom prst="rect">
              <a:avLst/>
            </a:prstGeom>
            <a:solidFill>
              <a:srgbClr val="FFFFFF"/>
            </a:solidFill>
            <a:ln w="47625">
              <a:solidFill>
                <a:srgbClr val="C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contourW="12700">
              <a:contourClr>
                <a:srgbClr val="000000"/>
              </a:contourClr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7450" name="Group 29"/>
            <p:cNvGrpSpPr>
              <a:grpSpLocks/>
            </p:cNvGrpSpPr>
            <p:nvPr/>
          </p:nvGrpSpPr>
          <p:grpSpPr bwMode="auto">
            <a:xfrm>
              <a:off x="4854" y="3581"/>
              <a:ext cx="2974" cy="1147"/>
              <a:chOff x="4854" y="4157"/>
              <a:chExt cx="2974" cy="1147"/>
            </a:xfrm>
          </p:grpSpPr>
          <p:sp>
            <p:nvSpPr>
              <p:cNvPr id="17451" name="AutoShape 30"/>
              <p:cNvSpPr>
                <a:spLocks noChangeArrowheads="1"/>
              </p:cNvSpPr>
              <p:nvPr/>
            </p:nvSpPr>
            <p:spPr bwMode="auto">
              <a:xfrm>
                <a:off x="4854" y="4626"/>
                <a:ext cx="144" cy="144"/>
              </a:xfrm>
              <a:prstGeom prst="flowChartExtract">
                <a:avLst/>
              </a:prstGeom>
              <a:solidFill>
                <a:srgbClr val="FFFFFF"/>
              </a:solidFill>
              <a:ln w="349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8159" name="Line 31"/>
              <p:cNvSpPr>
                <a:spLocks noChangeShapeType="1"/>
              </p:cNvSpPr>
              <p:nvPr/>
            </p:nvSpPr>
            <p:spPr bwMode="auto">
              <a:xfrm flipH="1" flipV="1">
                <a:off x="7793" y="4157"/>
                <a:ext cx="35" cy="305"/>
              </a:xfrm>
              <a:prstGeom prst="line">
                <a:avLst/>
              </a:prstGeom>
              <a:noFill/>
              <a:ln w="53975">
                <a:solidFill>
                  <a:srgbClr val="006600"/>
                </a:solidFill>
                <a:round/>
                <a:headEnd/>
                <a:tailEnd type="triangle" w="med" len="med"/>
              </a:ln>
              <a:scene3d>
                <a:camera prst="orthographicFront">
                  <a:rot lat="0" lon="0" rev="21360000"/>
                </a:camera>
                <a:lightRig rig="threePt" dir="t"/>
              </a:scene3d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7453" name="Group 32"/>
              <p:cNvGrpSpPr>
                <a:grpSpLocks/>
              </p:cNvGrpSpPr>
              <p:nvPr/>
            </p:nvGrpSpPr>
            <p:grpSpPr bwMode="auto">
              <a:xfrm>
                <a:off x="4896" y="4357"/>
                <a:ext cx="2897" cy="947"/>
                <a:chOff x="4896" y="4357"/>
                <a:chExt cx="2897" cy="947"/>
              </a:xfrm>
            </p:grpSpPr>
            <p:sp>
              <p:nvSpPr>
                <p:cNvPr id="1745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4896" y="4464"/>
                  <a:ext cx="2880" cy="144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5" name="Line 34"/>
                <p:cNvSpPr>
                  <a:spLocks noChangeShapeType="1"/>
                </p:cNvSpPr>
                <p:nvPr/>
              </p:nvSpPr>
              <p:spPr bwMode="auto">
                <a:xfrm>
                  <a:off x="5760" y="4608"/>
                  <a:ext cx="52" cy="696"/>
                </a:xfrm>
                <a:prstGeom prst="line">
                  <a:avLst/>
                </a:prstGeom>
                <a:noFill/>
                <a:ln w="53975">
                  <a:solidFill>
                    <a:srgbClr val="FF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6" name="AutoShape 35"/>
                <p:cNvSpPr>
                  <a:spLocks/>
                </p:cNvSpPr>
                <p:nvPr/>
              </p:nvSpPr>
              <p:spPr bwMode="auto">
                <a:xfrm rot="16036014" flipV="1">
                  <a:off x="6281" y="2989"/>
                  <a:ext cx="144" cy="2880"/>
                </a:xfrm>
                <a:prstGeom prst="rightBrace">
                  <a:avLst>
                    <a:gd name="adj1" fmla="val 199352"/>
                    <a:gd name="adj2" fmla="val 44542"/>
                  </a:avLst>
                </a:prstGeom>
                <a:noFill/>
                <a:ln w="34925">
                  <a:solidFill>
                    <a:srgbClr val="00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57" name="AutoShape 36"/>
                <p:cNvSpPr>
                  <a:spLocks/>
                </p:cNvSpPr>
                <p:nvPr/>
              </p:nvSpPr>
              <p:spPr bwMode="auto">
                <a:xfrm rot="16019967" flipV="1">
                  <a:off x="5204" y="4301"/>
                  <a:ext cx="288" cy="864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349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6" name="Подзаголовок 1"/>
          <p:cNvSpPr txBox="1">
            <a:spLocks/>
          </p:cNvSpPr>
          <p:nvPr/>
        </p:nvSpPr>
        <p:spPr bwMode="black">
          <a:xfrm rot="20950235">
            <a:off x="509588" y="5853113"/>
            <a:ext cx="40719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800" b="1" kern="0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С опорой не на конце</a:t>
            </a:r>
          </a:p>
        </p:txBody>
      </p:sp>
      <p:sp>
        <p:nvSpPr>
          <p:cNvPr id="17438" name="TextBox 96"/>
          <p:cNvSpPr txBox="1">
            <a:spLocks noChangeArrowheads="1"/>
          </p:cNvSpPr>
          <p:nvPr/>
        </p:nvSpPr>
        <p:spPr bwMode="auto">
          <a:xfrm rot="-1890951">
            <a:off x="25400" y="134938"/>
            <a:ext cx="1500188" cy="708025"/>
          </a:xfrm>
          <a:prstGeom prst="rect">
            <a:avLst/>
          </a:prstGeom>
          <a:solidFill>
            <a:srgbClr val="8E6C00">
              <a:alpha val="3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рычаг</a:t>
            </a:r>
          </a:p>
        </p:txBody>
      </p:sp>
      <p:pic>
        <p:nvPicPr>
          <p:cNvPr id="98" name="Picture 8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46394">
            <a:off x="7469188" y="4929188"/>
            <a:ext cx="1508125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98"/>
          <p:cNvGrpSpPr>
            <a:grpSpLocks/>
          </p:cNvGrpSpPr>
          <p:nvPr/>
        </p:nvGrpSpPr>
        <p:grpSpPr bwMode="auto">
          <a:xfrm>
            <a:off x="6319838" y="830263"/>
            <a:ext cx="500062" cy="298450"/>
            <a:chOff x="3344728" y="458172"/>
            <a:chExt cx="226663" cy="226663"/>
          </a:xfrm>
        </p:grpSpPr>
        <p:sp>
          <p:nvSpPr>
            <p:cNvPr id="100" name="Равно 99"/>
            <p:cNvSpPr/>
            <p:nvPr/>
          </p:nvSpPr>
          <p:spPr>
            <a:xfrm>
              <a:off x="3344728" y="458172"/>
              <a:ext cx="226663" cy="226663"/>
            </a:xfrm>
            <a:prstGeom prst="mathEqual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1" name="Равно 4"/>
            <p:cNvSpPr/>
            <p:nvPr/>
          </p:nvSpPr>
          <p:spPr>
            <a:xfrm>
              <a:off x="3374950" y="505192"/>
              <a:ext cx="166219" cy="13262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4000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/>
            </a:p>
          </p:txBody>
        </p:sp>
      </p:grp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643438" y="2643188"/>
            <a:ext cx="4500562" cy="584200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+21Н</a:t>
            </a:r>
            <a:r>
              <a: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 =0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Line 23"/>
          <p:cNvSpPr>
            <a:spLocks noChangeShapeType="1"/>
          </p:cNvSpPr>
          <p:nvPr/>
        </p:nvSpPr>
        <p:spPr bwMode="auto">
          <a:xfrm flipV="1">
            <a:off x="1603650" y="127071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7" name="Line 23"/>
          <p:cNvSpPr>
            <a:spLocks noChangeShapeType="1"/>
          </p:cNvSpPr>
          <p:nvPr/>
        </p:nvSpPr>
        <p:spPr bwMode="auto">
          <a:xfrm flipV="1">
            <a:off x="3168815" y="2105227"/>
            <a:ext cx="285752" cy="45719"/>
          </a:xfrm>
          <a:prstGeom prst="line">
            <a:avLst/>
          </a:prstGeom>
          <a:noFill/>
          <a:ln w="22225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8" name="Line 23"/>
          <p:cNvSpPr>
            <a:spLocks noChangeShapeType="1"/>
          </p:cNvSpPr>
          <p:nvPr/>
        </p:nvSpPr>
        <p:spPr bwMode="auto">
          <a:xfrm flipV="1">
            <a:off x="817590" y="2444770"/>
            <a:ext cx="285752" cy="45719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6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2" grpId="0" build="p"/>
      <p:bldP spid="3" grpId="0" animBg="1"/>
      <p:bldP spid="48151" grpId="0" animBg="1"/>
      <p:bldP spid="48153" grpId="0" animBg="1"/>
      <p:bldP spid="77" grpId="0"/>
      <p:bldP spid="77" grpId="1"/>
      <p:bldP spid="78" grpId="0"/>
      <p:bldP spid="78" grpId="1"/>
      <p:bldP spid="79" grpId="0"/>
      <p:bldP spid="83" grpId="0" animBg="1"/>
      <p:bldP spid="84" grpId="0" animBg="1"/>
      <p:bldP spid="82" grpId="0" animBg="1"/>
      <p:bldP spid="82" grpId="1" animBg="1"/>
      <p:bldP spid="96" grpId="0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 какой  формуле  вычисляется  механическая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1470" y="857232"/>
            <a:ext cx="282481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=Fs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 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 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ρgV</a:t>
            </a:r>
            <a:r>
              <a:rPr kumimoji="0" lang="ru-RU" sz="4000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pS</a:t>
            </a:r>
            <a:endParaRPr lang="ru-RU" sz="40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714348" y="1571612"/>
          <a:ext cx="1071570" cy="714380"/>
        </p:xfrm>
        <a:graphic>
          <a:graphicData uri="http://schemas.openxmlformats.org/presentationml/2006/ole">
            <p:oleObj spid="_x0000_s54283" name="Формула" r:id="rId8" imgW="469696" imgH="393529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614364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перемещение под действием силы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4500570"/>
            <a:ext cx="7143768" cy="57150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Мощность- скорость выполнения работы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5072074"/>
            <a:ext cx="7000892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Выталкивающая сила Архимеда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5643578"/>
            <a:ext cx="9144000" cy="5715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потенциальная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поднятого над Землёй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3929066"/>
            <a:ext cx="5286380" cy="571504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кинетическая энергия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000232" y="3357562"/>
            <a:ext cx="3000396" cy="500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давления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667 L 0.2132 -0.76921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-37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5" presetClass="emph" presetSubtype="0" repeatCount="10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22848 -0.41713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1 -0.02477 L 0.26077 -0.4208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 L 0.24323 -0.4175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2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C 0.02917 -0.10486 0.0967 -0.21597 0.1908 -0.30185 C 0.28507 -0.38773 0.38681 -0.43125 0.47066 -0.42963 C 0.44149 -0.32523 0.37379 -0.21319 0.28004 -0.12778 C 0.18594 -0.04213 0.08351 0.00139 -5.55556E-7 -1.85185E-6 Z " pathEditMode="relative" rAng="-2062365" ptsTypes="fffff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0.21962 -0.42894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2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3" grpId="0"/>
      <p:bldP spid="6" grpId="1" animBg="1"/>
      <p:bldP spid="6" grpId="2" animBg="1"/>
      <p:bldP spid="7" grpId="1" animBg="1"/>
      <p:bldP spid="7" grpId="2" animBg="1"/>
      <p:bldP spid="8" grpId="1" animBg="1"/>
      <p:bldP spid="8" grpId="2" animBg="1"/>
      <p:bldP spid="9" grpId="1" build="allAtOnce" animBg="1"/>
      <p:bldP spid="9" grpId="2" uiExpand="1" build="allAtOnce" animBg="1"/>
      <p:bldP spid="10" grpId="1" animBg="1"/>
      <p:bldP spid="10" grpId="2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54"/>
          <p:cNvGrpSpPr/>
          <p:nvPr/>
        </p:nvGrpSpPr>
        <p:grpSpPr>
          <a:xfrm>
            <a:off x="6858016" y="3500438"/>
            <a:ext cx="1321885" cy="951660"/>
            <a:chOff x="5500694" y="4512445"/>
            <a:chExt cx="1321885" cy="951660"/>
          </a:xfrm>
        </p:grpSpPr>
        <p:sp>
          <p:nvSpPr>
            <p:cNvPr id="50" name="TextBox 49"/>
            <p:cNvSpPr txBox="1"/>
            <p:nvPr/>
          </p:nvSpPr>
          <p:spPr>
            <a:xfrm>
              <a:off x="5500694" y="4643446"/>
              <a:ext cx="71438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S= </a:t>
              </a:r>
              <a:endPara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Группа 53"/>
            <p:cNvGrpSpPr/>
            <p:nvPr/>
          </p:nvGrpSpPr>
          <p:grpSpPr>
            <a:xfrm>
              <a:off x="6108199" y="4512445"/>
              <a:ext cx="714380" cy="951660"/>
              <a:chOff x="6429388" y="4429132"/>
              <a:chExt cx="714380" cy="951660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6536451" y="4857572"/>
                <a:ext cx="500066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29388" y="4429132"/>
                <a:ext cx="71438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at</a:t>
                </a:r>
                <a:r>
                  <a:rPr lang="en-US" sz="2800" b="1" u="sng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endParaRPr lang="ru-RU" sz="2800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214282" y="357166"/>
            <a:ext cx="8786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работу, совершенную двигателем автомобиля при разгоне, если масса автомобиля 1 т и он движется с ускорением 2 м/с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течение 10с. Коэффициент трения 0,2.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58812" y="2979210"/>
            <a:ext cx="1212858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16200000" flipV="1">
            <a:off x="297224" y="2540666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4"/>
          <p:cNvGrpSpPr/>
          <p:nvPr/>
        </p:nvGrpSpPr>
        <p:grpSpPr>
          <a:xfrm>
            <a:off x="942125" y="3824591"/>
            <a:ext cx="714380" cy="461665"/>
            <a:chOff x="2714612" y="4429132"/>
            <a:chExt cx="714380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7"/>
          <p:cNvGrpSpPr/>
          <p:nvPr/>
        </p:nvGrpSpPr>
        <p:grpSpPr>
          <a:xfrm>
            <a:off x="942125" y="2110079"/>
            <a:ext cx="714380" cy="461665"/>
            <a:chOff x="3357554" y="2143116"/>
            <a:chExt cx="714380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0"/>
          <p:cNvGrpSpPr/>
          <p:nvPr/>
        </p:nvGrpSpPr>
        <p:grpSpPr>
          <a:xfrm>
            <a:off x="156307" y="2319874"/>
            <a:ext cx="571504" cy="400110"/>
            <a:chOff x="2000232" y="2528824"/>
            <a:chExt cx="571504" cy="400110"/>
          </a:xfrm>
        </p:grpSpPr>
        <p:cxnSp>
          <p:nvCxnSpPr>
            <p:cNvPr id="12" name="Прямая со стрелкой 11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00232" y="2528824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0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0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47093" y="2811505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99183" y="3010393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V="1">
            <a:off x="333036" y="3588487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00166" y="1711099"/>
            <a:ext cx="757242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ox)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4071934" y="2357430"/>
            <a:ext cx="46434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7884" y="2857496"/>
            <a:ext cx="2143140" cy="58477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71934" y="1068157"/>
            <a:ext cx="2571768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sp>
        <p:nvSpPr>
          <p:cNvPr id="45" name="TextBox 44"/>
          <p:cNvSpPr txBox="1"/>
          <p:nvPr/>
        </p:nvSpPr>
        <p:spPr>
          <a:xfrm>
            <a:off x="2857488" y="3643314"/>
            <a:ext cx="35719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</a:t>
            </a:r>
            <a:r>
              <a:rPr lang="ru-RU" sz="3200" b="1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18" name="Группа 55"/>
          <p:cNvGrpSpPr/>
          <p:nvPr/>
        </p:nvGrpSpPr>
        <p:grpSpPr>
          <a:xfrm>
            <a:off x="142844" y="4867302"/>
            <a:ext cx="3317629" cy="1204904"/>
            <a:chOff x="630659" y="4438674"/>
            <a:chExt cx="3317629" cy="1204904"/>
          </a:xfrm>
        </p:grpSpPr>
        <p:grpSp>
          <p:nvGrpSpPr>
            <p:cNvPr id="19" name="Group 3"/>
            <p:cNvGrpSpPr>
              <a:grpSpLocks/>
            </p:cNvGrpSpPr>
            <p:nvPr/>
          </p:nvGrpSpPr>
          <p:grpSpPr bwMode="auto">
            <a:xfrm>
              <a:off x="1285852" y="4438674"/>
              <a:ext cx="2662436" cy="1204904"/>
              <a:chOff x="9757" y="3167"/>
              <a:chExt cx="681" cy="662"/>
            </a:xfrm>
          </p:grpSpPr>
          <p:sp>
            <p:nvSpPr>
              <p:cNvPr id="47" name="Text Box 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     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2a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9758" y="3167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4000" b="1" baseline="-25000" dirty="0" smtClean="0">
                    <a:latin typeface="Times New Roman" pitchFamily="18" charset="0"/>
                    <a:cs typeface="Times New Roman" pitchFamily="18" charset="0"/>
                  </a:rPr>
                  <a:t>кон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– v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нач</a:t>
                </a:r>
                <a:r>
                  <a:rPr kumimoji="0" lang="en-US" sz="4000" b="1" i="0" u="none" strike="noStrike" cap="none" normalizeH="0" baseline="30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>
                <a:off x="9757" y="3537"/>
                <a:ext cx="53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630659" y="4786322"/>
              <a:ext cx="7858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S=</a:t>
              </a:r>
              <a:endParaRPr lang="ru-RU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10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671016" y="2500306"/>
            <a:ext cx="1500198" cy="584775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деталь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351162" y="4077072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Овал 4"/>
          <p:cNvSpPr/>
          <p:nvPr/>
        </p:nvSpPr>
        <p:spPr>
          <a:xfrm>
            <a:off x="65138" y="3418136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714744" y="1853975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3286124"/>
            <a:ext cx="4286243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251520" y="3383281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73622" y="2565401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6857920" y="0"/>
            <a:ext cx="228608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Н,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32" y="-24"/>
            <a:ext cx="4857784" cy="1077218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зелёной ручки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3714744" y="1071546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785786" y="2928934"/>
            <a:ext cx="1214446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215818" y="3645024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1428728" y="1643050"/>
            <a:ext cx="150019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214942" y="4078436"/>
            <a:ext cx="3071829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-3000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6212911" y="4786322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5288364"/>
            <a:ext cx="9144000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Какое </a:t>
            </a:r>
            <a:r>
              <a:rPr lang="ru-RU" sz="24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развить при помощи плоскогубцев, если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 точки опоры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СЖИМАЕМОЙ ДЕТАЛИ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2см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а от точки опоры до точки приложения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силы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20см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Сила, с которой рука сжимает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плоскогубцы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равна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274243" y="1694309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211416" y="1901092"/>
            <a:ext cx="3473455" cy="1001051"/>
            <a:chOff x="211416" y="1857364"/>
            <a:chExt cx="3473455" cy="1001051"/>
          </a:xfrm>
        </p:grpSpPr>
        <p:grpSp>
          <p:nvGrpSpPr>
            <p:cNvPr id="57" name="Группа 56"/>
            <p:cNvGrpSpPr/>
            <p:nvPr/>
          </p:nvGrpSpPr>
          <p:grpSpPr>
            <a:xfrm>
              <a:off x="211416" y="1857364"/>
              <a:ext cx="3473455" cy="764593"/>
              <a:chOff x="211416" y="1885078"/>
              <a:chExt cx="3473455" cy="764593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211416" y="2393953"/>
                <a:ext cx="3470589" cy="142876"/>
              </a:xfrm>
              <a:prstGeom prst="rect">
                <a:avLst/>
              </a:prstGeom>
              <a:solidFill>
                <a:srgbClr val="0066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" name="Группа 107"/>
              <p:cNvGrpSpPr/>
              <p:nvPr/>
            </p:nvGrpSpPr>
            <p:grpSpPr>
              <a:xfrm>
                <a:off x="214281" y="1885078"/>
                <a:ext cx="3459758" cy="482952"/>
                <a:chOff x="214283" y="1885078"/>
                <a:chExt cx="3459758" cy="482952"/>
              </a:xfrm>
            </p:grpSpPr>
            <p:grpSp>
              <p:nvGrpSpPr>
                <p:cNvPr id="3" name="Группа 72"/>
                <p:cNvGrpSpPr>
                  <a:grpSpLocks/>
                </p:cNvGrpSpPr>
                <p:nvPr/>
              </p:nvGrpSpPr>
              <p:grpSpPr bwMode="auto">
                <a:xfrm>
                  <a:off x="571472" y="1885078"/>
                  <a:ext cx="3092466" cy="472352"/>
                  <a:chOff x="1505056" y="0"/>
                  <a:chExt cx="2242069" cy="460586"/>
                </a:xfrm>
              </p:grpSpPr>
              <p:sp>
                <p:nvSpPr>
                  <p:cNvPr id="75" name="Овал 4"/>
                  <p:cNvSpPr/>
                  <p:nvPr/>
                </p:nvSpPr>
                <p:spPr>
                  <a:xfrm>
                    <a:off x="1505056" y="31323"/>
                    <a:ext cx="532891" cy="326390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ru-RU" sz="4000" b="1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4" name="Овал 73"/>
                  <p:cNvSpPr/>
                  <p:nvPr/>
                </p:nvSpPr>
                <p:spPr>
                  <a:xfrm>
                    <a:off x="1590121" y="0"/>
                    <a:ext cx="752723" cy="460586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</p:sp>
              <p:sp>
                <p:nvSpPr>
                  <p:cNvPr id="76" name="Овал 4"/>
                  <p:cNvSpPr/>
                  <p:nvPr/>
                </p:nvSpPr>
                <p:spPr>
                  <a:xfrm>
                    <a:off x="3214234" y="36935"/>
                    <a:ext cx="532891" cy="325253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50800" tIns="50800" rIns="50800" bIns="50800" spcCol="1270" anchor="ctr"/>
                  <a:lstStyle/>
                  <a:p>
                    <a:pPr algn="ctr" defTabSz="1778000">
                      <a:lnSpc>
                        <a:spcPct val="90000"/>
                      </a:lnSpc>
                      <a:spcAft>
                        <a:spcPct val="35000"/>
                      </a:spcAft>
                      <a:defRPr/>
                    </a:pPr>
                    <a:r>
                      <a:rPr lang="en-US" sz="4000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</a:t>
                    </a:r>
                    <a:r>
                      <a:rPr lang="ru-RU" b="1" dirty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ru-RU" sz="4000" b="1" dirty="0">
                      <a:solidFill>
                        <a:srgbClr val="0033CC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" name="Group 2"/>
                <p:cNvGrpSpPr>
                  <a:grpSpLocks/>
                </p:cNvGrpSpPr>
                <p:nvPr/>
              </p:nvGrpSpPr>
              <p:grpSpPr bwMode="auto">
                <a:xfrm>
                  <a:off x="214283" y="2043672"/>
                  <a:ext cx="3459758" cy="324358"/>
                  <a:chOff x="1152" y="2579"/>
                  <a:chExt cx="3487" cy="277"/>
                </a:xfrm>
              </p:grpSpPr>
              <p:sp>
                <p:nvSpPr>
                  <p:cNvPr id="24633" name="AutoShape 21"/>
                  <p:cNvSpPr>
                    <a:spLocks/>
                  </p:cNvSpPr>
                  <p:nvPr/>
                </p:nvSpPr>
                <p:spPr bwMode="auto">
                  <a:xfrm rot="5400000">
                    <a:off x="4176" y="2394"/>
                    <a:ext cx="277" cy="648"/>
                  </a:xfrm>
                  <a:prstGeom prst="leftBrace">
                    <a:avLst>
                      <a:gd name="adj1" fmla="val 66667"/>
                      <a:gd name="adj2" fmla="val 50000"/>
                    </a:avLst>
                  </a:prstGeom>
                  <a:noFill/>
                  <a:ln w="22225">
                    <a:solidFill>
                      <a:srgbClr val="00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4634" name="AutoShape 22"/>
                  <p:cNvSpPr>
                    <a:spLocks/>
                  </p:cNvSpPr>
                  <p:nvPr/>
                </p:nvSpPr>
                <p:spPr bwMode="auto">
                  <a:xfrm rot="5400000">
                    <a:off x="2454" y="1339"/>
                    <a:ext cx="204" cy="2808"/>
                  </a:xfrm>
                  <a:prstGeom prst="leftBrace">
                    <a:avLst>
                      <a:gd name="adj1" fmla="val 33566"/>
                      <a:gd name="adj2" fmla="val 50000"/>
                    </a:avLst>
                  </a:prstGeom>
                  <a:noFill/>
                  <a:ln w="2222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4" name="Прямоугольник 53"/>
              <p:cNvSpPr/>
              <p:nvPr/>
            </p:nvSpPr>
            <p:spPr>
              <a:xfrm rot="21060000">
                <a:off x="214282" y="2506795"/>
                <a:ext cx="3470589" cy="142876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5" name="AutoShape 12"/>
            <p:cNvSpPr>
              <a:spLocks noChangeArrowheads="1"/>
            </p:cNvSpPr>
            <p:nvPr/>
          </p:nvSpPr>
          <p:spPr bwMode="auto">
            <a:xfrm>
              <a:off x="2916957" y="2521176"/>
              <a:ext cx="142875" cy="337239"/>
            </a:xfrm>
            <a:prstGeom prst="flowChartExtract">
              <a:avLst/>
            </a:prstGeom>
            <a:solidFill>
              <a:srgbClr val="FFFFFF"/>
            </a:solidFill>
            <a:ln w="539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0" y="1285860"/>
            <a:ext cx="1285852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рука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000628" y="2445245"/>
            <a:ext cx="4143404" cy="769441"/>
          </a:xfrm>
          <a:prstGeom prst="rect">
            <a:avLst/>
          </a:prstGeom>
          <a:solidFill>
            <a:schemeClr val="bg2">
              <a:lumMod val="50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0" y="5473029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при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этих плоскогубцев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можно развить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усилие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Н, а сила упругости в оси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плоскогубцев составит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1650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179512" y="2484884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35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8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0" grpId="0" animBg="1"/>
      <p:bldP spid="81" grpId="0" animBg="1"/>
      <p:bldP spid="77" grpId="0"/>
      <p:bldP spid="79" grpId="0"/>
      <p:bldP spid="82" grpId="0" animBg="1"/>
      <p:bldP spid="85" grpId="0" animBg="1"/>
      <p:bldP spid="92" grpId="0" build="p" animBg="1" advAuto="0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8" grpId="0" animBg="1"/>
      <p:bldP spid="103" grpId="0" animBg="1"/>
      <p:bldP spid="51" grpId="0" animBg="1"/>
      <p:bldP spid="61" grpId="0" animBg="1"/>
      <p:bldP spid="83" grpId="0" animBg="1"/>
      <p:bldP spid="83" grpId="1" animBg="1"/>
      <p:bldP spid="63" grpId="0" animBg="1"/>
      <p:bldP spid="481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/>
          <p:cNvSpPr txBox="1"/>
          <p:nvPr/>
        </p:nvSpPr>
        <p:spPr>
          <a:xfrm>
            <a:off x="214313" y="4000504"/>
            <a:ext cx="1643043" cy="3568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defRPr/>
            </a:pPr>
            <a:r>
              <a:rPr lang="ru-RU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  </a:t>
            </a:r>
            <a:r>
              <a:rPr lang="ru-RU" sz="24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2143118" y="4238527"/>
            <a:ext cx="1428750" cy="404919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32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ч.с.</a:t>
            </a:r>
            <a:endParaRPr lang="ru-RU" sz="4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228137" y="2771776"/>
            <a:ext cx="0" cy="8001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" name="Овал 4"/>
          <p:cNvSpPr/>
          <p:nvPr/>
        </p:nvSpPr>
        <p:spPr>
          <a:xfrm>
            <a:off x="236514" y="3334013"/>
            <a:ext cx="906462" cy="442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Овал 4"/>
          <p:cNvSpPr/>
          <p:nvPr/>
        </p:nvSpPr>
        <p:spPr>
          <a:xfrm>
            <a:off x="2806694" y="3344865"/>
            <a:ext cx="908050" cy="44132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Прямая со стрелкой 59"/>
          <p:cNvCxnSpPr/>
          <p:nvPr/>
        </p:nvCxnSpPr>
        <p:spPr>
          <a:xfrm rot="5400000" flipH="1" flipV="1">
            <a:off x="2369913" y="2052708"/>
            <a:ext cx="1428750" cy="1588"/>
          </a:xfrm>
          <a:prstGeom prst="straightConnector1">
            <a:avLst/>
          </a:prstGeom>
          <a:ln w="762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4"/>
          <p:cNvSpPr/>
          <p:nvPr/>
        </p:nvSpPr>
        <p:spPr>
          <a:xfrm>
            <a:off x="2165340" y="1200137"/>
            <a:ext cx="906462" cy="4429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143510" y="3357562"/>
            <a:ext cx="4000522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859213" y="2714620"/>
            <a:ext cx="5499133" cy="646331"/>
          </a:xfrm>
          <a:prstGeom prst="rect">
            <a:avLst/>
          </a:prstGeom>
          <a:solidFill>
            <a:schemeClr val="bg2">
              <a:lumMod val="75000"/>
              <a:alpha val="27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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М=0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ru-RU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600" cap="all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вращается</a:t>
            </a:r>
            <a:endParaRPr lang="ru-RU" sz="3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4857789" y="414338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·(60-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89" name="Line 23"/>
          <p:cNvSpPr>
            <a:spLocks noChangeShapeType="1"/>
          </p:cNvSpPr>
          <p:nvPr/>
        </p:nvSpPr>
        <p:spPr bwMode="auto">
          <a:xfrm flipV="1">
            <a:off x="2428860" y="1097265"/>
            <a:ext cx="285752" cy="45719"/>
          </a:xfrm>
          <a:prstGeom prst="line">
            <a:avLst/>
          </a:prstGeom>
          <a:noFill/>
          <a:ln w="22225">
            <a:solidFill>
              <a:srgbClr val="0066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0" name="Line 23"/>
          <p:cNvSpPr>
            <a:spLocks noChangeShapeType="1"/>
          </p:cNvSpPr>
          <p:nvPr/>
        </p:nvSpPr>
        <p:spPr bwMode="auto">
          <a:xfrm flipV="1">
            <a:off x="3065289" y="3296969"/>
            <a:ext cx="285752" cy="4571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1" name="Line 23"/>
          <p:cNvSpPr>
            <a:spLocks noChangeShapeType="1"/>
          </p:cNvSpPr>
          <p:nvPr/>
        </p:nvSpPr>
        <p:spPr bwMode="auto">
          <a:xfrm flipV="1">
            <a:off x="500034" y="3286124"/>
            <a:ext cx="285752" cy="4571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scene3d>
            <a:camera prst="orthographicFront">
              <a:rot lat="0" lon="0" rev="209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 концам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легкого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стержня длиной 60 см подвешены гири массами 100 г и 500 г. В какой точке нужно подвесить этот стержень, чтобы он был в  равновесии в горизонтальном положении?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8" name="Группа 107"/>
          <p:cNvGrpSpPr/>
          <p:nvPr/>
        </p:nvGrpSpPr>
        <p:grpSpPr>
          <a:xfrm>
            <a:off x="71406" y="1885078"/>
            <a:ext cx="3714772" cy="1901112"/>
            <a:chOff x="71408" y="1885078"/>
            <a:chExt cx="3714772" cy="1901112"/>
          </a:xfrm>
        </p:grpSpPr>
        <p:grpSp>
          <p:nvGrpSpPr>
            <p:cNvPr id="17" name="Группа 72"/>
            <p:cNvGrpSpPr>
              <a:grpSpLocks/>
            </p:cNvGrpSpPr>
            <p:nvPr/>
          </p:nvGrpSpPr>
          <p:grpSpPr bwMode="auto">
            <a:xfrm>
              <a:off x="571472" y="1885078"/>
              <a:ext cx="3092466" cy="472352"/>
              <a:chOff x="1505056" y="0"/>
              <a:chExt cx="2242069" cy="460586"/>
            </a:xfrm>
          </p:grpSpPr>
          <p:sp>
            <p:nvSpPr>
              <p:cNvPr id="75" name="Овал 4"/>
              <p:cNvSpPr/>
              <p:nvPr/>
            </p:nvSpPr>
            <p:spPr>
              <a:xfrm>
                <a:off x="1505056" y="31323"/>
                <a:ext cx="532891" cy="3263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1590121" y="0"/>
                <a:ext cx="752723" cy="460586"/>
              </a:xfrm>
              <a:prstGeom prst="ellipse">
                <a:avLst/>
              </a:pr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Овал 4"/>
              <p:cNvSpPr/>
              <p:nvPr/>
            </p:nvSpPr>
            <p:spPr>
              <a:xfrm>
                <a:off x="3214234" y="112293"/>
                <a:ext cx="532891" cy="32525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7" name="Группа 106"/>
            <p:cNvGrpSpPr/>
            <p:nvPr/>
          </p:nvGrpSpPr>
          <p:grpSpPr>
            <a:xfrm>
              <a:off x="71408" y="2371540"/>
              <a:ext cx="3714772" cy="1414650"/>
              <a:chOff x="71408" y="2356491"/>
              <a:chExt cx="3714772" cy="1414650"/>
            </a:xfrm>
          </p:grpSpPr>
          <p:grpSp>
            <p:nvGrpSpPr>
              <p:cNvPr id="2" name="Group 2"/>
              <p:cNvGrpSpPr>
                <a:grpSpLocks/>
              </p:cNvGrpSpPr>
              <p:nvPr/>
            </p:nvGrpSpPr>
            <p:grpSpPr bwMode="auto">
              <a:xfrm>
                <a:off x="71408" y="2356491"/>
                <a:ext cx="3602633" cy="1183847"/>
                <a:chOff x="1008" y="2859"/>
                <a:chExt cx="3631" cy="1011"/>
              </a:xfrm>
            </p:grpSpPr>
            <p:grpSp>
              <p:nvGrpSpPr>
                <p:cNvPr id="4" name="Group 3"/>
                <p:cNvGrpSpPr>
                  <a:grpSpLocks/>
                </p:cNvGrpSpPr>
                <p:nvPr/>
              </p:nvGrpSpPr>
              <p:grpSpPr bwMode="auto">
                <a:xfrm>
                  <a:off x="1008" y="3168"/>
                  <a:ext cx="3600" cy="702"/>
                  <a:chOff x="1440" y="2880"/>
                  <a:chExt cx="3600" cy="702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584" y="2880"/>
                    <a:ext cx="3456" cy="144"/>
                    <a:chOff x="1584" y="2880"/>
                    <a:chExt cx="3456" cy="144"/>
                  </a:xfrm>
                </p:grpSpPr>
                <p:sp>
                  <p:nvSpPr>
                    <p:cNvPr id="24642" name="Rectangle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3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60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36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5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6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88" y="2880"/>
                      <a:ext cx="576" cy="144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7" name="Rectangl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64" y="2880"/>
                      <a:ext cx="576" cy="144"/>
                    </a:xfrm>
                    <a:prstGeom prst="rect">
                      <a:avLst/>
                    </a:prstGeom>
                    <a:solidFill>
                      <a:srgbClr val="339933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7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1440" y="3006"/>
                    <a:ext cx="288" cy="576"/>
                    <a:chOff x="1440" y="3006"/>
                    <a:chExt cx="288" cy="576"/>
                  </a:xfrm>
                </p:grpSpPr>
                <p:sp>
                  <p:nvSpPr>
                    <p:cNvPr id="24637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40" y="3294"/>
                      <a:ext cx="288" cy="288"/>
                    </a:xfrm>
                    <a:prstGeom prst="rect">
                      <a:avLst/>
                    </a:prstGeom>
                    <a:solidFill>
                      <a:srgbClr val="C00000">
                        <a:alpha val="41176"/>
                      </a:srgbClr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3" y="3006"/>
                      <a:ext cx="0" cy="30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  <p:sp>
              <p:nvSpPr>
                <p:cNvPr id="24633" name="AutoShape 21"/>
                <p:cNvSpPr>
                  <a:spLocks/>
                </p:cNvSpPr>
                <p:nvPr/>
              </p:nvSpPr>
              <p:spPr bwMode="auto">
                <a:xfrm rot="5400000">
                  <a:off x="4176" y="2674"/>
                  <a:ext cx="277" cy="648"/>
                </a:xfrm>
                <a:prstGeom prst="leftBrace">
                  <a:avLst>
                    <a:gd name="adj1" fmla="val 66667"/>
                    <a:gd name="adj2" fmla="val 50000"/>
                  </a:avLst>
                </a:prstGeom>
                <a:noFill/>
                <a:ln w="22225">
                  <a:solidFill>
                    <a:srgbClr val="00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34" name="AutoShape 22"/>
                <p:cNvSpPr>
                  <a:spLocks/>
                </p:cNvSpPr>
                <p:nvPr/>
              </p:nvSpPr>
              <p:spPr bwMode="auto">
                <a:xfrm rot="5400000">
                  <a:off x="2454" y="1619"/>
                  <a:ext cx="204" cy="2808"/>
                </a:xfrm>
                <a:prstGeom prst="leftBrace">
                  <a:avLst>
                    <a:gd name="adj1" fmla="val 33566"/>
                    <a:gd name="adj2" fmla="val 50000"/>
                  </a:avLst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84" name="Rectangle 18"/>
              <p:cNvSpPr>
                <a:spLocks noChangeArrowheads="1"/>
              </p:cNvSpPr>
              <p:nvPr/>
            </p:nvSpPr>
            <p:spPr bwMode="auto">
              <a:xfrm>
                <a:off x="3500430" y="3286124"/>
                <a:ext cx="285750" cy="48501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 flipV="1">
                <a:off x="3629449" y="2780571"/>
                <a:ext cx="0" cy="5760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8151" name="Line 23"/>
          <p:cNvSpPr>
            <a:spLocks noChangeShapeType="1"/>
          </p:cNvSpPr>
          <p:nvPr/>
        </p:nvSpPr>
        <p:spPr bwMode="auto">
          <a:xfrm rot="-60000">
            <a:off x="3581602" y="2786555"/>
            <a:ext cx="66676" cy="1116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5643506" y="-24"/>
            <a:ext cx="3500494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-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0,5кг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=60см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071802" y="1357298"/>
            <a:ext cx="6072230" cy="584775"/>
          </a:xfrm>
          <a:prstGeom prst="rect">
            <a:avLst/>
          </a:prstGeom>
          <a:solidFill>
            <a:srgbClr val="FFFF00">
              <a:alpha val="27000"/>
            </a:srgb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Рассмотрим равновесие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рычага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6072204" y="1955061"/>
            <a:ext cx="3071828" cy="769441"/>
          </a:xfrm>
          <a:prstGeom prst="rect">
            <a:avLst/>
          </a:prstGeom>
          <a:solidFill>
            <a:srgbClr val="FFFF00">
              <a:alpha val="2705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Овал 4"/>
          <p:cNvSpPr/>
          <p:nvPr/>
        </p:nvSpPr>
        <p:spPr>
          <a:xfrm>
            <a:off x="928662" y="3271840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Овал 4"/>
          <p:cNvSpPr/>
          <p:nvPr/>
        </p:nvSpPr>
        <p:spPr>
          <a:xfrm>
            <a:off x="3786182" y="3286124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Овал 4"/>
          <p:cNvSpPr/>
          <p:nvPr/>
        </p:nvSpPr>
        <p:spPr>
          <a:xfrm>
            <a:off x="2071670" y="1771642"/>
            <a:ext cx="785818" cy="442912"/>
          </a:xfrm>
          <a:prstGeom prst="rect">
            <a:avLst/>
          </a:prstGeom>
          <a:solidFill>
            <a:srgbClr val="FFFF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4857757" y="4857760"/>
            <a:ext cx="4286243" cy="707886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02" name="TextBox 101"/>
          <p:cNvSpPr txBox="1">
            <a:spLocks noChangeArrowheads="1"/>
          </p:cNvSpPr>
          <p:nvPr/>
        </p:nvSpPr>
        <p:spPr bwMode="auto">
          <a:xfrm>
            <a:off x="1142976" y="4714884"/>
            <a:ext cx="4000528" cy="392864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Скобки раскрыть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>
            <a:spLocks noChangeArrowheads="1"/>
          </p:cNvSpPr>
          <p:nvPr/>
        </p:nvSpPr>
        <p:spPr bwMode="auto">
          <a:xfrm>
            <a:off x="7072335" y="5568751"/>
            <a:ext cx="2071697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Box 103"/>
          <p:cNvSpPr txBox="1">
            <a:spLocks noChangeArrowheads="1"/>
          </p:cNvSpPr>
          <p:nvPr/>
        </p:nvSpPr>
        <p:spPr bwMode="auto">
          <a:xfrm>
            <a:off x="7500958" y="6211669"/>
            <a:ext cx="1571663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AutoShape 12"/>
          <p:cNvSpPr>
            <a:spLocks noChangeArrowheads="1"/>
          </p:cNvSpPr>
          <p:nvPr/>
        </p:nvSpPr>
        <p:spPr bwMode="auto">
          <a:xfrm>
            <a:off x="2071670" y="3143248"/>
            <a:ext cx="142875" cy="337239"/>
          </a:xfrm>
          <a:prstGeom prst="flowChartExtract">
            <a:avLst/>
          </a:prstGeom>
          <a:solidFill>
            <a:srgbClr val="FFFFFF"/>
          </a:solidFill>
          <a:ln w="539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1357290" y="5429264"/>
            <a:ext cx="4929222" cy="348813"/>
          </a:xfrm>
          <a:prstGeom prst="rect">
            <a:avLst/>
          </a:prstGeom>
          <a:blipFill dpi="0" rotWithShape="1">
            <a:blip r:embed="rId9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сложить подобные…</a:t>
            </a:r>
            <a:endParaRPr lang="ru-RU" sz="40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 точка подвеса рычага должна отстоять от малой силы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50см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нагрузка на точку опоры составит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6Н. 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9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20469 -0.0479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10018 -0.02477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-1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 animBg="1"/>
      <p:bldP spid="48153" grpId="0" animBg="1"/>
      <p:bldP spid="77" grpId="0"/>
      <p:bldP spid="79" grpId="0"/>
      <p:bldP spid="83" grpId="0" animBg="1"/>
      <p:bldP spid="83" grpId="1" animBg="1"/>
      <p:bldP spid="82" grpId="0" animBg="1"/>
      <p:bldP spid="85" grpId="0" animBg="1"/>
      <p:bldP spid="41985" grpId="0"/>
      <p:bldP spid="41985" grpId="1"/>
      <p:bldP spid="41985" grpId="2"/>
      <p:bldP spid="92" grpId="0" uiExpand="1" build="p" animBg="1" advAuto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40563" y="57150"/>
            <a:ext cx="1684337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31775" y="-71438"/>
            <a:ext cx="2771775" cy="237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2143125"/>
            <a:ext cx="8643937" cy="4429125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Прочитайте по справочнику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определения темы.            </a:t>
            </a:r>
            <a:endParaRPr lang="ru-RU" sz="2600" b="1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чего зависит вращающее действие силы?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Как сформулировать правило моментов?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Проговорите или запишите на черновике формулу  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для расчета КПД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ru-RU" sz="2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Как понять, что КПД лампочки 3%?.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 затраченная  </a:t>
            </a:r>
            <a:r>
              <a:rPr lang="ru-RU" sz="2600" b="1" smtClean="0">
                <a:latin typeface="Times New Roman" pitchFamily="18" charset="0"/>
                <a:cs typeface="Times New Roman" pitchFamily="18" charset="0"/>
              </a:rPr>
              <a:t>работа всегда больше полезной</a:t>
            </a: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sz="26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Почему  подвижный блок даёт выигрыш в силе?</a:t>
            </a:r>
          </a:p>
        </p:txBody>
      </p:sp>
      <p:pic>
        <p:nvPicPr>
          <p:cNvPr id="26629" name="Picture 6" descr="1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5" y="285750"/>
            <a:ext cx="1071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0" y="-24"/>
            <a:ext cx="9144000" cy="2500330"/>
          </a:xfrm>
          <a:prstGeom prst="rect">
            <a:avLst/>
          </a:prstGeom>
          <a:solidFill>
            <a:srgbClr val="FFC000">
              <a:alpha val="53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совершает конькобежец на дистанции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км,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преодолевая силу трения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Н?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 txBox="1">
            <a:spLocks noChangeArrowheads="1"/>
          </p:cNvSpPr>
          <p:nvPr/>
        </p:nvSpPr>
        <p:spPr bwMode="black">
          <a:xfrm>
            <a:off x="0" y="714401"/>
            <a:ext cx="7572396" cy="1142963"/>
          </a:xfrm>
          <a:prstGeom prst="rect">
            <a:avLst/>
          </a:prstGeom>
          <a:solidFill>
            <a:srgbClr val="FF9900">
              <a:alpha val="44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Величина  работы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прямо пропорциональна приложенной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силе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 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пройденному пути.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5214942" y="1714489"/>
            <a:ext cx="3857652" cy="1000131"/>
          </a:xfrm>
          <a:prstGeom prst="rect">
            <a:avLst/>
          </a:prstGeom>
          <a:solidFill>
            <a:srgbClr val="F9E3A5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0" y="5286364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совершает конькобежец на дистанции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км,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преодолевая силу трения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кДж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858812" y="3825776"/>
            <a:ext cx="612000" cy="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V="1">
            <a:off x="297224" y="3338349"/>
            <a:ext cx="1021304" cy="17253"/>
          </a:xfrm>
          <a:prstGeom prst="straightConnector1">
            <a:avLst/>
          </a:prstGeom>
          <a:ln w="5080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4"/>
          <p:cNvGrpSpPr/>
          <p:nvPr/>
        </p:nvGrpSpPr>
        <p:grpSpPr>
          <a:xfrm>
            <a:off x="942125" y="4643447"/>
            <a:ext cx="714380" cy="461665"/>
            <a:chOff x="2714612" y="4429132"/>
            <a:chExt cx="714380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2714612" y="4429132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7"/>
          <p:cNvGrpSpPr/>
          <p:nvPr/>
        </p:nvGrpSpPr>
        <p:grpSpPr>
          <a:xfrm>
            <a:off x="642910" y="2467269"/>
            <a:ext cx="714380" cy="461665"/>
            <a:chOff x="3357554" y="2143116"/>
            <a:chExt cx="714380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Прямая со стрелкой 2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10"/>
          <p:cNvGrpSpPr/>
          <p:nvPr/>
        </p:nvGrpSpPr>
        <p:grpSpPr>
          <a:xfrm>
            <a:off x="71406" y="4071942"/>
            <a:ext cx="785818" cy="523220"/>
            <a:chOff x="2000232" y="2528824"/>
            <a:chExt cx="785818" cy="523220"/>
          </a:xfrm>
          <a:solidFill>
            <a:schemeClr val="bg1">
              <a:lumMod val="75000"/>
            </a:schemeClr>
          </a:solidFill>
        </p:grpSpPr>
        <p:cxnSp>
          <p:nvCxnSpPr>
            <p:cNvPr id="31" name="Прямая со стрелкой 30"/>
            <p:cNvCxnSpPr/>
            <p:nvPr/>
          </p:nvCxnSpPr>
          <p:spPr>
            <a:xfrm>
              <a:off x="2000232" y="2570156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000232" y="2528824"/>
              <a:ext cx="78581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тр</a:t>
              </a:r>
              <a:r>
                <a:rPr lang="en-US" sz="28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547093" y="363036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V="1">
            <a:off x="299183" y="3829249"/>
            <a:ext cx="500066" cy="28380"/>
          </a:xfrm>
          <a:prstGeom prst="line">
            <a:avLst/>
          </a:prstGeom>
          <a:ln w="50800">
            <a:solidFill>
              <a:srgbClr val="006600"/>
            </a:solidFill>
            <a:headEnd type="triangle" w="lg" len="med"/>
          </a:ln>
          <a:scene3d>
            <a:camera prst="orthographicFront">
              <a:rot lat="0" lon="0" rev="2136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333036" y="440991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28860" y="2786058"/>
            <a:ext cx="64294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(условие равновесия)   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928662" y="1785926"/>
            <a:ext cx="314327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oy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14546" y="4000504"/>
            <a:ext cx="235745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/>
          </a:p>
        </p:txBody>
      </p:sp>
      <p:grpSp>
        <p:nvGrpSpPr>
          <p:cNvPr id="39" name="Группа 7"/>
          <p:cNvGrpSpPr/>
          <p:nvPr/>
        </p:nvGrpSpPr>
        <p:grpSpPr>
          <a:xfrm>
            <a:off x="1142976" y="3854239"/>
            <a:ext cx="1000132" cy="717769"/>
            <a:chOff x="3357554" y="2143116"/>
            <a:chExt cx="1000132" cy="646331"/>
          </a:xfrm>
        </p:grpSpPr>
        <p:sp>
          <p:nvSpPr>
            <p:cNvPr id="40" name="TextBox 39"/>
            <p:cNvSpPr txBox="1"/>
            <p:nvPr/>
          </p:nvSpPr>
          <p:spPr>
            <a:xfrm>
              <a:off x="3357554" y="2143116"/>
              <a:ext cx="1000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ног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>
              <a:off x="3500430" y="2214554"/>
              <a:ext cx="428628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428860" y="3429000"/>
            <a:ext cx="25003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ног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5Н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43" name="TextBox 42"/>
          <p:cNvSpPr txBox="1"/>
          <p:nvPr/>
        </p:nvSpPr>
        <p:spPr>
          <a:xfrm>
            <a:off x="4429124" y="4071942"/>
            <a:ext cx="271464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</a:t>
            </a:r>
            <a:endParaRPr lang="ru-RU" sz="3600" dirty="0">
              <a:solidFill>
                <a:srgbClr val="0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72330" y="4068553"/>
            <a:ext cx="192879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кДж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1934" y="4711495"/>
            <a:ext cx="2428892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=-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5кДж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20580580">
            <a:off x="8204815" y="5427221"/>
            <a:ext cx="57150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solidFill>
                <a:srgbClr val="0033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3000372"/>
            <a:ext cx="714348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28728" y="3214686"/>
            <a:ext cx="71434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black">
          <a:xfrm>
            <a:off x="-71470" y="285704"/>
            <a:ext cx="8786874" cy="6429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есть процесс 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перемещения</a:t>
            </a:r>
            <a:r>
              <a:rPr kumimoji="0" lang="ru-RU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D1705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под действием  силы</a:t>
            </a:r>
            <a:endParaRPr kumimoji="0" lang="ru-RU" sz="3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0" y="-71462"/>
            <a:ext cx="1857356" cy="714380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3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Работа -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3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3322" grpId="0" animBg="1" autoUpdateAnimBg="0"/>
      <p:bldP spid="33" grpId="0" animBg="1"/>
      <p:bldP spid="36" grpId="0" animBg="1"/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9" grpId="0" animBg="1" autoUpdateAnimBg="0"/>
      <p:bldP spid="13320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14375" y="4929188"/>
            <a:ext cx="1071563" cy="571500"/>
          </a:xfrm>
          <a:prstGeom prst="rect">
            <a:avLst/>
          </a:prstGeom>
          <a:solidFill>
            <a:srgbClr val="FF9900">
              <a:alpha val="5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42864"/>
            <a:ext cx="9144000" cy="16144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На полу стоит ящик массой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кг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. Какую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надо произвести, чтобы поднять ящик на высоту кузова автомашины, равную 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1,5 м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? Какова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мощность 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этой силы, если процесс длился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минуту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43063"/>
            <a:ext cx="2317750" cy="2154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20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=1,5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 мин=60с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?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386013" y="1928802"/>
            <a:ext cx="6715125" cy="442915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 eaLnBrk="1" hangingPunct="1">
              <a:lnSpc>
                <a:spcPts val="3000"/>
              </a:lnSpc>
              <a:buFontTx/>
              <a:buNone/>
            </a:pPr>
            <a:r>
              <a:rPr lang="ru-RU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2000"/>
              </a:lnSpc>
              <a:buFontTx/>
              <a:buNone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(т.к. движение равномерное)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2500"/>
              </a:lnSpc>
              <a:buFontTx/>
              <a:buNone/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eaLnBrk="1" hangingPunct="1">
              <a:buFontTx/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ts val="3000"/>
              </a:lnSpc>
              <a:buFontTx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 силы руки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Дж, а 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мощность  всего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 ватт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-523875" y="3143248"/>
            <a:ext cx="2952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2428875" y="1785938"/>
            <a:ext cx="0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708026" y="5766585"/>
            <a:ext cx="1071562" cy="1587"/>
          </a:xfrm>
          <a:prstGeom prst="straightConnector1">
            <a:avLst/>
          </a:prstGeom>
          <a:ln w="5715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84296" y="6000768"/>
            <a:ext cx="73025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6200000" flipV="1">
            <a:off x="714646" y="4693254"/>
            <a:ext cx="1068059" cy="1920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01745" y="3757636"/>
            <a:ext cx="73930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81878" y="3823897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589892" y="6159410"/>
            <a:ext cx="42862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5916059"/>
            <a:ext cx="107150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857628"/>
            <a:ext cx="1071506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9554" y="685800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 28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4000"/>
                                        <p:tgtEl>
                                          <p:spTgt spid="5530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4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400"/>
                                        <p:tgtEl>
                                          <p:spTgt spid="55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400"/>
                                        <p:tgtEl>
                                          <p:spTgt spid="55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400"/>
                                        <p:tgtEl>
                                          <p:spTgt spid="55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400"/>
                                        <p:tgtEl>
                                          <p:spTgt spid="55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400"/>
                                        <p:tgtEl>
                                          <p:spTgt spid="553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300"/>
                                        <p:tgtEl>
                                          <p:spTgt spid="553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5300" grpId="0"/>
      <p:bldP spid="55301" grpId="0" build="p"/>
      <p:bldP spid="55302" grpId="0" uiExpand="1" build="p" animBg="1"/>
      <p:bldP spid="55303" grpId="0" animBg="1"/>
      <p:bldP spid="55304" grpId="0" animBg="1"/>
      <p:bldP spid="9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0" y="71414"/>
            <a:ext cx="914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Насос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 10 мин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выкачивает воду массой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т.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Глубина колодца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6м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Какова мощность двигателя насоса?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428860" y="1714488"/>
            <a:ext cx="6715140" cy="37862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ts val="3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ru-RU" sz="4000" b="1" kern="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</a:t>
            </a:r>
            <a:r>
              <a:rPr kumimoji="0" lang="ru-RU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F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нас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1F18A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(т.к. движение равномерное)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16000" marR="0" lvl="0" algn="ctr" defTabSz="914400" rtl="0" eaLnBrk="1" fontAlgn="base" latinLnBrk="0" hangingPunct="1">
              <a:lnSpc>
                <a:spcPts val="3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b="1" kern="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lvl="0" algn="ctr">
              <a:lnSpc>
                <a:spcPts val="3000"/>
              </a:lnSpc>
              <a:spcBef>
                <a:spcPts val="0"/>
              </a:spcBef>
              <a:buClr>
                <a:schemeClr val="hlink"/>
              </a:buClr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1F18A8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16000" lvl="0">
              <a:spcBef>
                <a:spcPts val="0"/>
              </a:spcBef>
              <a:buClr>
                <a:schemeClr val="hlink"/>
              </a:buClr>
            </a:pP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5т·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9,8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кг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·6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кДж</a:t>
            </a:r>
          </a:p>
          <a:p>
            <a:pPr marL="216000" lvl="0">
              <a:spcBef>
                <a:spcPts val="0"/>
              </a:spcBef>
              <a:buClr>
                <a:schemeClr val="hlink"/>
              </a:buClr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/t    N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кДж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lang="en-US" sz="4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</a:t>
            </a:r>
            <a:r>
              <a:rPr lang="en-US" sz="4000" b="1" kern="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Вт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6200000" flipV="1">
            <a:off x="678793" y="3338349"/>
            <a:ext cx="1021304" cy="17253"/>
          </a:xfrm>
          <a:prstGeom prst="straightConnector1">
            <a:avLst/>
          </a:prstGeom>
          <a:ln w="508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Группа 4"/>
          <p:cNvGrpSpPr/>
          <p:nvPr/>
        </p:nvGrpSpPr>
        <p:grpSpPr>
          <a:xfrm>
            <a:off x="-32" y="4643447"/>
            <a:ext cx="1143008" cy="714379"/>
            <a:chOff x="2714612" y="4429132"/>
            <a:chExt cx="714380" cy="1200329"/>
          </a:xfrm>
          <a:solidFill>
            <a:schemeClr val="bg1">
              <a:lumMod val="75000"/>
            </a:schemeClr>
          </a:solidFill>
        </p:grpSpPr>
        <p:sp>
          <p:nvSpPr>
            <p:cNvPr id="6" name="TextBox 5"/>
            <p:cNvSpPr txBox="1"/>
            <p:nvPr/>
          </p:nvSpPr>
          <p:spPr>
            <a:xfrm>
              <a:off x="2714612" y="4429132"/>
              <a:ext cx="714380" cy="1200329"/>
            </a:xfrm>
            <a:prstGeom prst="rect">
              <a:avLst/>
            </a:prstGeom>
            <a:grpFill/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sz="3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-31" y="2285992"/>
            <a:ext cx="1143008" cy="646331"/>
            <a:chOff x="3357554" y="2143116"/>
            <a:chExt cx="714380" cy="2138840"/>
          </a:xfrm>
          <a:solidFill>
            <a:srgbClr val="FFFF00"/>
          </a:solidFill>
        </p:grpSpPr>
        <p:sp>
          <p:nvSpPr>
            <p:cNvPr id="9" name="TextBox 8"/>
            <p:cNvSpPr txBox="1"/>
            <p:nvPr/>
          </p:nvSpPr>
          <p:spPr>
            <a:xfrm>
              <a:off x="3357554" y="2143116"/>
              <a:ext cx="714380" cy="2138840"/>
            </a:xfrm>
            <a:prstGeom prst="rect">
              <a:avLst/>
            </a:prstGeom>
            <a:grpFill/>
            <a:ln>
              <a:solidFill>
                <a:srgbClr val="0066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kern="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400" b="1" kern="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нас</a:t>
              </a:r>
              <a:endParaRPr lang="ru-RU" sz="24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Прямая со стрелкой 9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928662" y="3630361"/>
            <a:ext cx="642942" cy="35719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shade val="50000"/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698101" y="4409919"/>
            <a:ext cx="1021304" cy="17253"/>
          </a:xfrm>
          <a:prstGeom prst="straightConnector1">
            <a:avLst/>
          </a:prstGeom>
          <a:ln w="508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6"/>
          <p:cNvSpPr txBox="1">
            <a:spLocks noChangeArrowheads="1"/>
          </p:cNvSpPr>
          <p:nvPr/>
        </p:nvSpPr>
        <p:spPr>
          <a:xfrm>
            <a:off x="-214346" y="5357826"/>
            <a:ext cx="9644130" cy="1143008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216000" lvl="0">
              <a:spcBef>
                <a:spcPts val="0"/>
              </a:spcBef>
              <a:buClr>
                <a:schemeClr val="hlink"/>
              </a:buClr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Ответ: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Работа силы насоса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300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Дж,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его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мощность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кВт.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Мощность силы тяжести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ru-RU" sz="3200" b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кВт.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2272721"/>
            <a:ext cx="1071506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2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4714884"/>
            <a:ext cx="1071506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13" grpId="0" uiExpand="1" build="p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0" y="1928826"/>
            <a:ext cx="564357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На рисунке 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изображен диск, закрепленный на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 диску приложены силы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точке С1  и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точке В1.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силы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равно длина отрезка...                              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ОА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2)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 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)ОВ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4)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ОВ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ОС</a:t>
            </a:r>
            <a:r>
              <a:rPr kumimoji="0" lang="ru-RU" sz="2800" b="0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928802"/>
            <a:ext cx="3500462" cy="407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857760"/>
            <a:ext cx="5572132" cy="64294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Плечо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ОТ ОСИ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линии силы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000759" y="3442855"/>
            <a:ext cx="2698628" cy="940387"/>
            <a:chOff x="5088458" y="2728475"/>
            <a:chExt cx="3167115" cy="940387"/>
          </a:xfrm>
        </p:grpSpPr>
        <p:grpSp>
          <p:nvGrpSpPr>
            <p:cNvPr id="6" name="Группа 20"/>
            <p:cNvGrpSpPr/>
            <p:nvPr/>
          </p:nvGrpSpPr>
          <p:grpSpPr>
            <a:xfrm>
              <a:off x="5088458" y="2871351"/>
              <a:ext cx="3167115" cy="797511"/>
              <a:chOff x="5088458" y="2871351"/>
              <a:chExt cx="3167115" cy="797511"/>
            </a:xfrm>
          </p:grpSpPr>
          <p:sp>
            <p:nvSpPr>
              <p:cNvPr id="8" name="Овал 4"/>
              <p:cNvSpPr/>
              <p:nvPr/>
            </p:nvSpPr>
            <p:spPr bwMode="auto">
              <a:xfrm>
                <a:off x="7106438" y="2871351"/>
                <a:ext cx="735012" cy="3335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50800" tIns="50800" rIns="50800" bIns="50800" spcCol="1270" anchor="ctr"/>
              <a:lstStyle/>
              <a:p>
                <a:pPr algn="ctr" defTabSz="17780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4000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ru-RU" b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40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AutoShape 21"/>
              <p:cNvSpPr>
                <a:spLocks/>
              </p:cNvSpPr>
              <p:nvPr/>
            </p:nvSpPr>
            <p:spPr bwMode="auto">
              <a:xfrm rot="5400000">
                <a:off x="7367894" y="2781184"/>
                <a:ext cx="368881" cy="1406476"/>
              </a:xfrm>
              <a:prstGeom prst="leftBrace">
                <a:avLst>
                  <a:gd name="adj1" fmla="val 66667"/>
                  <a:gd name="adj2" fmla="val 50000"/>
                </a:avLst>
              </a:prstGeom>
              <a:noFill/>
              <a:ln w="5715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AutoShape 22"/>
              <p:cNvSpPr>
                <a:spLocks/>
              </p:cNvSpPr>
              <p:nvPr/>
            </p:nvSpPr>
            <p:spPr bwMode="auto">
              <a:xfrm rot="5400000">
                <a:off x="5705742" y="2633347"/>
                <a:ext cx="390907" cy="1625476"/>
              </a:xfrm>
              <a:prstGeom prst="leftBrace">
                <a:avLst>
                  <a:gd name="adj1" fmla="val 33566"/>
                  <a:gd name="adj2" fmla="val 50000"/>
                </a:avLst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5677679" y="2728475"/>
              <a:ext cx="617478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778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7572396" y="4929198"/>
            <a:ext cx="896592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5206" y="4935692"/>
            <a:ext cx="132440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)ОВ</a:t>
            </a:r>
            <a:endParaRPr lang="ru-RU" sz="40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71670" y="4071942"/>
            <a:ext cx="1000132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1392788">
            <a:off x="5836660" y="1915650"/>
            <a:ext cx="441146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4000" b="1" noProof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4" grpId="0" animBg="1"/>
      <p:bldP spid="4" grpId="1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1553" y="761990"/>
            <a:ext cx="4372479" cy="33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0" y="4471998"/>
            <a:ext cx="9144000" cy="195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noProof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Какую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силу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прилагает человек для поддержки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 рисунок 2),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если АВ 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90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ВС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см?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 ведра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120 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8354761" y="1996742"/>
            <a:ext cx="785818" cy="1588"/>
          </a:xfrm>
          <a:prstGeom prst="straightConnector1">
            <a:avLst/>
          </a:prstGeom>
          <a:ln w="38100">
            <a:solidFill>
              <a:srgbClr val="00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4"/>
          <p:cNvSpPr/>
          <p:nvPr/>
        </p:nvSpPr>
        <p:spPr>
          <a:xfrm>
            <a:off x="8172400" y="1185887"/>
            <a:ext cx="906462" cy="44291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0640" tIns="40640" rIns="40640" bIns="40640" spcCol="1270" anchor="ctr"/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512" y="857232"/>
            <a:ext cx="4437131" cy="76944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504" y="1643050"/>
            <a:ext cx="4643470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=0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 rot="16200000" flipH="1">
            <a:off x="7750991" y="1964521"/>
            <a:ext cx="428627" cy="1500198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 rot="16200000">
            <a:off x="6965173" y="821514"/>
            <a:ext cx="500066" cy="2857520"/>
          </a:xfrm>
          <a:prstGeom prst="rightBrace">
            <a:avLst>
              <a:gd name="adj1" fmla="val 8333"/>
              <a:gd name="adj2" fmla="val 54618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357430"/>
            <a:ext cx="400049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(90+30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0" y="3071810"/>
            <a:ext cx="3643306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(120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214686"/>
            <a:ext cx="1000132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928794" y="3214686"/>
            <a:ext cx="714380" cy="42862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0" y="3714752"/>
            <a:ext cx="1428728" cy="646331"/>
          </a:xfrm>
          <a:prstGeom prst="rect">
            <a:avLst/>
          </a:prstGeom>
          <a:solidFill>
            <a:schemeClr val="bg2">
              <a:lumMod val="75000"/>
              <a:alpha val="27058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new_year4">
  <a:themeElements>
    <a:clrScheme name="new year4 3">
      <a:dk1>
        <a:srgbClr val="1A1A70"/>
      </a:dk1>
      <a:lt1>
        <a:srgbClr val="FFFFFF"/>
      </a:lt1>
      <a:dk2>
        <a:srgbClr val="243D8C"/>
      </a:dk2>
      <a:lt2>
        <a:srgbClr val="DDDDDD"/>
      </a:lt2>
      <a:accent1>
        <a:srgbClr val="3E78C6"/>
      </a:accent1>
      <a:accent2>
        <a:srgbClr val="84A1E8"/>
      </a:accent2>
      <a:accent3>
        <a:srgbClr val="FFFFFF"/>
      </a:accent3>
      <a:accent4>
        <a:srgbClr val="14145F"/>
      </a:accent4>
      <a:accent5>
        <a:srgbClr val="AFBEDF"/>
      </a:accent5>
      <a:accent6>
        <a:srgbClr val="7791D2"/>
      </a:accent6>
      <a:hlink>
        <a:srgbClr val="90B54D"/>
      </a:hlink>
      <a:folHlink>
        <a:srgbClr val="F3C43F"/>
      </a:folHlink>
    </a:clrScheme>
    <a:fontScheme name="new year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w year4 1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C1B05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2">
        <a:dk1>
          <a:srgbClr val="2D4473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53961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99C2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year4 3">
        <a:dk1>
          <a:srgbClr val="1A1A70"/>
        </a:dk1>
        <a:lt1>
          <a:srgbClr val="FFFFFF"/>
        </a:lt1>
        <a:dk2>
          <a:srgbClr val="243D8C"/>
        </a:dk2>
        <a:lt2>
          <a:srgbClr val="DDDDDD"/>
        </a:lt2>
        <a:accent1>
          <a:srgbClr val="3E78C6"/>
        </a:accent1>
        <a:accent2>
          <a:srgbClr val="84A1E8"/>
        </a:accent2>
        <a:accent3>
          <a:srgbClr val="FFFFFF"/>
        </a:accent3>
        <a:accent4>
          <a:srgbClr val="14145F"/>
        </a:accent4>
        <a:accent5>
          <a:srgbClr val="AFBEDF"/>
        </a:accent5>
        <a:accent6>
          <a:srgbClr val="7791D2"/>
        </a:accent6>
        <a:hlink>
          <a:srgbClr val="90B54D"/>
        </a:hlink>
        <a:folHlink>
          <a:srgbClr val="F3C4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new_year4</Template>
  <TotalTime>2903</TotalTime>
  <Words>2027</Words>
  <Application>Microsoft Office PowerPoint</Application>
  <PresentationFormat>Экран (4:3)</PresentationFormat>
  <Paragraphs>387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new_year4</vt:lpstr>
      <vt:lpstr>Формула</vt:lpstr>
      <vt:lpstr>Домашнее задание.</vt:lpstr>
      <vt:lpstr>Слайд 2</vt:lpstr>
      <vt:lpstr>Слайд 3</vt:lpstr>
      <vt:lpstr>Слайд 4</vt:lpstr>
      <vt:lpstr>Работа -</vt:lpstr>
      <vt:lpstr>3. На полу стоит ящик массой 20 кг. Какую работу надо произвести, чтобы поднять ящик на высоту кузова автомашины, равную 1,5 м? Какова мощность этой силы, если процесс длился 1 минуту?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ЗОЛОТОЕ ПРАВИЛО.   КПД</vt:lpstr>
      <vt:lpstr>Слайд 24</vt:lpstr>
      <vt:lpstr>Слайд 25</vt:lpstr>
      <vt:lpstr>…вращающее действие от F  и ПЛЕЧА…                                   </vt:lpstr>
      <vt:lpstr>Слайд 27</vt:lpstr>
      <vt:lpstr>подвижный  БЛОК</vt:lpstr>
      <vt:lpstr>…вращающее действие от F  и ПЛЕЧА…                                   </vt:lpstr>
      <vt:lpstr>Слайд 30</vt:lpstr>
      <vt:lpstr>Слайд 31</vt:lpstr>
      <vt:lpstr>Слайд 32</vt:lpstr>
      <vt:lpstr>Слайд 33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knt</cp:lastModifiedBy>
  <cp:revision>231</cp:revision>
  <dcterms:created xsi:type="dcterms:W3CDTF">2008-12-14T04:17:18Z</dcterms:created>
  <dcterms:modified xsi:type="dcterms:W3CDTF">2019-04-17T05:19:03Z</dcterms:modified>
</cp:coreProperties>
</file>