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82"/>
  </p:notesMasterIdLst>
  <p:sldIdLst>
    <p:sldId id="385" r:id="rId2"/>
    <p:sldId id="445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446" r:id="rId12"/>
    <p:sldId id="316" r:id="rId13"/>
    <p:sldId id="438" r:id="rId14"/>
    <p:sldId id="440" r:id="rId15"/>
    <p:sldId id="433" r:id="rId16"/>
    <p:sldId id="434" r:id="rId17"/>
    <p:sldId id="442" r:id="rId18"/>
    <p:sldId id="453" r:id="rId19"/>
    <p:sldId id="517" r:id="rId20"/>
    <p:sldId id="501" r:id="rId21"/>
    <p:sldId id="502" r:id="rId22"/>
    <p:sldId id="503" r:id="rId23"/>
    <p:sldId id="504" r:id="rId24"/>
    <p:sldId id="506" r:id="rId25"/>
    <p:sldId id="505" r:id="rId26"/>
    <p:sldId id="507" r:id="rId27"/>
    <p:sldId id="518" r:id="rId28"/>
    <p:sldId id="441" r:id="rId29"/>
    <p:sldId id="436" r:id="rId30"/>
    <p:sldId id="508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5" r:id="rId53"/>
    <p:sldId id="476" r:id="rId54"/>
    <p:sldId id="477" r:id="rId55"/>
    <p:sldId id="478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0" r:id="rId78"/>
    <p:sldId id="448" r:id="rId79"/>
    <p:sldId id="435" r:id="rId80"/>
    <p:sldId id="443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6600"/>
    <a:srgbClr val="0000FF"/>
    <a:srgbClr val="0033CC"/>
    <a:srgbClr val="003300"/>
    <a:srgbClr val="66CCFF"/>
    <a:srgbClr val="000099"/>
    <a:srgbClr val="0014AC"/>
    <a:srgbClr val="220FB1"/>
    <a:srgbClr val="000000"/>
    <a:srgbClr val="365D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20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9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10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8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1.wav"/><Relationship Id="rId10" Type="http://schemas.openxmlformats.org/officeDocument/2006/relationships/image" Target="../media/image5.jpeg"/><Relationship Id="rId4" Type="http://schemas.openxmlformats.org/officeDocument/2006/relationships/audio" Target="../media/audio4.wav"/><Relationship Id="rId9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12.wav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1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audio" Target="../media/audio9.wav"/><Relationship Id="rId5" Type="http://schemas.openxmlformats.org/officeDocument/2006/relationships/audio" Target="../media/audio1.wav"/><Relationship Id="rId10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audio" Target="../media/audio5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1.wav"/><Relationship Id="rId4" Type="http://schemas.openxmlformats.org/officeDocument/2006/relationships/audio" Target="../media/audio7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6.wav"/><Relationship Id="rId4" Type="http://schemas.openxmlformats.org/officeDocument/2006/relationships/audio" Target="../media/audio8.wav"/><Relationship Id="rId9" Type="http://schemas.openxmlformats.org/officeDocument/2006/relationships/audio" Target="../media/audio13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audio" Target="../media/audio9.wav"/><Relationship Id="rId5" Type="http://schemas.openxmlformats.org/officeDocument/2006/relationships/audio" Target="../media/audio11.wav"/><Relationship Id="rId10" Type="http://schemas.openxmlformats.org/officeDocument/2006/relationships/audio" Target="../media/audio12.wav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6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0.jpeg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10.wav"/><Relationship Id="rId9" Type="http://schemas.openxmlformats.org/officeDocument/2006/relationships/audio" Target="../media/audio4.wav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4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- 13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42. раздел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/Т13/ ЭЛЕКТРОЕМКОСТЬ. КОНДЕНСАТОРЫ.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Знания учащихся по теме.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УСВОЕНИЯ ПОНЯТИЙ «ЭЛЕТРОЕМКСТЬ», «1 ФАРАД», «КОНДЕНСАТОР», ДЛЯ ПРИОБРЕТЕНИЯ УМЕНИЙ ВЫВОДИТЬ ФОРМУЛЫ ЕМКОСТИ ВОНДЕНСАТОРА, ЭНЕРГИИ ЗАРЯЖЕННОГО КОНДЕНСАТОРА, ПЛОТНОСТИ ЭНЕРГИИ В КОНДЕНСАТОРЕ, УСВОЕНИЯ ЗНАНИЙ О ИСПОЛЬЗОВАНИИ КОНДЕНСАТОРОВ.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Устройство и действие конденсатора постоянной и переменной ёмкости.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Зависимость ёмкости плоского конденсатора от площади пластин, расстояния между пластинами и среды.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заряженного конденсатора.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6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7"/>
          <p:cNvGrpSpPr/>
          <p:nvPr/>
        </p:nvGrpSpPr>
        <p:grpSpPr>
          <a:xfrm>
            <a:off x="4143372" y="5143512"/>
            <a:ext cx="714380" cy="646331"/>
            <a:chOff x="7643834" y="139463"/>
            <a:chExt cx="714380" cy="646331"/>
          </a:xfrm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00036" y="4321884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17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1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25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642910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м/с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 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714356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49973" y="1190296"/>
            <a:ext cx="3072126" cy="1786011"/>
            <a:chOff x="14533" y="2007"/>
            <a:chExt cx="4470" cy="3573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3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859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215106" y="126010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964909" y="1964521"/>
            <a:ext cx="314327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  <a:alpha val="6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935836" y="1714488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5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  <a:alpha val="5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857784" cy="20717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grpSp>
        <p:nvGrpSpPr>
          <p:cNvPr id="34" name="Группа 125"/>
          <p:cNvGrpSpPr/>
          <p:nvPr/>
        </p:nvGrpSpPr>
        <p:grpSpPr>
          <a:xfrm>
            <a:off x="6883774" y="1436787"/>
            <a:ext cx="2045416" cy="1404408"/>
            <a:chOff x="6858016" y="1771641"/>
            <a:chExt cx="2045416" cy="1404408"/>
          </a:xfrm>
        </p:grpSpPr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124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27" name="Прямая со стрелкой 126"/>
          <p:cNvCxnSpPr/>
          <p:nvPr/>
        </p:nvCxnSpPr>
        <p:spPr>
          <a:xfrm flipV="1">
            <a:off x="4071934" y="2571744"/>
            <a:ext cx="4214842" cy="12858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786050" y="1571612"/>
            <a:ext cx="3571900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16200000" flipH="1">
            <a:off x="6679421" y="1750207"/>
            <a:ext cx="428628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Рамка 135"/>
          <p:cNvSpPr/>
          <p:nvPr/>
        </p:nvSpPr>
        <p:spPr>
          <a:xfrm>
            <a:off x="8001024" y="1500174"/>
            <a:ext cx="85725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3483768"/>
            <a:ext cx="9565664" cy="7992888"/>
          </a:xfrm>
          <a:prstGeom prst="arc">
            <a:avLst>
              <a:gd name="adj1" fmla="val 16330123"/>
              <a:gd name="adj2" fmla="val 20462968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-32" y="6286544"/>
            <a:ext cx="67151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электрона в однородном поле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6572264" y="6357958"/>
            <a:ext cx="2571736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СР-3№3б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0" y="-24"/>
            <a:ext cx="50003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65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C 0.05521 -0.0007 0.11042 -0.00278 0.16528 -0.01921 C 0.21997 -0.03542 0.28264 -0.06574 0.32813 -0.09699 C 0.37344 -0.12824 0.36563 -0.14236 0.4382 -0.20695 C 0.51094 -0.27153 0.63733 -0.37801 0.76389 -0.48472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3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74" grpId="0" animBg="1" autoUpdateAnimBg="0"/>
      <p:bldP spid="136" grpId="0" animBg="1"/>
      <p:bldP spid="136" grpId="1" animBg="1"/>
      <p:bldP spid="84" grpId="0" animBg="1"/>
      <p:bldP spid="84" grpId="1" animBg="1"/>
      <p:bldP spid="13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/>
                <a:ea typeface="Times New Roman"/>
              </a:rPr>
              <a:t>«Почему лампа-вспышка дает гораздо большую освещенность, чем лампа накаливания? Хотя напряжение на ней гораздо меньше.»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86124"/>
            <a:ext cx="9144000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Опыт- поднести руки к заряженному электрометру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-214363"/>
            <a:ext cx="9144000" cy="7072363"/>
            <a:chOff x="0" y="25"/>
            <a:chExt cx="9144000" cy="7072363"/>
          </a:xfrm>
          <a:solidFill>
            <a:srgbClr val="000000">
              <a:alpha val="71000"/>
            </a:srgbClr>
          </a:solidFill>
        </p:grpSpPr>
        <p:grpSp>
          <p:nvGrpSpPr>
            <p:cNvPr id="7" name="Группа 11"/>
            <p:cNvGrpSpPr/>
            <p:nvPr/>
          </p:nvGrpSpPr>
          <p:grpSpPr>
            <a:xfrm>
              <a:off x="0" y="25"/>
              <a:ext cx="9144000" cy="7072363"/>
              <a:chOff x="-5072130" y="-500065"/>
              <a:chExt cx="9144000" cy="7072363"/>
            </a:xfrm>
            <a:grpFill/>
          </p:grpSpPr>
          <p:grpSp>
            <p:nvGrpSpPr>
              <p:cNvPr id="15" name="Группа 12"/>
              <p:cNvGrpSpPr/>
              <p:nvPr/>
            </p:nvGrpSpPr>
            <p:grpSpPr>
              <a:xfrm>
                <a:off x="-5072130" y="-500065"/>
                <a:ext cx="9144000" cy="7072363"/>
                <a:chOff x="0" y="-142852"/>
                <a:chExt cx="9144000" cy="7072363"/>
              </a:xfrm>
              <a:grpFill/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-142852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88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k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q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ru-RU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428860" y="5214949"/>
                  <a:ext cx="342902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k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9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-1143072" y="3286100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15"/>
            <p:cNvGrpSpPr/>
            <p:nvPr/>
          </p:nvGrpSpPr>
          <p:grpSpPr>
            <a:xfrm>
              <a:off x="2500298" y="214315"/>
              <a:ext cx="3214709" cy="1952802"/>
              <a:chOff x="428596" y="727408"/>
              <a:chExt cx="1755750" cy="1596570"/>
            </a:xfrm>
            <a:grpFill/>
          </p:grpSpPr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428596" y="1091786"/>
                <a:ext cx="933026" cy="1082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5"/>
              <p:cNvSpPr txBox="1">
                <a:spLocks noChangeArrowheads="1"/>
              </p:cNvSpPr>
              <p:nvPr/>
            </p:nvSpPr>
            <p:spPr bwMode="auto">
              <a:xfrm>
                <a:off x="1223522" y="1418103"/>
                <a:ext cx="758746" cy="905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509142" y="1346665"/>
                <a:ext cx="360000" cy="0"/>
              </a:xfrm>
              <a:prstGeom prst="line">
                <a:avLst/>
              </a:prstGeom>
              <a:grpFill/>
              <a:ln w="5715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052863" y="727408"/>
                <a:ext cx="865168" cy="981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 bwMode="auto">
              <a:xfrm flipV="1">
                <a:off x="1152084" y="1633292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1443030" y="902627"/>
                <a:ext cx="360000" cy="0"/>
              </a:xfrm>
              <a:prstGeom prst="line">
                <a:avLst/>
              </a:prstGeom>
              <a:grpFill/>
              <a:ln w="5715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643174" y="2714620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ёмкость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6165304"/>
            <a:ext cx="6084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1214422"/>
            <a:ext cx="6143668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588455">
            <a:off x="236102" y="4664974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конденсаторы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642966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7200" b="1" baseline="-2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14876" y="2775853"/>
            <a:ext cx="1643074" cy="1581841"/>
            <a:chOff x="11808" y="5904"/>
            <a:chExt cx="1152" cy="1440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567920" y="2143116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5143504" y="3119517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72198" y="1785926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const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3600" b="1" dirty="0" smtClean="0">
                <a:sym typeface="Symbol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sym typeface="Symbol"/>
              </a:rPr>
              <a:t></a:t>
            </a:r>
            <a:r>
              <a:rPr lang="en-US" sz="4800" b="1" dirty="0" smtClean="0">
                <a:sym typeface="Symbol"/>
              </a:rPr>
              <a:t>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endParaRPr lang="ru-RU" sz="3600" dirty="0"/>
          </a:p>
        </p:txBody>
      </p:sp>
      <p:sp>
        <p:nvSpPr>
          <p:cNvPr id="29" name="Месяц 28"/>
          <p:cNvSpPr/>
          <p:nvPr/>
        </p:nvSpPr>
        <p:spPr>
          <a:xfrm rot="5400000">
            <a:off x="4857752" y="1500174"/>
            <a:ext cx="1500198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214290"/>
            <a:ext cx="832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Электроёмкость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св-во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проводника…</a:t>
            </a:r>
            <a:endParaRPr lang="ru-RU" sz="36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00035" y="1023933"/>
            <a:ext cx="1714511" cy="1262059"/>
            <a:chOff x="6551" y="5003"/>
            <a:chExt cx="1326" cy="857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</p:grpSpPr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95" cy="812"/>
                <a:chOff x="11367" y="3511"/>
                <a:chExt cx="1110" cy="812"/>
              </a:xfrm>
            </p:grpSpPr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11367" y="3511"/>
                  <a:ext cx="1110" cy="812"/>
                  <a:chOff x="10875" y="3779"/>
                  <a:chExt cx="887" cy="812"/>
                </a:xfrm>
              </p:grpSpPr>
              <p:sp>
                <p:nvSpPr>
                  <p:cNvPr id="103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3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440109" y="1089307"/>
            <a:ext cx="1846136" cy="994852"/>
            <a:chOff x="2440109" y="1089307"/>
            <a:chExt cx="1846136" cy="994852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2440109" y="1089307"/>
              <a:ext cx="1846136" cy="994852"/>
              <a:chOff x="11225" y="3594"/>
              <a:chExt cx="970" cy="514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38" name="Group 14"/>
              <p:cNvGrpSpPr>
                <a:grpSpLocks/>
              </p:cNvGrpSpPr>
              <p:nvPr/>
            </p:nvGrpSpPr>
            <p:grpSpPr bwMode="auto">
              <a:xfrm>
                <a:off x="11225" y="3594"/>
                <a:ext cx="438" cy="514"/>
                <a:chOff x="10761" y="3862"/>
                <a:chExt cx="350" cy="514"/>
              </a:xfrm>
            </p:grpSpPr>
            <p:sp>
              <p:nvSpPr>
                <p:cNvPr id="103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761" y="3862"/>
                  <a:ext cx="350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1Кл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786" y="4074"/>
                  <a:ext cx="274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rot="180000" flipV="1">
              <a:off x="2598518" y="1576319"/>
              <a:ext cx="504000" cy="238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3189964" y="1322931"/>
            <a:ext cx="1285884" cy="5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1Ф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3" name="Group 19"/>
          <p:cNvGrpSpPr>
            <a:grpSpLocks/>
          </p:cNvGrpSpPr>
          <p:nvPr/>
        </p:nvGrpSpPr>
        <p:grpSpPr bwMode="auto">
          <a:xfrm>
            <a:off x="357158" y="3829698"/>
            <a:ext cx="1857388" cy="1429674"/>
            <a:chOff x="6551" y="4939"/>
            <a:chExt cx="1326" cy="921"/>
          </a:xfrm>
        </p:grpSpPr>
        <p:grpSp>
          <p:nvGrpSpPr>
            <p:cNvPr id="1044" name="Group 20"/>
            <p:cNvGrpSpPr>
              <a:grpSpLocks/>
            </p:cNvGrpSpPr>
            <p:nvPr/>
          </p:nvGrpSpPr>
          <p:grpSpPr bwMode="auto">
            <a:xfrm>
              <a:off x="6551" y="4939"/>
              <a:ext cx="1326" cy="921"/>
              <a:chOff x="978" y="3238"/>
              <a:chExt cx="1153" cy="921"/>
            </a:xfrm>
          </p:grpSpPr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5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 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47" name="Group 23"/>
              <p:cNvGrpSpPr>
                <a:grpSpLocks/>
              </p:cNvGrpSpPr>
              <p:nvPr/>
            </p:nvGrpSpPr>
            <p:grpSpPr bwMode="auto">
              <a:xfrm>
                <a:off x="1453" y="3238"/>
                <a:ext cx="677" cy="876"/>
                <a:chOff x="11393" y="3447"/>
                <a:chExt cx="1081" cy="876"/>
              </a:xfrm>
            </p:grpSpPr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49" name="Group 25"/>
                <p:cNvGrpSpPr>
                  <a:grpSpLocks/>
                </p:cNvGrpSpPr>
                <p:nvPr/>
              </p:nvGrpSpPr>
              <p:grpSpPr bwMode="auto">
                <a:xfrm>
                  <a:off x="11393" y="3447"/>
                  <a:ext cx="1081" cy="876"/>
                  <a:chOff x="10898" y="3715"/>
                  <a:chExt cx="864" cy="876"/>
                </a:xfrm>
              </p:grpSpPr>
              <p:sp>
                <p:nvSpPr>
                  <p:cNvPr id="1050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3715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en-US" sz="44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kumimoji="0" lang="en-US" sz="40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40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k</a:t>
                    </a:r>
                    <a:r>
                      <a:rPr kumimoji="0" lang="en-US" sz="40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7233" y="5435"/>
              <a:ext cx="3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37"/>
          <p:cNvGrpSpPr/>
          <p:nvPr/>
        </p:nvGrpSpPr>
        <p:grpSpPr>
          <a:xfrm>
            <a:off x="285720" y="2357430"/>
            <a:ext cx="2050282" cy="1357322"/>
            <a:chOff x="4654457" y="4538316"/>
            <a:chExt cx="2203559" cy="1357322"/>
          </a:xfrm>
        </p:grpSpPr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4654457" y="4861139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00FF"/>
                  </a:solidFill>
                  <a:sym typeface="Symbol"/>
                </a:rPr>
                <a:t>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auto">
            <a:xfrm>
              <a:off x="5533755" y="453831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51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2285984" y="3929066"/>
            <a:ext cx="1762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размеров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428860" y="4357694"/>
            <a:ext cx="1333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4714884"/>
            <a:ext cx="1249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0" y="0"/>
            <a:ext cx="9144000" cy="7072363"/>
            <a:chOff x="357222" y="-2643182"/>
            <a:chExt cx="9144000" cy="7072363"/>
          </a:xfrm>
          <a:solidFill>
            <a:srgbClr val="000000">
              <a:alpha val="69000"/>
            </a:srgbClr>
          </a:solidFill>
        </p:grpSpPr>
        <p:grpSp>
          <p:nvGrpSpPr>
            <p:cNvPr id="50" name="Группа 11"/>
            <p:cNvGrpSpPr/>
            <p:nvPr/>
          </p:nvGrpSpPr>
          <p:grpSpPr>
            <a:xfrm>
              <a:off x="357222" y="-2643182"/>
              <a:ext cx="9144000" cy="7072363"/>
              <a:chOff x="-4714908" y="-3143272"/>
              <a:chExt cx="9144000" cy="7072363"/>
            </a:xfrm>
            <a:grpFill/>
          </p:grpSpPr>
          <p:grpSp>
            <p:nvGrpSpPr>
              <p:cNvPr id="63" name="Группа 12"/>
              <p:cNvGrpSpPr/>
              <p:nvPr/>
            </p:nvGrpSpPr>
            <p:grpSpPr>
              <a:xfrm>
                <a:off x="-4714908" y="-3143272"/>
                <a:ext cx="9144000" cy="7072363"/>
                <a:chOff x="357222" y="-2786059"/>
                <a:chExt cx="9144000" cy="7072363"/>
              </a:xfrm>
              <a:grpFill/>
            </p:grpSpPr>
            <p:sp>
              <p:nvSpPr>
                <p:cNvPr id="68" name="Прямоугольник 67"/>
                <p:cNvSpPr/>
                <p:nvPr/>
              </p:nvSpPr>
              <p:spPr>
                <a:xfrm>
                  <a:off x="357222" y="-2786059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ru-RU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en-US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r</a:t>
                  </a:r>
                </a:p>
                <a:p>
                  <a:pPr algn="ctr">
                    <a:lnSpc>
                      <a:spcPts val="2500"/>
                    </a:lnSpc>
                    <a:spcAft>
                      <a:spcPts val="1000"/>
                    </a:spcAft>
                  </a:pPr>
                  <a:r>
                    <a:rPr lang="en-US" sz="8000" b="1" baseline="-250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              k</a:t>
                  </a:r>
                  <a:endParaRPr lang="ru-RU" sz="8000" b="1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072198" y="2963945"/>
                  <a:ext cx="342902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k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9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71406" y="355202"/>
                <a:ext cx="198000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Группа 15"/>
            <p:cNvGrpSpPr/>
            <p:nvPr/>
          </p:nvGrpSpPr>
          <p:grpSpPr>
            <a:xfrm>
              <a:off x="428628" y="-2431997"/>
              <a:ext cx="2844715" cy="1789055"/>
              <a:chOff x="-702865" y="-1436152"/>
              <a:chExt cx="1553672" cy="1462692"/>
            </a:xfrm>
            <a:grpFill/>
          </p:grpSpPr>
          <p:sp>
            <p:nvSpPr>
              <p:cNvPr id="52" name="TextBox 51"/>
              <p:cNvSpPr txBox="1">
                <a:spLocks noChangeArrowheads="1"/>
              </p:cNvSpPr>
              <p:nvPr/>
            </p:nvSpPr>
            <p:spPr bwMode="auto">
              <a:xfrm>
                <a:off x="-702865" y="-1130160"/>
                <a:ext cx="933026" cy="10820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8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3" name="Прямая соединительная линия 52"/>
              <p:cNvCxnSpPr/>
              <p:nvPr/>
            </p:nvCxnSpPr>
            <p:spPr bwMode="auto">
              <a:xfrm flipV="1">
                <a:off x="115341" y="-601545"/>
                <a:ext cx="629177" cy="28596"/>
              </a:xfrm>
              <a:prstGeom prst="line">
                <a:avLst/>
              </a:prstGeom>
              <a:grpFill/>
              <a:ln w="635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>
                <a:spLocks noChangeArrowheads="1"/>
              </p:cNvSpPr>
              <p:nvPr/>
            </p:nvSpPr>
            <p:spPr bwMode="auto">
              <a:xfrm>
                <a:off x="38896" y="-1436152"/>
                <a:ext cx="507088" cy="981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q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15"/>
              <p:cNvSpPr txBox="1">
                <a:spLocks noChangeArrowheads="1"/>
              </p:cNvSpPr>
              <p:nvPr/>
            </p:nvSpPr>
            <p:spPr bwMode="auto">
              <a:xfrm>
                <a:off x="92061" y="-803844"/>
                <a:ext cx="758746" cy="8303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vl="0"/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6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endParaRPr lang="ru-RU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72" name="Прямая со стрелкой 71"/>
          <p:cNvCxnSpPr/>
          <p:nvPr/>
        </p:nvCxnSpPr>
        <p:spPr>
          <a:xfrm flipV="1">
            <a:off x="500034" y="2071678"/>
            <a:ext cx="1000132" cy="85725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1064146" y="4056176"/>
            <a:ext cx="428628" cy="500066"/>
          </a:xfrm>
          <a:prstGeom prst="round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714480" y="4643446"/>
            <a:ext cx="428628" cy="500066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28" grpId="0"/>
      <p:bldP spid="29" grpId="0" animBg="1"/>
      <p:bldP spid="30" grpId="0"/>
      <p:bldP spid="1042" grpId="0"/>
      <p:bldP spid="64" grpId="0"/>
      <p:bldP spid="65" grpId="0"/>
      <p:bldP spid="66" grpId="0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6357950" y="4446897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2640470" y="729143"/>
            <a:ext cx="1437882" cy="2185162"/>
            <a:chOff x="2719" y="7396"/>
            <a:chExt cx="783" cy="760"/>
          </a:xfrm>
        </p:grpSpPr>
        <p:sp>
          <p:nvSpPr>
            <p:cNvPr id="37" name="Line 122"/>
            <p:cNvSpPr>
              <a:spLocks noChangeShapeType="1"/>
            </p:cNvSpPr>
            <p:nvPr/>
          </p:nvSpPr>
          <p:spPr bwMode="auto">
            <a:xfrm flipH="1">
              <a:off x="2719" y="7396"/>
              <a:ext cx="78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21"/>
            <p:cNvSpPr>
              <a:spLocks noChangeShapeType="1"/>
            </p:cNvSpPr>
            <p:nvPr/>
          </p:nvSpPr>
          <p:spPr bwMode="auto">
            <a:xfrm flipH="1">
              <a:off x="2719" y="7776"/>
              <a:ext cx="64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20"/>
            <p:cNvSpPr>
              <a:spLocks noChangeShapeType="1"/>
            </p:cNvSpPr>
            <p:nvPr/>
          </p:nvSpPr>
          <p:spPr bwMode="auto">
            <a:xfrm flipH="1">
              <a:off x="2742" y="8156"/>
              <a:ext cx="72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-500098" y="1212210"/>
            <a:ext cx="1439718" cy="2216790"/>
            <a:chOff x="1129" y="7369"/>
            <a:chExt cx="784" cy="771"/>
          </a:xfrm>
        </p:grpSpPr>
        <p:sp>
          <p:nvSpPr>
            <p:cNvPr id="34" name="Line 118"/>
            <p:cNvSpPr>
              <a:spLocks noChangeShapeType="1"/>
            </p:cNvSpPr>
            <p:nvPr/>
          </p:nvSpPr>
          <p:spPr bwMode="auto">
            <a:xfrm flipH="1">
              <a:off x="1175" y="8140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117"/>
            <p:cNvSpPr>
              <a:spLocks noChangeShapeType="1"/>
            </p:cNvSpPr>
            <p:nvPr/>
          </p:nvSpPr>
          <p:spPr bwMode="auto">
            <a:xfrm flipH="1" flipV="1">
              <a:off x="1164" y="7761"/>
              <a:ext cx="749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116"/>
            <p:cNvSpPr>
              <a:spLocks noChangeShapeType="1"/>
            </p:cNvSpPr>
            <p:nvPr/>
          </p:nvSpPr>
          <p:spPr bwMode="auto">
            <a:xfrm flipH="1">
              <a:off x="1129" y="7369"/>
              <a:ext cx="78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1104341" y="1211102"/>
            <a:ext cx="2646216" cy="5750"/>
            <a:chOff x="1935" y="7593"/>
            <a:chExt cx="1441" cy="2"/>
          </a:xfrm>
        </p:grpSpPr>
        <p:sp>
          <p:nvSpPr>
            <p:cNvPr id="3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 rot="10800000" flipH="1">
            <a:off x="-143100" y="716786"/>
            <a:ext cx="2646216" cy="2875"/>
            <a:chOff x="1935" y="7592"/>
            <a:chExt cx="1441" cy="1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42976" y="142852"/>
            <a:ext cx="357190" cy="357166"/>
            <a:chOff x="846" y="9235"/>
            <a:chExt cx="366" cy="388"/>
          </a:xfrm>
        </p:grpSpPr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214546" y="142852"/>
            <a:ext cx="285752" cy="285728"/>
            <a:chOff x="846" y="9235"/>
            <a:chExt cx="366" cy="388"/>
          </a:xfrm>
        </p:grpSpPr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1107351" y="2359860"/>
            <a:ext cx="2646216" cy="5750"/>
            <a:chOff x="1935" y="7593"/>
            <a:chExt cx="1441" cy="2"/>
          </a:xfrm>
        </p:grpSpPr>
        <p:sp>
          <p:nvSpPr>
            <p:cNvPr id="5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111"/>
          <p:cNvGrpSpPr>
            <a:grpSpLocks/>
          </p:cNvGrpSpPr>
          <p:nvPr/>
        </p:nvGrpSpPr>
        <p:grpSpPr bwMode="auto">
          <a:xfrm>
            <a:off x="1107351" y="3500438"/>
            <a:ext cx="2646216" cy="5750"/>
            <a:chOff x="1935" y="7593"/>
            <a:chExt cx="1441" cy="2"/>
          </a:xfrm>
        </p:grpSpPr>
        <p:sp>
          <p:nvSpPr>
            <p:cNvPr id="55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 rot="10800000" flipH="1">
            <a:off x="-178533" y="1785480"/>
            <a:ext cx="2646216" cy="2875"/>
            <a:chOff x="1935" y="7592"/>
            <a:chExt cx="1441" cy="1"/>
          </a:xfrm>
        </p:grpSpPr>
        <p:sp>
          <p:nvSpPr>
            <p:cNvPr id="59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94"/>
          <p:cNvGrpSpPr>
            <a:grpSpLocks/>
          </p:cNvGrpSpPr>
          <p:nvPr/>
        </p:nvGrpSpPr>
        <p:grpSpPr bwMode="auto">
          <a:xfrm rot="10800000" flipH="1">
            <a:off x="-142720" y="2904738"/>
            <a:ext cx="2646216" cy="2875"/>
            <a:chOff x="1935" y="7592"/>
            <a:chExt cx="1441" cy="1"/>
          </a:xfrm>
        </p:grpSpPr>
        <p:sp>
          <p:nvSpPr>
            <p:cNvPr id="63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2702255" y="618204"/>
            <a:ext cx="1428760" cy="30718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-500098" y="500042"/>
            <a:ext cx="1428760" cy="307183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36111" y="357166"/>
            <a:ext cx="142876" cy="3357586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000496" y="855200"/>
            <a:ext cx="1659601" cy="10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478777" y="344969"/>
            <a:ext cx="2307933" cy="2012461"/>
            <a:chOff x="11683" y="3393"/>
            <a:chExt cx="1116" cy="899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1752" y="3844"/>
              <a:ext cx="8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11683" y="3393"/>
              <a:ext cx="1116" cy="899"/>
              <a:chOff x="11118" y="3661"/>
              <a:chExt cx="891" cy="899"/>
            </a:xfrm>
          </p:grpSpPr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11146" y="3661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11118" y="4110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940725" y="359596"/>
            <a:ext cx="142876" cy="33575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143240" y="0"/>
            <a:ext cx="3198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конденсатор.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3944737">
            <a:off x="999185" y="1614129"/>
            <a:ext cx="276287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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размеров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4114869">
            <a:off x="250482" y="1670253"/>
            <a:ext cx="315445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эл.лит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Group 2"/>
          <p:cNvGrpSpPr>
            <a:grpSpLocks/>
          </p:cNvGrpSpPr>
          <p:nvPr/>
        </p:nvGrpSpPr>
        <p:grpSpPr bwMode="auto">
          <a:xfrm>
            <a:off x="214282" y="3667139"/>
            <a:ext cx="1714511" cy="1262059"/>
            <a:chOff x="6551" y="5003"/>
            <a:chExt cx="1326" cy="857"/>
          </a:xfrm>
          <a:noFill/>
        </p:grpSpPr>
        <p:grpSp>
          <p:nvGrpSpPr>
            <p:cNvPr id="71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0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95" cy="812"/>
                <a:chOff x="11367" y="3511"/>
                <a:chExt cx="1110" cy="812"/>
              </a:xfrm>
              <a:grpFill/>
            </p:grpSpPr>
            <p:sp>
              <p:nvSpPr>
                <p:cNvPr id="81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2" name="Group 8"/>
                <p:cNvGrpSpPr>
                  <a:grpSpLocks/>
                </p:cNvGrpSpPr>
                <p:nvPr/>
              </p:nvGrpSpPr>
              <p:grpSpPr bwMode="auto">
                <a:xfrm>
                  <a:off x="11367" y="3511"/>
                  <a:ext cx="1110" cy="812"/>
                  <a:chOff x="10875" y="3779"/>
                  <a:chExt cx="887" cy="812"/>
                </a:xfrm>
                <a:grpFill/>
              </p:grpSpPr>
              <p:sp>
                <p:nvSpPr>
                  <p:cNvPr id="8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391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2"/>
          <p:cNvGrpSpPr>
            <a:grpSpLocks/>
          </p:cNvGrpSpPr>
          <p:nvPr/>
        </p:nvGrpSpPr>
        <p:grpSpPr bwMode="auto">
          <a:xfrm>
            <a:off x="1618328" y="3623119"/>
            <a:ext cx="1714511" cy="1262059"/>
            <a:chOff x="6551" y="5003"/>
            <a:chExt cx="1326" cy="857"/>
          </a:xfrm>
          <a:noFill/>
        </p:grpSpPr>
        <p:grpSp>
          <p:nvGrpSpPr>
            <p:cNvPr id="8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8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6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1218" y="3302"/>
                <a:ext cx="742" cy="812"/>
                <a:chOff x="11011" y="3511"/>
                <a:chExt cx="1184" cy="812"/>
              </a:xfrm>
              <a:grpFill/>
            </p:grpSpPr>
            <p:sp>
              <p:nvSpPr>
                <p:cNvPr id="9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3" name="Group 8"/>
                <p:cNvGrpSpPr>
                  <a:grpSpLocks/>
                </p:cNvGrpSpPr>
                <p:nvPr/>
              </p:nvGrpSpPr>
              <p:grpSpPr bwMode="auto">
                <a:xfrm>
                  <a:off x="11011" y="3511"/>
                  <a:ext cx="1108" cy="812"/>
                  <a:chOff x="10584" y="3779"/>
                  <a:chExt cx="885" cy="812"/>
                </a:xfrm>
                <a:grpFill/>
              </p:grpSpPr>
              <p:sp>
                <p:nvSpPr>
                  <p:cNvPr id="9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84" y="3779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4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06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>
              <a:off x="7052" y="5536"/>
              <a:ext cx="391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1928794" y="4484804"/>
            <a:ext cx="1428760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4000"/>
              </a:lnSpc>
              <a:spcAft>
                <a:spcPts val="100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Group 2"/>
          <p:cNvGrpSpPr>
            <a:grpSpLocks/>
          </p:cNvGrpSpPr>
          <p:nvPr/>
        </p:nvGrpSpPr>
        <p:grpSpPr bwMode="auto">
          <a:xfrm>
            <a:off x="2758632" y="3633915"/>
            <a:ext cx="1785626" cy="1298875"/>
            <a:chOff x="6551" y="4978"/>
            <a:chExt cx="1381" cy="882"/>
          </a:xfrm>
          <a:noFill/>
        </p:grpSpPr>
        <p:grpSp>
          <p:nvGrpSpPr>
            <p:cNvPr id="98" name="Group 3"/>
            <p:cNvGrpSpPr>
              <a:grpSpLocks/>
            </p:cNvGrpSpPr>
            <p:nvPr/>
          </p:nvGrpSpPr>
          <p:grpSpPr bwMode="auto">
            <a:xfrm>
              <a:off x="6551" y="4978"/>
              <a:ext cx="1326" cy="882"/>
              <a:chOff x="978" y="3277"/>
              <a:chExt cx="1153" cy="882"/>
            </a:xfrm>
            <a:grpFill/>
          </p:grpSpPr>
          <p:sp>
            <p:nvSpPr>
              <p:cNvPr id="100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6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2" name="Group 6"/>
              <p:cNvGrpSpPr>
                <a:grpSpLocks/>
              </p:cNvGrpSpPr>
              <p:nvPr/>
            </p:nvGrpSpPr>
            <p:grpSpPr bwMode="auto">
              <a:xfrm>
                <a:off x="1075" y="3277"/>
                <a:ext cx="899" cy="452"/>
                <a:chOff x="10763" y="3486"/>
                <a:chExt cx="1432" cy="452"/>
              </a:xfrm>
              <a:grpFill/>
            </p:grpSpPr>
            <p:sp>
              <p:nvSpPr>
                <p:cNvPr id="103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763" y="3486"/>
                  <a:ext cx="1080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 rot="180000" flipV="1">
              <a:off x="7052" y="5505"/>
              <a:ext cx="880" cy="31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3286116" y="4357694"/>
            <a:ext cx="1643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auto">
          <a:xfrm>
            <a:off x="3337085" y="3643314"/>
            <a:ext cx="19288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" name="Group 2"/>
          <p:cNvGrpSpPr>
            <a:grpSpLocks/>
          </p:cNvGrpSpPr>
          <p:nvPr/>
        </p:nvGrpSpPr>
        <p:grpSpPr bwMode="auto">
          <a:xfrm>
            <a:off x="5072076" y="3738577"/>
            <a:ext cx="2249813" cy="1262059"/>
            <a:chOff x="6551" y="5003"/>
            <a:chExt cx="1740" cy="857"/>
          </a:xfrm>
          <a:noFill/>
        </p:grpSpPr>
        <p:grpSp>
          <p:nvGrpSpPr>
            <p:cNvPr id="121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23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5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77" cy="450"/>
                <a:chOff x="11364" y="3511"/>
                <a:chExt cx="1081" cy="450"/>
              </a:xfrm>
              <a:grpFill/>
            </p:grpSpPr>
            <p:sp>
              <p:nvSpPr>
                <p:cNvPr id="126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 Box 6"/>
          <p:cNvSpPr txBox="1">
            <a:spLocks noChangeArrowheads="1"/>
          </p:cNvSpPr>
          <p:nvPr/>
        </p:nvSpPr>
        <p:spPr bwMode="auto">
          <a:xfrm>
            <a:off x="5786446" y="3633661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214678" y="5357826"/>
            <a:ext cx="1860581" cy="1214446"/>
            <a:chOff x="6551" y="5003"/>
            <a:chExt cx="1326" cy="857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</p:grpSpPr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95" cy="812"/>
                <a:chOff x="11367" y="3511"/>
                <a:chExt cx="1110" cy="812"/>
              </a:xfrm>
            </p:grpSpPr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11367" y="3511"/>
                  <a:ext cx="1110" cy="812"/>
                  <a:chOff x="10875" y="3779"/>
                  <a:chExt cx="887" cy="812"/>
                </a:xfrm>
              </p:grpSpPr>
              <p:sp>
                <p:nvSpPr>
                  <p:cNvPr id="103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ru-RU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без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3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Прямоугольник 133"/>
          <p:cNvSpPr/>
          <p:nvPr/>
        </p:nvSpPr>
        <p:spPr>
          <a:xfrm>
            <a:off x="2143108" y="5786454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9583338">
            <a:off x="7292356" y="4305550"/>
            <a:ext cx="207167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3286116" y="3786190"/>
            <a:ext cx="571504" cy="5715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3357554" y="4500570"/>
            <a:ext cx="857256" cy="571504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5" name="Группа 154"/>
          <p:cNvGrpSpPr/>
          <p:nvPr/>
        </p:nvGrpSpPr>
        <p:grpSpPr>
          <a:xfrm>
            <a:off x="5127987" y="5187532"/>
            <a:ext cx="2587285" cy="1670468"/>
            <a:chOff x="4806042" y="5187532"/>
            <a:chExt cx="2587285" cy="1599054"/>
          </a:xfrm>
        </p:grpSpPr>
        <p:sp>
          <p:nvSpPr>
            <p:cNvPr id="145" name="Text Box 5"/>
            <p:cNvSpPr txBox="1">
              <a:spLocks noChangeArrowheads="1"/>
            </p:cNvSpPr>
            <p:nvPr/>
          </p:nvSpPr>
          <p:spPr bwMode="auto">
            <a:xfrm>
              <a:off x="6429388" y="6000768"/>
              <a:ext cx="500066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6" name="Group 2"/>
            <p:cNvGrpSpPr>
              <a:grpSpLocks/>
            </p:cNvGrpSpPr>
            <p:nvPr/>
          </p:nvGrpSpPr>
          <p:grpSpPr bwMode="auto">
            <a:xfrm>
              <a:off x="4806042" y="5292448"/>
              <a:ext cx="2587285" cy="1262059"/>
              <a:chOff x="6290" y="5003"/>
              <a:chExt cx="2001" cy="857"/>
            </a:xfrm>
            <a:noFill/>
          </p:grpSpPr>
          <p:grpSp>
            <p:nvGrpSpPr>
              <p:cNvPr id="147" name="Group 3"/>
              <p:cNvGrpSpPr>
                <a:grpSpLocks/>
              </p:cNvGrpSpPr>
              <p:nvPr/>
            </p:nvGrpSpPr>
            <p:grpSpPr bwMode="auto">
              <a:xfrm>
                <a:off x="6290" y="5003"/>
                <a:ext cx="1585" cy="857"/>
                <a:chOff x="752" y="3302"/>
                <a:chExt cx="1379" cy="857"/>
              </a:xfrm>
              <a:grpFill/>
            </p:grpSpPr>
            <p:sp>
              <p:nvSpPr>
                <p:cNvPr id="14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52" y="3492"/>
                  <a:ext cx="972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en-US" sz="3600" b="1" baseline="-25000" dirty="0" err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без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51" name="Group 6"/>
                <p:cNvGrpSpPr>
                  <a:grpSpLocks/>
                </p:cNvGrpSpPr>
                <p:nvPr/>
              </p:nvGrpSpPr>
              <p:grpSpPr bwMode="auto">
                <a:xfrm>
                  <a:off x="1425" y="3302"/>
                  <a:ext cx="676" cy="450"/>
                  <a:chOff x="11364" y="3511"/>
                  <a:chExt cx="1081" cy="450"/>
                </a:xfrm>
                <a:grpFill/>
              </p:grpSpPr>
              <p:sp>
                <p:nvSpPr>
                  <p:cNvPr id="15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64" y="3511"/>
                    <a:ext cx="1081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48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6143636" y="5187532"/>
              <a:ext cx="1106815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Рамка 132"/>
          <p:cNvSpPr/>
          <p:nvPr/>
        </p:nvSpPr>
        <p:spPr>
          <a:xfrm>
            <a:off x="4963557" y="3571876"/>
            <a:ext cx="2571768" cy="16430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6" name="Group 2"/>
          <p:cNvGrpSpPr>
            <a:grpSpLocks/>
          </p:cNvGrpSpPr>
          <p:nvPr/>
        </p:nvGrpSpPr>
        <p:grpSpPr bwMode="auto">
          <a:xfrm>
            <a:off x="5478777" y="341400"/>
            <a:ext cx="2307933" cy="2012461"/>
            <a:chOff x="11683" y="3393"/>
            <a:chExt cx="1116" cy="899"/>
          </a:xfrm>
        </p:grpSpPr>
        <p:sp>
          <p:nvSpPr>
            <p:cNvPr id="157" name="Line 3"/>
            <p:cNvSpPr>
              <a:spLocks noChangeShapeType="1"/>
            </p:cNvSpPr>
            <p:nvPr/>
          </p:nvSpPr>
          <p:spPr bwMode="auto">
            <a:xfrm>
              <a:off x="11752" y="3844"/>
              <a:ext cx="8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8" name="Group 4"/>
            <p:cNvGrpSpPr>
              <a:grpSpLocks/>
            </p:cNvGrpSpPr>
            <p:nvPr/>
          </p:nvGrpSpPr>
          <p:grpSpPr bwMode="auto">
            <a:xfrm>
              <a:off x="11683" y="3393"/>
              <a:ext cx="1116" cy="899"/>
              <a:chOff x="11118" y="3661"/>
              <a:chExt cx="891" cy="899"/>
            </a:xfrm>
          </p:grpSpPr>
          <p:sp>
            <p:nvSpPr>
              <p:cNvPr id="159" name="Text Box 5"/>
              <p:cNvSpPr txBox="1">
                <a:spLocks noChangeArrowheads="1"/>
              </p:cNvSpPr>
              <p:nvPr/>
            </p:nvSpPr>
            <p:spPr bwMode="auto">
              <a:xfrm>
                <a:off x="11146" y="3661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Text Box 6"/>
              <p:cNvSpPr txBox="1">
                <a:spLocks noChangeArrowheads="1"/>
              </p:cNvSpPr>
              <p:nvPr/>
            </p:nvSpPr>
            <p:spPr bwMode="auto">
              <a:xfrm>
                <a:off x="11118" y="4110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62" name="Прямая со стрелкой 161"/>
          <p:cNvCxnSpPr/>
          <p:nvPr/>
        </p:nvCxnSpPr>
        <p:spPr>
          <a:xfrm rot="5400000" flipH="1" flipV="1">
            <a:off x="4572000" y="4500570"/>
            <a:ext cx="1000132" cy="1000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flipV="1">
            <a:off x="4572000" y="6000768"/>
            <a:ext cx="71438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0" y="0"/>
            <a:ext cx="9144000" cy="7072363"/>
            <a:chOff x="357222" y="-2643182"/>
            <a:chExt cx="9144000" cy="7072363"/>
          </a:xfrm>
          <a:solidFill>
            <a:srgbClr val="000000">
              <a:alpha val="70000"/>
            </a:srgbClr>
          </a:solidFill>
        </p:grpSpPr>
        <p:grpSp>
          <p:nvGrpSpPr>
            <p:cNvPr id="113" name="Группа 11"/>
            <p:cNvGrpSpPr/>
            <p:nvPr/>
          </p:nvGrpSpPr>
          <p:grpSpPr>
            <a:xfrm>
              <a:off x="357222" y="-2643182"/>
              <a:ext cx="9144000" cy="7072363"/>
              <a:chOff x="-4714908" y="-3143272"/>
              <a:chExt cx="9144000" cy="7072363"/>
            </a:xfrm>
            <a:grpFill/>
          </p:grpSpPr>
          <p:grpSp>
            <p:nvGrpSpPr>
              <p:cNvPr id="119" name="Группа 12"/>
              <p:cNvGrpSpPr/>
              <p:nvPr/>
            </p:nvGrpSpPr>
            <p:grpSpPr>
              <a:xfrm>
                <a:off x="-4714908" y="-3143272"/>
                <a:ext cx="9144000" cy="7072363"/>
                <a:chOff x="357222" y="-2786059"/>
                <a:chExt cx="9144000" cy="7072363"/>
              </a:xfrm>
              <a:grpFill/>
            </p:grpSpPr>
            <p:sp>
              <p:nvSpPr>
                <p:cNvPr id="129" name="Прямоугольник 128"/>
                <p:cNvSpPr/>
                <p:nvPr/>
              </p:nvSpPr>
              <p:spPr>
                <a:xfrm>
                  <a:off x="357222" y="-2786059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ru-RU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en-US" sz="80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lang="en-US" sz="8000" b="1" baseline="-25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8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baseline="-250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              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d</a:t>
                  </a:r>
                  <a:r>
                    <a:rPr lang="en-US" sz="8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8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357686" y="2963945"/>
                  <a:ext cx="5143536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en-US" sz="6600" b="1" baseline="-25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8.85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-12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0" y="71438"/>
                <a:ext cx="198000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5"/>
            <p:cNvGrpSpPr/>
            <p:nvPr/>
          </p:nvGrpSpPr>
          <p:grpSpPr>
            <a:xfrm>
              <a:off x="428628" y="-2431996"/>
              <a:ext cx="2844716" cy="1896895"/>
              <a:chOff x="-702865" y="-1436152"/>
              <a:chExt cx="1553672" cy="1550860"/>
            </a:xfrm>
            <a:grpFill/>
          </p:grpSpPr>
          <p:sp>
            <p:nvSpPr>
              <p:cNvPr id="115" name="TextBox 114"/>
              <p:cNvSpPr txBox="1">
                <a:spLocks noChangeArrowheads="1"/>
              </p:cNvSpPr>
              <p:nvPr/>
            </p:nvSpPr>
            <p:spPr bwMode="auto">
              <a:xfrm>
                <a:off x="-702865" y="-1130160"/>
                <a:ext cx="933026" cy="10820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8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Box 116"/>
              <p:cNvSpPr txBox="1">
                <a:spLocks noChangeArrowheads="1"/>
              </p:cNvSpPr>
              <p:nvPr/>
            </p:nvSpPr>
            <p:spPr bwMode="auto">
              <a:xfrm>
                <a:off x="38896" y="-1436152"/>
                <a:ext cx="507088" cy="981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q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Box 15"/>
              <p:cNvSpPr txBox="1">
                <a:spLocks noChangeArrowheads="1"/>
              </p:cNvSpPr>
              <p:nvPr/>
            </p:nvSpPr>
            <p:spPr bwMode="auto">
              <a:xfrm>
                <a:off x="92061" y="-499116"/>
                <a:ext cx="758746" cy="6138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6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endParaRPr lang="ru-RU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6" name="Прямая соединительная линия 115"/>
              <p:cNvCxnSpPr/>
              <p:nvPr/>
            </p:nvCxnSpPr>
            <p:spPr bwMode="auto">
              <a:xfrm flipV="1">
                <a:off x="115341" y="-601545"/>
                <a:ext cx="629177" cy="28596"/>
              </a:xfrm>
              <a:prstGeom prst="line">
                <a:avLst/>
              </a:prstGeom>
              <a:grpFill/>
              <a:ln w="63500">
                <a:solidFill>
                  <a:srgbClr val="FFFF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2908 0.5969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29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66" grpId="0" animBg="1"/>
      <p:bldP spid="67" grpId="0" animBg="1"/>
      <p:bldP spid="41" grpId="0" animBg="1"/>
      <p:bldP spid="17409" grpId="0"/>
      <p:bldP spid="40" grpId="0" animBg="1"/>
      <p:bldP spid="62" grpId="0"/>
      <p:bldP spid="69" grpId="0" animBg="1"/>
      <p:bldP spid="68" grpId="0" animBg="1"/>
      <p:bldP spid="96" grpId="0" animBg="1"/>
      <p:bldP spid="110" grpId="0"/>
      <p:bldP spid="111" grpId="0"/>
      <p:bldP spid="130" grpId="0" animBg="1"/>
      <p:bldP spid="130" grpId="1" animBg="1"/>
      <p:bldP spid="134" grpId="0"/>
      <p:bldP spid="1036" grpId="0" animBg="1"/>
      <p:bldP spid="135" grpId="0" animBg="1"/>
      <p:bldP spid="136" grpId="0" animBg="1"/>
      <p:bldP spid="133" grpId="0" animBg="1"/>
      <p:bldP spid="1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715008" y="2153932"/>
            <a:ext cx="3000396" cy="1571636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5304" y="0"/>
            <a:ext cx="3198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конденсатор.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0"/>
            <a:ext cx="5094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накапливает  долго…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разряжается быстро !!!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64427" y="556733"/>
            <a:ext cx="1652481" cy="16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000628" y="939394"/>
            <a:ext cx="1032076" cy="9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967966" y="1364573"/>
            <a:ext cx="569972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786446" y="500042"/>
            <a:ext cx="981311" cy="9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A</a:t>
            </a: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812569" y="1232970"/>
            <a:ext cx="981311" cy="9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009813" y="1374697"/>
            <a:ext cx="49385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214554"/>
            <a:ext cx="3102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= 1/2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6569" y="2184432"/>
            <a:ext cx="2268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4572000" y="2082494"/>
            <a:ext cx="2786673" cy="2000264"/>
            <a:chOff x="6322" y="5003"/>
            <a:chExt cx="1555" cy="857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>
              <a:off x="6322" y="5003"/>
              <a:ext cx="1555" cy="857"/>
              <a:chOff x="779" y="3302"/>
              <a:chExt cx="1352" cy="857"/>
            </a:xfrm>
          </p:grpSpPr>
          <p:sp>
            <p:nvSpPr>
              <p:cNvPr id="15374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5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376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5377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5378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537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38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858016" y="2577152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7273145" y="2071678"/>
            <a:ext cx="1784356" cy="1760546"/>
            <a:chOff x="11367" y="3511"/>
            <a:chExt cx="1110" cy="812"/>
          </a:xfrm>
        </p:grpSpPr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85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15386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214292" y="3143248"/>
            <a:ext cx="2357444" cy="1599054"/>
            <a:chOff x="5072076" y="3633661"/>
            <a:chExt cx="2357444" cy="1599054"/>
          </a:xfrm>
        </p:grpSpPr>
        <p:grpSp>
          <p:nvGrpSpPr>
            <p:cNvPr id="34" name="Group 2"/>
            <p:cNvGrpSpPr>
              <a:grpSpLocks/>
            </p:cNvGrpSpPr>
            <p:nvPr/>
          </p:nvGrpSpPr>
          <p:grpSpPr bwMode="auto">
            <a:xfrm>
              <a:off x="5072076" y="3757231"/>
              <a:ext cx="2249813" cy="1262059"/>
              <a:chOff x="6551" y="5003"/>
              <a:chExt cx="1740" cy="857"/>
            </a:xfrm>
            <a:noFill/>
          </p:grpSpPr>
          <p:grpSp>
            <p:nvGrpSpPr>
              <p:cNvPr id="35" name="Group 3"/>
              <p:cNvGrpSpPr>
                <a:grpSpLocks/>
              </p:cNvGrpSpPr>
              <p:nvPr/>
            </p:nvGrpSpPr>
            <p:grpSpPr bwMode="auto">
              <a:xfrm>
                <a:off x="6551" y="5003"/>
                <a:ext cx="1326" cy="857"/>
                <a:chOff x="978" y="3302"/>
                <a:chExt cx="1153" cy="857"/>
              </a:xfrm>
              <a:grpFill/>
            </p:grpSpPr>
            <p:sp>
              <p:nvSpPr>
                <p:cNvPr id="3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" y="3513"/>
                  <a:ext cx="80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9" name="Group 6"/>
                <p:cNvGrpSpPr>
                  <a:grpSpLocks/>
                </p:cNvGrpSpPr>
                <p:nvPr/>
              </p:nvGrpSpPr>
              <p:grpSpPr bwMode="auto">
                <a:xfrm>
                  <a:off x="1425" y="3302"/>
                  <a:ext cx="676" cy="450"/>
                  <a:chOff x="11364" y="3511"/>
                  <a:chExt cx="1081" cy="450"/>
                </a:xfrm>
                <a:grpFill/>
              </p:grpSpPr>
              <p:sp>
                <p:nvSpPr>
                  <p:cNvPr id="40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64" y="3511"/>
                    <a:ext cx="1081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5786446" y="3633661"/>
              <a:ext cx="164307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6357950" y="4446897"/>
              <a:ext cx="500066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14282" y="4500570"/>
            <a:ext cx="2357454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U=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2357422" y="2643182"/>
            <a:ext cx="3643338" cy="121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357422" y="2857496"/>
            <a:ext cx="4214842" cy="18573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4071934" y="3857628"/>
            <a:ext cx="4293806" cy="2000264"/>
            <a:chOff x="6322" y="5003"/>
            <a:chExt cx="2396" cy="857"/>
          </a:xfrm>
        </p:grpSpPr>
        <p:grpSp>
          <p:nvGrpSpPr>
            <p:cNvPr id="53" name="Group 13"/>
            <p:cNvGrpSpPr>
              <a:grpSpLocks/>
            </p:cNvGrpSpPr>
            <p:nvPr/>
          </p:nvGrpSpPr>
          <p:grpSpPr bwMode="auto">
            <a:xfrm>
              <a:off x="6322" y="5003"/>
              <a:ext cx="2396" cy="857"/>
              <a:chOff x="779" y="3302"/>
              <a:chExt cx="2083" cy="857"/>
            </a:xfrm>
          </p:grpSpPr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>
                <a:off x="1366" y="3302"/>
                <a:ext cx="1496" cy="812"/>
                <a:chOff x="11260" y="3511"/>
                <a:chExt cx="2390" cy="812"/>
              </a:xfrm>
            </p:grpSpPr>
            <p:sp>
              <p:nvSpPr>
                <p:cNvPr id="58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9" name="Group 18"/>
                <p:cNvGrpSpPr>
                  <a:grpSpLocks/>
                </p:cNvGrpSpPr>
                <p:nvPr/>
              </p:nvGrpSpPr>
              <p:grpSpPr bwMode="auto">
                <a:xfrm>
                  <a:off x="11260" y="3511"/>
                  <a:ext cx="2390" cy="812"/>
                  <a:chOff x="10790" y="3779"/>
                  <a:chExt cx="1910" cy="812"/>
                </a:xfrm>
              </p:grpSpPr>
              <p:sp>
                <p:nvSpPr>
                  <p:cNvPr id="6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1910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en-US" sz="5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54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5400" b="1" dirty="0" smtClean="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54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5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sz="54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5400" b="1" baseline="300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5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E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1537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54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d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9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Скругленный прямоугольник 63"/>
          <p:cNvSpPr/>
          <p:nvPr/>
        </p:nvSpPr>
        <p:spPr>
          <a:xfrm>
            <a:off x="6286512" y="4857760"/>
            <a:ext cx="571504" cy="57150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119054" y="4025218"/>
            <a:ext cx="285752" cy="35719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57158" y="5770579"/>
            <a:ext cx="1071570" cy="5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89" name="Group 29"/>
          <p:cNvGrpSpPr>
            <a:grpSpLocks/>
          </p:cNvGrpSpPr>
          <p:nvPr/>
        </p:nvGrpSpPr>
        <p:grpSpPr bwMode="auto">
          <a:xfrm>
            <a:off x="1093657" y="5572141"/>
            <a:ext cx="1136778" cy="1003036"/>
            <a:chOff x="2273" y="6116"/>
            <a:chExt cx="644" cy="877"/>
          </a:xfrm>
        </p:grpSpPr>
        <p:grpSp>
          <p:nvGrpSpPr>
            <p:cNvPr id="15390" name="Group 30"/>
            <p:cNvGrpSpPr>
              <a:grpSpLocks/>
            </p:cNvGrpSpPr>
            <p:nvPr/>
          </p:nvGrpSpPr>
          <p:grpSpPr bwMode="auto">
            <a:xfrm>
              <a:off x="2273" y="6116"/>
              <a:ext cx="644" cy="877"/>
              <a:chOff x="11520" y="3457"/>
              <a:chExt cx="1085" cy="877"/>
            </a:xfrm>
          </p:grpSpPr>
          <p:sp>
            <p:nvSpPr>
              <p:cNvPr id="15391" name="Line 31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392" name="Group 32"/>
              <p:cNvGrpSpPr>
                <a:grpSpLocks/>
              </p:cNvGrpSpPr>
              <p:nvPr/>
            </p:nvGrpSpPr>
            <p:grpSpPr bwMode="auto">
              <a:xfrm>
                <a:off x="11520" y="3457"/>
                <a:ext cx="1085" cy="877"/>
                <a:chOff x="10958" y="3725"/>
                <a:chExt cx="864" cy="877"/>
              </a:xfrm>
            </p:grpSpPr>
            <p:sp>
              <p:nvSpPr>
                <p:cNvPr id="1539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958" y="3725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964" y="4152"/>
                  <a:ext cx="5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2310" y="6602"/>
              <a:ext cx="32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4" name="Group 12"/>
          <p:cNvGrpSpPr>
            <a:grpSpLocks/>
          </p:cNvGrpSpPr>
          <p:nvPr/>
        </p:nvGrpSpPr>
        <p:grpSpPr bwMode="auto">
          <a:xfrm>
            <a:off x="1575802" y="5180583"/>
            <a:ext cx="2853322" cy="2000264"/>
            <a:chOff x="6565" y="5003"/>
            <a:chExt cx="2156" cy="857"/>
          </a:xfrm>
        </p:grpSpPr>
        <p:grpSp>
          <p:nvGrpSpPr>
            <p:cNvPr id="75" name="Group 13"/>
            <p:cNvGrpSpPr>
              <a:grpSpLocks/>
            </p:cNvGrpSpPr>
            <p:nvPr/>
          </p:nvGrpSpPr>
          <p:grpSpPr bwMode="auto">
            <a:xfrm>
              <a:off x="6565" y="5003"/>
              <a:ext cx="2156" cy="857"/>
              <a:chOff x="991" y="3302"/>
              <a:chExt cx="1871" cy="857"/>
            </a:xfrm>
          </p:grpSpPr>
          <p:sp>
            <p:nvSpPr>
              <p:cNvPr id="77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15"/>
              <p:cNvSpPr txBox="1">
                <a:spLocks noChangeArrowheads="1"/>
              </p:cNvSpPr>
              <p:nvPr/>
            </p:nvSpPr>
            <p:spPr bwMode="auto">
              <a:xfrm>
                <a:off x="996" y="3495"/>
                <a:ext cx="706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9" name="Group 16"/>
              <p:cNvGrpSpPr>
                <a:grpSpLocks/>
              </p:cNvGrpSpPr>
              <p:nvPr/>
            </p:nvGrpSpPr>
            <p:grpSpPr bwMode="auto">
              <a:xfrm>
                <a:off x="1366" y="3302"/>
                <a:ext cx="1496" cy="812"/>
                <a:chOff x="11260" y="3511"/>
                <a:chExt cx="2390" cy="812"/>
              </a:xfrm>
            </p:grpSpPr>
            <p:sp>
              <p:nvSpPr>
                <p:cNvPr id="80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1" name="Group 18"/>
                <p:cNvGrpSpPr>
                  <a:grpSpLocks/>
                </p:cNvGrpSpPr>
                <p:nvPr/>
              </p:nvGrpSpPr>
              <p:grpSpPr bwMode="auto">
                <a:xfrm>
                  <a:off x="11260" y="3511"/>
                  <a:ext cx="2390" cy="812"/>
                  <a:chOff x="10790" y="3779"/>
                  <a:chExt cx="1910" cy="812"/>
                </a:xfrm>
              </p:grpSpPr>
              <p:sp>
                <p:nvSpPr>
                  <p:cNvPr id="82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1910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en-US" sz="5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54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5400" b="1" dirty="0" smtClean="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54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5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E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1537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54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9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4143372" y="5643578"/>
            <a:ext cx="4783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Плотность энергии.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1" name="Group 2"/>
          <p:cNvGrpSpPr>
            <a:grpSpLocks/>
          </p:cNvGrpSpPr>
          <p:nvPr/>
        </p:nvGrpSpPr>
        <p:grpSpPr bwMode="auto">
          <a:xfrm>
            <a:off x="7358083" y="666743"/>
            <a:ext cx="1714511" cy="1262059"/>
            <a:chOff x="6551" y="5003"/>
            <a:chExt cx="1326" cy="857"/>
          </a:xfrm>
        </p:grpSpPr>
        <p:grpSp>
          <p:nvGrpSpPr>
            <p:cNvPr id="102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</p:grpSpPr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6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77" cy="812"/>
                <a:chOff x="11364" y="3511"/>
                <a:chExt cx="1081" cy="812"/>
              </a:xfrm>
            </p:grpSpPr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8" name="Group 8"/>
                <p:cNvGrpSpPr>
                  <a:grpSpLocks/>
                </p:cNvGrpSpPr>
                <p:nvPr/>
              </p:nvGrpSpPr>
              <p:grpSpPr bwMode="auto">
                <a:xfrm>
                  <a:off x="11364" y="3511"/>
                  <a:ext cx="1081" cy="812"/>
                  <a:chOff x="10875" y="3779"/>
                  <a:chExt cx="864" cy="812"/>
                </a:xfrm>
              </p:grpSpPr>
              <p:sp>
                <p:nvSpPr>
                  <p:cNvPr id="10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59" y="4141"/>
                    <a:ext cx="681" cy="45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03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3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1" name="Прямая со стрелкой 110"/>
          <p:cNvCxnSpPr/>
          <p:nvPr/>
        </p:nvCxnSpPr>
        <p:spPr>
          <a:xfrm rot="10800000" flipV="1">
            <a:off x="6715140" y="1571612"/>
            <a:ext cx="1535888" cy="785818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10800000" flipV="1">
            <a:off x="2143108" y="1000108"/>
            <a:ext cx="6107918" cy="142876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4"/>
          <p:cNvSpPr txBox="1">
            <a:spLocks noChangeArrowheads="1"/>
          </p:cNvSpPr>
          <p:nvPr/>
        </p:nvSpPr>
        <p:spPr bwMode="auto">
          <a:xfrm>
            <a:off x="-32" y="1214699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olidFill>
                  <a:srgbClr val="0000FF"/>
                </a:solidFill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6357950" y="4000504"/>
            <a:ext cx="857256" cy="7143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7" name="Группа 136"/>
          <p:cNvGrpSpPr/>
          <p:nvPr/>
        </p:nvGrpSpPr>
        <p:grpSpPr>
          <a:xfrm>
            <a:off x="30400" y="-200221"/>
            <a:ext cx="9185070" cy="7129683"/>
            <a:chOff x="-71470" y="3728870"/>
            <a:chExt cx="9185070" cy="7129683"/>
          </a:xfrm>
          <a:solidFill>
            <a:srgbClr val="000000">
              <a:alpha val="70000"/>
            </a:srgbClr>
          </a:solidFill>
        </p:grpSpPr>
        <p:grpSp>
          <p:nvGrpSpPr>
            <p:cNvPr id="121" name="Группа 120"/>
            <p:cNvGrpSpPr/>
            <p:nvPr/>
          </p:nvGrpSpPr>
          <p:grpSpPr>
            <a:xfrm>
              <a:off x="-71470" y="3728870"/>
              <a:ext cx="9144064" cy="7129683"/>
              <a:chOff x="285752" y="-2700502"/>
              <a:chExt cx="9144064" cy="7129683"/>
            </a:xfrm>
            <a:grpFill/>
          </p:grpSpPr>
          <p:grpSp>
            <p:nvGrpSpPr>
              <p:cNvPr id="122" name="Группа 11"/>
              <p:cNvGrpSpPr/>
              <p:nvPr/>
            </p:nvGrpSpPr>
            <p:grpSpPr>
              <a:xfrm>
                <a:off x="285752" y="-2643182"/>
                <a:ext cx="9144064" cy="7072363"/>
                <a:chOff x="-4786378" y="-3143272"/>
                <a:chExt cx="9144064" cy="7072363"/>
              </a:xfrm>
              <a:grpFill/>
            </p:grpSpPr>
            <p:grpSp>
              <p:nvGrpSpPr>
                <p:cNvPr id="128" name="Группа 12"/>
                <p:cNvGrpSpPr/>
                <p:nvPr/>
              </p:nvGrpSpPr>
              <p:grpSpPr>
                <a:xfrm>
                  <a:off x="-4786378" y="-3143272"/>
                  <a:ext cx="9144064" cy="7072363"/>
                  <a:chOff x="285752" y="-2786059"/>
                  <a:chExt cx="9144064" cy="7072363"/>
                </a:xfrm>
                <a:grpFill/>
              </p:grpSpPr>
              <p:sp>
                <p:nvSpPr>
                  <p:cNvPr id="130" name="Прямоугольник 129"/>
                  <p:cNvSpPr/>
                  <p:nvPr/>
                </p:nvSpPr>
                <p:spPr>
                  <a:xfrm>
                    <a:off x="285752" y="-2786059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sz="8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4286280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8.85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0" y="928670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Группа 15"/>
              <p:cNvGrpSpPr/>
              <p:nvPr/>
            </p:nvGrpSpPr>
            <p:grpSpPr>
              <a:xfrm>
                <a:off x="428628" y="-2700502"/>
                <a:ext cx="2746558" cy="2358869"/>
                <a:chOff x="-702865" y="-1655676"/>
                <a:chExt cx="1500062" cy="1928559"/>
              </a:xfrm>
              <a:grpFill/>
            </p:grpSpPr>
            <p:sp>
              <p:nvSpPr>
                <p:cNvPr id="1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-702865" y="-1130160"/>
                  <a:ext cx="933026" cy="10820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П=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5" name="Прямая соединительная линия 124"/>
                <p:cNvCxnSpPr/>
                <p:nvPr/>
              </p:nvCxnSpPr>
              <p:spPr bwMode="auto">
                <a:xfrm flipV="1">
                  <a:off x="115341" y="-601545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rgbClr val="FFFF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38896" y="-1655676"/>
                  <a:ext cx="675184" cy="981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72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7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451" y="-557501"/>
                  <a:ext cx="758746" cy="8303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vl="0"/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33" name="TextBox 132"/>
            <p:cNvSpPr txBox="1">
              <a:spLocks noChangeArrowheads="1"/>
            </p:cNvSpPr>
            <p:nvPr/>
          </p:nvSpPr>
          <p:spPr bwMode="auto">
            <a:xfrm>
              <a:off x="5929322" y="4443080"/>
              <a:ext cx="170833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П=</a:t>
              </a:r>
              <a:endPara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4" name="Прямая соединительная линия 133"/>
            <p:cNvCxnSpPr/>
            <p:nvPr/>
          </p:nvCxnSpPr>
          <p:spPr bwMode="auto">
            <a:xfrm flipV="1">
              <a:off x="7427427" y="5089642"/>
              <a:ext cx="1152000" cy="34976"/>
            </a:xfrm>
            <a:prstGeom prst="line">
              <a:avLst/>
            </a:prstGeom>
            <a:grpFill/>
            <a:ln w="63500">
              <a:solidFill>
                <a:srgbClr val="FFFF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>
              <a:spLocks noChangeArrowheads="1"/>
            </p:cNvSpPr>
            <p:nvPr/>
          </p:nvSpPr>
          <p:spPr bwMode="auto">
            <a:xfrm>
              <a:off x="7287459" y="3857629"/>
              <a:ext cx="1826141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CU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Box 15"/>
            <p:cNvSpPr txBox="1">
              <a:spLocks noChangeArrowheads="1"/>
            </p:cNvSpPr>
            <p:nvPr/>
          </p:nvSpPr>
          <p:spPr bwMode="auto">
            <a:xfrm>
              <a:off x="7438612" y="5214951"/>
              <a:ext cx="1174922" cy="1015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Скругленный прямоугольник 113"/>
          <p:cNvSpPr/>
          <p:nvPr/>
        </p:nvSpPr>
        <p:spPr>
          <a:xfrm>
            <a:off x="1087304" y="6175152"/>
            <a:ext cx="698614" cy="4527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53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15361" grpId="0" build="p"/>
      <p:bldP spid="15365" grpId="0"/>
      <p:bldP spid="15365" grpId="1"/>
      <p:bldP spid="15369" grpId="0"/>
      <p:bldP spid="15370" grpId="0"/>
      <p:bldP spid="15370" grpId="1"/>
      <p:bldP spid="15371" grpId="0" animBg="1"/>
      <p:bldP spid="15" grpId="0"/>
      <p:bldP spid="16" grpId="0"/>
      <p:bldP spid="15382" grpId="0"/>
      <p:bldP spid="45" grpId="0" animBg="1"/>
      <p:bldP spid="64" grpId="0" animBg="1"/>
      <p:bldP spid="65" grpId="0" animBg="1"/>
      <p:bldP spid="15388" grpId="0"/>
      <p:bldP spid="84" grpId="0"/>
      <p:bldP spid="115" grpId="0" animBg="1"/>
      <p:bldP spid="116" grpId="0" animBg="1"/>
      <p:bldP spid="1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 179"/>
          <p:cNvSpPr/>
          <p:nvPr/>
        </p:nvSpPr>
        <p:spPr>
          <a:xfrm>
            <a:off x="8143900" y="571480"/>
            <a:ext cx="78899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8630" y="1142984"/>
            <a:ext cx="654346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643042" y="428604"/>
            <a:ext cx="78899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071802" y="1071546"/>
            <a:ext cx="78899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131704" y="1071546"/>
            <a:ext cx="654346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6215074" y="0"/>
            <a:ext cx="654346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215206" y="0"/>
            <a:ext cx="78899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6159402" y="1928802"/>
            <a:ext cx="654346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7143768" y="1928802"/>
            <a:ext cx="78899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5214942" y="516419"/>
            <a:ext cx="654346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214281" y="642918"/>
            <a:ext cx="3821368" cy="1055701"/>
            <a:chOff x="4792" y="6440"/>
            <a:chExt cx="1573" cy="426"/>
          </a:xfrm>
        </p:grpSpPr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5230" y="6463"/>
              <a:ext cx="140" cy="403"/>
              <a:chOff x="5230" y="6463"/>
              <a:chExt cx="140" cy="403"/>
            </a:xfrm>
          </p:grpSpPr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537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349" name="Group 13"/>
            <p:cNvGrpSpPr>
              <a:grpSpLocks/>
            </p:cNvGrpSpPr>
            <p:nvPr/>
          </p:nvGrpSpPr>
          <p:grpSpPr bwMode="auto">
            <a:xfrm>
              <a:off x="5829" y="6440"/>
              <a:ext cx="115" cy="403"/>
              <a:chOff x="5230" y="6463"/>
              <a:chExt cx="115" cy="403"/>
            </a:xfrm>
          </p:grpSpPr>
          <p:sp>
            <p:nvSpPr>
              <p:cNvPr id="14350" name="Line 14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5345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4792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5380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5939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857488" y="0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0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2" y="2796786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627783"/>
            <a:ext cx="350128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285720" y="4714883"/>
            <a:ext cx="2786082" cy="1500198"/>
            <a:chOff x="6141" y="6188"/>
            <a:chExt cx="1850" cy="838"/>
          </a:xfrm>
        </p:grpSpPr>
        <p:grpSp>
          <p:nvGrpSpPr>
            <p:cNvPr id="14356" name="Group 20"/>
            <p:cNvGrpSpPr>
              <a:grpSpLocks/>
            </p:cNvGrpSpPr>
            <p:nvPr/>
          </p:nvGrpSpPr>
          <p:grpSpPr bwMode="auto">
            <a:xfrm>
              <a:off x="6884" y="6201"/>
              <a:ext cx="566" cy="812"/>
              <a:chOff x="5520" y="7124"/>
              <a:chExt cx="751" cy="812"/>
            </a:xfrm>
          </p:grpSpPr>
          <p:grpSp>
            <p:nvGrpSpPr>
              <p:cNvPr id="14357" name="Group 21"/>
              <p:cNvGrpSpPr>
                <a:grpSpLocks/>
              </p:cNvGrpSpPr>
              <p:nvPr/>
            </p:nvGrpSpPr>
            <p:grpSpPr bwMode="auto">
              <a:xfrm>
                <a:off x="5520" y="7124"/>
                <a:ext cx="751" cy="812"/>
                <a:chOff x="11367" y="3511"/>
                <a:chExt cx="1110" cy="812"/>
              </a:xfrm>
            </p:grpSpPr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4359" name="Group 23"/>
                <p:cNvGrpSpPr>
                  <a:grpSpLocks/>
                </p:cNvGrpSpPr>
                <p:nvPr/>
              </p:nvGrpSpPr>
              <p:grpSpPr bwMode="auto">
                <a:xfrm>
                  <a:off x="11367" y="3511"/>
                  <a:ext cx="1110" cy="812"/>
                  <a:chOff x="10875" y="3779"/>
                  <a:chExt cx="887" cy="812"/>
                </a:xfrm>
              </p:grpSpPr>
              <p:sp>
                <p:nvSpPr>
                  <p:cNvPr id="1436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36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4362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363" name="Group 27"/>
            <p:cNvGrpSpPr>
              <a:grpSpLocks/>
            </p:cNvGrpSpPr>
            <p:nvPr/>
          </p:nvGrpSpPr>
          <p:grpSpPr bwMode="auto">
            <a:xfrm>
              <a:off x="6141" y="6188"/>
              <a:ext cx="1850" cy="838"/>
              <a:chOff x="5757" y="6188"/>
              <a:chExt cx="1850" cy="838"/>
            </a:xfrm>
          </p:grpSpPr>
          <p:grpSp>
            <p:nvGrpSpPr>
              <p:cNvPr id="14364" name="Group 28"/>
              <p:cNvGrpSpPr>
                <a:grpSpLocks/>
              </p:cNvGrpSpPr>
              <p:nvPr/>
            </p:nvGrpSpPr>
            <p:grpSpPr bwMode="auto">
              <a:xfrm>
                <a:off x="5757" y="6214"/>
                <a:ext cx="630" cy="812"/>
                <a:chOff x="5241" y="7124"/>
                <a:chExt cx="836" cy="812"/>
              </a:xfrm>
            </p:grpSpPr>
            <p:grpSp>
              <p:nvGrpSpPr>
                <p:cNvPr id="14365" name="Group 29"/>
                <p:cNvGrpSpPr>
                  <a:grpSpLocks/>
                </p:cNvGrpSpPr>
                <p:nvPr/>
              </p:nvGrpSpPr>
              <p:grpSpPr bwMode="auto">
                <a:xfrm>
                  <a:off x="5241" y="7124"/>
                  <a:ext cx="836" cy="812"/>
                  <a:chOff x="10959" y="3511"/>
                  <a:chExt cx="1236" cy="812"/>
                </a:xfrm>
              </p:grpSpPr>
              <p:sp>
                <p:nvSpPr>
                  <p:cNvPr id="1436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436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59" y="3511"/>
                    <a:ext cx="1109" cy="812"/>
                    <a:chOff x="10547" y="3779"/>
                    <a:chExt cx="886" cy="812"/>
                  </a:xfrm>
                </p:grpSpPr>
                <p:sp>
                  <p:nvSpPr>
                    <p:cNvPr id="14368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47" y="3779"/>
                      <a:ext cx="865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369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68" y="4141"/>
                      <a:ext cx="865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4370" name="Line 34"/>
                <p:cNvSpPr>
                  <a:spLocks noChangeShapeType="1"/>
                </p:cNvSpPr>
                <p:nvPr/>
              </p:nvSpPr>
              <p:spPr bwMode="auto">
                <a:xfrm>
                  <a:off x="5372" y="757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371" name="Group 35"/>
              <p:cNvGrpSpPr>
                <a:grpSpLocks/>
              </p:cNvGrpSpPr>
              <p:nvPr/>
            </p:nvGrpSpPr>
            <p:grpSpPr bwMode="auto">
              <a:xfrm>
                <a:off x="7041" y="6188"/>
                <a:ext cx="566" cy="812"/>
                <a:chOff x="5520" y="7124"/>
                <a:chExt cx="751" cy="812"/>
              </a:xfrm>
            </p:grpSpPr>
            <p:grpSp>
              <p:nvGrpSpPr>
                <p:cNvPr id="14372" name="Group 36"/>
                <p:cNvGrpSpPr>
                  <a:grpSpLocks/>
                </p:cNvGrpSpPr>
                <p:nvPr/>
              </p:nvGrpSpPr>
              <p:grpSpPr bwMode="auto">
                <a:xfrm>
                  <a:off x="5520" y="7124"/>
                  <a:ext cx="751" cy="812"/>
                  <a:chOff x="11367" y="3511"/>
                  <a:chExt cx="1110" cy="812"/>
                </a:xfrm>
              </p:grpSpPr>
              <p:sp>
                <p:nvSpPr>
                  <p:cNvPr id="1437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437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67" y="3511"/>
                    <a:ext cx="1110" cy="812"/>
                    <a:chOff x="10875" y="3779"/>
                    <a:chExt cx="887" cy="812"/>
                  </a:xfrm>
                </p:grpSpPr>
                <p:sp>
                  <p:nvSpPr>
                    <p:cNvPr id="14375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75" y="3779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376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4377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378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79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381298" y="4915927"/>
            <a:ext cx="4286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12523" y="4894830"/>
            <a:ext cx="4286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2136" y="4872820"/>
            <a:ext cx="4286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5357818" y="285728"/>
            <a:ext cx="3286148" cy="2071702"/>
            <a:chOff x="5725" y="7833"/>
            <a:chExt cx="1555" cy="932"/>
          </a:xfrm>
        </p:grpSpPr>
        <p:sp>
          <p:nvSpPr>
            <p:cNvPr id="14381" name="Line 45"/>
            <p:cNvSpPr>
              <a:spLocks noChangeShapeType="1"/>
            </p:cNvSpPr>
            <p:nvPr/>
          </p:nvSpPr>
          <p:spPr bwMode="auto">
            <a:xfrm>
              <a:off x="6025" y="8054"/>
              <a:ext cx="0" cy="5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382" name="Group 46"/>
            <p:cNvGrpSpPr>
              <a:grpSpLocks/>
            </p:cNvGrpSpPr>
            <p:nvPr/>
          </p:nvGrpSpPr>
          <p:grpSpPr bwMode="auto">
            <a:xfrm>
              <a:off x="5725" y="7833"/>
              <a:ext cx="1555" cy="932"/>
              <a:chOff x="4769" y="7304"/>
              <a:chExt cx="1555" cy="932"/>
            </a:xfrm>
          </p:grpSpPr>
          <p:grpSp>
            <p:nvGrpSpPr>
              <p:cNvPr id="14383" name="Group 47"/>
              <p:cNvGrpSpPr>
                <a:grpSpLocks/>
              </p:cNvGrpSpPr>
              <p:nvPr/>
            </p:nvGrpSpPr>
            <p:grpSpPr bwMode="auto">
              <a:xfrm>
                <a:off x="5069" y="7304"/>
                <a:ext cx="990" cy="403"/>
                <a:chOff x="4804" y="7246"/>
                <a:chExt cx="990" cy="403"/>
              </a:xfrm>
            </p:grpSpPr>
            <p:grpSp>
              <p:nvGrpSpPr>
                <p:cNvPr id="14384" name="Group 48"/>
                <p:cNvGrpSpPr>
                  <a:grpSpLocks/>
                </p:cNvGrpSpPr>
                <p:nvPr/>
              </p:nvGrpSpPr>
              <p:grpSpPr bwMode="auto">
                <a:xfrm>
                  <a:off x="5242" y="7246"/>
                  <a:ext cx="115" cy="403"/>
                  <a:chOff x="5230" y="6463"/>
                  <a:chExt cx="115" cy="403"/>
                </a:xfrm>
              </p:grpSpPr>
              <p:sp>
                <p:nvSpPr>
                  <p:cNvPr id="1438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230" y="6463"/>
                    <a:ext cx="0" cy="403"/>
                  </a:xfrm>
                  <a:prstGeom prst="line">
                    <a:avLst/>
                  </a:prstGeom>
                  <a:noFill/>
                  <a:ln w="76200">
                    <a:solidFill>
                      <a:srgbClr val="0033C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38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345" y="6463"/>
                    <a:ext cx="0" cy="403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87" name="Line 51"/>
                <p:cNvSpPr>
                  <a:spLocks noChangeShapeType="1"/>
                </p:cNvSpPr>
                <p:nvPr/>
              </p:nvSpPr>
              <p:spPr bwMode="auto">
                <a:xfrm>
                  <a:off x="4804" y="7464"/>
                  <a:ext cx="42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88" name="Line 52"/>
                <p:cNvSpPr>
                  <a:spLocks noChangeShapeType="1"/>
                </p:cNvSpPr>
                <p:nvPr/>
              </p:nvSpPr>
              <p:spPr bwMode="auto">
                <a:xfrm>
                  <a:off x="5368" y="7453"/>
                  <a:ext cx="42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4389" name="Group 53"/>
              <p:cNvGrpSpPr>
                <a:grpSpLocks/>
              </p:cNvGrpSpPr>
              <p:nvPr/>
            </p:nvGrpSpPr>
            <p:grpSpPr bwMode="auto">
              <a:xfrm>
                <a:off x="5060" y="7833"/>
                <a:ext cx="988" cy="403"/>
                <a:chOff x="4795" y="8029"/>
                <a:chExt cx="988" cy="403"/>
              </a:xfrm>
            </p:grpSpPr>
            <p:grpSp>
              <p:nvGrpSpPr>
                <p:cNvPr id="14390" name="Group 54"/>
                <p:cNvGrpSpPr>
                  <a:grpSpLocks/>
                </p:cNvGrpSpPr>
                <p:nvPr/>
              </p:nvGrpSpPr>
              <p:grpSpPr bwMode="auto">
                <a:xfrm>
                  <a:off x="5231" y="8029"/>
                  <a:ext cx="115" cy="403"/>
                  <a:chOff x="5230" y="6463"/>
                  <a:chExt cx="115" cy="403"/>
                </a:xfrm>
              </p:grpSpPr>
              <p:sp>
                <p:nvSpPr>
                  <p:cNvPr id="1439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5230" y="6463"/>
                    <a:ext cx="0" cy="403"/>
                  </a:xfrm>
                  <a:prstGeom prst="line">
                    <a:avLst/>
                  </a:prstGeom>
                  <a:noFill/>
                  <a:ln w="762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39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5345" y="6463"/>
                    <a:ext cx="0" cy="403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93" name="Line 57"/>
                <p:cNvSpPr>
                  <a:spLocks noChangeShapeType="1"/>
                </p:cNvSpPr>
                <p:nvPr/>
              </p:nvSpPr>
              <p:spPr bwMode="auto">
                <a:xfrm>
                  <a:off x="5357" y="8259"/>
                  <a:ext cx="42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94" name="Line 58"/>
                <p:cNvSpPr>
                  <a:spLocks noChangeShapeType="1"/>
                </p:cNvSpPr>
                <p:nvPr/>
              </p:nvSpPr>
              <p:spPr bwMode="auto">
                <a:xfrm>
                  <a:off x="4795" y="8260"/>
                  <a:ext cx="42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4395" name="Line 59"/>
              <p:cNvSpPr>
                <a:spLocks noChangeShapeType="1"/>
              </p:cNvSpPr>
              <p:nvPr/>
            </p:nvSpPr>
            <p:spPr bwMode="auto">
              <a:xfrm>
                <a:off x="6048" y="7513"/>
                <a:ext cx="0" cy="5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6" name="Line 60"/>
              <p:cNvSpPr>
                <a:spLocks noChangeShapeType="1"/>
              </p:cNvSpPr>
              <p:nvPr/>
            </p:nvSpPr>
            <p:spPr bwMode="auto">
              <a:xfrm flipH="1">
                <a:off x="4769" y="776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7" name="Line 61"/>
              <p:cNvSpPr>
                <a:spLocks noChangeShapeType="1"/>
              </p:cNvSpPr>
              <p:nvPr/>
            </p:nvSpPr>
            <p:spPr bwMode="auto">
              <a:xfrm flipH="1">
                <a:off x="6036" y="7775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8" name="Line 62"/>
              <p:cNvSpPr>
                <a:spLocks noChangeShapeType="1"/>
              </p:cNvSpPr>
              <p:nvPr/>
            </p:nvSpPr>
            <p:spPr bwMode="auto">
              <a:xfrm flipH="1">
                <a:off x="5046" y="7719"/>
                <a:ext cx="46" cy="5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9" name="Line 63"/>
              <p:cNvSpPr>
                <a:spLocks noChangeShapeType="1"/>
              </p:cNvSpPr>
              <p:nvPr/>
            </p:nvSpPr>
            <p:spPr bwMode="auto">
              <a:xfrm flipH="1">
                <a:off x="6013" y="7742"/>
                <a:ext cx="46" cy="5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3" name="Прямоугольник 72"/>
          <p:cNvSpPr/>
          <p:nvPr/>
        </p:nvSpPr>
        <p:spPr>
          <a:xfrm>
            <a:off x="6143636" y="587857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143768" y="1230799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47418" y="4098201"/>
            <a:ext cx="25314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357818" y="3199155"/>
            <a:ext cx="3501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84323" y="5286388"/>
            <a:ext cx="38347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72132" y="5370183"/>
            <a:ext cx="4286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58016" y="5357826"/>
            <a:ext cx="4286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78267" y="5357826"/>
            <a:ext cx="4286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Рамка 80"/>
          <p:cNvSpPr/>
          <p:nvPr/>
        </p:nvSpPr>
        <p:spPr>
          <a:xfrm>
            <a:off x="4727233" y="5000636"/>
            <a:ext cx="3714776" cy="12858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Рамка 81"/>
          <p:cNvSpPr/>
          <p:nvPr/>
        </p:nvSpPr>
        <p:spPr>
          <a:xfrm>
            <a:off x="161445" y="4770556"/>
            <a:ext cx="2928958" cy="15001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83722" y="2857496"/>
            <a:ext cx="1188146" cy="76944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ЗСЗ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12548" y="4071942"/>
            <a:ext cx="1188146" cy="76944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ЗСЗ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Group 2"/>
          <p:cNvGrpSpPr>
            <a:grpSpLocks/>
          </p:cNvGrpSpPr>
          <p:nvPr/>
        </p:nvGrpSpPr>
        <p:grpSpPr bwMode="auto">
          <a:xfrm>
            <a:off x="3571868" y="2143116"/>
            <a:ext cx="1857387" cy="1500198"/>
            <a:chOff x="6551" y="5003"/>
            <a:chExt cx="1326" cy="857"/>
          </a:xfrm>
        </p:grpSpPr>
        <p:grpSp>
          <p:nvGrpSpPr>
            <p:cNvPr id="86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</p:grpSpPr>
          <p:sp>
            <p:nvSpPr>
              <p:cNvPr id="88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5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0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95" cy="812"/>
                <a:chOff x="11367" y="3511"/>
                <a:chExt cx="1110" cy="812"/>
              </a:xfrm>
            </p:grpSpPr>
            <p:sp>
              <p:nvSpPr>
                <p:cNvPr id="91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2" name="Group 8"/>
                <p:cNvGrpSpPr>
                  <a:grpSpLocks/>
                </p:cNvGrpSpPr>
                <p:nvPr/>
              </p:nvGrpSpPr>
              <p:grpSpPr bwMode="auto">
                <a:xfrm>
                  <a:off x="11367" y="3511"/>
                  <a:ext cx="1110" cy="812"/>
                  <a:chOff x="10875" y="3779"/>
                  <a:chExt cx="887" cy="812"/>
                </a:xfrm>
              </p:grpSpPr>
              <p:sp>
                <p:nvSpPr>
                  <p:cNvPr id="9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3" name="Group 59"/>
          <p:cNvGrpSpPr>
            <a:grpSpLocks/>
          </p:cNvGrpSpPr>
          <p:nvPr/>
        </p:nvGrpSpPr>
        <p:grpSpPr bwMode="auto">
          <a:xfrm rot="10800000">
            <a:off x="236889" y="1184774"/>
            <a:ext cx="3794900" cy="1501328"/>
            <a:chOff x="1485" y="3240"/>
            <a:chExt cx="2056" cy="746"/>
          </a:xfrm>
        </p:grpSpPr>
        <p:sp>
          <p:nvSpPr>
            <p:cNvPr id="154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261" cy="161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5" name="Group 60"/>
            <p:cNvGrpSpPr>
              <a:grpSpLocks/>
            </p:cNvGrpSpPr>
            <p:nvPr/>
          </p:nvGrpSpPr>
          <p:grpSpPr bwMode="auto">
            <a:xfrm>
              <a:off x="1485" y="3240"/>
              <a:ext cx="2056" cy="746"/>
              <a:chOff x="1653" y="3240"/>
              <a:chExt cx="2056" cy="746"/>
            </a:xfrm>
          </p:grpSpPr>
          <p:sp>
            <p:nvSpPr>
              <p:cNvPr id="156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7" name="Group 67"/>
              <p:cNvGrpSpPr>
                <a:grpSpLocks/>
              </p:cNvGrpSpPr>
              <p:nvPr/>
            </p:nvGrpSpPr>
            <p:grpSpPr bwMode="auto">
              <a:xfrm>
                <a:off x="1653" y="3240"/>
                <a:ext cx="2056" cy="746"/>
                <a:chOff x="1653" y="3240"/>
                <a:chExt cx="2056" cy="746"/>
              </a:xfrm>
            </p:grpSpPr>
            <p:sp>
              <p:nvSpPr>
                <p:cNvPr id="164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277" y="3414"/>
                  <a:ext cx="89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5" name="Group 80"/>
                <p:cNvGrpSpPr>
                  <a:grpSpLocks/>
                </p:cNvGrpSpPr>
                <p:nvPr/>
              </p:nvGrpSpPr>
              <p:grpSpPr bwMode="auto">
                <a:xfrm>
                  <a:off x="2913" y="3240"/>
                  <a:ext cx="794" cy="356"/>
                  <a:chOff x="5000" y="7664"/>
                  <a:chExt cx="794" cy="356"/>
                </a:xfrm>
              </p:grpSpPr>
              <p:grpSp>
                <p:nvGrpSpPr>
                  <p:cNvPr id="17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228" y="7664"/>
                    <a:ext cx="413" cy="356"/>
                    <a:chOff x="5228" y="7664"/>
                    <a:chExt cx="413" cy="356"/>
                  </a:xfrm>
                </p:grpSpPr>
                <p:sp>
                  <p:nvSpPr>
                    <p:cNvPr id="17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5228" y="7685"/>
                      <a:ext cx="413" cy="33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2</a:t>
                      </a:r>
                      <a:endParaRPr kumimoji="0" lang="ru-RU" sz="7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7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2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6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7" name="Line 70"/>
                <p:cNvSpPr>
                  <a:spLocks noChangeShapeType="1"/>
                </p:cNvSpPr>
                <p:nvPr/>
              </p:nvSpPr>
              <p:spPr bwMode="auto">
                <a:xfrm>
                  <a:off x="1653" y="3403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182" name="Прямая со стрелкой 181"/>
          <p:cNvCxnSpPr/>
          <p:nvPr/>
        </p:nvCxnSpPr>
        <p:spPr>
          <a:xfrm rot="10800000" flipV="1">
            <a:off x="2857488" y="3143248"/>
            <a:ext cx="1714512" cy="64294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59"/>
          <p:cNvGrpSpPr>
            <a:grpSpLocks/>
          </p:cNvGrpSpPr>
          <p:nvPr/>
        </p:nvGrpSpPr>
        <p:grpSpPr bwMode="auto">
          <a:xfrm rot="10800000">
            <a:off x="5326286" y="1308865"/>
            <a:ext cx="3357586" cy="2033440"/>
            <a:chOff x="1485" y="3200"/>
            <a:chExt cx="2056" cy="786"/>
          </a:xfrm>
        </p:grpSpPr>
        <p:sp>
          <p:nvSpPr>
            <p:cNvPr id="185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261" cy="161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6" name="Group 60"/>
            <p:cNvGrpSpPr>
              <a:grpSpLocks/>
            </p:cNvGrpSpPr>
            <p:nvPr/>
          </p:nvGrpSpPr>
          <p:grpSpPr bwMode="auto">
            <a:xfrm>
              <a:off x="1485" y="3200"/>
              <a:ext cx="2056" cy="786"/>
              <a:chOff x="1653" y="3200"/>
              <a:chExt cx="2056" cy="786"/>
            </a:xfrm>
          </p:grpSpPr>
          <p:sp>
            <p:nvSpPr>
              <p:cNvPr id="187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88" name="Group 67"/>
              <p:cNvGrpSpPr>
                <a:grpSpLocks/>
              </p:cNvGrpSpPr>
              <p:nvPr/>
            </p:nvGrpSpPr>
            <p:grpSpPr bwMode="auto">
              <a:xfrm>
                <a:off x="1653" y="3200"/>
                <a:ext cx="2056" cy="786"/>
                <a:chOff x="1653" y="3200"/>
                <a:chExt cx="2056" cy="786"/>
              </a:xfrm>
            </p:grpSpPr>
            <p:sp>
              <p:nvSpPr>
                <p:cNvPr id="18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277" y="3414"/>
                  <a:ext cx="89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90" name="Group 80"/>
                <p:cNvGrpSpPr>
                  <a:grpSpLocks/>
                </p:cNvGrpSpPr>
                <p:nvPr/>
              </p:nvGrpSpPr>
              <p:grpSpPr bwMode="auto">
                <a:xfrm>
                  <a:off x="2913" y="3200"/>
                  <a:ext cx="794" cy="335"/>
                  <a:chOff x="5000" y="7624"/>
                  <a:chExt cx="794" cy="335"/>
                </a:xfrm>
              </p:grpSpPr>
              <p:grpSp>
                <p:nvGrpSpPr>
                  <p:cNvPr id="19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25" y="7624"/>
                    <a:ext cx="564" cy="335"/>
                    <a:chOff x="5125" y="7624"/>
                    <a:chExt cx="564" cy="335"/>
                  </a:xfrm>
                </p:grpSpPr>
                <p:sp>
                  <p:nvSpPr>
                    <p:cNvPr id="196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5125" y="7624"/>
                      <a:ext cx="564" cy="33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kumimoji="0" lang="ru-RU" sz="7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7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729"/>
                      <a:ext cx="300" cy="193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5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2" name="Line 70"/>
                <p:cNvSpPr>
                  <a:spLocks noChangeShapeType="1"/>
                </p:cNvSpPr>
                <p:nvPr/>
              </p:nvSpPr>
              <p:spPr bwMode="auto">
                <a:xfrm>
                  <a:off x="1653" y="3403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198" name="Прямая со стрелкой 197"/>
          <p:cNvCxnSpPr/>
          <p:nvPr/>
        </p:nvCxnSpPr>
        <p:spPr>
          <a:xfrm rot="16200000" flipH="1">
            <a:off x="4643438" y="3000372"/>
            <a:ext cx="1714512" cy="1000132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Группа 131"/>
          <p:cNvGrpSpPr/>
          <p:nvPr/>
        </p:nvGrpSpPr>
        <p:grpSpPr>
          <a:xfrm>
            <a:off x="0" y="-24"/>
            <a:ext cx="9144000" cy="7072363"/>
            <a:chOff x="-285784" y="5786429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95" name="Группа 94"/>
            <p:cNvGrpSpPr/>
            <p:nvPr/>
          </p:nvGrpSpPr>
          <p:grpSpPr>
            <a:xfrm>
              <a:off x="-285784" y="5786429"/>
              <a:ext cx="9144000" cy="7072363"/>
              <a:chOff x="357222" y="-2571769"/>
              <a:chExt cx="9144000" cy="7072363"/>
            </a:xfrm>
            <a:grpFill/>
          </p:grpSpPr>
          <p:grpSp>
            <p:nvGrpSpPr>
              <p:cNvPr id="96" name="Группа 11"/>
              <p:cNvGrpSpPr/>
              <p:nvPr/>
            </p:nvGrpSpPr>
            <p:grpSpPr>
              <a:xfrm>
                <a:off x="357222" y="-2571769"/>
                <a:ext cx="9144000" cy="7072363"/>
                <a:chOff x="-4714908" y="-3071859"/>
                <a:chExt cx="9144000" cy="7072363"/>
              </a:xfrm>
              <a:grpFill/>
            </p:grpSpPr>
            <p:grpSp>
              <p:nvGrpSpPr>
                <p:cNvPr id="102" name="Группа 12"/>
                <p:cNvGrpSpPr/>
                <p:nvPr/>
              </p:nvGrpSpPr>
              <p:grpSpPr>
                <a:xfrm>
                  <a:off x="-4714908" y="-3071859"/>
                  <a:ext cx="9144000" cy="7072363"/>
                  <a:chOff x="357222" y="-2714646"/>
                  <a:chExt cx="9144000" cy="7072363"/>
                </a:xfrm>
                <a:grpFill/>
              </p:grpSpPr>
              <p:sp>
                <p:nvSpPr>
                  <p:cNvPr id="104" name="Прямоугольник 103"/>
                  <p:cNvSpPr/>
                  <p:nvPr/>
                </p:nvSpPr>
                <p:spPr>
                  <a:xfrm>
                    <a:off x="357222" y="-2714646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en-US" sz="115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 </a:t>
                    </a:r>
                    <a:endPara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357686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8.85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0" y="1000132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Группа 15"/>
              <p:cNvGrpSpPr/>
              <p:nvPr/>
            </p:nvGrpSpPr>
            <p:grpSpPr>
              <a:xfrm>
                <a:off x="512902" y="1139928"/>
                <a:ext cx="2805160" cy="2111184"/>
                <a:chOff x="-656838" y="1484173"/>
                <a:chExt cx="1532068" cy="1726055"/>
              </a:xfrm>
              <a:grpFill/>
            </p:grpSpPr>
            <p:sp>
              <p:nvSpPr>
                <p:cNvPr id="98" name="TextBox 97"/>
                <p:cNvSpPr txBox="1">
                  <a:spLocks noChangeArrowheads="1"/>
                </p:cNvSpPr>
                <p:nvPr/>
              </p:nvSpPr>
              <p:spPr bwMode="auto">
                <a:xfrm>
                  <a:off x="-656838" y="1834609"/>
                  <a:ext cx="933026" cy="10820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84923" y="1484173"/>
                  <a:ext cx="507088" cy="98136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16484" y="2596405"/>
                  <a:ext cx="758746" cy="61382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ts val="5000"/>
                    </a:lnSpc>
                  </a:pPr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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9" name="Прямая соединительная линия 98"/>
                <p:cNvCxnSpPr/>
                <p:nvPr/>
              </p:nvCxnSpPr>
              <p:spPr bwMode="auto">
                <a:xfrm flipV="1">
                  <a:off x="111590" y="2421208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" name="Group 19"/>
            <p:cNvGrpSpPr>
              <a:grpSpLocks/>
            </p:cNvGrpSpPr>
            <p:nvPr/>
          </p:nvGrpSpPr>
          <p:grpSpPr bwMode="auto">
            <a:xfrm>
              <a:off x="20857" y="5881381"/>
              <a:ext cx="2837285" cy="3716499"/>
              <a:chOff x="6060" y="4565"/>
              <a:chExt cx="1884" cy="2076"/>
            </a:xfrm>
            <a:grpFill/>
          </p:grpSpPr>
          <p:grpSp>
            <p:nvGrpSpPr>
              <p:cNvPr id="107" name="Group 20"/>
              <p:cNvGrpSpPr>
                <a:grpSpLocks/>
              </p:cNvGrpSpPr>
              <p:nvPr/>
            </p:nvGrpSpPr>
            <p:grpSpPr bwMode="auto">
              <a:xfrm>
                <a:off x="6757" y="4565"/>
                <a:ext cx="592" cy="2063"/>
                <a:chOff x="5362" y="5488"/>
                <a:chExt cx="787" cy="2063"/>
              </a:xfrm>
              <a:grpFill/>
            </p:grpSpPr>
            <p:grpSp>
              <p:nvGrpSpPr>
                <p:cNvPr id="125" name="Group 21"/>
                <p:cNvGrpSpPr>
                  <a:grpSpLocks/>
                </p:cNvGrpSpPr>
                <p:nvPr/>
              </p:nvGrpSpPr>
              <p:grpSpPr bwMode="auto">
                <a:xfrm>
                  <a:off x="5362" y="5488"/>
                  <a:ext cx="787" cy="2063"/>
                  <a:chOff x="11112" y="1875"/>
                  <a:chExt cx="1161" cy="2063"/>
                </a:xfrm>
                <a:grpFill/>
              </p:grpSpPr>
              <p:sp>
                <p:nvSpPr>
                  <p:cNvPr id="127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2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1112" y="1875"/>
                    <a:ext cx="1161" cy="825"/>
                    <a:chOff x="10663" y="2143"/>
                    <a:chExt cx="927" cy="825"/>
                  </a:xfrm>
                  <a:grpFill/>
                </p:grpSpPr>
                <p:sp>
                  <p:nvSpPr>
                    <p:cNvPr id="129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726" y="2143"/>
                      <a:ext cx="864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30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63" y="2518"/>
                      <a:ext cx="861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26" name="Line 26"/>
                <p:cNvSpPr>
                  <a:spLocks noChangeShapeType="1"/>
                </p:cNvSpPr>
                <p:nvPr/>
              </p:nvSpPr>
              <p:spPr bwMode="auto">
                <a:xfrm>
                  <a:off x="5367" y="5914"/>
                  <a:ext cx="367" cy="0"/>
                </a:xfrm>
                <a:prstGeom prst="line">
                  <a:avLst/>
                </a:prstGeom>
                <a:grp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8" name="Group 27"/>
              <p:cNvGrpSpPr>
                <a:grpSpLocks/>
              </p:cNvGrpSpPr>
              <p:nvPr/>
            </p:nvGrpSpPr>
            <p:grpSpPr bwMode="auto">
              <a:xfrm>
                <a:off x="6060" y="4578"/>
                <a:ext cx="1884" cy="2063"/>
                <a:chOff x="5676" y="4578"/>
                <a:chExt cx="1884" cy="2063"/>
              </a:xfrm>
              <a:grpFill/>
            </p:grpSpPr>
            <p:grpSp>
              <p:nvGrpSpPr>
                <p:cNvPr id="109" name="Group 28"/>
                <p:cNvGrpSpPr>
                  <a:grpSpLocks/>
                </p:cNvGrpSpPr>
                <p:nvPr/>
              </p:nvGrpSpPr>
              <p:grpSpPr bwMode="auto">
                <a:xfrm>
                  <a:off x="5676" y="4578"/>
                  <a:ext cx="714" cy="2063"/>
                  <a:chOff x="5131" y="5488"/>
                  <a:chExt cx="947" cy="2063"/>
                </a:xfrm>
                <a:grpFill/>
              </p:grpSpPr>
              <p:grpSp>
                <p:nvGrpSpPr>
                  <p:cNvPr id="11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131" y="5488"/>
                    <a:ext cx="947" cy="2063"/>
                    <a:chOff x="10795" y="1875"/>
                    <a:chExt cx="1400" cy="2063"/>
                  </a:xfrm>
                  <a:grpFill/>
                </p:grpSpPr>
                <p:sp>
                  <p:nvSpPr>
                    <p:cNvPr id="121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22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95" y="1875"/>
                      <a:ext cx="1273" cy="812"/>
                      <a:chOff x="10416" y="2143"/>
                      <a:chExt cx="1017" cy="812"/>
                    </a:xfrm>
                    <a:grpFill/>
                  </p:grpSpPr>
                  <p:sp>
                    <p:nvSpPr>
                      <p:cNvPr id="123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69" y="2143"/>
                        <a:ext cx="86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24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416" y="2505"/>
                        <a:ext cx="865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kumimoji="0" lang="en-US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0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240" y="5861"/>
                    <a:ext cx="367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0" name="Group 35"/>
                <p:cNvGrpSpPr>
                  <a:grpSpLocks/>
                </p:cNvGrpSpPr>
                <p:nvPr/>
              </p:nvGrpSpPr>
              <p:grpSpPr bwMode="auto">
                <a:xfrm>
                  <a:off x="7006" y="4596"/>
                  <a:ext cx="554" cy="2019"/>
                  <a:chOff x="5501" y="5532"/>
                  <a:chExt cx="739" cy="2019"/>
                </a:xfrm>
                <a:grpFill/>
              </p:grpSpPr>
              <p:grpSp>
                <p:nvGrpSpPr>
                  <p:cNvPr id="11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501" y="5532"/>
                    <a:ext cx="739" cy="2019"/>
                    <a:chOff x="11335" y="1919"/>
                    <a:chExt cx="1092" cy="2019"/>
                  </a:xfrm>
                  <a:grpFill/>
                </p:grpSpPr>
                <p:sp>
                  <p:nvSpPr>
                    <p:cNvPr id="115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16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35" y="1919"/>
                      <a:ext cx="1092" cy="794"/>
                      <a:chOff x="10852" y="2187"/>
                      <a:chExt cx="873" cy="794"/>
                    </a:xfrm>
                    <a:grpFill/>
                  </p:grpSpPr>
                  <p:sp>
                    <p:nvSpPr>
                      <p:cNvPr id="117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858" y="2187"/>
                        <a:ext cx="867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8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852" y="2531"/>
                        <a:ext cx="866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kumimoji="0" lang="en-US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1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5594" y="5927"/>
                    <a:ext cx="367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6042" y="4760"/>
                  <a:ext cx="332" cy="3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6768" y="4791"/>
                  <a:ext cx="317" cy="31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31" name="Прямоугольник 130"/>
            <p:cNvSpPr/>
            <p:nvPr/>
          </p:nvSpPr>
          <p:spPr>
            <a:xfrm>
              <a:off x="4857752" y="6143644"/>
              <a:ext cx="3501280" cy="10156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60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=C</a:t>
              </a:r>
              <a:r>
                <a:rPr lang="en-US" sz="60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+C</a:t>
              </a:r>
              <a:r>
                <a:rPr lang="en-US" sz="60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8" name="Text Box 2"/>
          <p:cNvSpPr txBox="1">
            <a:spLocks noChangeArrowheads="1"/>
          </p:cNvSpPr>
          <p:nvPr/>
        </p:nvSpPr>
        <p:spPr bwMode="auto">
          <a:xfrm>
            <a:off x="0" y="6357958"/>
            <a:ext cx="2000232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5" grpId="0" animBg="1"/>
      <p:bldP spid="136" grpId="0" animBg="1"/>
      <p:bldP spid="134" grpId="0" animBg="1"/>
      <p:bldP spid="176" grpId="0" animBg="1"/>
      <p:bldP spid="178" grpId="0" animBg="1"/>
      <p:bldP spid="177" grpId="0" animBg="1"/>
      <p:bldP spid="179" grpId="0" animBg="1"/>
      <p:bldP spid="21" grpId="0"/>
      <p:bldP spid="22" grpId="0"/>
      <p:bldP spid="23" grpId="0"/>
      <p:bldP spid="23" grpId="1"/>
      <p:bldP spid="24" grpId="0" animBg="1"/>
      <p:bldP spid="50" grpId="0" animBg="1"/>
      <p:bldP spid="51" grpId="0" animBg="1"/>
      <p:bldP spid="52" grpId="0" animBg="1"/>
      <p:bldP spid="73" grpId="0"/>
      <p:bldP spid="74" grpId="0"/>
      <p:bldP spid="75" grpId="0" animBg="1"/>
      <p:bldP spid="76" grpId="0"/>
      <p:bldP spid="76" grpId="1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/>
                <a:ea typeface="Times New Roman"/>
              </a:rPr>
              <a:t>«Почему лампа-вспышка дает гораздо большую освещенность, чем лампа накаливания? Хотя напряжение на ней гораздо меньше.»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86124"/>
            <a:ext cx="9144000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Опыт-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поднести руки к заряженному электрометру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-24"/>
            <a:ext cx="9144000" cy="7072363"/>
            <a:chOff x="-285784" y="5786429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7" name="Группа 94"/>
            <p:cNvGrpSpPr/>
            <p:nvPr/>
          </p:nvGrpSpPr>
          <p:grpSpPr>
            <a:xfrm>
              <a:off x="-285784" y="5786429"/>
              <a:ext cx="9144000" cy="7072363"/>
              <a:chOff x="357222" y="-2571769"/>
              <a:chExt cx="9144000" cy="7072363"/>
            </a:xfrm>
            <a:grpFill/>
          </p:grpSpPr>
          <p:grpSp>
            <p:nvGrpSpPr>
              <p:cNvPr id="34" name="Группа 11"/>
              <p:cNvGrpSpPr/>
              <p:nvPr/>
            </p:nvGrpSpPr>
            <p:grpSpPr>
              <a:xfrm>
                <a:off x="357222" y="-2571769"/>
                <a:ext cx="9144000" cy="7072363"/>
                <a:chOff x="-4714908" y="-3071859"/>
                <a:chExt cx="9144000" cy="7072363"/>
              </a:xfrm>
              <a:grpFill/>
            </p:grpSpPr>
            <p:grpSp>
              <p:nvGrpSpPr>
                <p:cNvPr id="40" name="Группа 12"/>
                <p:cNvGrpSpPr/>
                <p:nvPr/>
              </p:nvGrpSpPr>
              <p:grpSpPr>
                <a:xfrm>
                  <a:off x="-4714908" y="-3071859"/>
                  <a:ext cx="9144000" cy="7072363"/>
                  <a:chOff x="357222" y="-2714646"/>
                  <a:chExt cx="9144000" cy="7072363"/>
                </a:xfrm>
                <a:grpFill/>
              </p:grpSpPr>
              <p:sp>
                <p:nvSpPr>
                  <p:cNvPr id="42" name="Прямоугольник 41"/>
                  <p:cNvSpPr/>
                  <p:nvPr/>
                </p:nvSpPr>
                <p:spPr>
                  <a:xfrm>
                    <a:off x="357222" y="-2714646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en-US" sz="115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 </a:t>
                    </a:r>
                    <a:endPara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4357686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8.85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0" y="1000132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Группа 15"/>
              <p:cNvGrpSpPr/>
              <p:nvPr/>
            </p:nvGrpSpPr>
            <p:grpSpPr>
              <a:xfrm>
                <a:off x="512902" y="1139930"/>
                <a:ext cx="2805159" cy="2111184"/>
                <a:chOff x="-656838" y="1484173"/>
                <a:chExt cx="1532068" cy="1726055"/>
              </a:xfrm>
              <a:grpFill/>
            </p:grpSpPr>
            <p:sp>
              <p:nvSpPr>
                <p:cNvPr id="3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-656838" y="1834609"/>
                  <a:ext cx="933026" cy="10820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84923" y="1484173"/>
                  <a:ext cx="507088" cy="98136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16484" y="2596405"/>
                  <a:ext cx="758746" cy="61382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ts val="5000"/>
                    </a:lnSpc>
                  </a:pPr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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9" name="Прямая соединительная линия 38"/>
                <p:cNvCxnSpPr/>
                <p:nvPr/>
              </p:nvCxnSpPr>
              <p:spPr bwMode="auto">
                <a:xfrm flipV="1">
                  <a:off x="111590" y="2421208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3328" y="5881381"/>
              <a:ext cx="2856863" cy="3716499"/>
              <a:chOff x="6055" y="4565"/>
              <a:chExt cx="1897" cy="2076"/>
            </a:xfrm>
            <a:grpFill/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6764" y="4565"/>
                <a:ext cx="597" cy="2063"/>
                <a:chOff x="5367" y="5488"/>
                <a:chExt cx="793" cy="2063"/>
              </a:xfrm>
              <a:grpFill/>
            </p:grpSpPr>
            <p:grpSp>
              <p:nvGrpSpPr>
                <p:cNvPr id="28" name="Group 21"/>
                <p:cNvGrpSpPr>
                  <a:grpSpLocks/>
                </p:cNvGrpSpPr>
                <p:nvPr/>
              </p:nvGrpSpPr>
              <p:grpSpPr bwMode="auto">
                <a:xfrm>
                  <a:off x="5372" y="5488"/>
                  <a:ext cx="788" cy="2063"/>
                  <a:chOff x="11112" y="1875"/>
                  <a:chExt cx="1161" cy="2063"/>
                </a:xfrm>
                <a:grpFill/>
              </p:grpSpPr>
              <p:sp>
                <p:nvSpPr>
                  <p:cNvPr id="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1112" y="1875"/>
                    <a:ext cx="1161" cy="825"/>
                    <a:chOff x="10663" y="2143"/>
                    <a:chExt cx="927" cy="825"/>
                  </a:xfrm>
                  <a:grpFill/>
                </p:grpSpPr>
                <p:sp>
                  <p:nvSpPr>
                    <p:cNvPr id="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726" y="2143"/>
                      <a:ext cx="864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3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63" y="2518"/>
                      <a:ext cx="861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9" name="Line 26"/>
                <p:cNvSpPr>
                  <a:spLocks noChangeShapeType="1"/>
                </p:cNvSpPr>
                <p:nvPr/>
              </p:nvSpPr>
              <p:spPr bwMode="auto">
                <a:xfrm>
                  <a:off x="5367" y="5914"/>
                  <a:ext cx="367" cy="0"/>
                </a:xfrm>
                <a:prstGeom prst="line">
                  <a:avLst/>
                </a:prstGeom>
                <a:grp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6055" y="4578"/>
                <a:ext cx="1897" cy="2063"/>
                <a:chOff x="5671" y="4578"/>
                <a:chExt cx="1897" cy="2063"/>
              </a:xfrm>
              <a:grpFill/>
            </p:grpSpPr>
            <p:grpSp>
              <p:nvGrpSpPr>
                <p:cNvPr id="12" name="Group 28"/>
                <p:cNvGrpSpPr>
                  <a:grpSpLocks/>
                </p:cNvGrpSpPr>
                <p:nvPr/>
              </p:nvGrpSpPr>
              <p:grpSpPr bwMode="auto">
                <a:xfrm>
                  <a:off x="5671" y="4578"/>
                  <a:ext cx="719" cy="2063"/>
                  <a:chOff x="5126" y="5488"/>
                  <a:chExt cx="954" cy="2063"/>
                </a:xfrm>
                <a:grpFill/>
              </p:grpSpPr>
              <p:grpSp>
                <p:nvGrpSpPr>
                  <p:cNvPr id="2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126" y="5488"/>
                    <a:ext cx="954" cy="2063"/>
                    <a:chOff x="10785" y="1875"/>
                    <a:chExt cx="1410" cy="2063"/>
                  </a:xfrm>
                  <a:grpFill/>
                </p:grpSpPr>
                <p:sp>
                  <p:nvSpPr>
                    <p:cNvPr id="2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25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85" y="1875"/>
                      <a:ext cx="1272" cy="812"/>
                      <a:chOff x="10416" y="2143"/>
                      <a:chExt cx="1017" cy="812"/>
                    </a:xfrm>
                    <a:grpFill/>
                  </p:grpSpPr>
                  <p:sp>
                    <p:nvSpPr>
                      <p:cNvPr id="26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69" y="2143"/>
                        <a:ext cx="86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7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416" y="2505"/>
                        <a:ext cx="865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kumimoji="0" lang="en-US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0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2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240" y="5861"/>
                    <a:ext cx="367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7013" y="4596"/>
                  <a:ext cx="555" cy="2019"/>
                  <a:chOff x="5501" y="5532"/>
                  <a:chExt cx="739" cy="2019"/>
                </a:xfrm>
                <a:grpFill/>
              </p:grpSpPr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501" y="5532"/>
                    <a:ext cx="739" cy="2019"/>
                    <a:chOff x="11335" y="1919"/>
                    <a:chExt cx="1092" cy="2019"/>
                  </a:xfrm>
                  <a:grpFill/>
                </p:grpSpPr>
                <p:sp>
                  <p:nvSpPr>
                    <p:cNvPr id="18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9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35" y="1919"/>
                      <a:ext cx="1092" cy="794"/>
                      <a:chOff x="10852" y="2187"/>
                      <a:chExt cx="873" cy="794"/>
                    </a:xfrm>
                    <a:grpFill/>
                  </p:grpSpPr>
                  <p:sp>
                    <p:nvSpPr>
                      <p:cNvPr id="20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858" y="2187"/>
                        <a:ext cx="867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1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852" y="2531"/>
                        <a:ext cx="866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kumimoji="0" lang="en-US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5594" y="5927"/>
                    <a:ext cx="367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6042" y="4760"/>
                  <a:ext cx="332" cy="3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6768" y="4791"/>
                  <a:ext cx="317" cy="31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" name="Прямоугольник 8"/>
            <p:cNvSpPr/>
            <p:nvPr/>
          </p:nvSpPr>
          <p:spPr>
            <a:xfrm>
              <a:off x="4857752" y="6143644"/>
              <a:ext cx="3501280" cy="10156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60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=C</a:t>
              </a:r>
              <a:r>
                <a:rPr lang="en-US" sz="60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+C</a:t>
              </a:r>
              <a:r>
                <a:rPr lang="en-US" sz="60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143668" y="785794"/>
          <a:ext cx="1643042" cy="1290962"/>
        </p:xfrm>
        <a:graphic>
          <a:graphicData uri="http://schemas.openxmlformats.org/presentationml/2006/ole">
            <p:oleObj spid="_x0000_s1028" name="Формула" r:id="rId5" imgW="533169" imgH="418918" progId="Equation.3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0298" y="5143512"/>
          <a:ext cx="2516817" cy="1428760"/>
        </p:xfrm>
        <a:graphic>
          <a:graphicData uri="http://schemas.openxmlformats.org/presentationml/2006/ole">
            <p:oleObj spid="_x0000_s1026" name="Формула" r:id="rId6" imgW="545863" imgH="418918" progId="Equation.3">
              <p:embed/>
            </p:oleObj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500794" y="4929198"/>
          <a:ext cx="2643206" cy="1685523"/>
        </p:xfrm>
        <a:graphic>
          <a:graphicData uri="http://schemas.openxmlformats.org/presentationml/2006/ole">
            <p:oleObj spid="_x0000_s1025" name="Формула" r:id="rId7" imgW="660400" imgH="419100" progId="Equation.3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-2769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Электроемкость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с.ф. в., характеризующая способность проводника или системы проводника накапливать электрический заряд.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0002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Фарада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электроемкость проводника, у которого при сообщении заряда в 1Кл разность зарядов увеличивается на 1В.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418126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поля заряженного конденсатора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86380" y="3857628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143372" y="3143248"/>
            <a:ext cx="2249813" cy="1262059"/>
            <a:chOff x="6551" y="5003"/>
            <a:chExt cx="1740" cy="857"/>
          </a:xfrm>
          <a:noFill/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57742" y="2928934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2928934"/>
            <a:ext cx="52863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 электроёмкости плоского конденсатора: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-24"/>
            <a:ext cx="778671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Во сколько раз    изменится 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нергия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электрического поля в конденсаторе, если его заряд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уменьшить в 2 раза?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(Если уменьшится, поставьте минус)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44593" y="1643050"/>
            <a:ext cx="589940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2 .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Электрический заряд на одной пластине конденсатора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+ 3 Кл,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другой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—3 Кл,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напряжение между пластинами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 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равна электроемкость конденсатора?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 фарадах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-32" y="3214686"/>
            <a:ext cx="70009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Во сколько раз   изменится электроемкость воздушного конденсатора при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уменьшении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расстояния между пластинами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формулу емкости конденсатора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(Если уменьшится, поставьте минус)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813" y="4500552"/>
            <a:ext cx="6905641" cy="121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Во сколько раз    изменится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электрического поля в конденсаторе, если напряжение между его обкладками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уменьшить в 2 раза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(Если уменьшится, поставьте минус)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429256" y="714356"/>
          <a:ext cx="1761322" cy="1000120"/>
        </p:xfrm>
        <a:graphic>
          <a:graphicData uri="http://schemas.openxmlformats.org/presentationml/2006/ole">
            <p:oleObj spid="_x0000_s25606" name="Формула" r:id="rId5" imgW="545863" imgH="418918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7284847" y="642918"/>
          <a:ext cx="1859185" cy="1185859"/>
        </p:xfrm>
        <a:graphic>
          <a:graphicData uri="http://schemas.openxmlformats.org/presentationml/2006/ole">
            <p:oleObj spid="_x0000_s25607" name="Формула" r:id="rId6" imgW="660400" imgH="41910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0" y="1571612"/>
          <a:ext cx="2000232" cy="1571196"/>
        </p:xfrm>
        <a:graphic>
          <a:graphicData uri="http://schemas.openxmlformats.org/presentationml/2006/ole">
            <p:oleObj spid="_x0000_s25608" name="Формула" r:id="rId7" imgW="533169" imgH="418918" progId="Equation.3">
              <p:embed/>
            </p:oleObj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001034" y="3929066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6858026" y="3214686"/>
            <a:ext cx="2249813" cy="1262059"/>
            <a:chOff x="6551" y="5003"/>
            <a:chExt cx="1740" cy="857"/>
          </a:xfrm>
          <a:noFill/>
        </p:grpSpPr>
        <p:grpSp>
          <p:nvGrpSpPr>
            <p:cNvPr id="34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39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572396" y="3000372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5572132" y="5429264"/>
          <a:ext cx="1761322" cy="1000120"/>
        </p:xfrm>
        <a:graphic>
          <a:graphicData uri="http://schemas.openxmlformats.org/presentationml/2006/ole">
            <p:oleObj spid="_x0000_s25609" name="Формула" r:id="rId8" imgW="545863" imgH="418918" progId="Equation.3">
              <p:embed/>
            </p:oleObj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/>
        </p:nvGraphicFramePr>
        <p:xfrm>
          <a:off x="7284847" y="5357826"/>
          <a:ext cx="1859185" cy="1185859"/>
        </p:xfrm>
        <a:graphic>
          <a:graphicData uri="http://schemas.openxmlformats.org/presentationml/2006/ole">
            <p:oleObj spid="_x0000_s25610" name="Формула" r:id="rId9" imgW="6604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560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32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5212080"/>
        </p:xfrm>
        <a:graphic>
          <a:graphicData uri="http://schemas.openxmlformats.org/drawingml/2006/table">
            <a:tbl>
              <a:tblPr/>
              <a:tblGrid>
                <a:gridCol w="4857752"/>
                <a:gridCol w="642942"/>
                <a:gridCol w="364330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1.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Консультация по задачам гр.1.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2.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Постановка проблемы:  «Почему лампа-вспышка дает гораздо большую освещенность, чем лампа накаливания? Хотя напряжение на ней гораздо меньше.»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.Эвристическая беседа по теме 13 с  решением поставленной проблемы, выкладкам на доске, демонстрациями и заполнением справочника № 3.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Повторение материала темы по опорному конспекту и акцентуацией сложных моментов и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выводом формул общей ёмкости при последовательном и параллельном соединении конденсаторов.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 5.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Первичная обратная связь по ???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стр. 124 (1,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,3,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), стр. 127 (1,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), стр.129(1,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6.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ПРЗ 1,2 стр.130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4.       С</a:t>
                      </a:r>
                      <a:r>
                        <a:rPr lang="ru-RU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             С</a:t>
                      </a:r>
                      <a:r>
                        <a:rPr lang="ru-RU" sz="1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800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= 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= U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 +  U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 , q/C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= q/C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+ q/C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1/C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 = 1/C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 + 1/C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                                 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 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                        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                          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0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= q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+ q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 , U/C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= U/C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+ U/C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+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Д.З. т.13 (пар.49-51) ПРЗ 1,2 стр.130.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143636" y="135460"/>
            <a:ext cx="1273175" cy="160337"/>
            <a:chOff x="2697163" y="312738"/>
            <a:chExt cx="1273175" cy="160337"/>
          </a:xfrm>
        </p:grpSpPr>
        <p:sp>
          <p:nvSpPr>
            <p:cNvPr id="28673" name="Line 1"/>
            <p:cNvSpPr>
              <a:spLocks noChangeShapeType="1"/>
            </p:cNvSpPr>
            <p:nvPr/>
          </p:nvSpPr>
          <p:spPr bwMode="auto">
            <a:xfrm>
              <a:off x="2987675" y="320675"/>
              <a:ext cx="0" cy="13017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3055938" y="312738"/>
              <a:ext cx="0" cy="14605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3559175" y="342900"/>
              <a:ext cx="0" cy="13017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3619500" y="336550"/>
              <a:ext cx="0" cy="13652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4" name="Line 2"/>
            <p:cNvSpPr>
              <a:spLocks noChangeShapeType="1"/>
            </p:cNvSpPr>
            <p:nvPr/>
          </p:nvSpPr>
          <p:spPr bwMode="auto">
            <a:xfrm>
              <a:off x="2697163" y="396875"/>
              <a:ext cx="282575" cy="0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3078163" y="396875"/>
              <a:ext cx="481012" cy="0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3641725" y="396875"/>
              <a:ext cx="328613" cy="0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1500174"/>
            <a:ext cx="1990725" cy="511175"/>
            <a:chOff x="2652713" y="998538"/>
            <a:chExt cx="1990725" cy="511175"/>
          </a:xfrm>
        </p:grpSpPr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3590926" y="1006475"/>
              <a:ext cx="0" cy="14605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3598863" y="1341438"/>
              <a:ext cx="0" cy="153987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3697288" y="1333500"/>
              <a:ext cx="0" cy="176213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3681413" y="998538"/>
              <a:ext cx="1588" cy="16827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flipV="1">
              <a:off x="2935288" y="1082675"/>
              <a:ext cx="641350" cy="244475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2943226" y="1327150"/>
              <a:ext cx="655637" cy="98425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3681413" y="1060450"/>
              <a:ext cx="633413" cy="198438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 flipV="1">
              <a:off x="3705226" y="1257300"/>
              <a:ext cx="601662" cy="176213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>
              <a:off x="2652713" y="1327150"/>
              <a:ext cx="290513" cy="0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>
              <a:off x="4291013" y="1257300"/>
              <a:ext cx="352425" cy="1588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5572132" y="2484540"/>
            <a:ext cx="1357322" cy="35719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500694" y="1071546"/>
            <a:ext cx="1928826" cy="35719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" y="26866"/>
            <a:ext cx="93583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электрического поля в конденсаторе, если его заряд увеличить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раза.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06" y="3582692"/>
            <a:ext cx="2786673" cy="2000264"/>
            <a:chOff x="6322" y="5003"/>
            <a:chExt cx="1555" cy="8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322" y="5003"/>
              <a:ext cx="1555" cy="857"/>
              <a:chOff x="779" y="3302"/>
              <a:chExt cx="1352" cy="857"/>
            </a:xfrm>
          </p:grpSpPr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1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357422" y="4077350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772551" y="3571876"/>
            <a:ext cx="1784356" cy="1760546"/>
            <a:chOff x="11367" y="3511"/>
            <a:chExt cx="1110" cy="812"/>
          </a:xfrm>
        </p:grpSpPr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 rot="2563456">
            <a:off x="3421993" y="4055289"/>
            <a:ext cx="42398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15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045044" y="3406990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24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 воздушный конденсатор зарядили и отключили от источника тока. Как изменится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конденсатора при уменьшении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 его пластинами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задачу и выберите ответ.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Увеличится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4 раза.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9375" y="2439684"/>
            <a:ext cx="2786673" cy="2000264"/>
            <a:chOff x="6322" y="5003"/>
            <a:chExt cx="1555" cy="8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322" y="5003"/>
              <a:ext cx="1555" cy="857"/>
              <a:chOff x="779" y="3302"/>
              <a:chExt cx="1352" cy="857"/>
            </a:xfrm>
          </p:grpSpPr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2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515391" y="2934342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30520" y="2428868"/>
            <a:ext cx="1784356" cy="1760546"/>
            <a:chOff x="11367" y="3511"/>
            <a:chExt cx="1110" cy="812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6759170" y="2716435"/>
            <a:ext cx="2249813" cy="1262059"/>
            <a:chOff x="6551" y="5003"/>
            <a:chExt cx="1740" cy="857"/>
          </a:xfrm>
          <a:noFill/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500958" y="2643182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215174" y="4000504"/>
            <a:ext cx="1928826" cy="6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324" y="4130109"/>
            <a:ext cx="58919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отключили от источника тока.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-32" y="4714884"/>
            <a:ext cx="600735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43042" y="5357826"/>
            <a:ext cx="65877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отключили от источника тока.</a:t>
            </a:r>
            <a:endParaRPr lang="ru-RU" sz="3200" b="1" dirty="0"/>
          </a:p>
        </p:txBody>
      </p:sp>
      <p:sp>
        <p:nvSpPr>
          <p:cNvPr id="38" name="Рамка 37"/>
          <p:cNvSpPr/>
          <p:nvPr/>
        </p:nvSpPr>
        <p:spPr>
          <a:xfrm>
            <a:off x="1214414" y="2357430"/>
            <a:ext cx="1785950" cy="192882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5929330"/>
            <a:ext cx="6020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раза. </a:t>
            </a:r>
            <a:endParaRPr lang="ru-RU" sz="4400" dirty="0"/>
          </a:p>
        </p:txBody>
      </p:sp>
      <p:sp>
        <p:nvSpPr>
          <p:cNvPr id="40" name="Рамка 39"/>
          <p:cNvSpPr/>
          <p:nvPr/>
        </p:nvSpPr>
        <p:spPr>
          <a:xfrm>
            <a:off x="2872728" y="2357430"/>
            <a:ext cx="1785950" cy="192882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9153" grpId="0" animBg="1"/>
      <p:bldP spid="16" grpId="0"/>
      <p:bldP spid="31" grpId="0" animBg="1"/>
      <p:bldP spid="33" grpId="0"/>
      <p:bldP spid="34" grpId="0" animBg="1"/>
      <p:bldP spid="35" grpId="0" animBg="1"/>
      <p:bldP spid="36" grpId="0" autoUpdateAnimBg="0"/>
      <p:bldP spid="38" grpId="0" animBg="1"/>
      <p:bldP spid="39" grpId="0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642938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тонкий проводник.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5110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88103" y="714544"/>
            <a:ext cx="45719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2594041" y="571480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143372" y="5000636"/>
            <a:ext cx="500062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1/С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0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latin typeface="Times New Roman"/>
                <a:ea typeface="Times New Roman"/>
              </a:rPr>
              <a:t>2/</a:t>
            </a:r>
            <a:r>
              <a:rPr lang="ru-RU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ru-RU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= </a:t>
            </a:r>
            <a:r>
              <a:rPr lang="ru-RU" sz="4000" b="1" dirty="0" smtClean="0">
                <a:latin typeface="Times New Roman"/>
                <a:ea typeface="Times New Roman"/>
              </a:rPr>
              <a:t>2С</a:t>
            </a:r>
            <a:r>
              <a:rPr lang="ru-RU" sz="4000" b="1" baseline="-25000" dirty="0" smtClean="0">
                <a:latin typeface="Times New Roman"/>
                <a:ea typeface="Times New Roman"/>
              </a:rPr>
              <a:t>н</a:t>
            </a:r>
            <a:endParaRPr lang="ru-RU" sz="4000" dirty="0"/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000628" y="1158853"/>
            <a:ext cx="3821368" cy="1055701"/>
            <a:chOff x="4792" y="6440"/>
            <a:chExt cx="1573" cy="426"/>
          </a:xfrm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5230" y="6463"/>
              <a:ext cx="140" cy="403"/>
              <a:chOff x="5230" y="6463"/>
              <a:chExt cx="140" cy="403"/>
            </a:xfrm>
          </p:grpSpPr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537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5829" y="6440"/>
              <a:ext cx="115" cy="403"/>
              <a:chOff x="5230" y="6463"/>
              <a:chExt cx="115" cy="403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5345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792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5380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939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85814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90205" y="2123942"/>
            <a:ext cx="2746926" cy="1305065"/>
            <a:chOff x="6153" y="6284"/>
            <a:chExt cx="1824" cy="729"/>
          </a:xfrm>
        </p:grpSpPr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4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37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46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857224" y="371475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14348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7"/>
          <p:cNvGrpSpPr/>
          <p:nvPr/>
        </p:nvGrpSpPr>
        <p:grpSpPr>
          <a:xfrm flipV="1">
            <a:off x="6500826" y="3286124"/>
            <a:ext cx="1224795" cy="1714512"/>
            <a:chOff x="6740993" y="2558178"/>
            <a:chExt cx="1724855" cy="1643074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930421" y="3415434"/>
              <a:ext cx="1233612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58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754769" y="2558178"/>
              <a:ext cx="150986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19"/>
          <p:cNvGrpSpPr>
            <a:grpSpLocks/>
          </p:cNvGrpSpPr>
          <p:nvPr/>
        </p:nvGrpSpPr>
        <p:grpSpPr bwMode="auto">
          <a:xfrm>
            <a:off x="5500694" y="3500438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65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67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572397" y="3714752"/>
            <a:ext cx="571504" cy="8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93"/>
          <p:cNvGrpSpPr/>
          <p:nvPr/>
        </p:nvGrpSpPr>
        <p:grpSpPr>
          <a:xfrm flipV="1">
            <a:off x="7990455" y="3226561"/>
            <a:ext cx="1224795" cy="1714512"/>
            <a:chOff x="6740993" y="2558178"/>
            <a:chExt cx="1724855" cy="1643074"/>
          </a:xfrm>
        </p:grpSpPr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 rot="10800000">
              <a:off x="6930421" y="3415434"/>
              <a:ext cx="1233612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0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71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9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 rot="10800000">
              <a:off x="6754769" y="2558178"/>
              <a:ext cx="150986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2714612" y="2428868"/>
            <a:ext cx="2428892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С=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/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4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42844" y="5715016"/>
            <a:ext cx="564360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</a:rPr>
              <a:t>Ничего не изменилось!!!</a:t>
            </a:r>
            <a:endParaRPr lang="ru-RU" sz="4000" dirty="0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6858016" y="6858000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13-1, стр17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7" grpId="0" animBg="1"/>
      <p:bldP spid="28" grpId="0"/>
      <p:bldP spid="29" grpId="0"/>
      <p:bldP spid="57" grpId="0" animBg="1"/>
      <p:bldP spid="93" grpId="0"/>
      <p:bldP spid="102" grpId="0" animBg="1"/>
      <p:bldP spid="102" grpId="1" animBg="1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0"/>
            <a:ext cx="6429388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Залить диэлектриком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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908" y="1059483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071546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9161" y="1059671"/>
            <a:ext cx="1714512" cy="321471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44557" y="1071546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214414" y="285749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666848" y="3857628"/>
            <a:ext cx="1643074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214414" y="5072074"/>
            <a:ext cx="742952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latin typeface="Times New Roman"/>
              </a:rPr>
              <a:t>Ёмкость увеличилась в</a:t>
            </a:r>
            <a:r>
              <a:rPr lang="ru-RU" sz="4000" b="1" dirty="0" smtClean="0">
                <a:latin typeface="Times New Roman"/>
                <a:ea typeface="Times New Roman"/>
                <a:sym typeface="Symbol"/>
              </a:rPr>
              <a:t> </a:t>
            </a:r>
            <a:r>
              <a:rPr lang="ru-RU" sz="6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ru-RU" sz="4000" b="1" dirty="0" smtClean="0">
                <a:latin typeface="Times New Roman"/>
                <a:ea typeface="Times New Roman"/>
                <a:sym typeface="Symbol"/>
              </a:rPr>
              <a:t>раз</a:t>
            </a:r>
            <a:endParaRPr lang="ru-RU" sz="4000" b="1" dirty="0"/>
          </a:p>
        </p:txBody>
      </p:sp>
      <p:grpSp>
        <p:nvGrpSpPr>
          <p:cNvPr id="12" name="Группа 7"/>
          <p:cNvGrpSpPr/>
          <p:nvPr/>
        </p:nvGrpSpPr>
        <p:grpSpPr>
          <a:xfrm>
            <a:off x="4416193" y="2786058"/>
            <a:ext cx="2298947" cy="1749950"/>
            <a:chOff x="6702210" y="2451302"/>
            <a:chExt cx="2298947" cy="1749950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8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149" cy="829"/>
                <a:chOff x="946" y="3330"/>
                <a:chExt cx="999" cy="829"/>
              </a:xfrm>
              <a:grpFill/>
            </p:grpSpPr>
            <p:sp>
              <p:nvSpPr>
                <p:cNvPr id="9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724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4000" b="1" baseline="-25000" dirty="0" smtClean="0">
                      <a:solidFill>
                        <a:srgbClr val="006600"/>
                      </a:solidFill>
                      <a:latin typeface="Times New Roman"/>
                      <a:ea typeface="Times New Roman"/>
                    </a:rPr>
                    <a:t>к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7575822" y="2451302"/>
              <a:ext cx="1412404" cy="8926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006600"/>
                  </a:solidFill>
                  <a:latin typeface="Times New Roman"/>
                  <a:ea typeface="Times New Roman"/>
                  <a:sym typeface="Symbol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6858000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13-, стр.17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57" grpId="0" animBg="1"/>
      <p:bldP spid="1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диэлектрик</a:t>
            </a:r>
            <a:r>
              <a:rPr lang="ru-RU" sz="4000" dirty="0" smtClean="0">
                <a:latin typeface="Times New Roman"/>
                <a:ea typeface="Times New Roman"/>
              </a:rPr>
              <a:t> толщиной 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000" dirty="0" smtClean="0">
                <a:latin typeface="Times New Roman"/>
                <a:ea typeface="Times New Roman"/>
              </a:rPr>
              <a:t>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18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0162" y="714356"/>
            <a:ext cx="714380" cy="321471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2143108" y="547542"/>
            <a:ext cx="2298947" cy="1441199"/>
            <a:chOff x="6702210" y="2605678"/>
            <a:chExt cx="2298947" cy="144119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261059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635198" y="26056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221775" y="500042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5000628" y="2071678"/>
            <a:ext cx="2746926" cy="1305065"/>
            <a:chOff x="6153" y="6284"/>
            <a:chExt cx="1824" cy="729"/>
          </a:xfrm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9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0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31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3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34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80908" y="392906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309470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57"/>
          <p:cNvGrpSpPr/>
          <p:nvPr/>
        </p:nvGrpSpPr>
        <p:grpSpPr>
          <a:xfrm flipV="1">
            <a:off x="5715008" y="3469377"/>
            <a:ext cx="1520898" cy="1459821"/>
            <a:chOff x="6323998" y="2596874"/>
            <a:chExt cx="2141850" cy="1398996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323998" y="3379717"/>
              <a:ext cx="2112699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r>
                <a:rPr lang="ru-RU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46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323999" y="2596874"/>
              <a:ext cx="201209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19"/>
          <p:cNvGrpSpPr>
            <a:grpSpLocks/>
          </p:cNvGrpSpPr>
          <p:nvPr/>
        </p:nvGrpSpPr>
        <p:grpSpPr bwMode="auto">
          <a:xfrm>
            <a:off x="4857752" y="3593244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58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143768" y="3898006"/>
            <a:ext cx="571504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-32" y="5143512"/>
            <a:ext cx="1143008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 = </a:t>
            </a:r>
            <a:endParaRPr lang="ru-RU" sz="44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738098" y="3143248"/>
            <a:ext cx="7200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809536" y="228599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28894" y="6150114"/>
            <a:ext cx="621510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Ёмкость увеличилась!!!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62" name="Группа 7"/>
          <p:cNvGrpSpPr/>
          <p:nvPr/>
        </p:nvGrpSpPr>
        <p:grpSpPr>
          <a:xfrm>
            <a:off x="2142463" y="2035865"/>
            <a:ext cx="2715289" cy="1500574"/>
            <a:chOff x="6558689" y="2593803"/>
            <a:chExt cx="2715289" cy="1500574"/>
          </a:xfrm>
        </p:grpSpPr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7488028" y="3308559"/>
              <a:ext cx="1785950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-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4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" name="Group 2"/>
            <p:cNvGrpSpPr>
              <a:grpSpLocks/>
            </p:cNvGrpSpPr>
            <p:nvPr/>
          </p:nvGrpSpPr>
          <p:grpSpPr bwMode="auto">
            <a:xfrm>
              <a:off x="6558689" y="2757670"/>
              <a:ext cx="2442470" cy="1220825"/>
              <a:chOff x="6402" y="5031"/>
              <a:chExt cx="1889" cy="829"/>
            </a:xfrm>
            <a:noFill/>
          </p:grpSpPr>
          <p:grpSp>
            <p:nvGrpSpPr>
              <p:cNvPr id="67" name="Group 3"/>
              <p:cNvGrpSpPr>
                <a:grpSpLocks/>
              </p:cNvGrpSpPr>
              <p:nvPr/>
            </p:nvGrpSpPr>
            <p:grpSpPr bwMode="auto">
              <a:xfrm>
                <a:off x="6402" y="5031"/>
                <a:ext cx="1473" cy="829"/>
                <a:chOff x="850" y="3330"/>
                <a:chExt cx="1281" cy="829"/>
              </a:xfrm>
              <a:grpFill/>
            </p:grpSpPr>
            <p:sp>
              <p:nvSpPr>
                <p:cNvPr id="1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0" y="3513"/>
                  <a:ext cx="817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solidFill>
                        <a:srgbClr val="0033CC"/>
                      </a:solidFill>
                      <a:latin typeface="Times New Roman"/>
                      <a:ea typeface="Times New Roman"/>
                    </a:rPr>
                    <a:t>1,2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Text Box 6"/>
            <p:cNvSpPr txBox="1">
              <a:spLocks noChangeArrowheads="1"/>
            </p:cNvSpPr>
            <p:nvPr/>
          </p:nvSpPr>
          <p:spPr bwMode="auto">
            <a:xfrm>
              <a:off x="7801448" y="2593803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Группа 109"/>
          <p:cNvGrpSpPr/>
          <p:nvPr/>
        </p:nvGrpSpPr>
        <p:grpSpPr>
          <a:xfrm>
            <a:off x="4916528" y="1171244"/>
            <a:ext cx="4215629" cy="1055701"/>
            <a:chOff x="4922816" y="1171244"/>
            <a:chExt cx="4215629" cy="1055701"/>
          </a:xfrm>
        </p:grpSpPr>
        <p:grpSp>
          <p:nvGrpSpPr>
            <p:cNvPr id="69" name="Group 9"/>
            <p:cNvGrpSpPr>
              <a:grpSpLocks/>
            </p:cNvGrpSpPr>
            <p:nvPr/>
          </p:nvGrpSpPr>
          <p:grpSpPr bwMode="auto">
            <a:xfrm>
              <a:off x="4922816" y="1171244"/>
              <a:ext cx="3303914" cy="1055701"/>
              <a:chOff x="4907" y="6445"/>
              <a:chExt cx="1360" cy="426"/>
            </a:xfrm>
          </p:grpSpPr>
          <p:grpSp>
            <p:nvGrpSpPr>
              <p:cNvPr id="70" name="Group 10"/>
              <p:cNvGrpSpPr>
                <a:grpSpLocks/>
              </p:cNvGrpSpPr>
              <p:nvPr/>
            </p:nvGrpSpPr>
            <p:grpSpPr bwMode="auto">
              <a:xfrm>
                <a:off x="5230" y="6463"/>
                <a:ext cx="86" cy="408"/>
                <a:chOff x="5230" y="6463"/>
                <a:chExt cx="86" cy="408"/>
              </a:xfrm>
            </p:grpSpPr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523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Line 12"/>
                <p:cNvSpPr>
                  <a:spLocks noChangeShapeType="1"/>
                </p:cNvSpPr>
                <p:nvPr/>
              </p:nvSpPr>
              <p:spPr bwMode="auto">
                <a:xfrm>
                  <a:off x="5316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1" name="Group 13"/>
              <p:cNvGrpSpPr>
                <a:grpSpLocks/>
              </p:cNvGrpSpPr>
              <p:nvPr/>
            </p:nvGrpSpPr>
            <p:grpSpPr bwMode="auto">
              <a:xfrm>
                <a:off x="5775" y="6445"/>
                <a:ext cx="71" cy="403"/>
                <a:chOff x="5176" y="6468"/>
                <a:chExt cx="71" cy="403"/>
              </a:xfrm>
            </p:grpSpPr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5176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>
                  <a:off x="5247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4907" y="6670"/>
                <a:ext cx="2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5326" y="6675"/>
                <a:ext cx="4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5841" y="6675"/>
                <a:ext cx="4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>
              <a:off x="8282233" y="1227726"/>
              <a:ext cx="0" cy="99870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15"/>
            <p:cNvSpPr>
              <a:spLocks noChangeShapeType="1"/>
            </p:cNvSpPr>
            <p:nvPr/>
          </p:nvSpPr>
          <p:spPr bwMode="auto">
            <a:xfrm>
              <a:off x="8454717" y="1227726"/>
              <a:ext cx="0" cy="9987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Line 18"/>
            <p:cNvSpPr>
              <a:spLocks noChangeShapeType="1"/>
            </p:cNvSpPr>
            <p:nvPr/>
          </p:nvSpPr>
          <p:spPr bwMode="auto">
            <a:xfrm>
              <a:off x="8454445" y="1773955"/>
              <a:ext cx="684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6786578" y="500042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048580" y="1171116"/>
            <a:ext cx="108000" cy="9720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116"/>
          <p:cNvGrpSpPr/>
          <p:nvPr/>
        </p:nvGrpSpPr>
        <p:grpSpPr>
          <a:xfrm>
            <a:off x="7572396" y="2059803"/>
            <a:ext cx="1035945" cy="1238196"/>
            <a:chOff x="7572396" y="2059803"/>
            <a:chExt cx="1035945" cy="1238196"/>
          </a:xfrm>
        </p:grpSpPr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7859247" y="2059803"/>
              <a:ext cx="571370" cy="590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7851484" y="2690750"/>
              <a:ext cx="756857" cy="60724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45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ru-RU" sz="40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Line 41"/>
            <p:cNvSpPr>
              <a:spLocks noChangeShapeType="1"/>
            </p:cNvSpPr>
            <p:nvPr/>
          </p:nvSpPr>
          <p:spPr bwMode="auto">
            <a:xfrm>
              <a:off x="7950075" y="2661314"/>
              <a:ext cx="415847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 Box 43"/>
            <p:cNvSpPr txBox="1">
              <a:spLocks noChangeArrowheads="1"/>
            </p:cNvSpPr>
            <p:nvPr/>
          </p:nvSpPr>
          <p:spPr bwMode="auto">
            <a:xfrm>
              <a:off x="7572396" y="2357430"/>
              <a:ext cx="756007" cy="805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4" name="Группа 7"/>
          <p:cNvGrpSpPr/>
          <p:nvPr/>
        </p:nvGrpSpPr>
        <p:grpSpPr>
          <a:xfrm>
            <a:off x="2357428" y="3500438"/>
            <a:ext cx="2500324" cy="1372817"/>
            <a:chOff x="6558695" y="2605678"/>
            <a:chExt cx="2500324" cy="1372817"/>
          </a:xfrm>
        </p:grpSpPr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7916656" y="3284809"/>
              <a:ext cx="570859" cy="5715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Group 2"/>
            <p:cNvGrpSpPr>
              <a:grpSpLocks/>
            </p:cNvGrpSpPr>
            <p:nvPr/>
          </p:nvGrpSpPr>
          <p:grpSpPr bwMode="auto">
            <a:xfrm>
              <a:off x="6558695" y="2757670"/>
              <a:ext cx="2442472" cy="1220825"/>
              <a:chOff x="6402" y="5031"/>
              <a:chExt cx="1889" cy="829"/>
            </a:xfrm>
            <a:noFill/>
          </p:grpSpPr>
          <p:grpSp>
            <p:nvGrpSpPr>
              <p:cNvPr id="77" name="Group 3"/>
              <p:cNvGrpSpPr>
                <a:grpSpLocks/>
              </p:cNvGrpSpPr>
              <p:nvPr/>
            </p:nvGrpSpPr>
            <p:grpSpPr bwMode="auto">
              <a:xfrm>
                <a:off x="6402" y="5031"/>
                <a:ext cx="1473" cy="829"/>
                <a:chOff x="850" y="3330"/>
                <a:chExt cx="1281" cy="829"/>
              </a:xfrm>
              <a:grpFill/>
            </p:grpSpPr>
            <p:sp>
              <p:nvSpPr>
                <p:cNvPr id="12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0" y="3513"/>
                  <a:ext cx="721" cy="45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solidFill>
                        <a:srgbClr val="006600"/>
                      </a:solidFill>
                      <a:latin typeface="Times New Roman"/>
                      <a:ea typeface="Times New Roman"/>
                    </a:rPr>
                    <a:t>3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7575823" y="2605678"/>
              <a:ext cx="1483196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Группа 57"/>
          <p:cNvGrpSpPr/>
          <p:nvPr/>
        </p:nvGrpSpPr>
        <p:grpSpPr>
          <a:xfrm flipV="1">
            <a:off x="7633450" y="3469377"/>
            <a:ext cx="1439145" cy="1459819"/>
            <a:chOff x="6740993" y="2596876"/>
            <a:chExt cx="2026720" cy="1398994"/>
          </a:xfrm>
        </p:grpSpPr>
        <p:sp>
          <p:nvSpPr>
            <p:cNvPr id="129" name="Text Box 5"/>
            <p:cNvSpPr txBox="1">
              <a:spLocks noChangeArrowheads="1"/>
            </p:cNvSpPr>
            <p:nvPr/>
          </p:nvSpPr>
          <p:spPr bwMode="auto">
            <a:xfrm rot="10800000">
              <a:off x="6927627" y="3379717"/>
              <a:ext cx="733429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9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80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 rot="10800000">
              <a:off x="6755618" y="2596876"/>
              <a:ext cx="2012095" cy="714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928662" y="5500702"/>
            <a:ext cx="2714644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latin typeface="Times New Roman"/>
                <a:ea typeface="Times New Roman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+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(1-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) </a:t>
            </a:r>
            <a:endParaRPr lang="ru-RU" sz="4400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1142976" y="4770045"/>
            <a:ext cx="1571636" cy="6592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ts val="4000"/>
              </a:lnSpc>
              <a:spcAft>
                <a:spcPts val="0"/>
              </a:spcAft>
              <a:buSzPts val="1000"/>
            </a:pPr>
            <a:r>
              <a:rPr lang="en-US" sz="6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endParaRPr lang="ru-RU" sz="4400" dirty="0"/>
          </a:p>
        </p:txBody>
      </p:sp>
      <p:sp>
        <p:nvSpPr>
          <p:cNvPr id="138" name="Line 11"/>
          <p:cNvSpPr>
            <a:spLocks noChangeShapeType="1"/>
          </p:cNvSpPr>
          <p:nvPr/>
        </p:nvSpPr>
        <p:spPr bwMode="auto">
          <a:xfrm>
            <a:off x="1262290" y="5488827"/>
            <a:ext cx="136799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2"/>
          <p:cNvSpPr txBox="1">
            <a:spLocks noChangeArrowheads="1"/>
          </p:cNvSpPr>
          <p:nvPr/>
        </p:nvSpPr>
        <p:spPr bwMode="auto">
          <a:xfrm>
            <a:off x="0" y="6357958"/>
            <a:ext cx="2000232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/>
      <p:bldP spid="29" grpId="0"/>
      <p:bldP spid="57" grpId="0" animBg="1"/>
      <p:bldP spid="93" grpId="0"/>
      <p:bldP spid="102" grpId="0" animBg="1"/>
      <p:bldP spid="89" grpId="0" animBg="1"/>
      <p:bldP spid="90" grpId="0" animBg="1"/>
      <p:bldP spid="111" grpId="0"/>
      <p:bldP spid="112" grpId="0" animBg="1"/>
      <p:bldP spid="136" grpId="0" animBg="1"/>
      <p:bldP spid="137" grpId="0" animBg="1"/>
      <p:bldP spid="1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проводник толщиной 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000" dirty="0" smtClean="0">
                <a:latin typeface="Times New Roman"/>
                <a:ea typeface="Times New Roman"/>
              </a:rPr>
              <a:t>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5110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5040" y="714544"/>
            <a:ext cx="714380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2594041" y="571480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000612" y="1171244"/>
            <a:ext cx="3583288" cy="1055701"/>
            <a:chOff x="4792" y="6445"/>
            <a:chExt cx="1475" cy="426"/>
          </a:xfrm>
        </p:grpSpPr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5230" y="6463"/>
              <a:ext cx="86" cy="408"/>
              <a:chOff x="5230" y="6463"/>
              <a:chExt cx="86" cy="408"/>
            </a:xfrm>
          </p:grpSpPr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5316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5775" y="6445"/>
              <a:ext cx="71" cy="403"/>
              <a:chOff x="5176" y="6468"/>
              <a:chExt cx="71" cy="403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5176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5247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792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5326" y="6675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841" y="6675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85814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5590205" y="2123942"/>
            <a:ext cx="2746926" cy="1305065"/>
            <a:chOff x="6153" y="6284"/>
            <a:chExt cx="1824" cy="729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30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1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3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34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0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43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85786" y="392906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14348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57"/>
          <p:cNvGrpSpPr/>
          <p:nvPr/>
        </p:nvGrpSpPr>
        <p:grpSpPr>
          <a:xfrm flipV="1">
            <a:off x="5786445" y="3381500"/>
            <a:ext cx="1520897" cy="1571638"/>
            <a:chOff x="6323999" y="2558178"/>
            <a:chExt cx="2141849" cy="1506154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525210" y="3448179"/>
              <a:ext cx="1307861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55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323999" y="2558178"/>
              <a:ext cx="201209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19"/>
          <p:cNvGrpSpPr>
            <a:grpSpLocks/>
          </p:cNvGrpSpPr>
          <p:nvPr/>
        </p:nvGrpSpPr>
        <p:grpSpPr bwMode="auto">
          <a:xfrm>
            <a:off x="5000628" y="3500438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62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65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215206" y="3714752"/>
            <a:ext cx="571504" cy="8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Группа 93"/>
          <p:cNvGrpSpPr/>
          <p:nvPr/>
        </p:nvGrpSpPr>
        <p:grpSpPr>
          <a:xfrm flipV="1">
            <a:off x="7572396" y="3369438"/>
            <a:ext cx="1429514" cy="1571637"/>
            <a:chOff x="6554664" y="2558178"/>
            <a:chExt cx="2013155" cy="1506153"/>
          </a:xfrm>
        </p:grpSpPr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 rot="10800000">
              <a:off x="6755875" y="3459558"/>
              <a:ext cx="1307859" cy="6047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70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9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 rot="10800000">
              <a:off x="6554664" y="2558178"/>
              <a:ext cx="2013155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571604" y="4500570"/>
            <a:ext cx="3357586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С=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r>
              <a:rPr lang="ru-RU" sz="4400" b="1" dirty="0" smtClean="0">
                <a:latin typeface="Times New Roman"/>
                <a:ea typeface="Times New Roman"/>
              </a:rPr>
              <a:t>/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d-a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) </a:t>
            </a:r>
            <a:endParaRPr lang="ru-RU" sz="4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5572140"/>
            <a:ext cx="564360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</a:rPr>
              <a:t>Ёмкость уменьшилась!?</a:t>
            </a:r>
            <a:endParaRPr lang="ru-RU" sz="40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142976" y="3143248"/>
            <a:ext cx="7200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1214414" y="228599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-32" y="5572140"/>
            <a:ext cx="621510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Ёмкость увеличилась!!!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71" name="Группа 7"/>
          <p:cNvGrpSpPr/>
          <p:nvPr/>
        </p:nvGrpSpPr>
        <p:grpSpPr>
          <a:xfrm>
            <a:off x="2643174" y="2214554"/>
            <a:ext cx="2571768" cy="1643074"/>
            <a:chOff x="6702210" y="2558178"/>
            <a:chExt cx="2571768" cy="1643074"/>
          </a:xfrm>
        </p:grpSpPr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7488028" y="3415434"/>
              <a:ext cx="1785950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-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4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3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74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latin typeface="Times New Roman"/>
                      <a:ea typeface="Times New Roman"/>
                    </a:rPr>
                    <a:t>1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6858016" y="6858000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стр.19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0" y="6357958"/>
            <a:ext cx="2000232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/>
      <p:bldP spid="29" grpId="0"/>
      <p:bldP spid="57" grpId="0" animBg="1"/>
      <p:bldP spid="93" grpId="0"/>
      <p:bldP spid="102" grpId="0" animBg="1"/>
      <p:bldP spid="102" grpId="1" animBg="1"/>
      <p:bldP spid="103" grpId="0" animBg="1"/>
      <p:bldP spid="89" grpId="0" animBg="1"/>
      <p:bldP spid="90" grpId="0" animBg="1"/>
      <p:bldP spid="9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928662" y="-500090"/>
            <a:ext cx="3143240" cy="3829056"/>
            <a:chOff x="214282" y="-500090"/>
            <a:chExt cx="3143240" cy="3829056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-500090"/>
              <a:ext cx="3143240" cy="3829056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1487287" y="428604"/>
              <a:ext cx="1727391" cy="1244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71670" y="571480"/>
              <a:ext cx="6094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52755" y="-10190"/>
            <a:ext cx="9286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Г*. В воздушный конденсатор внесена диэлектрическая пластинка с диэлектрической проницаемостью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толщиной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а/2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расположена, как указано на рисунке. Определить,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 сколько раз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изменилась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емкость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конденсатора при внесении пластинки в конденсатор.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94296" y="428604"/>
            <a:ext cx="1298731" cy="1214446"/>
            <a:chOff x="5230" y="6463"/>
            <a:chExt cx="140" cy="403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230" y="6463"/>
              <a:ext cx="0" cy="403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370" y="6463"/>
              <a:ext cx="0" cy="403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0" y="1000108"/>
            <a:ext cx="917785" cy="78581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23"/>
          <p:cNvGrpSpPr/>
          <p:nvPr/>
        </p:nvGrpSpPr>
        <p:grpSpPr>
          <a:xfrm>
            <a:off x="2357422" y="420155"/>
            <a:ext cx="1656000" cy="1214446"/>
            <a:chOff x="5286380" y="815982"/>
            <a:chExt cx="1571636" cy="1214446"/>
          </a:xfrm>
        </p:grpSpPr>
        <p:grpSp>
          <p:nvGrpSpPr>
            <p:cNvPr id="7" name="Группа 19"/>
            <p:cNvGrpSpPr/>
            <p:nvPr/>
          </p:nvGrpSpPr>
          <p:grpSpPr>
            <a:xfrm>
              <a:off x="5286380" y="815982"/>
              <a:ext cx="1571636" cy="1214446"/>
              <a:chOff x="4714876" y="785794"/>
              <a:chExt cx="1142976" cy="1214446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4714876" y="785794"/>
                <a:ext cx="1142976" cy="1214446"/>
                <a:chOff x="5230" y="6463"/>
                <a:chExt cx="140" cy="403"/>
              </a:xfrm>
            </p:grpSpPr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>
                  <a:off x="523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12"/>
                <p:cNvSpPr>
                  <a:spLocks noChangeShapeType="1"/>
                </p:cNvSpPr>
                <p:nvPr/>
              </p:nvSpPr>
              <p:spPr bwMode="auto">
                <a:xfrm>
                  <a:off x="537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4743853" y="794242"/>
                <a:ext cx="1070691" cy="12059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786446" y="1000108"/>
              <a:ext cx="6094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987221" y="1714488"/>
            <a:ext cx="3000396" cy="1214446"/>
            <a:chOff x="5230" y="6463"/>
            <a:chExt cx="140" cy="403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5230" y="6463"/>
              <a:ext cx="0" cy="4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5370" y="6463"/>
              <a:ext cx="0" cy="4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0" y="1785926"/>
            <a:ext cx="1000100" cy="42862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4000496" y="1071546"/>
            <a:ext cx="928694" cy="42862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V="1">
            <a:off x="4000496" y="1500174"/>
            <a:ext cx="917785" cy="78581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000628" y="-71462"/>
            <a:ext cx="3194206" cy="1453653"/>
            <a:chOff x="5857" y="6214"/>
            <a:chExt cx="2121" cy="812"/>
          </a:xfrm>
        </p:grpSpPr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6887" y="6273"/>
              <a:ext cx="550" cy="740"/>
              <a:chOff x="5534" y="7196"/>
              <a:chExt cx="731" cy="740"/>
            </a:xfrm>
          </p:grpSpPr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5534" y="7196"/>
                <a:ext cx="731" cy="740"/>
                <a:chOff x="11393" y="3583"/>
                <a:chExt cx="1081" cy="740"/>
              </a:xfrm>
            </p:grpSpPr>
            <p:sp>
              <p:nvSpPr>
                <p:cNvPr id="54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" name="Group 23"/>
                <p:cNvGrpSpPr>
                  <a:grpSpLocks/>
                </p:cNvGrpSpPr>
                <p:nvPr/>
              </p:nvGrpSpPr>
              <p:grpSpPr bwMode="auto">
                <a:xfrm>
                  <a:off x="11393" y="3583"/>
                  <a:ext cx="1081" cy="740"/>
                  <a:chOff x="10898" y="3851"/>
                  <a:chExt cx="864" cy="740"/>
                </a:xfrm>
              </p:grpSpPr>
              <p:sp>
                <p:nvSpPr>
                  <p:cNvPr id="5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21" y="3851"/>
                    <a:ext cx="63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7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>
                <a:off x="5552" y="7556"/>
                <a:ext cx="36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5857" y="6214"/>
              <a:ext cx="2121" cy="812"/>
              <a:chOff x="5473" y="6214"/>
              <a:chExt cx="2121" cy="812"/>
            </a:xfrm>
          </p:grpSpPr>
          <p:grpSp>
            <p:nvGrpSpPr>
              <p:cNvPr id="22" name="Group 28"/>
              <p:cNvGrpSpPr>
                <a:grpSpLocks/>
              </p:cNvGrpSpPr>
              <p:nvPr/>
            </p:nvGrpSpPr>
            <p:grpSpPr bwMode="auto">
              <a:xfrm>
                <a:off x="5473" y="6214"/>
                <a:ext cx="949" cy="812"/>
                <a:chOff x="4868" y="7124"/>
                <a:chExt cx="1260" cy="812"/>
              </a:xfrm>
            </p:grpSpPr>
            <p:grpSp>
              <p:nvGrpSpPr>
                <p:cNvPr id="24" name="Group 29"/>
                <p:cNvGrpSpPr>
                  <a:grpSpLocks/>
                </p:cNvGrpSpPr>
                <p:nvPr/>
              </p:nvGrpSpPr>
              <p:grpSpPr bwMode="auto">
                <a:xfrm>
                  <a:off x="4868" y="7124"/>
                  <a:ext cx="1260" cy="812"/>
                  <a:chOff x="10408" y="3511"/>
                  <a:chExt cx="1863" cy="812"/>
                </a:xfrm>
              </p:grpSpPr>
              <p:sp>
                <p:nvSpPr>
                  <p:cNvPr id="4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408" y="3511"/>
                    <a:ext cx="1863" cy="812"/>
                    <a:chOff x="10098" y="3779"/>
                    <a:chExt cx="1487" cy="812"/>
                  </a:xfrm>
                </p:grpSpPr>
                <p:sp>
                  <p:nvSpPr>
                    <p:cNvPr id="50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20" y="3779"/>
                      <a:ext cx="865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98" y="4141"/>
                      <a:ext cx="1487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40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auto">
                <a:xfrm>
                  <a:off x="4967" y="7530"/>
                  <a:ext cx="50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7" name="Group 35"/>
              <p:cNvGrpSpPr>
                <a:grpSpLocks/>
              </p:cNvGrpSpPr>
              <p:nvPr/>
            </p:nvGrpSpPr>
            <p:grpSpPr bwMode="auto">
              <a:xfrm>
                <a:off x="7044" y="6267"/>
                <a:ext cx="550" cy="733"/>
                <a:chOff x="5534" y="7203"/>
                <a:chExt cx="731" cy="733"/>
              </a:xfrm>
            </p:grpSpPr>
            <p:grpSp>
              <p:nvGrpSpPr>
                <p:cNvPr id="33" name="Group 36"/>
                <p:cNvGrpSpPr>
                  <a:grpSpLocks/>
                </p:cNvGrpSpPr>
                <p:nvPr/>
              </p:nvGrpSpPr>
              <p:grpSpPr bwMode="auto">
                <a:xfrm>
                  <a:off x="5534" y="7203"/>
                  <a:ext cx="731" cy="733"/>
                  <a:chOff x="11393" y="3590"/>
                  <a:chExt cx="1081" cy="733"/>
                </a:xfrm>
              </p:grpSpPr>
              <p:sp>
                <p:nvSpPr>
                  <p:cNvPr id="4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93" y="3590"/>
                    <a:ext cx="1081" cy="733"/>
                    <a:chOff x="10898" y="3858"/>
                    <a:chExt cx="864" cy="733"/>
                  </a:xfrm>
                </p:grpSpPr>
                <p:sp>
                  <p:nvSpPr>
                    <p:cNvPr id="44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49" y="3858"/>
                      <a:ext cx="753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5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1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4929190" y="1357298"/>
            <a:ext cx="3927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верх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66"/>
          <p:cNvGrpSpPr/>
          <p:nvPr/>
        </p:nvGrpSpPr>
        <p:grpSpPr>
          <a:xfrm>
            <a:off x="71406" y="3008816"/>
            <a:ext cx="2714644" cy="1634630"/>
            <a:chOff x="6751343" y="2558178"/>
            <a:chExt cx="2714644" cy="1634630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7751475" y="3406990"/>
              <a:ext cx="1143007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 2"/>
            <p:cNvGrpSpPr>
              <a:grpSpLocks/>
            </p:cNvGrpSpPr>
            <p:nvPr/>
          </p:nvGrpSpPr>
          <p:grpSpPr bwMode="auto">
            <a:xfrm>
              <a:off x="6751343" y="2757670"/>
              <a:ext cx="2249813" cy="1220825"/>
              <a:chOff x="6551" y="5031"/>
              <a:chExt cx="1740" cy="829"/>
            </a:xfrm>
            <a:noFill/>
          </p:grpSpPr>
          <p:grpSp>
            <p:nvGrpSpPr>
              <p:cNvPr id="37" name="Group 3"/>
              <p:cNvGrpSpPr>
                <a:grpSpLocks/>
              </p:cNvGrpSpPr>
              <p:nvPr/>
            </p:nvGrpSpPr>
            <p:grpSpPr bwMode="auto">
              <a:xfrm>
                <a:off x="6551" y="5031"/>
                <a:ext cx="1326" cy="829"/>
                <a:chOff x="978" y="3330"/>
                <a:chExt cx="1153" cy="829"/>
              </a:xfrm>
              <a:grpFill/>
            </p:grpSpPr>
            <p:sp>
              <p:nvSpPr>
                <p:cNvPr id="6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" y="3513"/>
                  <a:ext cx="625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89016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67"/>
          <p:cNvGrpSpPr/>
          <p:nvPr/>
        </p:nvGrpSpPr>
        <p:grpSpPr>
          <a:xfrm>
            <a:off x="2571736" y="2986286"/>
            <a:ext cx="2500330" cy="1585722"/>
            <a:chOff x="6751343" y="2498412"/>
            <a:chExt cx="2500330" cy="1585722"/>
          </a:xfrm>
        </p:grpSpPr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7394285" y="2498412"/>
              <a:ext cx="1857388" cy="9286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7680038" y="3406990"/>
              <a:ext cx="1071570" cy="677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"/>
            <p:cNvGrpSpPr>
              <a:grpSpLocks/>
            </p:cNvGrpSpPr>
            <p:nvPr/>
          </p:nvGrpSpPr>
          <p:grpSpPr bwMode="auto">
            <a:xfrm>
              <a:off x="6751343" y="2757670"/>
              <a:ext cx="2249813" cy="1220825"/>
              <a:chOff x="6551" y="5031"/>
              <a:chExt cx="1740" cy="829"/>
            </a:xfrm>
            <a:noFill/>
          </p:grpSpPr>
          <p:grpSp>
            <p:nvGrpSpPr>
              <p:cNvPr id="46" name="Group 3"/>
              <p:cNvGrpSpPr>
                <a:grpSpLocks/>
              </p:cNvGrpSpPr>
              <p:nvPr/>
            </p:nvGrpSpPr>
            <p:grpSpPr bwMode="auto">
              <a:xfrm>
                <a:off x="6551" y="5031"/>
                <a:ext cx="1326" cy="829"/>
                <a:chOff x="978" y="3330"/>
                <a:chExt cx="1153" cy="829"/>
              </a:xfrm>
              <a:grpFill/>
            </p:grpSpPr>
            <p:sp>
              <p:nvSpPr>
                <p:cNvPr id="7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" y="3513"/>
                  <a:ext cx="80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Группа 76"/>
          <p:cNvGrpSpPr/>
          <p:nvPr/>
        </p:nvGrpSpPr>
        <p:grpSpPr>
          <a:xfrm>
            <a:off x="5572132" y="2463069"/>
            <a:ext cx="3214549" cy="1394559"/>
            <a:chOff x="6073817" y="2583936"/>
            <a:chExt cx="3388307" cy="1394559"/>
          </a:xfrm>
        </p:grpSpPr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8108666" y="3176569"/>
              <a:ext cx="571503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6073817" y="2757670"/>
              <a:ext cx="2927344" cy="1220825"/>
              <a:chOff x="6027" y="5031"/>
              <a:chExt cx="2264" cy="829"/>
            </a:xfrm>
            <a:noFill/>
          </p:grpSpPr>
          <p:grpSp>
            <p:nvGrpSpPr>
              <p:cNvPr id="55" name="Group 3"/>
              <p:cNvGrpSpPr>
                <a:grpSpLocks/>
              </p:cNvGrpSpPr>
              <p:nvPr/>
            </p:nvGrpSpPr>
            <p:grpSpPr bwMode="auto">
              <a:xfrm>
                <a:off x="6027" y="5031"/>
                <a:ext cx="1851" cy="829"/>
                <a:chOff x="522" y="3330"/>
                <a:chExt cx="1609" cy="829"/>
              </a:xfrm>
              <a:grpFill/>
            </p:grpSpPr>
            <p:sp>
              <p:nvSpPr>
                <p:cNvPr id="8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2" y="3513"/>
                  <a:ext cx="11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28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ниж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7587406" y="2583936"/>
              <a:ext cx="187471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19"/>
          <p:cNvGrpSpPr>
            <a:grpSpLocks/>
          </p:cNvGrpSpPr>
          <p:nvPr/>
        </p:nvGrpSpPr>
        <p:grpSpPr bwMode="auto">
          <a:xfrm>
            <a:off x="71406" y="4261192"/>
            <a:ext cx="5357785" cy="1525262"/>
            <a:chOff x="5863" y="6174"/>
            <a:chExt cx="2577" cy="852"/>
          </a:xfrm>
        </p:grpSpPr>
        <p:grpSp>
          <p:nvGrpSpPr>
            <p:cNvPr id="61" name="Group 20"/>
            <p:cNvGrpSpPr>
              <a:grpSpLocks/>
            </p:cNvGrpSpPr>
            <p:nvPr/>
          </p:nvGrpSpPr>
          <p:grpSpPr bwMode="auto">
            <a:xfrm>
              <a:off x="6580" y="6174"/>
              <a:ext cx="756" cy="839"/>
              <a:chOff x="5117" y="7097"/>
              <a:chExt cx="1003" cy="839"/>
            </a:xfrm>
          </p:grpSpPr>
          <p:grpSp>
            <p:nvGrpSpPr>
              <p:cNvPr id="67" name="Group 21"/>
              <p:cNvGrpSpPr>
                <a:grpSpLocks/>
              </p:cNvGrpSpPr>
              <p:nvPr/>
            </p:nvGrpSpPr>
            <p:grpSpPr bwMode="auto">
              <a:xfrm>
                <a:off x="5117" y="7097"/>
                <a:ext cx="1003" cy="839"/>
                <a:chOff x="10762" y="3484"/>
                <a:chExt cx="1481" cy="839"/>
              </a:xfrm>
            </p:grpSpPr>
            <p:sp>
              <p:nvSpPr>
                <p:cNvPr id="107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8" name="Group 23"/>
                <p:cNvGrpSpPr>
                  <a:grpSpLocks/>
                </p:cNvGrpSpPr>
                <p:nvPr/>
              </p:nvGrpSpPr>
              <p:grpSpPr bwMode="auto">
                <a:xfrm>
                  <a:off x="10762" y="3484"/>
                  <a:ext cx="1481" cy="839"/>
                  <a:chOff x="10389" y="3752"/>
                  <a:chExt cx="1183" cy="839"/>
                </a:xfrm>
              </p:grpSpPr>
              <p:sp>
                <p:nvSpPr>
                  <p:cNvPr id="10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97" y="3752"/>
                    <a:ext cx="946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ru-RU" sz="4000" b="1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0,5</a:t>
                    </a:r>
                    <a:r>
                      <a:rPr lang="ru-RU" sz="48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89" y="4141"/>
                    <a:ext cx="1183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200" b="1" dirty="0" smtClean="0">
                        <a:latin typeface="Times New Roman" pitchFamily="18" charset="0"/>
                        <a:cs typeface="Times New Roman" pitchFamily="18" charset="0"/>
                      </a:rPr>
                      <a:t>0,5</a:t>
                    </a:r>
                    <a:r>
                      <a:rPr lang="en-US" sz="4000" b="1" dirty="0" smtClean="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40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4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endParaRPr lang="ru-RU" sz="5400" b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6" name="Line 26"/>
              <p:cNvSpPr>
                <a:spLocks noChangeShapeType="1"/>
              </p:cNvSpPr>
              <p:nvPr/>
            </p:nvSpPr>
            <p:spPr bwMode="auto">
              <a:xfrm>
                <a:off x="5300" y="7556"/>
                <a:ext cx="50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0" name="Group 27"/>
            <p:cNvGrpSpPr>
              <a:grpSpLocks/>
            </p:cNvGrpSpPr>
            <p:nvPr/>
          </p:nvGrpSpPr>
          <p:grpSpPr bwMode="auto">
            <a:xfrm>
              <a:off x="5863" y="6203"/>
              <a:ext cx="2577" cy="823"/>
              <a:chOff x="5479" y="6203"/>
              <a:chExt cx="2577" cy="823"/>
            </a:xfrm>
          </p:grpSpPr>
          <p:grpSp>
            <p:nvGrpSpPr>
              <p:cNvPr id="72" name="Group 28"/>
              <p:cNvGrpSpPr>
                <a:grpSpLocks/>
              </p:cNvGrpSpPr>
              <p:nvPr/>
            </p:nvGrpSpPr>
            <p:grpSpPr bwMode="auto">
              <a:xfrm>
                <a:off x="5479" y="6214"/>
                <a:ext cx="950" cy="812"/>
                <a:chOff x="4874" y="7124"/>
                <a:chExt cx="1261" cy="812"/>
              </a:xfrm>
            </p:grpSpPr>
            <p:grpSp>
              <p:nvGrpSpPr>
                <p:cNvPr id="77" name="Group 29"/>
                <p:cNvGrpSpPr>
                  <a:grpSpLocks/>
                </p:cNvGrpSpPr>
                <p:nvPr/>
              </p:nvGrpSpPr>
              <p:grpSpPr bwMode="auto">
                <a:xfrm>
                  <a:off x="4874" y="7124"/>
                  <a:ext cx="1261" cy="812"/>
                  <a:chOff x="10408" y="3511"/>
                  <a:chExt cx="1863" cy="812"/>
                </a:xfrm>
              </p:grpSpPr>
              <p:sp>
                <p:nvSpPr>
                  <p:cNvPr id="10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408" y="3511"/>
                    <a:ext cx="1863" cy="812"/>
                    <a:chOff x="10098" y="3779"/>
                    <a:chExt cx="1487" cy="812"/>
                  </a:xfrm>
                </p:grpSpPr>
                <p:sp>
                  <p:nvSpPr>
                    <p:cNvPr id="103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20" y="3779"/>
                      <a:ext cx="865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4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98" y="4141"/>
                      <a:ext cx="1487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40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00" name="Line 34"/>
                <p:cNvSpPr>
                  <a:spLocks noChangeShapeType="1"/>
                </p:cNvSpPr>
                <p:nvPr/>
              </p:nvSpPr>
              <p:spPr bwMode="auto">
                <a:xfrm>
                  <a:off x="4967" y="7530"/>
                  <a:ext cx="50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1" name="Group 35"/>
              <p:cNvGrpSpPr>
                <a:grpSpLocks/>
              </p:cNvGrpSpPr>
              <p:nvPr/>
            </p:nvGrpSpPr>
            <p:grpSpPr bwMode="auto">
              <a:xfrm>
                <a:off x="7126" y="6203"/>
                <a:ext cx="930" cy="797"/>
                <a:chOff x="5626" y="7139"/>
                <a:chExt cx="1232" cy="797"/>
              </a:xfrm>
            </p:grpSpPr>
            <p:grpSp>
              <p:nvGrpSpPr>
                <p:cNvPr id="86" name="Group 36"/>
                <p:cNvGrpSpPr>
                  <a:grpSpLocks/>
                </p:cNvGrpSpPr>
                <p:nvPr/>
              </p:nvGrpSpPr>
              <p:grpSpPr bwMode="auto">
                <a:xfrm>
                  <a:off x="5626" y="7139"/>
                  <a:ext cx="1232" cy="797"/>
                  <a:chOff x="11503" y="3526"/>
                  <a:chExt cx="1818" cy="797"/>
                </a:xfrm>
              </p:grpSpPr>
              <p:sp>
                <p:nvSpPr>
                  <p:cNvPr id="9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8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503" y="3526"/>
                    <a:ext cx="1818" cy="797"/>
                    <a:chOff x="10987" y="3794"/>
                    <a:chExt cx="1453" cy="797"/>
                  </a:xfrm>
                </p:grpSpPr>
                <p:sp>
                  <p:nvSpPr>
                    <p:cNvPr id="97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90" y="3794"/>
                      <a:ext cx="859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lvl="0"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0,5</a:t>
                      </a:r>
                      <a:r>
                        <a:rPr lang="ru-RU" sz="4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87" y="4141"/>
                      <a:ext cx="1453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lang="en-US" sz="40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9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738" y="7549"/>
                  <a:ext cx="756" cy="7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1" name="Text Box 42"/>
              <p:cNvSpPr txBox="1">
                <a:spLocks noChangeArrowheads="1"/>
              </p:cNvSpPr>
              <p:nvPr/>
            </p:nvSpPr>
            <p:spPr bwMode="auto">
              <a:xfrm>
                <a:off x="6024" y="6414"/>
                <a:ext cx="265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22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8" name="Группа 110"/>
          <p:cNvGrpSpPr/>
          <p:nvPr/>
        </p:nvGrpSpPr>
        <p:grpSpPr>
          <a:xfrm>
            <a:off x="5643570" y="3429000"/>
            <a:ext cx="3000398" cy="1378451"/>
            <a:chOff x="6073815" y="2583936"/>
            <a:chExt cx="3162580" cy="1378451"/>
          </a:xfrm>
        </p:grpSpPr>
        <p:sp>
          <p:nvSpPr>
            <p:cNvPr id="112" name="Text Box 5"/>
            <p:cNvSpPr txBox="1">
              <a:spLocks noChangeArrowheads="1"/>
            </p:cNvSpPr>
            <p:nvPr/>
          </p:nvSpPr>
          <p:spPr bwMode="auto">
            <a:xfrm>
              <a:off x="7579807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9" name="Group 2"/>
            <p:cNvGrpSpPr>
              <a:grpSpLocks/>
            </p:cNvGrpSpPr>
            <p:nvPr/>
          </p:nvGrpSpPr>
          <p:grpSpPr bwMode="auto">
            <a:xfrm>
              <a:off x="6073815" y="3027159"/>
              <a:ext cx="2927343" cy="662691"/>
              <a:chOff x="6027" y="5214"/>
              <a:chExt cx="2264" cy="450"/>
            </a:xfrm>
            <a:noFill/>
          </p:grpSpPr>
          <p:grpSp>
            <p:nvGrpSpPr>
              <p:cNvPr id="90" name="Group 3"/>
              <p:cNvGrpSpPr>
                <a:grpSpLocks/>
              </p:cNvGrpSpPr>
              <p:nvPr/>
            </p:nvGrpSpPr>
            <p:grpSpPr bwMode="auto">
              <a:xfrm>
                <a:off x="6027" y="5214"/>
                <a:ext cx="1636" cy="450"/>
                <a:chOff x="522" y="3513"/>
                <a:chExt cx="1423" cy="450"/>
              </a:xfrm>
              <a:grpFill/>
            </p:grpSpPr>
            <p:sp>
              <p:nvSpPr>
                <p:cNvPr id="11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2" y="3513"/>
                  <a:ext cx="11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вер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6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7587407" y="2583936"/>
              <a:ext cx="149839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1" name="Прямая со стрелкой 120"/>
          <p:cNvCxnSpPr/>
          <p:nvPr/>
        </p:nvCxnSpPr>
        <p:spPr>
          <a:xfrm flipV="1">
            <a:off x="5929322" y="2000240"/>
            <a:ext cx="157163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5400000" flipH="1" flipV="1">
            <a:off x="5107785" y="2964653"/>
            <a:ext cx="1928826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па 123"/>
          <p:cNvGrpSpPr/>
          <p:nvPr/>
        </p:nvGrpSpPr>
        <p:grpSpPr>
          <a:xfrm>
            <a:off x="5281134" y="4550879"/>
            <a:ext cx="3862868" cy="1378451"/>
            <a:chOff x="5926409" y="2583936"/>
            <a:chExt cx="3647198" cy="1378451"/>
          </a:xfrm>
        </p:grpSpPr>
        <p:sp>
          <p:nvSpPr>
            <p:cNvPr id="125" name="Text Box 5"/>
            <p:cNvSpPr txBox="1">
              <a:spLocks noChangeArrowheads="1"/>
            </p:cNvSpPr>
            <p:nvPr/>
          </p:nvSpPr>
          <p:spPr bwMode="auto">
            <a:xfrm>
              <a:off x="7579807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6" name="Group 2"/>
            <p:cNvGrpSpPr>
              <a:grpSpLocks/>
            </p:cNvGrpSpPr>
            <p:nvPr/>
          </p:nvGrpSpPr>
          <p:grpSpPr bwMode="auto">
            <a:xfrm>
              <a:off x="5926409" y="3046303"/>
              <a:ext cx="3175597" cy="662691"/>
              <a:chOff x="5913" y="5227"/>
              <a:chExt cx="2456" cy="450"/>
            </a:xfrm>
            <a:noFill/>
          </p:grpSpPr>
          <p:grpSp>
            <p:nvGrpSpPr>
              <p:cNvPr id="99" name="Group 3"/>
              <p:cNvGrpSpPr>
                <a:grpSpLocks/>
              </p:cNvGrpSpPr>
              <p:nvPr/>
            </p:nvGrpSpPr>
            <p:grpSpPr bwMode="auto">
              <a:xfrm>
                <a:off x="5913" y="5227"/>
                <a:ext cx="1752" cy="450"/>
                <a:chOff x="421" y="3526"/>
                <a:chExt cx="1524" cy="450"/>
              </a:xfrm>
              <a:grpFill/>
            </p:grpSpPr>
            <p:sp>
              <p:nvSpPr>
                <p:cNvPr id="13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21" y="3526"/>
                  <a:ext cx="86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3600" b="1" baseline="-250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9" name="Line 11"/>
              <p:cNvSpPr>
                <a:spLocks noChangeShapeType="1"/>
              </p:cNvSpPr>
              <p:nvPr/>
            </p:nvSpPr>
            <p:spPr bwMode="auto">
              <a:xfrm flipV="1">
                <a:off x="6777" y="5435"/>
                <a:ext cx="1592" cy="12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6838037" y="2583936"/>
              <a:ext cx="273557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1,5</a:t>
              </a: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+0,5)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Группа 142"/>
          <p:cNvGrpSpPr/>
          <p:nvPr/>
        </p:nvGrpSpPr>
        <p:grpSpPr>
          <a:xfrm>
            <a:off x="1143958" y="1630171"/>
            <a:ext cx="2642224" cy="1441639"/>
            <a:chOff x="1072510" y="1630171"/>
            <a:chExt cx="2642224" cy="1441639"/>
          </a:xfrm>
        </p:grpSpPr>
        <p:grpSp>
          <p:nvGrpSpPr>
            <p:cNvPr id="105" name="Group 2"/>
            <p:cNvGrpSpPr>
              <a:grpSpLocks/>
            </p:cNvGrpSpPr>
            <p:nvPr/>
          </p:nvGrpSpPr>
          <p:grpSpPr bwMode="auto">
            <a:xfrm>
              <a:off x="1072510" y="1780437"/>
              <a:ext cx="2463158" cy="1220825"/>
              <a:chOff x="6386" y="5031"/>
              <a:chExt cx="1905" cy="829"/>
            </a:xfrm>
            <a:noFill/>
          </p:grpSpPr>
          <p:grpSp>
            <p:nvGrpSpPr>
              <p:cNvPr id="108" name="Group 3"/>
              <p:cNvGrpSpPr>
                <a:grpSpLocks/>
              </p:cNvGrpSpPr>
              <p:nvPr/>
            </p:nvGrpSpPr>
            <p:grpSpPr bwMode="auto">
              <a:xfrm>
                <a:off x="6386" y="5031"/>
                <a:ext cx="1491" cy="829"/>
                <a:chOff x="834" y="3330"/>
                <a:chExt cx="1297" cy="829"/>
              </a:xfrm>
              <a:grpFill/>
            </p:grpSpPr>
            <p:sp>
              <p:nvSpPr>
                <p:cNvPr id="1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34" y="3513"/>
                  <a:ext cx="80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2071660" y="1630171"/>
              <a:ext cx="164307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Text Box 5"/>
            <p:cNvSpPr txBox="1">
              <a:spLocks noChangeArrowheads="1"/>
            </p:cNvSpPr>
            <p:nvPr/>
          </p:nvSpPr>
          <p:spPr bwMode="auto">
            <a:xfrm>
              <a:off x="2571726" y="2285992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1" name="Группа 144"/>
          <p:cNvGrpSpPr/>
          <p:nvPr/>
        </p:nvGrpSpPr>
        <p:grpSpPr>
          <a:xfrm>
            <a:off x="642910" y="5479549"/>
            <a:ext cx="3525984" cy="1378451"/>
            <a:chOff x="6244484" y="2583936"/>
            <a:chExt cx="3329123" cy="1378451"/>
          </a:xfrm>
        </p:grpSpPr>
        <p:sp>
          <p:nvSpPr>
            <p:cNvPr id="146" name="Text Box 5"/>
            <p:cNvSpPr txBox="1">
              <a:spLocks noChangeArrowheads="1"/>
            </p:cNvSpPr>
            <p:nvPr/>
          </p:nvSpPr>
          <p:spPr bwMode="auto">
            <a:xfrm>
              <a:off x="7212905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" name="Group 2"/>
            <p:cNvGrpSpPr>
              <a:grpSpLocks/>
            </p:cNvGrpSpPr>
            <p:nvPr/>
          </p:nvGrpSpPr>
          <p:grpSpPr bwMode="auto">
            <a:xfrm>
              <a:off x="6244484" y="3021268"/>
              <a:ext cx="2384283" cy="662691"/>
              <a:chOff x="6159" y="5210"/>
              <a:chExt cx="1844" cy="450"/>
            </a:xfrm>
            <a:noFill/>
          </p:grpSpPr>
          <p:grpSp>
            <p:nvGrpSpPr>
              <p:cNvPr id="115" name="Group 3"/>
              <p:cNvGrpSpPr>
                <a:grpSpLocks/>
              </p:cNvGrpSpPr>
              <p:nvPr/>
            </p:nvGrpSpPr>
            <p:grpSpPr bwMode="auto">
              <a:xfrm>
                <a:off x="6159" y="5210"/>
                <a:ext cx="1508" cy="450"/>
                <a:chOff x="634" y="3509"/>
                <a:chExt cx="1311" cy="450"/>
              </a:xfrm>
              <a:grpFill/>
            </p:grpSpPr>
            <p:sp>
              <p:nvSpPr>
                <p:cNvPr id="15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34" y="3509"/>
                  <a:ext cx="68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0" name="Line 11"/>
              <p:cNvSpPr>
                <a:spLocks noChangeShapeType="1"/>
              </p:cNvSpPr>
              <p:nvPr/>
            </p:nvSpPr>
            <p:spPr bwMode="auto">
              <a:xfrm rot="120000" flipV="1">
                <a:off x="6777" y="5412"/>
                <a:ext cx="1226" cy="35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8" name="Text Box 6"/>
            <p:cNvSpPr txBox="1">
              <a:spLocks noChangeArrowheads="1"/>
            </p:cNvSpPr>
            <p:nvPr/>
          </p:nvSpPr>
          <p:spPr bwMode="auto">
            <a:xfrm>
              <a:off x="6838037" y="2583936"/>
              <a:ext cx="273557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1,5</a:t>
              </a: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+0,5)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" name="Рамка 155"/>
          <p:cNvSpPr/>
          <p:nvPr/>
        </p:nvSpPr>
        <p:spPr>
          <a:xfrm>
            <a:off x="558593" y="5604941"/>
            <a:ext cx="2857520" cy="12144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6858016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17, стр.29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01295E-7 L 0.54931 0.57771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1" grpId="1"/>
      <p:bldP spid="9" grpId="0" animBg="1"/>
      <p:bldP spid="30" grpId="0" animBg="1"/>
      <p:bldP spid="31" grpId="0" animBg="1"/>
      <p:bldP spid="32" grpId="0" animBg="1"/>
      <p:bldP spid="58" grpId="0"/>
      <p:bldP spid="58" grpId="1"/>
      <p:bldP spid="1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Почему конденсаторы, рассчитанные на большее напряжение имеют большие размеры пластин?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4BC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 более толстый диэлектрик, а значит надо увеличивать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площадь.)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13-4.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Изменится ли емкость конденсатора при введении между его пластинами незаряженной тонкой металлической пластинки?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нет, т.к. потенциалы пластин не изменятся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конденсатора различной емкости соединены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параллельно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каком из них заряд будет больше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конденсатора различной ёмкости соединены последовательно. На каком из них будет больше заряд, а на каком напряжение?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(U = q/C)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52" y="571480"/>
            <a:ext cx="6500858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№13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101-103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5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/т13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751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752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753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756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en-US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934007"/>
            <a:chOff x="0" y="0"/>
            <a:chExt cx="9144000" cy="693400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7200" b="1" dirty="0" err="1" smtClean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7200" b="1" baseline="-25000" dirty="0" err="1" smtClean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ru-RU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r>
                <a: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0" y="4379462"/>
              <a:ext cx="9137636" cy="255454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457200" lvl="0" indent="-457200">
                <a:buAutoNum type="arabicPeriod"/>
              </a:pP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Раскрасить ОК, припоминая урок.       – 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5мин</a:t>
              </a:r>
            </a:p>
            <a:p>
              <a:pPr marL="457200" lvl="0" indent="-457200">
                <a:buAutoNum type="arabicPeriod" startAt="2"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«Разбивка»  учебника                           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- 15 мин</a:t>
              </a:r>
            </a:p>
            <a:p>
              <a:pPr marL="457200" lvl="0" indent="-457200">
                <a:buAutoNum type="arabicPeriod" startAt="3"/>
              </a:pP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Рассказать тему, используя  «</a:t>
              </a:r>
              <a:r>
                <a:rPr lang="ru-RU" sz="3200" b="1" dirty="0" err="1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разбтвку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» -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8мин</a:t>
              </a:r>
            </a:p>
            <a:p>
              <a:pPr marL="457200" lvl="0" indent="-45720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4.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Рассказать тему  кому-то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                   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- 10мин</a:t>
              </a:r>
            </a:p>
            <a:p>
              <a:pPr marL="457200" lvl="0" indent="-457200"/>
              <a:r>
                <a:rPr lang="ru-RU" sz="3200" b="1" baseline="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5.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Припоминая рассказ восстановить  ОК.- 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5м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Хочешь уважать себя, не жалей!!</a:t>
              </a:r>
              <a:endPara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571613"/>
          <a:ext cx="9143999" cy="5214974"/>
        </p:xfrm>
        <a:graphic>
          <a:graphicData uri="http://schemas.openxmlformats.org/drawingml/2006/table">
            <a:tbl>
              <a:tblPr/>
              <a:tblGrid>
                <a:gridCol w="4357686"/>
                <a:gridCol w="571504"/>
                <a:gridCol w="4214809"/>
              </a:tblGrid>
              <a:tr h="491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№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бр.3)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.Консультация по теме 13.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Электроёмкость. Конденсаторы.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Энергия заряженного конденсатора. </a:t>
                      </a:r>
                      <a:endParaRPr lang="ru-RU" sz="2000" b="1" dirty="0" smtClean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Плотность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энергии поля.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Применение знаний темы для решения задач 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Упр.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9.(5, 4,3</a:t>
                      </a:r>
                      <a:r>
                        <a:rPr lang="ru-RU" sz="1600" b="1" smtClean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600" smtClean="0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16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18(1,3)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286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ПРЗ№1,2 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285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latin typeface="Times New Roman"/>
                          <a:ea typeface="Times New Roman"/>
                        </a:rPr>
                        <a:t>викторина.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u="sng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u="sng" dirty="0">
                          <a:latin typeface="Times New Roman"/>
                          <a:ea typeface="Times New Roman"/>
                        </a:rPr>
                        <a:t>викторина.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886.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Почему конденсаторы, рассчитанные на большее напряжение имеют большие размеры пластин?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(необходим более толстый диэлектрик, а значит надо увеличивать площадь.)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887.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Изменится ли емкость конденсатора при введении между его пластинами незаряженной тонкой металлической пластинки?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(нет, т.к. потенциалы пластин не изменятся)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889.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Три конденсатора различной емкости соединены параллельно. На каком из них заряд будет больше? (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CU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890.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Три конденсатора различной ёмкости соединены последовательно. На каком из них будет больше заряд, а на каком напряжение? 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(U = q/C)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гр.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Вопросы к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зач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№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65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-14 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43.раздел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/ЗТ№13/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ПОЛЯ КОНДЕНСАТОРА.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Закрепить знания учащихся по теме 13.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ЗАКРЕПЛЕНИЯ ЗНАНИЙ ПО ТЕМЕ.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24"/>
            <a:ext cx="7929586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№6</a:t>
            </a:r>
          </a:p>
          <a:p>
            <a:pPr marL="0" indent="0" algn="ctr" eaLnBrk="1" hangingPunct="1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750 751 752 753 754</a:t>
            </a:r>
          </a:p>
          <a:p>
            <a:pPr marL="0" indent="0" algn="ctr" eaLnBrk="1" hangingPunct="1">
              <a:buNone/>
            </a:pPr>
            <a:r>
              <a:rPr lang="ru-RU" sz="4400" dirty="0" smtClean="0"/>
              <a:t> </a:t>
            </a:r>
            <a:r>
              <a:rPr lang="ru-RU" sz="4400" b="1" dirty="0" smtClean="0"/>
              <a:t>С</a:t>
            </a:r>
            <a:r>
              <a:rPr lang="ru-RU" sz="4400" dirty="0" smtClean="0"/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 flipV="1">
            <a:off x="1785918" y="1357297"/>
            <a:ext cx="623064" cy="10508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85786" y="2214553"/>
            <a:ext cx="1094198" cy="6920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571472" y="3478102"/>
            <a:ext cx="1165636" cy="223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928662" y="4143380"/>
            <a:ext cx="1022760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2357422" y="4786322"/>
            <a:ext cx="379818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857356" y="5572140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 flipV="1">
            <a:off x="2071670" y="2643181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143240" y="1071546"/>
            <a:ext cx="5323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/>
                <a:ea typeface="Times New Roman"/>
              </a:rPr>
              <a:t>С</a:t>
            </a:r>
            <a:r>
              <a:rPr lang="ru-RU" sz="4800" b="1" baseline="-25000" dirty="0" smtClean="0">
                <a:latin typeface="Times New Roman"/>
                <a:ea typeface="Times New Roman"/>
              </a:rPr>
              <a:t>0</a:t>
            </a:r>
            <a:r>
              <a:rPr lang="ru-RU" sz="4800" b="1" dirty="0" smtClean="0">
                <a:latin typeface="Times New Roman"/>
                <a:ea typeface="Times New Roman"/>
              </a:rPr>
              <a:t>= 4</a:t>
            </a:r>
            <a:r>
              <a:rPr lang="ru-RU" sz="4800" b="1" dirty="0" smtClean="0">
                <a:latin typeface="Times New Roman"/>
                <a:ea typeface="Times New Roman"/>
                <a:sym typeface="Symbol"/>
              </a:rPr>
              <a:t></a:t>
            </a:r>
            <a:r>
              <a:rPr lang="ru-RU" sz="7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72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ru-RU" sz="7200" b="1" baseline="-25000" dirty="0" smtClean="0">
                <a:latin typeface="Times New Roman"/>
                <a:ea typeface="Times New Roman"/>
              </a:rPr>
              <a:t>0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/(</a:t>
            </a: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-</a:t>
            </a:r>
            <a:r>
              <a:rPr lang="en-US" sz="4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)</a:t>
            </a:r>
            <a:endParaRPr lang="ru-RU" sz="4800" dirty="0"/>
          </a:p>
        </p:txBody>
      </p:sp>
      <p:grpSp>
        <p:nvGrpSpPr>
          <p:cNvPr id="2" name="Группа 41"/>
          <p:cNvGrpSpPr/>
          <p:nvPr/>
        </p:nvGrpSpPr>
        <p:grpSpPr>
          <a:xfrm>
            <a:off x="1785918" y="2182041"/>
            <a:ext cx="2799985" cy="2649961"/>
            <a:chOff x="1772015" y="2190382"/>
            <a:chExt cx="2799985" cy="2649961"/>
          </a:xfrm>
        </p:grpSpPr>
        <p:sp>
          <p:nvSpPr>
            <p:cNvPr id="1026" name="Oval 2"/>
            <p:cNvSpPr>
              <a:spLocks noChangeArrowheads="1"/>
            </p:cNvSpPr>
            <p:nvPr/>
          </p:nvSpPr>
          <p:spPr bwMode="auto">
            <a:xfrm>
              <a:off x="1772015" y="2190382"/>
              <a:ext cx="2799985" cy="2649961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2064627" y="2513185"/>
              <a:ext cx="2194656" cy="20260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857620" y="3571876"/>
            <a:ext cx="448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86050" y="247715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4" grpId="0" animBg="1"/>
      <p:bldP spid="25" grpId="0" animBg="1"/>
      <p:bldP spid="26" grpId="0" animBg="1"/>
      <p:bldP spid="27" grpId="0" animBg="1"/>
      <p:bldP spid="28" grpId="0"/>
      <p:bldP spid="28" grpId="1"/>
      <p:bldP spid="37" grpId="0" animBg="1"/>
      <p:bldP spid="39" grpId="0"/>
      <p:bldP spid="43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307180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??? Стр. 280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292892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??? Стр. 283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300036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??? Стр. 285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00306"/>
            <a:ext cx="500062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ПРЗ№1,2  Стр. 285,286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43248"/>
            <a:ext cx="41433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КИГ  Стр. 287,288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темам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№9-13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0000FF"/>
                </a:solidFill>
              </a:rPr>
              <a:t>4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946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935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903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пот.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da-D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/>
          <p:nvPr/>
        </p:nvGrpSpPr>
        <p:grpSpPr>
          <a:xfrm>
            <a:off x="0" y="0"/>
            <a:ext cx="9144000" cy="6858000"/>
            <a:chOff x="3428992" y="-1285884"/>
            <a:chExt cx="91440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1,6 10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Кл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42910" y="1071546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14414" y="421481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500306"/>
            <a:ext cx="9144000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электростатика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9955988">
            <a:off x="-7755" y="2514434"/>
            <a:ext cx="6988190" cy="166984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Равновесие тел!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поле, 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стр.15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31000"/>
            </a:schemeClr>
          </a:solidFill>
        </p:grpSpPr>
        <p:grpSp>
          <p:nvGrpSpPr>
            <p:cNvPr id="4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644066" y="642894"/>
                <a:ext cx="3857652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А=П</a:t>
                </a:r>
                <a:r>
                  <a:rPr lang="ru-RU" sz="72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7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-П</a:t>
                </a:r>
                <a:r>
                  <a:rPr lang="ru-RU" sz="72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7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-2643270" y="428628"/>
              <a:ext cx="4857752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6600" b="1" baseline="-25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Fs</a:t>
              </a:r>
              <a:r>
                <a:rPr lang="en-US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cos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endParaRPr lang="ru-RU" sz="6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ЭЛЕКТРИЧЕСКОЕ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  Электризация тел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3.1.2  Взаимодействие зарядов. Два вида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3.1.3  Закон сохранения электрического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3.1.4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Кулона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3.1.5  Действие электрического поля на электрические заряды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10428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3.1.7  Принцип суперпозиции электрических полей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3.1.8  Потенциальность электростатического поля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3.1.9  Потенциал электрического поля. Разность потенциалов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3.1.10  Проводники в электрическом поле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3.1.11  Диэлектрики в электрическом поле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3.1.12  Электрическая емкость. Конденсатор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3.1.13  Энергия электрического поля конденсатора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плоском горизонтально расположенном конденсаторе заряженная капля ртути находится в равновесии при напряженности поля между пластинами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В/м.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массу капли, если ее заряд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4,8•10</a:t>
            </a:r>
            <a:r>
              <a:rPr kumimoji="0" lang="ru-RU" sz="2800" b="1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-17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572000" y="2158987"/>
            <a:ext cx="214314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 rot="5400000">
            <a:off x="6812166" y="1531513"/>
            <a:ext cx="2646216" cy="5750"/>
            <a:chOff x="1935" y="7591"/>
            <a:chExt cx="1441" cy="2"/>
          </a:xfrm>
        </p:grpSpPr>
        <p:sp>
          <p:nvSpPr>
            <p:cNvPr id="4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 rot="5400000">
            <a:off x="5927895" y="1605961"/>
            <a:ext cx="2646216" cy="5750"/>
            <a:chOff x="1935" y="7591"/>
            <a:chExt cx="1441" cy="2"/>
          </a:xfrm>
        </p:grpSpPr>
        <p:sp>
          <p:nvSpPr>
            <p:cNvPr id="13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Line 4"/>
          <p:cNvSpPr>
            <a:spLocks noChangeShapeType="1"/>
          </p:cNvSpPr>
          <p:nvPr/>
        </p:nvSpPr>
        <p:spPr bwMode="auto">
          <a:xfrm rot="-8340000">
            <a:off x="7412970" y="1779434"/>
            <a:ext cx="589485" cy="787014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32"/>
          <p:cNvGrpSpPr/>
          <p:nvPr/>
        </p:nvGrpSpPr>
        <p:grpSpPr>
          <a:xfrm>
            <a:off x="7715272" y="2395831"/>
            <a:ext cx="642942" cy="461665"/>
            <a:chOff x="8143900" y="3538839"/>
            <a:chExt cx="642942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143900" y="3538839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8286776" y="3571876"/>
              <a:ext cx="292776" cy="71438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Содержимое 36"/>
          <p:cNvSpPr txBox="1">
            <a:spLocks/>
          </p:cNvSpPr>
          <p:nvPr/>
        </p:nvSpPr>
        <p:spPr>
          <a:xfrm>
            <a:off x="0" y="571480"/>
            <a:ext cx="650082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9" name="Группа 40"/>
          <p:cNvGrpSpPr/>
          <p:nvPr/>
        </p:nvGrpSpPr>
        <p:grpSpPr>
          <a:xfrm>
            <a:off x="0" y="1285860"/>
            <a:ext cx="6072198" cy="584775"/>
            <a:chOff x="-197225" y="2000240"/>
            <a:chExt cx="7951730" cy="584775"/>
          </a:xfrm>
        </p:grpSpPr>
        <p:sp>
          <p:nvSpPr>
            <p:cNvPr id="36" name="TextBox 35"/>
            <p:cNvSpPr txBox="1"/>
            <p:nvPr/>
          </p:nvSpPr>
          <p:spPr>
            <a:xfrm>
              <a:off x="-197225" y="2000240"/>
              <a:ext cx="795173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(1з-н Н.)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802542" y="207167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3742107" y="2071678"/>
              <a:ext cx="457489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 rot="5400000">
            <a:off x="7532297" y="1534523"/>
            <a:ext cx="2646216" cy="5750"/>
            <a:chOff x="1935" y="7593"/>
            <a:chExt cx="1441" cy="2"/>
          </a:xfrm>
        </p:grpSpPr>
        <p:sp>
          <p:nvSpPr>
            <p:cNvPr id="4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786710" y="1428736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/>
          </a:p>
        </p:txBody>
      </p:sp>
      <p:grpSp>
        <p:nvGrpSpPr>
          <p:cNvPr id="11" name="Группа 45"/>
          <p:cNvGrpSpPr/>
          <p:nvPr/>
        </p:nvGrpSpPr>
        <p:grpSpPr>
          <a:xfrm>
            <a:off x="7679459" y="198838"/>
            <a:ext cx="714380" cy="646331"/>
            <a:chOff x="7643834" y="139463"/>
            <a:chExt cx="714380" cy="646331"/>
          </a:xfrm>
        </p:grpSpPr>
        <p:grpSp>
          <p:nvGrpSpPr>
            <p:cNvPr id="12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Line 4"/>
          <p:cNvSpPr>
            <a:spLocks noChangeShapeType="1"/>
          </p:cNvSpPr>
          <p:nvPr/>
        </p:nvSpPr>
        <p:spPr bwMode="auto">
          <a:xfrm rot="-8340000">
            <a:off x="7384690" y="499536"/>
            <a:ext cx="589485" cy="78701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143140" y="1857364"/>
            <a:ext cx="22859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16" name="Группа 68"/>
          <p:cNvGrpSpPr/>
          <p:nvPr/>
        </p:nvGrpSpPr>
        <p:grpSpPr>
          <a:xfrm>
            <a:off x="8429620" y="142852"/>
            <a:ext cx="714380" cy="523220"/>
            <a:chOff x="6572264" y="707332"/>
            <a:chExt cx="714380" cy="52322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630694" y="797820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2264" y="7073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4707666" y="2369787"/>
            <a:ext cx="1214446" cy="8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5533259" y="2071678"/>
            <a:ext cx="1253319" cy="1230317"/>
            <a:chOff x="11567" y="3511"/>
            <a:chExt cx="749" cy="812"/>
          </a:xfrm>
        </p:grpSpPr>
        <p:sp>
          <p:nvSpPr>
            <p:cNvPr id="58" name="Line 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1595" y="3511"/>
              <a:ext cx="721" cy="812"/>
              <a:chOff x="11055" y="3779"/>
              <a:chExt cx="576" cy="812"/>
            </a:xfrm>
          </p:grpSpPr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11055" y="3779"/>
                <a:ext cx="47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36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11142" y="4169"/>
                <a:ext cx="489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" name="Прямоугольник 49"/>
          <p:cNvSpPr/>
          <p:nvPr/>
        </p:nvSpPr>
        <p:spPr>
          <a:xfrm>
            <a:off x="3571868" y="0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упр.17(1) стр,277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7473662" y="1285860"/>
            <a:ext cx="428628" cy="386378"/>
            <a:chOff x="846" y="9235"/>
            <a:chExt cx="366" cy="388"/>
          </a:xfrm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548646" y="64580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11-2, стр.24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. . . . . . . . . . . . . . . . . . . . . . . . . . . . … . . . . . . . . . . . . . . . . . . . . . . . . . . . . . . . . .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143768" y="2786058"/>
            <a:ext cx="1785950" cy="214314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072330" y="0"/>
            <a:ext cx="1785950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132081" y="2714620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- - - - - - - - - - - 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7072330" y="-83604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+ + + + + + + +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500826" y="5643578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упр.17(1) стр,277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4" grpId="0" animBg="1"/>
      <p:bldP spid="25" grpId="0" animBg="1"/>
      <p:bldP spid="34" grpId="0" animBg="1"/>
      <p:bldP spid="44" grpId="0"/>
      <p:bldP spid="24" grpId="0" animBg="1"/>
      <p:bldP spid="48" grpId="0" animBg="1"/>
      <p:bldP spid="56" grpId="0"/>
      <p:bldP spid="50" grpId="0"/>
      <p:bldP spid="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60647"/>
          <a:ext cx="7992887" cy="3906540"/>
        </p:xfrm>
        <a:graphic>
          <a:graphicData uri="http://schemas.openxmlformats.org/drawingml/2006/table">
            <a:tbl>
              <a:tblPr/>
              <a:tblGrid>
                <a:gridCol w="645347"/>
                <a:gridCol w="618457"/>
                <a:gridCol w="699125"/>
                <a:gridCol w="752905"/>
                <a:gridCol w="672237"/>
                <a:gridCol w="618457"/>
                <a:gridCol w="752905"/>
                <a:gridCol w="860461"/>
                <a:gridCol w="860461"/>
                <a:gridCol w="806684"/>
                <a:gridCol w="705848"/>
              </a:tblGrid>
              <a:tr h="5796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К - 4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682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955а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955б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т14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т14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т14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latin typeface="Times New Roman"/>
                        </a:rPr>
                        <a:t>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т15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т15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т15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т15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Times New Roman"/>
                        </a:rPr>
                        <a:t>т15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14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548517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одинаково заряженных маленьких  шарика массой 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подвешены на шелковых нитях длиной 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одной точке.   Определить величину заряда каждого шарика, если они, оттолкнувшись,  разошлись на расстояние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2см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4288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ПРЗ№2,стр.251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10-1  стр22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2786058"/>
            <a:ext cx="671514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2" y="3494790"/>
            <a:ext cx="3429024" cy="1384995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0=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0=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7"/>
          <p:cNvGrpSpPr/>
          <p:nvPr/>
        </p:nvGrpSpPr>
        <p:grpSpPr>
          <a:xfrm>
            <a:off x="172788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CC"/>
                </a:solidFill>
              </a:endParaRPr>
            </a:p>
          </p:txBody>
        </p:sp>
      </p:grp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rot="-5160000" flipV="1">
            <a:off x="5547320" y="1217604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4857760"/>
            <a:ext cx="1857388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=0,01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285984" y="192880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5643570" y="198659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4036215" y="307799"/>
            <a:ext cx="1857388" cy="1643074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59698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1905232" y="185604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822259" y="197667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H="1">
            <a:off x="5742304" y="2085326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4"/>
          <p:cNvSpPr>
            <a:spLocks noChangeShapeType="1"/>
          </p:cNvSpPr>
          <p:nvPr/>
        </p:nvSpPr>
        <p:spPr bwMode="auto">
          <a:xfrm flipH="1" flipV="1">
            <a:off x="5779194" y="2044382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3"/>
          <p:cNvGrpSpPr/>
          <p:nvPr/>
        </p:nvGrpSpPr>
        <p:grpSpPr>
          <a:xfrm>
            <a:off x="6643701" y="5434"/>
            <a:ext cx="2378721" cy="1137566"/>
            <a:chOff x="4365610" y="4744445"/>
            <a:chExt cx="2510651" cy="1200761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580806" y="5165517"/>
              <a:ext cx="971409" cy="67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365610" y="4945074"/>
              <a:ext cx="1357201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80265" y="4744445"/>
              <a:ext cx="1495996" cy="603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Прямая со стрелкой 89"/>
          <p:cNvCxnSpPr>
            <a:stCxn id="25" idx="6"/>
          </p:cNvCxnSpPr>
          <p:nvPr/>
        </p:nvCxnSpPr>
        <p:spPr>
          <a:xfrm>
            <a:off x="2500298" y="2000240"/>
            <a:ext cx="31432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428992" y="150017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sp>
        <p:nvSpPr>
          <p:cNvPr id="70" name="Прямоугольный треугольник 69"/>
          <p:cNvSpPr/>
          <p:nvPr/>
        </p:nvSpPr>
        <p:spPr>
          <a:xfrm rot="16320000">
            <a:off x="2577723" y="1424942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rot="5400000">
            <a:off x="2607852" y="1678372"/>
            <a:ext cx="785818" cy="79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Левая фигурная скобка 74"/>
          <p:cNvSpPr/>
          <p:nvPr/>
        </p:nvSpPr>
        <p:spPr>
          <a:xfrm rot="2694103">
            <a:off x="2929466" y="-287307"/>
            <a:ext cx="427548" cy="2404647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786050" y="357166"/>
            <a:ext cx="50006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82" name="Левая фигурная скобка 81"/>
          <p:cNvSpPr/>
          <p:nvPr/>
        </p:nvSpPr>
        <p:spPr>
          <a:xfrm rot="16200000">
            <a:off x="3072342" y="1356758"/>
            <a:ext cx="427548" cy="1714512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214678" y="2385948"/>
            <a:ext cx="85725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85918" y="4857760"/>
            <a:ext cx="2000264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999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0" name="Группа 83"/>
          <p:cNvGrpSpPr/>
          <p:nvPr/>
        </p:nvGrpSpPr>
        <p:grpSpPr>
          <a:xfrm>
            <a:off x="6941333" y="1214425"/>
            <a:ext cx="1916949" cy="1000129"/>
            <a:chOff x="4830545" y="4794255"/>
            <a:chExt cx="2023268" cy="1055691"/>
          </a:xfrm>
        </p:grpSpPr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5385114" y="5312134"/>
              <a:ext cx="1468699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(2</a:t>
              </a:r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4830545" y="5025897"/>
              <a:ext cx="904800" cy="77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5357816" y="4794255"/>
              <a:ext cx="1269794" cy="52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6858016" y="2071678"/>
            <a:ext cx="22859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29124" y="3500438"/>
            <a:ext cx="4357718" cy="954107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2,25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,99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429124" y="4429132"/>
            <a:ext cx="3286148" cy="523220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00826" y="4929198"/>
            <a:ext cx="2286016" cy="523220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q=0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,7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" grpId="0" animBg="1"/>
      <p:bldP spid="1031" grpId="0" animBg="1"/>
      <p:bldP spid="5" grpId="0" animBg="1"/>
      <p:bldP spid="46" grpId="0" animBg="1"/>
      <p:bldP spid="66" grpId="0" animBg="1"/>
      <p:bldP spid="20" grpId="0" animBg="1"/>
      <p:bldP spid="7" grpId="0" animBg="1"/>
      <p:bldP spid="25" grpId="0" animBg="1"/>
      <p:bldP spid="58" grpId="0" animBg="1"/>
      <p:bldP spid="79" grpId="0" animBg="1"/>
      <p:bldP spid="79" grpId="1" animBg="1"/>
      <p:bldP spid="80" grpId="0" animBg="1"/>
      <p:bldP spid="83" grpId="0" animBg="1"/>
      <p:bldP spid="70" grpId="0" animBg="1"/>
      <p:bldP spid="75" grpId="0" animBg="1"/>
      <p:bldP spid="81" grpId="0" animBg="1"/>
      <p:bldP spid="82" grpId="0" animBg="1"/>
      <p:bldP spid="84" grpId="0" animBg="1"/>
      <p:bldP spid="89" grpId="0" animBg="1"/>
      <p:bldP spid="97" grpId="0"/>
      <p:bldP spid="98" grpId="0" animBg="1"/>
      <p:bldP spid="99" grpId="0" animBg="1"/>
      <p:bldP spid="1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560602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Два одинаково заряженных маленьких  шарика массой по 1 г подвешены на шелковых нитях длиной по 1 м в одной точке.   Определить величину заряда каждого шарика, если они, оттолкнувшись,  разошлись на расстояние 2см.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2786058"/>
            <a:ext cx="728664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046" y="3967806"/>
            <a:ext cx="4379732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=Р·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-32" y="3357562"/>
            <a:ext cx="6572296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+Р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913913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480986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23928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62"/>
          <p:cNvGrpSpPr/>
          <p:nvPr/>
        </p:nvGrpSpPr>
        <p:grpSpPr>
          <a:xfrm>
            <a:off x="7692316" y="1368776"/>
            <a:ext cx="714380" cy="461665"/>
            <a:chOff x="5120548" y="1368776"/>
            <a:chExt cx="714380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69"/>
          <p:cNvGrpSpPr/>
          <p:nvPr/>
        </p:nvGrpSpPr>
        <p:grpSpPr>
          <a:xfrm>
            <a:off x="8143900" y="1785926"/>
            <a:ext cx="642942" cy="1089617"/>
            <a:chOff x="5572132" y="1785926"/>
            <a:chExt cx="642942" cy="108961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57"/>
          <p:cNvGrpSpPr/>
          <p:nvPr/>
        </p:nvGrpSpPr>
        <p:grpSpPr>
          <a:xfrm>
            <a:off x="248976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ый треугольник 64"/>
          <p:cNvSpPr/>
          <p:nvPr/>
        </p:nvSpPr>
        <p:spPr>
          <a:xfrm rot="16200000">
            <a:off x="7773842" y="1870232"/>
            <a:ext cx="357190" cy="3314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rot="-5160000" flipV="1">
            <a:off x="5547320" y="1217604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934" y="5072074"/>
            <a:ext cx="406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1968" y="4500570"/>
            <a:ext cx="44333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3929066"/>
            <a:ext cx="37147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7429520" y="257174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7858147" y="1643049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61"/>
          <p:cNvGrpSpPr/>
          <p:nvPr/>
        </p:nvGrpSpPr>
        <p:grpSpPr>
          <a:xfrm>
            <a:off x="6917976" y="2301924"/>
            <a:ext cx="714380" cy="461665"/>
            <a:chOff x="4346208" y="2301924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285984" y="192880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5643570" y="198659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4036215" y="307799"/>
            <a:ext cx="1857388" cy="1643074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59698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000232" y="135729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715008" y="1500174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H="1">
            <a:off x="5742304" y="2085326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4"/>
          <p:cNvSpPr>
            <a:spLocks noChangeShapeType="1"/>
          </p:cNvSpPr>
          <p:nvPr/>
        </p:nvSpPr>
        <p:spPr bwMode="auto">
          <a:xfrm flipH="1" flipV="1">
            <a:off x="5779194" y="2044382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83"/>
          <p:cNvGrpSpPr/>
          <p:nvPr/>
        </p:nvGrpSpPr>
        <p:grpSpPr>
          <a:xfrm>
            <a:off x="5338247" y="-16554"/>
            <a:ext cx="2813378" cy="1357322"/>
            <a:chOff x="4214810" y="4643446"/>
            <a:chExt cx="2813378" cy="1357322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7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∙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475121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∙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Прямая со стрелкой 89"/>
          <p:cNvCxnSpPr>
            <a:stCxn id="25" idx="6"/>
          </p:cNvCxnSpPr>
          <p:nvPr/>
        </p:nvCxnSpPr>
        <p:spPr>
          <a:xfrm>
            <a:off x="2500298" y="2000240"/>
            <a:ext cx="31432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428992" y="150017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7572396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2, стр.4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" grpId="0" animBg="1"/>
      <p:bldP spid="6" grpId="0" animBg="1"/>
      <p:bldP spid="1031" grpId="0" animBg="1"/>
      <p:bldP spid="46" grpId="0" animBg="1"/>
      <p:bldP spid="65" grpId="0" animBg="1"/>
      <p:bldP spid="66" grpId="0" animBg="1"/>
      <p:bldP spid="20" grpId="0" animBg="1"/>
      <p:bldP spid="68" grpId="0" animBg="1"/>
      <p:bldP spid="8" grpId="0" animBg="1"/>
      <p:bldP spid="7" grpId="0" animBg="1"/>
      <p:bldP spid="1028" grpId="0" animBg="1"/>
      <p:bldP spid="48" grpId="0" animBg="1"/>
      <p:bldP spid="25" grpId="0" animBg="1"/>
      <p:bldP spid="58" grpId="0" animBg="1"/>
      <p:bldP spid="79" grpId="0" animBg="1"/>
      <p:bldP spid="79" grpId="1" animBg="1"/>
      <p:bldP spid="80" grpId="0" animBg="1"/>
      <p:bldP spid="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3000372"/>
            <a:ext cx="728664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68" y="4369172"/>
            <a:ext cx="4379732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=Р·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642910" y="3714752"/>
            <a:ext cx="6572296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0 </a:t>
              </a:r>
              <a:r>
                <a:rPr lang="ru-RU" sz="3200" b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913913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480986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23928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62"/>
          <p:cNvGrpSpPr/>
          <p:nvPr/>
        </p:nvGrpSpPr>
        <p:grpSpPr>
          <a:xfrm>
            <a:off x="7692316" y="1368776"/>
            <a:ext cx="714380" cy="461665"/>
            <a:chOff x="5120548" y="1368776"/>
            <a:chExt cx="714380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69"/>
          <p:cNvGrpSpPr/>
          <p:nvPr/>
        </p:nvGrpSpPr>
        <p:grpSpPr>
          <a:xfrm>
            <a:off x="8143900" y="1785926"/>
            <a:ext cx="642942" cy="1089617"/>
            <a:chOff x="5572132" y="1785926"/>
            <a:chExt cx="642942" cy="108961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Группа 57"/>
          <p:cNvGrpSpPr/>
          <p:nvPr/>
        </p:nvGrpSpPr>
        <p:grpSpPr>
          <a:xfrm>
            <a:off x="248976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ый треугольник 64"/>
          <p:cNvSpPr/>
          <p:nvPr/>
        </p:nvSpPr>
        <p:spPr>
          <a:xfrm rot="16200000">
            <a:off x="7773842" y="1870232"/>
            <a:ext cx="357190" cy="3314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70254" y="5605632"/>
            <a:ext cx="406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02201">
            <a:off x="5007693" y="5595769"/>
            <a:ext cx="326052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4572008"/>
            <a:ext cx="37147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7429520" y="257174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7858147" y="1643049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61"/>
          <p:cNvGrpSpPr/>
          <p:nvPr/>
        </p:nvGrpSpPr>
        <p:grpSpPr>
          <a:xfrm>
            <a:off x="6917976" y="2301924"/>
            <a:ext cx="714380" cy="461665"/>
            <a:chOff x="4346208" y="2301924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93652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000232" y="135729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83"/>
          <p:cNvGrpSpPr/>
          <p:nvPr/>
        </p:nvGrpSpPr>
        <p:grpSpPr>
          <a:xfrm>
            <a:off x="5338247" y="-71462"/>
            <a:ext cx="3091405" cy="1357322"/>
            <a:chOff x="4214810" y="4643446"/>
            <a:chExt cx="3091405" cy="1357322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9" name="Прямая со стрелкой 58"/>
          <p:cNvCxnSpPr/>
          <p:nvPr/>
        </p:nvCxnSpPr>
        <p:spPr>
          <a:xfrm flipV="1">
            <a:off x="642910" y="2282603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68"/>
          <p:cNvGrpSpPr/>
          <p:nvPr/>
        </p:nvGrpSpPr>
        <p:grpSpPr>
          <a:xfrm>
            <a:off x="142844" y="857232"/>
            <a:ext cx="714380" cy="646331"/>
            <a:chOff x="6670998" y="421580"/>
            <a:chExt cx="714380" cy="646331"/>
          </a:xfrm>
        </p:grpSpPr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9" name="Прямая со стрелкой 68"/>
          <p:cNvCxnSpPr/>
          <p:nvPr/>
        </p:nvCxnSpPr>
        <p:spPr>
          <a:xfrm flipV="1">
            <a:off x="642910" y="1785926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42910" y="1285860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642910" y="2857496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4357686" y="1214422"/>
            <a:ext cx="2396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6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286380" y="54908"/>
            <a:ext cx="2857520" cy="1285860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  <a:solidFill>
            <a:schemeClr val="bg1"/>
          </a:solidFill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257409" y="187641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2178902" y="1814625"/>
            <a:ext cx="353124" cy="318231"/>
            <a:chOff x="846" y="9235"/>
            <a:chExt cx="366" cy="388"/>
          </a:xfrm>
        </p:grpSpPr>
        <p:sp>
          <p:nvSpPr>
            <p:cNvPr id="81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8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7572396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3, стр.10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31" grpId="0" animBg="1"/>
      <p:bldP spid="46" grpId="0" animBg="1"/>
      <p:bldP spid="65" grpId="0" animBg="1"/>
      <p:bldP spid="66" grpId="0" animBg="1"/>
      <p:bldP spid="68" grpId="0" animBg="1"/>
      <p:bldP spid="8" grpId="0" animBg="1"/>
      <p:bldP spid="7" grpId="0" animBg="1"/>
      <p:bldP spid="1028" grpId="0" animBg="1"/>
      <p:bldP spid="48" grpId="0" animBg="1"/>
      <p:bldP spid="77" grpId="0"/>
      <p:bldP spid="83" grpId="0" animBg="1"/>
      <p:bldP spid="73" grpId="0"/>
      <p:bldP spid="7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39" t="8252" r="3711" b="78564"/>
          <a:stretch>
            <a:fillRect/>
          </a:stretch>
        </p:blipFill>
        <p:spPr bwMode="auto">
          <a:xfrm>
            <a:off x="0" y="-2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6484" t="23633" b="42676"/>
          <a:stretch>
            <a:fillRect/>
          </a:stretch>
        </p:blipFill>
        <p:spPr bwMode="auto">
          <a:xfrm>
            <a:off x="2619404" y="1357298"/>
            <a:ext cx="65246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4"/>
            <a:ext cx="50003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61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плоском горизонтальном конденсаторе, помещенном в вакууме, находится в равновесии заряженная капелька ртути. Расстояние между пластинами конденсатора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см,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приложенная разность потенциалов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 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Внезапно разность потенциалов падает до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995 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Через какое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капелька достигнет нижней пластины, если она первоначально находилась посередине конденсатора?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0" y="0"/>
            <a:ext cx="9144000" cy="6858000"/>
            <a:chOff x="4071902" y="-24"/>
            <a:chExt cx="9144000" cy="6858000"/>
          </a:xfrm>
        </p:grpSpPr>
        <p:sp>
          <p:nvSpPr>
            <p:cNvPr id="7" name="TextBox 6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1,6 10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Кл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071902" y="-2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k= 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6000" b="1" baseline="30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42910" y="1071546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14414" y="421481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500306"/>
            <a:ext cx="9144000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электростатика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6027003"/>
            <a:ext cx="7858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</a:t>
            </a:r>
            <a:r>
              <a:rPr lang="ru-RU" sz="4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поле, стр.15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1357346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3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9955988">
            <a:off x="72520" y="2316697"/>
            <a:ext cx="7719057" cy="2196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Ускоренное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движение!</a:t>
            </a:r>
            <a:endParaRPr lang="ru-RU" sz="72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/>
      <p:bldP spid="14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9"/>
          <p:cNvGrpSpPr/>
          <p:nvPr/>
        </p:nvGrpSpPr>
        <p:grpSpPr>
          <a:xfrm>
            <a:off x="-571536" y="4915927"/>
            <a:ext cx="4143404" cy="584775"/>
            <a:chOff x="3286116" y="3277657"/>
            <a:chExt cx="5286412" cy="649224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335510" y="3354811"/>
              <a:ext cx="1879728" cy="2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86116" y="3277657"/>
              <a:ext cx="5286412" cy="649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5140" y="6334804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задаче №4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endCxn id="50" idx="3"/>
          </p:cNvCxnSpPr>
          <p:nvPr/>
        </p:nvCxnSpPr>
        <p:spPr>
          <a:xfrm rot="16200000" flipH="1">
            <a:off x="7807398" y="4354240"/>
            <a:ext cx="946962" cy="11794"/>
          </a:xfrm>
          <a:prstGeom prst="straightConnector1">
            <a:avLst/>
          </a:prstGeom>
          <a:ln w="762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7665833" y="3278639"/>
            <a:ext cx="1214446" cy="1588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8"/>
          <p:cNvGrpSpPr/>
          <p:nvPr/>
        </p:nvGrpSpPr>
        <p:grpSpPr>
          <a:xfrm>
            <a:off x="7572396" y="4572008"/>
            <a:ext cx="714380" cy="523220"/>
            <a:chOff x="3176291" y="2714620"/>
            <a:chExt cx="7143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grpSp>
        <p:nvGrpSpPr>
          <p:cNvPr id="4" name="Группа 51"/>
          <p:cNvGrpSpPr/>
          <p:nvPr/>
        </p:nvGrpSpPr>
        <p:grpSpPr>
          <a:xfrm>
            <a:off x="8001024" y="2143116"/>
            <a:ext cx="1428760" cy="523220"/>
            <a:chOff x="3176291" y="2854995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854995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верт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3029783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>
            <a:off x="6643702" y="3429000"/>
            <a:ext cx="78581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5"/>
          <p:cNvGrpSpPr/>
          <p:nvPr/>
        </p:nvGrpSpPr>
        <p:grpSpPr>
          <a:xfrm>
            <a:off x="6572264" y="2639793"/>
            <a:ext cx="714380" cy="646331"/>
            <a:chOff x="3176291" y="2714620"/>
            <a:chExt cx="714380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68734" y="2913893"/>
              <a:ext cx="438707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 rot="10800000">
            <a:off x="7429520" y="3857628"/>
            <a:ext cx="857256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1"/>
          <p:cNvGrpSpPr/>
          <p:nvPr/>
        </p:nvGrpSpPr>
        <p:grpSpPr>
          <a:xfrm>
            <a:off x="6346867" y="4015018"/>
            <a:ext cx="1368408" cy="523220"/>
            <a:chOff x="3176291" y="2714622"/>
            <a:chExt cx="547363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2"/>
              <a:ext cx="547363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гориз</a:t>
              </a:r>
              <a:endPara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532714" y="2702428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 flipV="1">
            <a:off x="7500958" y="2714619"/>
            <a:ext cx="785818" cy="1071568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6916468" y="3285330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Группа 51"/>
          <p:cNvGrpSpPr/>
          <p:nvPr/>
        </p:nvGrpSpPr>
        <p:grpSpPr>
          <a:xfrm>
            <a:off x="7394658" y="2250646"/>
            <a:ext cx="360000" cy="523220"/>
            <a:chOff x="3176291" y="2714620"/>
            <a:chExt cx="464890" cy="776443"/>
          </a:xfrm>
        </p:grpSpPr>
        <p:sp>
          <p:nvSpPr>
            <p:cNvPr id="65" name="TextBox 64"/>
            <p:cNvSpPr txBox="1"/>
            <p:nvPr/>
          </p:nvSpPr>
          <p:spPr>
            <a:xfrm>
              <a:off x="3176291" y="2714620"/>
              <a:ext cx="285752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786710" y="5201679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00958" y="171448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нить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В* «гигантские шаги»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3214678" y="0"/>
            <a:ext cx="5929322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Что?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 по окружности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130627"/>
            <a:ext cx="821533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2357" y="1689774"/>
            <a:ext cx="62865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786446" y="3571876"/>
            <a:ext cx="2500330" cy="57150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6536545" y="2107397"/>
            <a:ext cx="2071702" cy="142876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6285718" y="2356636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Arc 20"/>
          <p:cNvSpPr>
            <a:spLocks/>
          </p:cNvSpPr>
          <p:nvPr/>
        </p:nvSpPr>
        <p:spPr bwMode="auto">
          <a:xfrm flipV="1">
            <a:off x="6858016" y="1910859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06674" y="1971198"/>
            <a:ext cx="6429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156092" y="371475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31"/>
          <p:cNvGrpSpPr/>
          <p:nvPr/>
        </p:nvGrpSpPr>
        <p:grpSpPr>
          <a:xfrm>
            <a:off x="8428738" y="3071810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452" y="1285860"/>
              <a:ext cx="546026" cy="1285884"/>
              <a:chOff x="671325" y="1571634"/>
              <a:chExt cx="983713" cy="3060000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Arc 20"/>
          <p:cNvSpPr>
            <a:spLocks/>
          </p:cNvSpPr>
          <p:nvPr/>
        </p:nvSpPr>
        <p:spPr bwMode="auto">
          <a:xfrm flipV="1">
            <a:off x="7500958" y="2882926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31946" y="2882210"/>
            <a:ext cx="6429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61817" y="2977218"/>
            <a:ext cx="242889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2357422" y="2988015"/>
            <a:ext cx="26432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0" y="4214818"/>
            <a:ext cx="27146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913601" y="5640128"/>
            <a:ext cx="999503" cy="1217896"/>
            <a:chOff x="9757" y="3167"/>
            <a:chExt cx="397" cy="49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Text Box 8"/>
            <p:cNvSpPr txBox="1">
              <a:spLocks noChangeArrowheads="1"/>
            </p:cNvSpPr>
            <p:nvPr/>
          </p:nvSpPr>
          <p:spPr bwMode="auto">
            <a:xfrm>
              <a:off x="9757" y="3468"/>
              <a:ext cx="369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396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10"/>
            <p:cNvSpPr>
              <a:spLocks noChangeShapeType="1"/>
            </p:cNvSpPr>
            <p:nvPr/>
          </p:nvSpPr>
          <p:spPr bwMode="auto">
            <a:xfrm rot="21540000">
              <a:off x="9762" y="3450"/>
              <a:ext cx="312" cy="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Text Box 15"/>
          <p:cNvSpPr txBox="1">
            <a:spLocks noChangeArrowheads="1"/>
          </p:cNvSpPr>
          <p:nvPr/>
        </p:nvSpPr>
        <p:spPr bwMode="auto">
          <a:xfrm>
            <a:off x="0" y="5872953"/>
            <a:ext cx="1000132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55"/>
          <p:cNvGrpSpPr/>
          <p:nvPr/>
        </p:nvGrpSpPr>
        <p:grpSpPr>
          <a:xfrm>
            <a:off x="2000232" y="5587201"/>
            <a:ext cx="1597548" cy="1132099"/>
            <a:chOff x="630659" y="4438667"/>
            <a:chExt cx="1597548" cy="1132099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118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0" y="2357431"/>
            <a:ext cx="44291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0" y="3500438"/>
            <a:ext cx="22145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5984" y="3500438"/>
            <a:ext cx="24288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14678" y="4572008"/>
            <a:ext cx="37147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2" grpId="0" animBg="1"/>
      <p:bldP spid="78" grpId="0"/>
      <p:bldP spid="79" grpId="0"/>
      <p:bldP spid="56" grpId="0"/>
      <p:bldP spid="43" grpId="0" animBg="1"/>
      <p:bldP spid="62" grpId="0" animBg="1"/>
      <p:bldP spid="84" grpId="0" animBg="1"/>
      <p:bldP spid="59" grpId="0" animBg="1"/>
      <p:bldP spid="70" grpId="0" animBg="1"/>
      <p:bldP spid="71" grpId="0" animBg="1"/>
      <p:bldP spid="72" grpId="0" animBg="1"/>
      <p:bldP spid="83" grpId="0" animBg="1"/>
      <p:bldP spid="86" grpId="0" animBg="1"/>
      <p:bldP spid="87" grpId="0" autoUpdateAnimBg="0"/>
      <p:bldP spid="88" grpId="0" autoUpdateAnimBg="0"/>
      <p:bldP spid="108" grpId="0" autoUpdateAnimBg="0"/>
      <p:bldP spid="114" grpId="0"/>
      <p:bldP spid="121" grpId="0" animBg="1"/>
      <p:bldP spid="122" grpId="0" animBg="1"/>
      <p:bldP spid="89" grpId="0" animBg="1"/>
      <p:bldP spid="89" grpId="1" animBg="1"/>
      <p:bldP spid="9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9"/>
          <p:cNvGrpSpPr/>
          <p:nvPr/>
        </p:nvGrpSpPr>
        <p:grpSpPr>
          <a:xfrm>
            <a:off x="-571536" y="4915927"/>
            <a:ext cx="4143404" cy="584775"/>
            <a:chOff x="3286116" y="3277657"/>
            <a:chExt cx="5286412" cy="649224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335510" y="3354811"/>
              <a:ext cx="1879728" cy="2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86116" y="3277657"/>
              <a:ext cx="5286412" cy="649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29454" y="6334804"/>
            <a:ext cx="2214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7860188" y="4299862"/>
            <a:ext cx="828000" cy="1588"/>
          </a:xfrm>
          <a:prstGeom prst="straightConnector1">
            <a:avLst/>
          </a:prstGeom>
          <a:ln w="381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7665833" y="3278639"/>
            <a:ext cx="121444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8"/>
          <p:cNvGrpSpPr/>
          <p:nvPr/>
        </p:nvGrpSpPr>
        <p:grpSpPr>
          <a:xfrm>
            <a:off x="7572396" y="4572008"/>
            <a:ext cx="714380" cy="523220"/>
            <a:chOff x="3176291" y="2714620"/>
            <a:chExt cx="7143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grpSp>
        <p:nvGrpSpPr>
          <p:cNvPr id="4" name="Группа 51"/>
          <p:cNvGrpSpPr/>
          <p:nvPr/>
        </p:nvGrpSpPr>
        <p:grpSpPr>
          <a:xfrm>
            <a:off x="8001024" y="2143116"/>
            <a:ext cx="1428760" cy="523220"/>
            <a:chOff x="3176291" y="2854995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854995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верт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3029783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>
            <a:off x="6643702" y="3429000"/>
            <a:ext cx="78581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5"/>
          <p:cNvGrpSpPr/>
          <p:nvPr/>
        </p:nvGrpSpPr>
        <p:grpSpPr>
          <a:xfrm>
            <a:off x="6572264" y="2639793"/>
            <a:ext cx="714380" cy="646331"/>
            <a:chOff x="3176291" y="2714620"/>
            <a:chExt cx="714380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68734" y="2913893"/>
              <a:ext cx="438707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 rot="10800000">
            <a:off x="7429520" y="3857628"/>
            <a:ext cx="857256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1"/>
          <p:cNvGrpSpPr/>
          <p:nvPr/>
        </p:nvGrpSpPr>
        <p:grpSpPr>
          <a:xfrm>
            <a:off x="6346867" y="4015018"/>
            <a:ext cx="1368408" cy="523220"/>
            <a:chOff x="3176291" y="2714622"/>
            <a:chExt cx="547363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2"/>
              <a:ext cx="547363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гориз</a:t>
              </a:r>
              <a:endPara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532714" y="2702428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 flipV="1">
            <a:off x="7500958" y="2714619"/>
            <a:ext cx="785818" cy="1071568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6916468" y="3285330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Группа 51"/>
          <p:cNvGrpSpPr/>
          <p:nvPr/>
        </p:nvGrpSpPr>
        <p:grpSpPr>
          <a:xfrm>
            <a:off x="7394658" y="2250646"/>
            <a:ext cx="360000" cy="523220"/>
            <a:chOff x="3176291" y="2714620"/>
            <a:chExt cx="464890" cy="776443"/>
          </a:xfrm>
        </p:grpSpPr>
        <p:sp>
          <p:nvSpPr>
            <p:cNvPr id="65" name="TextBox 64"/>
            <p:cNvSpPr txBox="1"/>
            <p:nvPr/>
          </p:nvSpPr>
          <p:spPr>
            <a:xfrm>
              <a:off x="3176291" y="2714620"/>
              <a:ext cx="285752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786710" y="5201679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00958" y="171448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нить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-71470" y="-8162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В* В электрическом поле с напряженностью поля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 вращается  шарик массой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зарядом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подвешенный на нити длиной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Угол отклонения нити от вертикали равен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силу натяжения нити и кинетическую энергию шарика.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0" y="0"/>
            <a:ext cx="5929322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Что?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Заряженный шарик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 по окружности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130627"/>
            <a:ext cx="821533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2357" y="1689774"/>
            <a:ext cx="62865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786446" y="3571876"/>
            <a:ext cx="2500330" cy="57150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6536545" y="2107397"/>
            <a:ext cx="2071702" cy="142876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6285718" y="2356636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Arc 20"/>
          <p:cNvSpPr>
            <a:spLocks/>
          </p:cNvSpPr>
          <p:nvPr/>
        </p:nvSpPr>
        <p:spPr bwMode="auto">
          <a:xfrm flipV="1">
            <a:off x="6858016" y="1910859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98935" y="1948108"/>
            <a:ext cx="6429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156092" y="371475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31"/>
          <p:cNvGrpSpPr/>
          <p:nvPr/>
        </p:nvGrpSpPr>
        <p:grpSpPr>
          <a:xfrm>
            <a:off x="8428738" y="3071810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452" y="1285860"/>
              <a:ext cx="546026" cy="1285884"/>
              <a:chOff x="671325" y="1571634"/>
              <a:chExt cx="983713" cy="3060000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Arc 20"/>
          <p:cNvSpPr>
            <a:spLocks/>
          </p:cNvSpPr>
          <p:nvPr/>
        </p:nvSpPr>
        <p:spPr bwMode="auto">
          <a:xfrm flipV="1">
            <a:off x="7500958" y="2882926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31946" y="2882210"/>
            <a:ext cx="6429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61817" y="2977218"/>
            <a:ext cx="242889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2357422" y="2988015"/>
            <a:ext cx="26432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grpSp>
        <p:nvGrpSpPr>
          <p:cNvPr id="11" name="Group 111"/>
          <p:cNvGrpSpPr>
            <a:grpSpLocks/>
          </p:cNvGrpSpPr>
          <p:nvPr/>
        </p:nvGrpSpPr>
        <p:grpSpPr bwMode="auto">
          <a:xfrm rot="5400000">
            <a:off x="6064864" y="3671643"/>
            <a:ext cx="2646216" cy="5750"/>
            <a:chOff x="1935" y="7591"/>
            <a:chExt cx="1441" cy="2"/>
          </a:xfrm>
        </p:grpSpPr>
        <p:sp>
          <p:nvSpPr>
            <p:cNvPr id="90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 rot="5400000">
            <a:off x="5180593" y="3746091"/>
            <a:ext cx="2646216" cy="5750"/>
            <a:chOff x="1935" y="7591"/>
            <a:chExt cx="1441" cy="2"/>
          </a:xfrm>
        </p:grpSpPr>
        <p:sp>
          <p:nvSpPr>
            <p:cNvPr id="94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111"/>
          <p:cNvGrpSpPr>
            <a:grpSpLocks/>
          </p:cNvGrpSpPr>
          <p:nvPr/>
        </p:nvGrpSpPr>
        <p:grpSpPr bwMode="auto">
          <a:xfrm rot="5400000">
            <a:off x="6784995" y="3674653"/>
            <a:ext cx="2646216" cy="5750"/>
            <a:chOff x="1935" y="7593"/>
            <a:chExt cx="1441" cy="2"/>
          </a:xfrm>
        </p:grpSpPr>
        <p:sp>
          <p:nvSpPr>
            <p:cNvPr id="98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68"/>
          <p:cNvGrpSpPr/>
          <p:nvPr/>
        </p:nvGrpSpPr>
        <p:grpSpPr>
          <a:xfrm>
            <a:off x="6500826" y="4477416"/>
            <a:ext cx="714380" cy="523220"/>
            <a:chOff x="6572264" y="707332"/>
            <a:chExt cx="714380" cy="523220"/>
          </a:xfrm>
        </p:grpSpPr>
        <p:sp>
          <p:nvSpPr>
            <p:cNvPr id="102" name="Line 18"/>
            <p:cNvSpPr>
              <a:spLocks noChangeShapeType="1"/>
            </p:cNvSpPr>
            <p:nvPr/>
          </p:nvSpPr>
          <p:spPr bwMode="auto">
            <a:xfrm>
              <a:off x="6630694" y="797820"/>
              <a:ext cx="457489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72264" y="7073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4" name="Прямая со стрелкой 103"/>
          <p:cNvCxnSpPr/>
          <p:nvPr/>
        </p:nvCxnSpPr>
        <p:spPr>
          <a:xfrm rot="5400000">
            <a:off x="7937066" y="4180834"/>
            <a:ext cx="648000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8"/>
          <p:cNvGrpSpPr/>
          <p:nvPr/>
        </p:nvGrpSpPr>
        <p:grpSpPr>
          <a:xfrm>
            <a:off x="8286776" y="4286256"/>
            <a:ext cx="857256" cy="523220"/>
            <a:chOff x="3176291" y="2714620"/>
            <a:chExt cx="857256" cy="523220"/>
          </a:xfrm>
        </p:grpSpPr>
        <p:sp>
          <p:nvSpPr>
            <p:cNvPr id="106" name="TextBox 105"/>
            <p:cNvSpPr txBox="1"/>
            <p:nvPr/>
          </p:nvSpPr>
          <p:spPr>
            <a:xfrm>
              <a:off x="3176291" y="2714620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0" y="4214818"/>
            <a:ext cx="35718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4357686" y="2285992"/>
            <a:ext cx="2044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4000" dirty="0"/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913601" y="5640128"/>
            <a:ext cx="999503" cy="1217896"/>
            <a:chOff x="9757" y="3167"/>
            <a:chExt cx="397" cy="49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Text Box 8"/>
            <p:cNvSpPr txBox="1">
              <a:spLocks noChangeArrowheads="1"/>
            </p:cNvSpPr>
            <p:nvPr/>
          </p:nvSpPr>
          <p:spPr bwMode="auto">
            <a:xfrm>
              <a:off x="9757" y="3468"/>
              <a:ext cx="369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396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10"/>
            <p:cNvSpPr>
              <a:spLocks noChangeShapeType="1"/>
            </p:cNvSpPr>
            <p:nvPr/>
          </p:nvSpPr>
          <p:spPr bwMode="auto">
            <a:xfrm rot="21540000">
              <a:off x="9762" y="3450"/>
              <a:ext cx="312" cy="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Text Box 15"/>
          <p:cNvSpPr txBox="1">
            <a:spLocks noChangeArrowheads="1"/>
          </p:cNvSpPr>
          <p:nvPr/>
        </p:nvSpPr>
        <p:spPr bwMode="auto">
          <a:xfrm>
            <a:off x="0" y="5872953"/>
            <a:ext cx="1000132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55"/>
          <p:cNvGrpSpPr/>
          <p:nvPr/>
        </p:nvGrpSpPr>
        <p:grpSpPr>
          <a:xfrm>
            <a:off x="2000232" y="5587201"/>
            <a:ext cx="1597548" cy="1132099"/>
            <a:chOff x="630659" y="4438667"/>
            <a:chExt cx="1597548" cy="1132099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118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0" y="2357431"/>
            <a:ext cx="44291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0" y="3500438"/>
            <a:ext cx="321467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428992" y="4782933"/>
            <a:ext cx="37147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4857752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5, стр.13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0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1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2" grpId="0" animBg="1"/>
      <p:bldP spid="78" grpId="0"/>
      <p:bldP spid="79" grpId="0"/>
      <p:bldP spid="56" grpId="0"/>
      <p:bldP spid="43" grpId="0" animBg="1"/>
      <p:bldP spid="62" grpId="0" animBg="1"/>
      <p:bldP spid="84" grpId="0" animBg="1"/>
      <p:bldP spid="59" grpId="0" animBg="1"/>
      <p:bldP spid="70" grpId="0" animBg="1"/>
      <p:bldP spid="71" grpId="0" animBg="1"/>
      <p:bldP spid="72" grpId="0" animBg="1"/>
      <p:bldP spid="83" grpId="0" animBg="1"/>
      <p:bldP spid="86" grpId="0" animBg="1"/>
      <p:bldP spid="87" grpId="0" autoUpdateAnimBg="0"/>
      <p:bldP spid="88" grpId="0" autoUpdateAnimBg="0"/>
      <p:bldP spid="108" grpId="0" autoUpdateAnimBg="0"/>
      <p:bldP spid="109" grpId="0"/>
      <p:bldP spid="114" grpId="0"/>
      <p:bldP spid="121" grpId="0" animBg="1"/>
      <p:bldP spid="122" grpId="0" animBg="1"/>
      <p:bldP spid="1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285720" y="2928934"/>
            <a:ext cx="77153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          2             1            0          -1В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214422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rot="16200000" flipH="1">
            <a:off x="3000376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28" y="1071546"/>
            <a:ext cx="285752" cy="285752"/>
            <a:chOff x="846" y="9235"/>
            <a:chExt cx="366" cy="388"/>
          </a:xfrm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1428740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-285772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-2071722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0" idx="2"/>
          </p:cNvCxnSpPr>
          <p:nvPr/>
        </p:nvCxnSpPr>
        <p:spPr>
          <a:xfrm rot="10800000">
            <a:off x="4143372" y="121442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0" y="3571876"/>
            <a:ext cx="657226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Какую энергию приобретёт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электрон,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пройдя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разность потенциалов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1В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71934" y="500042"/>
            <a:ext cx="61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1857356" y="1928802"/>
            <a:ext cx="350046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2"/>
          <p:cNvGrpSpPr/>
          <p:nvPr/>
        </p:nvGrpSpPr>
        <p:grpSpPr>
          <a:xfrm>
            <a:off x="2214546" y="1285860"/>
            <a:ext cx="857256" cy="785818"/>
            <a:chOff x="1071538" y="0"/>
            <a:chExt cx="857256" cy="785818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357818" y="0"/>
            <a:ext cx="4000496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4800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56274" y="934034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715008" y="178592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572232" y="3571876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ru-RU" sz="4800" b="1" dirty="0" smtClean="0">
                <a:solidFill>
                  <a:srgbClr val="FF0000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0" y="4500570"/>
            <a:ext cx="91440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71406" y="5429264"/>
            <a:ext cx="735811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1эВ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77716" y="46410"/>
            <a:ext cx="1428616" cy="1285130"/>
            <a:chOff x="9757" y="3231"/>
            <a:chExt cx="624" cy="650"/>
          </a:xfrm>
          <a:solidFill>
            <a:srgbClr val="FFFF00"/>
          </a:solidFill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573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9857" y="3513"/>
              <a:ext cx="3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71470" y="285728"/>
            <a:ext cx="2786082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000" b="1" dirty="0" smtClean="0">
                <a:sym typeface="Symbol"/>
              </a:rPr>
              <a:t></a:t>
            </a:r>
            <a:r>
              <a:rPr lang="ru-RU" sz="4000" b="1" dirty="0" smtClean="0">
                <a:solidFill>
                  <a:srgbClr val="0000FF"/>
                </a:solidFill>
                <a:sym typeface="Symbol"/>
              </a:rPr>
              <a:t>=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858016" y="6357959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12-1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6, стр.26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6" grpId="0"/>
      <p:bldP spid="47" grpId="0" animBg="1"/>
      <p:bldP spid="48" grpId="0"/>
      <p:bldP spid="59" grpId="0" animBg="1"/>
      <p:bldP spid="60" grpId="0"/>
      <p:bldP spid="62" grpId="0" animBg="1"/>
      <p:bldP spid="65" grpId="0" animBg="1"/>
      <p:bldP spid="66" grpId="0" animBg="1"/>
      <p:bldP spid="69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500166" y="928670"/>
            <a:ext cx="57150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 rot="5417574">
            <a:off x="41924" y="2942463"/>
            <a:ext cx="2544985" cy="1422537"/>
          </a:xfrm>
          <a:prstGeom prst="roundRect">
            <a:avLst>
              <a:gd name="adj" fmla="val 50000"/>
            </a:avLst>
          </a:prstGeom>
          <a:noFill/>
          <a:ln w="666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 rot="5417574">
            <a:off x="928503" y="1875091"/>
            <a:ext cx="763680" cy="925729"/>
            <a:chOff x="4700" y="6785"/>
            <a:chExt cx="449" cy="415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5149" y="6785"/>
              <a:ext cx="0" cy="415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4700" y="6993"/>
              <a:ext cx="438" cy="0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 rot="5417574">
            <a:off x="915867" y="4801530"/>
            <a:ext cx="771040" cy="435093"/>
            <a:chOff x="5284" y="5030"/>
            <a:chExt cx="616" cy="144"/>
          </a:xfrm>
        </p:grpSpPr>
        <p:sp>
          <p:nvSpPr>
            <p:cNvPr id="1055" name="Arc 31"/>
            <p:cNvSpPr>
              <a:spLocks/>
            </p:cNvSpPr>
            <p:nvPr/>
          </p:nvSpPr>
          <p:spPr bwMode="auto">
            <a:xfrm rot="16191512" flipH="1">
              <a:off x="5472" y="4845"/>
              <a:ext cx="141" cy="5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3 w 43200"/>
                <a:gd name="T1" fmla="*/ 23493 h 23493"/>
                <a:gd name="T2" fmla="*/ 43200 w 43200"/>
                <a:gd name="T3" fmla="*/ 21600 h 23493"/>
                <a:gd name="T4" fmla="*/ 21600 w 43200"/>
                <a:gd name="T5" fmla="*/ 21600 h 2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493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493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6675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5802" y="5171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795" y="5030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Arc 29"/>
          <p:cNvSpPr>
            <a:spLocks/>
          </p:cNvSpPr>
          <p:nvPr/>
        </p:nvSpPr>
        <p:spPr bwMode="auto">
          <a:xfrm rot="162906" flipH="1">
            <a:off x="836109" y="4422149"/>
            <a:ext cx="1005959" cy="279709"/>
          </a:xfrm>
          <a:custGeom>
            <a:avLst/>
            <a:gdLst>
              <a:gd name="G0" fmla="+- 21326 0 0"/>
              <a:gd name="G1" fmla="+- 21600 0 0"/>
              <a:gd name="G2" fmla="+- 21600 0 0"/>
              <a:gd name="T0" fmla="*/ 0 w 42926"/>
              <a:gd name="T1" fmla="*/ 18171 h 21600"/>
              <a:gd name="T2" fmla="*/ 42926 w 42926"/>
              <a:gd name="T3" fmla="*/ 21600 h 21600"/>
              <a:gd name="T4" fmla="*/ 21326 w 429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26" h="21600" fill="none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</a:path>
              <a:path w="42926" h="21600" stroke="0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  <a:lnTo>
                  <a:pt x="21326" y="21600"/>
                </a:lnTo>
                <a:close/>
              </a:path>
            </a:pathLst>
          </a:custGeom>
          <a:noFill/>
          <a:ln w="6667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6"/>
          <p:cNvGrpSpPr/>
          <p:nvPr/>
        </p:nvGrpSpPr>
        <p:grpSpPr>
          <a:xfrm>
            <a:off x="1586824" y="4645251"/>
            <a:ext cx="485530" cy="1165030"/>
            <a:chOff x="5697497" y="4883125"/>
            <a:chExt cx="485530" cy="1165030"/>
          </a:xfrm>
        </p:grpSpPr>
        <p:sp>
          <p:nvSpPr>
            <p:cNvPr id="41" name="Oval 12"/>
            <p:cNvSpPr>
              <a:spLocks noChangeArrowheads="1"/>
            </p:cNvSpPr>
            <p:nvPr/>
          </p:nvSpPr>
          <p:spPr bwMode="auto">
            <a:xfrm rot="16212652">
              <a:off x="5854689" y="5783084"/>
              <a:ext cx="215130" cy="248043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rot="16212652" flipV="1">
              <a:off x="5799893" y="5665022"/>
              <a:ext cx="280737" cy="48553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rot="16212652">
              <a:off x="5478967" y="5353817"/>
              <a:ext cx="941384" cy="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26384" y="928670"/>
            <a:ext cx="121444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96367" y="1488643"/>
            <a:ext cx="399294" cy="668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000232" y="5429264"/>
            <a:ext cx="12144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катод 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5181" y="5000636"/>
            <a:ext cx="64294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3600" dirty="0">
              <a:solidFill>
                <a:srgbClr val="0033CC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428729" y="4119820"/>
            <a:ext cx="285751" cy="285750"/>
            <a:chOff x="1783" y="8526"/>
            <a:chExt cx="366" cy="388"/>
          </a:xfrm>
        </p:grpSpPr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357291" y="4119820"/>
            <a:ext cx="285751" cy="285750"/>
            <a:chOff x="1783" y="8526"/>
            <a:chExt cx="366" cy="388"/>
          </a:xfrm>
        </p:grpSpPr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" name="TextBox 31"/>
          <p:cNvSpPr txBox="1">
            <a:spLocks noChangeArrowheads="1"/>
          </p:cNvSpPr>
          <p:nvPr/>
        </p:nvSpPr>
        <p:spPr bwMode="auto">
          <a:xfrm>
            <a:off x="-71470" y="3159625"/>
            <a:ext cx="428628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714480" y="1772816"/>
            <a:ext cx="815975" cy="833437"/>
            <a:chOff x="7108" y="3188"/>
            <a:chExt cx="207" cy="207"/>
          </a:xfrm>
        </p:grpSpPr>
        <p:sp>
          <p:nvSpPr>
            <p:cNvPr id="104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" name="Line 3"/>
          <p:cNvSpPr>
            <a:spLocks noChangeShapeType="1"/>
          </p:cNvSpPr>
          <p:nvPr/>
        </p:nvSpPr>
        <p:spPr bwMode="auto">
          <a:xfrm>
            <a:off x="2104401" y="4869160"/>
            <a:ext cx="815975" cy="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rot="16200000" flipV="1">
            <a:off x="-427864" y="3578613"/>
            <a:ext cx="1712916" cy="4"/>
          </a:xfrm>
          <a:prstGeom prst="line">
            <a:avLst/>
          </a:prstGeom>
          <a:ln w="889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00330" y="1071546"/>
            <a:ext cx="15001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071670" y="214290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/>
          </a:p>
        </p:txBody>
      </p:sp>
      <p:grpSp>
        <p:nvGrpSpPr>
          <p:cNvPr id="9" name="Группа 37"/>
          <p:cNvGrpSpPr/>
          <p:nvPr/>
        </p:nvGrpSpPr>
        <p:grpSpPr>
          <a:xfrm>
            <a:off x="2857488" y="1643050"/>
            <a:ext cx="2045416" cy="1404408"/>
            <a:chOff x="6858016" y="1771641"/>
            <a:chExt cx="2045416" cy="1404408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endParaRPr lang="ru-RU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6" name="Line 22"/>
          <p:cNvSpPr>
            <a:spLocks noChangeShapeType="1"/>
          </p:cNvSpPr>
          <p:nvPr/>
        </p:nvSpPr>
        <p:spPr bwMode="auto">
          <a:xfrm flipH="1" flipV="1">
            <a:off x="1818648" y="4885251"/>
            <a:ext cx="753087" cy="686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643570" y="142791"/>
            <a:ext cx="3429024" cy="2143201"/>
            <a:chOff x="14533" y="2007"/>
            <a:chExt cx="4470" cy="357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6429388" y="299990"/>
            <a:ext cx="412633" cy="357190"/>
          </a:xfrm>
          <a:prstGeom prst="roundRect">
            <a:avLst/>
          </a:prstGeom>
          <a:solidFill>
            <a:schemeClr val="bg1">
              <a:lumMod val="95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28722" y="816288"/>
            <a:ext cx="357190" cy="353992"/>
          </a:xfrm>
          <a:prstGeom prst="round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929454" y="843584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1405" y="1241718"/>
            <a:ext cx="555305" cy="401332"/>
          </a:xfrm>
          <a:prstGeom prst="round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714480" y="2714620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571604" y="4429132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1535885" y="3607595"/>
            <a:ext cx="1643074" cy="158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357423" y="2857496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428860" y="357187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000100" y="4143382"/>
            <a:ext cx="285751" cy="285750"/>
            <a:chOff x="1783" y="8526"/>
            <a:chExt cx="366" cy="388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 rot="16200000" flipV="1">
            <a:off x="849123" y="3865730"/>
            <a:ext cx="598819" cy="11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84"/>
          <p:cNvGrpSpPr/>
          <p:nvPr/>
        </p:nvGrpSpPr>
        <p:grpSpPr>
          <a:xfrm>
            <a:off x="516880" y="3071812"/>
            <a:ext cx="571504" cy="523220"/>
            <a:chOff x="7643834" y="139463"/>
            <a:chExt cx="714380" cy="523220"/>
          </a:xfrm>
        </p:grpSpPr>
        <p:grpSp>
          <p:nvGrpSpPr>
            <p:cNvPr id="16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grpSp>
        <p:nvGrpSpPr>
          <p:cNvPr id="17" name="Группа 89"/>
          <p:cNvGrpSpPr/>
          <p:nvPr/>
        </p:nvGrpSpPr>
        <p:grpSpPr>
          <a:xfrm>
            <a:off x="1500166" y="3143248"/>
            <a:ext cx="428628" cy="523220"/>
            <a:chOff x="7643834" y="139463"/>
            <a:chExt cx="714380" cy="523220"/>
          </a:xfrm>
        </p:grpSpPr>
        <p:grpSp>
          <p:nvGrpSpPr>
            <p:cNvPr id="18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7771826" y="27667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srgbClr val="006600"/>
                </a:solidFill>
              </a:endParaRPr>
            </a:p>
          </p:txBody>
        </p:sp>
      </p:grpSp>
      <p:cxnSp>
        <p:nvCxnSpPr>
          <p:cNvPr id="95" name="Прямая со стрелкой 94"/>
          <p:cNvCxnSpPr/>
          <p:nvPr/>
        </p:nvCxnSpPr>
        <p:spPr>
          <a:xfrm rot="16200000" flipV="1">
            <a:off x="1134874" y="3579977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000100" y="2783210"/>
            <a:ext cx="285751" cy="285750"/>
            <a:chOff x="1783" y="8526"/>
            <a:chExt cx="366" cy="388"/>
          </a:xfrm>
        </p:grpSpPr>
        <p:sp>
          <p:nvSpPr>
            <p:cNvPr id="9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31118" y="1928802"/>
            <a:ext cx="8832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7030A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rot="16200000" flipV="1">
            <a:off x="838010" y="2508408"/>
            <a:ext cx="598819" cy="111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 flipH="1" flipV="1">
            <a:off x="3036083" y="1750207"/>
            <a:ext cx="714380" cy="3571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 flipH="1" flipV="1">
            <a:off x="2535223" y="963595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3786182" y="428604"/>
            <a:ext cx="3357586" cy="14287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5715008" y="4169624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4000493" y="3928248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5286380" y="424106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 Box 4"/>
          <p:cNvSpPr txBox="1">
            <a:spLocks noChangeArrowheads="1"/>
          </p:cNvSpPr>
          <p:nvPr/>
        </p:nvSpPr>
        <p:spPr bwMode="auto">
          <a:xfrm>
            <a:off x="5500694" y="321468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3786182" y="3000372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60696" y="5884151"/>
            <a:ext cx="920469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 Анодное напряжение в  диоде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С какой скоростью электрон подходит к аноду? </a:t>
            </a: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7072330" y="6357959"/>
            <a:ext cx="2071670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стр.19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6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49" grpId="0" animBg="1"/>
      <p:bldP spid="1053" grpId="0" animBg="1"/>
      <p:bldP spid="44" grpId="0" animBg="1"/>
      <p:bldP spid="49" grpId="0" animBg="1"/>
      <p:bldP spid="50" grpId="0" animBg="1"/>
      <p:bldP spid="53" grpId="0" animBg="1"/>
      <p:bldP spid="100" grpId="0" animBg="1"/>
      <p:bldP spid="107" grpId="0" animBg="1"/>
      <p:bldP spid="36" grpId="0" animBg="1"/>
      <p:bldP spid="37" grpId="0" animBg="1"/>
      <p:bldP spid="1046" grpId="0" animBg="1"/>
      <p:bldP spid="68" grpId="0" animBg="1"/>
      <p:bldP spid="69" grpId="0" animBg="1"/>
      <p:bldP spid="70" grpId="0" animBg="1"/>
      <p:bldP spid="71" grpId="0" animBg="1"/>
      <p:bldP spid="77" grpId="0"/>
      <p:bldP spid="78" grpId="0" animBg="1"/>
      <p:bldP spid="102" grpId="0" animBg="1"/>
      <p:bldP spid="102" grpId="1" animBg="1"/>
      <p:bldP spid="120" grpId="0" animBg="1"/>
      <p:bldP spid="125" grpId="0" animBg="1"/>
      <p:bldP spid="126" grpId="0" animBg="1"/>
      <p:bldP spid="127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57554" y="-190588"/>
            <a:ext cx="50006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7554" y="1214422"/>
            <a:ext cx="114300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8954" y="-24"/>
            <a:ext cx="135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2</a:t>
            </a:r>
            <a:endParaRPr lang="ru-RU" b="1" dirty="0"/>
          </a:p>
        </p:txBody>
      </p:sp>
      <p:sp>
        <p:nvSpPr>
          <p:cNvPr id="4" name="Блок-схема: ИЛИ 3"/>
          <p:cNvSpPr/>
          <p:nvPr/>
        </p:nvSpPr>
        <p:spPr>
          <a:xfrm>
            <a:off x="500034" y="74046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ИЛИ 4"/>
          <p:cNvSpPr/>
          <p:nvPr/>
        </p:nvSpPr>
        <p:spPr>
          <a:xfrm>
            <a:off x="6572267" y="771992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-145387" y="1928800"/>
            <a:ext cx="1645553" cy="1214446"/>
            <a:chOff x="1427735" y="4223190"/>
            <a:chExt cx="1645553" cy="121444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427735" y="4223190"/>
              <a:ext cx="1645553" cy="1214446"/>
              <a:chOff x="11051" y="3861"/>
              <a:chExt cx="393" cy="476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39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6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1090" y="4085"/>
                <a:ext cx="25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1787926" y="4881058"/>
              <a:ext cx="571504" cy="158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авая фигурная скобка 12"/>
          <p:cNvSpPr/>
          <p:nvPr/>
        </p:nvSpPr>
        <p:spPr>
          <a:xfrm rot="16200000">
            <a:off x="3607587" y="-2464636"/>
            <a:ext cx="428628" cy="592935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6000760" y="1214422"/>
            <a:ext cx="757771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23"/>
          <p:cNvGrpSpPr/>
          <p:nvPr/>
        </p:nvGrpSpPr>
        <p:grpSpPr>
          <a:xfrm>
            <a:off x="5643570" y="428604"/>
            <a:ext cx="714380" cy="584775"/>
            <a:chOff x="4572000" y="201019"/>
            <a:chExt cx="71438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201019"/>
              <a:ext cx="71438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</a:t>
              </a:r>
              <a:r>
                <a:rPr lang="ru-RU" sz="3200" b="1" baseline="-30000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</a:t>
              </a:r>
              <a:endParaRPr lang="ru-RU" sz="3200" dirty="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23"/>
          <p:cNvGrpSpPr/>
          <p:nvPr/>
        </p:nvGrpSpPr>
        <p:grpSpPr>
          <a:xfrm>
            <a:off x="1071538" y="357166"/>
            <a:ext cx="857256" cy="584775"/>
            <a:chOff x="4572000" y="-84733"/>
            <a:chExt cx="857256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4572000" y="-84733"/>
              <a:ext cx="8572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кр</a:t>
              </a:r>
              <a:r>
                <a:rPr lang="ru-RU" sz="3200" b="1" baseline="-30000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4628195" y="12424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428596" y="1214422"/>
            <a:ext cx="956741" cy="714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18110" y="103928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643040" y="2005343"/>
            <a:ext cx="1240881" cy="1271288"/>
            <a:chOff x="9757" y="3231"/>
            <a:chExt cx="542" cy="643"/>
          </a:xfrm>
          <a:noFill/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312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757" y="3231"/>
              <a:ext cx="542" cy="3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346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1538" y="206125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1736" y="2127585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3158051" y="2014836"/>
            <a:ext cx="1556825" cy="1271288"/>
            <a:chOff x="9757" y="3231"/>
            <a:chExt cx="680" cy="643"/>
          </a:xfrm>
          <a:noFill/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629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кр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авая фигурная скобка 34"/>
          <p:cNvSpPr/>
          <p:nvPr/>
        </p:nvSpPr>
        <p:spPr>
          <a:xfrm rot="16200000" flipH="1">
            <a:off x="3559307" y="488463"/>
            <a:ext cx="428628" cy="1643074"/>
          </a:xfrm>
          <a:prstGeom prst="rightBrac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36"/>
          <p:cNvGrpSpPr/>
          <p:nvPr/>
        </p:nvGrpSpPr>
        <p:grpSpPr>
          <a:xfrm>
            <a:off x="4929190" y="2000238"/>
            <a:ext cx="1428760" cy="1214448"/>
            <a:chOff x="1571604" y="4223190"/>
            <a:chExt cx="1428760" cy="1563264"/>
          </a:xfrm>
        </p:grpSpPr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1591053" y="4223190"/>
              <a:ext cx="1339891" cy="1214446"/>
              <a:chOff x="11090" y="3861"/>
              <a:chExt cx="320" cy="476"/>
            </a:xfrm>
          </p:grpSpPr>
          <p:sp>
            <p:nvSpPr>
              <p:cNvPr id="42" name="Text Box 5"/>
              <p:cNvSpPr txBox="1">
                <a:spLocks noChangeArrowheads="1"/>
              </p:cNvSpPr>
              <p:nvPr/>
            </p:nvSpPr>
            <p:spPr bwMode="auto">
              <a:xfrm>
                <a:off x="11102" y="3861"/>
                <a:ext cx="30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6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6"/>
              <p:cNvSpPr txBox="1">
                <a:spLocks noChangeArrowheads="1"/>
              </p:cNvSpPr>
              <p:nvPr/>
            </p:nvSpPr>
            <p:spPr bwMode="auto">
              <a:xfrm>
                <a:off x="11090" y="4085"/>
                <a:ext cx="25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Группа 34"/>
            <p:cNvGrpSpPr/>
            <p:nvPr/>
          </p:nvGrpSpPr>
          <p:grpSpPr>
            <a:xfrm>
              <a:off x="1571604" y="4524310"/>
              <a:ext cx="1428760" cy="1262144"/>
              <a:chOff x="2069662" y="2715062"/>
              <a:chExt cx="1428760" cy="1262144"/>
            </a:xfrm>
          </p:grpSpPr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2069662" y="2715062"/>
                <a:ext cx="1428760" cy="126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285984" y="3239965"/>
                <a:ext cx="1008000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/>
          <p:cNvSpPr txBox="1"/>
          <p:nvPr/>
        </p:nvSpPr>
        <p:spPr>
          <a:xfrm>
            <a:off x="4525668" y="2188125"/>
            <a:ext cx="54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1538" y="1071546"/>
            <a:ext cx="153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ЗСЭ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0" y="5042142"/>
            <a:ext cx="9144000" cy="1815882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2800" b="1" dirty="0" smtClean="0">
                <a:latin typeface="Times New Roman"/>
                <a:ea typeface="Times New Roman"/>
              </a:rPr>
              <a:t> Два покоящихся одноименных заряда 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q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latin typeface="Times New Roman"/>
                <a:ea typeface="Times New Roman"/>
              </a:rPr>
              <a:t> и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q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latin typeface="Times New Roman"/>
                <a:ea typeface="Times New Roman"/>
              </a:rPr>
              <a:t>  находились на расстоянии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r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latin typeface="Times New Roman"/>
                <a:ea typeface="Times New Roman"/>
              </a:rPr>
              <a:t>. Определите скорости этих зарядов на расстоянии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r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</a:t>
            </a:r>
            <a:r>
              <a:rPr lang="ru-RU" sz="2800" b="1" dirty="0" smtClean="0">
                <a:latin typeface="Times New Roman"/>
                <a:ea typeface="Times New Roman"/>
              </a:rPr>
              <a:t> если их массы 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m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m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latin typeface="Times New Roman"/>
                <a:ea typeface="Times New Roman"/>
              </a:rPr>
              <a:t>.    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 ( Аналогично для планет)</a:t>
            </a:r>
            <a:endParaRPr lang="ru-RU" sz="2800" b="1" dirty="0">
              <a:latin typeface="Times New Roman"/>
              <a:ea typeface="Times New Roman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1643042" y="3812449"/>
            <a:ext cx="7500958" cy="830997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lang="ru-RU" sz="48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lang="ru-RU" sz="4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lang="ru-RU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lang="ru-RU" sz="48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lang="ru-RU" sz="4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lang="ru-RU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142844" y="3357562"/>
            <a:ext cx="1500198" cy="830997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ЗСИ             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-32" y="1857364"/>
            <a:ext cx="4572032" cy="135732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036253" y="1869239"/>
            <a:ext cx="4071934" cy="135732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7"/>
          <p:cNvGrpSpPr>
            <a:grpSpLocks/>
          </p:cNvGrpSpPr>
          <p:nvPr/>
        </p:nvGrpSpPr>
        <p:grpSpPr bwMode="auto">
          <a:xfrm>
            <a:off x="6617267" y="2014836"/>
            <a:ext cx="1240881" cy="1271288"/>
            <a:chOff x="9757" y="3231"/>
            <a:chExt cx="542" cy="643"/>
          </a:xfrm>
          <a:noFill/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312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9757" y="3231"/>
              <a:ext cx="542" cy="3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346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060323" y="2059991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7846845" y="2011927"/>
            <a:ext cx="1440063" cy="1271288"/>
            <a:chOff x="9736" y="3231"/>
            <a:chExt cx="629" cy="643"/>
          </a:xfrm>
          <a:noFill/>
        </p:grpSpPr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322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9736" y="3231"/>
              <a:ext cx="629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кр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346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382396" y="216667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7072330" y="6357959"/>
            <a:ext cx="2071670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8, стр.25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00139 L 0.24671 -0.00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 animBg="1"/>
      <p:bldP spid="4" grpId="0" animBg="1"/>
      <p:bldP spid="4" grpId="1" animBg="1"/>
      <p:bldP spid="5" grpId="0" animBg="1"/>
      <p:bldP spid="5" grpId="1" animBg="1"/>
      <p:bldP spid="13" grpId="0" animBg="1"/>
      <p:bldP spid="15" grpId="0" animBg="1"/>
      <p:bldP spid="22" grpId="0" animBg="1"/>
      <p:bldP spid="23" grpId="0"/>
      <p:bldP spid="24" grpId="0"/>
      <p:bldP spid="29" grpId="0"/>
      <p:bldP spid="30" grpId="0"/>
      <p:bldP spid="35" grpId="0" animBg="1"/>
      <p:bldP spid="49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62" grpId="0"/>
      <p:bldP spid="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785794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6027003"/>
            <a:ext cx="61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971596">
            <a:off x="105631" y="2814671"/>
            <a:ext cx="9144000" cy="20002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на суперпозицию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521495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Два точечных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Разноимённыеенных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2•10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находятся на концах гипотенузы длиной 5 см. Определить напряженность поля в точке, находящейся на расстоянии 4 см от первого и 3 см от второго заряда.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1899754">
            <a:off x="2163109" y="4775177"/>
            <a:ext cx="729282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1954531">
            <a:off x="1703231" y="3848179"/>
            <a:ext cx="699911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1995174" y="1118817"/>
            <a:ext cx="6552000" cy="309600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428660" y="2000240"/>
            <a:ext cx="3500462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378619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28794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6540000" flipH="1">
            <a:off x="1709057" y="4731811"/>
            <a:ext cx="1044000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1643042" y="4714884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580000" flipH="1">
            <a:off x="1977542" y="3884233"/>
            <a:ext cx="995300" cy="15165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3500430" y="2786058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388776" y="4143380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500298" y="4071942"/>
            <a:ext cx="1428762" cy="71438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071670" y="4217540"/>
            <a:ext cx="1285884" cy="49734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68"/>
          <p:cNvGrpSpPr/>
          <p:nvPr/>
        </p:nvGrpSpPr>
        <p:grpSpPr>
          <a:xfrm>
            <a:off x="4214810" y="3500438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7686" y="4643446"/>
            <a:ext cx="306639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9" name="Группа 56"/>
          <p:cNvGrpSpPr/>
          <p:nvPr/>
        </p:nvGrpSpPr>
        <p:grpSpPr>
          <a:xfrm>
            <a:off x="5786446" y="3857628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358082" y="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64"/>
          <p:cNvGrpSpPr/>
          <p:nvPr/>
        </p:nvGrpSpPr>
        <p:grpSpPr>
          <a:xfrm>
            <a:off x="3929058" y="1527766"/>
            <a:ext cx="2281713" cy="1258292"/>
            <a:chOff x="5532357" y="897837"/>
            <a:chExt cx="2281713" cy="1258292"/>
          </a:xfrm>
        </p:grpSpPr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6494526" y="897837"/>
              <a:ext cx="1319544" cy="1258292"/>
              <a:chOff x="11555" y="3576"/>
              <a:chExt cx="707" cy="730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4"/>
              <p:cNvGrpSpPr>
                <a:grpSpLocks/>
              </p:cNvGrpSpPr>
              <p:nvPr/>
            </p:nvGrpSpPr>
            <p:grpSpPr bwMode="auto">
              <a:xfrm>
                <a:off x="11555" y="3576"/>
                <a:ext cx="707" cy="730"/>
                <a:chOff x="11026" y="3844"/>
                <a:chExt cx="565" cy="730"/>
              </a:xfrm>
            </p:grpSpPr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6" y="3844"/>
                  <a:ext cx="55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94" y="4124"/>
                  <a:ext cx="4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66" name="Прямая соединительная линия 65"/>
          <p:cNvCxnSpPr>
            <a:stCxn id="7" idx="6"/>
            <a:endCxn id="15" idx="0"/>
          </p:cNvCxnSpPr>
          <p:nvPr/>
        </p:nvCxnSpPr>
        <p:spPr>
          <a:xfrm>
            <a:off x="785786" y="1021407"/>
            <a:ext cx="7678609" cy="1369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00013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169855">
            <a:off x="5291893" y="2527729"/>
            <a:ext cx="9662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3886064">
            <a:off x="482331" y="2634624"/>
            <a:ext cx="9837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285852" y="928670"/>
            <a:ext cx="514353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2*3*4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3" name="Группа 64"/>
          <p:cNvGrpSpPr/>
          <p:nvPr/>
        </p:nvGrpSpPr>
        <p:grpSpPr>
          <a:xfrm>
            <a:off x="0" y="5214950"/>
            <a:ext cx="2231296" cy="1074768"/>
            <a:chOff x="5532357" y="1010219"/>
            <a:chExt cx="2231296" cy="1074768"/>
          </a:xfrm>
          <a:solidFill>
            <a:schemeClr val="bg1">
              <a:lumMod val="85000"/>
            </a:schemeClr>
          </a:solidFill>
        </p:grpSpPr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12"/>
            <p:cNvGrpSpPr>
              <a:grpSpLocks/>
            </p:cNvGrpSpPr>
            <p:nvPr/>
          </p:nvGrpSpPr>
          <p:grpSpPr bwMode="auto">
            <a:xfrm>
              <a:off x="6460908" y="1010219"/>
              <a:ext cx="1302745" cy="1074768"/>
              <a:chOff x="11537" y="6276289"/>
              <a:chExt cx="698" cy="1074768"/>
            </a:xfrm>
            <a:grpFill/>
          </p:grpSpPr>
          <p:grpSp>
            <p:nvGrpSpPr>
              <p:cNvPr id="25" name="Group 14"/>
              <p:cNvGrpSpPr>
                <a:grpSpLocks/>
              </p:cNvGrpSpPr>
              <p:nvPr/>
            </p:nvGrpSpPr>
            <p:grpSpPr bwMode="auto">
              <a:xfrm>
                <a:off x="11537" y="6276289"/>
                <a:ext cx="698" cy="1074768"/>
                <a:chOff x="11016" y="6276557"/>
                <a:chExt cx="558" cy="1074768"/>
              </a:xfrm>
              <a:grpFill/>
            </p:grpSpPr>
            <p:sp>
              <p:nvSpPr>
                <p:cNvPr id="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16" y="6276557"/>
                  <a:ext cx="55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47" y="6851259"/>
                  <a:ext cx="497" cy="5000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1567" y="6806849"/>
                <a:ext cx="628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Text Box 32"/>
          <p:cNvSpPr txBox="1">
            <a:spLocks noChangeArrowheads="1"/>
          </p:cNvSpPr>
          <p:nvPr/>
        </p:nvSpPr>
        <p:spPr bwMode="auto">
          <a:xfrm rot="20590175">
            <a:off x="7919920" y="1947740"/>
            <a:ext cx="1239262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ru-RU" b="1" dirty="0" smtClean="0"/>
              <a:t>кВ/м </a:t>
            </a:r>
          </a:p>
        </p:txBody>
      </p:sp>
      <p:grpSp>
        <p:nvGrpSpPr>
          <p:cNvPr id="30" name="Группа 63"/>
          <p:cNvGrpSpPr/>
          <p:nvPr/>
        </p:nvGrpSpPr>
        <p:grpSpPr>
          <a:xfrm>
            <a:off x="6064586" y="1690573"/>
            <a:ext cx="2235843" cy="1098683"/>
            <a:chOff x="2380057" y="3187573"/>
            <a:chExt cx="1881677" cy="1098683"/>
          </a:xfrm>
          <a:solidFill>
            <a:schemeClr val="bg2">
              <a:lumMod val="90000"/>
            </a:schemeClr>
          </a:solidFill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0,04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404308" y="5572140"/>
            <a:ext cx="1239262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/>
              <a:t>кВ/м </a:t>
            </a:r>
          </a:p>
        </p:txBody>
      </p:sp>
      <p:grpSp>
        <p:nvGrpSpPr>
          <p:cNvPr id="31" name="Группа 63"/>
          <p:cNvGrpSpPr/>
          <p:nvPr/>
        </p:nvGrpSpPr>
        <p:grpSpPr>
          <a:xfrm>
            <a:off x="2143108" y="5286388"/>
            <a:ext cx="2378719" cy="1098683"/>
            <a:chOff x="2259813" y="3187573"/>
            <a:chExt cx="2001921" cy="1098683"/>
          </a:xfrm>
          <a:solidFill>
            <a:schemeClr val="bg2">
              <a:lumMod val="90000"/>
            </a:schemeClr>
          </a:solidFill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2259813" y="3309183"/>
              <a:ext cx="420853" cy="612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0,03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7408620" y="4649940"/>
            <a:ext cx="159253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4786314" y="0"/>
            <a:ext cx="2571768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ДЗ,СР-3, стр.15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 animBg="1"/>
      <p:bldP spid="72" grpId="0" animBg="1"/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 animBg="1"/>
      <p:bldP spid="69" grpId="0" animBg="1"/>
      <p:bldP spid="70" grpId="0" animBg="1"/>
      <p:bldP spid="71" grpId="0" animBg="1"/>
      <p:bldP spid="73" grpId="0" animBg="1"/>
      <p:bldP spid="67" grpId="0" animBg="1"/>
      <p:bldP spid="78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 l="46484" t="23633" r="31250" b="42676"/>
          <a:stretch>
            <a:fillRect/>
          </a:stretch>
        </p:blipFill>
        <p:spPr bwMode="auto">
          <a:xfrm>
            <a:off x="0" y="1297116"/>
            <a:ext cx="4357686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 l="2539" t="8252" r="3711" b="78564"/>
          <a:stretch>
            <a:fillRect/>
          </a:stretch>
        </p:blipFill>
        <p:spPr bwMode="auto">
          <a:xfrm>
            <a:off x="0" y="-2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4"/>
            <a:ext cx="50003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61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 l="74609" t="23633" b="42676"/>
          <a:stretch>
            <a:fillRect/>
          </a:stretch>
        </p:blipFill>
        <p:spPr bwMode="auto">
          <a:xfrm>
            <a:off x="4500562" y="1357298"/>
            <a:ext cx="464343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Дуга 6"/>
          <p:cNvSpPr/>
          <p:nvPr/>
        </p:nvSpPr>
        <p:spPr>
          <a:xfrm>
            <a:off x="857224" y="2214554"/>
            <a:ext cx="714380" cy="3357586"/>
          </a:xfrm>
          <a:prstGeom prst="arc">
            <a:avLst>
              <a:gd name="adj1" fmla="val 16200000"/>
              <a:gd name="adj2" fmla="val 5381973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C00000"/>
                </a:solidFill>
              </a:ln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1714480" y="2071678"/>
            <a:ext cx="642942" cy="3714776"/>
          </a:xfrm>
          <a:prstGeom prst="arc">
            <a:avLst>
              <a:gd name="adj1" fmla="val 16200000"/>
              <a:gd name="adj2" fmla="val 5381973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C00000"/>
                </a:solidFill>
              </a:ln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3000364" y="1714488"/>
            <a:ext cx="642942" cy="4429156"/>
          </a:xfrm>
          <a:prstGeom prst="arc">
            <a:avLst>
              <a:gd name="adj1" fmla="val 16200000"/>
              <a:gd name="adj2" fmla="val 5381973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C0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64357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5715016"/>
            <a:ext cx="714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5929330"/>
            <a:ext cx="714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2571744"/>
            <a:ext cx="714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уга 13"/>
          <p:cNvSpPr/>
          <p:nvPr/>
        </p:nvSpPr>
        <p:spPr>
          <a:xfrm>
            <a:off x="7429520" y="1428736"/>
            <a:ext cx="642942" cy="4429156"/>
          </a:xfrm>
          <a:prstGeom prst="arc">
            <a:avLst>
              <a:gd name="adj1" fmla="val 16200000"/>
              <a:gd name="adj2" fmla="val 5381973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C0000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578645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уга 15"/>
          <p:cNvSpPr/>
          <p:nvPr/>
        </p:nvSpPr>
        <p:spPr>
          <a:xfrm>
            <a:off x="5929322" y="1857364"/>
            <a:ext cx="642942" cy="3714776"/>
          </a:xfrm>
          <a:prstGeom prst="arc">
            <a:avLst>
              <a:gd name="adj1" fmla="val 16200000"/>
              <a:gd name="adj2" fmla="val 5381973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C00000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542926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5214942" y="2000240"/>
            <a:ext cx="714380" cy="3357586"/>
          </a:xfrm>
          <a:prstGeom prst="arc">
            <a:avLst>
              <a:gd name="adj1" fmla="val 16200000"/>
              <a:gd name="adj2" fmla="val 5381973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C00000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521495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1214422"/>
            <a:ext cx="407196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убывания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430013" y="3057524"/>
            <a:ext cx="1142119" cy="9284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 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2232" y="3854239"/>
            <a:ext cx="83869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6"/>
          <p:cNvGrpSpPr/>
          <p:nvPr/>
        </p:nvGrpSpPr>
        <p:grpSpPr>
          <a:xfrm>
            <a:off x="3380659" y="3343276"/>
            <a:ext cx="2045416" cy="1000132"/>
            <a:chOff x="4319277" y="4841552"/>
            <a:chExt cx="2045416" cy="1000132"/>
          </a:xfrm>
          <a:solidFill>
            <a:schemeClr val="bg1"/>
          </a:solidFill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4319277" y="4841552"/>
              <a:ext cx="1143008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5000628" y="2643182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428992" y="3143248"/>
            <a:ext cx="2214578" cy="14287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571736" y="3071810"/>
            <a:ext cx="714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643174" y="3143248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8" grpId="0"/>
      <p:bldP spid="19" grpId="0" animBg="1"/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Два точечных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Разноимённыеенных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2•10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находятся на концах гипотенузы длиной 5 см. Определить напряженность поля в точке, находящейся на расстоянии 4 см от первого и 3 см от второго заряда.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7668940">
            <a:off x="755367" y="4619249"/>
            <a:ext cx="812230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1954531">
            <a:off x="1703231" y="3848179"/>
            <a:ext cx="699911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1995174" y="1118817"/>
            <a:ext cx="6552000" cy="309600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428660" y="2000240"/>
            <a:ext cx="3500462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664" y="4813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378619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28794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6540000" flipH="1">
            <a:off x="1709057" y="4731811"/>
            <a:ext cx="1044000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1643042" y="4714884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580000" flipV="1">
            <a:off x="886522" y="4368595"/>
            <a:ext cx="1162971" cy="24214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320969" y="4286256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500033" y="4929198"/>
            <a:ext cx="1428762" cy="71438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7686" y="4643446"/>
            <a:ext cx="306639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2" name="Группа 56"/>
          <p:cNvGrpSpPr/>
          <p:nvPr/>
        </p:nvGrpSpPr>
        <p:grpSpPr>
          <a:xfrm>
            <a:off x="5786446" y="3857628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215206" y="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64"/>
          <p:cNvGrpSpPr/>
          <p:nvPr/>
        </p:nvGrpSpPr>
        <p:grpSpPr>
          <a:xfrm>
            <a:off x="3929058" y="1527766"/>
            <a:ext cx="2281713" cy="1258292"/>
            <a:chOff x="5532357" y="897837"/>
            <a:chExt cx="2281713" cy="1258292"/>
          </a:xfrm>
        </p:grpSpPr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6494526" y="897837"/>
              <a:ext cx="1319544" cy="1258292"/>
              <a:chOff x="11555" y="3576"/>
              <a:chExt cx="707" cy="730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14"/>
              <p:cNvGrpSpPr>
                <a:grpSpLocks/>
              </p:cNvGrpSpPr>
              <p:nvPr/>
            </p:nvGrpSpPr>
            <p:grpSpPr bwMode="auto">
              <a:xfrm>
                <a:off x="11555" y="3576"/>
                <a:ext cx="707" cy="730"/>
                <a:chOff x="11026" y="3844"/>
                <a:chExt cx="565" cy="730"/>
              </a:xfrm>
            </p:grpSpPr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6" y="3844"/>
                  <a:ext cx="55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94" y="4124"/>
                  <a:ext cx="4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66" name="Прямая соединительная линия 65"/>
          <p:cNvCxnSpPr>
            <a:stCxn id="7" idx="6"/>
          </p:cNvCxnSpPr>
          <p:nvPr/>
        </p:nvCxnSpPr>
        <p:spPr>
          <a:xfrm>
            <a:off x="785786" y="1021407"/>
            <a:ext cx="7678609" cy="1369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00013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169855">
            <a:off x="5291893" y="2527729"/>
            <a:ext cx="9662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3886064">
            <a:off x="482331" y="2634624"/>
            <a:ext cx="9837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285852" y="928670"/>
            <a:ext cx="514353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2*3*4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Группа 64"/>
          <p:cNvGrpSpPr/>
          <p:nvPr/>
        </p:nvGrpSpPr>
        <p:grpSpPr>
          <a:xfrm>
            <a:off x="0" y="5214950"/>
            <a:ext cx="2231296" cy="1074768"/>
            <a:chOff x="5532357" y="1010219"/>
            <a:chExt cx="2231296" cy="1074768"/>
          </a:xfrm>
          <a:solidFill>
            <a:schemeClr val="bg1">
              <a:lumMod val="85000"/>
            </a:schemeClr>
          </a:solidFill>
        </p:grpSpPr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6460908" y="1010219"/>
              <a:ext cx="1302745" cy="1074768"/>
              <a:chOff x="11537" y="6276289"/>
              <a:chExt cx="698" cy="1074768"/>
            </a:xfrm>
            <a:grpFill/>
          </p:grpSpPr>
          <p:grpSp>
            <p:nvGrpSpPr>
              <p:cNvPr id="22" name="Group 14"/>
              <p:cNvGrpSpPr>
                <a:grpSpLocks/>
              </p:cNvGrpSpPr>
              <p:nvPr/>
            </p:nvGrpSpPr>
            <p:grpSpPr bwMode="auto">
              <a:xfrm>
                <a:off x="11537" y="6276289"/>
                <a:ext cx="698" cy="1074768"/>
                <a:chOff x="11016" y="6276557"/>
                <a:chExt cx="558" cy="1074768"/>
              </a:xfrm>
              <a:grpFill/>
            </p:grpSpPr>
            <p:sp>
              <p:nvSpPr>
                <p:cNvPr id="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16" y="6276557"/>
                  <a:ext cx="55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47" y="6851259"/>
                  <a:ext cx="497" cy="5000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1567" y="6806849"/>
                <a:ext cx="628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Text Box 32"/>
          <p:cNvSpPr txBox="1">
            <a:spLocks noChangeArrowheads="1"/>
          </p:cNvSpPr>
          <p:nvPr/>
        </p:nvSpPr>
        <p:spPr bwMode="auto">
          <a:xfrm rot="20590175">
            <a:off x="7919920" y="1947740"/>
            <a:ext cx="1239262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ru-RU" b="1" dirty="0" smtClean="0"/>
              <a:t>кВ/м </a:t>
            </a:r>
          </a:p>
        </p:txBody>
      </p:sp>
      <p:grpSp>
        <p:nvGrpSpPr>
          <p:cNvPr id="23" name="Группа 63"/>
          <p:cNvGrpSpPr/>
          <p:nvPr/>
        </p:nvGrpSpPr>
        <p:grpSpPr>
          <a:xfrm>
            <a:off x="6064586" y="1690573"/>
            <a:ext cx="2235843" cy="1098683"/>
            <a:chOff x="2380057" y="3187573"/>
            <a:chExt cx="1881677" cy="1098683"/>
          </a:xfrm>
          <a:solidFill>
            <a:schemeClr val="bg2">
              <a:lumMod val="90000"/>
            </a:schemeClr>
          </a:solidFill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0,04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404308" y="5572140"/>
            <a:ext cx="1239262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/>
              <a:t>кВ/м </a:t>
            </a:r>
          </a:p>
        </p:txBody>
      </p:sp>
      <p:grpSp>
        <p:nvGrpSpPr>
          <p:cNvPr id="24" name="Группа 63"/>
          <p:cNvGrpSpPr/>
          <p:nvPr/>
        </p:nvGrpSpPr>
        <p:grpSpPr>
          <a:xfrm>
            <a:off x="2143108" y="5286388"/>
            <a:ext cx="2378719" cy="1098683"/>
            <a:chOff x="2259813" y="3187573"/>
            <a:chExt cx="2001921" cy="1098683"/>
          </a:xfrm>
          <a:solidFill>
            <a:schemeClr val="bg2">
              <a:lumMod val="90000"/>
            </a:schemeClr>
          </a:solidFill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2259813" y="3309183"/>
              <a:ext cx="420853" cy="612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0,03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7408620" y="4649940"/>
            <a:ext cx="159253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4929190" y="0"/>
            <a:ext cx="2571768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ДЗ,СР-3, стр.15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8454245" y="1041153"/>
            <a:ext cx="40403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 rot="16200000">
            <a:off x="8452529" y="1037216"/>
            <a:ext cx="40746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1428728" y="4643446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942086" y="4668557"/>
            <a:ext cx="1497476" cy="64294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68"/>
          <p:cNvGrpSpPr/>
          <p:nvPr/>
        </p:nvGrpSpPr>
        <p:grpSpPr>
          <a:xfrm>
            <a:off x="500034" y="5214950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 animBg="1"/>
      <p:bldP spid="72" grpId="0" animBg="1"/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 animBg="1"/>
      <p:bldP spid="69" grpId="0" animBg="1"/>
      <p:bldP spid="70" grpId="0" animBg="1"/>
      <p:bldP spid="71" grpId="0" animBg="1"/>
      <p:bldP spid="73" grpId="0" animBg="1"/>
      <p:bldP spid="67" grpId="0" animBg="1"/>
      <p:bldP spid="78" grpId="0" animBg="1"/>
      <p:bldP spid="8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Стрелка влево 144"/>
          <p:cNvSpPr/>
          <p:nvPr/>
        </p:nvSpPr>
        <p:spPr>
          <a:xfrm rot="2526940">
            <a:off x="1745515" y="2990353"/>
            <a:ext cx="207170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91539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68" y="3714752"/>
            <a:ext cx="48442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97093" y="378619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-11100000" flipH="1">
            <a:off x="3377182" y="2505619"/>
            <a:ext cx="252000" cy="1368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8"/>
          <p:cNvGrpSpPr/>
          <p:nvPr/>
        </p:nvGrpSpPr>
        <p:grpSpPr>
          <a:xfrm>
            <a:off x="2643174" y="1714488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388306" y="985731"/>
            <a:ext cx="3060546" cy="278907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23528" y="923551"/>
            <a:ext cx="3060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500034" y="307181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rot="5400000">
            <a:off x="-1152471" y="2384720"/>
            <a:ext cx="2952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8"/>
          <p:cNvGrpSpPr/>
          <p:nvPr/>
        </p:nvGrpSpPr>
        <p:grpSpPr>
          <a:xfrm>
            <a:off x="2089943" y="4175279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15"/>
          <p:cNvGrpSpPr/>
          <p:nvPr/>
        </p:nvGrpSpPr>
        <p:grpSpPr>
          <a:xfrm>
            <a:off x="5940152" y="787351"/>
            <a:ext cx="3169246" cy="769441"/>
            <a:chOff x="785786" y="4643446"/>
            <a:chExt cx="3273156" cy="769441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6" name="Группа 56"/>
            <p:cNvGrpSpPr/>
            <p:nvPr/>
          </p:nvGrpSpPr>
          <p:grpSpPr>
            <a:xfrm>
              <a:off x="785786" y="4643446"/>
              <a:ext cx="3273156" cy="769441"/>
              <a:chOff x="857224" y="4786322"/>
              <a:chExt cx="2493833" cy="769441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2493833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4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4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73658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28662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938355" y="4685978"/>
              <a:ext cx="600454" cy="0"/>
            </a:xfrm>
            <a:prstGeom prst="line">
              <a:avLst/>
            </a:prstGeom>
            <a:grp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3"/>
          <p:cNvGrpSpPr/>
          <p:nvPr/>
        </p:nvGrpSpPr>
        <p:grpSpPr>
          <a:xfrm>
            <a:off x="3894696" y="2474333"/>
            <a:ext cx="2146137" cy="1098683"/>
            <a:chOff x="2500300" y="3187573"/>
            <a:chExt cx="1806181" cy="1098683"/>
          </a:xfrm>
          <a:solidFill>
            <a:schemeClr val="bg2">
              <a:lumMod val="90000"/>
            </a:schemeClr>
          </a:solidFill>
        </p:grpSpPr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300" y="3217884"/>
              <a:ext cx="1202440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462255" y="3187573"/>
              <a:ext cx="781589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2255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462256" y="3708905"/>
              <a:ext cx="727139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42844" y="3714752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1820000">
            <a:off x="2024311" y="3597671"/>
            <a:ext cx="1440000" cy="57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286116" y="714356"/>
            <a:ext cx="428628" cy="428628"/>
            <a:chOff x="846" y="9235"/>
            <a:chExt cx="366" cy="388"/>
          </a:xfrm>
        </p:grpSpPr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94" name="Прямая соединительная линия 93"/>
          <p:cNvCxnSpPr/>
          <p:nvPr/>
        </p:nvCxnSpPr>
        <p:spPr>
          <a:xfrm rot="5400000">
            <a:off x="2123887" y="2511546"/>
            <a:ext cx="2880000" cy="1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571472" y="3857628"/>
            <a:ext cx="2952000" cy="5119"/>
          </a:xfrm>
          <a:prstGeom prst="line">
            <a:avLst/>
          </a:prstGeom>
          <a:ln w="28575">
            <a:solidFill>
              <a:srgbClr val="006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1571604" y="976954"/>
            <a:ext cx="107157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0" y="2071678"/>
            <a:ext cx="107153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grpSp>
        <p:nvGrpSpPr>
          <p:cNvPr id="10" name="Группа 104"/>
          <p:cNvGrpSpPr/>
          <p:nvPr/>
        </p:nvGrpSpPr>
        <p:grpSpPr>
          <a:xfrm>
            <a:off x="1125995" y="1640057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1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32"/>
          <p:cNvSpPr txBox="1">
            <a:spLocks noChangeArrowheads="1"/>
          </p:cNvSpPr>
          <p:nvPr/>
        </p:nvSpPr>
        <p:spPr bwMode="auto">
          <a:xfrm rot="20590175">
            <a:off x="7964190" y="2745241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63"/>
          <p:cNvGrpSpPr/>
          <p:nvPr/>
        </p:nvGrpSpPr>
        <p:grpSpPr>
          <a:xfrm>
            <a:off x="5945138" y="2436278"/>
            <a:ext cx="2235843" cy="1098683"/>
            <a:chOff x="2380058" y="3187573"/>
            <a:chExt cx="1881676" cy="1098683"/>
          </a:xfrm>
          <a:solidFill>
            <a:schemeClr val="bg2">
              <a:lumMod val="90000"/>
            </a:schemeClr>
          </a:solidFill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Text Box 32"/>
          <p:cNvSpPr txBox="1">
            <a:spLocks noChangeArrowheads="1"/>
          </p:cNvSpPr>
          <p:nvPr/>
        </p:nvSpPr>
        <p:spPr bwMode="auto">
          <a:xfrm rot="20590175">
            <a:off x="3056810" y="4130932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38"/>
          <p:cNvGrpSpPr/>
          <p:nvPr/>
        </p:nvGrpSpPr>
        <p:grpSpPr>
          <a:xfrm>
            <a:off x="1145969" y="1643050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Прямая соединительная линия 142"/>
          <p:cNvCxnSpPr/>
          <p:nvPr/>
        </p:nvCxnSpPr>
        <p:spPr>
          <a:xfrm flipV="1">
            <a:off x="1857356" y="2495187"/>
            <a:ext cx="1728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>
            <a:off x="1244231" y="3195501"/>
            <a:ext cx="1512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45"/>
          <p:cNvGrpSpPr/>
          <p:nvPr/>
        </p:nvGrpSpPr>
        <p:grpSpPr>
          <a:xfrm>
            <a:off x="1357290" y="2786058"/>
            <a:ext cx="1334020" cy="584775"/>
            <a:chOff x="6072198" y="3133365"/>
            <a:chExt cx="1334020" cy="584775"/>
          </a:xfrm>
          <a:solidFill>
            <a:schemeClr val="bg2">
              <a:lumMod val="75000"/>
            </a:schemeClr>
          </a:solidFill>
        </p:grpSpPr>
        <p:sp>
          <p:nvSpPr>
            <p:cNvPr id="147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334020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6990988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55"/>
          <p:cNvGrpSpPr/>
          <p:nvPr/>
        </p:nvGrpSpPr>
        <p:grpSpPr>
          <a:xfrm>
            <a:off x="5652120" y="3828952"/>
            <a:ext cx="2226892" cy="769441"/>
            <a:chOff x="6072198" y="3041033"/>
            <a:chExt cx="2226892" cy="769441"/>
          </a:xfrm>
          <a:solidFill>
            <a:schemeClr val="bg2">
              <a:lumMod val="75000"/>
            </a:schemeClr>
          </a:solidFill>
        </p:grpSpPr>
        <p:sp>
          <p:nvSpPr>
            <p:cNvPr id="157" name="Rectangle 1"/>
            <p:cNvSpPr>
              <a:spLocks noChangeArrowheads="1"/>
            </p:cNvSpPr>
            <p:nvPr/>
          </p:nvSpPr>
          <p:spPr bwMode="auto">
            <a:xfrm>
              <a:off x="6072198" y="3041033"/>
              <a:ext cx="2226892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4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=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7329905" y="3131493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 Box 32"/>
          <p:cNvSpPr txBox="1">
            <a:spLocks noChangeArrowheads="1"/>
          </p:cNvSpPr>
          <p:nvPr/>
        </p:nvSpPr>
        <p:spPr bwMode="auto">
          <a:xfrm>
            <a:off x="8070420" y="4006671"/>
            <a:ext cx="1060712" cy="5721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203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89" y="5301208"/>
            <a:ext cx="9153921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7175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двух противоположных вершинах квадрата со стороной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отрицательные заряды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 каждый. Найти напряженность поля в двух других вершинах квадрата.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напряженность поля двух зарядов в точках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составляет около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203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Н/Кл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94907" y="-30779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 rot="20590175">
            <a:off x="3560695" y="1785608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14944" y="467005"/>
            <a:ext cx="5517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Line 4"/>
          <p:cNvSpPr>
            <a:spLocks noChangeShapeType="1"/>
          </p:cNvSpPr>
          <p:nvPr/>
        </p:nvSpPr>
        <p:spPr bwMode="auto">
          <a:xfrm rot="-11820000">
            <a:off x="402320" y="602588"/>
            <a:ext cx="1440000" cy="57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Line 4"/>
          <p:cNvSpPr>
            <a:spLocks noChangeShapeType="1"/>
          </p:cNvSpPr>
          <p:nvPr/>
        </p:nvSpPr>
        <p:spPr bwMode="auto">
          <a:xfrm rot="-11100000" flipH="1">
            <a:off x="212163" y="935521"/>
            <a:ext cx="252000" cy="1368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Стрелка влево 107"/>
          <p:cNvSpPr/>
          <p:nvPr/>
        </p:nvSpPr>
        <p:spPr>
          <a:xfrm rot="13366485">
            <a:off x="92966" y="1432343"/>
            <a:ext cx="207170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57224" y="0"/>
            <a:ext cx="2286016" cy="428604"/>
          </a:xfrm>
          <a:prstGeom prst="rect">
            <a:avLst/>
          </a:prstGeom>
          <a:solidFill>
            <a:srgbClr val="92D05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стр.17</a:t>
            </a:r>
          </a:p>
        </p:txBody>
      </p:sp>
    </p:spTree>
    <p:extLst>
      <p:ext uri="{BB962C8B-B14F-4D97-AF65-F5344CB8AC3E}">
        <p14:creationId xmlns:p14="http://schemas.microsoft.com/office/powerpoint/2010/main" xmlns="" val="414652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7" grpId="0"/>
      <p:bldP spid="26" grpId="0" animBg="1"/>
      <p:bldP spid="27" grpId="0" animBg="1"/>
      <p:bldP spid="36" grpId="0" animBg="1"/>
      <p:bldP spid="102" grpId="0"/>
      <p:bldP spid="78" grpId="0" animBg="1"/>
      <p:bldP spid="99" grpId="0" animBg="1"/>
      <p:bldP spid="100" grpId="0" animBg="1"/>
      <p:bldP spid="110" grpId="0" animBg="1"/>
      <p:bldP spid="133" grpId="0" animBg="1"/>
      <p:bldP spid="159" grpId="0" animBg="1"/>
      <p:bldP spid="160" grpId="0" animBg="1"/>
      <p:bldP spid="52" grpId="0"/>
      <p:bldP spid="96" grpId="0" animBg="1"/>
      <p:bldP spid="97" grpId="0" animBg="1"/>
      <p:bldP spid="106" grpId="0" animBg="1"/>
      <p:bldP spid="107" grpId="0" animBg="1"/>
      <p:bldP spid="10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>
            <a:endCxn id="27" idx="7"/>
          </p:cNvCxnSpPr>
          <p:nvPr/>
        </p:nvCxnSpPr>
        <p:spPr>
          <a:xfrm rot="10800000" flipV="1">
            <a:off x="468648" y="1214422"/>
            <a:ext cx="4857784" cy="1817336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-785056" y="2357430"/>
            <a:ext cx="2428892" cy="158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4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50030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300037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5100000" flipH="1">
            <a:off x="-181503" y="3876738"/>
            <a:ext cx="1250314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642910" y="4429132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760000" flipH="1">
            <a:off x="403011" y="2804105"/>
            <a:ext cx="1268971" cy="5518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1285852" y="1785926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357158" y="3571876"/>
            <a:ext cx="2214578" cy="92869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929456" y="3285330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28596" y="3143248"/>
            <a:ext cx="1214446" cy="78581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8"/>
          <p:cNvGrpSpPr/>
          <p:nvPr/>
        </p:nvGrpSpPr>
        <p:grpSpPr>
          <a:xfrm>
            <a:off x="1714480" y="4000504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571604" y="-14290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71770" y="6150114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12" name="Группа 56"/>
          <p:cNvGrpSpPr/>
          <p:nvPr/>
        </p:nvGrpSpPr>
        <p:grpSpPr>
          <a:xfrm>
            <a:off x="5143504" y="5357826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Равнобедренный треугольник 58"/>
          <p:cNvSpPr/>
          <p:nvPr/>
        </p:nvSpPr>
        <p:spPr>
          <a:xfrm rot="12520366">
            <a:off x="393152" y="4185909"/>
            <a:ext cx="356638" cy="241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714612" y="92867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785786" y="1021407"/>
            <a:ext cx="4500594" cy="6670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571736" y="114298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rot="-8280000" flipH="1">
            <a:off x="2966418" y="711629"/>
            <a:ext cx="853710" cy="65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68"/>
          <p:cNvGrpSpPr/>
          <p:nvPr/>
        </p:nvGrpSpPr>
        <p:grpSpPr>
          <a:xfrm>
            <a:off x="3428992" y="1142984"/>
            <a:ext cx="928694" cy="646331"/>
            <a:chOff x="6643702" y="350142"/>
            <a:chExt cx="928694" cy="646331"/>
          </a:xfrm>
          <a:solidFill>
            <a:schemeClr val="bg1"/>
          </a:solidFill>
        </p:grpSpPr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rot="-11760000" flipH="1" flipV="1">
            <a:off x="2913704" y="842973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68"/>
          <p:cNvGrpSpPr/>
          <p:nvPr/>
        </p:nvGrpSpPr>
        <p:grpSpPr>
          <a:xfrm>
            <a:off x="3500430" y="214290"/>
            <a:ext cx="928694" cy="646331"/>
            <a:chOff x="6643702" y="493018"/>
            <a:chExt cx="928694" cy="646331"/>
          </a:xfrm>
        </p:grpSpPr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5" name="Прямая со стрелкой 74"/>
          <p:cNvCxnSpPr/>
          <p:nvPr/>
        </p:nvCxnSpPr>
        <p:spPr>
          <a:xfrm>
            <a:off x="2857488" y="1071546"/>
            <a:ext cx="2214578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8"/>
          <p:cNvGrpSpPr/>
          <p:nvPr/>
        </p:nvGrpSpPr>
        <p:grpSpPr>
          <a:xfrm>
            <a:off x="4572000" y="428604"/>
            <a:ext cx="714380" cy="646331"/>
            <a:chOff x="6670998" y="421580"/>
            <a:chExt cx="714380" cy="6463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Овал 79"/>
          <p:cNvSpPr/>
          <p:nvPr/>
        </p:nvSpPr>
        <p:spPr>
          <a:xfrm>
            <a:off x="7929586" y="100010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786710" y="609881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429256" y="1071546"/>
            <a:ext cx="3714744" cy="7143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ine 4"/>
          <p:cNvSpPr>
            <a:spLocks noChangeShapeType="1"/>
          </p:cNvSpPr>
          <p:nvPr/>
        </p:nvSpPr>
        <p:spPr bwMode="auto">
          <a:xfrm rot="-8340000" flipH="1">
            <a:off x="8048623" y="947103"/>
            <a:ext cx="476306" cy="32319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68"/>
          <p:cNvGrpSpPr/>
          <p:nvPr/>
        </p:nvGrpSpPr>
        <p:grpSpPr>
          <a:xfrm>
            <a:off x="8215306" y="285728"/>
            <a:ext cx="928694" cy="646331"/>
            <a:chOff x="6643702" y="350142"/>
            <a:chExt cx="928694" cy="646331"/>
          </a:xfrm>
        </p:grpSpPr>
        <p:sp>
          <p:nvSpPr>
            <p:cNvPr id="86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Line 4"/>
          <p:cNvSpPr>
            <a:spLocks noChangeShapeType="1"/>
          </p:cNvSpPr>
          <p:nvPr/>
        </p:nvSpPr>
        <p:spPr bwMode="auto">
          <a:xfrm rot="-11940000">
            <a:off x="7138505" y="891739"/>
            <a:ext cx="856841" cy="41927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68"/>
          <p:cNvGrpSpPr/>
          <p:nvPr/>
        </p:nvGrpSpPr>
        <p:grpSpPr>
          <a:xfrm>
            <a:off x="6786578" y="285728"/>
            <a:ext cx="928694" cy="646331"/>
            <a:chOff x="6643702" y="493018"/>
            <a:chExt cx="928694" cy="646331"/>
          </a:xfrm>
        </p:grpSpPr>
        <p:sp>
          <p:nvSpPr>
            <p:cNvPr id="90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2" name="Прямая со стрелкой 91"/>
          <p:cNvCxnSpPr/>
          <p:nvPr/>
        </p:nvCxnSpPr>
        <p:spPr>
          <a:xfrm rot="10800000">
            <a:off x="7511591" y="1111085"/>
            <a:ext cx="500066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68"/>
          <p:cNvGrpSpPr/>
          <p:nvPr/>
        </p:nvGrpSpPr>
        <p:grpSpPr>
          <a:xfrm>
            <a:off x="7715272" y="1285860"/>
            <a:ext cx="714380" cy="646331"/>
            <a:chOff x="6670998" y="421580"/>
            <a:chExt cx="714380" cy="646331"/>
          </a:xfrm>
        </p:grpSpPr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0" y="542926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104"/>
          <p:cNvGrpSpPr/>
          <p:nvPr/>
        </p:nvGrpSpPr>
        <p:grpSpPr>
          <a:xfrm>
            <a:off x="3929058" y="2071678"/>
            <a:ext cx="3101458" cy="1609382"/>
            <a:chOff x="2500298" y="2676874"/>
            <a:chExt cx="2610177" cy="1609382"/>
          </a:xfrm>
        </p:grpSpPr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2500298" y="3217884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105"/>
          <p:cNvGrpSpPr/>
          <p:nvPr/>
        </p:nvGrpSpPr>
        <p:grpSpPr>
          <a:xfrm>
            <a:off x="5786446" y="3143248"/>
            <a:ext cx="3101458" cy="1609382"/>
            <a:chOff x="2500298" y="2676874"/>
            <a:chExt cx="2610177" cy="1609382"/>
          </a:xfrm>
        </p:grpSpPr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2500298" y="3217884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0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10, стр.26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163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/>
      <p:bldP spid="16385" grpId="1"/>
      <p:bldP spid="59" grpId="0" animBg="1"/>
      <p:bldP spid="62" grpId="0" animBg="1"/>
      <p:bldP spid="66" grpId="0"/>
      <p:bldP spid="67" grpId="0" animBg="1"/>
      <p:bldP spid="71" grpId="0" animBg="1"/>
      <p:bldP spid="80" grpId="0" animBg="1"/>
      <p:bldP spid="81" grpId="0"/>
      <p:bldP spid="84" grpId="0" animBg="1"/>
      <p:bldP spid="8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4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342900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напряженность поля в точке, лежащей между зарядами больше. Когда они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одноимённы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мённы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6"/>
          <p:cNvGrpSpPr/>
          <p:nvPr/>
        </p:nvGrpSpPr>
        <p:grpSpPr>
          <a:xfrm>
            <a:off x="0" y="5786454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Овал 61"/>
          <p:cNvSpPr/>
          <p:nvPr/>
        </p:nvSpPr>
        <p:spPr>
          <a:xfrm>
            <a:off x="2714612" y="92867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785786" y="1021407"/>
            <a:ext cx="4500594" cy="6670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285984" y="42860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rot="-8280000" flipH="1">
            <a:off x="2966418" y="711629"/>
            <a:ext cx="853710" cy="65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3214678" y="1103445"/>
            <a:ext cx="928694" cy="646331"/>
            <a:chOff x="6643702" y="350142"/>
            <a:chExt cx="928694" cy="646331"/>
          </a:xfrm>
        </p:grpSpPr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rot="-11760000" flipH="1" flipV="1">
            <a:off x="2913704" y="842973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3500430" y="214290"/>
            <a:ext cx="928694" cy="646331"/>
            <a:chOff x="6643702" y="493018"/>
            <a:chExt cx="928694" cy="646331"/>
          </a:xfrm>
        </p:grpSpPr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5" name="Прямая со стрелкой 74"/>
          <p:cNvCxnSpPr/>
          <p:nvPr/>
        </p:nvCxnSpPr>
        <p:spPr>
          <a:xfrm>
            <a:off x="2857488" y="1063906"/>
            <a:ext cx="2214578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4572000" y="428604"/>
            <a:ext cx="714380" cy="646331"/>
            <a:chOff x="6670998" y="421580"/>
            <a:chExt cx="714380" cy="6463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786710" y="2467171"/>
            <a:ext cx="714380" cy="604639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8358214" y="192880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3071802" y="2428868"/>
            <a:ext cx="714380" cy="604639"/>
            <a:chOff x="846" y="9235"/>
            <a:chExt cx="366" cy="388"/>
          </a:xfrm>
        </p:grpSpPr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2428860" y="2143116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86182" y="2729900"/>
            <a:ext cx="4178147" cy="6011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715008" y="269335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43570" y="214311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4"/>
          <p:cNvSpPr>
            <a:spLocks noChangeShapeType="1"/>
          </p:cNvSpPr>
          <p:nvPr/>
        </p:nvSpPr>
        <p:spPr bwMode="auto">
          <a:xfrm rot="-11760000" flipH="1" flipV="1">
            <a:off x="5965842" y="2553774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68"/>
          <p:cNvGrpSpPr/>
          <p:nvPr/>
        </p:nvGrpSpPr>
        <p:grpSpPr>
          <a:xfrm>
            <a:off x="6786578" y="2000240"/>
            <a:ext cx="928694" cy="646331"/>
            <a:chOff x="6643702" y="493018"/>
            <a:chExt cx="928694" cy="646331"/>
          </a:xfrm>
        </p:grpSpPr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Line 4"/>
          <p:cNvSpPr>
            <a:spLocks noChangeShapeType="1"/>
          </p:cNvSpPr>
          <p:nvPr/>
        </p:nvSpPr>
        <p:spPr bwMode="auto">
          <a:xfrm rot="-11760000" flipH="1" flipV="1">
            <a:off x="4608522" y="2567399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68"/>
          <p:cNvGrpSpPr/>
          <p:nvPr/>
        </p:nvGrpSpPr>
        <p:grpSpPr>
          <a:xfrm>
            <a:off x="4286248" y="1928802"/>
            <a:ext cx="928694" cy="646331"/>
            <a:chOff x="6643702" y="350142"/>
            <a:chExt cx="928694" cy="646331"/>
          </a:xfrm>
        </p:grpSpPr>
        <p:sp>
          <p:nvSpPr>
            <p:cNvPr id="10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68"/>
          <p:cNvGrpSpPr/>
          <p:nvPr/>
        </p:nvGrpSpPr>
        <p:grpSpPr>
          <a:xfrm>
            <a:off x="5500694" y="3000372"/>
            <a:ext cx="714380" cy="646331"/>
            <a:chOff x="6670998" y="421580"/>
            <a:chExt cx="714380" cy="646331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4" name="Прямая соединительная линия 113"/>
          <p:cNvCxnSpPr/>
          <p:nvPr/>
        </p:nvCxnSpPr>
        <p:spPr>
          <a:xfrm flipV="1">
            <a:off x="642910" y="1785926"/>
            <a:ext cx="800105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715108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63"/>
          <p:cNvGrpSpPr/>
          <p:nvPr/>
        </p:nvGrpSpPr>
        <p:grpSpPr>
          <a:xfrm>
            <a:off x="4000496" y="4357694"/>
            <a:ext cx="3000396" cy="1323630"/>
            <a:chOff x="2500298" y="2676874"/>
            <a:chExt cx="2610177" cy="1609382"/>
          </a:xfrm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2500298" y="3068535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89"/>
          <p:cNvGrpSpPr/>
          <p:nvPr/>
        </p:nvGrpSpPr>
        <p:grpSpPr>
          <a:xfrm>
            <a:off x="6177328" y="5357826"/>
            <a:ext cx="2639138" cy="1252192"/>
            <a:chOff x="2387650" y="2676874"/>
            <a:chExt cx="2722825" cy="1609382"/>
          </a:xfrm>
        </p:grpSpPr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2387650" y="3095096"/>
              <a:ext cx="1571637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643338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11, стр.26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2" grpId="0"/>
      <p:bldP spid="62" grpId="0" animBg="1"/>
      <p:bldP spid="66" grpId="0"/>
      <p:bldP spid="67" grpId="0" animBg="1"/>
      <p:bldP spid="71" grpId="0" animBg="1"/>
      <p:bldP spid="83" grpId="0"/>
      <p:bldP spid="94" grpId="0"/>
      <p:bldP spid="100" grpId="0" animBg="1"/>
      <p:bldP spid="101" grpId="0"/>
      <p:bldP spid="102" grpId="0" animBg="1"/>
      <p:bldP spid="10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639529"/>
            <a:ext cx="428628" cy="5034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5"/>
            <a:ext cx="428628" cy="428628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142873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43174" y="207167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2794445" y="2387123"/>
            <a:ext cx="1174735" cy="1730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3286116" y="2786058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880000" flipH="1">
            <a:off x="2763837" y="1889534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3286116" y="928670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428860" y="1047287"/>
            <a:ext cx="2969042" cy="128588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19" idx="1"/>
          </p:cNvCxnSpPr>
          <p:nvPr/>
        </p:nvCxnSpPr>
        <p:spPr>
          <a:xfrm>
            <a:off x="5643570" y="3071810"/>
            <a:ext cx="2107824" cy="76980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8"/>
          <p:cNvGrpSpPr/>
          <p:nvPr/>
        </p:nvGrpSpPr>
        <p:grpSpPr>
          <a:xfrm>
            <a:off x="7119628" y="3857628"/>
            <a:ext cx="714380" cy="646331"/>
            <a:chOff x="6646858" y="350142"/>
            <a:chExt cx="714380" cy="646331"/>
          </a:xfrm>
        </p:grpSpPr>
        <p:sp>
          <p:nvSpPr>
            <p:cNvPr id="51" name="TextBox 50"/>
            <p:cNvSpPr txBox="1"/>
            <p:nvPr/>
          </p:nvSpPr>
          <p:spPr>
            <a:xfrm>
              <a:off x="6646858" y="350142"/>
              <a:ext cx="71438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42436" y="421580"/>
              <a:ext cx="430193" cy="702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785786" y="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571472" y="891257"/>
            <a:ext cx="4714908" cy="10885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2857488" y="371475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571472" y="1000108"/>
            <a:ext cx="3071834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1785918" y="2714620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5"/>
          <p:cNvGrpSpPr/>
          <p:nvPr/>
        </p:nvGrpSpPr>
        <p:grpSpPr>
          <a:xfrm>
            <a:off x="2500298" y="4516947"/>
            <a:ext cx="4357718" cy="769441"/>
            <a:chOff x="785786" y="4643446"/>
            <a:chExt cx="4500594" cy="769441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8" name="Группа 56"/>
            <p:cNvGrpSpPr/>
            <p:nvPr/>
          </p:nvGrpSpPr>
          <p:grpSpPr>
            <a:xfrm>
              <a:off x="785786" y="4643446"/>
              <a:ext cx="4500594" cy="769441"/>
              <a:chOff x="857224" y="4786322"/>
              <a:chExt cx="3429024" cy="769441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3429024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4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400" b="1" baseline="-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44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3328693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73658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28662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828538" y="4643446"/>
              <a:ext cx="600454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Line 4"/>
          <p:cNvSpPr>
            <a:spLocks noChangeShapeType="1"/>
          </p:cNvSpPr>
          <p:nvPr/>
        </p:nvSpPr>
        <p:spPr bwMode="auto">
          <a:xfrm rot="-11880000" flipH="1">
            <a:off x="5617446" y="2768215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8" name="Line 4"/>
          <p:cNvSpPr>
            <a:spLocks noChangeShapeType="1"/>
          </p:cNvSpPr>
          <p:nvPr/>
        </p:nvSpPr>
        <p:spPr bwMode="auto">
          <a:xfrm rot="-8340000" flipH="1">
            <a:off x="6699276" y="2721551"/>
            <a:ext cx="1174735" cy="1730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 rot="-12060000" flipV="1">
            <a:off x="7615297" y="3107302"/>
            <a:ext cx="327591" cy="698824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68"/>
          <p:cNvGrpSpPr/>
          <p:nvPr/>
        </p:nvGrpSpPr>
        <p:grpSpPr>
          <a:xfrm>
            <a:off x="6429388" y="1857364"/>
            <a:ext cx="928694" cy="646331"/>
            <a:chOff x="6643702" y="493018"/>
            <a:chExt cx="928694" cy="646331"/>
          </a:xfrm>
        </p:grpSpPr>
        <p:sp>
          <p:nvSpPr>
            <p:cNvPr id="122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68"/>
          <p:cNvGrpSpPr/>
          <p:nvPr/>
        </p:nvGrpSpPr>
        <p:grpSpPr>
          <a:xfrm>
            <a:off x="7858148" y="2428868"/>
            <a:ext cx="928694" cy="646331"/>
            <a:chOff x="6643702" y="350142"/>
            <a:chExt cx="928694" cy="646331"/>
          </a:xfrm>
        </p:grpSpPr>
        <p:sp>
          <p:nvSpPr>
            <p:cNvPr id="12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68"/>
          <p:cNvGrpSpPr/>
          <p:nvPr/>
        </p:nvGrpSpPr>
        <p:grpSpPr>
          <a:xfrm>
            <a:off x="7858148" y="3429000"/>
            <a:ext cx="928694" cy="646331"/>
            <a:chOff x="6643702" y="493018"/>
            <a:chExt cx="928694" cy="646331"/>
          </a:xfrm>
        </p:grpSpPr>
        <p:sp>
          <p:nvSpPr>
            <p:cNvPr id="12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715108" y="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№7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\919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63"/>
          <p:cNvGrpSpPr/>
          <p:nvPr/>
        </p:nvGrpSpPr>
        <p:grpSpPr>
          <a:xfrm>
            <a:off x="71406" y="5214950"/>
            <a:ext cx="3101457" cy="1609382"/>
            <a:chOff x="2500299" y="2676874"/>
            <a:chExt cx="2610176" cy="1609382"/>
          </a:xfrm>
          <a:solidFill>
            <a:schemeClr val="bg2">
              <a:lumMod val="90000"/>
            </a:schemeClr>
          </a:solidFill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82806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68"/>
          <p:cNvGrpSpPr/>
          <p:nvPr/>
        </p:nvGrpSpPr>
        <p:grpSpPr>
          <a:xfrm>
            <a:off x="3470807" y="5248642"/>
            <a:ext cx="3101457" cy="1609382"/>
            <a:chOff x="2500299" y="2676874"/>
            <a:chExt cx="2610176" cy="1609382"/>
          </a:xfrm>
          <a:solidFill>
            <a:schemeClr val="bg1">
              <a:lumMod val="85000"/>
            </a:schemeClr>
          </a:solidFill>
        </p:grpSpPr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47615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78"/>
          <p:cNvGrpSpPr/>
          <p:nvPr/>
        </p:nvGrpSpPr>
        <p:grpSpPr>
          <a:xfrm>
            <a:off x="6399765" y="5072074"/>
            <a:ext cx="3101457" cy="1609382"/>
            <a:chOff x="2500299" y="2676874"/>
            <a:chExt cx="2610176" cy="1609382"/>
          </a:xfrm>
        </p:grpSpPr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22684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571736" y="3571876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2060000" flipV="1">
            <a:off x="2590497" y="2281822"/>
            <a:ext cx="327591" cy="698824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165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63 L -0.3125 -0.1314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6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24149 -0.1094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02" grpId="0"/>
      <p:bldP spid="117" grpId="0" animBg="1"/>
      <p:bldP spid="118" grpId="0" animBg="1"/>
      <p:bldP spid="119" grpId="0" animBg="1"/>
      <p:bldP spid="7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Прямая соединительная линия 79"/>
          <p:cNvCxnSpPr>
            <a:stCxn id="10" idx="0"/>
            <a:endCxn id="77" idx="0"/>
          </p:cNvCxnSpPr>
          <p:nvPr/>
        </p:nvCxnSpPr>
        <p:spPr>
          <a:xfrm>
            <a:off x="370626" y="1041126"/>
            <a:ext cx="2307681" cy="276053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77" idx="1"/>
          </p:cNvCxnSpPr>
          <p:nvPr/>
        </p:nvCxnSpPr>
        <p:spPr>
          <a:xfrm flipH="1">
            <a:off x="2920728" y="1041858"/>
            <a:ext cx="2535086" cy="275979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214942" y="2807324"/>
            <a:ext cx="264320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Стрелка вниз 131"/>
          <p:cNvSpPr/>
          <p:nvPr/>
        </p:nvSpPr>
        <p:spPr>
          <a:xfrm rot="17800286">
            <a:off x="3818936" y="1533716"/>
            <a:ext cx="357190" cy="2580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7858148" y="2786058"/>
            <a:ext cx="92869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217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639529"/>
            <a:ext cx="428628" cy="5034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5"/>
            <a:ext cx="428628" cy="428628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1000108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62477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43174" y="207167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2696534" y="2445366"/>
            <a:ext cx="1332000" cy="21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3500430" y="2854107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880000" flipH="1">
            <a:off x="2763837" y="1889534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3286116" y="928670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357422" y="1071546"/>
            <a:ext cx="2969042" cy="128588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0" y="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571472" y="871876"/>
            <a:ext cx="4714908" cy="10885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2000232" y="342900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428596" y="1000108"/>
            <a:ext cx="3071834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8"/>
          <p:cNvGrpSpPr/>
          <p:nvPr/>
        </p:nvGrpSpPr>
        <p:grpSpPr>
          <a:xfrm>
            <a:off x="1978966" y="2428868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429256" y="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919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571736" y="3571876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2060000" flipV="1">
            <a:off x="2575152" y="2335812"/>
            <a:ext cx="468000" cy="1044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642910" y="2147763"/>
            <a:ext cx="4714908" cy="108852"/>
          </a:xfrm>
          <a:prstGeom prst="line">
            <a:avLst/>
          </a:prstGeom>
          <a:ln w="28575">
            <a:solidFill>
              <a:srgbClr val="0000FF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629864" y="1963511"/>
            <a:ext cx="720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ine 4"/>
          <p:cNvSpPr>
            <a:spLocks noChangeShapeType="1"/>
          </p:cNvSpPr>
          <p:nvPr/>
        </p:nvSpPr>
        <p:spPr bwMode="auto">
          <a:xfrm rot="-11760000" flipH="1" flipV="1">
            <a:off x="2895002" y="2014166"/>
            <a:ext cx="1054463" cy="420396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3661579" y="1629779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5400000">
            <a:off x="3614583" y="2457956"/>
            <a:ext cx="720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32" y="5043168"/>
            <a:ext cx="91440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 трех вершинах правильного треугольника со стороной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находятся одинаковые по величине заряды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4•10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каждый. Определить  напряженность поля в центре треугольника.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714612" y="500042"/>
            <a:ext cx="71438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 </a:t>
            </a:r>
            <a:endParaRPr lang="ru-RU" sz="28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1071538" y="1285860"/>
            <a:ext cx="114300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0,58м </a:t>
            </a:r>
            <a:endParaRPr lang="ru-RU" sz="2800" dirty="0"/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 rot="-8340000" flipH="1">
            <a:off x="2964823" y="1901897"/>
            <a:ext cx="900000" cy="6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63"/>
          <p:cNvGrpSpPr/>
          <p:nvPr/>
        </p:nvGrpSpPr>
        <p:grpSpPr>
          <a:xfrm>
            <a:off x="4786314" y="1098556"/>
            <a:ext cx="2003261" cy="1098683"/>
            <a:chOff x="2620544" y="3187573"/>
            <a:chExt cx="1685937" cy="1098683"/>
          </a:xfrm>
          <a:solidFill>
            <a:schemeClr val="bg2">
              <a:lumMod val="90000"/>
            </a:schemeClr>
          </a:solidFill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2620544" y="3232001"/>
              <a:ext cx="1022051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3462255" y="3187573"/>
              <a:ext cx="781589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3462255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>
              <a:off x="3462256" y="3708905"/>
              <a:ext cx="727139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 Box 32"/>
          <p:cNvSpPr txBox="1">
            <a:spLocks noChangeArrowheads="1"/>
          </p:cNvSpPr>
          <p:nvPr/>
        </p:nvSpPr>
        <p:spPr bwMode="auto">
          <a:xfrm rot="20590175">
            <a:off x="8309582" y="1466807"/>
            <a:ext cx="841072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08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63"/>
          <p:cNvGrpSpPr/>
          <p:nvPr/>
        </p:nvGrpSpPr>
        <p:grpSpPr>
          <a:xfrm>
            <a:off x="6693880" y="1087923"/>
            <a:ext cx="2235843" cy="1098683"/>
            <a:chOff x="2380058" y="3187573"/>
            <a:chExt cx="1881676" cy="1098683"/>
          </a:xfrm>
          <a:solidFill>
            <a:schemeClr val="bg2">
              <a:lumMod val="90000"/>
            </a:schemeClr>
          </a:solidFill>
        </p:grpSpPr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8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269645" y="2184955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16268" y="2195588"/>
            <a:ext cx="215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0°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auto">
          <a:xfrm rot="20590175">
            <a:off x="8267180" y="2155754"/>
            <a:ext cx="665397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32"/>
          <p:cNvSpPr txBox="1">
            <a:spLocks noChangeArrowheads="1"/>
          </p:cNvSpPr>
          <p:nvPr/>
        </p:nvSpPr>
        <p:spPr bwMode="auto">
          <a:xfrm>
            <a:off x="4192355" y="2298629"/>
            <a:ext cx="665397" cy="5721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rot="5400000">
            <a:off x="4549503" y="2874371"/>
            <a:ext cx="1188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32"/>
          <p:cNvSpPr txBox="1">
            <a:spLocks noChangeArrowheads="1"/>
          </p:cNvSpPr>
          <p:nvPr/>
        </p:nvSpPr>
        <p:spPr bwMode="auto">
          <a:xfrm rot="20590175">
            <a:off x="2856999" y="2494650"/>
            <a:ext cx="814634" cy="418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072066" y="3429000"/>
            <a:ext cx="12144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071802" y="3429000"/>
            <a:ext cx="20716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94+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endParaRPr lang="ru-RU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 Box 32"/>
          <p:cNvSpPr txBox="1">
            <a:spLocks noChangeArrowheads="1"/>
          </p:cNvSpPr>
          <p:nvPr/>
        </p:nvSpPr>
        <p:spPr bwMode="auto">
          <a:xfrm>
            <a:off x="1142976" y="2470061"/>
            <a:ext cx="841072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08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2571736" y="3389461"/>
            <a:ext cx="2772000" cy="37414"/>
          </a:xfrm>
          <a:prstGeom prst="line">
            <a:avLst/>
          </a:prstGeom>
          <a:ln w="28575">
            <a:solidFill>
              <a:srgbClr val="0000FF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72000" y="486771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15"/>
          <p:cNvGrpSpPr/>
          <p:nvPr/>
        </p:nvGrpSpPr>
        <p:grpSpPr>
          <a:xfrm>
            <a:off x="5286380" y="31899"/>
            <a:ext cx="3857652" cy="707886"/>
            <a:chOff x="785786" y="4643446"/>
            <a:chExt cx="3984132" cy="707886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20" name="Группа 56"/>
            <p:cNvGrpSpPr/>
            <p:nvPr/>
          </p:nvGrpSpPr>
          <p:grpSpPr>
            <a:xfrm>
              <a:off x="785786" y="4643446"/>
              <a:ext cx="3984132" cy="707886"/>
              <a:chOff x="857224" y="4786322"/>
              <a:chExt cx="3035529" cy="707886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3035529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0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0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baseline="-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0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40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0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0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0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0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3111152" y="4871386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56924" y="4871386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11928" y="4871386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693860" y="4728510"/>
              <a:ext cx="600454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7858148" y="2786058"/>
            <a:ext cx="12144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217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0" y="5072074"/>
            <a:ext cx="9144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напряженность поля трёх зарядов в точке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составляет около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Н/Кл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75930" y="1659669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8190" y="4149080"/>
            <a:ext cx="896296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+x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</a:t>
            </a:r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cos60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3x</a:t>
            </a:r>
            <a:r>
              <a:rPr lang="en-US" sz="4000" b="1" baseline="30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7000892" y="6072206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18, стр.36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165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162 L 0.1276 0.00277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41788 -0.0162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135" grpId="0" animBg="1"/>
      <p:bldP spid="135" grpId="1" animBg="1"/>
      <p:bldP spid="16" grpId="0"/>
      <p:bldP spid="26" grpId="0"/>
      <p:bldP spid="27" grpId="0" animBg="1"/>
      <p:bldP spid="32" grpId="0" animBg="1"/>
      <p:bldP spid="36" grpId="0" animBg="1"/>
      <p:bldP spid="52" grpId="0"/>
      <p:bldP spid="102" grpId="0"/>
      <p:bldP spid="78" grpId="0" animBg="1"/>
      <p:bldP spid="79" grpId="0" animBg="1"/>
      <p:bldP spid="86" grpId="0"/>
      <p:bldP spid="88" grpId="0" animBg="1"/>
      <p:bldP spid="89" grpId="0" animBg="1"/>
      <p:bldP spid="90" grpId="0" animBg="1"/>
      <p:bldP spid="91" grpId="0" animBg="1"/>
      <p:bldP spid="91" grpId="1" animBg="1"/>
      <p:bldP spid="100" grpId="0" animBg="1"/>
      <p:bldP spid="108" grpId="0"/>
      <p:bldP spid="109" grpId="0"/>
      <p:bldP spid="110" grpId="0" animBg="1"/>
      <p:bldP spid="111" grpId="0" animBg="1"/>
      <p:bldP spid="116" grpId="0" animBg="1"/>
      <p:bldP spid="120" grpId="0" animBg="1"/>
      <p:bldP spid="121" grpId="0" animBg="1"/>
      <p:bldP spid="124" grpId="0" animBg="1"/>
      <p:bldP spid="17" grpId="0"/>
      <p:bldP spid="134" grpId="0" animBg="1"/>
      <p:bldP spid="136" grpId="0" animBg="1"/>
      <p:bldP spid="94" grpId="0"/>
      <p:bldP spid="9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трех вершинах квадрата со стороной 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находятся одинаковые заряды по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• 10 </a:t>
            </a:r>
            <a:r>
              <a:rPr lang="ru-RU" sz="4400" b="1" baseline="30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-8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каждый. Определить  напряженность поля в четвертой вершине.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Стрелка влево 144"/>
          <p:cNvSpPr/>
          <p:nvPr/>
        </p:nvSpPr>
        <p:spPr>
          <a:xfrm rot="2526940">
            <a:off x="1745515" y="2990353"/>
            <a:ext cx="207170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91539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68" y="3714752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97093" y="378619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8"/>
          <p:cNvGrpSpPr/>
          <p:nvPr/>
        </p:nvGrpSpPr>
        <p:grpSpPr>
          <a:xfrm>
            <a:off x="2643174" y="2571744"/>
            <a:ext cx="928694" cy="646331"/>
            <a:chOff x="6664968" y="304617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64968" y="304617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100000" flipH="1">
            <a:off x="3377182" y="2505619"/>
            <a:ext cx="252000" cy="1368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8"/>
          <p:cNvGrpSpPr/>
          <p:nvPr/>
        </p:nvGrpSpPr>
        <p:grpSpPr>
          <a:xfrm>
            <a:off x="2643174" y="1714488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460495" y="1057920"/>
            <a:ext cx="3060546" cy="278907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71472" y="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571472" y="923551"/>
            <a:ext cx="2700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500034" y="307181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rot="5400000">
            <a:off x="-1000164" y="2428867"/>
            <a:ext cx="2714645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8"/>
          <p:cNvGrpSpPr/>
          <p:nvPr/>
        </p:nvGrpSpPr>
        <p:grpSpPr>
          <a:xfrm>
            <a:off x="2089943" y="4175279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15"/>
          <p:cNvGrpSpPr/>
          <p:nvPr/>
        </p:nvGrpSpPr>
        <p:grpSpPr>
          <a:xfrm>
            <a:off x="4500562" y="587857"/>
            <a:ext cx="4357718" cy="769441"/>
            <a:chOff x="785786" y="4643446"/>
            <a:chExt cx="4500594" cy="769441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6" name="Группа 56"/>
            <p:cNvGrpSpPr/>
            <p:nvPr/>
          </p:nvGrpSpPr>
          <p:grpSpPr>
            <a:xfrm>
              <a:off x="785786" y="4643446"/>
              <a:ext cx="4500594" cy="769441"/>
              <a:chOff x="857224" y="4786322"/>
              <a:chExt cx="3429024" cy="769441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3429024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4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44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4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                                          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3378895" y="4860753"/>
                <a:ext cx="457489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73658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28662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938355" y="4685978"/>
              <a:ext cx="600454" cy="0"/>
            </a:xfrm>
            <a:prstGeom prst="line">
              <a:avLst/>
            </a:prstGeom>
            <a:grp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7000860" y="0"/>
            <a:ext cx="21431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№7</a:t>
            </a:r>
          </a:p>
        </p:txBody>
      </p:sp>
      <p:grpSp>
        <p:nvGrpSpPr>
          <p:cNvPr id="7" name="Группа 63"/>
          <p:cNvGrpSpPr/>
          <p:nvPr/>
        </p:nvGrpSpPr>
        <p:grpSpPr>
          <a:xfrm>
            <a:off x="3786177" y="1510807"/>
            <a:ext cx="2146137" cy="1098683"/>
            <a:chOff x="2500300" y="3187573"/>
            <a:chExt cx="1806181" cy="1098683"/>
          </a:xfrm>
          <a:solidFill>
            <a:schemeClr val="bg2">
              <a:lumMod val="90000"/>
            </a:schemeClr>
          </a:solidFill>
        </p:grpSpPr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300" y="3217884"/>
              <a:ext cx="1202440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462255" y="3187573"/>
              <a:ext cx="781589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2255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462256" y="3708905"/>
              <a:ext cx="727139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68"/>
          <p:cNvGrpSpPr/>
          <p:nvPr/>
        </p:nvGrpSpPr>
        <p:grpSpPr>
          <a:xfrm>
            <a:off x="3786182" y="2643182"/>
            <a:ext cx="2093686" cy="1100476"/>
            <a:chOff x="2500299" y="3148034"/>
            <a:chExt cx="1762040" cy="1100476"/>
          </a:xfrm>
          <a:solidFill>
            <a:schemeClr val="bg1">
              <a:lumMod val="85000"/>
            </a:schemeClr>
          </a:solidFill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47615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2N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3393785" y="3148034"/>
              <a:ext cx="775007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3393785" y="3567822"/>
              <a:ext cx="86855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3393785" y="3727178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78"/>
          <p:cNvGrpSpPr/>
          <p:nvPr/>
        </p:nvGrpSpPr>
        <p:grpSpPr>
          <a:xfrm>
            <a:off x="-71470" y="4071942"/>
            <a:ext cx="2187333" cy="1074563"/>
            <a:chOff x="2643476" y="3217884"/>
            <a:chExt cx="1840848" cy="1074563"/>
          </a:xfrm>
        </p:grpSpPr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3522372" y="3485363"/>
              <a:ext cx="961952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2643476" y="3292315"/>
              <a:ext cx="100417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1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0"/>
            <p:cNvSpPr txBox="1">
              <a:spLocks noChangeArrowheads="1"/>
            </p:cNvSpPr>
            <p:nvPr/>
          </p:nvSpPr>
          <p:spPr bwMode="auto">
            <a:xfrm>
              <a:off x="3513425" y="3217884"/>
              <a:ext cx="92288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4400" b="1" i="0" u="none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3550609" y="3674013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42844" y="3714752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1820000">
            <a:off x="2024311" y="3597671"/>
            <a:ext cx="1440000" cy="57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2" y="5043168"/>
            <a:ext cx="91440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 трех вершинах квадрата со стороной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см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находятся одинаковые заряды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4•10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 каждый. Определить  напряженность поля в четвертой вершине.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2844" y="714356"/>
            <a:ext cx="428628" cy="428628"/>
            <a:chOff x="846" y="9235"/>
            <a:chExt cx="366" cy="388"/>
          </a:xfrm>
        </p:grpSpPr>
        <p:sp>
          <p:nvSpPr>
            <p:cNvPr id="8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286116" y="714356"/>
            <a:ext cx="428628" cy="428628"/>
            <a:chOff x="846" y="9235"/>
            <a:chExt cx="366" cy="388"/>
          </a:xfrm>
        </p:grpSpPr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94" name="Прямая соединительная линия 93"/>
          <p:cNvCxnSpPr/>
          <p:nvPr/>
        </p:nvCxnSpPr>
        <p:spPr>
          <a:xfrm rot="5400000">
            <a:off x="2060429" y="2511546"/>
            <a:ext cx="2880000" cy="1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571472" y="3857628"/>
            <a:ext cx="2952000" cy="5119"/>
          </a:xfrm>
          <a:prstGeom prst="line">
            <a:avLst/>
          </a:prstGeom>
          <a:ln w="28575">
            <a:solidFill>
              <a:srgbClr val="006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1571604" y="976954"/>
            <a:ext cx="107157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0" y="2071678"/>
            <a:ext cx="107153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grpSp>
        <p:nvGrpSpPr>
          <p:cNvPr id="13" name="Группа 104"/>
          <p:cNvGrpSpPr/>
          <p:nvPr/>
        </p:nvGrpSpPr>
        <p:grpSpPr>
          <a:xfrm>
            <a:off x="1125995" y="1640057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1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32"/>
          <p:cNvSpPr txBox="1">
            <a:spLocks noChangeArrowheads="1"/>
          </p:cNvSpPr>
          <p:nvPr/>
        </p:nvSpPr>
        <p:spPr bwMode="auto">
          <a:xfrm rot="20590175">
            <a:off x="7855671" y="1809137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63"/>
          <p:cNvGrpSpPr/>
          <p:nvPr/>
        </p:nvGrpSpPr>
        <p:grpSpPr>
          <a:xfrm>
            <a:off x="5836619" y="1500174"/>
            <a:ext cx="2235843" cy="1098683"/>
            <a:chOff x="2380058" y="3187573"/>
            <a:chExt cx="1881676" cy="1098683"/>
          </a:xfrm>
          <a:solidFill>
            <a:schemeClr val="bg2">
              <a:lumMod val="90000"/>
            </a:schemeClr>
          </a:solidFill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Text Box 32"/>
          <p:cNvSpPr txBox="1">
            <a:spLocks noChangeArrowheads="1"/>
          </p:cNvSpPr>
          <p:nvPr/>
        </p:nvSpPr>
        <p:spPr bwMode="auto">
          <a:xfrm rot="20590175">
            <a:off x="3056810" y="4166589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38"/>
          <p:cNvGrpSpPr/>
          <p:nvPr/>
        </p:nvGrpSpPr>
        <p:grpSpPr>
          <a:xfrm>
            <a:off x="1145969" y="1643050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63"/>
          <p:cNvGrpSpPr/>
          <p:nvPr/>
        </p:nvGrpSpPr>
        <p:grpSpPr>
          <a:xfrm>
            <a:off x="5776531" y="2690361"/>
            <a:ext cx="2081617" cy="1091043"/>
            <a:chOff x="2380058" y="3187573"/>
            <a:chExt cx="1751880" cy="1091043"/>
          </a:xfrm>
          <a:solidFill>
            <a:schemeClr val="bg2">
              <a:lumMod val="90000"/>
            </a:schemeClr>
          </a:solidFill>
        </p:grpSpPr>
        <p:sp>
          <p:nvSpPr>
            <p:cNvPr id="135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 Box 30"/>
            <p:cNvSpPr txBox="1">
              <a:spLocks noChangeArrowheads="1"/>
            </p:cNvSpPr>
            <p:nvPr/>
          </p:nvSpPr>
          <p:spPr bwMode="auto">
            <a:xfrm>
              <a:off x="2639748" y="3187573"/>
              <a:ext cx="1492190" cy="500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 Box 31"/>
            <p:cNvSpPr txBox="1">
              <a:spLocks noChangeArrowheads="1"/>
            </p:cNvSpPr>
            <p:nvPr/>
          </p:nvSpPr>
          <p:spPr bwMode="auto">
            <a:xfrm>
              <a:off x="3693792" y="3597928"/>
              <a:ext cx="291662" cy="680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3" name="Прямая соединительная линия 142"/>
          <p:cNvCxnSpPr/>
          <p:nvPr/>
        </p:nvCxnSpPr>
        <p:spPr>
          <a:xfrm flipV="1">
            <a:off x="1857356" y="2495187"/>
            <a:ext cx="1728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>
            <a:off x="1244231" y="3195501"/>
            <a:ext cx="1512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45"/>
          <p:cNvGrpSpPr/>
          <p:nvPr/>
        </p:nvGrpSpPr>
        <p:grpSpPr>
          <a:xfrm>
            <a:off x="1357290" y="2786058"/>
            <a:ext cx="1334020" cy="584775"/>
            <a:chOff x="6072198" y="3133365"/>
            <a:chExt cx="1334020" cy="584775"/>
          </a:xfrm>
          <a:solidFill>
            <a:schemeClr val="bg2">
              <a:lumMod val="75000"/>
            </a:schemeClr>
          </a:solidFill>
        </p:grpSpPr>
        <p:sp>
          <p:nvSpPr>
            <p:cNvPr id="147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334020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6990988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55"/>
          <p:cNvGrpSpPr/>
          <p:nvPr/>
        </p:nvGrpSpPr>
        <p:grpSpPr>
          <a:xfrm>
            <a:off x="4643438" y="4143380"/>
            <a:ext cx="3081293" cy="830997"/>
            <a:chOff x="6072198" y="3010255"/>
            <a:chExt cx="3081293" cy="830997"/>
          </a:xfrm>
          <a:solidFill>
            <a:schemeClr val="bg2">
              <a:lumMod val="75000"/>
            </a:schemeClr>
          </a:solidFill>
        </p:grpSpPr>
        <p:sp>
          <p:nvSpPr>
            <p:cNvPr id="157" name="Rectangle 1"/>
            <p:cNvSpPr>
              <a:spLocks noChangeArrowheads="1"/>
            </p:cNvSpPr>
            <p:nvPr/>
          </p:nvSpPr>
          <p:spPr bwMode="auto">
            <a:xfrm>
              <a:off x="6072198" y="3010255"/>
              <a:ext cx="3081293" cy="830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4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48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72=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7329905" y="3131493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 Box 32"/>
          <p:cNvSpPr txBox="1">
            <a:spLocks noChangeArrowheads="1"/>
          </p:cNvSpPr>
          <p:nvPr/>
        </p:nvSpPr>
        <p:spPr bwMode="auto">
          <a:xfrm rot="20590175">
            <a:off x="7833987" y="4270477"/>
            <a:ext cx="1060712" cy="5721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275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0" y="5072074"/>
            <a:ext cx="9144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напряженность поля трёх зарядов в точке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составляет около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Н/Кл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 Box 32"/>
          <p:cNvSpPr txBox="1">
            <a:spLocks noChangeArrowheads="1"/>
          </p:cNvSpPr>
          <p:nvPr/>
        </p:nvSpPr>
        <p:spPr bwMode="auto">
          <a:xfrm rot="20590175">
            <a:off x="8308012" y="2918520"/>
            <a:ext cx="538081" cy="4368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72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 Box 32"/>
          <p:cNvSpPr txBox="1">
            <a:spLocks noChangeArrowheads="1"/>
          </p:cNvSpPr>
          <p:nvPr/>
        </p:nvSpPr>
        <p:spPr bwMode="auto">
          <a:xfrm rot="20590175">
            <a:off x="8140490" y="2945295"/>
            <a:ext cx="691110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72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7920000" flipV="1">
            <a:off x="2727358" y="3528696"/>
            <a:ext cx="828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165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62 L 0.55174 0.22986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62 L -0.15816 -0.19166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68976 -0.13588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00" y="-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6" grpId="0"/>
      <p:bldP spid="17" grpId="0"/>
      <p:bldP spid="26" grpId="0"/>
      <p:bldP spid="27" grpId="0" animBg="1"/>
      <p:bldP spid="36" grpId="0" animBg="1"/>
      <p:bldP spid="52" grpId="0"/>
      <p:bldP spid="102" grpId="0"/>
      <p:bldP spid="78" grpId="0" animBg="1"/>
      <p:bldP spid="75" grpId="0" animBg="1"/>
      <p:bldP spid="99" grpId="0" animBg="1"/>
      <p:bldP spid="100" grpId="0" animBg="1"/>
      <p:bldP spid="110" grpId="0" animBg="1"/>
      <p:bldP spid="133" grpId="0" animBg="1"/>
      <p:bldP spid="159" grpId="0" animBg="1"/>
      <p:bldP spid="160" grpId="0" animBg="1"/>
      <p:bldP spid="161" grpId="0" animBg="1"/>
      <p:bldP spid="161" grpId="1" animBg="1"/>
      <p:bldP spid="142" grpId="0" animBg="1"/>
      <p:bldP spid="32" grpId="0" animBg="1"/>
      <p:bldP spid="32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темам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№9-13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0000FF"/>
                </a:solidFill>
              </a:rPr>
              <a:t>4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946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935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903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пот.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da-D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785794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6027003"/>
            <a:ext cx="61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071538" y="385762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143116"/>
            <a:ext cx="9144000" cy="20002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независимость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0" y="0"/>
            <a:ext cx="6988190" cy="22258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lnSpc>
                <a:spcPts val="4000"/>
              </a:lnSpc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применяем законы </a:t>
            </a:r>
          </a:p>
          <a:p>
            <a:pPr algn="ctr">
              <a:lnSpc>
                <a:spcPts val="4000"/>
              </a:lnSpc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ЭЛЕКТРОСТАТИКИ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12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lum bright="-30000" contrast="40000"/>
          </a:blip>
          <a:srcRect l="54671" t="13916" r="12901" b="41496"/>
          <a:stretch>
            <a:fillRect/>
          </a:stretch>
        </p:blipFill>
        <p:spPr bwMode="auto">
          <a:xfrm>
            <a:off x="4500562" y="1357298"/>
            <a:ext cx="4649417" cy="50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lum bright="-30000" contrast="40000"/>
          </a:blip>
          <a:srcRect l="2343" t="80799" r="3320" b="9912"/>
          <a:stretch>
            <a:fillRect/>
          </a:stretch>
        </p:blipFill>
        <p:spPr bwMode="auto">
          <a:xfrm>
            <a:off x="0" y="-24"/>
            <a:ext cx="80724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4"/>
            <a:ext cx="50003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62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0100" y="1928802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3357562"/>
            <a:ext cx="714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96784" y="1053898"/>
            <a:ext cx="5572164" cy="5622086"/>
            <a:chOff x="14066" y="5760"/>
            <a:chExt cx="1556" cy="1590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4285" y="5909"/>
              <a:ext cx="1198" cy="1209"/>
              <a:chOff x="12153" y="6405"/>
              <a:chExt cx="1198" cy="1209"/>
            </a:xfrm>
          </p:grpSpPr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12430" y="6716"/>
                <a:ext cx="645" cy="64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2303" y="6555"/>
                <a:ext cx="899" cy="921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auto">
              <a:xfrm>
                <a:off x="12153" y="6405"/>
                <a:ext cx="1198" cy="1209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14066" y="5760"/>
              <a:ext cx="1556" cy="1590"/>
              <a:chOff x="14066" y="5760"/>
              <a:chExt cx="1556" cy="1590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14263" y="5760"/>
                <a:ext cx="1359" cy="1590"/>
                <a:chOff x="12131" y="6244"/>
                <a:chExt cx="1359" cy="1590"/>
              </a:xfrm>
            </p:grpSpPr>
            <p:grpSp>
              <p:nvGrpSpPr>
                <p:cNvPr id="10" name="Group 18"/>
                <p:cNvGrpSpPr>
                  <a:grpSpLocks/>
                </p:cNvGrpSpPr>
                <p:nvPr/>
              </p:nvGrpSpPr>
              <p:grpSpPr bwMode="auto">
                <a:xfrm>
                  <a:off x="12602" y="6878"/>
                  <a:ext cx="277" cy="277"/>
                  <a:chOff x="5391" y="3318"/>
                  <a:chExt cx="277" cy="277"/>
                </a:xfrm>
              </p:grpSpPr>
              <p:sp>
                <p:nvSpPr>
                  <p:cNvPr id="21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391" y="3318"/>
                    <a:ext cx="277" cy="277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5436" y="3355"/>
                    <a:ext cx="219" cy="219"/>
                    <a:chOff x="5309" y="2837"/>
                    <a:chExt cx="219" cy="219"/>
                  </a:xfrm>
                </p:grpSpPr>
                <p:sp>
                  <p:nvSpPr>
                    <p:cNvPr id="23" name="Line 2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5309" y="2947"/>
                      <a:ext cx="219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9" y="2948"/>
                      <a:ext cx="219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3" name="Group 23"/>
                <p:cNvGrpSpPr>
                  <a:grpSpLocks/>
                </p:cNvGrpSpPr>
                <p:nvPr/>
              </p:nvGrpSpPr>
              <p:grpSpPr bwMode="auto">
                <a:xfrm>
                  <a:off x="12131" y="6244"/>
                  <a:ext cx="1359" cy="1590"/>
                  <a:chOff x="12131" y="6244"/>
                  <a:chExt cx="1359" cy="1590"/>
                </a:xfrm>
              </p:grpSpPr>
              <p:sp>
                <p:nvSpPr>
                  <p:cNvPr id="1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2891" y="7004"/>
                    <a:ext cx="59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41" y="6244"/>
                    <a:ext cx="0" cy="633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28" y="7154"/>
                    <a:ext cx="0" cy="68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131" y="6555"/>
                    <a:ext cx="529" cy="38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6" y="6463"/>
                    <a:ext cx="392" cy="46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2845" y="7131"/>
                    <a:ext cx="461" cy="43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143" y="7119"/>
                    <a:ext cx="460" cy="403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" name="Line 31"/>
              <p:cNvSpPr>
                <a:spLocks noChangeShapeType="1"/>
              </p:cNvSpPr>
              <p:nvPr/>
            </p:nvSpPr>
            <p:spPr bwMode="auto">
              <a:xfrm flipH="1">
                <a:off x="14066" y="6555"/>
                <a:ext cx="65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783638" y="2147888"/>
            <a:ext cx="11890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-24"/>
            <a:ext cx="90011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5. Поток электронов, движущихся со скоростью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•10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м/с,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влетает в плоский конденсатор параллельно пластинам на равном расстоянии от них. Какое наименьшее напряжение нужно приложить к конденсатору, чтобы электроны не вылетали из него, если размеры конденсатора таковы: длина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5 см,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расстояние между пластинами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см?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3409491"/>
            <a:ext cx="2786082" cy="326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м/с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см</a:t>
            </a:r>
            <a:endParaRPr lang="ru-RU" sz="4000" b="1" baseline="30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=9,1•10 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-31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= 1,6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 </a:t>
            </a:r>
            <a:endParaRPr lang="ru-RU" sz="2400" b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b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214282" y="3266615"/>
            <a:ext cx="2359398" cy="3060000"/>
            <a:chOff x="928660" y="1571612"/>
            <a:chExt cx="1930633" cy="3060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1328499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928660" y="3930654"/>
              <a:ext cx="1920819" cy="1792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94"/>
          <p:cNvSpPr/>
          <p:nvPr/>
        </p:nvSpPr>
        <p:spPr>
          <a:xfrm>
            <a:off x="6215074" y="4929198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86446" y="3255630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6143644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535023" y="4606933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928662" y="4357694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98523" y="4915086"/>
            <a:ext cx="1744449" cy="7126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72197" y="499981"/>
            <a:ext cx="3072126" cy="1786011"/>
            <a:chOff x="14533" y="2007"/>
            <a:chExt cx="4470" cy="357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00232" y="40005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5143504" y="4572008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4031736" y="5084778"/>
            <a:ext cx="714380" cy="461665"/>
            <a:chOff x="3176291" y="2714620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4215604" y="4928404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5264207" y="521495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1071546"/>
            <a:ext cx="5929322" cy="1143008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равномерно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u="sng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5 м/с</a:t>
            </a:r>
            <a:endParaRPr kumimoji="0" lang="en-US" sz="28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14348" y="28860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57852" y="226283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2428868"/>
            <a:ext cx="23574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0"/>
            <a:ext cx="678657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365D21"/>
              </a:solidFill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0" y="500042"/>
            <a:ext cx="41433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Мячик.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800" dirty="0" smtClean="0"/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75258" y="6182045"/>
            <a:ext cx="7964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42976" y="4414142"/>
            <a:ext cx="842266" cy="149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1178695" y="5393545"/>
            <a:ext cx="1500198" cy="1588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00034" y="4669705"/>
            <a:ext cx="796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5984" y="2786058"/>
            <a:ext cx="3214710" cy="543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5м/с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0298" y="2214554"/>
            <a:ext cx="3357586" cy="543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=8,7м/с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358082" y="58149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6" name="Arc 16"/>
          <p:cNvSpPr>
            <a:spLocks/>
          </p:cNvSpPr>
          <p:nvPr/>
        </p:nvSpPr>
        <p:spPr bwMode="auto">
          <a:xfrm>
            <a:off x="1285852" y="5855644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11096" y="573283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60°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2000232" y="4143380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32" y="2786058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0y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)=0 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29313" y="3357562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пол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789709" y="3132956"/>
            <a:ext cx="1068890" cy="881196"/>
            <a:chOff x="8974" y="5696"/>
            <a:chExt cx="907" cy="1065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8974" y="5696"/>
              <a:ext cx="907" cy="1065"/>
              <a:chOff x="11900" y="4711"/>
              <a:chExt cx="907" cy="1065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1900" y="4711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7858148" y="55933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690030" y="100010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1024" y="157161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72074"/>
            <a:ext cx="38576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Брошено под углом к горизонту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86380" y="4071942"/>
            <a:ext cx="3857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подъёма -?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3643306" y="4286256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000760" y="4500570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=0  из 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357950" y="5000636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7210941" y="4786733"/>
            <a:ext cx="1001716" cy="894435"/>
            <a:chOff x="9031" y="5680"/>
            <a:chExt cx="850" cy="1081"/>
          </a:xfrm>
        </p:grpSpPr>
        <p:sp>
          <p:nvSpPr>
            <p:cNvPr id="91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9031" y="5680"/>
              <a:ext cx="850" cy="1081"/>
              <a:chOff x="11957" y="4695"/>
              <a:chExt cx="850" cy="1081"/>
            </a:xfrm>
          </p:grpSpPr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12012" y="4695"/>
                <a:ext cx="676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6" name="Прямоугольник 95"/>
          <p:cNvSpPr/>
          <p:nvPr/>
        </p:nvSpPr>
        <p:spPr>
          <a:xfrm>
            <a:off x="6500826" y="6215082"/>
            <a:ext cx="20965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072462" y="3334408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262027" y="5072074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14546" y="6263366"/>
            <a:ext cx="36433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=9м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262027" y="1500174"/>
            <a:ext cx="96853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3,8м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V="1">
            <a:off x="2214546" y="4857760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6072198" y="5857892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3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4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"/>
                            </p:stCondLst>
                            <p:childTnLst>
                              <p:par>
                                <p:cTn id="2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85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8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9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5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6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4699E-6 L -0.55086 0.34782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71" grpId="0" animBg="1"/>
      <p:bldP spid="1027" grpId="0" animBg="1"/>
      <p:bldP spid="10" grpId="0" animBg="1"/>
      <p:bldP spid="21" grpId="0"/>
      <p:bldP spid="60" grpId="0" animBg="1"/>
      <p:bldP spid="1071" grpId="0" build="p" autoUpdateAnimBg="0"/>
      <p:bldP spid="73" grpId="0"/>
      <p:bldP spid="81" grpId="0"/>
      <p:bldP spid="86" grpId="0" autoUpdateAnimBg="0"/>
      <p:bldP spid="90" grpId="0" autoUpdateAnimBg="0"/>
      <p:bldP spid="43" grpId="0" autoUpdateAnimBg="0"/>
      <p:bldP spid="42" grpId="0" animBg="1"/>
      <p:bldP spid="52" grpId="0" animBg="1"/>
      <p:bldP spid="53" grpId="0" autoUpdateAnimBg="0"/>
      <p:bldP spid="54" grpId="0" autoUpdateAnimBg="0"/>
      <p:bldP spid="55" grpId="0"/>
      <p:bldP spid="56" grpId="0" animBg="1"/>
      <p:bldP spid="57" grpId="0"/>
      <p:bldP spid="58" grpId="0" animBg="1"/>
      <p:bldP spid="1025" grpId="0"/>
      <p:bldP spid="1026" grpId="0"/>
      <p:bldP spid="65" grpId="0"/>
      <p:bldP spid="66" grpId="0"/>
      <p:bldP spid="68" grpId="0"/>
      <p:bldP spid="7" grpId="0" animBg="1"/>
      <p:bldP spid="7" grpId="1" animBg="1"/>
      <p:bldP spid="13" grpId="0"/>
      <p:bldP spid="76" grpId="0"/>
      <p:bldP spid="77" grpId="0"/>
      <p:bldP spid="96" grpId="0" animBg="1"/>
      <p:bldP spid="97" grpId="0" animBg="1"/>
      <p:bldP spid="98" grpId="0" animBg="1"/>
      <p:bldP spid="99" grpId="0" autoUpdateAnimBg="0"/>
      <p:bldP spid="100" grpId="0" animBg="1"/>
      <p:bldP spid="100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3895"/>
            <a:ext cx="8501090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лектроннолучевая  трубка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осциллограф,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104" y="1325342"/>
            <a:ext cx="6172888" cy="558049"/>
            <a:chOff x="12828" y="4957"/>
            <a:chExt cx="2810" cy="341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828" y="4957"/>
              <a:ext cx="832" cy="201"/>
              <a:chOff x="12828" y="4957"/>
              <a:chExt cx="832" cy="201"/>
            </a:xfrm>
          </p:grpSpPr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 flipV="1">
              <a:off x="12834" y="5097"/>
              <a:ext cx="832" cy="201"/>
              <a:chOff x="12828" y="4957"/>
              <a:chExt cx="832" cy="201"/>
            </a:xfrm>
          </p:grpSpPr>
          <p:sp>
            <p:nvSpPr>
              <p:cNvPr id="2058" name="Arc 10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Arc 11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3663" y="5040"/>
              <a:ext cx="1975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13663" y="5149"/>
              <a:ext cx="196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4"/>
          <p:cNvGrpSpPr/>
          <p:nvPr/>
        </p:nvGrpSpPr>
        <p:grpSpPr>
          <a:xfrm>
            <a:off x="107504" y="1333524"/>
            <a:ext cx="1063231" cy="556413"/>
            <a:chOff x="791235" y="1333524"/>
            <a:chExt cx="1063231" cy="556413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91235" y="1333524"/>
              <a:ext cx="1063231" cy="556413"/>
              <a:chOff x="12465" y="4939"/>
              <a:chExt cx="484" cy="340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2465" y="5146"/>
                <a:ext cx="484" cy="133"/>
                <a:chOff x="12465" y="5146"/>
                <a:chExt cx="484" cy="133"/>
              </a:xfrm>
            </p:grpSpPr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 flipV="1">
                <a:off x="12465" y="4939"/>
                <a:ext cx="484" cy="133"/>
                <a:chOff x="12465" y="5146"/>
                <a:chExt cx="484" cy="133"/>
              </a:xfrm>
            </p:grpSpPr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03269" y="1488992"/>
              <a:ext cx="810603" cy="230748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566303" y="1220605"/>
            <a:ext cx="709553" cy="724973"/>
            <a:chOff x="13162" y="4972"/>
            <a:chExt cx="323" cy="270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3162" y="4972"/>
              <a:ext cx="323" cy="86"/>
              <a:chOff x="13162" y="4972"/>
              <a:chExt cx="323" cy="86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 flipV="1">
              <a:off x="13162" y="5156"/>
              <a:ext cx="323" cy="86"/>
              <a:chOff x="13162" y="4972"/>
              <a:chExt cx="323" cy="86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991910" y="849118"/>
            <a:ext cx="1329038" cy="1525225"/>
            <a:chOff x="13813" y="4666"/>
            <a:chExt cx="605" cy="932"/>
          </a:xfrm>
        </p:grpSpPr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13922" y="4988"/>
              <a:ext cx="414" cy="282"/>
              <a:chOff x="13548" y="4971"/>
              <a:chExt cx="414" cy="282"/>
            </a:xfrm>
          </p:grpSpPr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13611" y="4971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13548" y="5052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13813" y="5178"/>
              <a:ext cx="271" cy="4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4210" y="4666"/>
              <a:ext cx="208" cy="3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0" y="642918"/>
            <a:ext cx="7994402" cy="1965446"/>
            <a:chOff x="12321" y="4540"/>
            <a:chExt cx="3314" cy="1201"/>
          </a:xfrm>
        </p:grpSpPr>
        <p:sp>
          <p:nvSpPr>
            <p:cNvPr id="2088" name="Arc 40"/>
            <p:cNvSpPr>
              <a:spLocks/>
            </p:cNvSpPr>
            <p:nvPr/>
          </p:nvSpPr>
          <p:spPr bwMode="auto">
            <a:xfrm>
              <a:off x="15494" y="4540"/>
              <a:ext cx="141" cy="1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35"/>
                <a:gd name="T2" fmla="*/ 3372 w 21600"/>
                <a:gd name="T3" fmla="*/ 42935 h 42935"/>
                <a:gd name="T4" fmla="*/ 0 w 216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</a:path>
                <a:path w="21600" h="429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auto">
            <a:xfrm flipV="1">
              <a:off x="14798" y="4543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14821" y="5597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12345" y="5589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12321" y="4683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971600" y="1894846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985627" y="1952124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39552" y="2760559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495918" y="2798198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187624" y="1428736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12440" y="2619244"/>
            <a:ext cx="1325790" cy="461665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00298" y="2645958"/>
            <a:ext cx="1071570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5652" y="21367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6591312" y="3673055"/>
            <a:ext cx="1552588" cy="995149"/>
            <a:chOff x="12672" y="8687"/>
            <a:chExt cx="922" cy="552"/>
          </a:xfrm>
        </p:grpSpPr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rc 58"/>
            <p:cNvSpPr>
              <a:spLocks/>
            </p:cNvSpPr>
            <p:nvPr/>
          </p:nvSpPr>
          <p:spPr bwMode="auto">
            <a:xfrm flipV="1">
              <a:off x="12672" y="8778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85"/>
          <p:cNvGrpSpPr/>
          <p:nvPr/>
        </p:nvGrpSpPr>
        <p:grpSpPr>
          <a:xfrm>
            <a:off x="6000760" y="3432014"/>
            <a:ext cx="2394347" cy="1425746"/>
            <a:chOff x="2000232" y="5156480"/>
            <a:chExt cx="2394347" cy="1425746"/>
          </a:xfrm>
        </p:grpSpPr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2487596" y="5337192"/>
              <a:ext cx="1906983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V="1">
              <a:off x="2443146" y="6541530"/>
              <a:ext cx="1951433" cy="40696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2123236" y="5156480"/>
              <a:ext cx="270015" cy="312002"/>
              <a:chOff x="7038" y="3244"/>
              <a:chExt cx="207" cy="207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7038" y="3350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rot="16200000">
                <a:off x="7038" y="3348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 flipV="1">
              <a:off x="2000232" y="6548204"/>
              <a:ext cx="350175" cy="17011"/>
            </a:xfrm>
            <a:prstGeom prst="line">
              <a:avLst/>
            </a:prstGeom>
            <a:noFill/>
            <a:ln w="6350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8286776" y="428604"/>
            <a:ext cx="3571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394843" y="4490618"/>
            <a:ext cx="285751" cy="285750"/>
            <a:chOff x="1783" y="8526"/>
            <a:chExt cx="366" cy="388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14810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59"/>
          <p:cNvGrpSpPr/>
          <p:nvPr/>
        </p:nvGrpSpPr>
        <p:grpSpPr>
          <a:xfrm>
            <a:off x="5369277" y="736199"/>
            <a:ext cx="1012705" cy="1518679"/>
            <a:chOff x="5369277" y="736199"/>
            <a:chExt cx="1012705" cy="151867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5905286" y="1595365"/>
              <a:ext cx="0" cy="65951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5369277" y="1354799"/>
              <a:ext cx="1012705" cy="418946"/>
              <a:chOff x="14060" y="4905"/>
              <a:chExt cx="461" cy="256"/>
            </a:xfrm>
          </p:grpSpPr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14071" y="5020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14060" y="4905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H="1" flipV="1">
              <a:off x="5903089" y="736199"/>
              <a:ext cx="0" cy="71679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929322" y="2928670"/>
            <a:ext cx="24288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электрическим    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2071670" y="4383938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357155" y="4142562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571604" y="442913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857356" y="3429000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42844" y="3214686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000100" y="2285992"/>
            <a:ext cx="1928826" cy="1588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571604" y="1643050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571604" y="232563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716E-6 L 0.72465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4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0.19861 -0.1041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93" grpId="0" animBg="1"/>
      <p:bldP spid="2094" grpId="0" animBg="1"/>
      <p:bldP spid="2095" grpId="0" animBg="1"/>
      <p:bldP spid="2096" grpId="0" animBg="1"/>
      <p:bldP spid="56" grpId="0" animBg="1"/>
      <p:bldP spid="57" grpId="0" animBg="1"/>
      <p:bldP spid="59" grpId="0"/>
      <p:bldP spid="2114" grpId="0"/>
      <p:bldP spid="58" grpId="0"/>
      <p:bldP spid="109" grpId="0" animBg="1"/>
      <p:bldP spid="72" grpId="0" animBg="1"/>
      <p:bldP spid="77" grpId="0" animBg="1"/>
      <p:bldP spid="78" grpId="0" animBg="1"/>
      <p:bldP spid="79" grpId="0" animBg="1"/>
      <p:bldP spid="81" grpId="0"/>
      <p:bldP spid="8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6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7"/>
          <p:cNvGrpSpPr/>
          <p:nvPr/>
        </p:nvGrpSpPr>
        <p:grpSpPr>
          <a:xfrm>
            <a:off x="4143372" y="5143512"/>
            <a:ext cx="928694" cy="646331"/>
            <a:chOff x="7643834" y="139463"/>
            <a:chExt cx="928694" cy="646331"/>
          </a:xfrm>
          <a:solidFill>
            <a:schemeClr val="bg2"/>
          </a:solidFill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928694" cy="646331"/>
              <a:chOff x="6643702" y="493018"/>
              <a:chExt cx="928694" cy="646331"/>
            </a:xfrm>
            <a:grpFill/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928694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-?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00036" y="4357697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17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1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25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571472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691202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49973" y="1203728"/>
            <a:ext cx="3072126" cy="1786011"/>
            <a:chOff x="14533" y="2007"/>
            <a:chExt cx="4470" cy="3573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3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144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357950" y="121442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935836" y="1714488"/>
            <a:ext cx="421585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929222" cy="221457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857488" y="1643050"/>
            <a:ext cx="4643470" cy="357190"/>
          </a:xfrm>
          <a:prstGeom prst="straightConnector1">
            <a:avLst/>
          </a:prstGeom>
          <a:ln w="285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1928850"/>
            <a:ext cx="9281622" cy="6437970"/>
          </a:xfrm>
          <a:prstGeom prst="arc">
            <a:avLst>
              <a:gd name="adj1" fmla="val 16330123"/>
              <a:gd name="adj2" fmla="val 20232697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857752" y="2000240"/>
            <a:ext cx="3286148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14282" y="6215082"/>
            <a:ext cx="67151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электрона в однородном поле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-24"/>
            <a:ext cx="9144000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м/с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т.к.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428728" y="2428868"/>
            <a:ext cx="10715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кругленный прямоугольник 103"/>
          <p:cNvSpPr/>
          <p:nvPr/>
        </p:nvSpPr>
        <p:spPr>
          <a:xfrm>
            <a:off x="714348" y="1285860"/>
            <a:ext cx="2857520" cy="1571636"/>
          </a:xfrm>
          <a:prstGeom prst="roundRect">
            <a:avLst/>
          </a:prstGeom>
          <a:solidFill>
            <a:schemeClr val="bg2">
              <a:alpha val="42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6572264" y="6357958"/>
            <a:ext cx="2571736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СР-3№3б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0.06285 -0.00371 0.12604 -0.00625 0.18889 -0.02871 C 0.25156 -0.05023 0.32344 -0.09144 0.37552 -0.13357 C 0.42743 -0.1757 0.41858 -0.19468 0.50139 -0.28171 C 0.5849 -0.36875 0.72969 -0.5125 0.87465 -0.65602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84" grpId="0" animBg="1"/>
      <p:bldP spid="84" grpId="1" animBg="1"/>
      <p:bldP spid="137" grpId="0" animBg="1"/>
      <p:bldP spid="2" grpId="0" animBg="1"/>
      <p:bldP spid="100" grpId="0" animBg="1"/>
      <p:bldP spid="73" grpId="0" animBg="1"/>
      <p:bldP spid="104" grpId="0" animBg="1"/>
      <p:bldP spid="74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6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7"/>
          <p:cNvGrpSpPr/>
          <p:nvPr/>
        </p:nvGrpSpPr>
        <p:grpSpPr>
          <a:xfrm>
            <a:off x="4143372" y="5143512"/>
            <a:ext cx="714380" cy="646331"/>
            <a:chOff x="7643834" y="139463"/>
            <a:chExt cx="714380" cy="646331"/>
          </a:xfrm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00036" y="4321884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17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1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25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642910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м/с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 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714356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49973" y="1190296"/>
            <a:ext cx="3072126" cy="1786011"/>
            <a:chOff x="14533" y="2007"/>
            <a:chExt cx="4470" cy="3573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3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859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215106" y="126010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964909" y="1964521"/>
            <a:ext cx="314327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  <a:alpha val="6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935836" y="1714488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5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  <a:alpha val="5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857784" cy="20717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grpSp>
        <p:nvGrpSpPr>
          <p:cNvPr id="34" name="Группа 125"/>
          <p:cNvGrpSpPr/>
          <p:nvPr/>
        </p:nvGrpSpPr>
        <p:grpSpPr>
          <a:xfrm>
            <a:off x="6883774" y="1436787"/>
            <a:ext cx="2045416" cy="1404408"/>
            <a:chOff x="6858016" y="1771641"/>
            <a:chExt cx="2045416" cy="1404408"/>
          </a:xfrm>
        </p:grpSpPr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124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27" name="Прямая со стрелкой 126"/>
          <p:cNvCxnSpPr/>
          <p:nvPr/>
        </p:nvCxnSpPr>
        <p:spPr>
          <a:xfrm flipV="1">
            <a:off x="4071934" y="2571744"/>
            <a:ext cx="4214842" cy="12858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786050" y="1571612"/>
            <a:ext cx="3571900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16200000" flipH="1">
            <a:off x="6679421" y="1750207"/>
            <a:ext cx="428628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Рамка 135"/>
          <p:cNvSpPr/>
          <p:nvPr/>
        </p:nvSpPr>
        <p:spPr>
          <a:xfrm>
            <a:off x="8001024" y="1500174"/>
            <a:ext cx="85725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3483768"/>
            <a:ext cx="9565664" cy="7992888"/>
          </a:xfrm>
          <a:prstGeom prst="arc">
            <a:avLst>
              <a:gd name="adj1" fmla="val 16330123"/>
              <a:gd name="adj2" fmla="val 20462968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-32" y="6286544"/>
            <a:ext cx="67151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электрона в однородном поле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6572264" y="6357958"/>
            <a:ext cx="2571736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СР-3№3б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C 0.05521 -0.0007 0.11042 -0.00278 0.16528 -0.01921 C 0.21997 -0.03542 0.28264 -0.06574 0.32813 -0.09699 C 0.37344 -0.12824 0.36563 -0.14236 0.4382 -0.20695 C 0.51094 -0.27153 0.63733 -0.37801 0.76389 -0.48472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3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74" grpId="0" animBg="1" autoUpdateAnimBg="0"/>
      <p:bldP spid="136" grpId="0" animBg="1"/>
      <p:bldP spid="136" grpId="1" animBg="1"/>
      <p:bldP spid="84" grpId="0" animBg="1"/>
      <p:bldP spid="84" grpId="1" animBg="1"/>
      <p:bldP spid="137" grpId="0" animBg="1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8711" t="59868" r="30273" b="32284"/>
          <a:stretch>
            <a:fillRect/>
          </a:stretch>
        </p:blipFill>
        <p:spPr bwMode="auto">
          <a:xfrm>
            <a:off x="0" y="0"/>
            <a:ext cx="9144000" cy="139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822299" y="3392487"/>
            <a:ext cx="107077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500034" y="3214686"/>
            <a:ext cx="714380" cy="646331"/>
            <a:chOff x="7643834" y="139463"/>
            <a:chExt cx="714380" cy="646331"/>
          </a:xfrm>
        </p:grpSpPr>
        <p:grpSp>
          <p:nvGrpSpPr>
            <p:cNvPr id="3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4357686" y="3143248"/>
            <a:ext cx="571504" cy="646331"/>
            <a:chOff x="7643830" y="139463"/>
            <a:chExt cx="635004" cy="646331"/>
          </a:xfrm>
        </p:grpSpPr>
        <p:grpSp>
          <p:nvGrpSpPr>
            <p:cNvPr id="7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20" name="Прямая со стрелкой 19"/>
          <p:cNvCxnSpPr/>
          <p:nvPr/>
        </p:nvCxnSpPr>
        <p:spPr>
          <a:xfrm flipV="1">
            <a:off x="2571736" y="3429000"/>
            <a:ext cx="1643074" cy="2731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1492065" y="2722721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3"/>
          <p:cNvGrpSpPr/>
          <p:nvPr/>
        </p:nvGrpSpPr>
        <p:grpSpPr>
          <a:xfrm>
            <a:off x="857224" y="2160288"/>
            <a:ext cx="714380" cy="646331"/>
            <a:chOff x="7643834" y="139463"/>
            <a:chExt cx="714380" cy="646331"/>
          </a:xfrm>
        </p:grpSpPr>
        <p:grpSp>
          <p:nvGrpSpPr>
            <p:cNvPr id="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643044" y="3000372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15008" y="1548458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929030" y="2143116"/>
            <a:ext cx="3072126" cy="1786011"/>
            <a:chOff x="14533" y="2007"/>
            <a:chExt cx="4470" cy="3573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3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Рамка 40"/>
          <p:cNvSpPr/>
          <p:nvPr/>
        </p:nvSpPr>
        <p:spPr>
          <a:xfrm>
            <a:off x="5857884" y="2143116"/>
            <a:ext cx="2143140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41"/>
          <p:cNvGrpSpPr/>
          <p:nvPr/>
        </p:nvGrpSpPr>
        <p:grpSpPr>
          <a:xfrm>
            <a:off x="3357554" y="1425347"/>
            <a:ext cx="428627" cy="646331"/>
            <a:chOff x="7643825" y="143228"/>
            <a:chExt cx="476252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29190" y="313985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97648" y="2139727"/>
            <a:ext cx="9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43240" y="2834342"/>
            <a:ext cx="1000132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=60</a:t>
            </a:r>
            <a:endParaRPr lang="ru-RU" sz="2800" dirty="0"/>
          </a:p>
        </p:txBody>
      </p:sp>
      <p:sp>
        <p:nvSpPr>
          <p:cNvPr id="52" name="Arc 20"/>
          <p:cNvSpPr>
            <a:spLocks/>
          </p:cNvSpPr>
          <p:nvPr/>
        </p:nvSpPr>
        <p:spPr bwMode="auto">
          <a:xfrm rot="16806994" flipV="1">
            <a:off x="2838858" y="3124180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43768" y="3786190"/>
            <a:ext cx="15002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1428736"/>
            <a:ext cx="1973617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43768" y="4357694"/>
            <a:ext cx="16430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40497" y="1533961"/>
            <a:ext cx="435671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-71470" y="4428314"/>
            <a:ext cx="135729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60°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1214429" y="4000504"/>
            <a:ext cx="793055" cy="1358140"/>
            <a:chOff x="9757" y="3156"/>
            <a:chExt cx="315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9785" y="3479"/>
              <a:ext cx="284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31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315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2572069" y="4000504"/>
            <a:ext cx="785502" cy="1358140"/>
            <a:chOff x="9748" y="3156"/>
            <a:chExt cx="312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3" name="Text Box 8"/>
            <p:cNvSpPr txBox="1">
              <a:spLocks noChangeArrowheads="1"/>
            </p:cNvSpPr>
            <p:nvPr/>
          </p:nvSpPr>
          <p:spPr bwMode="auto">
            <a:xfrm>
              <a:off x="9748" y="3479"/>
              <a:ext cx="284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302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t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243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071720" y="4429132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3429042" y="4429132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3952082" y="3929066"/>
            <a:ext cx="1334348" cy="1358140"/>
            <a:chOff x="9757" y="3156"/>
            <a:chExt cx="530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9776" y="3479"/>
              <a:ext cx="425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425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68"/>
          <p:cNvGrpSpPr/>
          <p:nvPr/>
        </p:nvGrpSpPr>
        <p:grpSpPr>
          <a:xfrm>
            <a:off x="4375959" y="1425347"/>
            <a:ext cx="928694" cy="646331"/>
            <a:chOff x="6643696" y="493018"/>
            <a:chExt cx="825505" cy="646331"/>
          </a:xfrm>
          <a:solidFill>
            <a:schemeClr val="bg1"/>
          </a:solidFill>
        </p:grpSpPr>
        <p:sp>
          <p:nvSpPr>
            <p:cNvPr id="77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3696" y="493018"/>
              <a:ext cx="82550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2v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857620" y="1428736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0" cstate="print"/>
          <a:srcRect l="48314" t="31494" r="36542" b="64111"/>
          <a:stretch>
            <a:fillRect/>
          </a:stretch>
        </p:blipFill>
        <p:spPr bwMode="auto">
          <a:xfrm>
            <a:off x="3286116" y="5572140"/>
            <a:ext cx="40005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TextBox 80"/>
          <p:cNvSpPr txBox="1"/>
          <p:nvPr/>
        </p:nvSpPr>
        <p:spPr>
          <a:xfrm>
            <a:off x="214282" y="5786454"/>
            <a:ext cx="10001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2tg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1285852" y="5786454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785923" y="5309546"/>
            <a:ext cx="1357007" cy="1358140"/>
            <a:chOff x="9757" y="3156"/>
            <a:chExt cx="539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9776" y="3479"/>
              <a:ext cx="425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38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E2</a:t>
              </a: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t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000892" y="5072074"/>
            <a:ext cx="7143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endParaRPr lang="ru-RU" sz="3200" dirty="0"/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7809589" y="4928933"/>
            <a:ext cx="833336" cy="991540"/>
            <a:chOff x="9757" y="3243"/>
            <a:chExt cx="331" cy="40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2" name="Text Box 8"/>
            <p:cNvSpPr txBox="1">
              <a:spLocks noChangeArrowheads="1"/>
            </p:cNvSpPr>
            <p:nvPr/>
          </p:nvSpPr>
          <p:spPr bwMode="auto">
            <a:xfrm>
              <a:off x="9804" y="3417"/>
              <a:ext cx="227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9"/>
            <p:cNvSpPr txBox="1">
              <a:spLocks noChangeArrowheads="1"/>
            </p:cNvSpPr>
            <p:nvPr/>
          </p:nvSpPr>
          <p:spPr bwMode="auto">
            <a:xfrm>
              <a:off x="9758" y="3243"/>
              <a:ext cx="330" cy="2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315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Line 4"/>
          <p:cNvSpPr>
            <a:spLocks noChangeShapeType="1"/>
          </p:cNvSpPr>
          <p:nvPr/>
        </p:nvSpPr>
        <p:spPr bwMode="auto">
          <a:xfrm rot="-11820000" flipH="1">
            <a:off x="2394032" y="2155513"/>
            <a:ext cx="2032324" cy="925164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3411619" y="2697247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>
            <a:off x="3000364" y="4572008"/>
            <a:ext cx="4071966" cy="7924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16200000" flipH="1">
            <a:off x="-32" y="2214554"/>
            <a:ext cx="2214578" cy="1500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6858016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стр.21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46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 autoUpdateAnimBg="0"/>
      <p:bldP spid="66" grpId="0" animBg="1" autoUpdateAnimBg="0"/>
      <p:bldP spid="67" grpId="0" animBg="1" autoUpdateAnimBg="0"/>
      <p:bldP spid="79" grpId="0" animBg="1" autoUpdateAnimBg="0"/>
      <p:bldP spid="81" grpId="0" animBg="1" autoUpdateAnimBg="0"/>
      <p:bldP spid="82" grpId="0" animBg="1" autoUpdateAnimBg="0"/>
      <p:bldP spid="90" grpId="0" animBg="1" autoUpdateAnimBg="0"/>
      <p:bldP spid="4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04"/>
          <p:cNvSpPr>
            <a:spLocks noChangeArrowheads="1"/>
          </p:cNvSpPr>
          <p:nvPr/>
        </p:nvSpPr>
        <p:spPr bwMode="auto">
          <a:xfrm>
            <a:off x="285720" y="0"/>
            <a:ext cx="885828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Урок - 19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эл.ст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.) № 48.                        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ТЕМА:/РЗ2/ ГРАФИЧЕСКИЕ ЗАДАЧИ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ЦЕЛИ: Развитие навыков в решении задач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СОЗДАНИЕ УСЛОВИЙ ДЛЯ РАЗВИТИЯ НАВЫКОВ В РЕШЕНИИ ЗАДАЧ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ДЕМОНСТРАЦИИ: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эЛЕКТРОЕМКОСТЬ</a:t>
            </a:r>
            <a:r>
              <a:rPr kumimoji="0" lang="ru-RU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10(4)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785926"/>
          <a:ext cx="9143999" cy="1706880"/>
        </p:xfrm>
        <a:graphic>
          <a:graphicData uri="http://schemas.openxmlformats.org/drawingml/2006/table">
            <a:tbl>
              <a:tblPr/>
              <a:tblGrid>
                <a:gridCol w="4141107"/>
                <a:gridCol w="646339"/>
                <a:gridCol w="435655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1. Консультация по задачам гр.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2"/>
                      </a:pPr>
                      <a:r>
                        <a:rPr lang="ru-RU" sz="1400" u="none" strike="noStrike" dirty="0">
                          <a:latin typeface="Times New Roman"/>
                          <a:ea typeface="Times New Roman"/>
                        </a:rPr>
                        <a:t>Гольдфарб (см.  кодограмму)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16.38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 Задачи на соединение конденсаторов.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Д.З. гр. 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42910" y="1071546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9236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14414" y="421481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500306"/>
            <a:ext cx="9144000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электростатика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6027003"/>
            <a:ext cx="61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0" y="-142900"/>
            <a:ext cx="9185070" cy="7129683"/>
            <a:chOff x="-71470" y="3728870"/>
            <a:chExt cx="9185070" cy="7129683"/>
          </a:xfrm>
          <a:solidFill>
            <a:srgbClr val="000000">
              <a:alpha val="70000"/>
            </a:srgbClr>
          </a:solidFill>
        </p:grpSpPr>
        <p:grpSp>
          <p:nvGrpSpPr>
            <p:cNvPr id="4" name="Группа 120"/>
            <p:cNvGrpSpPr/>
            <p:nvPr/>
          </p:nvGrpSpPr>
          <p:grpSpPr>
            <a:xfrm>
              <a:off x="-71470" y="3728870"/>
              <a:ext cx="9144064" cy="7129683"/>
              <a:chOff x="285752" y="-2700502"/>
              <a:chExt cx="9144064" cy="7129683"/>
            </a:xfrm>
            <a:grpFill/>
          </p:grpSpPr>
          <p:grpSp>
            <p:nvGrpSpPr>
              <p:cNvPr id="5" name="Группа 11"/>
              <p:cNvGrpSpPr/>
              <p:nvPr/>
            </p:nvGrpSpPr>
            <p:grpSpPr>
              <a:xfrm>
                <a:off x="285752" y="-2643182"/>
                <a:ext cx="9144064" cy="7072363"/>
                <a:chOff x="-4786378" y="-3143272"/>
                <a:chExt cx="9144064" cy="7072363"/>
              </a:xfrm>
              <a:grpFill/>
            </p:grpSpPr>
            <p:grpSp>
              <p:nvGrpSpPr>
                <p:cNvPr id="6" name="Группа 12"/>
                <p:cNvGrpSpPr/>
                <p:nvPr/>
              </p:nvGrpSpPr>
              <p:grpSpPr>
                <a:xfrm>
                  <a:off x="-4786378" y="-3143272"/>
                  <a:ext cx="9144064" cy="7072363"/>
                  <a:chOff x="285752" y="-2786059"/>
                  <a:chExt cx="9144064" cy="7072363"/>
                </a:xfrm>
                <a:grpFill/>
              </p:grpSpPr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285752" y="-2786059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sz="8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286280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8.85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0" y="928670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Группа 15"/>
              <p:cNvGrpSpPr/>
              <p:nvPr/>
            </p:nvGrpSpPr>
            <p:grpSpPr>
              <a:xfrm>
                <a:off x="428628" y="-2700502"/>
                <a:ext cx="2746558" cy="2358870"/>
                <a:chOff x="-702865" y="-1655676"/>
                <a:chExt cx="1500062" cy="1928559"/>
              </a:xfrm>
              <a:grpFill/>
            </p:grpSpPr>
            <p:sp>
              <p:nvSpPr>
                <p:cNvPr id="2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-702865" y="-1130160"/>
                  <a:ext cx="933026" cy="10820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П=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 bwMode="auto">
                <a:xfrm flipV="1">
                  <a:off x="115341" y="-601545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rgbClr val="FFFF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8896" y="-1655676"/>
                  <a:ext cx="675184" cy="981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72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451" y="-557501"/>
                  <a:ext cx="758746" cy="8303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vl="0"/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929322" y="4443080"/>
              <a:ext cx="170833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П=</a:t>
              </a:r>
              <a:endPara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 bwMode="auto">
            <a:xfrm flipV="1">
              <a:off x="7427427" y="5089642"/>
              <a:ext cx="1152000" cy="34976"/>
            </a:xfrm>
            <a:prstGeom prst="line">
              <a:avLst/>
            </a:prstGeom>
            <a:grpFill/>
            <a:ln w="63500">
              <a:solidFill>
                <a:srgbClr val="FFFF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287459" y="3857629"/>
              <a:ext cx="1826141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CU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7438612" y="5214951"/>
              <a:ext cx="1174922" cy="1015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9955988">
            <a:off x="-7755" y="2514434"/>
            <a:ext cx="6988190" cy="166984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Конденсаторы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ЭЛЕКТРИЧЕСКОЕ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  Электризация тел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3.1.2  Взаимодействие зарядов. Два вида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3.1.3  Закон сохранения электрического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3.1.4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Кулона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3.1.5  Действие электрического поля на электрические заряды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10428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3.1.7  Принцип суперпозиции электрических полей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3.1.8  Потенциальность электростатического поля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3.1.9  Потенциал электрического поля. Разность потенциалов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3.1.10  Проводники в электрическом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3.1.11  Диэлектрики в электрическом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3.1.12  Электрическая емкость. Конденсатор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3.1.13  Энергия электрического поля конденсатора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28728" y="3214686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изменится электроемкость воздушного конденсатора при увеличении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одинаковом расстоянии между ними?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826699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 на одной пластине конденсатора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+ 3 Кл,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другой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—3 Кл,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напряжение между пластинами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электроемкость конденсатора?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фарадах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54" y="2574448"/>
            <a:ext cx="2249813" cy="1262059"/>
            <a:chOff x="6551" y="5003"/>
            <a:chExt cx="1740" cy="857"/>
          </a:xfrm>
          <a:noFill/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56080" y="2450878"/>
            <a:ext cx="132990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502765" y="2214554"/>
            <a:ext cx="2141201" cy="1262059"/>
            <a:chOff x="6220" y="5003"/>
            <a:chExt cx="1656" cy="857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220" y="5003"/>
              <a:ext cx="1656" cy="857"/>
              <a:chOff x="690" y="3302"/>
              <a:chExt cx="1441" cy="857"/>
            </a:xfrm>
            <a:grpFill/>
          </p:grpSpPr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690" y="3513"/>
                <a:ext cx="80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1205" y="3302"/>
                <a:ext cx="762" cy="812"/>
                <a:chOff x="10980" y="3511"/>
                <a:chExt cx="1215" cy="812"/>
              </a:xfrm>
              <a:grpFill/>
            </p:grpSpPr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10980" y="3511"/>
                  <a:ext cx="1100" cy="812"/>
                  <a:chOff x="10554" y="3779"/>
                  <a:chExt cx="878" cy="812"/>
                </a:xfrm>
                <a:grpFill/>
              </p:grpSpPr>
              <p:sp>
                <p:nvSpPr>
                  <p:cNvPr id="3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54" y="3779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9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200" b="1" dirty="0" smtClean="0"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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6882" y="5435"/>
              <a:ext cx="391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 rot="19808614">
            <a:off x="825179" y="3185003"/>
            <a:ext cx="42398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 </a:t>
            </a:r>
            <a:endParaRPr lang="ru-RU" sz="3200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286512" y="3786190"/>
            <a:ext cx="2071702" cy="662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 Ф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8715404" y="3880798"/>
            <a:ext cx="357190" cy="357190"/>
            <a:chOff x="9014" y="3756"/>
            <a:chExt cx="131" cy="131"/>
          </a:xfrm>
        </p:grpSpPr>
        <p:sp>
          <p:nvSpPr>
            <p:cNvPr id="83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Line 78"/>
          <p:cNvSpPr>
            <a:spLocks noChangeShapeType="1"/>
          </p:cNvSpPr>
          <p:nvPr/>
        </p:nvSpPr>
        <p:spPr bwMode="auto">
          <a:xfrm>
            <a:off x="8715404" y="3179248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90"/>
          <p:cNvGrpSpPr/>
          <p:nvPr/>
        </p:nvGrpSpPr>
        <p:grpSpPr>
          <a:xfrm>
            <a:off x="5688002" y="2285992"/>
            <a:ext cx="3170278" cy="2526768"/>
            <a:chOff x="5688002" y="2285992"/>
            <a:chExt cx="3170278" cy="2526768"/>
          </a:xfrm>
        </p:grpSpPr>
        <p:grpSp>
          <p:nvGrpSpPr>
            <p:cNvPr id="12" name="Группа 163"/>
            <p:cNvGrpSpPr/>
            <p:nvPr/>
          </p:nvGrpSpPr>
          <p:grpSpPr>
            <a:xfrm>
              <a:off x="6269090" y="2285992"/>
              <a:ext cx="2281898" cy="2526768"/>
              <a:chOff x="696925" y="713984"/>
              <a:chExt cx="2281898" cy="2526768"/>
            </a:xfrm>
          </p:grpSpPr>
          <p:sp>
            <p:nvSpPr>
              <p:cNvPr id="59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826823" y="2088752"/>
                <a:ext cx="36000" cy="22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794925" y="-384016"/>
                <a:ext cx="36000" cy="2232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Группа 90"/>
            <p:cNvGrpSpPr/>
            <p:nvPr/>
          </p:nvGrpSpPr>
          <p:grpSpPr>
            <a:xfrm>
              <a:off x="8193505" y="2286651"/>
              <a:ext cx="664775" cy="2500329"/>
              <a:chOff x="21085" y="3188855"/>
              <a:chExt cx="338850" cy="1595453"/>
            </a:xfrm>
          </p:grpSpPr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>
                <a:off x="21085" y="3904002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21085" y="4112524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Line 11"/>
              <p:cNvSpPr>
                <a:spLocks noChangeShapeType="1"/>
              </p:cNvSpPr>
              <p:nvPr/>
            </p:nvSpPr>
            <p:spPr bwMode="auto">
              <a:xfrm flipH="1" flipV="1">
                <a:off x="194701" y="318885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185123" y="409461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Группа 89"/>
            <p:cNvGrpSpPr/>
            <p:nvPr/>
          </p:nvGrpSpPr>
          <p:grpSpPr>
            <a:xfrm rot="5400000">
              <a:off x="5008856" y="3003723"/>
              <a:ext cx="2484001" cy="1125709"/>
              <a:chOff x="4675903" y="2800471"/>
              <a:chExt cx="2597828" cy="1217014"/>
            </a:xfrm>
          </p:grpSpPr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H="1">
                <a:off x="4675903" y="3365302"/>
                <a:ext cx="6023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5043424" y="2824051"/>
                <a:ext cx="1217014" cy="1169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Oval 55"/>
              <p:cNvSpPr>
                <a:spLocks noChangeArrowheads="1"/>
              </p:cNvSpPr>
              <p:nvPr/>
            </p:nvSpPr>
            <p:spPr bwMode="auto">
              <a:xfrm>
                <a:off x="5295829" y="2906220"/>
                <a:ext cx="774895" cy="87997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6049731" y="3331397"/>
                <a:ext cx="1224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2500298" y="4286256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-?</a:t>
            </a:r>
            <a:endParaRPr lang="ru-RU" sz="2800" b="1" dirty="0"/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3428992" y="4214818"/>
            <a:ext cx="2071702" cy="66269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46081" grpId="0" animBg="1"/>
      <p:bldP spid="46082" grpId="0" animBg="1"/>
      <p:bldP spid="24" grpId="0" animBg="1"/>
      <p:bldP spid="24" grpId="1" animBg="1"/>
      <p:bldP spid="36" grpId="0" animBg="1"/>
      <p:bldP spid="37" grpId="0" animBg="1"/>
      <p:bldP spid="85" grpId="0" animBg="1"/>
      <p:bldP spid="85" grpId="1" animBg="1"/>
      <p:bldP spid="92" grpId="0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 rot="5400000">
            <a:off x="6812166" y="1531513"/>
            <a:ext cx="2646216" cy="5750"/>
            <a:chOff x="1935" y="7591"/>
            <a:chExt cx="1441" cy="2"/>
          </a:xfrm>
        </p:grpSpPr>
        <p:sp>
          <p:nvSpPr>
            <p:cNvPr id="4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 rot="5400000">
            <a:off x="5927895" y="1605961"/>
            <a:ext cx="2646216" cy="5750"/>
            <a:chOff x="1935" y="7591"/>
            <a:chExt cx="1441" cy="2"/>
          </a:xfrm>
        </p:grpSpPr>
        <p:sp>
          <p:nvSpPr>
            <p:cNvPr id="13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Line 4"/>
          <p:cNvSpPr>
            <a:spLocks noChangeShapeType="1"/>
          </p:cNvSpPr>
          <p:nvPr/>
        </p:nvSpPr>
        <p:spPr bwMode="auto">
          <a:xfrm rot="-8340000">
            <a:off x="7412970" y="1779434"/>
            <a:ext cx="589485" cy="787014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32"/>
          <p:cNvGrpSpPr/>
          <p:nvPr/>
        </p:nvGrpSpPr>
        <p:grpSpPr>
          <a:xfrm>
            <a:off x="7715272" y="2395831"/>
            <a:ext cx="642942" cy="461665"/>
            <a:chOff x="8143900" y="3538839"/>
            <a:chExt cx="642942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143900" y="3538839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8286776" y="3571876"/>
              <a:ext cx="292776" cy="71438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Содержимое 36"/>
          <p:cNvSpPr txBox="1">
            <a:spLocks/>
          </p:cNvSpPr>
          <p:nvPr/>
        </p:nvSpPr>
        <p:spPr>
          <a:xfrm>
            <a:off x="0" y="-24"/>
            <a:ext cx="650082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9" name="Group 111"/>
          <p:cNvGrpSpPr>
            <a:grpSpLocks/>
          </p:cNvGrpSpPr>
          <p:nvPr/>
        </p:nvGrpSpPr>
        <p:grpSpPr bwMode="auto">
          <a:xfrm rot="5400000">
            <a:off x="7532297" y="1534523"/>
            <a:ext cx="2646216" cy="5750"/>
            <a:chOff x="1935" y="7593"/>
            <a:chExt cx="1441" cy="2"/>
          </a:xfrm>
        </p:grpSpPr>
        <p:sp>
          <p:nvSpPr>
            <p:cNvPr id="4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786710" y="1428736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/>
          </a:p>
        </p:txBody>
      </p:sp>
      <p:grpSp>
        <p:nvGrpSpPr>
          <p:cNvPr id="10" name="Группа 45"/>
          <p:cNvGrpSpPr/>
          <p:nvPr/>
        </p:nvGrpSpPr>
        <p:grpSpPr>
          <a:xfrm>
            <a:off x="7679459" y="198838"/>
            <a:ext cx="714380" cy="646331"/>
            <a:chOff x="7643834" y="139463"/>
            <a:chExt cx="714380" cy="646331"/>
          </a:xfrm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Line 4"/>
          <p:cNvSpPr>
            <a:spLocks noChangeShapeType="1"/>
          </p:cNvSpPr>
          <p:nvPr/>
        </p:nvSpPr>
        <p:spPr bwMode="auto">
          <a:xfrm rot="-8340000">
            <a:off x="7384690" y="499536"/>
            <a:ext cx="589485" cy="78701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0" y="714356"/>
            <a:ext cx="48577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12" name="Группа 68"/>
          <p:cNvGrpSpPr/>
          <p:nvPr/>
        </p:nvGrpSpPr>
        <p:grpSpPr>
          <a:xfrm>
            <a:off x="8429620" y="142852"/>
            <a:ext cx="714380" cy="523220"/>
            <a:chOff x="6572264" y="707332"/>
            <a:chExt cx="714380" cy="52322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630694" y="797820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2264" y="7073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7473662" y="1285860"/>
            <a:ext cx="428628" cy="386378"/>
            <a:chOff x="846" y="9235"/>
            <a:chExt cx="366" cy="388"/>
          </a:xfrm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572396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11-2, стр.24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43768" y="2786058"/>
            <a:ext cx="1785950" cy="214314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072330" y="0"/>
            <a:ext cx="1785950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132081" y="2714620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- - - - - - - - - - - 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7072330" y="-83604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+ + + + + + + +</a:t>
            </a:r>
            <a:endParaRPr lang="ru-RU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0">
            <a:lum bright="-20000" contrast="40000"/>
          </a:blip>
          <a:srcRect l="2343" t="8056" r="3320" b="59544"/>
          <a:stretch>
            <a:fillRect/>
          </a:stretch>
        </p:blipFill>
        <p:spPr bwMode="auto">
          <a:xfrm>
            <a:off x="0" y="400050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5573021" y="1142984"/>
            <a:ext cx="1142119" cy="9284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 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685240" y="1939699"/>
            <a:ext cx="83869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46"/>
          <p:cNvGrpSpPr/>
          <p:nvPr/>
        </p:nvGrpSpPr>
        <p:grpSpPr>
          <a:xfrm>
            <a:off x="4523667" y="1428736"/>
            <a:ext cx="2045416" cy="1000132"/>
            <a:chOff x="4319277" y="4841552"/>
            <a:chExt cx="2045416" cy="1000132"/>
          </a:xfrm>
          <a:solidFill>
            <a:schemeClr val="bg1"/>
          </a:solidFill>
        </p:grpSpPr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4319277" y="4841552"/>
              <a:ext cx="1143008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0" y="3786190"/>
            <a:ext cx="50003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63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  <p:bldP spid="44" grpId="0"/>
      <p:bldP spid="24" grpId="0" animBg="1"/>
      <p:bldP spid="48" grpId="0" animBg="1"/>
      <p:bldP spid="70" grpId="0" animBg="1"/>
      <p:bldP spid="70" grpId="1" animBg="1"/>
      <p:bldP spid="71" grpId="0" animBg="1"/>
      <p:bldP spid="71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" y="26866"/>
            <a:ext cx="93583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электрического поля в конденсаторе, если его заряд увеличить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раза.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06" y="3582692"/>
            <a:ext cx="2786673" cy="2000264"/>
            <a:chOff x="6322" y="5003"/>
            <a:chExt cx="1555" cy="8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322" y="5003"/>
              <a:ext cx="1555" cy="857"/>
              <a:chOff x="779" y="3302"/>
              <a:chExt cx="1352" cy="857"/>
            </a:xfrm>
          </p:grpSpPr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1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357422" y="4077350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772551" y="3571876"/>
            <a:ext cx="1784356" cy="1760546"/>
            <a:chOff x="11367" y="3511"/>
            <a:chExt cx="1110" cy="812"/>
          </a:xfrm>
        </p:grpSpPr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 rot="2563456">
            <a:off x="3421993" y="4055289"/>
            <a:ext cx="42398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15" grpId="0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045044" y="3406990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24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 воздушный конденсатор зарядили и отключили от источника тока. Как изменится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конденсатора при уменьшении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 его пластинами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задачу и выберите ответ.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Увеличится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4 раза.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9375" y="2439684"/>
            <a:ext cx="2786673" cy="2000264"/>
            <a:chOff x="6322" y="5003"/>
            <a:chExt cx="1555" cy="8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322" y="5003"/>
              <a:ext cx="1555" cy="857"/>
              <a:chOff x="779" y="3302"/>
              <a:chExt cx="1352" cy="857"/>
            </a:xfrm>
          </p:grpSpPr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2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515391" y="2934342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30520" y="2428868"/>
            <a:ext cx="1784356" cy="1760546"/>
            <a:chOff x="11367" y="3511"/>
            <a:chExt cx="1110" cy="812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6759170" y="2716435"/>
            <a:ext cx="2249813" cy="1262059"/>
            <a:chOff x="6551" y="5003"/>
            <a:chExt cx="1740" cy="857"/>
          </a:xfrm>
          <a:noFill/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500958" y="2643182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215174" y="4000504"/>
            <a:ext cx="1928826" cy="6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324" y="4130109"/>
            <a:ext cx="58919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отключили от источника тока.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-32" y="4714884"/>
            <a:ext cx="600735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43042" y="5357826"/>
            <a:ext cx="65877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отключили от источника тока.</a:t>
            </a:r>
            <a:endParaRPr lang="ru-RU" sz="3200" b="1" dirty="0"/>
          </a:p>
        </p:txBody>
      </p:sp>
      <p:sp>
        <p:nvSpPr>
          <p:cNvPr id="38" name="Рамка 37"/>
          <p:cNvSpPr/>
          <p:nvPr/>
        </p:nvSpPr>
        <p:spPr>
          <a:xfrm>
            <a:off x="1214414" y="2357430"/>
            <a:ext cx="1785950" cy="192882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5929330"/>
            <a:ext cx="6020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раза. </a:t>
            </a:r>
            <a:endParaRPr lang="ru-RU" sz="4400" dirty="0"/>
          </a:p>
        </p:txBody>
      </p:sp>
      <p:sp>
        <p:nvSpPr>
          <p:cNvPr id="40" name="Рамка 39"/>
          <p:cNvSpPr/>
          <p:nvPr/>
        </p:nvSpPr>
        <p:spPr>
          <a:xfrm>
            <a:off x="2872728" y="2357430"/>
            <a:ext cx="1785950" cy="192882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9153" grpId="0" animBg="1"/>
      <p:bldP spid="16" grpId="0"/>
      <p:bldP spid="31" grpId="0" animBg="1"/>
      <p:bldP spid="33" grpId="0"/>
      <p:bldP spid="34" grpId="0" animBg="1"/>
      <p:bldP spid="35" grpId="0" animBg="1"/>
      <p:bldP spid="36" grpId="0" autoUpdateAnimBg="0"/>
      <p:bldP spid="38" grpId="0" animBg="1"/>
      <p:bldP spid="39" grpId="0"/>
      <p:bldP spid="4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642938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тонкий проводник.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5110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88103" y="714544"/>
            <a:ext cx="45719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2594041" y="571480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143372" y="5000636"/>
            <a:ext cx="500062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1/С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0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latin typeface="Times New Roman"/>
                <a:ea typeface="Times New Roman"/>
              </a:rPr>
              <a:t>2/</a:t>
            </a:r>
            <a:r>
              <a:rPr lang="ru-RU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ru-RU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= </a:t>
            </a:r>
            <a:r>
              <a:rPr lang="ru-RU" sz="4000" b="1" dirty="0" smtClean="0">
                <a:latin typeface="Times New Roman"/>
                <a:ea typeface="Times New Roman"/>
              </a:rPr>
              <a:t>2С</a:t>
            </a:r>
            <a:r>
              <a:rPr lang="ru-RU" sz="4000" b="1" baseline="-25000" dirty="0" smtClean="0">
                <a:latin typeface="Times New Roman"/>
                <a:ea typeface="Times New Roman"/>
              </a:rPr>
              <a:t>н</a:t>
            </a:r>
            <a:endParaRPr lang="ru-RU" sz="4000" dirty="0"/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000628" y="1158853"/>
            <a:ext cx="3821368" cy="1055701"/>
            <a:chOff x="4792" y="6440"/>
            <a:chExt cx="1573" cy="426"/>
          </a:xfrm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5230" y="6463"/>
              <a:ext cx="140" cy="403"/>
              <a:chOff x="5230" y="6463"/>
              <a:chExt cx="140" cy="403"/>
            </a:xfrm>
          </p:grpSpPr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537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5829" y="6440"/>
              <a:ext cx="115" cy="403"/>
              <a:chOff x="5230" y="6463"/>
              <a:chExt cx="115" cy="403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5345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792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5380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939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85814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90205" y="2123942"/>
            <a:ext cx="2746926" cy="1305065"/>
            <a:chOff x="6153" y="6284"/>
            <a:chExt cx="1824" cy="729"/>
          </a:xfrm>
        </p:grpSpPr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4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37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46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857224" y="371475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14348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7"/>
          <p:cNvGrpSpPr/>
          <p:nvPr/>
        </p:nvGrpSpPr>
        <p:grpSpPr>
          <a:xfrm flipV="1">
            <a:off x="6500826" y="3286124"/>
            <a:ext cx="1224795" cy="1714512"/>
            <a:chOff x="6740993" y="2558178"/>
            <a:chExt cx="1724855" cy="1643074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930421" y="3415434"/>
              <a:ext cx="1233612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58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754769" y="2558178"/>
              <a:ext cx="150986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19"/>
          <p:cNvGrpSpPr>
            <a:grpSpLocks/>
          </p:cNvGrpSpPr>
          <p:nvPr/>
        </p:nvGrpSpPr>
        <p:grpSpPr bwMode="auto">
          <a:xfrm>
            <a:off x="5500694" y="3500438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65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67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572397" y="3714752"/>
            <a:ext cx="571504" cy="8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93"/>
          <p:cNvGrpSpPr/>
          <p:nvPr/>
        </p:nvGrpSpPr>
        <p:grpSpPr>
          <a:xfrm flipV="1">
            <a:off x="7990455" y="3226561"/>
            <a:ext cx="1224795" cy="1714512"/>
            <a:chOff x="6740993" y="2558178"/>
            <a:chExt cx="1724855" cy="1643074"/>
          </a:xfrm>
        </p:grpSpPr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 rot="10800000">
              <a:off x="6930421" y="3415434"/>
              <a:ext cx="1233612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0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71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9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 rot="10800000">
              <a:off x="6754769" y="2558178"/>
              <a:ext cx="150986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2714612" y="2428868"/>
            <a:ext cx="2428892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С=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/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4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42844" y="5715016"/>
            <a:ext cx="564360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</a:rPr>
              <a:t>Ничего не изменилось!!!</a:t>
            </a:r>
            <a:endParaRPr lang="ru-RU" sz="4000" dirty="0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6858048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14, стр.28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7" grpId="0" animBg="1"/>
      <p:bldP spid="28" grpId="0"/>
      <p:bldP spid="29" grpId="0"/>
      <p:bldP spid="57" grpId="0" animBg="1"/>
      <p:bldP spid="93" grpId="0"/>
      <p:bldP spid="102" grpId="0" animBg="1"/>
      <p:bldP spid="102" grpId="1" animBg="1"/>
      <p:bldP spid="10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0"/>
            <a:ext cx="6429388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Залить диэлектриком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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908" y="1059483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071546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9161" y="1059671"/>
            <a:ext cx="1714512" cy="321471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44557" y="1071546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214414" y="285749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666848" y="3857628"/>
            <a:ext cx="1643074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214414" y="5072074"/>
            <a:ext cx="742952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latin typeface="Times New Roman"/>
              </a:rPr>
              <a:t>Ёмкость увеличилась в</a:t>
            </a:r>
            <a:r>
              <a:rPr lang="ru-RU" sz="4000" b="1" dirty="0" smtClean="0">
                <a:latin typeface="Times New Roman"/>
                <a:ea typeface="Times New Roman"/>
                <a:sym typeface="Symbol"/>
              </a:rPr>
              <a:t> </a:t>
            </a:r>
            <a:r>
              <a:rPr lang="ru-RU" sz="6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ru-RU" sz="4000" b="1" dirty="0" smtClean="0">
                <a:latin typeface="Times New Roman"/>
                <a:ea typeface="Times New Roman"/>
                <a:sym typeface="Symbol"/>
              </a:rPr>
              <a:t>раз</a:t>
            </a:r>
            <a:endParaRPr lang="ru-RU" sz="4000" b="1" dirty="0"/>
          </a:p>
        </p:txBody>
      </p:sp>
      <p:grpSp>
        <p:nvGrpSpPr>
          <p:cNvPr id="12" name="Группа 7"/>
          <p:cNvGrpSpPr/>
          <p:nvPr/>
        </p:nvGrpSpPr>
        <p:grpSpPr>
          <a:xfrm>
            <a:off x="4416193" y="2786058"/>
            <a:ext cx="2298947" cy="1749950"/>
            <a:chOff x="6702210" y="2451302"/>
            <a:chExt cx="2298947" cy="1749950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8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149" cy="829"/>
                <a:chOff x="946" y="3330"/>
                <a:chExt cx="999" cy="829"/>
              </a:xfrm>
              <a:grpFill/>
            </p:grpSpPr>
            <p:sp>
              <p:nvSpPr>
                <p:cNvPr id="9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724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4000" b="1" baseline="-25000" dirty="0" smtClean="0">
                      <a:solidFill>
                        <a:srgbClr val="006600"/>
                      </a:solidFill>
                      <a:latin typeface="Times New Roman"/>
                      <a:ea typeface="Times New Roman"/>
                    </a:rPr>
                    <a:t>к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7575822" y="2451302"/>
              <a:ext cx="1412404" cy="8926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006600"/>
                  </a:solidFill>
                  <a:latin typeface="Times New Roman"/>
                  <a:ea typeface="Times New Roman"/>
                  <a:sym typeface="Symbol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14, стр.28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57" grpId="0" animBg="1"/>
      <p:bldP spid="10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проводник толщиной 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000" dirty="0" smtClean="0">
                <a:latin typeface="Times New Roman"/>
                <a:ea typeface="Times New Roman"/>
              </a:rPr>
              <a:t>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5110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5040" y="714544"/>
            <a:ext cx="714380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2594041" y="571480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000612" y="1171244"/>
            <a:ext cx="3583288" cy="1055701"/>
            <a:chOff x="4792" y="6445"/>
            <a:chExt cx="1475" cy="426"/>
          </a:xfrm>
        </p:grpSpPr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5230" y="6463"/>
              <a:ext cx="86" cy="408"/>
              <a:chOff x="5230" y="6463"/>
              <a:chExt cx="86" cy="408"/>
            </a:xfrm>
          </p:grpSpPr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5316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5775" y="6445"/>
              <a:ext cx="71" cy="403"/>
              <a:chOff x="5176" y="6468"/>
              <a:chExt cx="71" cy="403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5176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5247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792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5326" y="6675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841" y="6675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85814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5590205" y="2123942"/>
            <a:ext cx="2746926" cy="1305065"/>
            <a:chOff x="6153" y="6284"/>
            <a:chExt cx="1824" cy="729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30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1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3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34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0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43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85786" y="392906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14348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57"/>
          <p:cNvGrpSpPr/>
          <p:nvPr/>
        </p:nvGrpSpPr>
        <p:grpSpPr>
          <a:xfrm flipV="1">
            <a:off x="5786445" y="3381500"/>
            <a:ext cx="1520897" cy="1571638"/>
            <a:chOff x="6323999" y="2558178"/>
            <a:chExt cx="2141849" cy="1506154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525210" y="3448179"/>
              <a:ext cx="1307861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55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323999" y="2558178"/>
              <a:ext cx="201209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19"/>
          <p:cNvGrpSpPr>
            <a:grpSpLocks/>
          </p:cNvGrpSpPr>
          <p:nvPr/>
        </p:nvGrpSpPr>
        <p:grpSpPr bwMode="auto">
          <a:xfrm>
            <a:off x="5000628" y="3500438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62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65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215206" y="3714752"/>
            <a:ext cx="571504" cy="8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Группа 93"/>
          <p:cNvGrpSpPr/>
          <p:nvPr/>
        </p:nvGrpSpPr>
        <p:grpSpPr>
          <a:xfrm flipV="1">
            <a:off x="7572396" y="3369438"/>
            <a:ext cx="1429514" cy="1571637"/>
            <a:chOff x="6554664" y="2558178"/>
            <a:chExt cx="2013155" cy="1506153"/>
          </a:xfrm>
        </p:grpSpPr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 rot="10800000">
              <a:off x="6755875" y="3459558"/>
              <a:ext cx="1307859" cy="6047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70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9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 rot="10800000">
              <a:off x="6554664" y="2558178"/>
              <a:ext cx="2013155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571604" y="4500570"/>
            <a:ext cx="3357586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С=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r>
              <a:rPr lang="ru-RU" sz="4400" b="1" dirty="0" smtClean="0">
                <a:latin typeface="Times New Roman"/>
                <a:ea typeface="Times New Roman"/>
              </a:rPr>
              <a:t>/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d-a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) </a:t>
            </a:r>
            <a:endParaRPr lang="ru-RU" sz="4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5572140"/>
            <a:ext cx="564360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</a:rPr>
              <a:t>Ёмкость уменьшилась!?</a:t>
            </a:r>
            <a:endParaRPr lang="ru-RU" sz="40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142976" y="3143248"/>
            <a:ext cx="7200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1214414" y="228599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-32" y="5572140"/>
            <a:ext cx="621510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Ёмкость увеличилась!!!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71" name="Группа 7"/>
          <p:cNvGrpSpPr/>
          <p:nvPr/>
        </p:nvGrpSpPr>
        <p:grpSpPr>
          <a:xfrm>
            <a:off x="2643174" y="2214554"/>
            <a:ext cx="2571768" cy="1643074"/>
            <a:chOff x="6702210" y="2558178"/>
            <a:chExt cx="2571768" cy="1643074"/>
          </a:xfrm>
        </p:grpSpPr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7488028" y="3415434"/>
              <a:ext cx="1785950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-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4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3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74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latin typeface="Times New Roman"/>
                      <a:ea typeface="Times New Roman"/>
                    </a:rPr>
                    <a:t>1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6858016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стр.19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/>
      <p:bldP spid="29" grpId="0"/>
      <p:bldP spid="57" grpId="0" animBg="1"/>
      <p:bldP spid="93" grpId="0"/>
      <p:bldP spid="102" grpId="0" animBg="1"/>
      <p:bldP spid="102" grpId="1" animBg="1"/>
      <p:bldP spid="103" grpId="0" animBg="1"/>
      <p:bldP spid="89" grpId="0" animBg="1"/>
      <p:bldP spid="90" grpId="0" animBg="1"/>
      <p:bldP spid="90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диэлектрик</a:t>
            </a:r>
            <a:r>
              <a:rPr lang="ru-RU" sz="4000" dirty="0" smtClean="0">
                <a:latin typeface="Times New Roman"/>
                <a:ea typeface="Times New Roman"/>
              </a:rPr>
              <a:t> толщиной 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000" dirty="0" smtClean="0">
                <a:latin typeface="Times New Roman"/>
                <a:ea typeface="Times New Roman"/>
              </a:rPr>
              <a:t>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18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0162" y="714356"/>
            <a:ext cx="714380" cy="321471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2143108" y="547542"/>
            <a:ext cx="2298947" cy="1441199"/>
            <a:chOff x="6702210" y="2605678"/>
            <a:chExt cx="2298947" cy="144119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261059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635198" y="26056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221775" y="500042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5000628" y="2071678"/>
            <a:ext cx="2746926" cy="1305065"/>
            <a:chOff x="6153" y="6284"/>
            <a:chExt cx="1824" cy="729"/>
          </a:xfrm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9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0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31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3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34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80908" y="392906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309470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57"/>
          <p:cNvGrpSpPr/>
          <p:nvPr/>
        </p:nvGrpSpPr>
        <p:grpSpPr>
          <a:xfrm flipV="1">
            <a:off x="5715008" y="3469377"/>
            <a:ext cx="1520898" cy="1459821"/>
            <a:chOff x="6323998" y="2596874"/>
            <a:chExt cx="2141850" cy="1398996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323998" y="3379717"/>
              <a:ext cx="2112699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r>
                <a:rPr lang="ru-RU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46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323999" y="2596874"/>
              <a:ext cx="201209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19"/>
          <p:cNvGrpSpPr>
            <a:grpSpLocks/>
          </p:cNvGrpSpPr>
          <p:nvPr/>
        </p:nvGrpSpPr>
        <p:grpSpPr bwMode="auto">
          <a:xfrm>
            <a:off x="4857752" y="3593244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58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143768" y="3898006"/>
            <a:ext cx="571504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-32" y="5143512"/>
            <a:ext cx="1143008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 = </a:t>
            </a:r>
            <a:endParaRPr lang="ru-RU" sz="44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738098" y="3143248"/>
            <a:ext cx="7200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809536" y="228599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28894" y="6150114"/>
            <a:ext cx="621510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Ёмкость увеличилась!!!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62" name="Группа 7"/>
          <p:cNvGrpSpPr/>
          <p:nvPr/>
        </p:nvGrpSpPr>
        <p:grpSpPr>
          <a:xfrm>
            <a:off x="2142463" y="2035865"/>
            <a:ext cx="2715289" cy="1500574"/>
            <a:chOff x="6558689" y="2593803"/>
            <a:chExt cx="2715289" cy="1500574"/>
          </a:xfrm>
        </p:grpSpPr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7488028" y="3308559"/>
              <a:ext cx="1785950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-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4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" name="Group 2"/>
            <p:cNvGrpSpPr>
              <a:grpSpLocks/>
            </p:cNvGrpSpPr>
            <p:nvPr/>
          </p:nvGrpSpPr>
          <p:grpSpPr bwMode="auto">
            <a:xfrm>
              <a:off x="6558689" y="2757670"/>
              <a:ext cx="2442470" cy="1220825"/>
              <a:chOff x="6402" y="5031"/>
              <a:chExt cx="1889" cy="829"/>
            </a:xfrm>
            <a:noFill/>
          </p:grpSpPr>
          <p:grpSp>
            <p:nvGrpSpPr>
              <p:cNvPr id="67" name="Group 3"/>
              <p:cNvGrpSpPr>
                <a:grpSpLocks/>
              </p:cNvGrpSpPr>
              <p:nvPr/>
            </p:nvGrpSpPr>
            <p:grpSpPr bwMode="auto">
              <a:xfrm>
                <a:off x="6402" y="5031"/>
                <a:ext cx="1473" cy="829"/>
                <a:chOff x="850" y="3330"/>
                <a:chExt cx="1281" cy="829"/>
              </a:xfrm>
              <a:grpFill/>
            </p:grpSpPr>
            <p:sp>
              <p:nvSpPr>
                <p:cNvPr id="1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0" y="3513"/>
                  <a:ext cx="817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solidFill>
                        <a:srgbClr val="0033CC"/>
                      </a:solidFill>
                      <a:latin typeface="Times New Roman"/>
                      <a:ea typeface="Times New Roman"/>
                    </a:rPr>
                    <a:t>1,2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Text Box 6"/>
            <p:cNvSpPr txBox="1">
              <a:spLocks noChangeArrowheads="1"/>
            </p:cNvSpPr>
            <p:nvPr/>
          </p:nvSpPr>
          <p:spPr bwMode="auto">
            <a:xfrm>
              <a:off x="7801448" y="2593803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Группа 109"/>
          <p:cNvGrpSpPr/>
          <p:nvPr/>
        </p:nvGrpSpPr>
        <p:grpSpPr>
          <a:xfrm>
            <a:off x="4916528" y="1171244"/>
            <a:ext cx="4215629" cy="1055701"/>
            <a:chOff x="4922816" y="1171244"/>
            <a:chExt cx="4215629" cy="1055701"/>
          </a:xfrm>
        </p:grpSpPr>
        <p:grpSp>
          <p:nvGrpSpPr>
            <p:cNvPr id="69" name="Group 9"/>
            <p:cNvGrpSpPr>
              <a:grpSpLocks/>
            </p:cNvGrpSpPr>
            <p:nvPr/>
          </p:nvGrpSpPr>
          <p:grpSpPr bwMode="auto">
            <a:xfrm>
              <a:off x="4922816" y="1171244"/>
              <a:ext cx="3303914" cy="1055701"/>
              <a:chOff x="4907" y="6445"/>
              <a:chExt cx="1360" cy="426"/>
            </a:xfrm>
          </p:grpSpPr>
          <p:grpSp>
            <p:nvGrpSpPr>
              <p:cNvPr id="70" name="Group 10"/>
              <p:cNvGrpSpPr>
                <a:grpSpLocks/>
              </p:cNvGrpSpPr>
              <p:nvPr/>
            </p:nvGrpSpPr>
            <p:grpSpPr bwMode="auto">
              <a:xfrm>
                <a:off x="5230" y="6463"/>
                <a:ext cx="86" cy="408"/>
                <a:chOff x="5230" y="6463"/>
                <a:chExt cx="86" cy="408"/>
              </a:xfrm>
            </p:grpSpPr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523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Line 12"/>
                <p:cNvSpPr>
                  <a:spLocks noChangeShapeType="1"/>
                </p:cNvSpPr>
                <p:nvPr/>
              </p:nvSpPr>
              <p:spPr bwMode="auto">
                <a:xfrm>
                  <a:off x="5316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1" name="Group 13"/>
              <p:cNvGrpSpPr>
                <a:grpSpLocks/>
              </p:cNvGrpSpPr>
              <p:nvPr/>
            </p:nvGrpSpPr>
            <p:grpSpPr bwMode="auto">
              <a:xfrm>
                <a:off x="5775" y="6445"/>
                <a:ext cx="71" cy="403"/>
                <a:chOff x="5176" y="6468"/>
                <a:chExt cx="71" cy="403"/>
              </a:xfrm>
            </p:grpSpPr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5176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>
                  <a:off x="5247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4907" y="6670"/>
                <a:ext cx="2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5326" y="6675"/>
                <a:ext cx="4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5841" y="6675"/>
                <a:ext cx="4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>
              <a:off x="8282233" y="1227726"/>
              <a:ext cx="0" cy="99870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15"/>
            <p:cNvSpPr>
              <a:spLocks noChangeShapeType="1"/>
            </p:cNvSpPr>
            <p:nvPr/>
          </p:nvSpPr>
          <p:spPr bwMode="auto">
            <a:xfrm>
              <a:off x="8454717" y="1227726"/>
              <a:ext cx="0" cy="9987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Line 18"/>
            <p:cNvSpPr>
              <a:spLocks noChangeShapeType="1"/>
            </p:cNvSpPr>
            <p:nvPr/>
          </p:nvSpPr>
          <p:spPr bwMode="auto">
            <a:xfrm>
              <a:off x="8454445" y="1773955"/>
              <a:ext cx="684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6786578" y="500042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048580" y="1171116"/>
            <a:ext cx="108000" cy="9720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116"/>
          <p:cNvGrpSpPr/>
          <p:nvPr/>
        </p:nvGrpSpPr>
        <p:grpSpPr>
          <a:xfrm>
            <a:off x="7572396" y="2059803"/>
            <a:ext cx="1035945" cy="1238196"/>
            <a:chOff x="7572396" y="2059803"/>
            <a:chExt cx="1035945" cy="1238196"/>
          </a:xfrm>
        </p:grpSpPr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7859247" y="2059803"/>
              <a:ext cx="571370" cy="590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7851484" y="2690750"/>
              <a:ext cx="756857" cy="60724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45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ru-RU" sz="40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Line 41"/>
            <p:cNvSpPr>
              <a:spLocks noChangeShapeType="1"/>
            </p:cNvSpPr>
            <p:nvPr/>
          </p:nvSpPr>
          <p:spPr bwMode="auto">
            <a:xfrm>
              <a:off x="7950075" y="2661314"/>
              <a:ext cx="415847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 Box 43"/>
            <p:cNvSpPr txBox="1">
              <a:spLocks noChangeArrowheads="1"/>
            </p:cNvSpPr>
            <p:nvPr/>
          </p:nvSpPr>
          <p:spPr bwMode="auto">
            <a:xfrm>
              <a:off x="7572396" y="2357430"/>
              <a:ext cx="756007" cy="805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4" name="Группа 7"/>
          <p:cNvGrpSpPr/>
          <p:nvPr/>
        </p:nvGrpSpPr>
        <p:grpSpPr>
          <a:xfrm>
            <a:off x="2357428" y="3500438"/>
            <a:ext cx="2500324" cy="1372817"/>
            <a:chOff x="6558695" y="2605678"/>
            <a:chExt cx="2500324" cy="1372817"/>
          </a:xfrm>
        </p:grpSpPr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7916656" y="3284809"/>
              <a:ext cx="570859" cy="5715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Group 2"/>
            <p:cNvGrpSpPr>
              <a:grpSpLocks/>
            </p:cNvGrpSpPr>
            <p:nvPr/>
          </p:nvGrpSpPr>
          <p:grpSpPr bwMode="auto">
            <a:xfrm>
              <a:off x="6558695" y="2757670"/>
              <a:ext cx="2442472" cy="1220825"/>
              <a:chOff x="6402" y="5031"/>
              <a:chExt cx="1889" cy="829"/>
            </a:xfrm>
            <a:noFill/>
          </p:grpSpPr>
          <p:grpSp>
            <p:nvGrpSpPr>
              <p:cNvPr id="77" name="Group 3"/>
              <p:cNvGrpSpPr>
                <a:grpSpLocks/>
              </p:cNvGrpSpPr>
              <p:nvPr/>
            </p:nvGrpSpPr>
            <p:grpSpPr bwMode="auto">
              <a:xfrm>
                <a:off x="6402" y="5031"/>
                <a:ext cx="1473" cy="829"/>
                <a:chOff x="850" y="3330"/>
                <a:chExt cx="1281" cy="829"/>
              </a:xfrm>
              <a:grpFill/>
            </p:grpSpPr>
            <p:sp>
              <p:nvSpPr>
                <p:cNvPr id="12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0" y="3513"/>
                  <a:ext cx="721" cy="45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solidFill>
                        <a:srgbClr val="006600"/>
                      </a:solidFill>
                      <a:latin typeface="Times New Roman"/>
                      <a:ea typeface="Times New Roman"/>
                    </a:rPr>
                    <a:t>3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7575823" y="2605678"/>
              <a:ext cx="1483196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Группа 57"/>
          <p:cNvGrpSpPr/>
          <p:nvPr/>
        </p:nvGrpSpPr>
        <p:grpSpPr>
          <a:xfrm flipV="1">
            <a:off x="7633450" y="3469377"/>
            <a:ext cx="1439145" cy="1459819"/>
            <a:chOff x="6740993" y="2596876"/>
            <a:chExt cx="2026720" cy="1398994"/>
          </a:xfrm>
        </p:grpSpPr>
        <p:sp>
          <p:nvSpPr>
            <p:cNvPr id="129" name="Text Box 5"/>
            <p:cNvSpPr txBox="1">
              <a:spLocks noChangeArrowheads="1"/>
            </p:cNvSpPr>
            <p:nvPr/>
          </p:nvSpPr>
          <p:spPr bwMode="auto">
            <a:xfrm rot="10800000">
              <a:off x="6927627" y="3379717"/>
              <a:ext cx="733429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9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80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 rot="10800000">
              <a:off x="6755618" y="2596876"/>
              <a:ext cx="2012095" cy="714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928662" y="5500702"/>
            <a:ext cx="2714644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latin typeface="Times New Roman"/>
                <a:ea typeface="Times New Roman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+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(1-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) </a:t>
            </a:r>
            <a:endParaRPr lang="ru-RU" sz="4400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1142976" y="4770045"/>
            <a:ext cx="1571636" cy="6592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ts val="4000"/>
              </a:lnSpc>
              <a:spcAft>
                <a:spcPts val="0"/>
              </a:spcAft>
              <a:buSzPts val="1000"/>
            </a:pPr>
            <a:r>
              <a:rPr lang="en-US" sz="6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endParaRPr lang="ru-RU" sz="4400" dirty="0"/>
          </a:p>
        </p:txBody>
      </p:sp>
      <p:sp>
        <p:nvSpPr>
          <p:cNvPr id="138" name="Line 11"/>
          <p:cNvSpPr>
            <a:spLocks noChangeShapeType="1"/>
          </p:cNvSpPr>
          <p:nvPr/>
        </p:nvSpPr>
        <p:spPr bwMode="auto">
          <a:xfrm>
            <a:off x="1262290" y="5488827"/>
            <a:ext cx="136799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2"/>
          <p:cNvSpPr txBox="1">
            <a:spLocks noChangeArrowheads="1"/>
          </p:cNvSpPr>
          <p:nvPr/>
        </p:nvSpPr>
        <p:spPr bwMode="auto">
          <a:xfrm>
            <a:off x="0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16, стр.29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/>
      <p:bldP spid="29" grpId="0"/>
      <p:bldP spid="57" grpId="0" animBg="1"/>
      <p:bldP spid="93" grpId="0"/>
      <p:bldP spid="102" grpId="0" animBg="1"/>
      <p:bldP spid="89" grpId="0" animBg="1"/>
      <p:bldP spid="90" grpId="0" animBg="1"/>
      <p:bldP spid="111" grpId="0"/>
      <p:bldP spid="112" grpId="0" animBg="1"/>
      <p:bldP spid="136" grpId="0" animBg="1"/>
      <p:bldP spid="137" grpId="0" animBg="1"/>
      <p:bldP spid="13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928662" y="-500090"/>
            <a:ext cx="3143240" cy="3829056"/>
            <a:chOff x="214282" y="-500090"/>
            <a:chExt cx="3143240" cy="3829056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-500090"/>
              <a:ext cx="3143240" cy="3829056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1487287" y="428604"/>
              <a:ext cx="1727391" cy="1244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71670" y="571480"/>
              <a:ext cx="6094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52755" y="-10190"/>
            <a:ext cx="9286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Г*. В воздушный конденсатор внесена диэлектрическая пластинка с диэлектрической проницаемостью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толщиной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а/2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расположена, как указано на рисунке. Определить,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 сколько раз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изменилась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емкость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конденсатора при внесении пластинки в конденсатор.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94296" y="428604"/>
            <a:ext cx="1298731" cy="1214446"/>
            <a:chOff x="5230" y="6463"/>
            <a:chExt cx="140" cy="403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230" y="6463"/>
              <a:ext cx="0" cy="403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370" y="6463"/>
              <a:ext cx="0" cy="403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0" y="1000108"/>
            <a:ext cx="917785" cy="78581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23"/>
          <p:cNvGrpSpPr/>
          <p:nvPr/>
        </p:nvGrpSpPr>
        <p:grpSpPr>
          <a:xfrm>
            <a:off x="2357422" y="420155"/>
            <a:ext cx="1656000" cy="1214446"/>
            <a:chOff x="5286380" y="815982"/>
            <a:chExt cx="1571636" cy="1214446"/>
          </a:xfrm>
        </p:grpSpPr>
        <p:grpSp>
          <p:nvGrpSpPr>
            <p:cNvPr id="7" name="Группа 19"/>
            <p:cNvGrpSpPr/>
            <p:nvPr/>
          </p:nvGrpSpPr>
          <p:grpSpPr>
            <a:xfrm>
              <a:off x="5286380" y="815982"/>
              <a:ext cx="1571636" cy="1214446"/>
              <a:chOff x="4714876" y="785794"/>
              <a:chExt cx="1142976" cy="1214446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4714876" y="785794"/>
                <a:ext cx="1142976" cy="1214446"/>
                <a:chOff x="5230" y="6463"/>
                <a:chExt cx="140" cy="403"/>
              </a:xfrm>
            </p:grpSpPr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>
                  <a:off x="523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12"/>
                <p:cNvSpPr>
                  <a:spLocks noChangeShapeType="1"/>
                </p:cNvSpPr>
                <p:nvPr/>
              </p:nvSpPr>
              <p:spPr bwMode="auto">
                <a:xfrm>
                  <a:off x="537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4743853" y="794242"/>
                <a:ext cx="1070691" cy="12059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786446" y="1000108"/>
              <a:ext cx="6094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987221" y="1714488"/>
            <a:ext cx="3000396" cy="1214446"/>
            <a:chOff x="5230" y="6463"/>
            <a:chExt cx="140" cy="403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5230" y="6463"/>
              <a:ext cx="0" cy="4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5370" y="6463"/>
              <a:ext cx="0" cy="4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0" y="1785926"/>
            <a:ext cx="1000100" cy="42862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4000496" y="1071546"/>
            <a:ext cx="928694" cy="42862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V="1">
            <a:off x="4000496" y="1500174"/>
            <a:ext cx="917785" cy="78581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000628" y="-71462"/>
            <a:ext cx="3194206" cy="1453653"/>
            <a:chOff x="5857" y="6214"/>
            <a:chExt cx="2121" cy="812"/>
          </a:xfrm>
        </p:grpSpPr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6887" y="6273"/>
              <a:ext cx="550" cy="740"/>
              <a:chOff x="5534" y="7196"/>
              <a:chExt cx="731" cy="740"/>
            </a:xfrm>
          </p:grpSpPr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5534" y="7196"/>
                <a:ext cx="731" cy="740"/>
                <a:chOff x="11393" y="3583"/>
                <a:chExt cx="1081" cy="740"/>
              </a:xfrm>
            </p:grpSpPr>
            <p:sp>
              <p:nvSpPr>
                <p:cNvPr id="54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" name="Group 23"/>
                <p:cNvGrpSpPr>
                  <a:grpSpLocks/>
                </p:cNvGrpSpPr>
                <p:nvPr/>
              </p:nvGrpSpPr>
              <p:grpSpPr bwMode="auto">
                <a:xfrm>
                  <a:off x="11393" y="3583"/>
                  <a:ext cx="1081" cy="740"/>
                  <a:chOff x="10898" y="3851"/>
                  <a:chExt cx="864" cy="740"/>
                </a:xfrm>
              </p:grpSpPr>
              <p:sp>
                <p:nvSpPr>
                  <p:cNvPr id="5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21" y="3851"/>
                    <a:ext cx="63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7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>
                <a:off x="5552" y="7556"/>
                <a:ext cx="36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5857" y="6214"/>
              <a:ext cx="2121" cy="812"/>
              <a:chOff x="5473" y="6214"/>
              <a:chExt cx="2121" cy="812"/>
            </a:xfrm>
          </p:grpSpPr>
          <p:grpSp>
            <p:nvGrpSpPr>
              <p:cNvPr id="22" name="Group 28"/>
              <p:cNvGrpSpPr>
                <a:grpSpLocks/>
              </p:cNvGrpSpPr>
              <p:nvPr/>
            </p:nvGrpSpPr>
            <p:grpSpPr bwMode="auto">
              <a:xfrm>
                <a:off x="5473" y="6214"/>
                <a:ext cx="949" cy="812"/>
                <a:chOff x="4868" y="7124"/>
                <a:chExt cx="1260" cy="812"/>
              </a:xfrm>
            </p:grpSpPr>
            <p:grpSp>
              <p:nvGrpSpPr>
                <p:cNvPr id="24" name="Group 29"/>
                <p:cNvGrpSpPr>
                  <a:grpSpLocks/>
                </p:cNvGrpSpPr>
                <p:nvPr/>
              </p:nvGrpSpPr>
              <p:grpSpPr bwMode="auto">
                <a:xfrm>
                  <a:off x="4868" y="7124"/>
                  <a:ext cx="1260" cy="812"/>
                  <a:chOff x="10408" y="3511"/>
                  <a:chExt cx="1863" cy="812"/>
                </a:xfrm>
              </p:grpSpPr>
              <p:sp>
                <p:nvSpPr>
                  <p:cNvPr id="4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408" y="3511"/>
                    <a:ext cx="1863" cy="812"/>
                    <a:chOff x="10098" y="3779"/>
                    <a:chExt cx="1487" cy="812"/>
                  </a:xfrm>
                </p:grpSpPr>
                <p:sp>
                  <p:nvSpPr>
                    <p:cNvPr id="50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20" y="3779"/>
                      <a:ext cx="865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98" y="4141"/>
                      <a:ext cx="1487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40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auto">
                <a:xfrm>
                  <a:off x="4967" y="7530"/>
                  <a:ext cx="50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7" name="Group 35"/>
              <p:cNvGrpSpPr>
                <a:grpSpLocks/>
              </p:cNvGrpSpPr>
              <p:nvPr/>
            </p:nvGrpSpPr>
            <p:grpSpPr bwMode="auto">
              <a:xfrm>
                <a:off x="7044" y="6267"/>
                <a:ext cx="550" cy="733"/>
                <a:chOff x="5534" y="7203"/>
                <a:chExt cx="731" cy="733"/>
              </a:xfrm>
            </p:grpSpPr>
            <p:grpSp>
              <p:nvGrpSpPr>
                <p:cNvPr id="33" name="Group 36"/>
                <p:cNvGrpSpPr>
                  <a:grpSpLocks/>
                </p:cNvGrpSpPr>
                <p:nvPr/>
              </p:nvGrpSpPr>
              <p:grpSpPr bwMode="auto">
                <a:xfrm>
                  <a:off x="5534" y="7203"/>
                  <a:ext cx="731" cy="733"/>
                  <a:chOff x="11393" y="3590"/>
                  <a:chExt cx="1081" cy="733"/>
                </a:xfrm>
              </p:grpSpPr>
              <p:sp>
                <p:nvSpPr>
                  <p:cNvPr id="4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93" y="3590"/>
                    <a:ext cx="1081" cy="733"/>
                    <a:chOff x="10898" y="3858"/>
                    <a:chExt cx="864" cy="733"/>
                  </a:xfrm>
                </p:grpSpPr>
                <p:sp>
                  <p:nvSpPr>
                    <p:cNvPr id="44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49" y="3858"/>
                      <a:ext cx="753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5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1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4929190" y="1357298"/>
            <a:ext cx="3927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верх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66"/>
          <p:cNvGrpSpPr/>
          <p:nvPr/>
        </p:nvGrpSpPr>
        <p:grpSpPr>
          <a:xfrm>
            <a:off x="71406" y="3008816"/>
            <a:ext cx="2714644" cy="1634630"/>
            <a:chOff x="6751343" y="2558178"/>
            <a:chExt cx="2714644" cy="1634630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7751475" y="3406990"/>
              <a:ext cx="1143007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 2"/>
            <p:cNvGrpSpPr>
              <a:grpSpLocks/>
            </p:cNvGrpSpPr>
            <p:nvPr/>
          </p:nvGrpSpPr>
          <p:grpSpPr bwMode="auto">
            <a:xfrm>
              <a:off x="6751343" y="2757670"/>
              <a:ext cx="2249813" cy="1220825"/>
              <a:chOff x="6551" y="5031"/>
              <a:chExt cx="1740" cy="829"/>
            </a:xfrm>
            <a:noFill/>
          </p:grpSpPr>
          <p:grpSp>
            <p:nvGrpSpPr>
              <p:cNvPr id="37" name="Group 3"/>
              <p:cNvGrpSpPr>
                <a:grpSpLocks/>
              </p:cNvGrpSpPr>
              <p:nvPr/>
            </p:nvGrpSpPr>
            <p:grpSpPr bwMode="auto">
              <a:xfrm>
                <a:off x="6551" y="5031"/>
                <a:ext cx="1326" cy="829"/>
                <a:chOff x="978" y="3330"/>
                <a:chExt cx="1153" cy="829"/>
              </a:xfrm>
              <a:grpFill/>
            </p:grpSpPr>
            <p:sp>
              <p:nvSpPr>
                <p:cNvPr id="6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" y="3513"/>
                  <a:ext cx="625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89016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67"/>
          <p:cNvGrpSpPr/>
          <p:nvPr/>
        </p:nvGrpSpPr>
        <p:grpSpPr>
          <a:xfrm>
            <a:off x="2571736" y="2986286"/>
            <a:ext cx="2500330" cy="1585722"/>
            <a:chOff x="6751343" y="2498412"/>
            <a:chExt cx="2500330" cy="1585722"/>
          </a:xfrm>
        </p:grpSpPr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7394285" y="2498412"/>
              <a:ext cx="1857388" cy="9286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7680038" y="3406990"/>
              <a:ext cx="1071570" cy="677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"/>
            <p:cNvGrpSpPr>
              <a:grpSpLocks/>
            </p:cNvGrpSpPr>
            <p:nvPr/>
          </p:nvGrpSpPr>
          <p:grpSpPr bwMode="auto">
            <a:xfrm>
              <a:off x="6751343" y="2757670"/>
              <a:ext cx="2249813" cy="1220825"/>
              <a:chOff x="6551" y="5031"/>
              <a:chExt cx="1740" cy="829"/>
            </a:xfrm>
            <a:noFill/>
          </p:grpSpPr>
          <p:grpSp>
            <p:nvGrpSpPr>
              <p:cNvPr id="46" name="Group 3"/>
              <p:cNvGrpSpPr>
                <a:grpSpLocks/>
              </p:cNvGrpSpPr>
              <p:nvPr/>
            </p:nvGrpSpPr>
            <p:grpSpPr bwMode="auto">
              <a:xfrm>
                <a:off x="6551" y="5031"/>
                <a:ext cx="1326" cy="829"/>
                <a:chOff x="978" y="3330"/>
                <a:chExt cx="1153" cy="829"/>
              </a:xfrm>
              <a:grpFill/>
            </p:grpSpPr>
            <p:sp>
              <p:nvSpPr>
                <p:cNvPr id="7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" y="3513"/>
                  <a:ext cx="80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Группа 76"/>
          <p:cNvGrpSpPr/>
          <p:nvPr/>
        </p:nvGrpSpPr>
        <p:grpSpPr>
          <a:xfrm>
            <a:off x="5572132" y="2463069"/>
            <a:ext cx="3214549" cy="1394559"/>
            <a:chOff x="6073817" y="2583936"/>
            <a:chExt cx="3388307" cy="1394559"/>
          </a:xfrm>
        </p:grpSpPr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8108666" y="3176569"/>
              <a:ext cx="571503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6073817" y="2757670"/>
              <a:ext cx="2927344" cy="1220825"/>
              <a:chOff x="6027" y="5031"/>
              <a:chExt cx="2264" cy="829"/>
            </a:xfrm>
            <a:noFill/>
          </p:grpSpPr>
          <p:grpSp>
            <p:nvGrpSpPr>
              <p:cNvPr id="55" name="Group 3"/>
              <p:cNvGrpSpPr>
                <a:grpSpLocks/>
              </p:cNvGrpSpPr>
              <p:nvPr/>
            </p:nvGrpSpPr>
            <p:grpSpPr bwMode="auto">
              <a:xfrm>
                <a:off x="6027" y="5031"/>
                <a:ext cx="1851" cy="829"/>
                <a:chOff x="522" y="3330"/>
                <a:chExt cx="1609" cy="829"/>
              </a:xfrm>
              <a:grpFill/>
            </p:grpSpPr>
            <p:sp>
              <p:nvSpPr>
                <p:cNvPr id="8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2" y="3513"/>
                  <a:ext cx="11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28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ниж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7587406" y="2583936"/>
              <a:ext cx="187471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19"/>
          <p:cNvGrpSpPr>
            <a:grpSpLocks/>
          </p:cNvGrpSpPr>
          <p:nvPr/>
        </p:nvGrpSpPr>
        <p:grpSpPr bwMode="auto">
          <a:xfrm>
            <a:off x="71406" y="4261192"/>
            <a:ext cx="5357785" cy="1525262"/>
            <a:chOff x="5863" y="6174"/>
            <a:chExt cx="2577" cy="852"/>
          </a:xfrm>
        </p:grpSpPr>
        <p:grpSp>
          <p:nvGrpSpPr>
            <p:cNvPr id="61" name="Group 20"/>
            <p:cNvGrpSpPr>
              <a:grpSpLocks/>
            </p:cNvGrpSpPr>
            <p:nvPr/>
          </p:nvGrpSpPr>
          <p:grpSpPr bwMode="auto">
            <a:xfrm>
              <a:off x="6580" y="6174"/>
              <a:ext cx="756" cy="839"/>
              <a:chOff x="5117" y="7097"/>
              <a:chExt cx="1003" cy="839"/>
            </a:xfrm>
          </p:grpSpPr>
          <p:grpSp>
            <p:nvGrpSpPr>
              <p:cNvPr id="67" name="Group 21"/>
              <p:cNvGrpSpPr>
                <a:grpSpLocks/>
              </p:cNvGrpSpPr>
              <p:nvPr/>
            </p:nvGrpSpPr>
            <p:grpSpPr bwMode="auto">
              <a:xfrm>
                <a:off x="5117" y="7097"/>
                <a:ext cx="1003" cy="839"/>
                <a:chOff x="10762" y="3484"/>
                <a:chExt cx="1481" cy="839"/>
              </a:xfrm>
            </p:grpSpPr>
            <p:sp>
              <p:nvSpPr>
                <p:cNvPr id="107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8" name="Group 23"/>
                <p:cNvGrpSpPr>
                  <a:grpSpLocks/>
                </p:cNvGrpSpPr>
                <p:nvPr/>
              </p:nvGrpSpPr>
              <p:grpSpPr bwMode="auto">
                <a:xfrm>
                  <a:off x="10762" y="3484"/>
                  <a:ext cx="1481" cy="839"/>
                  <a:chOff x="10389" y="3752"/>
                  <a:chExt cx="1183" cy="839"/>
                </a:xfrm>
              </p:grpSpPr>
              <p:sp>
                <p:nvSpPr>
                  <p:cNvPr id="10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97" y="3752"/>
                    <a:ext cx="946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ru-RU" sz="4000" b="1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0,5</a:t>
                    </a:r>
                    <a:r>
                      <a:rPr lang="ru-RU" sz="48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89" y="4141"/>
                    <a:ext cx="1183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200" b="1" dirty="0" smtClean="0">
                        <a:latin typeface="Times New Roman" pitchFamily="18" charset="0"/>
                        <a:cs typeface="Times New Roman" pitchFamily="18" charset="0"/>
                      </a:rPr>
                      <a:t>0,5</a:t>
                    </a:r>
                    <a:r>
                      <a:rPr lang="en-US" sz="4000" b="1" dirty="0" smtClean="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40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4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endParaRPr lang="ru-RU" sz="5400" b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6" name="Line 26"/>
              <p:cNvSpPr>
                <a:spLocks noChangeShapeType="1"/>
              </p:cNvSpPr>
              <p:nvPr/>
            </p:nvSpPr>
            <p:spPr bwMode="auto">
              <a:xfrm>
                <a:off x="5300" y="7556"/>
                <a:ext cx="50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0" name="Group 27"/>
            <p:cNvGrpSpPr>
              <a:grpSpLocks/>
            </p:cNvGrpSpPr>
            <p:nvPr/>
          </p:nvGrpSpPr>
          <p:grpSpPr bwMode="auto">
            <a:xfrm>
              <a:off x="5863" y="6203"/>
              <a:ext cx="2577" cy="823"/>
              <a:chOff x="5479" y="6203"/>
              <a:chExt cx="2577" cy="823"/>
            </a:xfrm>
          </p:grpSpPr>
          <p:grpSp>
            <p:nvGrpSpPr>
              <p:cNvPr id="72" name="Group 28"/>
              <p:cNvGrpSpPr>
                <a:grpSpLocks/>
              </p:cNvGrpSpPr>
              <p:nvPr/>
            </p:nvGrpSpPr>
            <p:grpSpPr bwMode="auto">
              <a:xfrm>
                <a:off x="5479" y="6214"/>
                <a:ext cx="950" cy="812"/>
                <a:chOff x="4874" y="7124"/>
                <a:chExt cx="1261" cy="812"/>
              </a:xfrm>
            </p:grpSpPr>
            <p:grpSp>
              <p:nvGrpSpPr>
                <p:cNvPr id="77" name="Group 29"/>
                <p:cNvGrpSpPr>
                  <a:grpSpLocks/>
                </p:cNvGrpSpPr>
                <p:nvPr/>
              </p:nvGrpSpPr>
              <p:grpSpPr bwMode="auto">
                <a:xfrm>
                  <a:off x="4874" y="7124"/>
                  <a:ext cx="1261" cy="812"/>
                  <a:chOff x="10408" y="3511"/>
                  <a:chExt cx="1863" cy="812"/>
                </a:xfrm>
              </p:grpSpPr>
              <p:sp>
                <p:nvSpPr>
                  <p:cNvPr id="10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408" y="3511"/>
                    <a:ext cx="1863" cy="812"/>
                    <a:chOff x="10098" y="3779"/>
                    <a:chExt cx="1487" cy="812"/>
                  </a:xfrm>
                </p:grpSpPr>
                <p:sp>
                  <p:nvSpPr>
                    <p:cNvPr id="103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20" y="3779"/>
                      <a:ext cx="865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4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98" y="4141"/>
                      <a:ext cx="1487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40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00" name="Line 34"/>
                <p:cNvSpPr>
                  <a:spLocks noChangeShapeType="1"/>
                </p:cNvSpPr>
                <p:nvPr/>
              </p:nvSpPr>
              <p:spPr bwMode="auto">
                <a:xfrm>
                  <a:off x="4967" y="7530"/>
                  <a:ext cx="50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1" name="Group 35"/>
              <p:cNvGrpSpPr>
                <a:grpSpLocks/>
              </p:cNvGrpSpPr>
              <p:nvPr/>
            </p:nvGrpSpPr>
            <p:grpSpPr bwMode="auto">
              <a:xfrm>
                <a:off x="7126" y="6203"/>
                <a:ext cx="930" cy="797"/>
                <a:chOff x="5626" y="7139"/>
                <a:chExt cx="1232" cy="797"/>
              </a:xfrm>
            </p:grpSpPr>
            <p:grpSp>
              <p:nvGrpSpPr>
                <p:cNvPr id="86" name="Group 36"/>
                <p:cNvGrpSpPr>
                  <a:grpSpLocks/>
                </p:cNvGrpSpPr>
                <p:nvPr/>
              </p:nvGrpSpPr>
              <p:grpSpPr bwMode="auto">
                <a:xfrm>
                  <a:off x="5626" y="7139"/>
                  <a:ext cx="1232" cy="797"/>
                  <a:chOff x="11503" y="3526"/>
                  <a:chExt cx="1818" cy="797"/>
                </a:xfrm>
              </p:grpSpPr>
              <p:sp>
                <p:nvSpPr>
                  <p:cNvPr id="9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8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503" y="3526"/>
                    <a:ext cx="1818" cy="797"/>
                    <a:chOff x="10987" y="3794"/>
                    <a:chExt cx="1453" cy="797"/>
                  </a:xfrm>
                </p:grpSpPr>
                <p:sp>
                  <p:nvSpPr>
                    <p:cNvPr id="97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90" y="3794"/>
                      <a:ext cx="859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lvl="0"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0,5</a:t>
                      </a:r>
                      <a:r>
                        <a:rPr lang="ru-RU" sz="4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87" y="4141"/>
                      <a:ext cx="1453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lang="en-US" sz="40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9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738" y="7549"/>
                  <a:ext cx="756" cy="7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1" name="Text Box 42"/>
              <p:cNvSpPr txBox="1">
                <a:spLocks noChangeArrowheads="1"/>
              </p:cNvSpPr>
              <p:nvPr/>
            </p:nvSpPr>
            <p:spPr bwMode="auto">
              <a:xfrm>
                <a:off x="6024" y="6414"/>
                <a:ext cx="265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22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8" name="Группа 110"/>
          <p:cNvGrpSpPr/>
          <p:nvPr/>
        </p:nvGrpSpPr>
        <p:grpSpPr>
          <a:xfrm>
            <a:off x="5643570" y="3429000"/>
            <a:ext cx="3000398" cy="1378451"/>
            <a:chOff x="6073815" y="2583936"/>
            <a:chExt cx="3162580" cy="1378451"/>
          </a:xfrm>
        </p:grpSpPr>
        <p:sp>
          <p:nvSpPr>
            <p:cNvPr id="112" name="Text Box 5"/>
            <p:cNvSpPr txBox="1">
              <a:spLocks noChangeArrowheads="1"/>
            </p:cNvSpPr>
            <p:nvPr/>
          </p:nvSpPr>
          <p:spPr bwMode="auto">
            <a:xfrm>
              <a:off x="7579807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9" name="Group 2"/>
            <p:cNvGrpSpPr>
              <a:grpSpLocks/>
            </p:cNvGrpSpPr>
            <p:nvPr/>
          </p:nvGrpSpPr>
          <p:grpSpPr bwMode="auto">
            <a:xfrm>
              <a:off x="6073815" y="3027159"/>
              <a:ext cx="2927343" cy="662691"/>
              <a:chOff x="6027" y="5214"/>
              <a:chExt cx="2264" cy="450"/>
            </a:xfrm>
            <a:noFill/>
          </p:grpSpPr>
          <p:grpSp>
            <p:nvGrpSpPr>
              <p:cNvPr id="90" name="Group 3"/>
              <p:cNvGrpSpPr>
                <a:grpSpLocks/>
              </p:cNvGrpSpPr>
              <p:nvPr/>
            </p:nvGrpSpPr>
            <p:grpSpPr bwMode="auto">
              <a:xfrm>
                <a:off x="6027" y="5214"/>
                <a:ext cx="1636" cy="450"/>
                <a:chOff x="522" y="3513"/>
                <a:chExt cx="1423" cy="450"/>
              </a:xfrm>
              <a:grpFill/>
            </p:grpSpPr>
            <p:sp>
              <p:nvSpPr>
                <p:cNvPr id="11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2" y="3513"/>
                  <a:ext cx="11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вер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6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7587407" y="2583936"/>
              <a:ext cx="149839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1" name="Прямая со стрелкой 120"/>
          <p:cNvCxnSpPr/>
          <p:nvPr/>
        </p:nvCxnSpPr>
        <p:spPr>
          <a:xfrm flipV="1">
            <a:off x="5929322" y="2000240"/>
            <a:ext cx="157163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5400000" flipH="1" flipV="1">
            <a:off x="5107785" y="2964653"/>
            <a:ext cx="1928826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па 123"/>
          <p:cNvGrpSpPr/>
          <p:nvPr/>
        </p:nvGrpSpPr>
        <p:grpSpPr>
          <a:xfrm>
            <a:off x="5281134" y="4550879"/>
            <a:ext cx="3862868" cy="1378451"/>
            <a:chOff x="5926409" y="2583936"/>
            <a:chExt cx="3647198" cy="1378451"/>
          </a:xfrm>
        </p:grpSpPr>
        <p:sp>
          <p:nvSpPr>
            <p:cNvPr id="125" name="Text Box 5"/>
            <p:cNvSpPr txBox="1">
              <a:spLocks noChangeArrowheads="1"/>
            </p:cNvSpPr>
            <p:nvPr/>
          </p:nvSpPr>
          <p:spPr bwMode="auto">
            <a:xfrm>
              <a:off x="7579807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6" name="Group 2"/>
            <p:cNvGrpSpPr>
              <a:grpSpLocks/>
            </p:cNvGrpSpPr>
            <p:nvPr/>
          </p:nvGrpSpPr>
          <p:grpSpPr bwMode="auto">
            <a:xfrm>
              <a:off x="5926409" y="3046303"/>
              <a:ext cx="3175597" cy="662691"/>
              <a:chOff x="5913" y="5227"/>
              <a:chExt cx="2456" cy="450"/>
            </a:xfrm>
            <a:noFill/>
          </p:grpSpPr>
          <p:grpSp>
            <p:nvGrpSpPr>
              <p:cNvPr id="99" name="Group 3"/>
              <p:cNvGrpSpPr>
                <a:grpSpLocks/>
              </p:cNvGrpSpPr>
              <p:nvPr/>
            </p:nvGrpSpPr>
            <p:grpSpPr bwMode="auto">
              <a:xfrm>
                <a:off x="5913" y="5227"/>
                <a:ext cx="1752" cy="450"/>
                <a:chOff x="421" y="3526"/>
                <a:chExt cx="1524" cy="450"/>
              </a:xfrm>
              <a:grpFill/>
            </p:grpSpPr>
            <p:sp>
              <p:nvSpPr>
                <p:cNvPr id="13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21" y="3526"/>
                  <a:ext cx="86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3600" b="1" baseline="-250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9" name="Line 11"/>
              <p:cNvSpPr>
                <a:spLocks noChangeShapeType="1"/>
              </p:cNvSpPr>
              <p:nvPr/>
            </p:nvSpPr>
            <p:spPr bwMode="auto">
              <a:xfrm flipV="1">
                <a:off x="6777" y="5435"/>
                <a:ext cx="1592" cy="12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6838037" y="2583936"/>
              <a:ext cx="273557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1,5</a:t>
              </a: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+0,5)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Группа 142"/>
          <p:cNvGrpSpPr/>
          <p:nvPr/>
        </p:nvGrpSpPr>
        <p:grpSpPr>
          <a:xfrm>
            <a:off x="1143958" y="1630171"/>
            <a:ext cx="2642224" cy="1441639"/>
            <a:chOff x="1072510" y="1630171"/>
            <a:chExt cx="2642224" cy="1441639"/>
          </a:xfrm>
        </p:grpSpPr>
        <p:grpSp>
          <p:nvGrpSpPr>
            <p:cNvPr id="105" name="Group 2"/>
            <p:cNvGrpSpPr>
              <a:grpSpLocks/>
            </p:cNvGrpSpPr>
            <p:nvPr/>
          </p:nvGrpSpPr>
          <p:grpSpPr bwMode="auto">
            <a:xfrm>
              <a:off x="1072510" y="1780437"/>
              <a:ext cx="2463158" cy="1220825"/>
              <a:chOff x="6386" y="5031"/>
              <a:chExt cx="1905" cy="829"/>
            </a:xfrm>
            <a:noFill/>
          </p:grpSpPr>
          <p:grpSp>
            <p:nvGrpSpPr>
              <p:cNvPr id="108" name="Group 3"/>
              <p:cNvGrpSpPr>
                <a:grpSpLocks/>
              </p:cNvGrpSpPr>
              <p:nvPr/>
            </p:nvGrpSpPr>
            <p:grpSpPr bwMode="auto">
              <a:xfrm>
                <a:off x="6386" y="5031"/>
                <a:ext cx="1491" cy="829"/>
                <a:chOff x="834" y="3330"/>
                <a:chExt cx="1297" cy="829"/>
              </a:xfrm>
              <a:grpFill/>
            </p:grpSpPr>
            <p:sp>
              <p:nvSpPr>
                <p:cNvPr id="1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34" y="3513"/>
                  <a:ext cx="80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2071660" y="1630171"/>
              <a:ext cx="164307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Text Box 5"/>
            <p:cNvSpPr txBox="1">
              <a:spLocks noChangeArrowheads="1"/>
            </p:cNvSpPr>
            <p:nvPr/>
          </p:nvSpPr>
          <p:spPr bwMode="auto">
            <a:xfrm>
              <a:off x="2571726" y="2285992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1" name="Группа 144"/>
          <p:cNvGrpSpPr/>
          <p:nvPr/>
        </p:nvGrpSpPr>
        <p:grpSpPr>
          <a:xfrm>
            <a:off x="642910" y="5479549"/>
            <a:ext cx="3525984" cy="1378451"/>
            <a:chOff x="6244484" y="2583936"/>
            <a:chExt cx="3329123" cy="1378451"/>
          </a:xfrm>
        </p:grpSpPr>
        <p:sp>
          <p:nvSpPr>
            <p:cNvPr id="146" name="Text Box 5"/>
            <p:cNvSpPr txBox="1">
              <a:spLocks noChangeArrowheads="1"/>
            </p:cNvSpPr>
            <p:nvPr/>
          </p:nvSpPr>
          <p:spPr bwMode="auto">
            <a:xfrm>
              <a:off x="7212905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" name="Group 2"/>
            <p:cNvGrpSpPr>
              <a:grpSpLocks/>
            </p:cNvGrpSpPr>
            <p:nvPr/>
          </p:nvGrpSpPr>
          <p:grpSpPr bwMode="auto">
            <a:xfrm>
              <a:off x="6244484" y="3021268"/>
              <a:ext cx="2384283" cy="662691"/>
              <a:chOff x="6159" y="5210"/>
              <a:chExt cx="1844" cy="450"/>
            </a:xfrm>
            <a:noFill/>
          </p:grpSpPr>
          <p:grpSp>
            <p:nvGrpSpPr>
              <p:cNvPr id="115" name="Group 3"/>
              <p:cNvGrpSpPr>
                <a:grpSpLocks/>
              </p:cNvGrpSpPr>
              <p:nvPr/>
            </p:nvGrpSpPr>
            <p:grpSpPr bwMode="auto">
              <a:xfrm>
                <a:off x="6159" y="5210"/>
                <a:ext cx="1508" cy="450"/>
                <a:chOff x="634" y="3509"/>
                <a:chExt cx="1311" cy="450"/>
              </a:xfrm>
              <a:grpFill/>
            </p:grpSpPr>
            <p:sp>
              <p:nvSpPr>
                <p:cNvPr id="15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34" y="3509"/>
                  <a:ext cx="68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0" name="Line 11"/>
              <p:cNvSpPr>
                <a:spLocks noChangeShapeType="1"/>
              </p:cNvSpPr>
              <p:nvPr/>
            </p:nvSpPr>
            <p:spPr bwMode="auto">
              <a:xfrm rot="120000" flipV="1">
                <a:off x="6777" y="5412"/>
                <a:ext cx="1226" cy="35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8" name="Text Box 6"/>
            <p:cNvSpPr txBox="1">
              <a:spLocks noChangeArrowheads="1"/>
            </p:cNvSpPr>
            <p:nvPr/>
          </p:nvSpPr>
          <p:spPr bwMode="auto">
            <a:xfrm>
              <a:off x="6838037" y="2583936"/>
              <a:ext cx="273557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1,5</a:t>
              </a: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+0,5)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" name="Рамка 155"/>
          <p:cNvSpPr/>
          <p:nvPr/>
        </p:nvSpPr>
        <p:spPr>
          <a:xfrm>
            <a:off x="558593" y="5604941"/>
            <a:ext cx="2857520" cy="12144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6858016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17, стр.29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01295E-7 L 0.54931 0.57771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1" grpId="1"/>
      <p:bldP spid="9" grpId="0" animBg="1"/>
      <p:bldP spid="30" grpId="0" animBg="1"/>
      <p:bldP spid="31" grpId="0" animBg="1"/>
      <p:bldP spid="32" grpId="0" animBg="1"/>
      <p:bldP spid="58" grpId="0"/>
      <p:bldP spid="58" grpId="1"/>
      <p:bldP spid="15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 flipV="1">
            <a:off x="1785918" y="1357297"/>
            <a:ext cx="623064" cy="10508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85786" y="2214553"/>
            <a:ext cx="1094198" cy="6920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571472" y="3478102"/>
            <a:ext cx="1165636" cy="223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928662" y="4143380"/>
            <a:ext cx="1022760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2357422" y="4786322"/>
            <a:ext cx="379818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857356" y="5572140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 flipV="1">
            <a:off x="2071670" y="2643181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143240" y="1071546"/>
            <a:ext cx="5323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/>
                <a:ea typeface="Times New Roman"/>
              </a:rPr>
              <a:t>С</a:t>
            </a:r>
            <a:r>
              <a:rPr lang="ru-RU" sz="4800" b="1" baseline="-25000" dirty="0" smtClean="0">
                <a:latin typeface="Times New Roman"/>
                <a:ea typeface="Times New Roman"/>
              </a:rPr>
              <a:t>0</a:t>
            </a:r>
            <a:r>
              <a:rPr lang="ru-RU" sz="4800" b="1" dirty="0" smtClean="0">
                <a:latin typeface="Times New Roman"/>
                <a:ea typeface="Times New Roman"/>
              </a:rPr>
              <a:t>= 4</a:t>
            </a:r>
            <a:r>
              <a:rPr lang="ru-RU" sz="4800" b="1" dirty="0" smtClean="0">
                <a:latin typeface="Times New Roman"/>
                <a:ea typeface="Times New Roman"/>
                <a:sym typeface="Symbol"/>
              </a:rPr>
              <a:t></a:t>
            </a:r>
            <a:r>
              <a:rPr lang="ru-RU" sz="7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72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ru-RU" sz="7200" b="1" baseline="-25000" dirty="0" smtClean="0">
                <a:latin typeface="Times New Roman"/>
                <a:ea typeface="Times New Roman"/>
              </a:rPr>
              <a:t>0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/(</a:t>
            </a: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-</a:t>
            </a:r>
            <a:r>
              <a:rPr lang="en-US" sz="4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)</a:t>
            </a:r>
            <a:endParaRPr lang="ru-RU" sz="4800" dirty="0"/>
          </a:p>
        </p:txBody>
      </p:sp>
      <p:grpSp>
        <p:nvGrpSpPr>
          <p:cNvPr id="2" name="Группа 41"/>
          <p:cNvGrpSpPr/>
          <p:nvPr/>
        </p:nvGrpSpPr>
        <p:grpSpPr>
          <a:xfrm>
            <a:off x="1785918" y="2182041"/>
            <a:ext cx="2799985" cy="2649961"/>
            <a:chOff x="1772015" y="2190382"/>
            <a:chExt cx="2799985" cy="2649961"/>
          </a:xfrm>
        </p:grpSpPr>
        <p:sp>
          <p:nvSpPr>
            <p:cNvPr id="1026" name="Oval 2"/>
            <p:cNvSpPr>
              <a:spLocks noChangeArrowheads="1"/>
            </p:cNvSpPr>
            <p:nvPr/>
          </p:nvSpPr>
          <p:spPr bwMode="auto">
            <a:xfrm>
              <a:off x="1772015" y="2190382"/>
              <a:ext cx="2799985" cy="2649961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2064627" y="2513185"/>
              <a:ext cx="2194656" cy="20260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857620" y="3571876"/>
            <a:ext cx="448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86050" y="247715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4" grpId="0" animBg="1"/>
      <p:bldP spid="25" grpId="0" animBg="1"/>
      <p:bldP spid="26" grpId="0" animBg="1"/>
      <p:bldP spid="27" grpId="0" animBg="1"/>
      <p:bldP spid="28" grpId="0"/>
      <p:bldP spid="28" grpId="1"/>
      <p:bldP spid="37" grpId="0" animBg="1"/>
      <p:bldP spid="39" grpId="0"/>
      <p:bldP spid="43" grpId="0"/>
      <p:bldP spid="3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24"/>
            <a:ext cx="935834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Почему конденсаторы, рассчитанные на большее напряжение имеют большие размеры пластин?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(необходим более толстый диэлектрик, а значит надо увеличивать площадь.)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887.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Изменится ли емкость конденсатора при введении между его пластинами незаряженной тонкой металлической пластинки?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(нет, т.к. потенциалы пластин не изменятся)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889.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конденсатора различной емкости соединены параллельно. На каком из них заряд будет больше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890.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конденсатора различной ёмкости соединены последовательно. На каком из них будет больше заряд, а на каком напряжение?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(U = q/C)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4786322"/>
          <a:ext cx="8929718" cy="1219200"/>
        </p:xfrm>
        <a:graphic>
          <a:graphicData uri="http://schemas.openxmlformats.org/drawingml/2006/table">
            <a:tbl>
              <a:tblPr/>
              <a:tblGrid>
                <a:gridCol w="8015042"/>
                <a:gridCol w="9146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Консультация по задачам гр. 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2. 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Работа по материалу «сравнительной таблицы эл. и гр. поля»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Консультация по вопросам к зачету № 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Д.З. гр. № 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- 15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44. 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/ТР. УПР./ ПОТЕНЦИАЛЬНОСТЬ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ЭЛЕКТРОСТАТИЧЕСКОГО ПОЛЯ.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Углубленные знания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УГЛУБЛЕНИЯ ЗНАНИЙ УЧАЩИХСЯ ПО РАЗДЕЛУ СРАВНИВАЯ ЭЛЕКТРОСТАТИЧЕСКОЕ И ГРАВИТАЦИОННОЕ ПОЛЯ.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                  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 rot="5400000">
            <a:off x="6812166" y="1531513"/>
            <a:ext cx="2646216" cy="5750"/>
            <a:chOff x="1935" y="7591"/>
            <a:chExt cx="1441" cy="2"/>
          </a:xfrm>
        </p:grpSpPr>
        <p:sp>
          <p:nvSpPr>
            <p:cNvPr id="4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 rot="5400000">
            <a:off x="5927895" y="1605961"/>
            <a:ext cx="2646216" cy="5750"/>
            <a:chOff x="1935" y="7591"/>
            <a:chExt cx="1441" cy="2"/>
          </a:xfrm>
        </p:grpSpPr>
        <p:sp>
          <p:nvSpPr>
            <p:cNvPr id="13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Line 4"/>
          <p:cNvSpPr>
            <a:spLocks noChangeShapeType="1"/>
          </p:cNvSpPr>
          <p:nvPr/>
        </p:nvSpPr>
        <p:spPr bwMode="auto">
          <a:xfrm rot="-8340000">
            <a:off x="7412970" y="1779434"/>
            <a:ext cx="589485" cy="787014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32"/>
          <p:cNvGrpSpPr/>
          <p:nvPr/>
        </p:nvGrpSpPr>
        <p:grpSpPr>
          <a:xfrm>
            <a:off x="7715272" y="2395831"/>
            <a:ext cx="642942" cy="461665"/>
            <a:chOff x="8143900" y="3538839"/>
            <a:chExt cx="642942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143900" y="3538839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8286776" y="3571876"/>
              <a:ext cx="292776" cy="71438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Содержимое 36"/>
          <p:cNvSpPr txBox="1">
            <a:spLocks/>
          </p:cNvSpPr>
          <p:nvPr/>
        </p:nvSpPr>
        <p:spPr>
          <a:xfrm>
            <a:off x="0" y="-24"/>
            <a:ext cx="650082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9" name="Group 111"/>
          <p:cNvGrpSpPr>
            <a:grpSpLocks/>
          </p:cNvGrpSpPr>
          <p:nvPr/>
        </p:nvGrpSpPr>
        <p:grpSpPr bwMode="auto">
          <a:xfrm rot="5400000">
            <a:off x="7532297" y="1534523"/>
            <a:ext cx="2646216" cy="5750"/>
            <a:chOff x="1935" y="7593"/>
            <a:chExt cx="1441" cy="2"/>
          </a:xfrm>
        </p:grpSpPr>
        <p:sp>
          <p:nvSpPr>
            <p:cNvPr id="4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786710" y="1428736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/>
          </a:p>
        </p:txBody>
      </p:sp>
      <p:grpSp>
        <p:nvGrpSpPr>
          <p:cNvPr id="10" name="Группа 45"/>
          <p:cNvGrpSpPr/>
          <p:nvPr/>
        </p:nvGrpSpPr>
        <p:grpSpPr>
          <a:xfrm>
            <a:off x="7679459" y="198838"/>
            <a:ext cx="714380" cy="646331"/>
            <a:chOff x="7643834" y="139463"/>
            <a:chExt cx="714380" cy="646331"/>
          </a:xfrm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Line 4"/>
          <p:cNvSpPr>
            <a:spLocks noChangeShapeType="1"/>
          </p:cNvSpPr>
          <p:nvPr/>
        </p:nvSpPr>
        <p:spPr bwMode="auto">
          <a:xfrm rot="-8340000">
            <a:off x="7384690" y="499536"/>
            <a:ext cx="589485" cy="78701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0" y="714356"/>
            <a:ext cx="48577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12" name="Группа 68"/>
          <p:cNvGrpSpPr/>
          <p:nvPr/>
        </p:nvGrpSpPr>
        <p:grpSpPr>
          <a:xfrm>
            <a:off x="8429620" y="142852"/>
            <a:ext cx="714380" cy="523220"/>
            <a:chOff x="6572264" y="707332"/>
            <a:chExt cx="714380" cy="52322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630694" y="797820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2264" y="7073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7473662" y="1285860"/>
            <a:ext cx="428628" cy="386378"/>
            <a:chOff x="846" y="9235"/>
            <a:chExt cx="366" cy="388"/>
          </a:xfrm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572396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11-2, стр.24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43768" y="2786058"/>
            <a:ext cx="1785950" cy="214314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072330" y="0"/>
            <a:ext cx="1785950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132081" y="2714620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- - - - - - - - - - - 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7072330" y="-83604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+ + + + + + + +</a:t>
            </a:r>
            <a:endParaRPr lang="ru-RU" dirty="0"/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5573021" y="1142984"/>
            <a:ext cx="1142119" cy="9284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 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685240" y="1939699"/>
            <a:ext cx="83869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46"/>
          <p:cNvGrpSpPr/>
          <p:nvPr/>
        </p:nvGrpSpPr>
        <p:grpSpPr>
          <a:xfrm>
            <a:off x="4523667" y="1428736"/>
            <a:ext cx="2045416" cy="1000132"/>
            <a:chOff x="4319277" y="4841552"/>
            <a:chExt cx="2045416" cy="1000132"/>
          </a:xfrm>
          <a:solidFill>
            <a:schemeClr val="bg1"/>
          </a:solidFill>
        </p:grpSpPr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4319277" y="4841552"/>
              <a:ext cx="1143008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>
            <a:lum bright="-20000" contrast="40000"/>
          </a:blip>
          <a:srcRect l="2343" t="41381" r="3320" b="25293"/>
          <a:stretch>
            <a:fillRect/>
          </a:stretch>
        </p:blipFill>
        <p:spPr bwMode="auto">
          <a:xfrm>
            <a:off x="0" y="4000504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4000480"/>
            <a:ext cx="50003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64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  <p:bldP spid="44" grpId="0"/>
      <p:bldP spid="24" grpId="0" animBg="1"/>
      <p:bldP spid="48" grpId="0" animBg="1"/>
      <p:bldP spid="70" grpId="0" animBg="1"/>
      <p:bldP spid="70" grpId="1" animBg="1"/>
      <p:bldP spid="71" grpId="0" animBg="1"/>
      <p:bldP spid="71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3357554" y="1928802"/>
            <a:ext cx="3143272" cy="2814147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2379432" y="884650"/>
            <a:ext cx="5072098" cy="500066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1214415" y="0"/>
            <a:ext cx="7429551" cy="664371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3929058" y="2428868"/>
            <a:ext cx="2000264" cy="1714512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929322" y="3286124"/>
            <a:ext cx="307183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V="1">
            <a:off x="5000628" y="0"/>
            <a:ext cx="0" cy="2449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4963556" y="4146084"/>
            <a:ext cx="37071" cy="27119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H="1" flipV="1">
            <a:off x="1000100" y="428604"/>
            <a:ext cx="3124586" cy="23273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V="1">
            <a:off x="5715008" y="428604"/>
            <a:ext cx="2000264" cy="22635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5500694" y="4000504"/>
            <a:ext cx="2357454" cy="21431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H="1">
            <a:off x="2357422" y="3929066"/>
            <a:ext cx="1931213" cy="20717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H="1">
            <a:off x="714348" y="3357562"/>
            <a:ext cx="319731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72264" y="2571744"/>
            <a:ext cx="2000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вертикали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58" y="5072074"/>
            <a:ext cx="23574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горизонтали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2343" t="8056" r="3906" b="61914"/>
          <a:stretch>
            <a:fillRect/>
          </a:stretch>
        </p:blipFill>
        <p:spPr bwMode="auto">
          <a:xfrm>
            <a:off x="0" y="0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4"/>
            <a:ext cx="50003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65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9236</TotalTime>
  <Words>6695</Words>
  <Application>Microsoft Office PowerPoint</Application>
  <PresentationFormat>Экран (4:3)</PresentationFormat>
  <Paragraphs>1679</Paragraphs>
  <Slides>80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2" baseType="lpstr">
      <vt:lpstr>Трек</vt:lpstr>
      <vt:lpstr>Формула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Домашнее задание.</vt:lpstr>
      <vt:lpstr>Слайд 29</vt:lpstr>
      <vt:lpstr>Слайд 30</vt:lpstr>
      <vt:lpstr>Слайд 31</vt:lpstr>
      <vt:lpstr>Домашнее задание.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Домашнее задание.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1227</cp:revision>
  <dcterms:created xsi:type="dcterms:W3CDTF">2009-11-04T14:29:22Z</dcterms:created>
  <dcterms:modified xsi:type="dcterms:W3CDTF">2021-02-01T15:53:05Z</dcterms:modified>
</cp:coreProperties>
</file>