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29"/>
  </p:notesMasterIdLst>
  <p:sldIdLst>
    <p:sldId id="351" r:id="rId2"/>
    <p:sldId id="352" r:id="rId3"/>
    <p:sldId id="316" r:id="rId4"/>
    <p:sldId id="317" r:id="rId5"/>
    <p:sldId id="353" r:id="rId6"/>
    <p:sldId id="375" r:id="rId7"/>
    <p:sldId id="376" r:id="rId8"/>
    <p:sldId id="365" r:id="rId9"/>
    <p:sldId id="349" r:id="rId10"/>
    <p:sldId id="360" r:id="rId11"/>
    <p:sldId id="369" r:id="rId12"/>
    <p:sldId id="366" r:id="rId13"/>
    <p:sldId id="359" r:id="rId14"/>
    <p:sldId id="373" r:id="rId15"/>
    <p:sldId id="374" r:id="rId16"/>
    <p:sldId id="370" r:id="rId17"/>
    <p:sldId id="371" r:id="rId18"/>
    <p:sldId id="363" r:id="rId19"/>
    <p:sldId id="362" r:id="rId20"/>
    <p:sldId id="358" r:id="rId21"/>
    <p:sldId id="336" r:id="rId22"/>
    <p:sldId id="368" r:id="rId23"/>
    <p:sldId id="344" r:id="rId24"/>
    <p:sldId id="337" r:id="rId25"/>
    <p:sldId id="355" r:id="rId26"/>
    <p:sldId id="354" r:id="rId27"/>
    <p:sldId id="356" r:id="rId2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3CCFF"/>
    <a:srgbClr val="FFFF00"/>
    <a:srgbClr val="0033CC"/>
    <a:srgbClr val="006600"/>
    <a:srgbClr val="365D21"/>
    <a:srgbClr val="FFCCCC"/>
    <a:srgbClr val="0066FF"/>
    <a:srgbClr val="0014AC"/>
    <a:srgbClr val="FF9900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>
        <p:scale>
          <a:sx n="79" d="100"/>
          <a:sy n="79" d="100"/>
        </p:scale>
        <p:origin x="-360" y="-5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22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13.12.2019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560427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audio" Target="../media/audio3.wav"/><Relationship Id="rId3" Type="http://schemas.openxmlformats.org/officeDocument/2006/relationships/audio" Target="../media/audio9.wav"/><Relationship Id="rId7" Type="http://schemas.openxmlformats.org/officeDocument/2006/relationships/audio" Target="../media/audio1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7.wav"/><Relationship Id="rId5" Type="http://schemas.openxmlformats.org/officeDocument/2006/relationships/audio" Target="../media/audio4.wav"/><Relationship Id="rId10" Type="http://schemas.openxmlformats.org/officeDocument/2006/relationships/audio" Target="../media/audio10.wav"/><Relationship Id="rId4" Type="http://schemas.openxmlformats.org/officeDocument/2006/relationships/audio" Target="../media/audio8.wav"/><Relationship Id="rId9" Type="http://schemas.openxmlformats.org/officeDocument/2006/relationships/audio" Target="../media/audio5.wav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audio" Target="../media/audio6.wav"/><Relationship Id="rId3" Type="http://schemas.openxmlformats.org/officeDocument/2006/relationships/audio" Target="../media/audio1.wav"/><Relationship Id="rId7" Type="http://schemas.openxmlformats.org/officeDocument/2006/relationships/audio" Target="../media/audio8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7.wav"/><Relationship Id="rId5" Type="http://schemas.openxmlformats.org/officeDocument/2006/relationships/audio" Target="../media/audio5.wav"/><Relationship Id="rId4" Type="http://schemas.openxmlformats.org/officeDocument/2006/relationships/audio" Target="../media/audio3.wav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audio" Target="../media/audio8.wav"/><Relationship Id="rId3" Type="http://schemas.openxmlformats.org/officeDocument/2006/relationships/audio" Target="../media/audio4.wav"/><Relationship Id="rId7" Type="http://schemas.openxmlformats.org/officeDocument/2006/relationships/audio" Target="../media/audio5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7.wav"/><Relationship Id="rId5" Type="http://schemas.openxmlformats.org/officeDocument/2006/relationships/audio" Target="../media/audio3.wav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audio" Target="../media/audio7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8.wav"/><Relationship Id="rId5" Type="http://schemas.openxmlformats.org/officeDocument/2006/relationships/audio" Target="../media/audio5.wav"/><Relationship Id="rId4" Type="http://schemas.openxmlformats.org/officeDocument/2006/relationships/audio" Target="../media/audio4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audio" Target="../media/audio7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8.wav"/><Relationship Id="rId5" Type="http://schemas.openxmlformats.org/officeDocument/2006/relationships/audio" Target="../media/audio5.wav"/><Relationship Id="rId4" Type="http://schemas.openxmlformats.org/officeDocument/2006/relationships/audio" Target="../media/audio4.wav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audio" Target="../media/audio7.wav"/><Relationship Id="rId3" Type="http://schemas.openxmlformats.org/officeDocument/2006/relationships/audio" Target="../media/audio6.wav"/><Relationship Id="rId7" Type="http://schemas.openxmlformats.org/officeDocument/2006/relationships/audio" Target="../media/audio8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audio" Target="../media/audio1.wav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audio" Target="../media/audio7.wav"/><Relationship Id="rId3" Type="http://schemas.openxmlformats.org/officeDocument/2006/relationships/audio" Target="../media/audio8.wav"/><Relationship Id="rId7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audio" Target="../media/audio1.wav"/><Relationship Id="rId4" Type="http://schemas.openxmlformats.org/officeDocument/2006/relationships/audio" Target="../media/audio3.wav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audio" Target="../media/audio5.wav"/><Relationship Id="rId3" Type="http://schemas.openxmlformats.org/officeDocument/2006/relationships/audio" Target="../media/audio1.wav"/><Relationship Id="rId7" Type="http://schemas.openxmlformats.org/officeDocument/2006/relationships/audio" Target="../media/audio9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7.wav"/><Relationship Id="rId5" Type="http://schemas.openxmlformats.org/officeDocument/2006/relationships/audio" Target="../media/audio8.wav"/><Relationship Id="rId4" Type="http://schemas.openxmlformats.org/officeDocument/2006/relationships/audio" Target="../media/audio3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8.wav"/><Relationship Id="rId5" Type="http://schemas.openxmlformats.org/officeDocument/2006/relationships/audio" Target="../media/audio5.wav"/><Relationship Id="rId4" Type="http://schemas.openxmlformats.org/officeDocument/2006/relationships/audio" Target="../media/audio3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1.wav"/><Relationship Id="rId4" Type="http://schemas.openxmlformats.org/officeDocument/2006/relationships/audio" Target="../media/audio8.wav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audio" Target="../media/audio9.wav"/><Relationship Id="rId3" Type="http://schemas.openxmlformats.org/officeDocument/2006/relationships/audio" Target="../media/audio3.wav"/><Relationship Id="rId7" Type="http://schemas.openxmlformats.org/officeDocument/2006/relationships/audio" Target="../media/audio7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13.jpeg"/><Relationship Id="rId5" Type="http://schemas.openxmlformats.org/officeDocument/2006/relationships/audio" Target="../media/audio8.wav"/><Relationship Id="rId10" Type="http://schemas.openxmlformats.org/officeDocument/2006/relationships/image" Target="../media/image12.png"/><Relationship Id="rId4" Type="http://schemas.openxmlformats.org/officeDocument/2006/relationships/audio" Target="../media/audio1.wav"/><Relationship Id="rId9" Type="http://schemas.openxmlformats.org/officeDocument/2006/relationships/image" Target="../media/image1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audio" Target="../media/audio5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7.wav"/><Relationship Id="rId5" Type="http://schemas.openxmlformats.org/officeDocument/2006/relationships/audio" Target="../media/audio8.wav"/><Relationship Id="rId4" Type="http://schemas.openxmlformats.org/officeDocument/2006/relationships/audio" Target="../media/audio4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7" Type="http://schemas.openxmlformats.org/officeDocument/2006/relationships/audio" Target="../media/audio9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.wav"/><Relationship Id="rId5" Type="http://schemas.openxmlformats.org/officeDocument/2006/relationships/audio" Target="../media/audio8.wav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audio" Target="../media/audio6.wav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audio" Target="../media/audio3.wav"/><Relationship Id="rId3" Type="http://schemas.openxmlformats.org/officeDocument/2006/relationships/audio" Target="../media/audio1.wav"/><Relationship Id="rId7" Type="http://schemas.openxmlformats.org/officeDocument/2006/relationships/audio" Target="../media/audio8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7.wav"/><Relationship Id="rId4" Type="http://schemas.openxmlformats.org/officeDocument/2006/relationships/audio" Target="../media/audio4.wav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audio" Target="../media/audio8.wav"/><Relationship Id="rId3" Type="http://schemas.openxmlformats.org/officeDocument/2006/relationships/audio" Target="../media/audio4.wav"/><Relationship Id="rId7" Type="http://schemas.openxmlformats.org/officeDocument/2006/relationships/audio" Target="../media/audio6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7.wav"/><Relationship Id="rId5" Type="http://schemas.openxmlformats.org/officeDocument/2006/relationships/audio" Target="../media/audio5.wav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audio" Target="../media/audio8.wav"/><Relationship Id="rId3" Type="http://schemas.openxmlformats.org/officeDocument/2006/relationships/audio" Target="../media/audio4.wav"/><Relationship Id="rId7" Type="http://schemas.openxmlformats.org/officeDocument/2006/relationships/audio" Target="../media/audio6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7.wav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2643182"/>
          <a:ext cx="8929718" cy="3840480"/>
        </p:xfrm>
        <a:graphic>
          <a:graphicData uri="http://schemas.openxmlformats.org/drawingml/2006/table">
            <a:tbl>
              <a:tblPr/>
              <a:tblGrid>
                <a:gridCol w="7858180"/>
                <a:gridCol w="1071538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1. Диктант (</a:t>
                      </a:r>
                      <a:r>
                        <a:rPr lang="ru-RU" sz="2800" dirty="0" err="1">
                          <a:latin typeface="Times New Roman"/>
                          <a:ea typeface="Times New Roman"/>
                        </a:rPr>
                        <a:t>безоценочный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) по повторению.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u="sng" dirty="0">
                          <a:solidFill>
                            <a:srgbClr val="0033CC"/>
                          </a:solidFill>
                          <a:latin typeface="Times New Roman"/>
                          <a:ea typeface="Times New Roman"/>
                        </a:rPr>
                        <a:t>2.Применение лазеров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в медицине,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в промышленности,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в науке,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в сфере связи, 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в </a:t>
                      </a:r>
                      <a:r>
                        <a:rPr lang="ru-RU" sz="28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шоубизнесе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3. Итоги семинара.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</a:rPr>
                        <a:t>30м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</a:rPr>
                        <a:t>5м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</a:rPr>
                        <a:t>Д.З.    </a:t>
                      </a:r>
                      <a:r>
                        <a:rPr lang="ru-RU" sz="2800">
                          <a:latin typeface="Times New Roman"/>
                          <a:ea typeface="Times New Roman"/>
                        </a:rPr>
                        <a:t>гр.№1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50м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9144000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- 19  (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IVc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) \1у21н\  № 85.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\ЛАЗЕРЫ \ ЛАЗЕРЫ.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Рассмотреть сферы использования квантовых генераторов.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навыки выступления перед аудиторией.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27-3.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Протон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движется со скоростью </a:t>
            </a:r>
            <a:r>
              <a:rPr lang="ru-RU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7,7•10</a:t>
            </a:r>
            <a:r>
              <a:rPr lang="ru-RU" sz="2800" b="1" baseline="30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м/с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На какое наименьшее расстояние может приблизиться этот </a:t>
            </a:r>
            <a:r>
              <a:rPr lang="ru-RU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протон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 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ядру атома алюминия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? Влиянием электронной оболочки атома алюминия пренебречь. Масса протона </a:t>
            </a:r>
            <a:r>
              <a:rPr lang="ru-RU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1,67•10 </a:t>
            </a:r>
            <a:r>
              <a:rPr lang="ru-RU" sz="2800" b="1" baseline="30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-27</a:t>
            </a:r>
            <a:r>
              <a:rPr lang="ru-RU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кг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6786578" y="2500306"/>
            <a:ext cx="1214446" cy="1143008"/>
            <a:chOff x="6786578" y="2500306"/>
            <a:chExt cx="1214446" cy="1143008"/>
          </a:xfrm>
        </p:grpSpPr>
        <p:sp>
          <p:nvSpPr>
            <p:cNvPr id="3" name="Овал 2"/>
            <p:cNvSpPr/>
            <p:nvPr/>
          </p:nvSpPr>
          <p:spPr>
            <a:xfrm>
              <a:off x="6786578" y="2500306"/>
              <a:ext cx="1214446" cy="1143008"/>
            </a:xfrm>
            <a:prstGeom prst="ellipse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7083608" y="2774026"/>
              <a:ext cx="595035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Al</a:t>
              </a:r>
              <a:endParaRPr lang="ru-RU" sz="3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428596" y="2535648"/>
            <a:ext cx="571504" cy="607600"/>
            <a:chOff x="6786578" y="2254513"/>
            <a:chExt cx="1214446" cy="1388801"/>
          </a:xfrm>
        </p:grpSpPr>
        <p:sp>
          <p:nvSpPr>
            <p:cNvPr id="7" name="Овал 6"/>
            <p:cNvSpPr/>
            <p:nvPr/>
          </p:nvSpPr>
          <p:spPr>
            <a:xfrm>
              <a:off x="6786578" y="2500306"/>
              <a:ext cx="1214446" cy="1143008"/>
            </a:xfrm>
            <a:prstGeom prst="ellipse">
              <a:avLst/>
            </a:prstGeom>
            <a:solidFill>
              <a:srgbClr val="33CCFF"/>
            </a:solidFill>
            <a:ln>
              <a:solidFill>
                <a:srgbClr val="00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6963952" y="2254513"/>
              <a:ext cx="613804" cy="13366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endParaRPr lang="ru-RU" sz="3200" b="1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0" name="Прямая со стрелкой 9"/>
          <p:cNvCxnSpPr/>
          <p:nvPr/>
        </p:nvCxnSpPr>
        <p:spPr>
          <a:xfrm>
            <a:off x="71406" y="2500306"/>
            <a:ext cx="1500198" cy="1588"/>
          </a:xfrm>
          <a:prstGeom prst="straightConnector1">
            <a:avLst/>
          </a:prstGeom>
          <a:ln w="3810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4929190" y="0"/>
            <a:ext cx="1813317" cy="523220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7,7•10</a:t>
            </a:r>
            <a:r>
              <a:rPr lang="ru-RU" sz="2800" baseline="30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8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м/с</a:t>
            </a:r>
            <a:endParaRPr lang="ru-RU" sz="2800" dirty="0">
              <a:solidFill>
                <a:srgbClr val="0033CC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6048888" y="3071810"/>
            <a:ext cx="1214446" cy="1588"/>
          </a:xfrm>
          <a:prstGeom prst="straightConnector1">
            <a:avLst/>
          </a:prstGeom>
          <a:ln w="57150">
            <a:solidFill>
              <a:srgbClr val="0066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6429388" y="3143248"/>
            <a:ext cx="4122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ru-RU" sz="4000" b="1" dirty="0">
              <a:solidFill>
                <a:srgbClr val="006600"/>
              </a:solidFill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142842" y="4071940"/>
            <a:ext cx="2072643" cy="1357322"/>
            <a:chOff x="1427733" y="4223191"/>
            <a:chExt cx="2072643" cy="1357322"/>
          </a:xfrm>
          <a:solidFill>
            <a:schemeClr val="bg2"/>
          </a:solidFill>
        </p:grpSpPr>
        <p:grpSp>
          <p:nvGrpSpPr>
            <p:cNvPr id="17" name="Group 4"/>
            <p:cNvGrpSpPr>
              <a:grpSpLocks/>
            </p:cNvGrpSpPr>
            <p:nvPr/>
          </p:nvGrpSpPr>
          <p:grpSpPr bwMode="auto">
            <a:xfrm>
              <a:off x="1427733" y="4223191"/>
              <a:ext cx="2072643" cy="1357322"/>
              <a:chOff x="11051" y="3861"/>
              <a:chExt cx="495" cy="532"/>
            </a:xfrm>
            <a:grpFill/>
          </p:grpSpPr>
          <p:sp>
            <p:nvSpPr>
              <p:cNvPr id="21" name="Text Box 5"/>
              <p:cNvSpPr txBox="1">
                <a:spLocks noChangeArrowheads="1"/>
              </p:cNvSpPr>
              <p:nvPr/>
            </p:nvSpPr>
            <p:spPr bwMode="auto">
              <a:xfrm>
                <a:off x="11051" y="3861"/>
                <a:ext cx="495" cy="45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kumimoji="0" lang="en-US" sz="3600" b="1" i="0" u="none" strike="noStrike" cap="none" normalizeH="0" baseline="0" dirty="0" err="1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kumimoji="0" lang="en-US" sz="3600" b="1" i="0" u="none" strike="noStrike" cap="none" normalizeH="0" baseline="0" dirty="0" err="1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q</a:t>
                </a:r>
                <a:r>
                  <a:rPr kumimoji="0" lang="ru-RU" sz="3600" b="1" i="0" u="none" strike="noStrike" cap="none" normalizeH="0" baseline="-25000" dirty="0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3600" b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  <a:r>
                  <a:rPr lang="en-US" sz="3600" b="1" baseline="-30000" dirty="0" err="1" smtClean="0">
                    <a:solidFill>
                      <a:srgbClr val="FF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Al</a:t>
                </a:r>
                <a:endParaRPr lang="ru-RU" sz="3600" dirty="0" smtClean="0">
                  <a:solidFill>
                    <a:srgbClr val="0014AC"/>
                  </a:solidFill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-25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2" name="Text Box 6"/>
              <p:cNvSpPr txBox="1">
                <a:spLocks noChangeArrowheads="1"/>
              </p:cNvSpPr>
              <p:nvPr/>
            </p:nvSpPr>
            <p:spPr bwMode="auto">
              <a:xfrm>
                <a:off x="11090" y="4111"/>
                <a:ext cx="251" cy="28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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kumimoji="0" lang="ru-RU" sz="3600" b="1" i="0" u="none" strike="noStrike" cap="none" normalizeH="0" baseline="-2500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8" name="Группа 34"/>
            <p:cNvGrpSpPr/>
            <p:nvPr/>
          </p:nvGrpSpPr>
          <p:grpSpPr>
            <a:xfrm>
              <a:off x="1570611" y="4585485"/>
              <a:ext cx="1715505" cy="561241"/>
              <a:chOff x="2068669" y="2776237"/>
              <a:chExt cx="1715505" cy="561241"/>
            </a:xfrm>
            <a:grpFill/>
          </p:grpSpPr>
          <p:sp>
            <p:nvSpPr>
              <p:cNvPr id="19" name="Text Box 7"/>
              <p:cNvSpPr txBox="1">
                <a:spLocks noChangeArrowheads="1"/>
              </p:cNvSpPr>
              <p:nvPr/>
            </p:nvSpPr>
            <p:spPr bwMode="auto">
              <a:xfrm>
                <a:off x="3284108" y="2776237"/>
                <a:ext cx="500066" cy="561241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+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0" name="Прямая соединительная линия 19"/>
              <p:cNvCxnSpPr/>
              <p:nvPr/>
            </p:nvCxnSpPr>
            <p:spPr>
              <a:xfrm>
                <a:off x="2068669" y="3056887"/>
                <a:ext cx="972000" cy="1588"/>
              </a:xfrm>
              <a:prstGeom prst="line">
                <a:avLst/>
              </a:prstGeom>
              <a:grpFill/>
              <a:ln w="476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3" name="Group 7"/>
          <p:cNvGrpSpPr>
            <a:grpSpLocks/>
          </p:cNvGrpSpPr>
          <p:nvPr/>
        </p:nvGrpSpPr>
        <p:grpSpPr bwMode="auto">
          <a:xfrm>
            <a:off x="1928801" y="4143377"/>
            <a:ext cx="1217987" cy="1099278"/>
            <a:chOff x="9757" y="3231"/>
            <a:chExt cx="532" cy="556"/>
          </a:xfrm>
          <a:solidFill>
            <a:schemeClr val="bg2"/>
          </a:solidFill>
        </p:grpSpPr>
        <p:sp>
          <p:nvSpPr>
            <p:cNvPr id="24" name="Text Box 8"/>
            <p:cNvSpPr txBox="1">
              <a:spLocks noChangeArrowheads="1"/>
            </p:cNvSpPr>
            <p:nvPr/>
          </p:nvSpPr>
          <p:spPr bwMode="auto">
            <a:xfrm>
              <a:off x="9913" y="3520"/>
              <a:ext cx="250" cy="26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Text Box 9"/>
            <p:cNvSpPr txBox="1">
              <a:spLocks noChangeArrowheads="1"/>
            </p:cNvSpPr>
            <p:nvPr/>
          </p:nvSpPr>
          <p:spPr bwMode="auto">
            <a:xfrm>
              <a:off x="9808" y="3231"/>
              <a:ext cx="481" cy="28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mv</a:t>
              </a:r>
              <a:r>
                <a:rPr kumimoji="0" lang="ru-RU" sz="3200" b="1" i="0" u="none" strike="noStrike" cap="none" normalizeH="0" baseline="-25000" dirty="0" err="1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н</a:t>
              </a:r>
              <a:r>
                <a:rPr kumimoji="0" lang="en-US" sz="32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Line 10"/>
            <p:cNvSpPr>
              <a:spLocks noChangeShapeType="1"/>
            </p:cNvSpPr>
            <p:nvPr/>
          </p:nvSpPr>
          <p:spPr bwMode="auto">
            <a:xfrm>
              <a:off x="9757" y="3524"/>
              <a:ext cx="530" cy="0"/>
            </a:xfrm>
            <a:prstGeom prst="line">
              <a:avLst/>
            </a:prstGeom>
            <a:grp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795310" y="3296387"/>
            <a:ext cx="1214446" cy="704117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Е</a:t>
            </a:r>
            <a:r>
              <a:rPr kumimoji="0" lang="ru-RU" sz="3600" b="1" i="0" u="none" strike="noStrike" cap="none" normalizeH="0" baseline="-25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н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=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1714480" y="3286124"/>
            <a:ext cx="785818" cy="7041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Е</a:t>
            </a:r>
            <a:r>
              <a:rPr kumimoji="0" lang="ru-RU" sz="3600" b="1" i="0" u="none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3143240" y="4357694"/>
            <a:ext cx="428628" cy="704117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4" name="Группа 33"/>
          <p:cNvGrpSpPr/>
          <p:nvPr/>
        </p:nvGrpSpPr>
        <p:grpSpPr>
          <a:xfrm>
            <a:off x="3571875" y="4071942"/>
            <a:ext cx="1930280" cy="1290987"/>
            <a:chOff x="1427742" y="4223193"/>
            <a:chExt cx="1930280" cy="1290987"/>
          </a:xfrm>
          <a:solidFill>
            <a:schemeClr val="tx2">
              <a:lumMod val="20000"/>
              <a:lumOff val="80000"/>
            </a:schemeClr>
          </a:solidFill>
        </p:grpSpPr>
        <p:grpSp>
          <p:nvGrpSpPr>
            <p:cNvPr id="35" name="Group 4"/>
            <p:cNvGrpSpPr>
              <a:grpSpLocks/>
            </p:cNvGrpSpPr>
            <p:nvPr/>
          </p:nvGrpSpPr>
          <p:grpSpPr bwMode="auto">
            <a:xfrm>
              <a:off x="1427742" y="4223193"/>
              <a:ext cx="1930280" cy="1290987"/>
              <a:chOff x="11051" y="3861"/>
              <a:chExt cx="461" cy="506"/>
            </a:xfrm>
            <a:grpFill/>
          </p:grpSpPr>
          <p:sp>
            <p:nvSpPr>
              <p:cNvPr id="39" name="Text Box 5"/>
              <p:cNvSpPr txBox="1">
                <a:spLocks noChangeArrowheads="1"/>
              </p:cNvSpPr>
              <p:nvPr/>
            </p:nvSpPr>
            <p:spPr bwMode="auto">
              <a:xfrm>
                <a:off x="11051" y="3861"/>
                <a:ext cx="461" cy="45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kumimoji="0" lang="en-US" sz="3600" b="1" i="0" u="none" strike="noStrike" cap="none" normalizeH="0" baseline="0" dirty="0" err="1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kumimoji="0" lang="en-US" sz="3600" b="1" i="0" u="none" strike="noStrike" cap="none" normalizeH="0" baseline="0" dirty="0" err="1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q</a:t>
                </a:r>
                <a:r>
                  <a:rPr kumimoji="0" lang="ru-RU" sz="3600" b="1" i="0" u="none" strike="noStrike" cap="none" normalizeH="0" baseline="-25000" dirty="0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3600" b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q</a:t>
                </a:r>
                <a:r>
                  <a:rPr lang="en-US" sz="3600" b="1" baseline="-30000" dirty="0" err="1" smtClean="0">
                    <a:solidFill>
                      <a:srgbClr val="FF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Al</a:t>
                </a:r>
                <a:endParaRPr lang="ru-RU" sz="3600" dirty="0" smtClean="0">
                  <a:solidFill>
                    <a:srgbClr val="0014AC"/>
                  </a:solidFill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-25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0" name="Text Box 6"/>
              <p:cNvSpPr txBox="1">
                <a:spLocks noChangeArrowheads="1"/>
              </p:cNvSpPr>
              <p:nvPr/>
            </p:nvSpPr>
            <p:spPr bwMode="auto">
              <a:xfrm>
                <a:off x="11090" y="4085"/>
                <a:ext cx="285" cy="28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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R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38" name="Прямая соединительная линия 37"/>
            <p:cNvCxnSpPr/>
            <p:nvPr/>
          </p:nvCxnSpPr>
          <p:spPr>
            <a:xfrm>
              <a:off x="1787926" y="4881058"/>
              <a:ext cx="972000" cy="1588"/>
            </a:xfrm>
            <a:prstGeom prst="line">
              <a:avLst/>
            </a:prstGeom>
            <a:grpFill/>
            <a:ln w="476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1"/>
          <p:cNvSpPr>
            <a:spLocks noChangeArrowheads="1"/>
          </p:cNvSpPr>
          <p:nvPr/>
        </p:nvSpPr>
        <p:spPr bwMode="auto">
          <a:xfrm>
            <a:off x="2500298" y="3286124"/>
            <a:ext cx="1857388" cy="707886"/>
          </a:xfrm>
          <a:prstGeom prst="rect">
            <a:avLst/>
          </a:prstGeom>
          <a:solidFill>
            <a:srgbClr val="FFFF00">
              <a:alpha val="43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ЗСЭ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2" name="Rectangle 1"/>
          <p:cNvSpPr>
            <a:spLocks noChangeArrowheads="1"/>
          </p:cNvSpPr>
          <p:nvPr/>
        </p:nvSpPr>
        <p:spPr bwMode="auto">
          <a:xfrm>
            <a:off x="0" y="5531479"/>
            <a:ext cx="6715140" cy="646331"/>
          </a:xfrm>
          <a:prstGeom prst="rect">
            <a:avLst/>
          </a:prstGeom>
          <a:solidFill>
            <a:srgbClr val="FFFF00">
              <a:alpha val="43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ЗСИ 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mv</a:t>
            </a:r>
            <a:r>
              <a:rPr lang="ru-RU" sz="3600" b="1" baseline="-300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протона </a:t>
            </a:r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mv</a:t>
            </a:r>
            <a:r>
              <a:rPr lang="ru-RU" sz="3600" b="1" baseline="-30000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пр.к</a:t>
            </a:r>
            <a:r>
              <a:rPr lang="ru-RU" sz="36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Mv</a:t>
            </a:r>
            <a:r>
              <a:rPr lang="en-US" sz="3600" b="1" baseline="-30000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Al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3" name="Rectangle 1"/>
          <p:cNvSpPr>
            <a:spLocks noChangeArrowheads="1"/>
          </p:cNvSpPr>
          <p:nvPr/>
        </p:nvSpPr>
        <p:spPr bwMode="auto">
          <a:xfrm>
            <a:off x="6643702" y="5500702"/>
            <a:ext cx="2071702" cy="707886"/>
          </a:xfrm>
          <a:prstGeom prst="rect">
            <a:avLst/>
          </a:prstGeom>
          <a:solidFill>
            <a:srgbClr val="FFFF00">
              <a:alpha val="43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lang="ru-RU" sz="4000" b="1" baseline="-30000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пр.к</a:t>
            </a:r>
            <a:r>
              <a:rPr lang="ru-RU" sz="40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lang="en-US" sz="4000" b="1" baseline="-30000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Al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5572132" y="5556719"/>
            <a:ext cx="620683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endParaRPr lang="ru-RU" sz="3600" dirty="0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2000232" y="4071942"/>
            <a:ext cx="3429024" cy="1357322"/>
          </a:xfrm>
          <a:prstGeom prst="roundRect">
            <a:avLst/>
          </a:prstGeom>
          <a:noFill/>
          <a:ln w="762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 Box 62"/>
          <p:cNvSpPr txBox="1">
            <a:spLocks noChangeArrowheads="1"/>
          </p:cNvSpPr>
          <p:nvPr/>
        </p:nvSpPr>
        <p:spPr bwMode="auto">
          <a:xfrm>
            <a:off x="5429256" y="4714884"/>
            <a:ext cx="3000364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en-US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3200" b="1" baseline="-25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1.6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-19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Кл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 Box 62"/>
          <p:cNvSpPr txBox="1">
            <a:spLocks noChangeArrowheads="1"/>
          </p:cNvSpPr>
          <p:nvPr/>
        </p:nvSpPr>
        <p:spPr bwMode="auto">
          <a:xfrm>
            <a:off x="5429256" y="4071942"/>
            <a:ext cx="3571868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3200" b="1" baseline="-30000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Al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13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·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1.6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-19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Кл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75000"/>
              <a:lumOff val="25000"/>
              <a:alpha val="6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spcAft>
                <a:spcPts val="1000"/>
              </a:spcAft>
            </a:pPr>
            <a:r>
              <a:rPr lang="ru-RU" sz="7200" b="1" dirty="0" err="1" smtClean="0">
                <a:solidFill>
                  <a:srgbClr val="66CCFF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7200" b="1" baseline="-25000" dirty="0" err="1" smtClean="0">
                <a:solidFill>
                  <a:srgbClr val="66CCFF"/>
                </a:solidFill>
                <a:latin typeface="Times New Roman" pitchFamily="18" charset="0"/>
                <a:cs typeface="Times New Roman" pitchFamily="18" charset="0"/>
              </a:rPr>
              <a:t>эл</a:t>
            </a:r>
            <a:r>
              <a:rPr lang="en-US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72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72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72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7200" b="1" u="sng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72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72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72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7200" b="1" baseline="-25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Aft>
                <a:spcPts val="1000"/>
              </a:spcAft>
            </a:pPr>
            <a:r>
              <a:rPr lang="en-US" sz="7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</a:t>
            </a:r>
            <a:r>
              <a:rPr lang="en-US" sz="7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ru-RU" sz="9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Aft>
                <a:spcPts val="1000"/>
              </a:spcAft>
            </a:pPr>
            <a:r>
              <a:rPr lang="ru-RU" sz="9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49" name="Rectangle 56"/>
          <p:cNvSpPr>
            <a:spLocks noChangeArrowheads="1"/>
          </p:cNvSpPr>
          <p:nvPr/>
        </p:nvSpPr>
        <p:spPr bwMode="auto">
          <a:xfrm>
            <a:off x="4643438" y="6273249"/>
            <a:ext cx="4500562" cy="5847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27-3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  </a:t>
            </a:r>
            <a:r>
              <a:rPr lang="ru-RU" sz="28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ФотФ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, стр.51/ 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10кл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96296E-6 L -0.51632 0.27824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800" y="139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11111E-6 L 0.57935 0.00208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000" y="1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2" dur="2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5" dur="2000" fill="hold"/>
                                        <p:tgtEl>
                                          <p:spTgt spid="43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6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8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0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1" grpId="1" animBg="1"/>
      <p:bldP spid="14" grpId="0"/>
      <p:bldP spid="31" grpId="0" animBg="1"/>
      <p:bldP spid="32" grpId="0" animBg="1"/>
      <p:bldP spid="33" grpId="0" animBg="1"/>
      <p:bldP spid="41" grpId="0" animBg="1"/>
      <p:bldP spid="42" grpId="0" animBg="1"/>
      <p:bldP spid="43" grpId="0" animBg="1"/>
      <p:bldP spid="43" grpId="1" animBg="1"/>
      <p:bldP spid="44" grpId="0" animBg="1"/>
      <p:bldP spid="44" grpId="1" animBg="1"/>
      <p:bldP spid="45" grpId="0" animBg="1"/>
      <p:bldP spid="46" grpId="0" animBg="1"/>
      <p:bldP spid="47" grpId="0" animBg="1"/>
      <p:bldP spid="48" grpId="0" animBg="1"/>
      <p:bldP spid="4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2"/>
          <p:cNvGrpSpPr/>
          <p:nvPr/>
        </p:nvGrpSpPr>
        <p:grpSpPr>
          <a:xfrm>
            <a:off x="346074" y="1964239"/>
            <a:ext cx="3502971" cy="431346"/>
            <a:chOff x="346074" y="3500438"/>
            <a:chExt cx="3502971" cy="431346"/>
          </a:xfrm>
        </p:grpSpPr>
        <p:sp>
          <p:nvSpPr>
            <p:cNvPr id="28674" name="Line 2"/>
            <p:cNvSpPr>
              <a:spLocks noChangeShapeType="1"/>
            </p:cNvSpPr>
            <p:nvPr/>
          </p:nvSpPr>
          <p:spPr bwMode="auto">
            <a:xfrm>
              <a:off x="346074" y="3822003"/>
              <a:ext cx="1476000" cy="5976"/>
            </a:xfrm>
            <a:prstGeom prst="line">
              <a:avLst/>
            </a:prstGeom>
            <a:noFill/>
            <a:ln w="38100">
              <a:solidFill>
                <a:srgbClr val="0066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3" name="Group 3"/>
            <p:cNvGrpSpPr>
              <a:grpSpLocks/>
            </p:cNvGrpSpPr>
            <p:nvPr/>
          </p:nvGrpSpPr>
          <p:grpSpPr bwMode="auto">
            <a:xfrm flipV="1">
              <a:off x="1815586" y="3501489"/>
              <a:ext cx="696587" cy="430295"/>
              <a:chOff x="2660" y="7397"/>
              <a:chExt cx="576" cy="483"/>
            </a:xfrm>
          </p:grpSpPr>
          <p:sp>
            <p:nvSpPr>
              <p:cNvPr id="28676" name="Rectangle 4"/>
              <p:cNvSpPr>
                <a:spLocks noChangeArrowheads="1"/>
              </p:cNvSpPr>
              <p:nvPr/>
            </p:nvSpPr>
            <p:spPr bwMode="auto">
              <a:xfrm>
                <a:off x="2660" y="7397"/>
                <a:ext cx="576" cy="230"/>
              </a:xfrm>
              <a:prstGeom prst="rect">
                <a:avLst/>
              </a:prstGeom>
              <a:noFill/>
              <a:ln w="38100">
                <a:solidFill>
                  <a:srgbClr val="0066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677" name="Line 5"/>
              <p:cNvSpPr>
                <a:spLocks noChangeShapeType="1"/>
              </p:cNvSpPr>
              <p:nvPr/>
            </p:nvSpPr>
            <p:spPr bwMode="auto">
              <a:xfrm flipV="1">
                <a:off x="2763" y="7638"/>
                <a:ext cx="0" cy="242"/>
              </a:xfrm>
              <a:prstGeom prst="line">
                <a:avLst/>
              </a:prstGeom>
              <a:noFill/>
              <a:ln w="38100">
                <a:solidFill>
                  <a:srgbClr val="0066FF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8678" name="Line 6"/>
            <p:cNvSpPr>
              <a:spLocks noChangeShapeType="1"/>
            </p:cNvSpPr>
            <p:nvPr/>
          </p:nvSpPr>
          <p:spPr bwMode="auto">
            <a:xfrm>
              <a:off x="1941045" y="3500438"/>
              <a:ext cx="1908000" cy="0"/>
            </a:xfrm>
            <a:prstGeom prst="line">
              <a:avLst/>
            </a:prstGeom>
            <a:noFill/>
            <a:ln w="38100">
              <a:solidFill>
                <a:srgbClr val="0066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357343" y="618980"/>
            <a:ext cx="1381621" cy="692261"/>
            <a:chOff x="537" y="5076"/>
            <a:chExt cx="957" cy="579"/>
          </a:xfrm>
        </p:grpSpPr>
        <p:sp>
          <p:nvSpPr>
            <p:cNvPr id="28683" name="Text Box 11"/>
            <p:cNvSpPr txBox="1">
              <a:spLocks noChangeArrowheads="1"/>
            </p:cNvSpPr>
            <p:nvPr/>
          </p:nvSpPr>
          <p:spPr bwMode="auto">
            <a:xfrm>
              <a:off x="748" y="5076"/>
              <a:ext cx="746" cy="579"/>
            </a:xfrm>
            <a:prstGeom prst="rect">
              <a:avLst/>
            </a:prstGeom>
            <a:noFill/>
            <a:ln w="19050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А</a:t>
              </a:r>
              <a:endPara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537" y="5169"/>
              <a:ext cx="821" cy="390"/>
              <a:chOff x="8051" y="3841"/>
              <a:chExt cx="883" cy="409"/>
            </a:xfrm>
          </p:grpSpPr>
          <p:sp>
            <p:nvSpPr>
              <p:cNvPr id="28685" name="Oval 13"/>
              <p:cNvSpPr>
                <a:spLocks noChangeArrowheads="1"/>
              </p:cNvSpPr>
              <p:nvPr/>
            </p:nvSpPr>
            <p:spPr bwMode="auto">
              <a:xfrm>
                <a:off x="8318" y="3841"/>
                <a:ext cx="343" cy="409"/>
              </a:xfrm>
              <a:prstGeom prst="ellips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686" name="Line 14"/>
              <p:cNvSpPr>
                <a:spLocks noChangeShapeType="1"/>
              </p:cNvSpPr>
              <p:nvPr/>
            </p:nvSpPr>
            <p:spPr bwMode="auto">
              <a:xfrm flipH="1">
                <a:off x="8671" y="4049"/>
                <a:ext cx="263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687" name="Line 15"/>
              <p:cNvSpPr>
                <a:spLocks noChangeShapeType="1"/>
              </p:cNvSpPr>
              <p:nvPr/>
            </p:nvSpPr>
            <p:spPr bwMode="auto">
              <a:xfrm flipH="1">
                <a:off x="8051" y="4048"/>
                <a:ext cx="263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6" name="Группа 61"/>
          <p:cNvGrpSpPr/>
          <p:nvPr/>
        </p:nvGrpSpPr>
        <p:grpSpPr>
          <a:xfrm>
            <a:off x="327025" y="964483"/>
            <a:ext cx="3602033" cy="2012139"/>
            <a:chOff x="327025" y="964483"/>
            <a:chExt cx="3602033" cy="2012139"/>
          </a:xfrm>
        </p:grpSpPr>
        <p:sp>
          <p:nvSpPr>
            <p:cNvPr id="28680" name="Line 8"/>
            <p:cNvSpPr>
              <a:spLocks noChangeShapeType="1"/>
            </p:cNvSpPr>
            <p:nvPr/>
          </p:nvSpPr>
          <p:spPr bwMode="auto">
            <a:xfrm flipH="1">
              <a:off x="3857620" y="964483"/>
              <a:ext cx="0" cy="10080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327025" y="976358"/>
              <a:ext cx="3602033" cy="2000264"/>
              <a:chOff x="6048" y="5245"/>
              <a:chExt cx="2686" cy="1756"/>
            </a:xfrm>
          </p:grpSpPr>
          <p:sp>
            <p:nvSpPr>
              <p:cNvPr id="28689" name="Line 17"/>
              <p:cNvSpPr>
                <a:spLocks noChangeShapeType="1"/>
              </p:cNvSpPr>
              <p:nvPr/>
            </p:nvSpPr>
            <p:spPr bwMode="auto">
              <a:xfrm flipH="1">
                <a:off x="6079" y="5245"/>
                <a:ext cx="1" cy="157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8" name="Group 18"/>
              <p:cNvGrpSpPr>
                <a:grpSpLocks/>
              </p:cNvGrpSpPr>
              <p:nvPr/>
            </p:nvGrpSpPr>
            <p:grpSpPr bwMode="auto">
              <a:xfrm>
                <a:off x="6092" y="6561"/>
                <a:ext cx="1287" cy="246"/>
                <a:chOff x="10960" y="4305"/>
                <a:chExt cx="1157" cy="246"/>
              </a:xfrm>
            </p:grpSpPr>
            <p:sp>
              <p:nvSpPr>
                <p:cNvPr id="28691" name="Line 19"/>
                <p:cNvSpPr>
                  <a:spLocks noChangeShapeType="1"/>
                </p:cNvSpPr>
                <p:nvPr/>
              </p:nvSpPr>
              <p:spPr bwMode="auto">
                <a:xfrm>
                  <a:off x="11673" y="4535"/>
                  <a:ext cx="444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2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11397" y="4305"/>
                  <a:ext cx="246" cy="245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3" name="Line 21"/>
                <p:cNvSpPr>
                  <a:spLocks noChangeShapeType="1"/>
                </p:cNvSpPr>
                <p:nvPr/>
              </p:nvSpPr>
              <p:spPr bwMode="auto">
                <a:xfrm>
                  <a:off x="10960" y="4551"/>
                  <a:ext cx="444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8694" name="Line 22"/>
              <p:cNvSpPr>
                <a:spLocks noChangeShapeType="1"/>
              </p:cNvSpPr>
              <p:nvPr/>
            </p:nvSpPr>
            <p:spPr bwMode="auto">
              <a:xfrm flipV="1">
                <a:off x="7918" y="6785"/>
                <a:ext cx="816" cy="1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9" name="Group 23"/>
              <p:cNvGrpSpPr>
                <a:grpSpLocks/>
              </p:cNvGrpSpPr>
              <p:nvPr/>
            </p:nvGrpSpPr>
            <p:grpSpPr bwMode="auto">
              <a:xfrm>
                <a:off x="7349" y="6632"/>
                <a:ext cx="644" cy="369"/>
                <a:chOff x="2004" y="7246"/>
                <a:chExt cx="644" cy="369"/>
              </a:xfrm>
            </p:grpSpPr>
            <p:sp>
              <p:nvSpPr>
                <p:cNvPr id="28696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2258" y="7338"/>
                  <a:ext cx="0" cy="150"/>
                </a:xfrm>
                <a:prstGeom prst="line">
                  <a:avLst/>
                </a:prstGeom>
                <a:noFill/>
                <a:ln w="762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7" name="Line 25"/>
                <p:cNvSpPr>
                  <a:spLocks noChangeShapeType="1"/>
                </p:cNvSpPr>
                <p:nvPr/>
              </p:nvSpPr>
              <p:spPr bwMode="auto">
                <a:xfrm>
                  <a:off x="2004" y="7406"/>
                  <a:ext cx="242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8" name="Line 26"/>
                <p:cNvSpPr>
                  <a:spLocks noChangeShapeType="1"/>
                </p:cNvSpPr>
                <p:nvPr/>
              </p:nvSpPr>
              <p:spPr bwMode="auto">
                <a:xfrm>
                  <a:off x="2331" y="7246"/>
                  <a:ext cx="0" cy="369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9" name="Line 27"/>
                <p:cNvSpPr>
                  <a:spLocks noChangeShapeType="1"/>
                </p:cNvSpPr>
                <p:nvPr/>
              </p:nvSpPr>
              <p:spPr bwMode="auto">
                <a:xfrm>
                  <a:off x="2339" y="7407"/>
                  <a:ext cx="309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8700" name="Line 28"/>
              <p:cNvSpPr>
                <a:spLocks noChangeShapeType="1"/>
              </p:cNvSpPr>
              <p:nvPr/>
            </p:nvSpPr>
            <p:spPr bwMode="auto">
              <a:xfrm>
                <a:off x="8729" y="6392"/>
                <a:ext cx="1" cy="41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10" name="Group 29"/>
              <p:cNvGrpSpPr>
                <a:grpSpLocks/>
              </p:cNvGrpSpPr>
              <p:nvPr/>
            </p:nvGrpSpPr>
            <p:grpSpPr bwMode="auto">
              <a:xfrm>
                <a:off x="6048" y="5738"/>
                <a:ext cx="2670" cy="50"/>
                <a:chOff x="6048" y="5738"/>
                <a:chExt cx="2670" cy="50"/>
              </a:xfrm>
            </p:grpSpPr>
            <p:sp>
              <p:nvSpPr>
                <p:cNvPr id="28710" name="Line 38"/>
                <p:cNvSpPr>
                  <a:spLocks noChangeShapeType="1"/>
                </p:cNvSpPr>
                <p:nvPr/>
              </p:nvSpPr>
              <p:spPr bwMode="auto">
                <a:xfrm flipH="1">
                  <a:off x="6048" y="5738"/>
                  <a:ext cx="68" cy="39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711" name="Line 39"/>
                <p:cNvSpPr>
                  <a:spLocks noChangeShapeType="1"/>
                </p:cNvSpPr>
                <p:nvPr/>
              </p:nvSpPr>
              <p:spPr bwMode="auto">
                <a:xfrm flipH="1">
                  <a:off x="8650" y="5749"/>
                  <a:ext cx="68" cy="39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1" name="Группа 54"/>
          <p:cNvGrpSpPr/>
          <p:nvPr/>
        </p:nvGrpSpPr>
        <p:grpSpPr>
          <a:xfrm>
            <a:off x="1416918" y="484448"/>
            <a:ext cx="2444074" cy="729974"/>
            <a:chOff x="1416918" y="2023802"/>
            <a:chExt cx="2444074" cy="729974"/>
          </a:xfrm>
        </p:grpSpPr>
        <p:sp>
          <p:nvSpPr>
            <p:cNvPr id="28722" name="Line 50"/>
            <p:cNvSpPr>
              <a:spLocks noChangeShapeType="1"/>
            </p:cNvSpPr>
            <p:nvPr/>
          </p:nvSpPr>
          <p:spPr bwMode="auto">
            <a:xfrm>
              <a:off x="3428992" y="2285992"/>
              <a:ext cx="0" cy="430309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723" name="Line 51"/>
            <p:cNvSpPr>
              <a:spLocks noChangeShapeType="1"/>
            </p:cNvSpPr>
            <p:nvPr/>
          </p:nvSpPr>
          <p:spPr bwMode="auto">
            <a:xfrm>
              <a:off x="3428992" y="2500306"/>
              <a:ext cx="4320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2" name="Группа 53"/>
            <p:cNvGrpSpPr/>
            <p:nvPr/>
          </p:nvGrpSpPr>
          <p:grpSpPr>
            <a:xfrm>
              <a:off x="1416918" y="2023802"/>
              <a:ext cx="2163516" cy="729974"/>
              <a:chOff x="1416918" y="2023802"/>
              <a:chExt cx="2163516" cy="729974"/>
            </a:xfrm>
          </p:grpSpPr>
          <p:grpSp>
            <p:nvGrpSpPr>
              <p:cNvPr id="13" name="Group 40"/>
              <p:cNvGrpSpPr>
                <a:grpSpLocks/>
              </p:cNvGrpSpPr>
              <p:nvPr/>
            </p:nvGrpSpPr>
            <p:grpSpPr bwMode="auto">
              <a:xfrm>
                <a:off x="1416918" y="2228901"/>
                <a:ext cx="2163516" cy="524875"/>
                <a:chOff x="6861" y="5012"/>
                <a:chExt cx="1613" cy="461"/>
              </a:xfrm>
            </p:grpSpPr>
            <p:sp>
              <p:nvSpPr>
                <p:cNvPr id="28713" name="AutoShape 41"/>
                <p:cNvSpPr>
                  <a:spLocks noChangeArrowheads="1"/>
                </p:cNvSpPr>
                <p:nvPr/>
              </p:nvSpPr>
              <p:spPr bwMode="auto">
                <a:xfrm>
                  <a:off x="7091" y="5012"/>
                  <a:ext cx="1383" cy="461"/>
                </a:xfrm>
                <a:prstGeom prst="roundRect">
                  <a:avLst>
                    <a:gd name="adj" fmla="val 50000"/>
                  </a:avLst>
                </a:prstGeom>
                <a:noFill/>
                <a:ln w="19050">
                  <a:solidFill>
                    <a:srgbClr val="008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grpSp>
              <p:nvGrpSpPr>
                <p:cNvPr id="14" name="Group 42"/>
                <p:cNvGrpSpPr>
                  <a:grpSpLocks/>
                </p:cNvGrpSpPr>
                <p:nvPr/>
              </p:nvGrpSpPr>
              <p:grpSpPr bwMode="auto">
                <a:xfrm>
                  <a:off x="6861" y="5096"/>
                  <a:ext cx="546" cy="300"/>
                  <a:chOff x="4703" y="6785"/>
                  <a:chExt cx="591" cy="415"/>
                </a:xfrm>
              </p:grpSpPr>
              <p:sp>
                <p:nvSpPr>
                  <p:cNvPr id="28715" name="Line 43"/>
                  <p:cNvSpPr>
                    <a:spLocks noChangeShapeType="1"/>
                  </p:cNvSpPr>
                  <p:nvPr/>
                </p:nvSpPr>
                <p:spPr bwMode="auto">
                  <a:xfrm>
                    <a:off x="5294" y="6785"/>
                    <a:ext cx="0" cy="415"/>
                  </a:xfrm>
                  <a:prstGeom prst="line">
                    <a:avLst/>
                  </a:prstGeom>
                  <a:noFill/>
                  <a:ln w="571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8716" name="Line 4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703" y="6993"/>
                    <a:ext cx="552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28724" name="AutoShape 52"/>
              <p:cNvSpPr>
                <a:spLocks noChangeArrowheads="1"/>
              </p:cNvSpPr>
              <p:nvPr/>
            </p:nvSpPr>
            <p:spPr bwMode="auto">
              <a:xfrm>
                <a:off x="2214358" y="2023802"/>
                <a:ext cx="1214446" cy="214314"/>
              </a:xfrm>
              <a:prstGeom prst="parallelogram">
                <a:avLst>
                  <a:gd name="adj" fmla="val 135714"/>
                </a:avLst>
              </a:prstGeom>
              <a:solidFill>
                <a:srgbClr val="FFFFFF"/>
              </a:solidFill>
              <a:ln w="28575">
                <a:solidFill>
                  <a:srgbClr val="365D2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3" name="Прямоугольник 52"/>
              <p:cNvSpPr/>
              <p:nvPr/>
            </p:nvSpPr>
            <p:spPr>
              <a:xfrm>
                <a:off x="2309546" y="2202678"/>
                <a:ext cx="821631" cy="8331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15" name="Группа 65"/>
          <p:cNvGrpSpPr/>
          <p:nvPr/>
        </p:nvGrpSpPr>
        <p:grpSpPr>
          <a:xfrm>
            <a:off x="398100" y="1319228"/>
            <a:ext cx="3461223" cy="466698"/>
            <a:chOff x="398100" y="1319228"/>
            <a:chExt cx="3461223" cy="466698"/>
          </a:xfrm>
        </p:grpSpPr>
        <p:sp>
          <p:nvSpPr>
            <p:cNvPr id="65" name="Text Box 32"/>
            <p:cNvSpPr txBox="1">
              <a:spLocks noChangeArrowheads="1"/>
            </p:cNvSpPr>
            <p:nvPr/>
          </p:nvSpPr>
          <p:spPr bwMode="auto">
            <a:xfrm>
              <a:off x="2063671" y="1319228"/>
              <a:ext cx="508065" cy="466698"/>
            </a:xfrm>
            <a:prstGeom prst="rect">
              <a:avLst/>
            </a:prstGeom>
            <a:noFill/>
            <a:ln w="19050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6" name="Группа 60"/>
            <p:cNvGrpSpPr/>
            <p:nvPr/>
          </p:nvGrpSpPr>
          <p:grpSpPr>
            <a:xfrm>
              <a:off x="398100" y="1357298"/>
              <a:ext cx="3461223" cy="380460"/>
              <a:chOff x="398100" y="1369348"/>
              <a:chExt cx="3461223" cy="380460"/>
            </a:xfrm>
          </p:grpSpPr>
          <p:sp>
            <p:nvSpPr>
              <p:cNvPr id="56" name="Oval 33"/>
              <p:cNvSpPr>
                <a:spLocks noChangeArrowheads="1"/>
              </p:cNvSpPr>
              <p:nvPr/>
            </p:nvSpPr>
            <p:spPr bwMode="auto">
              <a:xfrm>
                <a:off x="1992596" y="1369348"/>
                <a:ext cx="487697" cy="380460"/>
              </a:xfrm>
              <a:prstGeom prst="ellips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7" name="Line 34"/>
              <p:cNvSpPr>
                <a:spLocks noChangeShapeType="1"/>
              </p:cNvSpPr>
              <p:nvPr/>
            </p:nvSpPr>
            <p:spPr bwMode="auto">
              <a:xfrm>
                <a:off x="2491463" y="1568691"/>
                <a:ext cx="536416" cy="0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8" name="Line 35"/>
              <p:cNvSpPr>
                <a:spLocks noChangeShapeType="1"/>
              </p:cNvSpPr>
              <p:nvPr/>
            </p:nvSpPr>
            <p:spPr bwMode="auto">
              <a:xfrm>
                <a:off x="1453498" y="1569830"/>
                <a:ext cx="535075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9" name="Line 36"/>
              <p:cNvSpPr>
                <a:spLocks noChangeShapeType="1"/>
              </p:cNvSpPr>
              <p:nvPr/>
            </p:nvSpPr>
            <p:spPr bwMode="auto">
              <a:xfrm>
                <a:off x="398100" y="1567552"/>
                <a:ext cx="1129155" cy="3417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0" name="Line 37"/>
              <p:cNvSpPr>
                <a:spLocks noChangeShapeType="1"/>
              </p:cNvSpPr>
              <p:nvPr/>
            </p:nvSpPr>
            <p:spPr bwMode="auto">
              <a:xfrm>
                <a:off x="2730168" y="1568691"/>
                <a:ext cx="1129155" cy="4556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28725" name="Line 53"/>
          <p:cNvSpPr>
            <a:spLocks noChangeShapeType="1"/>
          </p:cNvSpPr>
          <p:nvPr/>
        </p:nvSpPr>
        <p:spPr bwMode="auto">
          <a:xfrm flipH="1">
            <a:off x="2166858" y="-47500"/>
            <a:ext cx="1241430" cy="92867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8" name="Line 53"/>
          <p:cNvSpPr>
            <a:spLocks noChangeShapeType="1"/>
          </p:cNvSpPr>
          <p:nvPr/>
        </p:nvSpPr>
        <p:spPr bwMode="auto">
          <a:xfrm flipH="1">
            <a:off x="2167046" y="130977"/>
            <a:ext cx="1241430" cy="92867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7" name="Group 2"/>
          <p:cNvGrpSpPr>
            <a:grpSpLocks/>
          </p:cNvGrpSpPr>
          <p:nvPr/>
        </p:nvGrpSpPr>
        <p:grpSpPr bwMode="auto">
          <a:xfrm>
            <a:off x="2000232" y="785796"/>
            <a:ext cx="285751" cy="285750"/>
            <a:chOff x="1783" y="8526"/>
            <a:chExt cx="366" cy="388"/>
          </a:xfrm>
        </p:grpSpPr>
        <p:sp>
          <p:nvSpPr>
            <p:cNvPr id="70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2" name="Line 2"/>
          <p:cNvSpPr>
            <a:spLocks noChangeShapeType="1"/>
          </p:cNvSpPr>
          <p:nvPr/>
        </p:nvSpPr>
        <p:spPr bwMode="auto">
          <a:xfrm>
            <a:off x="2500746" y="2285992"/>
            <a:ext cx="1404000" cy="5976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4" name="Line 5"/>
          <p:cNvSpPr>
            <a:spLocks noChangeShapeType="1"/>
          </p:cNvSpPr>
          <p:nvPr/>
        </p:nvSpPr>
        <p:spPr bwMode="auto">
          <a:xfrm>
            <a:off x="1940481" y="1975211"/>
            <a:ext cx="0" cy="215593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8" name="Группа 90"/>
          <p:cNvGrpSpPr/>
          <p:nvPr/>
        </p:nvGrpSpPr>
        <p:grpSpPr>
          <a:xfrm>
            <a:off x="2140354" y="2433932"/>
            <a:ext cx="875617" cy="571504"/>
            <a:chOff x="3799200" y="3071810"/>
            <a:chExt cx="1058552" cy="571504"/>
          </a:xfrm>
        </p:grpSpPr>
        <p:sp>
          <p:nvSpPr>
            <p:cNvPr id="90" name="Прямоугольник 89"/>
            <p:cNvSpPr/>
            <p:nvPr/>
          </p:nvSpPr>
          <p:spPr>
            <a:xfrm>
              <a:off x="4000496" y="3071810"/>
              <a:ext cx="785818" cy="571504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9" name="Группа 88"/>
            <p:cNvGrpSpPr/>
            <p:nvPr/>
          </p:nvGrpSpPr>
          <p:grpSpPr>
            <a:xfrm rot="10800000">
              <a:off x="3799200" y="3151547"/>
              <a:ext cx="1058552" cy="420329"/>
              <a:chOff x="2224118" y="2708693"/>
              <a:chExt cx="1058552" cy="420329"/>
            </a:xfrm>
          </p:grpSpPr>
          <p:sp>
            <p:nvSpPr>
              <p:cNvPr id="85" name="Line 24"/>
              <p:cNvSpPr>
                <a:spLocks noChangeShapeType="1"/>
              </p:cNvSpPr>
              <p:nvPr/>
            </p:nvSpPr>
            <p:spPr bwMode="auto">
              <a:xfrm flipH="1">
                <a:off x="2688118" y="2813490"/>
                <a:ext cx="0" cy="170865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6" name="Line 25"/>
              <p:cNvSpPr>
                <a:spLocks noChangeShapeType="1"/>
              </p:cNvSpPr>
              <p:nvPr/>
            </p:nvSpPr>
            <p:spPr bwMode="auto">
              <a:xfrm>
                <a:off x="2224118" y="2890949"/>
                <a:ext cx="324532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7" name="Line 26"/>
              <p:cNvSpPr>
                <a:spLocks noChangeShapeType="1"/>
              </p:cNvSpPr>
              <p:nvPr/>
            </p:nvSpPr>
            <p:spPr bwMode="auto">
              <a:xfrm>
                <a:off x="2564742" y="2708693"/>
                <a:ext cx="0" cy="420329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8" name="Line 27"/>
              <p:cNvSpPr>
                <a:spLocks noChangeShapeType="1"/>
              </p:cNvSpPr>
              <p:nvPr/>
            </p:nvSpPr>
            <p:spPr bwMode="auto">
              <a:xfrm>
                <a:off x="2673374" y="2892089"/>
                <a:ext cx="609296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2012107" y="785794"/>
            <a:ext cx="285751" cy="285750"/>
            <a:chOff x="1783" y="8526"/>
            <a:chExt cx="366" cy="388"/>
          </a:xfrm>
        </p:grpSpPr>
        <p:sp>
          <p:nvSpPr>
            <p:cNvPr id="99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0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9" name="Прямоугольник 68"/>
          <p:cNvSpPr/>
          <p:nvPr/>
        </p:nvSpPr>
        <p:spPr>
          <a:xfrm>
            <a:off x="0" y="3519920"/>
            <a:ext cx="9144000" cy="2123658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indent="177800">
              <a:spcAft>
                <a:spcPts val="0"/>
              </a:spcAft>
            </a:pPr>
            <a:r>
              <a:rPr lang="ru-RU" sz="32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27-4</a:t>
            </a:r>
            <a:r>
              <a:rPr lang="ru-RU" sz="3200" b="1" dirty="0" smtClean="0">
                <a:latin typeface="Times New Roman"/>
                <a:ea typeface="Times New Roman"/>
                <a:cs typeface="Times New Roman"/>
              </a:rPr>
              <a:t>.</a:t>
            </a:r>
            <a:r>
              <a:rPr lang="ru-RU" sz="32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200" dirty="0" smtClean="0">
                <a:latin typeface="Times New Roman"/>
                <a:ea typeface="Times New Roman"/>
                <a:cs typeface="Times New Roman"/>
              </a:rPr>
              <a:t>Работа выхода электрона с поверхности цезия равна </a:t>
            </a:r>
            <a:r>
              <a:rPr lang="ru-RU" sz="3600" b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1,9 эВ</a:t>
            </a:r>
            <a:r>
              <a:rPr lang="ru-RU" sz="3200" dirty="0" smtClean="0">
                <a:latin typeface="Times New Roman"/>
                <a:ea typeface="Times New Roman"/>
                <a:cs typeface="Times New Roman"/>
              </a:rPr>
              <a:t>. Возникнет ли фотоэффект под действием излучения,  имеющего длину волны</a:t>
            </a:r>
            <a:r>
              <a:rPr lang="en-US" sz="32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0,43 мкм?</a:t>
            </a:r>
            <a:endParaRPr lang="ru-RU" sz="20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grpSp>
        <p:nvGrpSpPr>
          <p:cNvPr id="76" name="Group 2"/>
          <p:cNvGrpSpPr>
            <a:grpSpLocks/>
          </p:cNvGrpSpPr>
          <p:nvPr/>
        </p:nvGrpSpPr>
        <p:grpSpPr bwMode="auto">
          <a:xfrm>
            <a:off x="3929058" y="1500174"/>
            <a:ext cx="785818" cy="1071786"/>
            <a:chOff x="9757" y="3167"/>
            <a:chExt cx="681" cy="764"/>
          </a:xfrm>
          <a:solidFill>
            <a:schemeClr val="bg1"/>
          </a:solidFill>
        </p:grpSpPr>
        <p:sp>
          <p:nvSpPr>
            <p:cNvPr id="77" name="Text Box 3"/>
            <p:cNvSpPr txBox="1">
              <a:spLocks noChangeArrowheads="1"/>
            </p:cNvSpPr>
            <p:nvPr/>
          </p:nvSpPr>
          <p:spPr bwMode="auto">
            <a:xfrm>
              <a:off x="9802" y="3563"/>
              <a:ext cx="574" cy="3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λ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8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effectLst/>
                  <a:latin typeface="Times New Roman" pitchFamily="18" charset="0"/>
                </a:rPr>
                <a:t>h</a:t>
              </a: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</a:rPr>
                <a:t>c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9" name="Line 5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400"/>
            </a:p>
          </p:txBody>
        </p:sp>
      </p:grpSp>
      <p:sp>
        <p:nvSpPr>
          <p:cNvPr id="80" name="Text Box 64"/>
          <p:cNvSpPr txBox="1">
            <a:spLocks noChangeArrowheads="1"/>
          </p:cNvSpPr>
          <p:nvPr/>
        </p:nvSpPr>
        <p:spPr bwMode="auto">
          <a:xfrm>
            <a:off x="4643438" y="1643050"/>
            <a:ext cx="571504" cy="571504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Text Box 6"/>
          <p:cNvSpPr txBox="1">
            <a:spLocks noChangeArrowheads="1"/>
          </p:cNvSpPr>
          <p:nvPr/>
        </p:nvSpPr>
        <p:spPr bwMode="auto">
          <a:xfrm>
            <a:off x="6000760" y="5715016"/>
            <a:ext cx="3143272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6,63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en-US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-34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Дж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Text Box 6"/>
          <p:cNvSpPr txBox="1">
            <a:spLocks noChangeArrowheads="1"/>
          </p:cNvSpPr>
          <p:nvPr/>
        </p:nvSpPr>
        <p:spPr bwMode="auto">
          <a:xfrm>
            <a:off x="6000760" y="6286520"/>
            <a:ext cx="2214578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8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м/с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Text Box 62"/>
          <p:cNvSpPr txBox="1">
            <a:spLocks noChangeArrowheads="1"/>
          </p:cNvSpPr>
          <p:nvPr/>
        </p:nvSpPr>
        <p:spPr bwMode="auto">
          <a:xfrm>
            <a:off x="3143240" y="6215058"/>
            <a:ext cx="2852756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1эВ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1.6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28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-19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Дж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Text Box 6"/>
          <p:cNvSpPr txBox="1">
            <a:spLocks noChangeArrowheads="1"/>
          </p:cNvSpPr>
          <p:nvPr/>
        </p:nvSpPr>
        <p:spPr bwMode="auto">
          <a:xfrm>
            <a:off x="6399408" y="5715016"/>
            <a:ext cx="1785950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6,63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en-US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-34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Text Box 6"/>
          <p:cNvSpPr txBox="1">
            <a:spLocks noChangeArrowheads="1"/>
          </p:cNvSpPr>
          <p:nvPr/>
        </p:nvSpPr>
        <p:spPr bwMode="auto">
          <a:xfrm>
            <a:off x="6500826" y="6286496"/>
            <a:ext cx="1143008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8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Text Box 62"/>
          <p:cNvSpPr txBox="1">
            <a:spLocks noChangeArrowheads="1"/>
          </p:cNvSpPr>
          <p:nvPr/>
        </p:nvSpPr>
        <p:spPr bwMode="auto">
          <a:xfrm>
            <a:off x="5214942" y="1428736"/>
            <a:ext cx="2857520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9,9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ru-RU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26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Text Box 64"/>
          <p:cNvSpPr txBox="1">
            <a:spLocks noChangeArrowheads="1"/>
          </p:cNvSpPr>
          <p:nvPr/>
        </p:nvSpPr>
        <p:spPr bwMode="auto">
          <a:xfrm>
            <a:off x="0" y="5072074"/>
            <a:ext cx="2000232" cy="50006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lnSpc>
                <a:spcPts val="3500"/>
              </a:lnSpc>
              <a:spcAft>
                <a:spcPts val="1000"/>
              </a:spcAft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0,43•10</a:t>
            </a:r>
            <a:r>
              <a:rPr lang="ru-RU" sz="3600" b="1" baseline="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-6</a:t>
            </a:r>
            <a:endParaRPr kumimoji="0" lang="ru-RU" sz="4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" name="Text Box 64"/>
          <p:cNvSpPr txBox="1">
            <a:spLocks noChangeArrowheads="1"/>
          </p:cNvSpPr>
          <p:nvPr/>
        </p:nvSpPr>
        <p:spPr bwMode="auto">
          <a:xfrm>
            <a:off x="8072462" y="1857364"/>
            <a:ext cx="571504" cy="357190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ts val="33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Text Box 62"/>
          <p:cNvSpPr txBox="1">
            <a:spLocks noChangeArrowheads="1"/>
          </p:cNvSpPr>
          <p:nvPr/>
        </p:nvSpPr>
        <p:spPr bwMode="auto">
          <a:xfrm>
            <a:off x="3929090" y="841842"/>
            <a:ext cx="5072066" cy="6429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Падающий квант имеет Е</a:t>
            </a:r>
          </a:p>
        </p:txBody>
      </p:sp>
      <p:sp>
        <p:nvSpPr>
          <p:cNvPr id="102" name="Text Box 62"/>
          <p:cNvSpPr txBox="1">
            <a:spLocks noChangeArrowheads="1"/>
          </p:cNvSpPr>
          <p:nvPr/>
        </p:nvSpPr>
        <p:spPr bwMode="auto">
          <a:xfrm>
            <a:off x="4929190" y="2500306"/>
            <a:ext cx="2571768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4,6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ru-RU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19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Дж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Text Box 62"/>
          <p:cNvSpPr txBox="1">
            <a:spLocks noChangeArrowheads="1"/>
          </p:cNvSpPr>
          <p:nvPr/>
        </p:nvSpPr>
        <p:spPr bwMode="auto">
          <a:xfrm>
            <a:off x="7429520" y="2500306"/>
            <a:ext cx="1285884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2,9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эВ</a:t>
            </a:r>
          </a:p>
        </p:txBody>
      </p:sp>
      <p:sp>
        <p:nvSpPr>
          <p:cNvPr id="104" name="Скругленный прямоугольник 103"/>
          <p:cNvSpPr/>
          <p:nvPr/>
        </p:nvSpPr>
        <p:spPr>
          <a:xfrm>
            <a:off x="2500298" y="4071942"/>
            <a:ext cx="1928826" cy="571504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4" name="Прямая соединительная линия 93"/>
          <p:cNvCxnSpPr/>
          <p:nvPr/>
        </p:nvCxnSpPr>
        <p:spPr>
          <a:xfrm>
            <a:off x="5286380" y="2071678"/>
            <a:ext cx="278608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 Box 64"/>
          <p:cNvSpPr txBox="1">
            <a:spLocks noChangeArrowheads="1"/>
          </p:cNvSpPr>
          <p:nvPr/>
        </p:nvSpPr>
        <p:spPr bwMode="auto">
          <a:xfrm>
            <a:off x="4357686" y="2643182"/>
            <a:ext cx="571504" cy="357190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ts val="33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" name="Text Box 62"/>
          <p:cNvSpPr txBox="1">
            <a:spLocks noChangeArrowheads="1"/>
          </p:cNvSpPr>
          <p:nvPr/>
        </p:nvSpPr>
        <p:spPr bwMode="auto">
          <a:xfrm>
            <a:off x="0" y="3000372"/>
            <a:ext cx="9144000" cy="642942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на кинетическую энергию электрону останется</a:t>
            </a:r>
          </a:p>
        </p:txBody>
      </p:sp>
      <p:sp>
        <p:nvSpPr>
          <p:cNvPr id="108" name="Text Box 62"/>
          <p:cNvSpPr txBox="1">
            <a:spLocks noChangeArrowheads="1"/>
          </p:cNvSpPr>
          <p:nvPr/>
        </p:nvSpPr>
        <p:spPr bwMode="auto">
          <a:xfrm>
            <a:off x="7085393" y="26102"/>
            <a:ext cx="1071570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эВ</a:t>
            </a:r>
          </a:p>
        </p:txBody>
      </p:sp>
      <p:grpSp>
        <p:nvGrpSpPr>
          <p:cNvPr id="119" name="Группа 118"/>
          <p:cNvGrpSpPr/>
          <p:nvPr/>
        </p:nvGrpSpPr>
        <p:grpSpPr>
          <a:xfrm>
            <a:off x="0" y="0"/>
            <a:ext cx="9144096" cy="6858000"/>
            <a:chOff x="0" y="2071678"/>
            <a:chExt cx="9144096" cy="6858000"/>
          </a:xfrm>
        </p:grpSpPr>
        <p:grpSp>
          <p:nvGrpSpPr>
            <p:cNvPr id="111" name="Группа 93"/>
            <p:cNvGrpSpPr/>
            <p:nvPr/>
          </p:nvGrpSpPr>
          <p:grpSpPr>
            <a:xfrm>
              <a:off x="0" y="2071678"/>
              <a:ext cx="9144096" cy="6858000"/>
              <a:chOff x="0" y="24"/>
              <a:chExt cx="9144096" cy="6858000"/>
            </a:xfrm>
          </p:grpSpPr>
          <p:grpSp>
            <p:nvGrpSpPr>
              <p:cNvPr id="112" name="Группа 12"/>
              <p:cNvGrpSpPr/>
              <p:nvPr/>
            </p:nvGrpSpPr>
            <p:grpSpPr>
              <a:xfrm>
                <a:off x="0" y="24"/>
                <a:ext cx="9144096" cy="6858000"/>
                <a:chOff x="7072298" y="-4214866"/>
                <a:chExt cx="9144096" cy="6858000"/>
              </a:xfrm>
            </p:grpSpPr>
            <p:sp>
              <p:nvSpPr>
                <p:cNvPr id="114" name="Прямоугольник 113"/>
                <p:cNvSpPr/>
                <p:nvPr/>
              </p:nvSpPr>
              <p:spPr>
                <a:xfrm>
                  <a:off x="7072298" y="-4214866"/>
                  <a:ext cx="9144000" cy="6858000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  <a:alpha val="65000"/>
                  </a:schemeClr>
                </a:solidFill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lvl="0" algn="ctr">
                    <a:lnSpc>
                      <a:spcPts val="7000"/>
                    </a:lnSpc>
                    <a:spcAft>
                      <a:spcPts val="1000"/>
                    </a:spcAft>
                  </a:pPr>
                  <a:endParaRPr lang="ru-RU" sz="96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5" name="TextBox 114"/>
                <p:cNvSpPr txBox="1"/>
                <p:nvPr/>
              </p:nvSpPr>
              <p:spPr>
                <a:xfrm>
                  <a:off x="10787074" y="642918"/>
                  <a:ext cx="5429320" cy="11079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/>
                  <a:r>
                    <a:rPr lang="en-US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c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=3</a:t>
                  </a:r>
                  <a:r>
                    <a:rPr lang="en-US" sz="6600" b="1" dirty="0" smtClean="0">
                      <a:solidFill>
                        <a:srgbClr val="FFFF00"/>
                      </a:solidFill>
                      <a:sym typeface="Symbol"/>
                    </a:rPr>
                    <a:t>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10</a:t>
                  </a:r>
                  <a:r>
                    <a:rPr lang="ru-RU" sz="6600" b="1" baseline="30000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8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 м/с</a:t>
                  </a:r>
                  <a:endParaRPr lang="ru-RU" sz="6600" dirty="0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113" name="Прямоугольник 112"/>
              <p:cNvSpPr/>
              <p:nvPr/>
            </p:nvSpPr>
            <p:spPr>
              <a:xfrm>
                <a:off x="1357290" y="2500306"/>
                <a:ext cx="3857620" cy="144655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ru-RU" sz="4400" b="1" dirty="0" smtClean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Вырывание </a:t>
                </a:r>
                <a:r>
                  <a:rPr lang="ru-RU" sz="44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</a:p>
              <a:p>
                <a:pPr algn="ctr" eaLnBrk="0" hangingPunct="0"/>
                <a:r>
                  <a:rPr lang="ru-RU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светом</a:t>
                </a:r>
                <a:endParaRPr lang="ru-RU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</p:grpSp>
        <p:grpSp>
          <p:nvGrpSpPr>
            <p:cNvPr id="118" name="Группа 117"/>
            <p:cNvGrpSpPr/>
            <p:nvPr/>
          </p:nvGrpSpPr>
          <p:grpSpPr>
            <a:xfrm>
              <a:off x="3000364" y="3077666"/>
              <a:ext cx="5500726" cy="1286360"/>
              <a:chOff x="5163708" y="3071810"/>
              <a:chExt cx="3337382" cy="861497"/>
            </a:xfrm>
          </p:grpSpPr>
          <p:sp>
            <p:nvSpPr>
              <p:cNvPr id="105" name="Text Box 64"/>
              <p:cNvSpPr txBox="1">
                <a:spLocks noChangeArrowheads="1"/>
              </p:cNvSpPr>
              <p:nvPr/>
            </p:nvSpPr>
            <p:spPr bwMode="auto">
              <a:xfrm>
                <a:off x="5163708" y="3071810"/>
                <a:ext cx="1143008" cy="857256"/>
              </a:xfrm>
              <a:prstGeom prst="rect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99CC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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72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6" name="Text Box 64"/>
              <p:cNvSpPr txBox="1">
                <a:spLocks noChangeArrowheads="1"/>
              </p:cNvSpPr>
              <p:nvPr/>
            </p:nvSpPr>
            <p:spPr bwMode="auto">
              <a:xfrm>
                <a:off x="6163840" y="3071810"/>
                <a:ext cx="1643074" cy="857256"/>
              </a:xfrm>
              <a:prstGeom prst="rect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99CC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kumimoji="0" lang="en-US" sz="6000" b="1" i="0" u="none" strike="noStrike" cap="none" normalizeH="0" baseline="-2500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ВЫХ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kumimoji="0" lang="ru-RU" sz="72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7" name="Text Box 64"/>
              <p:cNvSpPr txBox="1">
                <a:spLocks noChangeArrowheads="1"/>
              </p:cNvSpPr>
              <p:nvPr/>
            </p:nvSpPr>
            <p:spPr bwMode="auto">
              <a:xfrm>
                <a:off x="7786710" y="3076051"/>
                <a:ext cx="714380" cy="857256"/>
              </a:xfrm>
              <a:prstGeom prst="rect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99CC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К</a:t>
                </a:r>
                <a:r>
                  <a:rPr kumimoji="0" lang="en-US" sz="6000" b="1" i="0" u="none" strike="noStrike" cap="none" normalizeH="0" baseline="-2500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е</a:t>
                </a:r>
                <a:endParaRPr kumimoji="0" lang="ru-RU" sz="7200" b="0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73" name="Text Box 64"/>
          <p:cNvSpPr txBox="1">
            <a:spLocks noChangeArrowheads="1"/>
          </p:cNvSpPr>
          <p:nvPr/>
        </p:nvSpPr>
        <p:spPr bwMode="auto">
          <a:xfrm>
            <a:off x="3635896" y="123472"/>
            <a:ext cx="1293294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 Box 64"/>
          <p:cNvSpPr txBox="1">
            <a:spLocks noChangeArrowheads="1"/>
          </p:cNvSpPr>
          <p:nvPr/>
        </p:nvSpPr>
        <p:spPr bwMode="auto">
          <a:xfrm>
            <a:off x="4786314" y="123472"/>
            <a:ext cx="1643074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en-US" sz="4000" b="1" i="0" u="none" strike="noStrike" cap="none" normalizeH="0" baseline="-25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ВЫХ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+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Text Box 64"/>
          <p:cNvSpPr txBox="1">
            <a:spLocks noChangeArrowheads="1"/>
          </p:cNvSpPr>
          <p:nvPr/>
        </p:nvSpPr>
        <p:spPr bwMode="auto">
          <a:xfrm>
            <a:off x="6409184" y="111597"/>
            <a:ext cx="714380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en-US" sz="4000" b="1" i="0" u="none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" name="Text Box 62"/>
          <p:cNvSpPr txBox="1">
            <a:spLocks noChangeArrowheads="1"/>
          </p:cNvSpPr>
          <p:nvPr/>
        </p:nvSpPr>
        <p:spPr bwMode="auto">
          <a:xfrm>
            <a:off x="1138214" y="4143380"/>
            <a:ext cx="714380" cy="42862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1,9 </a:t>
            </a:r>
          </a:p>
        </p:txBody>
      </p:sp>
      <p:sp>
        <p:nvSpPr>
          <p:cNvPr id="109" name="Text Box 62"/>
          <p:cNvSpPr txBox="1">
            <a:spLocks noChangeArrowheads="1"/>
          </p:cNvSpPr>
          <p:nvPr/>
        </p:nvSpPr>
        <p:spPr bwMode="auto">
          <a:xfrm>
            <a:off x="7358082" y="2500306"/>
            <a:ext cx="714380" cy="42862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2,9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0" name="Rectangle 56"/>
          <p:cNvSpPr>
            <a:spLocks noChangeArrowheads="1"/>
          </p:cNvSpPr>
          <p:nvPr/>
        </p:nvSpPr>
        <p:spPr bwMode="auto">
          <a:xfrm>
            <a:off x="0" y="6334804"/>
            <a:ext cx="3286116" cy="52322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27-4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  СР3,4 стр.35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287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4" presetClass="path" presetSubtype="0" repeatCount="1000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-1.39685E-6 L 0.14514 -0.0030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00" y="-2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1"/>
                                            </p:cond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5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6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000"/>
                            </p:stCondLst>
                            <p:childTnLst>
                              <p:par>
                                <p:cTn id="10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11022E-16 L -0.14775 -0.60602 " pathEditMode="relative" rAng="0" ptsTypes="AA">
                                      <p:cBhvr>
                                        <p:cTn id="121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00" y="-30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0.04149 -0.68935 " pathEditMode="relative" rAng="0" ptsTypes="AA">
                                      <p:cBhvr>
                                        <p:cTn id="13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0" y="-34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2 0.00532 L 0.60018 -0.43334 " pathEditMode="relative" rAng="0" ptsTypes="AA">
                                      <p:cBhvr>
                                        <p:cTn id="147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200" y="-219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000"/>
                            </p:stCondLst>
                            <p:childTnLst>
                              <p:par>
                                <p:cTn id="1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4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6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"/>
                            </p:stCondLst>
                            <p:childTnLst>
                              <p:par>
                                <p:cTn id="186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33333E-6 L -0.37517 -0.36828 " pathEditMode="relative" rAng="0" ptsTypes="AA">
                                      <p:cBhvr>
                                        <p:cTn id="187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" y="-18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500"/>
                            </p:stCondLst>
                            <p:childTnLst>
                              <p:par>
                                <p:cTn id="194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0.01042 L 0.4467 -0.58681 " pathEditMode="relative" rAng="0" ptsTypes="AA">
                                      <p:cBhvr>
                                        <p:cTn id="195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" y="-28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0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5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25" grpId="0" animBg="1"/>
      <p:bldP spid="68" grpId="0" animBg="1"/>
      <p:bldP spid="72" grpId="0" animBg="1"/>
      <p:bldP spid="84" grpId="0" animBg="1"/>
      <p:bldP spid="69" grpId="0" animBg="1"/>
      <p:bldP spid="80" grpId="0" animBg="1"/>
      <p:bldP spid="82" grpId="0" animBg="1"/>
      <p:bldP spid="83" grpId="0" animBg="1"/>
      <p:bldP spid="89" grpId="0" animBg="1"/>
      <p:bldP spid="89" grpId="1" animBg="1"/>
      <p:bldP spid="91" grpId="0" animBg="1"/>
      <p:bldP spid="91" grpId="1" animBg="1"/>
      <p:bldP spid="92" grpId="0" animBg="1"/>
      <p:bldP spid="92" grpId="1" animBg="1"/>
      <p:bldP spid="93" grpId="0" animBg="1"/>
      <p:bldP spid="97" grpId="0" animBg="1"/>
      <p:bldP spid="97" grpId="1" animBg="1"/>
      <p:bldP spid="98" grpId="0" animBg="1"/>
      <p:bldP spid="101" grpId="0" animBg="1"/>
      <p:bldP spid="102" grpId="0" animBg="1"/>
      <p:bldP spid="103" grpId="0" animBg="1"/>
      <p:bldP spid="104" grpId="0" animBg="1"/>
      <p:bldP spid="106" grpId="0" animBg="1"/>
      <p:bldP spid="107" grpId="0" animBg="1"/>
      <p:bldP spid="108" grpId="0" animBg="1"/>
      <p:bldP spid="73" grpId="0" animBg="1"/>
      <p:bldP spid="74" grpId="0" animBg="1"/>
      <p:bldP spid="75" grpId="0" animBg="1"/>
      <p:bldP spid="110" grpId="0" animBg="1"/>
      <p:bldP spid="110" grpId="1" animBg="1"/>
      <p:bldP spid="109" grpId="0" animBg="1"/>
      <p:bldP spid="109" grpId="1" animBg="1"/>
      <p:bldP spid="1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2"/>
          <p:cNvGrpSpPr/>
          <p:nvPr/>
        </p:nvGrpSpPr>
        <p:grpSpPr>
          <a:xfrm>
            <a:off x="346074" y="1964239"/>
            <a:ext cx="3502971" cy="431346"/>
            <a:chOff x="346074" y="3500438"/>
            <a:chExt cx="3502971" cy="431346"/>
          </a:xfrm>
        </p:grpSpPr>
        <p:sp>
          <p:nvSpPr>
            <p:cNvPr id="28674" name="Line 2"/>
            <p:cNvSpPr>
              <a:spLocks noChangeShapeType="1"/>
            </p:cNvSpPr>
            <p:nvPr/>
          </p:nvSpPr>
          <p:spPr bwMode="auto">
            <a:xfrm>
              <a:off x="346074" y="3822003"/>
              <a:ext cx="1476000" cy="5976"/>
            </a:xfrm>
            <a:prstGeom prst="line">
              <a:avLst/>
            </a:prstGeom>
            <a:noFill/>
            <a:ln w="38100">
              <a:solidFill>
                <a:srgbClr val="0066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3" name="Group 3"/>
            <p:cNvGrpSpPr>
              <a:grpSpLocks/>
            </p:cNvGrpSpPr>
            <p:nvPr/>
          </p:nvGrpSpPr>
          <p:grpSpPr bwMode="auto">
            <a:xfrm flipV="1">
              <a:off x="1815586" y="3501489"/>
              <a:ext cx="696587" cy="430295"/>
              <a:chOff x="2660" y="7397"/>
              <a:chExt cx="576" cy="483"/>
            </a:xfrm>
          </p:grpSpPr>
          <p:sp>
            <p:nvSpPr>
              <p:cNvPr id="28676" name="Rectangle 4"/>
              <p:cNvSpPr>
                <a:spLocks noChangeArrowheads="1"/>
              </p:cNvSpPr>
              <p:nvPr/>
            </p:nvSpPr>
            <p:spPr bwMode="auto">
              <a:xfrm>
                <a:off x="2660" y="7397"/>
                <a:ext cx="576" cy="230"/>
              </a:xfrm>
              <a:prstGeom prst="rect">
                <a:avLst/>
              </a:prstGeom>
              <a:noFill/>
              <a:ln w="38100">
                <a:solidFill>
                  <a:srgbClr val="0066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677" name="Line 5"/>
              <p:cNvSpPr>
                <a:spLocks noChangeShapeType="1"/>
              </p:cNvSpPr>
              <p:nvPr/>
            </p:nvSpPr>
            <p:spPr bwMode="auto">
              <a:xfrm flipV="1">
                <a:off x="2763" y="7638"/>
                <a:ext cx="0" cy="242"/>
              </a:xfrm>
              <a:prstGeom prst="line">
                <a:avLst/>
              </a:prstGeom>
              <a:noFill/>
              <a:ln w="38100">
                <a:solidFill>
                  <a:srgbClr val="0066FF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8678" name="Line 6"/>
            <p:cNvSpPr>
              <a:spLocks noChangeShapeType="1"/>
            </p:cNvSpPr>
            <p:nvPr/>
          </p:nvSpPr>
          <p:spPr bwMode="auto">
            <a:xfrm>
              <a:off x="1941045" y="3500438"/>
              <a:ext cx="1908000" cy="0"/>
            </a:xfrm>
            <a:prstGeom prst="line">
              <a:avLst/>
            </a:prstGeom>
            <a:noFill/>
            <a:ln w="38100">
              <a:solidFill>
                <a:srgbClr val="0066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357343" y="618980"/>
            <a:ext cx="1381621" cy="692261"/>
            <a:chOff x="537" y="5076"/>
            <a:chExt cx="957" cy="579"/>
          </a:xfrm>
        </p:grpSpPr>
        <p:sp>
          <p:nvSpPr>
            <p:cNvPr id="28683" name="Text Box 11"/>
            <p:cNvSpPr txBox="1">
              <a:spLocks noChangeArrowheads="1"/>
            </p:cNvSpPr>
            <p:nvPr/>
          </p:nvSpPr>
          <p:spPr bwMode="auto">
            <a:xfrm>
              <a:off x="748" y="5076"/>
              <a:ext cx="746" cy="579"/>
            </a:xfrm>
            <a:prstGeom prst="rect">
              <a:avLst/>
            </a:prstGeom>
            <a:noFill/>
            <a:ln w="19050">
              <a:solidFill>
                <a:schemeClr val="accent2">
                  <a:lumMod val="20000"/>
                  <a:lumOff val="8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А</a:t>
              </a:r>
              <a:endPara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537" y="5169"/>
              <a:ext cx="821" cy="390"/>
              <a:chOff x="8051" y="3841"/>
              <a:chExt cx="883" cy="409"/>
            </a:xfrm>
          </p:grpSpPr>
          <p:sp>
            <p:nvSpPr>
              <p:cNvPr id="28685" name="Oval 13"/>
              <p:cNvSpPr>
                <a:spLocks noChangeArrowheads="1"/>
              </p:cNvSpPr>
              <p:nvPr/>
            </p:nvSpPr>
            <p:spPr bwMode="auto">
              <a:xfrm>
                <a:off x="8318" y="3841"/>
                <a:ext cx="343" cy="409"/>
              </a:xfrm>
              <a:prstGeom prst="ellips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686" name="Line 14"/>
              <p:cNvSpPr>
                <a:spLocks noChangeShapeType="1"/>
              </p:cNvSpPr>
              <p:nvPr/>
            </p:nvSpPr>
            <p:spPr bwMode="auto">
              <a:xfrm flipH="1">
                <a:off x="8671" y="4049"/>
                <a:ext cx="263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687" name="Line 15"/>
              <p:cNvSpPr>
                <a:spLocks noChangeShapeType="1"/>
              </p:cNvSpPr>
              <p:nvPr/>
            </p:nvSpPr>
            <p:spPr bwMode="auto">
              <a:xfrm flipH="1">
                <a:off x="8051" y="4048"/>
                <a:ext cx="263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6" name="Группа 61"/>
          <p:cNvGrpSpPr/>
          <p:nvPr/>
        </p:nvGrpSpPr>
        <p:grpSpPr>
          <a:xfrm>
            <a:off x="327025" y="964483"/>
            <a:ext cx="3602033" cy="2012139"/>
            <a:chOff x="327025" y="964483"/>
            <a:chExt cx="3602033" cy="2012139"/>
          </a:xfrm>
        </p:grpSpPr>
        <p:sp>
          <p:nvSpPr>
            <p:cNvPr id="28680" name="Line 8"/>
            <p:cNvSpPr>
              <a:spLocks noChangeShapeType="1"/>
            </p:cNvSpPr>
            <p:nvPr/>
          </p:nvSpPr>
          <p:spPr bwMode="auto">
            <a:xfrm flipH="1">
              <a:off x="3857620" y="964483"/>
              <a:ext cx="0" cy="10080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327025" y="976358"/>
              <a:ext cx="3602033" cy="2000264"/>
              <a:chOff x="6048" y="5245"/>
              <a:chExt cx="2686" cy="1756"/>
            </a:xfrm>
          </p:grpSpPr>
          <p:sp>
            <p:nvSpPr>
              <p:cNvPr id="28689" name="Line 17"/>
              <p:cNvSpPr>
                <a:spLocks noChangeShapeType="1"/>
              </p:cNvSpPr>
              <p:nvPr/>
            </p:nvSpPr>
            <p:spPr bwMode="auto">
              <a:xfrm flipH="1">
                <a:off x="6079" y="5245"/>
                <a:ext cx="1" cy="157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8" name="Group 18"/>
              <p:cNvGrpSpPr>
                <a:grpSpLocks/>
              </p:cNvGrpSpPr>
              <p:nvPr/>
            </p:nvGrpSpPr>
            <p:grpSpPr bwMode="auto">
              <a:xfrm>
                <a:off x="6092" y="6561"/>
                <a:ext cx="1287" cy="246"/>
                <a:chOff x="10960" y="4305"/>
                <a:chExt cx="1157" cy="246"/>
              </a:xfrm>
            </p:grpSpPr>
            <p:sp>
              <p:nvSpPr>
                <p:cNvPr id="28691" name="Line 19"/>
                <p:cNvSpPr>
                  <a:spLocks noChangeShapeType="1"/>
                </p:cNvSpPr>
                <p:nvPr/>
              </p:nvSpPr>
              <p:spPr bwMode="auto">
                <a:xfrm>
                  <a:off x="11673" y="4535"/>
                  <a:ext cx="444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2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11397" y="4305"/>
                  <a:ext cx="246" cy="245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3" name="Line 21"/>
                <p:cNvSpPr>
                  <a:spLocks noChangeShapeType="1"/>
                </p:cNvSpPr>
                <p:nvPr/>
              </p:nvSpPr>
              <p:spPr bwMode="auto">
                <a:xfrm>
                  <a:off x="10960" y="4551"/>
                  <a:ext cx="444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8694" name="Line 22"/>
              <p:cNvSpPr>
                <a:spLocks noChangeShapeType="1"/>
              </p:cNvSpPr>
              <p:nvPr/>
            </p:nvSpPr>
            <p:spPr bwMode="auto">
              <a:xfrm flipV="1">
                <a:off x="7918" y="6785"/>
                <a:ext cx="816" cy="1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9" name="Group 23"/>
              <p:cNvGrpSpPr>
                <a:grpSpLocks/>
              </p:cNvGrpSpPr>
              <p:nvPr/>
            </p:nvGrpSpPr>
            <p:grpSpPr bwMode="auto">
              <a:xfrm>
                <a:off x="7349" y="6632"/>
                <a:ext cx="644" cy="369"/>
                <a:chOff x="2004" y="7246"/>
                <a:chExt cx="644" cy="369"/>
              </a:xfrm>
            </p:grpSpPr>
            <p:sp>
              <p:nvSpPr>
                <p:cNvPr id="28696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2258" y="7338"/>
                  <a:ext cx="0" cy="150"/>
                </a:xfrm>
                <a:prstGeom prst="line">
                  <a:avLst/>
                </a:prstGeom>
                <a:noFill/>
                <a:ln w="762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7" name="Line 25"/>
                <p:cNvSpPr>
                  <a:spLocks noChangeShapeType="1"/>
                </p:cNvSpPr>
                <p:nvPr/>
              </p:nvSpPr>
              <p:spPr bwMode="auto">
                <a:xfrm>
                  <a:off x="2004" y="7406"/>
                  <a:ext cx="242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8" name="Line 26"/>
                <p:cNvSpPr>
                  <a:spLocks noChangeShapeType="1"/>
                </p:cNvSpPr>
                <p:nvPr/>
              </p:nvSpPr>
              <p:spPr bwMode="auto">
                <a:xfrm>
                  <a:off x="2331" y="7246"/>
                  <a:ext cx="0" cy="369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9" name="Line 27"/>
                <p:cNvSpPr>
                  <a:spLocks noChangeShapeType="1"/>
                </p:cNvSpPr>
                <p:nvPr/>
              </p:nvSpPr>
              <p:spPr bwMode="auto">
                <a:xfrm>
                  <a:off x="2339" y="7407"/>
                  <a:ext cx="309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8700" name="Line 28"/>
              <p:cNvSpPr>
                <a:spLocks noChangeShapeType="1"/>
              </p:cNvSpPr>
              <p:nvPr/>
            </p:nvSpPr>
            <p:spPr bwMode="auto">
              <a:xfrm>
                <a:off x="8729" y="6392"/>
                <a:ext cx="1" cy="41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10" name="Group 29"/>
              <p:cNvGrpSpPr>
                <a:grpSpLocks/>
              </p:cNvGrpSpPr>
              <p:nvPr/>
            </p:nvGrpSpPr>
            <p:grpSpPr bwMode="auto">
              <a:xfrm>
                <a:off x="6048" y="5738"/>
                <a:ext cx="2670" cy="50"/>
                <a:chOff x="6048" y="5738"/>
                <a:chExt cx="2670" cy="50"/>
              </a:xfrm>
            </p:grpSpPr>
            <p:sp>
              <p:nvSpPr>
                <p:cNvPr id="28710" name="Line 38"/>
                <p:cNvSpPr>
                  <a:spLocks noChangeShapeType="1"/>
                </p:cNvSpPr>
                <p:nvPr/>
              </p:nvSpPr>
              <p:spPr bwMode="auto">
                <a:xfrm flipH="1">
                  <a:off x="6048" y="5738"/>
                  <a:ext cx="68" cy="39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711" name="Line 39"/>
                <p:cNvSpPr>
                  <a:spLocks noChangeShapeType="1"/>
                </p:cNvSpPr>
                <p:nvPr/>
              </p:nvSpPr>
              <p:spPr bwMode="auto">
                <a:xfrm flipH="1">
                  <a:off x="8650" y="5749"/>
                  <a:ext cx="68" cy="39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1" name="Группа 54"/>
          <p:cNvGrpSpPr/>
          <p:nvPr/>
        </p:nvGrpSpPr>
        <p:grpSpPr>
          <a:xfrm>
            <a:off x="1416918" y="484448"/>
            <a:ext cx="2444074" cy="729974"/>
            <a:chOff x="1416918" y="2023802"/>
            <a:chExt cx="2444074" cy="729974"/>
          </a:xfrm>
        </p:grpSpPr>
        <p:sp>
          <p:nvSpPr>
            <p:cNvPr id="28722" name="Line 50"/>
            <p:cNvSpPr>
              <a:spLocks noChangeShapeType="1"/>
            </p:cNvSpPr>
            <p:nvPr/>
          </p:nvSpPr>
          <p:spPr bwMode="auto">
            <a:xfrm>
              <a:off x="3428992" y="2285992"/>
              <a:ext cx="0" cy="430309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723" name="Line 51"/>
            <p:cNvSpPr>
              <a:spLocks noChangeShapeType="1"/>
            </p:cNvSpPr>
            <p:nvPr/>
          </p:nvSpPr>
          <p:spPr bwMode="auto">
            <a:xfrm>
              <a:off x="3428992" y="2500306"/>
              <a:ext cx="4320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2" name="Группа 53"/>
            <p:cNvGrpSpPr/>
            <p:nvPr/>
          </p:nvGrpSpPr>
          <p:grpSpPr>
            <a:xfrm>
              <a:off x="1416918" y="2023802"/>
              <a:ext cx="2163516" cy="729974"/>
              <a:chOff x="1416918" y="2023802"/>
              <a:chExt cx="2163516" cy="729974"/>
            </a:xfrm>
          </p:grpSpPr>
          <p:grpSp>
            <p:nvGrpSpPr>
              <p:cNvPr id="13" name="Group 40"/>
              <p:cNvGrpSpPr>
                <a:grpSpLocks/>
              </p:cNvGrpSpPr>
              <p:nvPr/>
            </p:nvGrpSpPr>
            <p:grpSpPr bwMode="auto">
              <a:xfrm>
                <a:off x="1416918" y="2228901"/>
                <a:ext cx="2163516" cy="524875"/>
                <a:chOff x="6861" y="5012"/>
                <a:chExt cx="1613" cy="461"/>
              </a:xfrm>
            </p:grpSpPr>
            <p:sp>
              <p:nvSpPr>
                <p:cNvPr id="28713" name="AutoShape 41"/>
                <p:cNvSpPr>
                  <a:spLocks noChangeArrowheads="1"/>
                </p:cNvSpPr>
                <p:nvPr/>
              </p:nvSpPr>
              <p:spPr bwMode="auto">
                <a:xfrm>
                  <a:off x="7091" y="5012"/>
                  <a:ext cx="1383" cy="461"/>
                </a:xfrm>
                <a:prstGeom prst="roundRect">
                  <a:avLst>
                    <a:gd name="adj" fmla="val 50000"/>
                  </a:avLst>
                </a:prstGeom>
                <a:noFill/>
                <a:ln w="19050">
                  <a:solidFill>
                    <a:srgbClr val="008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grpSp>
              <p:nvGrpSpPr>
                <p:cNvPr id="14" name="Group 42"/>
                <p:cNvGrpSpPr>
                  <a:grpSpLocks/>
                </p:cNvGrpSpPr>
                <p:nvPr/>
              </p:nvGrpSpPr>
              <p:grpSpPr bwMode="auto">
                <a:xfrm>
                  <a:off x="6861" y="5096"/>
                  <a:ext cx="546" cy="300"/>
                  <a:chOff x="4703" y="6785"/>
                  <a:chExt cx="591" cy="415"/>
                </a:xfrm>
              </p:grpSpPr>
              <p:sp>
                <p:nvSpPr>
                  <p:cNvPr id="28715" name="Line 43"/>
                  <p:cNvSpPr>
                    <a:spLocks noChangeShapeType="1"/>
                  </p:cNvSpPr>
                  <p:nvPr/>
                </p:nvSpPr>
                <p:spPr bwMode="auto">
                  <a:xfrm>
                    <a:off x="5294" y="6785"/>
                    <a:ext cx="0" cy="415"/>
                  </a:xfrm>
                  <a:prstGeom prst="line">
                    <a:avLst/>
                  </a:prstGeom>
                  <a:noFill/>
                  <a:ln w="571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8716" name="Line 4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703" y="6993"/>
                    <a:ext cx="552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28724" name="AutoShape 52"/>
              <p:cNvSpPr>
                <a:spLocks noChangeArrowheads="1"/>
              </p:cNvSpPr>
              <p:nvPr/>
            </p:nvSpPr>
            <p:spPr bwMode="auto">
              <a:xfrm>
                <a:off x="2214358" y="2023802"/>
                <a:ext cx="1214446" cy="214314"/>
              </a:xfrm>
              <a:prstGeom prst="parallelogram">
                <a:avLst>
                  <a:gd name="adj" fmla="val 135714"/>
                </a:avLst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rgbClr val="365D2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3" name="Прямоугольник 52"/>
              <p:cNvSpPr/>
              <p:nvPr/>
            </p:nvSpPr>
            <p:spPr>
              <a:xfrm>
                <a:off x="2309546" y="2202678"/>
                <a:ext cx="821631" cy="83313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15" name="Группа 65"/>
          <p:cNvGrpSpPr/>
          <p:nvPr/>
        </p:nvGrpSpPr>
        <p:grpSpPr>
          <a:xfrm>
            <a:off x="398100" y="1319228"/>
            <a:ext cx="3461223" cy="466698"/>
            <a:chOff x="398100" y="1319228"/>
            <a:chExt cx="3461223" cy="466698"/>
          </a:xfrm>
        </p:grpSpPr>
        <p:sp>
          <p:nvSpPr>
            <p:cNvPr id="65" name="Text Box 32"/>
            <p:cNvSpPr txBox="1">
              <a:spLocks noChangeArrowheads="1"/>
            </p:cNvSpPr>
            <p:nvPr/>
          </p:nvSpPr>
          <p:spPr bwMode="auto">
            <a:xfrm>
              <a:off x="2063671" y="1319228"/>
              <a:ext cx="508065" cy="466698"/>
            </a:xfrm>
            <a:prstGeom prst="rect">
              <a:avLst/>
            </a:prstGeom>
            <a:noFill/>
            <a:ln w="19050">
              <a:solidFill>
                <a:schemeClr val="accent2">
                  <a:lumMod val="20000"/>
                  <a:lumOff val="8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6" name="Группа 60"/>
            <p:cNvGrpSpPr/>
            <p:nvPr/>
          </p:nvGrpSpPr>
          <p:grpSpPr>
            <a:xfrm>
              <a:off x="398100" y="1357298"/>
              <a:ext cx="3461223" cy="380460"/>
              <a:chOff x="398100" y="1369348"/>
              <a:chExt cx="3461223" cy="380460"/>
            </a:xfrm>
          </p:grpSpPr>
          <p:sp>
            <p:nvSpPr>
              <p:cNvPr id="56" name="Oval 33"/>
              <p:cNvSpPr>
                <a:spLocks noChangeArrowheads="1"/>
              </p:cNvSpPr>
              <p:nvPr/>
            </p:nvSpPr>
            <p:spPr bwMode="auto">
              <a:xfrm>
                <a:off x="1992596" y="1369348"/>
                <a:ext cx="487697" cy="380460"/>
              </a:xfrm>
              <a:prstGeom prst="ellips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7" name="Line 34"/>
              <p:cNvSpPr>
                <a:spLocks noChangeShapeType="1"/>
              </p:cNvSpPr>
              <p:nvPr/>
            </p:nvSpPr>
            <p:spPr bwMode="auto">
              <a:xfrm>
                <a:off x="2491463" y="1568691"/>
                <a:ext cx="536416" cy="0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8" name="Line 35"/>
              <p:cNvSpPr>
                <a:spLocks noChangeShapeType="1"/>
              </p:cNvSpPr>
              <p:nvPr/>
            </p:nvSpPr>
            <p:spPr bwMode="auto">
              <a:xfrm>
                <a:off x="1453498" y="1569830"/>
                <a:ext cx="535075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9" name="Line 36"/>
              <p:cNvSpPr>
                <a:spLocks noChangeShapeType="1"/>
              </p:cNvSpPr>
              <p:nvPr/>
            </p:nvSpPr>
            <p:spPr bwMode="auto">
              <a:xfrm>
                <a:off x="398100" y="1567552"/>
                <a:ext cx="1129155" cy="3417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0" name="Line 37"/>
              <p:cNvSpPr>
                <a:spLocks noChangeShapeType="1"/>
              </p:cNvSpPr>
              <p:nvPr/>
            </p:nvSpPr>
            <p:spPr bwMode="auto">
              <a:xfrm>
                <a:off x="2730168" y="1568691"/>
                <a:ext cx="1129155" cy="4556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28725" name="Line 53"/>
          <p:cNvSpPr>
            <a:spLocks noChangeShapeType="1"/>
          </p:cNvSpPr>
          <p:nvPr/>
        </p:nvSpPr>
        <p:spPr bwMode="auto">
          <a:xfrm flipH="1">
            <a:off x="2166858" y="-47500"/>
            <a:ext cx="1241430" cy="92867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8" name="Line 53"/>
          <p:cNvSpPr>
            <a:spLocks noChangeShapeType="1"/>
          </p:cNvSpPr>
          <p:nvPr/>
        </p:nvSpPr>
        <p:spPr bwMode="auto">
          <a:xfrm flipH="1">
            <a:off x="2167046" y="130977"/>
            <a:ext cx="1241430" cy="92867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7" name="Group 2"/>
          <p:cNvGrpSpPr>
            <a:grpSpLocks/>
          </p:cNvGrpSpPr>
          <p:nvPr/>
        </p:nvGrpSpPr>
        <p:grpSpPr bwMode="auto">
          <a:xfrm>
            <a:off x="2000232" y="785796"/>
            <a:ext cx="285751" cy="285750"/>
            <a:chOff x="1783" y="8526"/>
            <a:chExt cx="366" cy="388"/>
          </a:xfrm>
        </p:grpSpPr>
        <p:sp>
          <p:nvSpPr>
            <p:cNvPr id="70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2" name="Line 2"/>
          <p:cNvSpPr>
            <a:spLocks noChangeShapeType="1"/>
          </p:cNvSpPr>
          <p:nvPr/>
        </p:nvSpPr>
        <p:spPr bwMode="auto">
          <a:xfrm>
            <a:off x="2500746" y="2285992"/>
            <a:ext cx="1404000" cy="5976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4" name="Line 5"/>
          <p:cNvSpPr>
            <a:spLocks noChangeShapeType="1"/>
          </p:cNvSpPr>
          <p:nvPr/>
        </p:nvSpPr>
        <p:spPr bwMode="auto">
          <a:xfrm>
            <a:off x="1940481" y="1975211"/>
            <a:ext cx="0" cy="215593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8" name="Группа 90"/>
          <p:cNvGrpSpPr/>
          <p:nvPr/>
        </p:nvGrpSpPr>
        <p:grpSpPr>
          <a:xfrm rot="10800000">
            <a:off x="2123729" y="2483807"/>
            <a:ext cx="875617" cy="571504"/>
            <a:chOff x="3799200" y="3071810"/>
            <a:chExt cx="1058552" cy="571504"/>
          </a:xfrm>
        </p:grpSpPr>
        <p:sp>
          <p:nvSpPr>
            <p:cNvPr id="90" name="Прямоугольник 89"/>
            <p:cNvSpPr/>
            <p:nvPr/>
          </p:nvSpPr>
          <p:spPr>
            <a:xfrm>
              <a:off x="4000496" y="3071810"/>
              <a:ext cx="785818" cy="571504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9" name="Группа 88"/>
            <p:cNvGrpSpPr/>
            <p:nvPr/>
          </p:nvGrpSpPr>
          <p:grpSpPr>
            <a:xfrm rot="10800000">
              <a:off x="3799200" y="3151547"/>
              <a:ext cx="1058552" cy="420329"/>
              <a:chOff x="2224118" y="2708693"/>
              <a:chExt cx="1058552" cy="420329"/>
            </a:xfrm>
          </p:grpSpPr>
          <p:sp>
            <p:nvSpPr>
              <p:cNvPr id="85" name="Line 24"/>
              <p:cNvSpPr>
                <a:spLocks noChangeShapeType="1"/>
              </p:cNvSpPr>
              <p:nvPr/>
            </p:nvSpPr>
            <p:spPr bwMode="auto">
              <a:xfrm flipH="1">
                <a:off x="2688118" y="2813490"/>
                <a:ext cx="0" cy="170865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6" name="Line 25"/>
              <p:cNvSpPr>
                <a:spLocks noChangeShapeType="1"/>
              </p:cNvSpPr>
              <p:nvPr/>
            </p:nvSpPr>
            <p:spPr bwMode="auto">
              <a:xfrm>
                <a:off x="2224118" y="2890949"/>
                <a:ext cx="324532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7" name="Line 26"/>
              <p:cNvSpPr>
                <a:spLocks noChangeShapeType="1"/>
              </p:cNvSpPr>
              <p:nvPr/>
            </p:nvSpPr>
            <p:spPr bwMode="auto">
              <a:xfrm>
                <a:off x="2564742" y="2708693"/>
                <a:ext cx="0" cy="420329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8" name="Line 27"/>
              <p:cNvSpPr>
                <a:spLocks noChangeShapeType="1"/>
              </p:cNvSpPr>
              <p:nvPr/>
            </p:nvSpPr>
            <p:spPr bwMode="auto">
              <a:xfrm>
                <a:off x="2673374" y="2892089"/>
                <a:ext cx="609296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2012107" y="785794"/>
            <a:ext cx="285751" cy="285750"/>
            <a:chOff x="1783" y="8526"/>
            <a:chExt cx="366" cy="388"/>
          </a:xfrm>
        </p:grpSpPr>
        <p:sp>
          <p:nvSpPr>
            <p:cNvPr id="99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0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9" name="Прямоугольник 68"/>
          <p:cNvSpPr/>
          <p:nvPr/>
        </p:nvSpPr>
        <p:spPr>
          <a:xfrm>
            <a:off x="0" y="4611231"/>
            <a:ext cx="9144000" cy="2246769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indent="177800">
              <a:spcAft>
                <a:spcPts val="0"/>
              </a:spcAft>
            </a:pPr>
            <a:r>
              <a:rPr lang="ru-RU" sz="28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27-5</a:t>
            </a:r>
            <a:r>
              <a:rPr lang="ru-RU" sz="2800" b="1" dirty="0" smtClean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Источник монохроматического света мощностью </a:t>
            </a:r>
            <a:r>
              <a:rPr lang="ru-RU" sz="2800" b="1" dirty="0" smtClean="0">
                <a:solidFill>
                  <a:srgbClr val="0033CC"/>
                </a:solidFill>
                <a:latin typeface="Times New Roman"/>
                <a:ea typeface="Times New Roman"/>
                <a:cs typeface="Times New Roman"/>
              </a:rPr>
              <a:t>64 Вт 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испускает ежесекундно 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10</a:t>
            </a:r>
            <a:r>
              <a:rPr lang="ru-RU" sz="2800" b="1" baseline="30000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20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 фотонов, вызывающие </a:t>
            </a:r>
            <a:r>
              <a:rPr lang="ru-RU" sz="2800" b="1" dirty="0" smtClean="0">
                <a:latin typeface="Times New Roman"/>
                <a:ea typeface="Times New Roman"/>
                <a:cs typeface="Times New Roman"/>
              </a:rPr>
              <a:t>фотоэффект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 на пластине с работой выхода электронов, равной </a:t>
            </a:r>
            <a:r>
              <a:rPr lang="ru-RU" sz="2800" b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1,6 эВ. 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До какого потенциала зарядится пластина при длительном освещении?</a:t>
            </a:r>
            <a:endParaRPr lang="ru-RU" sz="1600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73" name="Text Box 64"/>
          <p:cNvSpPr txBox="1">
            <a:spLocks noChangeArrowheads="1"/>
          </p:cNvSpPr>
          <p:nvPr/>
        </p:nvSpPr>
        <p:spPr bwMode="auto">
          <a:xfrm>
            <a:off x="5004048" y="246113"/>
            <a:ext cx="1231230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 Box 64"/>
          <p:cNvSpPr txBox="1">
            <a:spLocks noChangeArrowheads="1"/>
          </p:cNvSpPr>
          <p:nvPr/>
        </p:nvSpPr>
        <p:spPr bwMode="auto">
          <a:xfrm>
            <a:off x="6092402" y="246113"/>
            <a:ext cx="1643074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en-US" sz="4000" b="1" i="0" u="none" strike="noStrike" cap="none" normalizeH="0" baseline="-25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ВЫХ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+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Text Box 64"/>
          <p:cNvSpPr txBox="1">
            <a:spLocks noChangeArrowheads="1"/>
          </p:cNvSpPr>
          <p:nvPr/>
        </p:nvSpPr>
        <p:spPr bwMode="auto">
          <a:xfrm>
            <a:off x="7715272" y="267488"/>
            <a:ext cx="714380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en-US" sz="4000" b="1" i="0" u="none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Скругленный прямоугольник 75"/>
          <p:cNvSpPr/>
          <p:nvPr/>
        </p:nvSpPr>
        <p:spPr>
          <a:xfrm>
            <a:off x="5000628" y="124612"/>
            <a:ext cx="3643338" cy="1000132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Text Box 62"/>
          <p:cNvSpPr txBox="1">
            <a:spLocks noChangeArrowheads="1"/>
          </p:cNvSpPr>
          <p:nvPr/>
        </p:nvSpPr>
        <p:spPr bwMode="auto">
          <a:xfrm>
            <a:off x="5357754" y="1071546"/>
            <a:ext cx="3786246" cy="85725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поля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=е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</a:t>
            </a:r>
            <a:r>
              <a:rPr kumimoji="0" lang="ru-RU" sz="4000" b="1" i="0" u="none" strike="noStrike" cap="none" normalizeH="0" baseline="-25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з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ru-RU" sz="4400" b="1" i="0" u="none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2" name="Прямая со стрелкой 81"/>
          <p:cNvCxnSpPr/>
          <p:nvPr/>
        </p:nvCxnSpPr>
        <p:spPr>
          <a:xfrm rot="16200000" flipH="1">
            <a:off x="8108181" y="750075"/>
            <a:ext cx="714380" cy="214314"/>
          </a:xfrm>
          <a:prstGeom prst="straightConnector1">
            <a:avLst/>
          </a:prstGeom>
          <a:ln w="5715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Прямоугольник 88"/>
          <p:cNvSpPr/>
          <p:nvPr/>
        </p:nvSpPr>
        <p:spPr>
          <a:xfrm>
            <a:off x="7476894" y="1142984"/>
            <a:ext cx="469586" cy="64294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Прямоугольник 90"/>
          <p:cNvSpPr/>
          <p:nvPr/>
        </p:nvSpPr>
        <p:spPr>
          <a:xfrm>
            <a:off x="6988474" y="6334780"/>
            <a:ext cx="2155526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/>
                <a:ea typeface="Times New Roman"/>
                <a:cs typeface="Times New Roman"/>
              </a:rPr>
              <a:t>фотоэффект</a:t>
            </a:r>
            <a:endParaRPr lang="ru-RU" sz="2800" dirty="0"/>
          </a:p>
        </p:txBody>
      </p:sp>
      <p:sp>
        <p:nvSpPr>
          <p:cNvPr id="92" name="Прямоугольник 91"/>
          <p:cNvSpPr/>
          <p:nvPr/>
        </p:nvSpPr>
        <p:spPr>
          <a:xfrm>
            <a:off x="4714876" y="1928802"/>
            <a:ext cx="4357718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/>
                <a:ea typeface="Times New Roman"/>
                <a:cs typeface="Times New Roman"/>
              </a:rPr>
              <a:t>1.Найдём энергию одного кванта</a:t>
            </a:r>
            <a:endParaRPr lang="ru-RU" sz="2800" dirty="0"/>
          </a:p>
        </p:txBody>
      </p:sp>
      <p:sp>
        <p:nvSpPr>
          <p:cNvPr id="95" name="Text Box 64"/>
          <p:cNvSpPr txBox="1">
            <a:spLocks noChangeArrowheads="1"/>
          </p:cNvSpPr>
          <p:nvPr/>
        </p:nvSpPr>
        <p:spPr bwMode="auto">
          <a:xfrm>
            <a:off x="0" y="3071810"/>
            <a:ext cx="1143008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6" name="Прямая соединительная линия 95"/>
          <p:cNvCxnSpPr/>
          <p:nvPr/>
        </p:nvCxnSpPr>
        <p:spPr>
          <a:xfrm>
            <a:off x="1008170" y="3447448"/>
            <a:ext cx="936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Прямоугольник 97"/>
          <p:cNvSpPr/>
          <p:nvPr/>
        </p:nvSpPr>
        <p:spPr>
          <a:xfrm>
            <a:off x="8141803" y="4643446"/>
            <a:ext cx="925253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33CC"/>
                </a:solidFill>
                <a:latin typeface="Times New Roman"/>
                <a:ea typeface="Times New Roman"/>
                <a:cs typeface="Times New Roman"/>
              </a:rPr>
              <a:t>64</a:t>
            </a:r>
            <a:r>
              <a:rPr lang="ru-RU" sz="2400" b="1" dirty="0" smtClean="0">
                <a:latin typeface="Times New Roman"/>
                <a:ea typeface="Times New Roman"/>
                <a:cs typeface="Times New Roman"/>
              </a:rPr>
              <a:t>Вт</a:t>
            </a:r>
            <a:r>
              <a:rPr lang="ru-RU" sz="2400" b="1" dirty="0" smtClean="0">
                <a:solidFill>
                  <a:srgbClr val="0033CC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sz="2400" dirty="0"/>
          </a:p>
        </p:txBody>
      </p:sp>
      <p:sp>
        <p:nvSpPr>
          <p:cNvPr id="101" name="Прямоугольник 100"/>
          <p:cNvSpPr/>
          <p:nvPr/>
        </p:nvSpPr>
        <p:spPr>
          <a:xfrm>
            <a:off x="3643306" y="5143512"/>
            <a:ext cx="748923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10</a:t>
            </a:r>
            <a:r>
              <a:rPr lang="ru-RU" sz="2400" b="1" baseline="30000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20 </a:t>
            </a:r>
            <a:endParaRPr lang="ru-RU" sz="2400" dirty="0"/>
          </a:p>
        </p:txBody>
      </p:sp>
      <p:sp>
        <p:nvSpPr>
          <p:cNvPr id="102" name="Text Box 64"/>
          <p:cNvSpPr txBox="1">
            <a:spLocks noChangeArrowheads="1"/>
          </p:cNvSpPr>
          <p:nvPr/>
        </p:nvSpPr>
        <p:spPr bwMode="auto">
          <a:xfrm>
            <a:off x="1928794" y="3357562"/>
            <a:ext cx="500066" cy="214314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ts val="2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2416828" y="3154526"/>
            <a:ext cx="2214578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64·10</a:t>
            </a:r>
            <a:r>
              <a:rPr lang="ru-RU" sz="2800" b="1" baseline="30000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-20</a:t>
            </a:r>
            <a:r>
              <a:rPr lang="ru-RU" sz="2800" b="1" dirty="0" smtClean="0">
                <a:latin typeface="Times New Roman"/>
                <a:ea typeface="Times New Roman"/>
                <a:cs typeface="Times New Roman"/>
              </a:rPr>
              <a:t>Дж=</a:t>
            </a:r>
            <a:endParaRPr lang="ru-RU" sz="2800" dirty="0"/>
          </a:p>
        </p:txBody>
      </p:sp>
      <p:sp>
        <p:nvSpPr>
          <p:cNvPr id="104" name="Text Box 62"/>
          <p:cNvSpPr txBox="1">
            <a:spLocks noChangeArrowheads="1"/>
          </p:cNvSpPr>
          <p:nvPr/>
        </p:nvSpPr>
        <p:spPr bwMode="auto">
          <a:xfrm>
            <a:off x="0" y="3857628"/>
            <a:ext cx="2852756" cy="42862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1эВ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,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6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28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-19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Дж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4429124" y="3143248"/>
            <a:ext cx="857256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4</a:t>
            </a:r>
            <a:r>
              <a:rPr lang="ru-RU" sz="2800" b="1" dirty="0" smtClean="0">
                <a:latin typeface="Times New Roman"/>
                <a:ea typeface="Times New Roman"/>
                <a:cs typeface="Times New Roman"/>
              </a:rPr>
              <a:t>эВ</a:t>
            </a:r>
            <a:endParaRPr lang="ru-RU" sz="2800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4429124" y="3166558"/>
            <a:ext cx="857256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4</a:t>
            </a:r>
            <a:r>
              <a:rPr lang="ru-RU" sz="2400" b="1" dirty="0" smtClean="0">
                <a:latin typeface="Times New Roman"/>
                <a:ea typeface="Times New Roman"/>
                <a:cs typeface="Times New Roman"/>
              </a:rPr>
              <a:t>эВ</a:t>
            </a:r>
            <a:endParaRPr lang="ru-RU" sz="2400" dirty="0"/>
          </a:p>
        </p:txBody>
      </p:sp>
      <p:sp>
        <p:nvSpPr>
          <p:cNvPr id="108" name="Прямоугольник 107"/>
          <p:cNvSpPr/>
          <p:nvPr/>
        </p:nvSpPr>
        <p:spPr>
          <a:xfrm>
            <a:off x="1214414" y="5881956"/>
            <a:ext cx="984565" cy="461665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1,6 эВ</a:t>
            </a:r>
            <a:endParaRPr lang="ru-RU" sz="2400" dirty="0"/>
          </a:p>
        </p:txBody>
      </p:sp>
      <p:sp>
        <p:nvSpPr>
          <p:cNvPr id="109" name="Прямоугольник 108"/>
          <p:cNvSpPr/>
          <p:nvPr/>
        </p:nvSpPr>
        <p:spPr>
          <a:xfrm>
            <a:off x="7715272" y="44624"/>
            <a:ext cx="1143008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6600"/>
                </a:solidFill>
                <a:latin typeface="Times New Roman"/>
                <a:ea typeface="Times New Roman"/>
                <a:cs typeface="Times New Roman"/>
              </a:rPr>
              <a:t>2,4</a:t>
            </a:r>
            <a:r>
              <a:rPr lang="ru-RU" sz="2000" b="1" dirty="0" smtClean="0">
                <a:latin typeface="Times New Roman"/>
                <a:ea typeface="Times New Roman"/>
                <a:cs typeface="Times New Roman"/>
              </a:rPr>
              <a:t>эВ</a:t>
            </a:r>
            <a:endParaRPr lang="ru-RU" sz="2000" dirty="0"/>
          </a:p>
        </p:txBody>
      </p:sp>
      <p:sp>
        <p:nvSpPr>
          <p:cNvPr id="110" name="Прямоугольник 109"/>
          <p:cNvSpPr/>
          <p:nvPr/>
        </p:nvSpPr>
        <p:spPr>
          <a:xfrm>
            <a:off x="7429520" y="1213668"/>
            <a:ext cx="642942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6600"/>
                </a:solidFill>
                <a:latin typeface="Times New Roman"/>
                <a:ea typeface="Times New Roman"/>
                <a:cs typeface="Times New Roman"/>
              </a:rPr>
              <a:t>2,4</a:t>
            </a:r>
            <a:endParaRPr lang="ru-RU" sz="2800" dirty="0"/>
          </a:p>
        </p:txBody>
      </p:sp>
      <p:sp>
        <p:nvSpPr>
          <p:cNvPr id="111" name="Прямоугольник 110"/>
          <p:cNvSpPr/>
          <p:nvPr/>
        </p:nvSpPr>
        <p:spPr>
          <a:xfrm>
            <a:off x="4643438" y="6298684"/>
            <a:ext cx="2214578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6600"/>
                </a:solidFill>
                <a:latin typeface="Times New Roman"/>
                <a:ea typeface="Times New Roman"/>
                <a:cs typeface="Times New Roman"/>
              </a:rPr>
              <a:t>2,4Вольта</a:t>
            </a:r>
            <a:endParaRPr lang="ru-RU" sz="2800" dirty="0"/>
          </a:p>
        </p:txBody>
      </p:sp>
      <p:sp>
        <p:nvSpPr>
          <p:cNvPr id="112" name="Прямоугольник 111"/>
          <p:cNvSpPr/>
          <p:nvPr/>
        </p:nvSpPr>
        <p:spPr>
          <a:xfrm>
            <a:off x="2273952" y="5964672"/>
            <a:ext cx="6584328" cy="42862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13" name="Группа 112"/>
          <p:cNvGrpSpPr/>
          <p:nvPr/>
        </p:nvGrpSpPr>
        <p:grpSpPr>
          <a:xfrm>
            <a:off x="0" y="0"/>
            <a:ext cx="9144000" cy="6858000"/>
            <a:chOff x="96" y="2071678"/>
            <a:chExt cx="9144000" cy="6858000"/>
          </a:xfrm>
        </p:grpSpPr>
        <p:grpSp>
          <p:nvGrpSpPr>
            <p:cNvPr id="114" name="Группа 93"/>
            <p:cNvGrpSpPr/>
            <p:nvPr/>
          </p:nvGrpSpPr>
          <p:grpSpPr>
            <a:xfrm>
              <a:off x="96" y="2071678"/>
              <a:ext cx="9144000" cy="6858000"/>
              <a:chOff x="96" y="24"/>
              <a:chExt cx="9144000" cy="6858000"/>
            </a:xfrm>
          </p:grpSpPr>
          <p:grpSp>
            <p:nvGrpSpPr>
              <p:cNvPr id="119" name="Группа 12"/>
              <p:cNvGrpSpPr/>
              <p:nvPr/>
            </p:nvGrpSpPr>
            <p:grpSpPr>
              <a:xfrm>
                <a:off x="96" y="24"/>
                <a:ext cx="9144000" cy="6858000"/>
                <a:chOff x="7072394" y="-4214866"/>
                <a:chExt cx="9144000" cy="6858000"/>
              </a:xfrm>
            </p:grpSpPr>
            <p:sp>
              <p:nvSpPr>
                <p:cNvPr id="121" name="Прямоугольник 120"/>
                <p:cNvSpPr/>
                <p:nvPr/>
              </p:nvSpPr>
              <p:spPr>
                <a:xfrm>
                  <a:off x="7072394" y="-4214866"/>
                  <a:ext cx="9144000" cy="6858000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  <a:alpha val="65000"/>
                  </a:schemeClr>
                </a:solidFill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lvl="0" algn="ctr">
                    <a:lnSpc>
                      <a:spcPts val="7000"/>
                    </a:lnSpc>
                    <a:spcAft>
                      <a:spcPts val="1000"/>
                    </a:spcAft>
                  </a:pPr>
                  <a:endParaRPr lang="ru-RU" sz="96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22" name="TextBox 121"/>
                <p:cNvSpPr txBox="1"/>
                <p:nvPr/>
              </p:nvSpPr>
              <p:spPr>
                <a:xfrm>
                  <a:off x="10787074" y="642918"/>
                  <a:ext cx="5429320" cy="11079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/>
                  <a:r>
                    <a:rPr lang="en-US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c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=3</a:t>
                  </a:r>
                  <a:r>
                    <a:rPr lang="en-US" sz="6600" b="1" dirty="0" smtClean="0">
                      <a:solidFill>
                        <a:srgbClr val="FFFF00"/>
                      </a:solidFill>
                      <a:sym typeface="Symbol"/>
                    </a:rPr>
                    <a:t>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10</a:t>
                  </a:r>
                  <a:r>
                    <a:rPr lang="ru-RU" sz="6600" b="1" baseline="30000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8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 м/с</a:t>
                  </a:r>
                  <a:endParaRPr lang="ru-RU" sz="6600" dirty="0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120" name="Прямоугольник 119"/>
              <p:cNvSpPr/>
              <p:nvPr/>
            </p:nvSpPr>
            <p:spPr>
              <a:xfrm>
                <a:off x="1357290" y="2500306"/>
                <a:ext cx="3857620" cy="144655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ru-RU" sz="4400" b="1" dirty="0" smtClean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Вырывание </a:t>
                </a:r>
                <a:r>
                  <a:rPr lang="ru-RU" sz="44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</a:p>
              <a:p>
                <a:pPr algn="ctr" eaLnBrk="0" hangingPunct="0"/>
                <a:r>
                  <a:rPr lang="ru-RU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светом</a:t>
                </a:r>
                <a:endParaRPr lang="ru-RU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</p:grpSp>
        <p:grpSp>
          <p:nvGrpSpPr>
            <p:cNvPr id="115" name="Группа 117"/>
            <p:cNvGrpSpPr/>
            <p:nvPr/>
          </p:nvGrpSpPr>
          <p:grpSpPr>
            <a:xfrm>
              <a:off x="3000364" y="3077666"/>
              <a:ext cx="5500726" cy="1286360"/>
              <a:chOff x="5163708" y="3071810"/>
              <a:chExt cx="3337382" cy="861497"/>
            </a:xfrm>
          </p:grpSpPr>
          <p:sp>
            <p:nvSpPr>
              <p:cNvPr id="116" name="Text Box 64"/>
              <p:cNvSpPr txBox="1">
                <a:spLocks noChangeArrowheads="1"/>
              </p:cNvSpPr>
              <p:nvPr/>
            </p:nvSpPr>
            <p:spPr bwMode="auto">
              <a:xfrm>
                <a:off x="5163708" y="3071810"/>
                <a:ext cx="1143008" cy="857256"/>
              </a:xfrm>
              <a:prstGeom prst="rect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99CC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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72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7" name="Text Box 64"/>
              <p:cNvSpPr txBox="1">
                <a:spLocks noChangeArrowheads="1"/>
              </p:cNvSpPr>
              <p:nvPr/>
            </p:nvSpPr>
            <p:spPr bwMode="auto">
              <a:xfrm>
                <a:off x="6163840" y="3071810"/>
                <a:ext cx="1643074" cy="857256"/>
              </a:xfrm>
              <a:prstGeom prst="rect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99CC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kumimoji="0" lang="en-US" sz="6000" b="1" i="0" u="none" strike="noStrike" cap="none" normalizeH="0" baseline="-2500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ВЫХ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kumimoji="0" lang="ru-RU" sz="72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8" name="Text Box 64"/>
              <p:cNvSpPr txBox="1">
                <a:spLocks noChangeArrowheads="1"/>
              </p:cNvSpPr>
              <p:nvPr/>
            </p:nvSpPr>
            <p:spPr bwMode="auto">
              <a:xfrm>
                <a:off x="7786710" y="3076051"/>
                <a:ext cx="714380" cy="857256"/>
              </a:xfrm>
              <a:prstGeom prst="rect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99CC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К</a:t>
                </a:r>
                <a:r>
                  <a:rPr kumimoji="0" lang="en-US" sz="6000" b="1" i="0" u="none" strike="noStrike" cap="none" normalizeH="0" baseline="-2500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е</a:t>
                </a:r>
                <a:endParaRPr kumimoji="0" lang="ru-RU" sz="7200" b="0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107" name="Rectangle 56"/>
          <p:cNvSpPr>
            <a:spLocks noChangeArrowheads="1"/>
          </p:cNvSpPr>
          <p:nvPr/>
        </p:nvSpPr>
        <p:spPr bwMode="auto">
          <a:xfrm>
            <a:off x="0" y="0"/>
            <a:ext cx="3428992" cy="52322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27-5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  СР3,4 стр.37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287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4" presetClass="path" presetSubtype="0" repeatCount="1000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-1.39685E-6 L 0.14514 -0.00301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" y="-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1"/>
                                            </p:cond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92411E-6 L 0.05261 -3.92411E-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2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85 0.00092 C 0.00556 -0.00324 0.02657 -0.00532 0.05 -0.00532 C 0.07344 -0.00532 0.09462 -0.00324 0.10886 0.00092 C 0.09462 0.00439 0.07344 0.00717 0.05 0.00717 C 0.02657 0.00717 0.00556 0.00439 -0.0085 0.00092 Z " pathEditMode="relative" rAng="0" ptsTypes="fffff">
                                      <p:cBhvr>
                                        <p:cTn id="7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2"/>
                                            </p:cond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000"/>
                            </p:stCondLst>
                            <p:childTnLst>
                              <p:par>
                                <p:cTn id="8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85185E-6 L -0.78368 -0.24213 " pathEditMode="relative" rAng="0" ptsTypes="AA">
                                      <p:cBhvr>
                                        <p:cTn id="13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2" y="-12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81481E-6 L -0.29375 -0.24166 " pathEditMode="relative" rAng="0" ptsTypes="AA">
                                      <p:cBhvr>
                                        <p:cTn id="144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" y="-12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00"/>
                            </p:stCondLst>
                            <p:childTnLst>
                              <p:par>
                                <p:cTn id="178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1065 L 0.09479 -0.45741 " pathEditMode="relative" rAng="0" ptsTypes="AA">
                                      <p:cBhvr>
                                        <p:cTn id="179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-22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8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7037E-6 L 0.55747 -0.84259 " pathEditMode="relative" rAng="0" ptsTypes="AA">
                                      <p:cBhvr>
                                        <p:cTn id="189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9" y="-42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 tmFilter="0, 0; .2, .5; .8, .5; 1, 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4" dur="250" autoRev="1" fill="hold"/>
                                        <p:tgtEl>
                                          <p:spTgt spid="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L 0.04253 0.14005 " pathEditMode="relative" rAng="0" ptsTypes="AA">
                                      <p:cBhvr>
                                        <p:cTn id="205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" y="7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7037E-6 L -0.59948 0.00139 " pathEditMode="relative" rAng="0" ptsTypes="AA">
                                      <p:cBhvr>
                                        <p:cTn id="216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" y="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1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6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25" grpId="0" animBg="1"/>
      <p:bldP spid="68" grpId="0" animBg="1"/>
      <p:bldP spid="72" grpId="0" animBg="1"/>
      <p:bldP spid="84" grpId="0" animBg="1"/>
      <p:bldP spid="84" grpId="1" animBg="1"/>
      <p:bldP spid="69" grpId="0" animBg="1"/>
      <p:bldP spid="73" grpId="0" animBg="1"/>
      <p:bldP spid="74" grpId="0" animBg="1"/>
      <p:bldP spid="75" grpId="0" animBg="1"/>
      <p:bldP spid="75" grpId="1" animBg="1"/>
      <p:bldP spid="76" grpId="0" animBg="1"/>
      <p:bldP spid="81" grpId="0" animBg="1"/>
      <p:bldP spid="89" grpId="0" animBg="1"/>
      <p:bldP spid="91" grpId="0" animBg="1"/>
      <p:bldP spid="92" grpId="0" animBg="1"/>
      <p:bldP spid="95" grpId="0" animBg="1"/>
      <p:bldP spid="98" grpId="0" animBg="1"/>
      <p:bldP spid="98" grpId="1" animBg="1"/>
      <p:bldP spid="101" grpId="0" animBg="1"/>
      <p:bldP spid="101" grpId="1" animBg="1"/>
      <p:bldP spid="102" grpId="0" animBg="1"/>
      <p:bldP spid="103" grpId="0" animBg="1"/>
      <p:bldP spid="104" grpId="0" animBg="1"/>
      <p:bldP spid="105" grpId="0" animBg="1"/>
      <p:bldP spid="106" grpId="0" animBg="1"/>
      <p:bldP spid="106" grpId="1" animBg="1"/>
      <p:bldP spid="108" grpId="0" animBg="1"/>
      <p:bldP spid="108" grpId="1" animBg="1"/>
      <p:bldP spid="109" grpId="0" animBg="1"/>
      <p:bldP spid="109" grpId="1" animBg="1"/>
      <p:bldP spid="110" grpId="0" animBg="1"/>
      <p:bldP spid="110" grpId="1" animBg="1"/>
      <p:bldP spid="111" grpId="0" animBg="1"/>
      <p:bldP spid="112" grpId="0" animBg="1"/>
      <p:bldP spid="10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0" y="0"/>
            <a:ext cx="9144000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7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Медный шарик, удаленный от других тел, облучается монохроматическим излучением, длина волны которого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2•10</a:t>
            </a:r>
            <a:r>
              <a:rPr kumimoji="0" lang="ru-RU" sz="28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-7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До какого максимального потенциала зарядится шарик, если работа выхода электронов с поверхности меди равна 4,5 эВ?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-96" y="0"/>
            <a:ext cx="9144096" cy="6858000"/>
            <a:chOff x="0" y="2071678"/>
            <a:chExt cx="9144096" cy="6858000"/>
          </a:xfrm>
        </p:grpSpPr>
        <p:grpSp>
          <p:nvGrpSpPr>
            <p:cNvPr id="4" name="Группа 93"/>
            <p:cNvGrpSpPr/>
            <p:nvPr/>
          </p:nvGrpSpPr>
          <p:grpSpPr>
            <a:xfrm>
              <a:off x="0" y="2071678"/>
              <a:ext cx="9144096" cy="6858000"/>
              <a:chOff x="0" y="24"/>
              <a:chExt cx="9144096" cy="6858000"/>
            </a:xfrm>
          </p:grpSpPr>
          <p:grpSp>
            <p:nvGrpSpPr>
              <p:cNvPr id="9" name="Группа 12"/>
              <p:cNvGrpSpPr/>
              <p:nvPr/>
            </p:nvGrpSpPr>
            <p:grpSpPr>
              <a:xfrm>
                <a:off x="0" y="24"/>
                <a:ext cx="9144096" cy="6858000"/>
                <a:chOff x="7072298" y="-4214866"/>
                <a:chExt cx="9144096" cy="6858000"/>
              </a:xfrm>
            </p:grpSpPr>
            <p:sp>
              <p:nvSpPr>
                <p:cNvPr id="11" name="Прямоугольник 10"/>
                <p:cNvSpPr/>
                <p:nvPr/>
              </p:nvSpPr>
              <p:spPr>
                <a:xfrm>
                  <a:off x="7072298" y="-4214866"/>
                  <a:ext cx="9144000" cy="6858000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  <a:alpha val="65000"/>
                  </a:schemeClr>
                </a:solidFill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lvl="0" algn="ctr">
                    <a:lnSpc>
                      <a:spcPts val="7000"/>
                    </a:lnSpc>
                    <a:spcAft>
                      <a:spcPts val="1000"/>
                    </a:spcAft>
                  </a:pPr>
                  <a:endParaRPr lang="ru-RU" sz="96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10787074" y="642918"/>
                  <a:ext cx="5429320" cy="11079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/>
                  <a:r>
                    <a:rPr lang="en-US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c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=3</a:t>
                  </a:r>
                  <a:r>
                    <a:rPr lang="en-US" sz="6600" b="1" dirty="0" smtClean="0">
                      <a:solidFill>
                        <a:srgbClr val="FFFF00"/>
                      </a:solidFill>
                      <a:sym typeface="Symbol"/>
                    </a:rPr>
                    <a:t>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10</a:t>
                  </a:r>
                  <a:r>
                    <a:rPr lang="ru-RU" sz="6600" b="1" baseline="30000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8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 м/с</a:t>
                  </a:r>
                  <a:endParaRPr lang="ru-RU" sz="6600" dirty="0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10" name="Прямоугольник 9"/>
              <p:cNvSpPr/>
              <p:nvPr/>
            </p:nvSpPr>
            <p:spPr>
              <a:xfrm>
                <a:off x="2000232" y="3482648"/>
                <a:ext cx="3857620" cy="144655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ru-RU" sz="4400" b="1" dirty="0" smtClean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Вырывание </a:t>
                </a:r>
                <a:r>
                  <a:rPr lang="ru-RU" sz="44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</a:p>
              <a:p>
                <a:pPr algn="ctr" eaLnBrk="0" hangingPunct="0"/>
                <a:r>
                  <a:rPr lang="ru-RU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светом</a:t>
                </a:r>
                <a:endParaRPr lang="ru-RU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</p:grpSp>
        <p:grpSp>
          <p:nvGrpSpPr>
            <p:cNvPr id="5" name="Группа 117"/>
            <p:cNvGrpSpPr/>
            <p:nvPr/>
          </p:nvGrpSpPr>
          <p:grpSpPr>
            <a:xfrm>
              <a:off x="3643307" y="4060008"/>
              <a:ext cx="5500726" cy="1286359"/>
              <a:chOff x="5553791" y="3729711"/>
              <a:chExt cx="3337382" cy="861499"/>
            </a:xfrm>
          </p:grpSpPr>
          <p:sp>
            <p:nvSpPr>
              <p:cNvPr id="6" name="Text Box 64"/>
              <p:cNvSpPr txBox="1">
                <a:spLocks noChangeArrowheads="1"/>
              </p:cNvSpPr>
              <p:nvPr/>
            </p:nvSpPr>
            <p:spPr bwMode="auto">
              <a:xfrm>
                <a:off x="5553791" y="3729711"/>
                <a:ext cx="1143008" cy="857258"/>
              </a:xfrm>
              <a:prstGeom prst="rect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99CC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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72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" name="Text Box 64"/>
              <p:cNvSpPr txBox="1">
                <a:spLocks noChangeArrowheads="1"/>
              </p:cNvSpPr>
              <p:nvPr/>
            </p:nvSpPr>
            <p:spPr bwMode="auto">
              <a:xfrm>
                <a:off x="6553923" y="3729711"/>
                <a:ext cx="1643074" cy="857258"/>
              </a:xfrm>
              <a:prstGeom prst="rect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99CC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kumimoji="0" lang="en-US" sz="6000" b="1" i="0" u="none" strike="noStrike" cap="none" normalizeH="0" baseline="-2500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ВЫХ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kumimoji="0" lang="ru-RU" sz="72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" name="Text Box 64"/>
              <p:cNvSpPr txBox="1">
                <a:spLocks noChangeArrowheads="1"/>
              </p:cNvSpPr>
              <p:nvPr/>
            </p:nvSpPr>
            <p:spPr bwMode="auto">
              <a:xfrm>
                <a:off x="8176793" y="3733952"/>
                <a:ext cx="714380" cy="857258"/>
              </a:xfrm>
              <a:prstGeom prst="rect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99CC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К</a:t>
                </a:r>
                <a:r>
                  <a:rPr kumimoji="0" lang="en-US" sz="6000" b="1" i="0" u="none" strike="noStrike" cap="none" normalizeH="0" baseline="-2500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е</a:t>
                </a:r>
                <a:endParaRPr kumimoji="0" lang="ru-RU" sz="7200" b="0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13" name="Rectangle 56"/>
          <p:cNvSpPr>
            <a:spLocks noChangeArrowheads="1"/>
          </p:cNvSpPr>
          <p:nvPr/>
        </p:nvSpPr>
        <p:spPr bwMode="auto">
          <a:xfrm>
            <a:off x="0" y="5786454"/>
            <a:ext cx="5286380" cy="52322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см. задачу 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27-5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  СР3,4 стр.37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789936" y="922684"/>
            <a:ext cx="0" cy="3136593"/>
            <a:chOff x="12423" y="1740"/>
            <a:chExt cx="0" cy="1419"/>
          </a:xfrm>
        </p:grpSpPr>
        <p:sp>
          <p:nvSpPr>
            <p:cNvPr id="10242" name="Line 2"/>
            <p:cNvSpPr>
              <a:spLocks noChangeShapeType="1"/>
            </p:cNvSpPr>
            <p:nvPr/>
          </p:nvSpPr>
          <p:spPr bwMode="auto">
            <a:xfrm>
              <a:off x="12423" y="1740"/>
              <a:ext cx="0" cy="4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3" name="Line 3"/>
            <p:cNvSpPr>
              <a:spLocks noChangeShapeType="1"/>
            </p:cNvSpPr>
            <p:nvPr/>
          </p:nvSpPr>
          <p:spPr bwMode="auto">
            <a:xfrm>
              <a:off x="12423" y="2242"/>
              <a:ext cx="0" cy="4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4" name="Line 4"/>
            <p:cNvSpPr>
              <a:spLocks noChangeShapeType="1"/>
            </p:cNvSpPr>
            <p:nvPr/>
          </p:nvSpPr>
          <p:spPr bwMode="auto">
            <a:xfrm>
              <a:off x="12423" y="2756"/>
              <a:ext cx="0" cy="4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0" y="1342037"/>
            <a:ext cx="717429" cy="2301277"/>
            <a:chOff x="11889" y="1912"/>
            <a:chExt cx="471" cy="1040"/>
          </a:xfrm>
        </p:grpSpPr>
        <p:sp>
          <p:nvSpPr>
            <p:cNvPr id="10246" name="Line 6"/>
            <p:cNvSpPr>
              <a:spLocks noChangeShapeType="1"/>
            </p:cNvSpPr>
            <p:nvPr/>
          </p:nvSpPr>
          <p:spPr bwMode="auto">
            <a:xfrm>
              <a:off x="11889" y="1912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7" name="Line 7"/>
            <p:cNvSpPr>
              <a:spLocks noChangeShapeType="1"/>
            </p:cNvSpPr>
            <p:nvPr/>
          </p:nvSpPr>
          <p:spPr bwMode="auto">
            <a:xfrm>
              <a:off x="11889" y="2120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8" name="Line 8"/>
            <p:cNvSpPr>
              <a:spLocks noChangeShapeType="1"/>
            </p:cNvSpPr>
            <p:nvPr/>
          </p:nvSpPr>
          <p:spPr bwMode="auto">
            <a:xfrm>
              <a:off x="11889" y="2315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9" name="Line 9"/>
            <p:cNvSpPr>
              <a:spLocks noChangeShapeType="1"/>
            </p:cNvSpPr>
            <p:nvPr/>
          </p:nvSpPr>
          <p:spPr bwMode="auto">
            <a:xfrm>
              <a:off x="11889" y="2523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50" name="Line 10"/>
            <p:cNvSpPr>
              <a:spLocks noChangeShapeType="1"/>
            </p:cNvSpPr>
            <p:nvPr/>
          </p:nvSpPr>
          <p:spPr bwMode="auto">
            <a:xfrm>
              <a:off x="11900" y="2744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51" name="Line 11"/>
            <p:cNvSpPr>
              <a:spLocks noChangeShapeType="1"/>
            </p:cNvSpPr>
            <p:nvPr/>
          </p:nvSpPr>
          <p:spPr bwMode="auto">
            <a:xfrm>
              <a:off x="11900" y="2952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</p:grpSp>
      <p:grpSp>
        <p:nvGrpSpPr>
          <p:cNvPr id="4" name="Группа 46"/>
          <p:cNvGrpSpPr/>
          <p:nvPr/>
        </p:nvGrpSpPr>
        <p:grpSpPr>
          <a:xfrm>
            <a:off x="4500562" y="1338507"/>
            <a:ext cx="473198" cy="3662129"/>
            <a:chOff x="4457216" y="753556"/>
            <a:chExt cx="473198" cy="3662129"/>
          </a:xfrm>
        </p:grpSpPr>
        <p:sp>
          <p:nvSpPr>
            <p:cNvPr id="10252" name="Rectangle 12"/>
            <p:cNvSpPr>
              <a:spLocks noChangeArrowheads="1"/>
            </p:cNvSpPr>
            <p:nvPr/>
          </p:nvSpPr>
          <p:spPr bwMode="auto">
            <a:xfrm>
              <a:off x="4471257" y="753556"/>
              <a:ext cx="457933" cy="366212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59" name="Rectangle 19"/>
            <p:cNvSpPr>
              <a:spLocks noChangeArrowheads="1"/>
            </p:cNvSpPr>
            <p:nvPr/>
          </p:nvSpPr>
          <p:spPr bwMode="auto">
            <a:xfrm>
              <a:off x="4476298" y="3480790"/>
              <a:ext cx="454116" cy="730213"/>
            </a:xfrm>
            <a:prstGeom prst="rect">
              <a:avLst/>
            </a:prstGeom>
            <a:gradFill rotWithShape="0"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60" name="Rectangle 20"/>
            <p:cNvSpPr>
              <a:spLocks noChangeArrowheads="1"/>
            </p:cNvSpPr>
            <p:nvPr/>
          </p:nvSpPr>
          <p:spPr bwMode="auto">
            <a:xfrm>
              <a:off x="4461033" y="2767174"/>
              <a:ext cx="454116" cy="453617"/>
            </a:xfrm>
            <a:prstGeom prst="rect">
              <a:avLst/>
            </a:prstGeom>
            <a:gradFill rotWithShape="0"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61" name="Rectangle 21"/>
            <p:cNvSpPr>
              <a:spLocks noChangeArrowheads="1"/>
            </p:cNvSpPr>
            <p:nvPr/>
          </p:nvSpPr>
          <p:spPr bwMode="auto">
            <a:xfrm>
              <a:off x="4461033" y="1749301"/>
              <a:ext cx="454116" cy="448084"/>
            </a:xfrm>
            <a:prstGeom prst="rect">
              <a:avLst/>
            </a:pr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62" name="Rectangle 22"/>
            <p:cNvSpPr>
              <a:spLocks noChangeArrowheads="1"/>
            </p:cNvSpPr>
            <p:nvPr/>
          </p:nvSpPr>
          <p:spPr bwMode="auto">
            <a:xfrm rot="10800000">
              <a:off x="4457216" y="781214"/>
              <a:ext cx="457933" cy="730213"/>
            </a:xfrm>
            <a:prstGeom prst="rect">
              <a:avLst/>
            </a:pr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</p:grpSp>
      <p:sp>
        <p:nvSpPr>
          <p:cNvPr id="10263" name="Line 23"/>
          <p:cNvSpPr>
            <a:spLocks noChangeShapeType="1"/>
          </p:cNvSpPr>
          <p:nvPr/>
        </p:nvSpPr>
        <p:spPr bwMode="auto">
          <a:xfrm>
            <a:off x="775152" y="3071810"/>
            <a:ext cx="367200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071538" y="1071546"/>
            <a:ext cx="503216" cy="339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1679588" y="2521572"/>
            <a:ext cx="42862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авая фигурная скобка 29"/>
          <p:cNvSpPr/>
          <p:nvPr/>
        </p:nvSpPr>
        <p:spPr>
          <a:xfrm>
            <a:off x="857224" y="928670"/>
            <a:ext cx="357190" cy="1143008"/>
          </a:xfrm>
          <a:prstGeom prst="rightBrace">
            <a:avLst/>
          </a:prstGeom>
          <a:ln w="28575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24"/>
          <p:cNvSpPr txBox="1">
            <a:spLocks noChangeArrowheads="1"/>
          </p:cNvSpPr>
          <p:nvPr/>
        </p:nvSpPr>
        <p:spPr bwMode="auto">
          <a:xfrm>
            <a:off x="1446359" y="929019"/>
            <a:ext cx="2357454" cy="339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Период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2мкм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Line 14"/>
          <p:cNvSpPr>
            <a:spLocks noChangeShapeType="1"/>
          </p:cNvSpPr>
          <p:nvPr/>
        </p:nvSpPr>
        <p:spPr bwMode="auto">
          <a:xfrm flipV="1">
            <a:off x="714348" y="1643049"/>
            <a:ext cx="3786214" cy="14173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2" name="Arc 19"/>
          <p:cNvSpPr>
            <a:spLocks/>
          </p:cNvSpPr>
          <p:nvPr/>
        </p:nvSpPr>
        <p:spPr bwMode="auto">
          <a:xfrm rot="3521678">
            <a:off x="1451149" y="2879486"/>
            <a:ext cx="283595" cy="8361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3" name="Line 12"/>
          <p:cNvSpPr>
            <a:spLocks noChangeShapeType="1"/>
          </p:cNvSpPr>
          <p:nvPr/>
        </p:nvSpPr>
        <p:spPr bwMode="auto">
          <a:xfrm>
            <a:off x="785786" y="1928802"/>
            <a:ext cx="357190" cy="1000132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1000100" y="3214686"/>
            <a:ext cx="1928826" cy="482814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ru-RU" sz="2800" b="1" i="0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ru-RU" sz="2800" b="1" i="0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en-US" sz="2800" b="1" i="0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sin</a:t>
            </a:r>
            <a:r>
              <a:rPr kumimoji="0" lang="en-US" sz="2800" b="1" i="0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endParaRPr kumimoji="0" lang="en-US" sz="2800" b="1" i="0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Правая фигурная скобка 43"/>
          <p:cNvSpPr/>
          <p:nvPr/>
        </p:nvSpPr>
        <p:spPr>
          <a:xfrm rot="4157410">
            <a:off x="908814" y="2898884"/>
            <a:ext cx="177444" cy="368907"/>
          </a:xfrm>
          <a:prstGeom prst="rightBrac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5782182" y="916940"/>
            <a:ext cx="3361818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</a:t>
            </a:r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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4512227" y="2685028"/>
            <a:ext cx="602945" cy="763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</a:rPr>
              <a:t>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  <p:sp>
        <p:nvSpPr>
          <p:cNvPr id="54" name="Arc 19"/>
          <p:cNvSpPr>
            <a:spLocks/>
          </p:cNvSpPr>
          <p:nvPr/>
        </p:nvSpPr>
        <p:spPr bwMode="auto">
          <a:xfrm rot="7997072">
            <a:off x="758266" y="2507326"/>
            <a:ext cx="240344" cy="57399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5" name="Line 17"/>
          <p:cNvSpPr>
            <a:spLocks noChangeShapeType="1"/>
          </p:cNvSpPr>
          <p:nvPr/>
        </p:nvSpPr>
        <p:spPr bwMode="auto">
          <a:xfrm>
            <a:off x="785786" y="3071810"/>
            <a:ext cx="3714776" cy="0"/>
          </a:xfrm>
          <a:prstGeom prst="line">
            <a:avLst/>
          </a:prstGeom>
          <a:noFill/>
          <a:ln w="28575">
            <a:solidFill>
              <a:srgbClr val="0D0D0D"/>
            </a:solidFill>
            <a:round/>
            <a:headEnd type="stealth" w="lg" len="lg"/>
            <a:tailEnd type="arrow" w="lg" len="lg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" name="Rectangle 57"/>
          <p:cNvSpPr>
            <a:spLocks noChangeArrowheads="1"/>
          </p:cNvSpPr>
          <p:nvPr/>
        </p:nvSpPr>
        <p:spPr bwMode="auto">
          <a:xfrm>
            <a:off x="6876256" y="2401724"/>
            <a:ext cx="165618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sin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r>
              <a:rPr lang="en-US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5796136" y="4129916"/>
            <a:ext cx="3323346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2×10</a:t>
            </a:r>
            <a:r>
              <a:rPr lang="ru-RU" sz="2800" b="1" baseline="30000" dirty="0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–6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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0,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675</a:t>
            </a:r>
            <a:r>
              <a:rPr lang="ru-RU" sz="2800" b="1" dirty="0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</a:t>
            </a:r>
            <a:r>
              <a:rPr lang="ru-RU" sz="2800" b="1" baseline="30000" dirty="0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–6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887" y="-15509"/>
            <a:ext cx="9144000" cy="865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 Найдите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наибольший порядок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спектра для жёлтой линии  натрия с длиной волны 0,675 10 </a:t>
            </a:r>
            <a:r>
              <a:rPr kumimoji="0" lang="ru-RU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–6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м, если период дифракционной решётки равен 2 мкм.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6948264" y="1681644"/>
            <a:ext cx="1241045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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Rectangle 57"/>
          <p:cNvSpPr>
            <a:spLocks noChangeArrowheads="1"/>
          </p:cNvSpPr>
          <p:nvPr/>
        </p:nvSpPr>
        <p:spPr bwMode="auto">
          <a:xfrm>
            <a:off x="6876256" y="2905780"/>
            <a:ext cx="151216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r>
              <a:rPr lang="en-US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90</a:t>
            </a:r>
            <a:r>
              <a:rPr lang="ru-RU" sz="3200" b="1" baseline="30000" dirty="0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6300192" y="3481844"/>
            <a:ext cx="2802370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d×</a:t>
            </a: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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5652120" y="4633972"/>
            <a:ext cx="1215397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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 2,9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 Box 2"/>
          <p:cNvSpPr txBox="1">
            <a:spLocks noChangeArrowheads="1"/>
          </p:cNvSpPr>
          <p:nvPr/>
        </p:nvSpPr>
        <p:spPr bwMode="auto">
          <a:xfrm>
            <a:off x="0" y="5157192"/>
            <a:ext cx="9144000" cy="865188"/>
          </a:xfrm>
          <a:prstGeom prst="rect">
            <a:avLst/>
          </a:prstGeom>
          <a:solidFill>
            <a:schemeClr val="bg2"/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Ответ: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наибольший порядок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спектра для жёлтой линии  натрия с длиной волны 0,675 10 </a:t>
            </a:r>
            <a:r>
              <a:rPr lang="ru-RU" sz="2400" baseline="30000" dirty="0" smtClean="0">
                <a:latin typeface="Times New Roman" pitchFamily="18" charset="0"/>
                <a:cs typeface="Times New Roman" pitchFamily="18" charset="0"/>
              </a:rPr>
              <a:t>–6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 равен 2!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261845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3" grpId="0" animBg="1"/>
      <p:bldP spid="10264" grpId="0"/>
      <p:bldP spid="10266" grpId="0"/>
      <p:bldP spid="30" grpId="0" animBg="1"/>
      <p:bldP spid="31" grpId="0"/>
      <p:bldP spid="40" grpId="0" animBg="1"/>
      <p:bldP spid="42" grpId="0" animBg="1"/>
      <p:bldP spid="43" grpId="0" animBg="1"/>
      <p:bldP spid="10268" grpId="0" animBg="1"/>
      <p:bldP spid="44" grpId="0" animBg="1"/>
      <p:bldP spid="46" grpId="0" animBg="1"/>
      <p:bldP spid="10258" grpId="0"/>
      <p:bldP spid="54" grpId="0" animBg="1"/>
      <p:bldP spid="55" grpId="0" animBg="1"/>
      <p:bldP spid="61" grpId="0"/>
      <p:bldP spid="62" grpId="0" animBg="1"/>
      <p:bldP spid="48" grpId="0" animBg="1"/>
      <p:bldP spid="49" grpId="0"/>
      <p:bldP spid="51" grpId="0" animBg="1"/>
      <p:bldP spid="52" grpId="0" animBg="1"/>
      <p:bldP spid="5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789936" y="922684"/>
            <a:ext cx="0" cy="3136593"/>
            <a:chOff x="12423" y="1740"/>
            <a:chExt cx="0" cy="1419"/>
          </a:xfrm>
        </p:grpSpPr>
        <p:sp>
          <p:nvSpPr>
            <p:cNvPr id="10242" name="Line 2"/>
            <p:cNvSpPr>
              <a:spLocks noChangeShapeType="1"/>
            </p:cNvSpPr>
            <p:nvPr/>
          </p:nvSpPr>
          <p:spPr bwMode="auto">
            <a:xfrm>
              <a:off x="12423" y="1740"/>
              <a:ext cx="0" cy="4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3" name="Line 3"/>
            <p:cNvSpPr>
              <a:spLocks noChangeShapeType="1"/>
            </p:cNvSpPr>
            <p:nvPr/>
          </p:nvSpPr>
          <p:spPr bwMode="auto">
            <a:xfrm>
              <a:off x="12423" y="2242"/>
              <a:ext cx="0" cy="4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4" name="Line 4"/>
            <p:cNvSpPr>
              <a:spLocks noChangeShapeType="1"/>
            </p:cNvSpPr>
            <p:nvPr/>
          </p:nvSpPr>
          <p:spPr bwMode="auto">
            <a:xfrm>
              <a:off x="12423" y="2756"/>
              <a:ext cx="0" cy="4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0" y="1342037"/>
            <a:ext cx="717429" cy="2301277"/>
            <a:chOff x="11889" y="1912"/>
            <a:chExt cx="471" cy="1040"/>
          </a:xfrm>
        </p:grpSpPr>
        <p:sp>
          <p:nvSpPr>
            <p:cNvPr id="10246" name="Line 6"/>
            <p:cNvSpPr>
              <a:spLocks noChangeShapeType="1"/>
            </p:cNvSpPr>
            <p:nvPr/>
          </p:nvSpPr>
          <p:spPr bwMode="auto">
            <a:xfrm>
              <a:off x="11889" y="1912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7" name="Line 7"/>
            <p:cNvSpPr>
              <a:spLocks noChangeShapeType="1"/>
            </p:cNvSpPr>
            <p:nvPr/>
          </p:nvSpPr>
          <p:spPr bwMode="auto">
            <a:xfrm>
              <a:off x="11889" y="2120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8" name="Line 8"/>
            <p:cNvSpPr>
              <a:spLocks noChangeShapeType="1"/>
            </p:cNvSpPr>
            <p:nvPr/>
          </p:nvSpPr>
          <p:spPr bwMode="auto">
            <a:xfrm>
              <a:off x="11889" y="2315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9" name="Line 9"/>
            <p:cNvSpPr>
              <a:spLocks noChangeShapeType="1"/>
            </p:cNvSpPr>
            <p:nvPr/>
          </p:nvSpPr>
          <p:spPr bwMode="auto">
            <a:xfrm>
              <a:off x="11889" y="2523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50" name="Line 10"/>
            <p:cNvSpPr>
              <a:spLocks noChangeShapeType="1"/>
            </p:cNvSpPr>
            <p:nvPr/>
          </p:nvSpPr>
          <p:spPr bwMode="auto">
            <a:xfrm>
              <a:off x="11900" y="2744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51" name="Line 11"/>
            <p:cNvSpPr>
              <a:spLocks noChangeShapeType="1"/>
            </p:cNvSpPr>
            <p:nvPr/>
          </p:nvSpPr>
          <p:spPr bwMode="auto">
            <a:xfrm>
              <a:off x="11900" y="2952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</p:grpSp>
      <p:sp>
        <p:nvSpPr>
          <p:cNvPr id="10254" name="Text Box 14"/>
          <p:cNvSpPr txBox="1">
            <a:spLocks noChangeArrowheads="1"/>
          </p:cNvSpPr>
          <p:nvPr/>
        </p:nvSpPr>
        <p:spPr bwMode="auto">
          <a:xfrm rot="20707304">
            <a:off x="4975660" y="1318625"/>
            <a:ext cx="1057744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k=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 rot="20604434">
            <a:off x="4920774" y="3987147"/>
            <a:ext cx="1103011" cy="602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k=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 rot="20656424">
            <a:off x="4952477" y="3307865"/>
            <a:ext cx="1174449" cy="497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k=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Группа 46"/>
          <p:cNvGrpSpPr/>
          <p:nvPr/>
        </p:nvGrpSpPr>
        <p:grpSpPr>
          <a:xfrm>
            <a:off x="4500562" y="1338507"/>
            <a:ext cx="473198" cy="3662129"/>
            <a:chOff x="4457216" y="753556"/>
            <a:chExt cx="473198" cy="3662129"/>
          </a:xfrm>
        </p:grpSpPr>
        <p:sp>
          <p:nvSpPr>
            <p:cNvPr id="10252" name="Rectangle 12"/>
            <p:cNvSpPr>
              <a:spLocks noChangeArrowheads="1"/>
            </p:cNvSpPr>
            <p:nvPr/>
          </p:nvSpPr>
          <p:spPr bwMode="auto">
            <a:xfrm>
              <a:off x="4471257" y="753556"/>
              <a:ext cx="457933" cy="366212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59" name="Rectangle 19"/>
            <p:cNvSpPr>
              <a:spLocks noChangeArrowheads="1"/>
            </p:cNvSpPr>
            <p:nvPr/>
          </p:nvSpPr>
          <p:spPr bwMode="auto">
            <a:xfrm>
              <a:off x="4476298" y="3480790"/>
              <a:ext cx="454116" cy="730213"/>
            </a:xfrm>
            <a:prstGeom prst="rect">
              <a:avLst/>
            </a:prstGeom>
            <a:gradFill rotWithShape="0"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60" name="Rectangle 20"/>
            <p:cNvSpPr>
              <a:spLocks noChangeArrowheads="1"/>
            </p:cNvSpPr>
            <p:nvPr/>
          </p:nvSpPr>
          <p:spPr bwMode="auto">
            <a:xfrm>
              <a:off x="4461033" y="2767174"/>
              <a:ext cx="454116" cy="453617"/>
            </a:xfrm>
            <a:prstGeom prst="rect">
              <a:avLst/>
            </a:prstGeom>
            <a:gradFill rotWithShape="0"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61" name="Rectangle 21"/>
            <p:cNvSpPr>
              <a:spLocks noChangeArrowheads="1"/>
            </p:cNvSpPr>
            <p:nvPr/>
          </p:nvSpPr>
          <p:spPr bwMode="auto">
            <a:xfrm>
              <a:off x="4461033" y="1749301"/>
              <a:ext cx="454116" cy="448084"/>
            </a:xfrm>
            <a:prstGeom prst="rect">
              <a:avLst/>
            </a:pr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62" name="Rectangle 22"/>
            <p:cNvSpPr>
              <a:spLocks noChangeArrowheads="1"/>
            </p:cNvSpPr>
            <p:nvPr/>
          </p:nvSpPr>
          <p:spPr bwMode="auto">
            <a:xfrm rot="10800000">
              <a:off x="4457216" y="781214"/>
              <a:ext cx="457933" cy="730213"/>
            </a:xfrm>
            <a:prstGeom prst="rect">
              <a:avLst/>
            </a:pr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</p:grpSp>
      <p:sp>
        <p:nvSpPr>
          <p:cNvPr id="10263" name="Line 23"/>
          <p:cNvSpPr>
            <a:spLocks noChangeShapeType="1"/>
          </p:cNvSpPr>
          <p:nvPr/>
        </p:nvSpPr>
        <p:spPr bwMode="auto">
          <a:xfrm>
            <a:off x="775152" y="3071810"/>
            <a:ext cx="367200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071538" y="1071546"/>
            <a:ext cx="503216" cy="339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1679588" y="2521572"/>
            <a:ext cx="42862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авая фигурная скобка 29"/>
          <p:cNvSpPr/>
          <p:nvPr/>
        </p:nvSpPr>
        <p:spPr>
          <a:xfrm>
            <a:off x="857224" y="928670"/>
            <a:ext cx="357190" cy="1143008"/>
          </a:xfrm>
          <a:prstGeom prst="rightBrace">
            <a:avLst/>
          </a:prstGeom>
          <a:ln w="28575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24"/>
          <p:cNvSpPr txBox="1">
            <a:spLocks noChangeArrowheads="1"/>
          </p:cNvSpPr>
          <p:nvPr/>
        </p:nvSpPr>
        <p:spPr bwMode="auto">
          <a:xfrm>
            <a:off x="1619672" y="1340768"/>
            <a:ext cx="2357454" cy="339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Период 200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мкм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Line 14"/>
          <p:cNvSpPr>
            <a:spLocks noChangeShapeType="1"/>
          </p:cNvSpPr>
          <p:nvPr/>
        </p:nvSpPr>
        <p:spPr bwMode="auto">
          <a:xfrm flipV="1">
            <a:off x="714348" y="1643049"/>
            <a:ext cx="3786214" cy="14173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2" name="Arc 19"/>
          <p:cNvSpPr>
            <a:spLocks/>
          </p:cNvSpPr>
          <p:nvPr/>
        </p:nvSpPr>
        <p:spPr bwMode="auto">
          <a:xfrm rot="3521678">
            <a:off x="1451149" y="2879486"/>
            <a:ext cx="283595" cy="8361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3" name="Line 12"/>
          <p:cNvSpPr>
            <a:spLocks noChangeShapeType="1"/>
          </p:cNvSpPr>
          <p:nvPr/>
        </p:nvSpPr>
        <p:spPr bwMode="auto">
          <a:xfrm>
            <a:off x="785786" y="1928802"/>
            <a:ext cx="357190" cy="1000132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1000100" y="3214686"/>
            <a:ext cx="1928826" cy="482814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ru-RU" sz="2800" b="1" i="0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ru-RU" sz="2800" b="1" i="0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en-US" sz="2800" b="1" i="0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sin</a:t>
            </a:r>
            <a:r>
              <a:rPr kumimoji="0" lang="en-US" sz="2800" b="1" i="0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endParaRPr kumimoji="0" lang="en-US" sz="2800" b="1" i="0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Правая фигурная скобка 43"/>
          <p:cNvSpPr/>
          <p:nvPr/>
        </p:nvSpPr>
        <p:spPr>
          <a:xfrm rot="4157410">
            <a:off x="908814" y="2898884"/>
            <a:ext cx="177444" cy="368907"/>
          </a:xfrm>
          <a:prstGeom prst="rightBrac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5782182" y="1997060"/>
            <a:ext cx="3361818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</a:t>
            </a:r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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4512227" y="2685028"/>
            <a:ext cx="602945" cy="763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</a:rPr>
              <a:t>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  <p:sp>
        <p:nvSpPr>
          <p:cNvPr id="54" name="Arc 19"/>
          <p:cNvSpPr>
            <a:spLocks/>
          </p:cNvSpPr>
          <p:nvPr/>
        </p:nvSpPr>
        <p:spPr bwMode="auto">
          <a:xfrm rot="7997072">
            <a:off x="758266" y="2507326"/>
            <a:ext cx="240344" cy="57399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 rot="20043708">
            <a:off x="4928260" y="2187485"/>
            <a:ext cx="888697" cy="527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k=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</a:rPr>
              <a:t>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  <p:sp>
        <p:nvSpPr>
          <p:cNvPr id="55" name="Line 17"/>
          <p:cNvSpPr>
            <a:spLocks noChangeShapeType="1"/>
          </p:cNvSpPr>
          <p:nvPr/>
        </p:nvSpPr>
        <p:spPr bwMode="auto">
          <a:xfrm>
            <a:off x="785786" y="3071810"/>
            <a:ext cx="3714776" cy="0"/>
          </a:xfrm>
          <a:prstGeom prst="line">
            <a:avLst/>
          </a:prstGeom>
          <a:noFill/>
          <a:ln w="28575">
            <a:solidFill>
              <a:srgbClr val="0D0D0D"/>
            </a:solidFill>
            <a:round/>
            <a:headEnd type="stealth" w="lg" len="lg"/>
            <a:tailEnd type="arrow" w="lg" len="lg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" name="Rectangle 57"/>
          <p:cNvSpPr>
            <a:spLocks noChangeArrowheads="1"/>
          </p:cNvSpPr>
          <p:nvPr/>
        </p:nvSpPr>
        <p:spPr bwMode="auto">
          <a:xfrm>
            <a:off x="6444208" y="2689755"/>
            <a:ext cx="24482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sin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30</a:t>
            </a:r>
            <a:r>
              <a:rPr lang="ru-RU" sz="32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228184" y="3337828"/>
            <a:ext cx="2915816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2×10</a:t>
            </a:r>
            <a:r>
              <a:rPr lang="ru-RU" sz="2800" b="1" baseline="300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–4 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0,5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 2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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 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0" y="1"/>
            <a:ext cx="9144000" cy="1015663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На дифракционную решётку с периодом </a:t>
            </a:r>
            <a:r>
              <a:rPr lang="ru-RU" sz="2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2×10</a:t>
            </a:r>
            <a:r>
              <a:rPr lang="ru-RU" sz="2000" b="1" baseline="300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–4</a:t>
            </a:r>
            <a:r>
              <a:rPr lang="ru-RU" sz="2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см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нормально падает монохроматическая волна. Под углом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ru-RU" sz="2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наблюдается максимум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второго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порядка. Чему равна длина волны падающего света?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6804248" y="3985900"/>
            <a:ext cx="2016224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 2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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800" b="1" baseline="300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–4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см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6876256" y="4509120"/>
            <a:ext cx="1872208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 2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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800" b="1" baseline="300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–6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6876256" y="5013176"/>
            <a:ext cx="1584176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 2мк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1845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10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10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4" grpId="0"/>
      <p:bldP spid="10255" grpId="0"/>
      <p:bldP spid="10257" grpId="0"/>
      <p:bldP spid="10263" grpId="0" animBg="1"/>
      <p:bldP spid="10264" grpId="0"/>
      <p:bldP spid="10266" grpId="0"/>
      <p:bldP spid="30" grpId="0" animBg="1"/>
      <p:bldP spid="31" grpId="0"/>
      <p:bldP spid="40" grpId="0" animBg="1"/>
      <p:bldP spid="42" grpId="0" animBg="1"/>
      <p:bldP spid="43" grpId="0" animBg="1"/>
      <p:bldP spid="10268" grpId="0" animBg="1"/>
      <p:bldP spid="44" grpId="0" animBg="1"/>
      <p:bldP spid="46" grpId="0" animBg="1"/>
      <p:bldP spid="10258" grpId="0"/>
      <p:bldP spid="54" grpId="0" animBg="1"/>
      <p:bldP spid="10256" grpId="0"/>
      <p:bldP spid="55" grpId="0" animBg="1"/>
      <p:bldP spid="61" grpId="0"/>
      <p:bldP spid="62" grpId="0" animBg="1"/>
      <p:bldP spid="51" grpId="0" animBg="1"/>
      <p:bldP spid="52" grpId="0" animBg="1"/>
      <p:bldP spid="5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789936" y="-285776"/>
            <a:ext cx="0" cy="3136593"/>
            <a:chOff x="12423" y="1740"/>
            <a:chExt cx="0" cy="1419"/>
          </a:xfrm>
        </p:grpSpPr>
        <p:sp>
          <p:nvSpPr>
            <p:cNvPr id="10242" name="Line 2"/>
            <p:cNvSpPr>
              <a:spLocks noChangeShapeType="1"/>
            </p:cNvSpPr>
            <p:nvPr/>
          </p:nvSpPr>
          <p:spPr bwMode="auto">
            <a:xfrm>
              <a:off x="12423" y="1740"/>
              <a:ext cx="0" cy="4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3" name="Line 3"/>
            <p:cNvSpPr>
              <a:spLocks noChangeShapeType="1"/>
            </p:cNvSpPr>
            <p:nvPr/>
          </p:nvSpPr>
          <p:spPr bwMode="auto">
            <a:xfrm>
              <a:off x="12423" y="2242"/>
              <a:ext cx="0" cy="4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4" name="Line 4"/>
            <p:cNvSpPr>
              <a:spLocks noChangeShapeType="1"/>
            </p:cNvSpPr>
            <p:nvPr/>
          </p:nvSpPr>
          <p:spPr bwMode="auto">
            <a:xfrm>
              <a:off x="12423" y="2756"/>
              <a:ext cx="0" cy="4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0" y="71414"/>
            <a:ext cx="717429" cy="2301277"/>
            <a:chOff x="11889" y="1912"/>
            <a:chExt cx="471" cy="1040"/>
          </a:xfrm>
        </p:grpSpPr>
        <p:sp>
          <p:nvSpPr>
            <p:cNvPr id="10246" name="Line 6"/>
            <p:cNvSpPr>
              <a:spLocks noChangeShapeType="1"/>
            </p:cNvSpPr>
            <p:nvPr/>
          </p:nvSpPr>
          <p:spPr bwMode="auto">
            <a:xfrm>
              <a:off x="11889" y="1912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7" name="Line 7"/>
            <p:cNvSpPr>
              <a:spLocks noChangeShapeType="1"/>
            </p:cNvSpPr>
            <p:nvPr/>
          </p:nvSpPr>
          <p:spPr bwMode="auto">
            <a:xfrm>
              <a:off x="11889" y="2120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8" name="Line 8"/>
            <p:cNvSpPr>
              <a:spLocks noChangeShapeType="1"/>
            </p:cNvSpPr>
            <p:nvPr/>
          </p:nvSpPr>
          <p:spPr bwMode="auto">
            <a:xfrm>
              <a:off x="11889" y="2315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9" name="Line 9"/>
            <p:cNvSpPr>
              <a:spLocks noChangeShapeType="1"/>
            </p:cNvSpPr>
            <p:nvPr/>
          </p:nvSpPr>
          <p:spPr bwMode="auto">
            <a:xfrm>
              <a:off x="11889" y="2523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50" name="Line 10"/>
            <p:cNvSpPr>
              <a:spLocks noChangeShapeType="1"/>
            </p:cNvSpPr>
            <p:nvPr/>
          </p:nvSpPr>
          <p:spPr bwMode="auto">
            <a:xfrm>
              <a:off x="11900" y="2744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51" name="Line 11"/>
            <p:cNvSpPr>
              <a:spLocks noChangeShapeType="1"/>
            </p:cNvSpPr>
            <p:nvPr/>
          </p:nvSpPr>
          <p:spPr bwMode="auto">
            <a:xfrm>
              <a:off x="11900" y="2952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</p:grp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4969187" y="-71462"/>
            <a:ext cx="602945" cy="757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969187" y="2755346"/>
            <a:ext cx="602945" cy="763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969187" y="830239"/>
            <a:ext cx="602945" cy="757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</a:rPr>
              <a:t>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4969187" y="1879777"/>
            <a:ext cx="602945" cy="763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</a:rPr>
              <a:t>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  <p:grpSp>
        <p:nvGrpSpPr>
          <p:cNvPr id="4" name="Группа 46"/>
          <p:cNvGrpSpPr/>
          <p:nvPr/>
        </p:nvGrpSpPr>
        <p:grpSpPr>
          <a:xfrm>
            <a:off x="4500562" y="39176"/>
            <a:ext cx="473198" cy="3662129"/>
            <a:chOff x="4457216" y="753556"/>
            <a:chExt cx="473198" cy="3662129"/>
          </a:xfrm>
        </p:grpSpPr>
        <p:sp>
          <p:nvSpPr>
            <p:cNvPr id="10252" name="Rectangle 12"/>
            <p:cNvSpPr>
              <a:spLocks noChangeArrowheads="1"/>
            </p:cNvSpPr>
            <p:nvPr/>
          </p:nvSpPr>
          <p:spPr bwMode="auto">
            <a:xfrm>
              <a:off x="4471257" y="753556"/>
              <a:ext cx="457933" cy="366212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59" name="Rectangle 19"/>
            <p:cNvSpPr>
              <a:spLocks noChangeArrowheads="1"/>
            </p:cNvSpPr>
            <p:nvPr/>
          </p:nvSpPr>
          <p:spPr bwMode="auto">
            <a:xfrm>
              <a:off x="4476298" y="3480790"/>
              <a:ext cx="454116" cy="730213"/>
            </a:xfrm>
            <a:prstGeom prst="rect">
              <a:avLst/>
            </a:prstGeom>
            <a:gradFill rotWithShape="0"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60" name="Rectangle 20"/>
            <p:cNvSpPr>
              <a:spLocks noChangeArrowheads="1"/>
            </p:cNvSpPr>
            <p:nvPr/>
          </p:nvSpPr>
          <p:spPr bwMode="auto">
            <a:xfrm>
              <a:off x="4461033" y="2767174"/>
              <a:ext cx="454116" cy="453617"/>
            </a:xfrm>
            <a:prstGeom prst="rect">
              <a:avLst/>
            </a:prstGeom>
            <a:gradFill rotWithShape="0"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61" name="Rectangle 21"/>
            <p:cNvSpPr>
              <a:spLocks noChangeArrowheads="1"/>
            </p:cNvSpPr>
            <p:nvPr/>
          </p:nvSpPr>
          <p:spPr bwMode="auto">
            <a:xfrm>
              <a:off x="4461033" y="1749301"/>
              <a:ext cx="454116" cy="448084"/>
            </a:xfrm>
            <a:prstGeom prst="rect">
              <a:avLst/>
            </a:pr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62" name="Rectangle 22"/>
            <p:cNvSpPr>
              <a:spLocks noChangeArrowheads="1"/>
            </p:cNvSpPr>
            <p:nvPr/>
          </p:nvSpPr>
          <p:spPr bwMode="auto">
            <a:xfrm rot="10800000">
              <a:off x="4457216" y="781214"/>
              <a:ext cx="457933" cy="730213"/>
            </a:xfrm>
            <a:prstGeom prst="rect">
              <a:avLst/>
            </a:pr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</p:grpSp>
      <p:sp>
        <p:nvSpPr>
          <p:cNvPr id="10263" name="Line 23"/>
          <p:cNvSpPr>
            <a:spLocks noChangeShapeType="1"/>
          </p:cNvSpPr>
          <p:nvPr/>
        </p:nvSpPr>
        <p:spPr bwMode="auto">
          <a:xfrm>
            <a:off x="775152" y="1785926"/>
            <a:ext cx="4225476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139826" y="357166"/>
            <a:ext cx="931844" cy="571504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1679588" y="1214422"/>
            <a:ext cx="42862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авая фигурная скобка 29"/>
          <p:cNvSpPr/>
          <p:nvPr/>
        </p:nvSpPr>
        <p:spPr>
          <a:xfrm>
            <a:off x="857224" y="571480"/>
            <a:ext cx="357190" cy="1143008"/>
          </a:xfrm>
          <a:prstGeom prst="rightBrace">
            <a:avLst/>
          </a:prstGeom>
          <a:ln w="28575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Line 14"/>
          <p:cNvSpPr>
            <a:spLocks noChangeShapeType="1"/>
          </p:cNvSpPr>
          <p:nvPr/>
        </p:nvSpPr>
        <p:spPr bwMode="auto">
          <a:xfrm flipV="1">
            <a:off x="714348" y="142852"/>
            <a:ext cx="3786214" cy="1637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2" name="Arc 19"/>
          <p:cNvSpPr>
            <a:spLocks/>
          </p:cNvSpPr>
          <p:nvPr/>
        </p:nvSpPr>
        <p:spPr bwMode="auto">
          <a:xfrm rot="3521678">
            <a:off x="1396330" y="1587576"/>
            <a:ext cx="283595" cy="8361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5429256" y="-24"/>
            <a:ext cx="3717684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US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</a:t>
            </a:r>
            <a:r>
              <a:rPr lang="ru-RU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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4703001" y="1345423"/>
            <a:ext cx="602945" cy="763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</a:rPr>
              <a:t>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0" y="3811036"/>
            <a:ext cx="9144000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3. При помощи дифракционной решетки с периодом </a:t>
            </a:r>
            <a:r>
              <a:rPr lang="ru-RU" sz="32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0,02 мм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получено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второе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дифракционное изображение на расстоянии </a:t>
            </a:r>
            <a:r>
              <a:rPr lang="ru-RU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3,6 см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от центрального максимума и на расстоянии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1,8м</a:t>
            </a: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от решетки. Каков цвет источника света, освещающий решетку?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4297609" y="6273249"/>
            <a:ext cx="4846391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дифракционная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решетка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Правая фигурная скобка 54"/>
          <p:cNvSpPr/>
          <p:nvPr/>
        </p:nvSpPr>
        <p:spPr>
          <a:xfrm>
            <a:off x="5011106" y="25718"/>
            <a:ext cx="642942" cy="1785926"/>
          </a:xfrm>
          <a:prstGeom prst="rightBrace">
            <a:avLst/>
          </a:prstGeom>
          <a:ln w="28575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 Box 24"/>
          <p:cNvSpPr txBox="1">
            <a:spLocks noChangeArrowheads="1"/>
          </p:cNvSpPr>
          <p:nvPr/>
        </p:nvSpPr>
        <p:spPr bwMode="auto">
          <a:xfrm>
            <a:off x="5715008" y="642918"/>
            <a:ext cx="1143008" cy="5715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b=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7715272" y="4857760"/>
            <a:ext cx="121700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3,6 см </a:t>
            </a:r>
            <a:endParaRPr lang="ru-RU" sz="2800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1785918" y="4357694"/>
            <a:ext cx="1500198" cy="52322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0.02</a:t>
            </a:r>
            <a:r>
              <a:rPr lang="ru-RU" sz="28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 мм </a:t>
            </a:r>
            <a:endParaRPr lang="ru-RU" sz="2800" dirty="0">
              <a:solidFill>
                <a:srgbClr val="365D2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5426316" y="1357298"/>
            <a:ext cx="2408032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US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</a:t>
            </a:r>
            <a:r>
              <a:rPr lang="ru-RU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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3" name="Прямая со стрелкой 62"/>
          <p:cNvCxnSpPr/>
          <p:nvPr/>
        </p:nvCxnSpPr>
        <p:spPr>
          <a:xfrm>
            <a:off x="714348" y="2714620"/>
            <a:ext cx="3786214" cy="1588"/>
          </a:xfrm>
          <a:prstGeom prst="straightConnector1">
            <a:avLst/>
          </a:prstGeom>
          <a:ln w="3810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Прямоугольник 63"/>
          <p:cNvSpPr/>
          <p:nvPr/>
        </p:nvSpPr>
        <p:spPr>
          <a:xfrm>
            <a:off x="7961183" y="5357826"/>
            <a:ext cx="968535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1,8м 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7754666" y="1357298"/>
            <a:ext cx="1374094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endParaRPr lang="ru-RU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1285852" y="1928802"/>
            <a:ext cx="817853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L=</a:t>
            </a:r>
            <a:endParaRPr lang="ru-RU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5429256" y="2214554"/>
            <a:ext cx="3571900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0,02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36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2·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5357818" y="3000373"/>
            <a:ext cx="2428892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2∙10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-4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мм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7674314" y="2944174"/>
            <a:ext cx="1714512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мкм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 Box 62"/>
          <p:cNvSpPr txBox="1">
            <a:spLocks noChangeArrowheads="1"/>
          </p:cNvSpPr>
          <p:nvPr/>
        </p:nvSpPr>
        <p:spPr bwMode="auto">
          <a:xfrm>
            <a:off x="4286248" y="6215058"/>
            <a:ext cx="3000396" cy="64294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инфракрасный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9" name="Группа 48"/>
          <p:cNvGrpSpPr/>
          <p:nvPr/>
        </p:nvGrpSpPr>
        <p:grpSpPr>
          <a:xfrm>
            <a:off x="0" y="0"/>
            <a:ext cx="9144000" cy="6858000"/>
            <a:chOff x="0" y="1357346"/>
            <a:chExt cx="9144000" cy="6858000"/>
          </a:xfrm>
        </p:grpSpPr>
        <p:sp>
          <p:nvSpPr>
            <p:cNvPr id="47" name="Прямоугольник 46"/>
            <p:cNvSpPr/>
            <p:nvPr/>
          </p:nvSpPr>
          <p:spPr>
            <a:xfrm>
              <a:off x="0" y="1357346"/>
              <a:ext cx="9144000" cy="6858000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65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>
                <a:spcAft>
                  <a:spcPts val="1000"/>
                </a:spcAft>
              </a:pPr>
              <a:r>
                <a:rPr lang="ru-RU" sz="7200" b="1" dirty="0" err="1" smtClean="0">
                  <a:solidFill>
                    <a:srgbClr val="66CCFF"/>
                  </a:solidFill>
                  <a:latin typeface="Times New Roman" pitchFamily="18" charset="0"/>
                  <a:cs typeface="Times New Roman" pitchFamily="18" charset="0"/>
                </a:rPr>
                <a:t>П</a:t>
              </a:r>
              <a:r>
                <a:rPr lang="ru-RU" sz="7200" b="1" baseline="-25000" dirty="0" err="1" smtClean="0">
                  <a:solidFill>
                    <a:srgbClr val="66CCFF"/>
                  </a:solidFill>
                  <a:latin typeface="Times New Roman" pitchFamily="18" charset="0"/>
                  <a:cs typeface="Times New Roman" pitchFamily="18" charset="0"/>
                </a:rPr>
                <a:t>эл</a:t>
              </a:r>
              <a:r>
                <a:rPr lang="en-US" sz="7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72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7200" b="1" u="sng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ru-RU" sz="7200" b="1" u="sng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7200" b="1" u="sng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  <a:r>
                <a:rPr lang="en-US" sz="7200" b="1" u="sng" baseline="-25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7200" b="1" u="sng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</a:t>
              </a:r>
              <a:r>
                <a:rPr lang="en-US" sz="7200" b="1" u="sng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  <a:r>
                <a:rPr lang="en-US" sz="7200" b="1" baseline="-25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72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>
                <a:spcAft>
                  <a:spcPts val="1000"/>
                </a:spcAft>
              </a:pPr>
              <a:r>
                <a:rPr lang="en-US" sz="7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        </a:t>
              </a:r>
              <a:r>
                <a:rPr lang="ru-RU" sz="7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</a:t>
              </a:r>
              <a:r>
                <a:rPr lang="en-US" sz="7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endParaRPr lang="ru-RU" sz="9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lvl="0" algn="ctr">
                <a:spcAft>
                  <a:spcPts val="1000"/>
                </a:spcAft>
              </a:pPr>
              <a:r>
                <a:rPr lang="ru-RU" sz="96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  <p:sp>
          <p:nvSpPr>
            <p:cNvPr id="48" name="Прямоугольник 47"/>
            <p:cNvSpPr/>
            <p:nvPr/>
          </p:nvSpPr>
          <p:spPr>
            <a:xfrm>
              <a:off x="1142976" y="5214950"/>
              <a:ext cx="6538970" cy="120032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en-US" sz="7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max</a:t>
              </a:r>
              <a:r>
                <a:rPr lang="ru-RU" sz="7200" b="1" dirty="0" smtClean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7200" b="1" dirty="0" err="1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7200" b="1" dirty="0" err="1" smtClean="0">
                  <a:latin typeface="Times New Roman" pitchFamily="18" charset="0"/>
                  <a:cs typeface="Times New Roman" pitchFamily="18" charset="0"/>
                </a:rPr>
                <a:t>sin</a:t>
              </a:r>
              <a:r>
                <a:rPr lang="en-US" sz="7200" b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</a:t>
              </a:r>
              <a:r>
                <a:rPr lang="ru-RU" sz="7200" b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  <a:r>
                <a:rPr lang="ru-RU" sz="7200" b="1" dirty="0" smtClean="0">
                  <a:latin typeface="Times New Roman" pitchFamily="18" charset="0"/>
                  <a:cs typeface="Times New Roman" pitchFamily="18" charset="0"/>
                </a:rPr>
                <a:t>= </a:t>
              </a:r>
              <a:r>
                <a:rPr lang="en-US" sz="7200" b="1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</a:t>
              </a:r>
              <a:r>
                <a:rPr lang="en-US" sz="7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</a:t>
              </a:r>
              <a:endParaRPr lang="ru-RU" sz="7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50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500"/>
                            </p:stCondLst>
                            <p:childTnLst>
                              <p:par>
                                <p:cTn id="5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22222E-6 L -0.15816 -0.60347 " pathEditMode="relative" rAng="0" ptsTypes="AA">
                                      <p:cBhvr>
                                        <p:cTn id="10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00" y="-302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0.01042 L -0.00556 -0.5831 " pathEditMode="relative" rAng="0" ptsTypes="AA">
                                      <p:cBhvr>
                                        <p:cTn id="11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" y="-286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44444E-6 L -0.6441 -0.4875 " pathEditMode="relative" rAng="0" ptsTypes="AA">
                                      <p:cBhvr>
                                        <p:cTn id="14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200" y="-244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4" grpId="0"/>
      <p:bldP spid="10255" grpId="0"/>
      <p:bldP spid="10256" grpId="0"/>
      <p:bldP spid="10257" grpId="0"/>
      <p:bldP spid="10263" grpId="0" animBg="1"/>
      <p:bldP spid="10264" grpId="0" animBg="1"/>
      <p:bldP spid="10266" grpId="0"/>
      <p:bldP spid="30" grpId="0" animBg="1"/>
      <p:bldP spid="40" grpId="0" animBg="1"/>
      <p:bldP spid="42" grpId="0" animBg="1"/>
      <p:bldP spid="46" grpId="0" animBg="1"/>
      <p:bldP spid="10258" grpId="0"/>
      <p:bldP spid="50" grpId="0" animBg="1"/>
      <p:bldP spid="10267" grpId="0" animBg="1"/>
      <p:bldP spid="55" grpId="0" animBg="1"/>
      <p:bldP spid="56" grpId="0" animBg="1"/>
      <p:bldP spid="57" grpId="0" animBg="1"/>
      <p:bldP spid="57" grpId="1" animBg="1"/>
      <p:bldP spid="58" grpId="0" animBg="1"/>
      <p:bldP spid="58" grpId="1" animBg="1"/>
      <p:bldP spid="59" grpId="0" animBg="1"/>
      <p:bldP spid="64" grpId="0" animBg="1"/>
      <p:bldP spid="64" grpId="1" animBg="1"/>
      <p:bldP spid="66" grpId="0" animBg="1"/>
      <p:bldP spid="67" grpId="0" animBg="1"/>
      <p:bldP spid="68" grpId="0" animBg="1"/>
      <p:bldP spid="69" grpId="0" animBg="1"/>
      <p:bldP spid="71" grpId="0" animBg="1"/>
      <p:bldP spid="7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 Box 26"/>
          <p:cNvSpPr txBox="1">
            <a:spLocks noChangeArrowheads="1"/>
          </p:cNvSpPr>
          <p:nvPr/>
        </p:nvSpPr>
        <p:spPr bwMode="auto">
          <a:xfrm>
            <a:off x="1214414" y="928670"/>
            <a:ext cx="428628" cy="571504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0" y="4549700"/>
            <a:ext cx="9144000" cy="2308324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indent="177800">
              <a:spcAft>
                <a:spcPts val="0"/>
              </a:spcAft>
            </a:pPr>
            <a:r>
              <a:rPr lang="ru-RU" sz="2800" b="1" dirty="0" smtClean="0">
                <a:latin typeface="Times New Roman"/>
                <a:ea typeface="Times New Roman"/>
                <a:cs typeface="Times New Roman"/>
              </a:rPr>
              <a:t>3.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  Ширина спектра </a:t>
            </a:r>
            <a:r>
              <a:rPr lang="ru-RU" sz="2800" b="1" dirty="0" smtClean="0">
                <a:latin typeface="Times New Roman"/>
                <a:ea typeface="Times New Roman"/>
                <a:cs typeface="Times New Roman"/>
              </a:rPr>
              <a:t>второго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 порядка (длины волн заключены в пределах от </a:t>
            </a:r>
            <a:r>
              <a:rPr lang="ru-RU" sz="2800" b="1" dirty="0" smtClean="0">
                <a:solidFill>
                  <a:srgbClr val="0033CC"/>
                </a:solidFill>
                <a:latin typeface="Times New Roman"/>
                <a:ea typeface="Times New Roman"/>
                <a:cs typeface="Times New Roman"/>
              </a:rPr>
              <a:t>0,</a:t>
            </a:r>
            <a:r>
              <a:rPr lang="en-US" sz="2800" b="1" dirty="0" smtClean="0">
                <a:solidFill>
                  <a:srgbClr val="0033CC"/>
                </a:solidFill>
                <a:latin typeface="Times New Roman"/>
                <a:ea typeface="Times New Roman"/>
                <a:cs typeface="Times New Roman"/>
              </a:rPr>
              <a:t>4</a:t>
            </a:r>
            <a:r>
              <a:rPr lang="ru-RU" sz="2800" dirty="0" smtClean="0">
                <a:solidFill>
                  <a:srgbClr val="0033CC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до 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0,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8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мкм</a:t>
            </a:r>
            <a:r>
              <a:rPr lang="ru-RU" sz="2800" b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полученного на экране с помощью дифракционной решетки, равна </a:t>
            </a:r>
            <a:r>
              <a:rPr lang="ru-RU" sz="2800" b="1" dirty="0" smtClean="0">
                <a:latin typeface="Times New Roman"/>
                <a:ea typeface="Times New Roman"/>
                <a:cs typeface="Times New Roman"/>
              </a:rPr>
              <a:t>1</a:t>
            </a:r>
            <a:r>
              <a:rPr lang="en-US" sz="2800" b="1" dirty="0" smtClean="0">
                <a:latin typeface="Times New Roman"/>
                <a:ea typeface="Times New Roman"/>
                <a:cs typeface="Times New Roman"/>
              </a:rPr>
              <a:t>0</a:t>
            </a:r>
            <a:r>
              <a:rPr lang="ru-RU" sz="2800" b="1" dirty="0" smtClean="0">
                <a:latin typeface="Times New Roman"/>
                <a:ea typeface="Times New Roman"/>
                <a:cs typeface="Times New Roman"/>
              </a:rPr>
              <a:t>см</a:t>
            </a:r>
            <a:r>
              <a:rPr lang="ru-RU" sz="2800" b="1" dirty="0" smtClean="0">
                <a:solidFill>
                  <a:srgbClr val="0033CC"/>
                </a:solidFill>
                <a:latin typeface="Times New Roman"/>
                <a:ea typeface="Times New Roman"/>
                <a:cs typeface="Times New Roman"/>
              </a:rPr>
              <a:t>.</a:t>
            </a:r>
            <a:r>
              <a:rPr lang="ru-RU" sz="2800" b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Период дифракционной решетки</a:t>
            </a:r>
            <a:r>
              <a:rPr lang="en-US" sz="28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b="1" dirty="0" smtClean="0">
                <a:solidFill>
                  <a:srgbClr val="006600"/>
                </a:solidFill>
                <a:latin typeface="Times New Roman"/>
                <a:ea typeface="Times New Roman"/>
                <a:cs typeface="Times New Roman"/>
              </a:rPr>
              <a:t>0,01 мм</a:t>
            </a:r>
            <a:r>
              <a:rPr lang="ru-RU" sz="3200" dirty="0" smtClean="0">
                <a:solidFill>
                  <a:srgbClr val="006600"/>
                </a:solidFill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Чему равно расстояние от решетки до экрана?</a:t>
            </a:r>
            <a:endParaRPr lang="ru-RU" sz="1600" dirty="0">
              <a:latin typeface="Times New Roman"/>
              <a:ea typeface="Times New Roman"/>
              <a:cs typeface="Times New Roman"/>
            </a:endParaRP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789936" y="-285776"/>
            <a:ext cx="0" cy="3136593"/>
            <a:chOff x="12423" y="1740"/>
            <a:chExt cx="0" cy="1419"/>
          </a:xfrm>
        </p:grpSpPr>
        <p:sp>
          <p:nvSpPr>
            <p:cNvPr id="10242" name="Line 2"/>
            <p:cNvSpPr>
              <a:spLocks noChangeShapeType="1"/>
            </p:cNvSpPr>
            <p:nvPr/>
          </p:nvSpPr>
          <p:spPr bwMode="auto">
            <a:xfrm>
              <a:off x="12423" y="1740"/>
              <a:ext cx="0" cy="4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3" name="Line 3"/>
            <p:cNvSpPr>
              <a:spLocks noChangeShapeType="1"/>
            </p:cNvSpPr>
            <p:nvPr/>
          </p:nvSpPr>
          <p:spPr bwMode="auto">
            <a:xfrm>
              <a:off x="12423" y="2242"/>
              <a:ext cx="0" cy="4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4" name="Line 4"/>
            <p:cNvSpPr>
              <a:spLocks noChangeShapeType="1"/>
            </p:cNvSpPr>
            <p:nvPr/>
          </p:nvSpPr>
          <p:spPr bwMode="auto">
            <a:xfrm>
              <a:off x="12423" y="2756"/>
              <a:ext cx="0" cy="4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0" y="71414"/>
            <a:ext cx="717429" cy="2301277"/>
            <a:chOff x="11889" y="1912"/>
            <a:chExt cx="471" cy="1040"/>
          </a:xfrm>
        </p:grpSpPr>
        <p:sp>
          <p:nvSpPr>
            <p:cNvPr id="10246" name="Line 6"/>
            <p:cNvSpPr>
              <a:spLocks noChangeShapeType="1"/>
            </p:cNvSpPr>
            <p:nvPr/>
          </p:nvSpPr>
          <p:spPr bwMode="auto">
            <a:xfrm>
              <a:off x="11889" y="1912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7" name="Line 7"/>
            <p:cNvSpPr>
              <a:spLocks noChangeShapeType="1"/>
            </p:cNvSpPr>
            <p:nvPr/>
          </p:nvSpPr>
          <p:spPr bwMode="auto">
            <a:xfrm>
              <a:off x="11889" y="2120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8" name="Line 8"/>
            <p:cNvSpPr>
              <a:spLocks noChangeShapeType="1"/>
            </p:cNvSpPr>
            <p:nvPr/>
          </p:nvSpPr>
          <p:spPr bwMode="auto">
            <a:xfrm>
              <a:off x="11889" y="2315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9" name="Line 9"/>
            <p:cNvSpPr>
              <a:spLocks noChangeShapeType="1"/>
            </p:cNvSpPr>
            <p:nvPr/>
          </p:nvSpPr>
          <p:spPr bwMode="auto">
            <a:xfrm>
              <a:off x="11889" y="2523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50" name="Line 10"/>
            <p:cNvSpPr>
              <a:spLocks noChangeShapeType="1"/>
            </p:cNvSpPr>
            <p:nvPr/>
          </p:nvSpPr>
          <p:spPr bwMode="auto">
            <a:xfrm>
              <a:off x="11900" y="2744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51" name="Line 11"/>
            <p:cNvSpPr>
              <a:spLocks noChangeShapeType="1"/>
            </p:cNvSpPr>
            <p:nvPr/>
          </p:nvSpPr>
          <p:spPr bwMode="auto">
            <a:xfrm>
              <a:off x="11900" y="2952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</p:grp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4969187" y="-71462"/>
            <a:ext cx="602945" cy="757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969187" y="2755346"/>
            <a:ext cx="602945" cy="763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969187" y="830239"/>
            <a:ext cx="602945" cy="757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</a:rPr>
              <a:t>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4969187" y="1879777"/>
            <a:ext cx="602945" cy="763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</a:rPr>
              <a:t>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  <p:grpSp>
        <p:nvGrpSpPr>
          <p:cNvPr id="4" name="Группа 46"/>
          <p:cNvGrpSpPr/>
          <p:nvPr/>
        </p:nvGrpSpPr>
        <p:grpSpPr>
          <a:xfrm>
            <a:off x="4500562" y="39176"/>
            <a:ext cx="473198" cy="3662129"/>
            <a:chOff x="4457216" y="753556"/>
            <a:chExt cx="473198" cy="3662129"/>
          </a:xfrm>
        </p:grpSpPr>
        <p:sp>
          <p:nvSpPr>
            <p:cNvPr id="10252" name="Rectangle 12"/>
            <p:cNvSpPr>
              <a:spLocks noChangeArrowheads="1"/>
            </p:cNvSpPr>
            <p:nvPr/>
          </p:nvSpPr>
          <p:spPr bwMode="auto">
            <a:xfrm>
              <a:off x="4471257" y="753556"/>
              <a:ext cx="457933" cy="366212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59" name="Rectangle 19"/>
            <p:cNvSpPr>
              <a:spLocks noChangeArrowheads="1"/>
            </p:cNvSpPr>
            <p:nvPr/>
          </p:nvSpPr>
          <p:spPr bwMode="auto">
            <a:xfrm>
              <a:off x="4476298" y="3480790"/>
              <a:ext cx="454116" cy="730213"/>
            </a:xfrm>
            <a:prstGeom prst="rect">
              <a:avLst/>
            </a:prstGeom>
            <a:gradFill rotWithShape="0"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60" name="Rectangle 20"/>
            <p:cNvSpPr>
              <a:spLocks noChangeArrowheads="1"/>
            </p:cNvSpPr>
            <p:nvPr/>
          </p:nvSpPr>
          <p:spPr bwMode="auto">
            <a:xfrm>
              <a:off x="4461033" y="2767174"/>
              <a:ext cx="454116" cy="453617"/>
            </a:xfrm>
            <a:prstGeom prst="rect">
              <a:avLst/>
            </a:prstGeom>
            <a:gradFill rotWithShape="0"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61" name="Rectangle 21"/>
            <p:cNvSpPr>
              <a:spLocks noChangeArrowheads="1"/>
            </p:cNvSpPr>
            <p:nvPr/>
          </p:nvSpPr>
          <p:spPr bwMode="auto">
            <a:xfrm>
              <a:off x="4461033" y="1749301"/>
              <a:ext cx="454116" cy="448084"/>
            </a:xfrm>
            <a:prstGeom prst="rect">
              <a:avLst/>
            </a:pr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62" name="Rectangle 22"/>
            <p:cNvSpPr>
              <a:spLocks noChangeArrowheads="1"/>
            </p:cNvSpPr>
            <p:nvPr/>
          </p:nvSpPr>
          <p:spPr bwMode="auto">
            <a:xfrm rot="10800000">
              <a:off x="4457216" y="781214"/>
              <a:ext cx="457933" cy="730213"/>
            </a:xfrm>
            <a:prstGeom prst="rect">
              <a:avLst/>
            </a:pr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</p:grpSp>
      <p:sp>
        <p:nvSpPr>
          <p:cNvPr id="10263" name="Line 23"/>
          <p:cNvSpPr>
            <a:spLocks noChangeShapeType="1"/>
          </p:cNvSpPr>
          <p:nvPr/>
        </p:nvSpPr>
        <p:spPr bwMode="auto">
          <a:xfrm>
            <a:off x="775152" y="1785926"/>
            <a:ext cx="4225476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139826" y="357166"/>
            <a:ext cx="931844" cy="571504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2190482" y="1285860"/>
            <a:ext cx="428628" cy="57150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авая фигурная скобка 29"/>
          <p:cNvSpPr/>
          <p:nvPr/>
        </p:nvSpPr>
        <p:spPr>
          <a:xfrm>
            <a:off x="857224" y="571480"/>
            <a:ext cx="357190" cy="1143008"/>
          </a:xfrm>
          <a:prstGeom prst="rightBrace">
            <a:avLst/>
          </a:prstGeom>
          <a:ln w="28575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Line 14"/>
          <p:cNvSpPr>
            <a:spLocks noChangeShapeType="1"/>
          </p:cNvSpPr>
          <p:nvPr/>
        </p:nvSpPr>
        <p:spPr bwMode="auto">
          <a:xfrm flipV="1">
            <a:off x="714348" y="142852"/>
            <a:ext cx="3786214" cy="1637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2" name="Arc 19"/>
          <p:cNvSpPr>
            <a:spLocks/>
          </p:cNvSpPr>
          <p:nvPr/>
        </p:nvSpPr>
        <p:spPr bwMode="auto">
          <a:xfrm rot="3521678">
            <a:off x="1360234" y="1601242"/>
            <a:ext cx="283595" cy="8361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6623758" y="0"/>
            <a:ext cx="2494594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</a:t>
            </a:r>
            <a:r>
              <a:rPr lang="ru-RU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4703001" y="1345423"/>
            <a:ext cx="602945" cy="763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</a:rPr>
              <a:t>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5464659" y="6396335"/>
            <a:ext cx="3679341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дифракционная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решетка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Правая фигурная скобка 54"/>
          <p:cNvSpPr/>
          <p:nvPr/>
        </p:nvSpPr>
        <p:spPr>
          <a:xfrm>
            <a:off x="5011106" y="25718"/>
            <a:ext cx="642942" cy="1785926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 Box 24"/>
          <p:cNvSpPr txBox="1">
            <a:spLocks noChangeArrowheads="1"/>
          </p:cNvSpPr>
          <p:nvPr/>
        </p:nvSpPr>
        <p:spPr bwMode="auto">
          <a:xfrm>
            <a:off x="5643570" y="642918"/>
            <a:ext cx="428628" cy="5715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7929586" y="5429264"/>
            <a:ext cx="1127232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см </a:t>
            </a:r>
            <a:endParaRPr lang="ru-RU" sz="2800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5143504" y="5834582"/>
            <a:ext cx="1500198" cy="52322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0.02</a:t>
            </a:r>
            <a:r>
              <a:rPr lang="ru-RU" sz="28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 мм </a:t>
            </a:r>
            <a:endParaRPr lang="ru-RU" sz="2800" dirty="0">
              <a:solidFill>
                <a:srgbClr val="365D2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5587975" y="1506668"/>
            <a:ext cx="2270173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US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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≈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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3" name="Прямая со стрелкой 62"/>
          <p:cNvCxnSpPr/>
          <p:nvPr/>
        </p:nvCxnSpPr>
        <p:spPr>
          <a:xfrm>
            <a:off x="785786" y="2714620"/>
            <a:ext cx="3786214" cy="1588"/>
          </a:xfrm>
          <a:prstGeom prst="straightConnector1">
            <a:avLst/>
          </a:prstGeom>
          <a:ln w="3810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Прямоугольник 65"/>
          <p:cNvSpPr/>
          <p:nvPr/>
        </p:nvSpPr>
        <p:spPr>
          <a:xfrm>
            <a:off x="7754666" y="1506668"/>
            <a:ext cx="1374094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endParaRPr lang="ru-RU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1357290" y="2000240"/>
            <a:ext cx="954107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-?</a:t>
            </a:r>
            <a:endParaRPr lang="ru-RU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Line 14"/>
          <p:cNvSpPr>
            <a:spLocks noChangeShapeType="1"/>
          </p:cNvSpPr>
          <p:nvPr/>
        </p:nvSpPr>
        <p:spPr bwMode="auto">
          <a:xfrm flipV="1">
            <a:off x="714348" y="749698"/>
            <a:ext cx="3786214" cy="1066096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 type="none" w="sm" len="sm"/>
            <a:tailEnd type="triangl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9" name="Arc 19"/>
          <p:cNvSpPr>
            <a:spLocks/>
          </p:cNvSpPr>
          <p:nvPr/>
        </p:nvSpPr>
        <p:spPr bwMode="auto">
          <a:xfrm rot="3521678">
            <a:off x="1955801" y="1577180"/>
            <a:ext cx="283595" cy="8361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2" name="Правая фигурная скобка 51"/>
          <p:cNvSpPr/>
          <p:nvPr/>
        </p:nvSpPr>
        <p:spPr>
          <a:xfrm flipH="1">
            <a:off x="4143372" y="785794"/>
            <a:ext cx="357190" cy="1000132"/>
          </a:xfrm>
          <a:prstGeom prst="rightBrace">
            <a:avLst>
              <a:gd name="adj1" fmla="val 8333"/>
              <a:gd name="adj2" fmla="val 51347"/>
            </a:avLst>
          </a:prstGeom>
          <a:ln w="28575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 Box 24"/>
          <p:cNvSpPr txBox="1">
            <a:spLocks noChangeArrowheads="1"/>
          </p:cNvSpPr>
          <p:nvPr/>
        </p:nvSpPr>
        <p:spPr bwMode="auto">
          <a:xfrm>
            <a:off x="3714744" y="1071546"/>
            <a:ext cx="428628" cy="5715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6649406" y="714356"/>
            <a:ext cx="2494594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</a:t>
            </a:r>
            <a:r>
              <a:rPr lang="ru-RU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endParaRPr lang="ru-RU" sz="4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5643570" y="2214554"/>
            <a:ext cx="2214578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b=</a:t>
            </a:r>
            <a:endParaRPr lang="ru-RU" sz="4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429388" y="3149742"/>
            <a:ext cx="2643206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429388" y="3864122"/>
            <a:ext cx="2643206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en-US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endParaRPr lang="ru-RU" sz="4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0" name="Прямая со стрелкой 69"/>
          <p:cNvCxnSpPr/>
          <p:nvPr/>
        </p:nvCxnSpPr>
        <p:spPr>
          <a:xfrm rot="16200000" flipV="1">
            <a:off x="6607983" y="2964653"/>
            <a:ext cx="642942" cy="14287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 rot="5400000" flipH="1" flipV="1">
            <a:off x="6500826" y="3286124"/>
            <a:ext cx="1357322" cy="214314"/>
          </a:xfrm>
          <a:prstGeom prst="straightConnector1">
            <a:avLst/>
          </a:prstGeom>
          <a:ln w="28575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Прямоугольник 74"/>
          <p:cNvSpPr/>
          <p:nvPr/>
        </p:nvSpPr>
        <p:spPr>
          <a:xfrm>
            <a:off x="0" y="2786058"/>
            <a:ext cx="4357686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ru-RU" sz="4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0" y="3500438"/>
            <a:ext cx="2786050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d(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)</a:t>
            </a:r>
            <a:endParaRPr lang="ru-RU" sz="4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1785918" y="2000240"/>
            <a:ext cx="3000396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l-GR" sz="4000" b="1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)</a:t>
            </a:r>
            <a:endParaRPr lang="ru-RU" sz="4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0" y="6357958"/>
            <a:ext cx="5143504" cy="500042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Прямоугольник 77"/>
          <p:cNvSpPr/>
          <p:nvPr/>
        </p:nvSpPr>
        <p:spPr>
          <a:xfrm>
            <a:off x="428596" y="2071678"/>
            <a:ext cx="968535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 </a:t>
            </a:r>
            <a:endParaRPr lang="ru-RU" sz="2800" dirty="0"/>
          </a:p>
        </p:txBody>
      </p:sp>
      <p:grpSp>
        <p:nvGrpSpPr>
          <p:cNvPr id="80" name="Группа 79"/>
          <p:cNvGrpSpPr/>
          <p:nvPr/>
        </p:nvGrpSpPr>
        <p:grpSpPr>
          <a:xfrm>
            <a:off x="0" y="0"/>
            <a:ext cx="9144000" cy="6858000"/>
            <a:chOff x="8143964" y="1357346"/>
            <a:chExt cx="9144000" cy="6858000"/>
          </a:xfrm>
        </p:grpSpPr>
        <p:sp>
          <p:nvSpPr>
            <p:cNvPr id="81" name="Прямоугольник 80"/>
            <p:cNvSpPr/>
            <p:nvPr/>
          </p:nvSpPr>
          <p:spPr>
            <a:xfrm>
              <a:off x="8143964" y="1357346"/>
              <a:ext cx="9144000" cy="6858000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65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>
                <a:spcAft>
                  <a:spcPts val="1000"/>
                </a:spcAft>
              </a:pPr>
              <a:r>
                <a:rPr lang="ru-RU" sz="7200" b="1" dirty="0" err="1" smtClean="0">
                  <a:solidFill>
                    <a:srgbClr val="66CCFF"/>
                  </a:solidFill>
                  <a:latin typeface="Times New Roman" pitchFamily="18" charset="0"/>
                  <a:cs typeface="Times New Roman" pitchFamily="18" charset="0"/>
                </a:rPr>
                <a:t>П</a:t>
              </a:r>
              <a:r>
                <a:rPr lang="ru-RU" sz="7200" b="1" baseline="-25000" dirty="0" err="1" smtClean="0">
                  <a:solidFill>
                    <a:srgbClr val="66CCFF"/>
                  </a:solidFill>
                  <a:latin typeface="Times New Roman" pitchFamily="18" charset="0"/>
                  <a:cs typeface="Times New Roman" pitchFamily="18" charset="0"/>
                </a:rPr>
                <a:t>эл</a:t>
              </a:r>
              <a:r>
                <a:rPr lang="en-US" sz="7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72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7200" b="1" u="sng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ru-RU" sz="7200" b="1" u="sng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7200" b="1" u="sng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  <a:r>
                <a:rPr lang="en-US" sz="7200" b="1" u="sng" baseline="-25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7200" b="1" u="sng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</a:t>
              </a:r>
              <a:r>
                <a:rPr lang="en-US" sz="7200" b="1" u="sng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  <a:r>
                <a:rPr lang="en-US" sz="7200" b="1" baseline="-25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72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>
                <a:spcAft>
                  <a:spcPts val="1000"/>
                </a:spcAft>
              </a:pPr>
              <a:r>
                <a:rPr lang="en-US" sz="7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        </a:t>
              </a:r>
              <a:r>
                <a:rPr lang="ru-RU" sz="7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</a:t>
              </a:r>
              <a:r>
                <a:rPr lang="en-US" sz="7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endParaRPr lang="ru-RU" sz="9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lvl="0" algn="ctr">
                <a:spcAft>
                  <a:spcPts val="1000"/>
                </a:spcAft>
              </a:pPr>
              <a:r>
                <a:rPr lang="ru-RU" sz="96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  <p:sp>
          <p:nvSpPr>
            <p:cNvPr id="82" name="Прямоугольник 81"/>
            <p:cNvSpPr/>
            <p:nvPr/>
          </p:nvSpPr>
          <p:spPr>
            <a:xfrm>
              <a:off x="8143964" y="1357346"/>
              <a:ext cx="6538970" cy="120032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en-US" sz="7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max</a:t>
              </a:r>
              <a:r>
                <a:rPr lang="ru-RU" sz="7200" b="1" dirty="0" smtClean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7200" b="1" dirty="0" err="1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7200" b="1" dirty="0" err="1" smtClean="0">
                  <a:latin typeface="Times New Roman" pitchFamily="18" charset="0"/>
                  <a:cs typeface="Times New Roman" pitchFamily="18" charset="0"/>
                </a:rPr>
                <a:t>sin</a:t>
              </a:r>
              <a:r>
                <a:rPr lang="en-US" sz="7200" b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</a:t>
              </a:r>
              <a:r>
                <a:rPr lang="ru-RU" sz="7200" b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  <a:r>
                <a:rPr lang="ru-RU" sz="7200" b="1" dirty="0" smtClean="0">
                  <a:latin typeface="Times New Roman" pitchFamily="18" charset="0"/>
                  <a:cs typeface="Times New Roman" pitchFamily="18" charset="0"/>
                </a:rPr>
                <a:t>= </a:t>
              </a:r>
              <a:r>
                <a:rPr lang="en-US" sz="7200" b="1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</a:t>
              </a:r>
              <a:r>
                <a:rPr lang="en-US" sz="7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</a:t>
              </a:r>
              <a:endParaRPr lang="ru-RU" sz="7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11111E-6 L -0.39635 -0.78796 " pathEditMode="relative" rAng="0" ptsTypes="AA">
                                      <p:cBhvr>
                                        <p:cTn id="5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800" y="-394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00"/>
                            </p:stCondLst>
                            <p:childTnLst>
                              <p:par>
                                <p:cTn id="9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500"/>
                            </p:stCondLst>
                            <p:childTnLst>
                              <p:par>
                                <p:cTn id="10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500"/>
                            </p:stCondLst>
                            <p:childTnLst>
                              <p:par>
                                <p:cTn id="1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500"/>
                            </p:stCondLst>
                            <p:childTnLst>
                              <p:par>
                                <p:cTn id="13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000"/>
                            </p:stCondLst>
                            <p:childTnLst>
                              <p:par>
                                <p:cTn id="158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11111E-6 L -0.01927 -0.44537 " pathEditMode="relative" rAng="0" ptsTypes="AA">
                                      <p:cBhvr>
                                        <p:cTn id="15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0" y="-22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000"/>
                            </p:stCondLst>
                            <p:childTnLst>
                              <p:par>
                                <p:cTn id="1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7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9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22222E-6 L 0.54184 0.63217 " pathEditMode="relative" rAng="0" ptsTypes="AA">
                                      <p:cBhvr>
                                        <p:cTn id="233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00" y="316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47" grpId="0" animBg="1"/>
      <p:bldP spid="10254" grpId="0"/>
      <p:bldP spid="10255" grpId="0"/>
      <p:bldP spid="10256" grpId="0"/>
      <p:bldP spid="10257" grpId="0"/>
      <p:bldP spid="10263" grpId="0" animBg="1"/>
      <p:bldP spid="10264" grpId="0" animBg="1"/>
      <p:bldP spid="10266" grpId="0" animBg="1"/>
      <p:bldP spid="30" grpId="0" animBg="1"/>
      <p:bldP spid="40" grpId="0" animBg="1"/>
      <p:bldP spid="42" grpId="0" animBg="1"/>
      <p:bldP spid="46" grpId="0" animBg="1"/>
      <p:bldP spid="10258" grpId="0"/>
      <p:bldP spid="10267" grpId="0" animBg="1"/>
      <p:bldP spid="55" grpId="0" animBg="1"/>
      <p:bldP spid="56" grpId="0" animBg="1"/>
      <p:bldP spid="57" grpId="0" animBg="1"/>
      <p:bldP spid="57" grpId="1" animBg="1"/>
      <p:bldP spid="58" grpId="0" animBg="1"/>
      <p:bldP spid="58" grpId="1" animBg="1"/>
      <p:bldP spid="59" grpId="0" animBg="1"/>
      <p:bldP spid="66" grpId="0" animBg="1"/>
      <p:bldP spid="67" grpId="0" animBg="1"/>
      <p:bldP spid="48" grpId="0" animBg="1"/>
      <p:bldP spid="49" grpId="0" animBg="1"/>
      <p:bldP spid="52" grpId="0" animBg="1"/>
      <p:bldP spid="53" grpId="0" animBg="1"/>
      <p:bldP spid="54" grpId="0" animBg="1"/>
      <p:bldP spid="60" grpId="0" animBg="1"/>
      <p:bldP spid="61" grpId="0" animBg="1"/>
      <p:bldP spid="62" grpId="0" animBg="1"/>
      <p:bldP spid="75" grpId="0" animBg="1"/>
      <p:bldP spid="76" grpId="0" animBg="1"/>
      <p:bldP spid="77" grpId="0" animBg="1"/>
      <p:bldP spid="79" grpId="0" animBg="1"/>
      <p:bldP spid="78" grpId="0" animBg="1"/>
      <p:bldP spid="78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" y="0"/>
          <a:ext cx="9143999" cy="6827520"/>
        </p:xfrm>
        <a:graphic>
          <a:graphicData uri="http://schemas.openxmlformats.org/drawingml/2006/table">
            <a:tbl>
              <a:tblPr/>
              <a:tblGrid>
                <a:gridCol w="9143999"/>
              </a:tblGrid>
              <a:tr h="0">
                <a:tc>
                  <a:txBody>
                    <a:bodyPr/>
                    <a:lstStyle/>
                    <a:p>
                      <a:pPr indent="177800" algn="l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  <a:cs typeface="Times New Roman"/>
                        </a:rPr>
                        <a:t>5.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Источник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монохроматического света мощностью 64 Вт испускает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ежесекундно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r>
                        <a:rPr lang="ru-RU" sz="2800" b="1" baseline="30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 фотонов, вызывающие фотоэффект на пластине с работой выхода электронов, равной 1,6 эВ. До какого потенциала зарядится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пластина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при длительном освещении?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  <a:cs typeface="Times New Roman"/>
                        </a:rPr>
                        <a:t>6.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 Рентгеновская трубка, работающая под напряжением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 кВ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и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потребляющая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ток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мА,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излучает </a:t>
                      </a: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5•10</a:t>
                      </a:r>
                      <a:r>
                        <a:rPr lang="ru-RU" sz="2800" b="1" baseline="300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фотонов в секунду. Считая среднюю длину волны излучения равной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0,1 нм,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определить, сколько процентов мощность излучения составляет от мощности потребляемого тока.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177800" algn="l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ru-RU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Электрическая </a:t>
                      </a:r>
                      <a:r>
                        <a:rPr lang="en-US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лампа </a:t>
                      </a:r>
                      <a:r>
                        <a:rPr lang="en-US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мощностью</a:t>
                      </a:r>
                      <a:r>
                        <a:rPr lang="en-US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300 </a:t>
                      </a: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Вт</a:t>
                      </a:r>
                      <a:r>
                        <a:rPr lang="en-US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излучает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1,2 %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потребляемой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энергии в виде света равномерно по всем направлениям. Сколько фотонов видимого света попадает за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с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в зрачок человека, находящегося на расстоянии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м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от лампы? Диаметр зрачка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 мм,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средняя длина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волны</a:t>
                      </a:r>
                      <a:r>
                        <a:rPr lang="en-US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550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нм.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0"/>
          <a:ext cx="9143999" cy="5791200"/>
        </p:xfrm>
        <a:graphic>
          <a:graphicData uri="http://schemas.openxmlformats.org/drawingml/2006/table">
            <a:tbl>
              <a:tblPr/>
              <a:tblGrid>
                <a:gridCol w="9143999"/>
              </a:tblGrid>
              <a:tr h="0">
                <a:tc>
                  <a:txBody>
                    <a:bodyPr/>
                    <a:lstStyle/>
                    <a:p>
                      <a:pPr indent="177800"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Работа выхода электрона с поверхности цезия равна </a:t>
                      </a:r>
                      <a:r>
                        <a:rPr kumimoji="0" lang="ru-RU" sz="2800" b="1" kern="1200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1,9 эВ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Возникнет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ли фотоэффект под действием излучения, имеющего длину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волны</a:t>
                      </a:r>
                      <a:r>
                        <a:rPr lang="en-US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0,45 </a:t>
                      </a:r>
                      <a:r>
                        <a:rPr lang="ru-RU" sz="24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мкм?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177800"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 Вычислить энергию, массу и импульс фотона, длина волны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которого</a:t>
                      </a:r>
                      <a:r>
                        <a:rPr lang="en-US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ru-RU" sz="2400" b="1" kern="1200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400 нм.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177800" algn="l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  Ширина спектра первого порядка (длины волн заключены в пределах от </a:t>
                      </a:r>
                      <a:r>
                        <a:rPr kumimoji="0" lang="ru-RU" sz="2800" b="1" kern="1200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0,38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 до </a:t>
                      </a:r>
                      <a:r>
                        <a:rPr kumimoji="0" lang="ru-RU" sz="2800" b="1" kern="1200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0,76 мкм,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полученного на экране с помощью дифракционной решетки, равна </a:t>
                      </a:r>
                      <a:r>
                        <a:rPr kumimoji="0" lang="ru-RU" sz="2800" b="1" kern="1200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11см.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Период дифракционной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решетки</a:t>
                      </a:r>
                      <a:r>
                        <a:rPr lang="en-US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en-US" sz="2800" b="1" kern="1200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kumimoji="0" lang="ru-RU" sz="2800" b="1" kern="1200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0,01 мм</a:t>
                      </a: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Чему равно расстояние от решетки до экрана?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177800" algn="l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  <a:cs typeface="Times New Roman"/>
                        </a:rPr>
                        <a:t>4. 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Какой длины волны следует направить лучи на поверхность цинка, чтобы максимальная скорость фотоэлектронов была равна </a:t>
                      </a:r>
                      <a:r>
                        <a:rPr kumimoji="0" lang="ru-RU" sz="2800" b="1" kern="1200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2000 км/с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?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Красная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граница фотоэффекта для цинка равна </a:t>
                      </a:r>
                      <a:r>
                        <a:rPr kumimoji="0" lang="ru-RU" sz="2800" b="1" kern="1200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0,35 мкм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2857496"/>
          <a:ext cx="9143999" cy="3901440"/>
        </p:xfrm>
        <a:graphic>
          <a:graphicData uri="http://schemas.openxmlformats.org/drawingml/2006/table">
            <a:tbl>
              <a:tblPr/>
              <a:tblGrid>
                <a:gridCol w="3375848"/>
                <a:gridCol w="526899"/>
                <a:gridCol w="5241252"/>
              </a:tblGrid>
              <a:tr h="17748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1.Консультация по гр. № 3 (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2.Представление задач различных  типов.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3. Решение учащимися задач с консультацией учителя. (упр.8 № 1-7)</a:t>
                      </a:r>
                    </a:p>
                  </a:txBody>
                  <a:tcPr marL="66556" marR="66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5м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20м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20м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6556" marR="66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2.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sym typeface="Symbol"/>
                        </a:rPr>
                        <a:t>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Для определения периода дифракционной решетки на нее направили световой пучок красного света с длиной волны 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  <a:sym typeface="Symbol"/>
                        </a:rPr>
                        <a:t>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Каков период дифракционной решетки, если на экране отстоящем от нее на 1м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 , 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расстояние между спектрами 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первого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порядка равно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2400" b="1" dirty="0" smtClean="0">
                          <a:latin typeface="Times New Roman"/>
                          <a:ea typeface="Times New Roman"/>
                        </a:rPr>
                        <a:t>b</a:t>
                      </a:r>
                      <a:r>
                        <a:rPr lang="ru-RU" sz="2400" b="1" dirty="0" smtClean="0">
                          <a:latin typeface="Times New Roman"/>
                          <a:ea typeface="Times New Roman"/>
                        </a:rPr>
                        <a:t>?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sym typeface="Symbol"/>
                        </a:rPr>
                        <a:t>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sym typeface="Symbol"/>
                        </a:rPr>
                        <a:t>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6556" marR="66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8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Д.З.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подг. к  СР-4 (Упр. 9, 8 )</a:t>
                      </a:r>
                    </a:p>
                  </a:txBody>
                  <a:tcPr marL="66556" marR="66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50м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6556" marR="66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6556" marR="66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2708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- 23  (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IVc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) \1у23н\  №89.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\Р.З. \ РЕШЕНИЕ ЗАДАЧ ПО МАТЕРИАЛУ РАЗДЕЛА.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Закрепить знания по данному разделу.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Развивать навыки в решении задач.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0" y="0"/>
            <a:ext cx="9144000" cy="138499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7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Сколько фотонов видимого света с длиной  волны 560нм излучает лампа мощностью 40 Вт в 1с, если световая отдача составляет 5 %?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-7146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00232" y="285728"/>
            <a:ext cx="5643602" cy="364333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№28</a:t>
            </a:r>
          </a:p>
          <a:p>
            <a:pPr algn="ctr"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§§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93-96</a:t>
            </a:r>
          </a:p>
          <a:p>
            <a:pPr algn="ctr"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Гр10,  бр№5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/>
              <a:t> </a:t>
            </a: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1507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1508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1509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1510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1501**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атом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500"/>
                            </p:stCondLst>
                            <p:childTnLst>
                              <p:par>
                                <p:cTn id="6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500"/>
                            </p:stCondLst>
                            <p:childTnLst>
                              <p:par>
                                <p:cTn id="67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500"/>
                            </p:stCondLst>
                            <p:childTnLst>
                              <p:par>
                                <p:cTn id="74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500"/>
                            </p:stCondLst>
                            <p:childTnLst>
                              <p:par>
                                <p:cTn id="77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1500"/>
                            </p:stCondLst>
                            <p:childTnLst>
                              <p:par>
                                <p:cTn id="94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1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2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2"/>
          <p:cNvGrpSpPr/>
          <p:nvPr/>
        </p:nvGrpSpPr>
        <p:grpSpPr>
          <a:xfrm>
            <a:off x="346074" y="1964239"/>
            <a:ext cx="3502971" cy="431346"/>
            <a:chOff x="346074" y="3500438"/>
            <a:chExt cx="3502971" cy="431346"/>
          </a:xfrm>
        </p:grpSpPr>
        <p:sp>
          <p:nvSpPr>
            <p:cNvPr id="28674" name="Line 2"/>
            <p:cNvSpPr>
              <a:spLocks noChangeShapeType="1"/>
            </p:cNvSpPr>
            <p:nvPr/>
          </p:nvSpPr>
          <p:spPr bwMode="auto">
            <a:xfrm>
              <a:off x="346074" y="3822003"/>
              <a:ext cx="1476000" cy="5976"/>
            </a:xfrm>
            <a:prstGeom prst="line">
              <a:avLst/>
            </a:prstGeom>
            <a:noFill/>
            <a:ln w="38100">
              <a:solidFill>
                <a:srgbClr val="0066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3" name="Group 3"/>
            <p:cNvGrpSpPr>
              <a:grpSpLocks/>
            </p:cNvGrpSpPr>
            <p:nvPr/>
          </p:nvGrpSpPr>
          <p:grpSpPr bwMode="auto">
            <a:xfrm flipV="1">
              <a:off x="1815586" y="3501489"/>
              <a:ext cx="696587" cy="430295"/>
              <a:chOff x="2660" y="7397"/>
              <a:chExt cx="576" cy="483"/>
            </a:xfrm>
          </p:grpSpPr>
          <p:sp>
            <p:nvSpPr>
              <p:cNvPr id="28676" name="Rectangle 4"/>
              <p:cNvSpPr>
                <a:spLocks noChangeArrowheads="1"/>
              </p:cNvSpPr>
              <p:nvPr/>
            </p:nvSpPr>
            <p:spPr bwMode="auto">
              <a:xfrm>
                <a:off x="2660" y="7397"/>
                <a:ext cx="576" cy="230"/>
              </a:xfrm>
              <a:prstGeom prst="rect">
                <a:avLst/>
              </a:prstGeom>
              <a:noFill/>
              <a:ln w="38100">
                <a:solidFill>
                  <a:srgbClr val="0066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677" name="Line 5"/>
              <p:cNvSpPr>
                <a:spLocks noChangeShapeType="1"/>
              </p:cNvSpPr>
              <p:nvPr/>
            </p:nvSpPr>
            <p:spPr bwMode="auto">
              <a:xfrm flipV="1">
                <a:off x="2763" y="7638"/>
                <a:ext cx="0" cy="242"/>
              </a:xfrm>
              <a:prstGeom prst="line">
                <a:avLst/>
              </a:prstGeom>
              <a:noFill/>
              <a:ln w="38100">
                <a:solidFill>
                  <a:srgbClr val="0066FF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8678" name="Line 6"/>
            <p:cNvSpPr>
              <a:spLocks noChangeShapeType="1"/>
            </p:cNvSpPr>
            <p:nvPr/>
          </p:nvSpPr>
          <p:spPr bwMode="auto">
            <a:xfrm>
              <a:off x="1941045" y="3500438"/>
              <a:ext cx="1908000" cy="0"/>
            </a:xfrm>
            <a:prstGeom prst="line">
              <a:avLst/>
            </a:prstGeom>
            <a:noFill/>
            <a:ln w="38100">
              <a:solidFill>
                <a:srgbClr val="0066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357343" y="618980"/>
            <a:ext cx="1381621" cy="692261"/>
            <a:chOff x="537" y="5076"/>
            <a:chExt cx="957" cy="579"/>
          </a:xfrm>
        </p:grpSpPr>
        <p:sp>
          <p:nvSpPr>
            <p:cNvPr id="28683" name="Text Box 11"/>
            <p:cNvSpPr txBox="1">
              <a:spLocks noChangeArrowheads="1"/>
            </p:cNvSpPr>
            <p:nvPr/>
          </p:nvSpPr>
          <p:spPr bwMode="auto">
            <a:xfrm>
              <a:off x="748" y="5076"/>
              <a:ext cx="746" cy="579"/>
            </a:xfrm>
            <a:prstGeom prst="rect">
              <a:avLst/>
            </a:prstGeom>
            <a:noFill/>
            <a:ln w="19050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А</a:t>
              </a:r>
              <a:endPara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537" y="5169"/>
              <a:ext cx="821" cy="390"/>
              <a:chOff x="8051" y="3841"/>
              <a:chExt cx="883" cy="409"/>
            </a:xfrm>
          </p:grpSpPr>
          <p:sp>
            <p:nvSpPr>
              <p:cNvPr id="28685" name="Oval 13"/>
              <p:cNvSpPr>
                <a:spLocks noChangeArrowheads="1"/>
              </p:cNvSpPr>
              <p:nvPr/>
            </p:nvSpPr>
            <p:spPr bwMode="auto">
              <a:xfrm>
                <a:off x="8318" y="3841"/>
                <a:ext cx="343" cy="409"/>
              </a:xfrm>
              <a:prstGeom prst="ellips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686" name="Line 14"/>
              <p:cNvSpPr>
                <a:spLocks noChangeShapeType="1"/>
              </p:cNvSpPr>
              <p:nvPr/>
            </p:nvSpPr>
            <p:spPr bwMode="auto">
              <a:xfrm flipH="1">
                <a:off x="8671" y="4049"/>
                <a:ext cx="263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687" name="Line 15"/>
              <p:cNvSpPr>
                <a:spLocks noChangeShapeType="1"/>
              </p:cNvSpPr>
              <p:nvPr/>
            </p:nvSpPr>
            <p:spPr bwMode="auto">
              <a:xfrm flipH="1">
                <a:off x="8051" y="4048"/>
                <a:ext cx="263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6" name="Группа 61"/>
          <p:cNvGrpSpPr/>
          <p:nvPr/>
        </p:nvGrpSpPr>
        <p:grpSpPr>
          <a:xfrm>
            <a:off x="327025" y="964483"/>
            <a:ext cx="3602033" cy="2012139"/>
            <a:chOff x="327025" y="964483"/>
            <a:chExt cx="3602033" cy="2012139"/>
          </a:xfrm>
        </p:grpSpPr>
        <p:sp>
          <p:nvSpPr>
            <p:cNvPr id="28680" name="Line 8"/>
            <p:cNvSpPr>
              <a:spLocks noChangeShapeType="1"/>
            </p:cNvSpPr>
            <p:nvPr/>
          </p:nvSpPr>
          <p:spPr bwMode="auto">
            <a:xfrm flipH="1">
              <a:off x="3857620" y="964483"/>
              <a:ext cx="0" cy="10080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327025" y="976358"/>
              <a:ext cx="3602033" cy="2000264"/>
              <a:chOff x="6048" y="5245"/>
              <a:chExt cx="2686" cy="1756"/>
            </a:xfrm>
          </p:grpSpPr>
          <p:sp>
            <p:nvSpPr>
              <p:cNvPr id="28689" name="Line 17"/>
              <p:cNvSpPr>
                <a:spLocks noChangeShapeType="1"/>
              </p:cNvSpPr>
              <p:nvPr/>
            </p:nvSpPr>
            <p:spPr bwMode="auto">
              <a:xfrm flipH="1">
                <a:off x="6079" y="5245"/>
                <a:ext cx="1" cy="157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8" name="Group 18"/>
              <p:cNvGrpSpPr>
                <a:grpSpLocks/>
              </p:cNvGrpSpPr>
              <p:nvPr/>
            </p:nvGrpSpPr>
            <p:grpSpPr bwMode="auto">
              <a:xfrm>
                <a:off x="6092" y="6561"/>
                <a:ext cx="1287" cy="246"/>
                <a:chOff x="10960" y="4305"/>
                <a:chExt cx="1157" cy="246"/>
              </a:xfrm>
            </p:grpSpPr>
            <p:sp>
              <p:nvSpPr>
                <p:cNvPr id="28691" name="Line 19"/>
                <p:cNvSpPr>
                  <a:spLocks noChangeShapeType="1"/>
                </p:cNvSpPr>
                <p:nvPr/>
              </p:nvSpPr>
              <p:spPr bwMode="auto">
                <a:xfrm>
                  <a:off x="11673" y="4535"/>
                  <a:ext cx="444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2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11397" y="4305"/>
                  <a:ext cx="246" cy="245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3" name="Line 21"/>
                <p:cNvSpPr>
                  <a:spLocks noChangeShapeType="1"/>
                </p:cNvSpPr>
                <p:nvPr/>
              </p:nvSpPr>
              <p:spPr bwMode="auto">
                <a:xfrm>
                  <a:off x="10960" y="4551"/>
                  <a:ext cx="444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8694" name="Line 22"/>
              <p:cNvSpPr>
                <a:spLocks noChangeShapeType="1"/>
              </p:cNvSpPr>
              <p:nvPr/>
            </p:nvSpPr>
            <p:spPr bwMode="auto">
              <a:xfrm flipV="1">
                <a:off x="7918" y="6785"/>
                <a:ext cx="816" cy="1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9" name="Group 23"/>
              <p:cNvGrpSpPr>
                <a:grpSpLocks/>
              </p:cNvGrpSpPr>
              <p:nvPr/>
            </p:nvGrpSpPr>
            <p:grpSpPr bwMode="auto">
              <a:xfrm>
                <a:off x="7349" y="6632"/>
                <a:ext cx="644" cy="369"/>
                <a:chOff x="2004" y="7246"/>
                <a:chExt cx="644" cy="369"/>
              </a:xfrm>
            </p:grpSpPr>
            <p:sp>
              <p:nvSpPr>
                <p:cNvPr id="28696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2258" y="7338"/>
                  <a:ext cx="0" cy="150"/>
                </a:xfrm>
                <a:prstGeom prst="line">
                  <a:avLst/>
                </a:prstGeom>
                <a:noFill/>
                <a:ln w="762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7" name="Line 25"/>
                <p:cNvSpPr>
                  <a:spLocks noChangeShapeType="1"/>
                </p:cNvSpPr>
                <p:nvPr/>
              </p:nvSpPr>
              <p:spPr bwMode="auto">
                <a:xfrm>
                  <a:off x="2004" y="7406"/>
                  <a:ext cx="242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8" name="Line 26"/>
                <p:cNvSpPr>
                  <a:spLocks noChangeShapeType="1"/>
                </p:cNvSpPr>
                <p:nvPr/>
              </p:nvSpPr>
              <p:spPr bwMode="auto">
                <a:xfrm>
                  <a:off x="2331" y="7246"/>
                  <a:ext cx="0" cy="369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9" name="Line 27"/>
                <p:cNvSpPr>
                  <a:spLocks noChangeShapeType="1"/>
                </p:cNvSpPr>
                <p:nvPr/>
              </p:nvSpPr>
              <p:spPr bwMode="auto">
                <a:xfrm>
                  <a:off x="2339" y="7407"/>
                  <a:ext cx="309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8700" name="Line 28"/>
              <p:cNvSpPr>
                <a:spLocks noChangeShapeType="1"/>
              </p:cNvSpPr>
              <p:nvPr/>
            </p:nvSpPr>
            <p:spPr bwMode="auto">
              <a:xfrm>
                <a:off x="8729" y="6392"/>
                <a:ext cx="1" cy="41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10" name="Group 29"/>
              <p:cNvGrpSpPr>
                <a:grpSpLocks/>
              </p:cNvGrpSpPr>
              <p:nvPr/>
            </p:nvGrpSpPr>
            <p:grpSpPr bwMode="auto">
              <a:xfrm>
                <a:off x="6048" y="5738"/>
                <a:ext cx="2670" cy="50"/>
                <a:chOff x="6048" y="5738"/>
                <a:chExt cx="2670" cy="50"/>
              </a:xfrm>
            </p:grpSpPr>
            <p:sp>
              <p:nvSpPr>
                <p:cNvPr id="28710" name="Line 38"/>
                <p:cNvSpPr>
                  <a:spLocks noChangeShapeType="1"/>
                </p:cNvSpPr>
                <p:nvPr/>
              </p:nvSpPr>
              <p:spPr bwMode="auto">
                <a:xfrm flipH="1">
                  <a:off x="6048" y="5738"/>
                  <a:ext cx="68" cy="39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711" name="Line 39"/>
                <p:cNvSpPr>
                  <a:spLocks noChangeShapeType="1"/>
                </p:cNvSpPr>
                <p:nvPr/>
              </p:nvSpPr>
              <p:spPr bwMode="auto">
                <a:xfrm flipH="1">
                  <a:off x="8650" y="5749"/>
                  <a:ext cx="68" cy="39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1" name="Группа 54"/>
          <p:cNvGrpSpPr/>
          <p:nvPr/>
        </p:nvGrpSpPr>
        <p:grpSpPr>
          <a:xfrm>
            <a:off x="1416918" y="484448"/>
            <a:ext cx="2444074" cy="729974"/>
            <a:chOff x="1416918" y="2023802"/>
            <a:chExt cx="2444074" cy="729974"/>
          </a:xfrm>
        </p:grpSpPr>
        <p:sp>
          <p:nvSpPr>
            <p:cNvPr id="28722" name="Line 50"/>
            <p:cNvSpPr>
              <a:spLocks noChangeShapeType="1"/>
            </p:cNvSpPr>
            <p:nvPr/>
          </p:nvSpPr>
          <p:spPr bwMode="auto">
            <a:xfrm>
              <a:off x="3428992" y="2285992"/>
              <a:ext cx="0" cy="430309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723" name="Line 51"/>
            <p:cNvSpPr>
              <a:spLocks noChangeShapeType="1"/>
            </p:cNvSpPr>
            <p:nvPr/>
          </p:nvSpPr>
          <p:spPr bwMode="auto">
            <a:xfrm>
              <a:off x="3428992" y="2500306"/>
              <a:ext cx="4320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2" name="Группа 53"/>
            <p:cNvGrpSpPr/>
            <p:nvPr/>
          </p:nvGrpSpPr>
          <p:grpSpPr>
            <a:xfrm>
              <a:off x="1416918" y="2023802"/>
              <a:ext cx="2163516" cy="729974"/>
              <a:chOff x="1416918" y="2023802"/>
              <a:chExt cx="2163516" cy="729974"/>
            </a:xfrm>
          </p:grpSpPr>
          <p:grpSp>
            <p:nvGrpSpPr>
              <p:cNvPr id="13" name="Group 40"/>
              <p:cNvGrpSpPr>
                <a:grpSpLocks/>
              </p:cNvGrpSpPr>
              <p:nvPr/>
            </p:nvGrpSpPr>
            <p:grpSpPr bwMode="auto">
              <a:xfrm>
                <a:off x="1416918" y="2228901"/>
                <a:ext cx="2163516" cy="524875"/>
                <a:chOff x="6861" y="5012"/>
                <a:chExt cx="1613" cy="461"/>
              </a:xfrm>
            </p:grpSpPr>
            <p:sp>
              <p:nvSpPr>
                <p:cNvPr id="28713" name="AutoShape 41"/>
                <p:cNvSpPr>
                  <a:spLocks noChangeArrowheads="1"/>
                </p:cNvSpPr>
                <p:nvPr/>
              </p:nvSpPr>
              <p:spPr bwMode="auto">
                <a:xfrm>
                  <a:off x="7091" y="5012"/>
                  <a:ext cx="1383" cy="461"/>
                </a:xfrm>
                <a:prstGeom prst="roundRect">
                  <a:avLst>
                    <a:gd name="adj" fmla="val 50000"/>
                  </a:avLst>
                </a:prstGeom>
                <a:noFill/>
                <a:ln w="19050">
                  <a:solidFill>
                    <a:srgbClr val="008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grpSp>
              <p:nvGrpSpPr>
                <p:cNvPr id="14" name="Group 42"/>
                <p:cNvGrpSpPr>
                  <a:grpSpLocks/>
                </p:cNvGrpSpPr>
                <p:nvPr/>
              </p:nvGrpSpPr>
              <p:grpSpPr bwMode="auto">
                <a:xfrm>
                  <a:off x="6861" y="5096"/>
                  <a:ext cx="546" cy="300"/>
                  <a:chOff x="4703" y="6785"/>
                  <a:chExt cx="591" cy="415"/>
                </a:xfrm>
              </p:grpSpPr>
              <p:sp>
                <p:nvSpPr>
                  <p:cNvPr id="28715" name="Line 43"/>
                  <p:cNvSpPr>
                    <a:spLocks noChangeShapeType="1"/>
                  </p:cNvSpPr>
                  <p:nvPr/>
                </p:nvSpPr>
                <p:spPr bwMode="auto">
                  <a:xfrm>
                    <a:off x="5294" y="6785"/>
                    <a:ext cx="0" cy="415"/>
                  </a:xfrm>
                  <a:prstGeom prst="line">
                    <a:avLst/>
                  </a:prstGeom>
                  <a:noFill/>
                  <a:ln w="571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8716" name="Line 4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703" y="6993"/>
                    <a:ext cx="552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28724" name="AutoShape 52"/>
              <p:cNvSpPr>
                <a:spLocks noChangeArrowheads="1"/>
              </p:cNvSpPr>
              <p:nvPr/>
            </p:nvSpPr>
            <p:spPr bwMode="auto">
              <a:xfrm>
                <a:off x="2214358" y="2023802"/>
                <a:ext cx="1214446" cy="214314"/>
              </a:xfrm>
              <a:prstGeom prst="parallelogram">
                <a:avLst>
                  <a:gd name="adj" fmla="val 135714"/>
                </a:avLst>
              </a:prstGeom>
              <a:solidFill>
                <a:srgbClr val="FFFFFF"/>
              </a:solidFill>
              <a:ln w="28575">
                <a:solidFill>
                  <a:srgbClr val="365D2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3" name="Прямоугольник 52"/>
              <p:cNvSpPr/>
              <p:nvPr/>
            </p:nvSpPr>
            <p:spPr>
              <a:xfrm>
                <a:off x="2309546" y="2202678"/>
                <a:ext cx="821631" cy="8331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15" name="Группа 65"/>
          <p:cNvGrpSpPr/>
          <p:nvPr/>
        </p:nvGrpSpPr>
        <p:grpSpPr>
          <a:xfrm>
            <a:off x="398100" y="1319228"/>
            <a:ext cx="3461223" cy="466698"/>
            <a:chOff x="398100" y="1319228"/>
            <a:chExt cx="3461223" cy="466698"/>
          </a:xfrm>
        </p:grpSpPr>
        <p:sp>
          <p:nvSpPr>
            <p:cNvPr id="65" name="Text Box 32"/>
            <p:cNvSpPr txBox="1">
              <a:spLocks noChangeArrowheads="1"/>
            </p:cNvSpPr>
            <p:nvPr/>
          </p:nvSpPr>
          <p:spPr bwMode="auto">
            <a:xfrm>
              <a:off x="2063671" y="1319228"/>
              <a:ext cx="508065" cy="466698"/>
            </a:xfrm>
            <a:prstGeom prst="rect">
              <a:avLst/>
            </a:prstGeom>
            <a:noFill/>
            <a:ln w="19050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6" name="Группа 60"/>
            <p:cNvGrpSpPr/>
            <p:nvPr/>
          </p:nvGrpSpPr>
          <p:grpSpPr>
            <a:xfrm>
              <a:off x="398100" y="1357298"/>
              <a:ext cx="3461223" cy="380460"/>
              <a:chOff x="398100" y="1369348"/>
              <a:chExt cx="3461223" cy="380460"/>
            </a:xfrm>
          </p:grpSpPr>
          <p:sp>
            <p:nvSpPr>
              <p:cNvPr id="56" name="Oval 33"/>
              <p:cNvSpPr>
                <a:spLocks noChangeArrowheads="1"/>
              </p:cNvSpPr>
              <p:nvPr/>
            </p:nvSpPr>
            <p:spPr bwMode="auto">
              <a:xfrm>
                <a:off x="1992596" y="1369348"/>
                <a:ext cx="487697" cy="380460"/>
              </a:xfrm>
              <a:prstGeom prst="ellips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7" name="Line 34"/>
              <p:cNvSpPr>
                <a:spLocks noChangeShapeType="1"/>
              </p:cNvSpPr>
              <p:nvPr/>
            </p:nvSpPr>
            <p:spPr bwMode="auto">
              <a:xfrm>
                <a:off x="2491463" y="1568691"/>
                <a:ext cx="536416" cy="0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8" name="Line 35"/>
              <p:cNvSpPr>
                <a:spLocks noChangeShapeType="1"/>
              </p:cNvSpPr>
              <p:nvPr/>
            </p:nvSpPr>
            <p:spPr bwMode="auto">
              <a:xfrm>
                <a:off x="1453498" y="1569830"/>
                <a:ext cx="535075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9" name="Line 36"/>
              <p:cNvSpPr>
                <a:spLocks noChangeShapeType="1"/>
              </p:cNvSpPr>
              <p:nvPr/>
            </p:nvSpPr>
            <p:spPr bwMode="auto">
              <a:xfrm>
                <a:off x="398100" y="1567552"/>
                <a:ext cx="1129155" cy="3417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0" name="Line 37"/>
              <p:cNvSpPr>
                <a:spLocks noChangeShapeType="1"/>
              </p:cNvSpPr>
              <p:nvPr/>
            </p:nvSpPr>
            <p:spPr bwMode="auto">
              <a:xfrm>
                <a:off x="2730168" y="1568691"/>
                <a:ext cx="1129155" cy="4556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28725" name="Line 53"/>
          <p:cNvSpPr>
            <a:spLocks noChangeShapeType="1"/>
          </p:cNvSpPr>
          <p:nvPr/>
        </p:nvSpPr>
        <p:spPr bwMode="auto">
          <a:xfrm flipH="1">
            <a:off x="2166858" y="-47500"/>
            <a:ext cx="1241430" cy="92867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8" name="Line 53"/>
          <p:cNvSpPr>
            <a:spLocks noChangeShapeType="1"/>
          </p:cNvSpPr>
          <p:nvPr/>
        </p:nvSpPr>
        <p:spPr bwMode="auto">
          <a:xfrm flipH="1">
            <a:off x="2167046" y="130977"/>
            <a:ext cx="1241430" cy="92867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7" name="Group 2"/>
          <p:cNvGrpSpPr>
            <a:grpSpLocks/>
          </p:cNvGrpSpPr>
          <p:nvPr/>
        </p:nvGrpSpPr>
        <p:grpSpPr bwMode="auto">
          <a:xfrm>
            <a:off x="2000232" y="785796"/>
            <a:ext cx="285751" cy="285750"/>
            <a:chOff x="1783" y="8526"/>
            <a:chExt cx="366" cy="388"/>
          </a:xfrm>
        </p:grpSpPr>
        <p:sp>
          <p:nvSpPr>
            <p:cNvPr id="70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2" name="Line 2"/>
          <p:cNvSpPr>
            <a:spLocks noChangeShapeType="1"/>
          </p:cNvSpPr>
          <p:nvPr/>
        </p:nvSpPr>
        <p:spPr bwMode="auto">
          <a:xfrm>
            <a:off x="2500746" y="2285992"/>
            <a:ext cx="1404000" cy="5976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3" name="Прямоугольник 72"/>
          <p:cNvSpPr/>
          <p:nvPr/>
        </p:nvSpPr>
        <p:spPr>
          <a:xfrm>
            <a:off x="2426366" y="35625"/>
            <a:ext cx="1145314" cy="369332"/>
          </a:xfrm>
          <a:prstGeom prst="rect">
            <a:avLst/>
          </a:prstGeom>
          <a:solidFill>
            <a:srgbClr val="0066FF"/>
          </a:solidFill>
          <a:ln>
            <a:solidFill>
              <a:srgbClr val="0066FF"/>
            </a:solidFill>
          </a:ln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фильтры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726" name="Text Box 54"/>
          <p:cNvSpPr txBox="1">
            <a:spLocks noChangeArrowheads="1"/>
          </p:cNvSpPr>
          <p:nvPr/>
        </p:nvSpPr>
        <p:spPr bwMode="auto">
          <a:xfrm>
            <a:off x="4929190" y="1000108"/>
            <a:ext cx="3214710" cy="785818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II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ru-RU" sz="4000" b="1" i="0" u="none" strike="noStrike" cap="none" normalizeH="0" baseline="-25000" dirty="0" err="1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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f(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Text Box 54"/>
          <p:cNvSpPr txBox="1">
            <a:spLocks noChangeArrowheads="1"/>
          </p:cNvSpPr>
          <p:nvPr/>
        </p:nvSpPr>
        <p:spPr bwMode="auto">
          <a:xfrm>
            <a:off x="4929190" y="1928802"/>
            <a:ext cx="3214710" cy="642942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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en-US" sz="4000" b="1" i="0" u="none" strike="noStrike" cap="none" normalizeH="0" baseline="-25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min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нет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727" name="Line 55"/>
          <p:cNvSpPr>
            <a:spLocks noChangeShapeType="1"/>
          </p:cNvSpPr>
          <p:nvPr/>
        </p:nvSpPr>
        <p:spPr bwMode="auto">
          <a:xfrm flipH="1" flipV="1">
            <a:off x="785786" y="3143248"/>
            <a:ext cx="1588" cy="187200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728" name="Line 56"/>
          <p:cNvSpPr>
            <a:spLocks noChangeShapeType="1"/>
          </p:cNvSpPr>
          <p:nvPr/>
        </p:nvSpPr>
        <p:spPr bwMode="auto">
          <a:xfrm>
            <a:off x="71406" y="4929198"/>
            <a:ext cx="3143272" cy="0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729" name="Text Box 57"/>
          <p:cNvSpPr txBox="1">
            <a:spLocks noChangeArrowheads="1"/>
          </p:cNvSpPr>
          <p:nvPr/>
        </p:nvSpPr>
        <p:spPr bwMode="auto">
          <a:xfrm>
            <a:off x="2714612" y="4465628"/>
            <a:ext cx="590534" cy="535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U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730" name="Text Box 58"/>
          <p:cNvSpPr txBox="1">
            <a:spLocks noChangeArrowheads="1"/>
          </p:cNvSpPr>
          <p:nvPr/>
        </p:nvSpPr>
        <p:spPr bwMode="auto">
          <a:xfrm>
            <a:off x="357158" y="2857496"/>
            <a:ext cx="427012" cy="525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I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731" name="Freeform 59"/>
          <p:cNvSpPr>
            <a:spLocks/>
          </p:cNvSpPr>
          <p:nvPr/>
        </p:nvSpPr>
        <p:spPr bwMode="auto">
          <a:xfrm>
            <a:off x="785786" y="3500438"/>
            <a:ext cx="2214578" cy="928694"/>
          </a:xfrm>
          <a:custGeom>
            <a:avLst/>
            <a:gdLst/>
            <a:ahLst/>
            <a:cxnLst>
              <a:cxn ang="0">
                <a:pos x="0" y="1136"/>
              </a:cxn>
              <a:cxn ang="0">
                <a:pos x="750" y="186"/>
              </a:cxn>
              <a:cxn ang="0">
                <a:pos x="1623" y="18"/>
              </a:cxn>
            </a:cxnLst>
            <a:rect l="0" t="0" r="r" b="b"/>
            <a:pathLst>
              <a:path w="1623" h="1136">
                <a:moveTo>
                  <a:pt x="0" y="1136"/>
                </a:moveTo>
                <a:cubicBezTo>
                  <a:pt x="240" y="754"/>
                  <a:pt x="480" y="372"/>
                  <a:pt x="750" y="186"/>
                </a:cubicBezTo>
                <a:cubicBezTo>
                  <a:pt x="1020" y="0"/>
                  <a:pt x="1475" y="46"/>
                  <a:pt x="1623" y="18"/>
                </a:cubicBezTo>
              </a:path>
            </a:pathLst>
          </a:custGeom>
          <a:noFill/>
          <a:ln w="76200" cmpd="sng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 flipV="1">
            <a:off x="785786" y="3488375"/>
            <a:ext cx="2226829" cy="12063"/>
          </a:xfrm>
          <a:prstGeom prst="line">
            <a:avLst/>
          </a:prstGeom>
          <a:ln w="381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Line 5"/>
          <p:cNvSpPr>
            <a:spLocks noChangeShapeType="1"/>
          </p:cNvSpPr>
          <p:nvPr/>
        </p:nvSpPr>
        <p:spPr bwMode="auto">
          <a:xfrm>
            <a:off x="1940481" y="1975211"/>
            <a:ext cx="0" cy="215593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8" name="Группа 90"/>
          <p:cNvGrpSpPr/>
          <p:nvPr/>
        </p:nvGrpSpPr>
        <p:grpSpPr>
          <a:xfrm rot="10800000">
            <a:off x="2123729" y="2483807"/>
            <a:ext cx="875617" cy="571504"/>
            <a:chOff x="3799200" y="3071810"/>
            <a:chExt cx="1058552" cy="571504"/>
          </a:xfrm>
        </p:grpSpPr>
        <p:sp>
          <p:nvSpPr>
            <p:cNvPr id="90" name="Прямоугольник 89"/>
            <p:cNvSpPr/>
            <p:nvPr/>
          </p:nvSpPr>
          <p:spPr>
            <a:xfrm>
              <a:off x="4000496" y="3071810"/>
              <a:ext cx="785818" cy="571504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9" name="Группа 88"/>
            <p:cNvGrpSpPr/>
            <p:nvPr/>
          </p:nvGrpSpPr>
          <p:grpSpPr>
            <a:xfrm rot="10800000">
              <a:off x="3799200" y="3151547"/>
              <a:ext cx="1058552" cy="420329"/>
              <a:chOff x="2224118" y="2708693"/>
              <a:chExt cx="1058552" cy="420329"/>
            </a:xfrm>
          </p:grpSpPr>
          <p:sp>
            <p:nvSpPr>
              <p:cNvPr id="85" name="Line 24"/>
              <p:cNvSpPr>
                <a:spLocks noChangeShapeType="1"/>
              </p:cNvSpPr>
              <p:nvPr/>
            </p:nvSpPr>
            <p:spPr bwMode="auto">
              <a:xfrm flipH="1">
                <a:off x="2688118" y="2813490"/>
                <a:ext cx="0" cy="170865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6" name="Line 25"/>
              <p:cNvSpPr>
                <a:spLocks noChangeShapeType="1"/>
              </p:cNvSpPr>
              <p:nvPr/>
            </p:nvSpPr>
            <p:spPr bwMode="auto">
              <a:xfrm>
                <a:off x="2224118" y="2890949"/>
                <a:ext cx="324532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7" name="Line 26"/>
              <p:cNvSpPr>
                <a:spLocks noChangeShapeType="1"/>
              </p:cNvSpPr>
              <p:nvPr/>
            </p:nvSpPr>
            <p:spPr bwMode="auto">
              <a:xfrm>
                <a:off x="2564742" y="2708693"/>
                <a:ext cx="0" cy="420329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8" name="Line 27"/>
              <p:cNvSpPr>
                <a:spLocks noChangeShapeType="1"/>
              </p:cNvSpPr>
              <p:nvPr/>
            </p:nvSpPr>
            <p:spPr bwMode="auto">
              <a:xfrm>
                <a:off x="2673374" y="2892089"/>
                <a:ext cx="609296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cxnSp>
        <p:nvCxnSpPr>
          <p:cNvPr id="93" name="Прямая соединительная линия 92"/>
          <p:cNvCxnSpPr/>
          <p:nvPr/>
        </p:nvCxnSpPr>
        <p:spPr>
          <a:xfrm rot="5400000">
            <a:off x="321440" y="4464851"/>
            <a:ext cx="500066" cy="42862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732" name="Text Box 60"/>
          <p:cNvSpPr txBox="1">
            <a:spLocks noChangeArrowheads="1"/>
          </p:cNvSpPr>
          <p:nvPr/>
        </p:nvSpPr>
        <p:spPr bwMode="auto">
          <a:xfrm>
            <a:off x="-32" y="5000636"/>
            <a:ext cx="1069953" cy="5445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</a:t>
            </a:r>
            <a:r>
              <a:rPr kumimoji="0" lang="ru-RU" sz="2800" b="1" i="0" u="none" strike="noStrike" cap="none" normalizeH="0" baseline="-25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запир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733" name="Text Box 61"/>
          <p:cNvSpPr txBox="1">
            <a:spLocks noChangeArrowheads="1"/>
          </p:cNvSpPr>
          <p:nvPr/>
        </p:nvSpPr>
        <p:spPr bwMode="auto">
          <a:xfrm>
            <a:off x="714348" y="2857496"/>
            <a:ext cx="2214578" cy="6429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I</a:t>
            </a:r>
            <a:r>
              <a:rPr kumimoji="0" lang="ru-RU" sz="28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НАСЫЩЕНИЯ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Text Box 61"/>
          <p:cNvSpPr txBox="1">
            <a:spLocks noChangeArrowheads="1"/>
          </p:cNvSpPr>
          <p:nvPr/>
        </p:nvSpPr>
        <p:spPr bwMode="auto">
          <a:xfrm>
            <a:off x="928662" y="2786058"/>
            <a:ext cx="2214578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Вс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до анода</a:t>
            </a:r>
          </a:p>
        </p:txBody>
      </p:sp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2012107" y="785794"/>
            <a:ext cx="285751" cy="285750"/>
            <a:chOff x="1783" y="8526"/>
            <a:chExt cx="366" cy="388"/>
          </a:xfrm>
        </p:grpSpPr>
        <p:sp>
          <p:nvSpPr>
            <p:cNvPr id="99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0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8734" name="Text Box 62"/>
          <p:cNvSpPr txBox="1">
            <a:spLocks noChangeArrowheads="1"/>
          </p:cNvSpPr>
          <p:nvPr/>
        </p:nvSpPr>
        <p:spPr bwMode="auto">
          <a:xfrm>
            <a:off x="1071538" y="5000636"/>
            <a:ext cx="2500330" cy="57150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поле тормозит</a:t>
            </a:r>
          </a:p>
        </p:txBody>
      </p:sp>
      <p:sp>
        <p:nvSpPr>
          <p:cNvPr id="102" name="Text Box 62"/>
          <p:cNvSpPr txBox="1">
            <a:spLocks noChangeArrowheads="1"/>
          </p:cNvSpPr>
          <p:nvPr/>
        </p:nvSpPr>
        <p:spPr bwMode="auto">
          <a:xfrm>
            <a:off x="3500430" y="4857760"/>
            <a:ext cx="3214710" cy="85725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</a:t>
            </a:r>
            <a:r>
              <a:rPr kumimoji="0" lang="ru-RU" sz="4000" b="1" i="0" u="none" strike="noStrike" cap="none" normalizeH="0" baseline="-25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з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ru-RU" sz="4400" b="1" i="0" u="none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9" name="Группа 88"/>
          <p:cNvGrpSpPr/>
          <p:nvPr/>
        </p:nvGrpSpPr>
        <p:grpSpPr>
          <a:xfrm>
            <a:off x="0" y="24"/>
            <a:ext cx="9144096" cy="6858000"/>
            <a:chOff x="0" y="2071678"/>
            <a:chExt cx="9144096" cy="6858000"/>
          </a:xfrm>
        </p:grpSpPr>
        <p:grpSp>
          <p:nvGrpSpPr>
            <p:cNvPr id="91" name="Группа 93"/>
            <p:cNvGrpSpPr/>
            <p:nvPr/>
          </p:nvGrpSpPr>
          <p:grpSpPr>
            <a:xfrm>
              <a:off x="0" y="2071678"/>
              <a:ext cx="9144096" cy="6858000"/>
              <a:chOff x="0" y="24"/>
              <a:chExt cx="9144096" cy="6858000"/>
            </a:xfrm>
          </p:grpSpPr>
          <p:grpSp>
            <p:nvGrpSpPr>
              <p:cNvPr id="104" name="Группа 12"/>
              <p:cNvGrpSpPr/>
              <p:nvPr/>
            </p:nvGrpSpPr>
            <p:grpSpPr>
              <a:xfrm>
                <a:off x="0" y="24"/>
                <a:ext cx="9144096" cy="6858000"/>
                <a:chOff x="7072298" y="-4214866"/>
                <a:chExt cx="9144096" cy="6858000"/>
              </a:xfrm>
            </p:grpSpPr>
            <p:sp>
              <p:nvSpPr>
                <p:cNvPr id="106" name="Прямоугольник 105"/>
                <p:cNvSpPr/>
                <p:nvPr/>
              </p:nvSpPr>
              <p:spPr>
                <a:xfrm>
                  <a:off x="7072298" y="-4214866"/>
                  <a:ext cx="9144000" cy="6858000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  <a:alpha val="65000"/>
                  </a:schemeClr>
                </a:solidFill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lvl="0" algn="ctr">
                    <a:lnSpc>
                      <a:spcPts val="7000"/>
                    </a:lnSpc>
                    <a:spcAft>
                      <a:spcPts val="1000"/>
                    </a:spcAft>
                  </a:pPr>
                  <a:endParaRPr lang="ru-RU" sz="96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07" name="TextBox 106"/>
                <p:cNvSpPr txBox="1"/>
                <p:nvPr/>
              </p:nvSpPr>
              <p:spPr>
                <a:xfrm>
                  <a:off x="10787074" y="642918"/>
                  <a:ext cx="5429320" cy="11079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/>
                  <a:r>
                    <a:rPr lang="en-US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c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=3</a:t>
                  </a:r>
                  <a:r>
                    <a:rPr lang="en-US" sz="6600" b="1" dirty="0" smtClean="0">
                      <a:solidFill>
                        <a:srgbClr val="FFFF00"/>
                      </a:solidFill>
                      <a:sym typeface="Symbol"/>
                    </a:rPr>
                    <a:t>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10</a:t>
                  </a:r>
                  <a:r>
                    <a:rPr lang="ru-RU" sz="6600" b="1" baseline="30000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8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 м/с</a:t>
                  </a:r>
                  <a:endParaRPr lang="ru-RU" sz="6600" dirty="0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105" name="Прямоугольник 104"/>
              <p:cNvSpPr/>
              <p:nvPr/>
            </p:nvSpPr>
            <p:spPr>
              <a:xfrm>
                <a:off x="1357290" y="2500306"/>
                <a:ext cx="3857620" cy="144655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ru-RU" sz="4400" b="1" dirty="0" smtClean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Вырывание </a:t>
                </a:r>
                <a:r>
                  <a:rPr lang="ru-RU" sz="44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</a:p>
              <a:p>
                <a:pPr algn="ctr" eaLnBrk="0" hangingPunct="0"/>
                <a:r>
                  <a:rPr lang="ru-RU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светом</a:t>
                </a:r>
                <a:endParaRPr lang="ru-RU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</p:grpSp>
        <p:grpSp>
          <p:nvGrpSpPr>
            <p:cNvPr id="92" name="Группа 117"/>
            <p:cNvGrpSpPr/>
            <p:nvPr/>
          </p:nvGrpSpPr>
          <p:grpSpPr>
            <a:xfrm>
              <a:off x="3000364" y="3077666"/>
              <a:ext cx="5500726" cy="1286360"/>
              <a:chOff x="5163708" y="3071810"/>
              <a:chExt cx="3337382" cy="861497"/>
            </a:xfrm>
          </p:grpSpPr>
          <p:sp>
            <p:nvSpPr>
              <p:cNvPr id="94" name="Text Box 64"/>
              <p:cNvSpPr txBox="1">
                <a:spLocks noChangeArrowheads="1"/>
              </p:cNvSpPr>
              <p:nvPr/>
            </p:nvSpPr>
            <p:spPr bwMode="auto">
              <a:xfrm>
                <a:off x="5163708" y="3071810"/>
                <a:ext cx="1143008" cy="857256"/>
              </a:xfrm>
              <a:prstGeom prst="rect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99CC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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72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5" name="Text Box 64"/>
              <p:cNvSpPr txBox="1">
                <a:spLocks noChangeArrowheads="1"/>
              </p:cNvSpPr>
              <p:nvPr/>
            </p:nvSpPr>
            <p:spPr bwMode="auto">
              <a:xfrm>
                <a:off x="6163840" y="3071810"/>
                <a:ext cx="1643074" cy="857256"/>
              </a:xfrm>
              <a:prstGeom prst="rect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99CC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kumimoji="0" lang="en-US" sz="6000" b="1" i="0" u="none" strike="noStrike" cap="none" normalizeH="0" baseline="-2500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ВЫХ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kumimoji="0" lang="ru-RU" sz="72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3" name="Text Box 64"/>
              <p:cNvSpPr txBox="1">
                <a:spLocks noChangeArrowheads="1"/>
              </p:cNvSpPr>
              <p:nvPr/>
            </p:nvSpPr>
            <p:spPr bwMode="auto">
              <a:xfrm>
                <a:off x="7786710" y="3076051"/>
                <a:ext cx="714380" cy="857256"/>
              </a:xfrm>
              <a:prstGeom prst="rect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99CC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К</a:t>
                </a:r>
                <a:r>
                  <a:rPr kumimoji="0" lang="en-US" sz="6000" b="1" i="0" u="none" strike="noStrike" cap="none" normalizeH="0" baseline="-2500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е</a:t>
                </a:r>
                <a:endParaRPr kumimoji="0" lang="ru-RU" sz="7200" b="0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287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4" presetClass="path" presetSubtype="0" repeatCount="1000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-1.39685E-6 L 0.14514 -0.00301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" y="-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5"/>
                                            </p:cond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87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87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87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87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87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8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8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7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92411E-6 L 0.05261 -3.92411E-6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28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2000"/>
                                        <p:tgtEl>
                                          <p:spTgt spid="287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000"/>
                                        <p:tgtEl>
                                          <p:spTgt spid="287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2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85 0.00092 C 0.00556 -0.00324 0.02657 -0.00532 0.05 -0.00532 C 0.07344 -0.00532 0.09462 -0.00324 0.10886 0.00092 C 0.09462 0.00439 0.07344 0.00717 0.05 0.00717 C 0.02657 0.00717 0.00556 0.00439 -0.0085 0.00092 Z " pathEditMode="relative" rAng="0" ptsTypes="fffff">
                                      <p:cBhvr>
                                        <p:cTn id="11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4"/>
                                            </p:cond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1000" fill="hold"/>
                                        <p:tgtEl>
                                          <p:spTgt spid="28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28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2000"/>
                                        <p:tgtEl>
                                          <p:spTgt spid="287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25" grpId="0" animBg="1"/>
      <p:bldP spid="68" grpId="0" animBg="1"/>
      <p:bldP spid="72" grpId="0" animBg="1"/>
      <p:bldP spid="73" grpId="0" animBg="1"/>
      <p:bldP spid="28726" grpId="0" animBg="1"/>
      <p:bldP spid="75" grpId="0" animBg="1"/>
      <p:bldP spid="28727" grpId="0" animBg="1"/>
      <p:bldP spid="28728" grpId="0" animBg="1"/>
      <p:bldP spid="28729" grpId="0"/>
      <p:bldP spid="28730" grpId="0"/>
      <p:bldP spid="28731" grpId="0" animBg="1"/>
      <p:bldP spid="84" grpId="0" animBg="1"/>
      <p:bldP spid="84" grpId="1" animBg="1"/>
      <p:bldP spid="28732" grpId="0" animBg="1"/>
      <p:bldP spid="28733" grpId="0" animBg="1"/>
      <p:bldP spid="97" grpId="0"/>
      <p:bldP spid="28734" grpId="0" animBg="1"/>
      <p:bldP spid="10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2143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ts val="26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Как изменится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длина волны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света при переходе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из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вакуума в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прозрачную среду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 абсолютным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показателем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преломления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n=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2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?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Увеличится в 2 раза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 Б.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Останется   неизменной. </a:t>
            </a:r>
          </a:p>
          <a:p>
            <a:pPr marL="0" lvl="0" indent="0" eaLnBrk="1" fontAlgn="base" latinLnBrk="0" hangingPunct="1">
              <a:lnSpc>
                <a:spcPts val="26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.Уменьшится в 2 раза.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Г.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Изменение зависит от угла падения.</a:t>
            </a:r>
          </a:p>
          <a:p>
            <a:pPr marL="0" lvl="0" indent="0" eaLnBrk="1" fontAlgn="base" latinLnBrk="0" hangingPunct="1">
              <a:lnSpc>
                <a:spcPts val="26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Среди ответов А—Г нет правильного.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61"/>
          <p:cNvGrpSpPr>
            <a:grpSpLocks/>
          </p:cNvGrpSpPr>
          <p:nvPr/>
        </p:nvGrpSpPr>
        <p:grpSpPr bwMode="auto">
          <a:xfrm>
            <a:off x="181952" y="1785926"/>
            <a:ext cx="1818280" cy="1081448"/>
            <a:chOff x="5692" y="908"/>
            <a:chExt cx="1415" cy="745"/>
          </a:xfrm>
        </p:grpSpPr>
        <p:sp>
          <p:nvSpPr>
            <p:cNvPr id="4" name="Text Box 62"/>
            <p:cNvSpPr txBox="1">
              <a:spLocks noChangeArrowheads="1"/>
            </p:cNvSpPr>
            <p:nvPr/>
          </p:nvSpPr>
          <p:spPr bwMode="auto">
            <a:xfrm>
              <a:off x="5692" y="1114"/>
              <a:ext cx="738" cy="4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kumimoji="0" lang="ru-RU" sz="3600" b="1" i="0" u="none" strike="noStrike" cap="none" normalizeH="0" baseline="-25000" dirty="0" err="1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ф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    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5" name="Group 63"/>
            <p:cNvGrpSpPr>
              <a:grpSpLocks/>
            </p:cNvGrpSpPr>
            <p:nvPr/>
          </p:nvGrpSpPr>
          <p:grpSpPr bwMode="auto">
            <a:xfrm>
              <a:off x="6190" y="908"/>
              <a:ext cx="917" cy="745"/>
              <a:chOff x="2766" y="3329"/>
              <a:chExt cx="917" cy="745"/>
            </a:xfrm>
          </p:grpSpPr>
          <p:grpSp>
            <p:nvGrpSpPr>
              <p:cNvPr id="6" name="Group 64"/>
              <p:cNvGrpSpPr>
                <a:grpSpLocks/>
              </p:cNvGrpSpPr>
              <p:nvPr/>
            </p:nvGrpSpPr>
            <p:grpSpPr bwMode="auto">
              <a:xfrm>
                <a:off x="2766" y="3329"/>
                <a:ext cx="917" cy="745"/>
                <a:chOff x="11367" y="3629"/>
                <a:chExt cx="1110" cy="745"/>
              </a:xfrm>
            </p:grpSpPr>
            <p:sp>
              <p:nvSpPr>
                <p:cNvPr id="8" name="Line 65"/>
                <p:cNvSpPr>
                  <a:spLocks noChangeShapeType="1"/>
                </p:cNvSpPr>
                <p:nvPr/>
              </p:nvSpPr>
              <p:spPr bwMode="auto">
                <a:xfrm>
                  <a:off x="11567" y="3938"/>
                  <a:ext cx="628" cy="0"/>
                </a:xfrm>
                <a:prstGeom prst="line">
                  <a:avLst/>
                </a:prstGeom>
                <a:no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9" name="Group 66"/>
                <p:cNvGrpSpPr>
                  <a:grpSpLocks/>
                </p:cNvGrpSpPr>
                <p:nvPr/>
              </p:nvGrpSpPr>
              <p:grpSpPr bwMode="auto">
                <a:xfrm>
                  <a:off x="11367" y="3629"/>
                  <a:ext cx="1110" cy="745"/>
                  <a:chOff x="10875" y="3897"/>
                  <a:chExt cx="887" cy="745"/>
                </a:xfrm>
              </p:grpSpPr>
              <p:sp>
                <p:nvSpPr>
                  <p:cNvPr id="10" name="Text Box 6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75" y="3897"/>
                    <a:ext cx="864" cy="4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36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с</a:t>
                    </a:r>
                    <a:endParaRPr kumimoji="0" lang="ru-RU" sz="4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1" name="Text Box 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98" y="4192"/>
                    <a:ext cx="864" cy="4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v</a:t>
                    </a:r>
                    <a:r>
                      <a:rPr kumimoji="0" lang="ru-RU" sz="3600" b="1" i="0" u="none" strike="noStrike" cap="none" normalizeH="0" baseline="-25000" dirty="0" err="1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ф</a:t>
                    </a:r>
                    <a:endParaRPr kumimoji="0" lang="ru-RU" sz="4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7" name="Line 69"/>
              <p:cNvSpPr>
                <a:spLocks noChangeShapeType="1"/>
              </p:cNvSpPr>
              <p:nvPr/>
            </p:nvSpPr>
            <p:spPr bwMode="auto">
              <a:xfrm>
                <a:off x="2936" y="3730"/>
                <a:ext cx="583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8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12" name="Group 61"/>
          <p:cNvGrpSpPr>
            <a:grpSpLocks/>
          </p:cNvGrpSpPr>
          <p:nvPr/>
        </p:nvGrpSpPr>
        <p:grpSpPr bwMode="auto">
          <a:xfrm>
            <a:off x="1755396" y="1786208"/>
            <a:ext cx="1445630" cy="1081448"/>
            <a:chOff x="5982" y="908"/>
            <a:chExt cx="1125" cy="745"/>
          </a:xfrm>
        </p:grpSpPr>
        <p:sp>
          <p:nvSpPr>
            <p:cNvPr id="13" name="Text Box 62"/>
            <p:cNvSpPr txBox="1">
              <a:spLocks noChangeArrowheads="1"/>
            </p:cNvSpPr>
            <p:nvPr/>
          </p:nvSpPr>
          <p:spPr bwMode="auto">
            <a:xfrm>
              <a:off x="5982" y="1104"/>
              <a:ext cx="445" cy="4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    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4" name="Group 63"/>
            <p:cNvGrpSpPr>
              <a:grpSpLocks/>
            </p:cNvGrpSpPr>
            <p:nvPr/>
          </p:nvGrpSpPr>
          <p:grpSpPr bwMode="auto">
            <a:xfrm>
              <a:off x="6190" y="908"/>
              <a:ext cx="917" cy="745"/>
              <a:chOff x="2766" y="3329"/>
              <a:chExt cx="917" cy="745"/>
            </a:xfrm>
          </p:grpSpPr>
          <p:grpSp>
            <p:nvGrpSpPr>
              <p:cNvPr id="15" name="Group 64"/>
              <p:cNvGrpSpPr>
                <a:grpSpLocks/>
              </p:cNvGrpSpPr>
              <p:nvPr/>
            </p:nvGrpSpPr>
            <p:grpSpPr bwMode="auto">
              <a:xfrm>
                <a:off x="2766" y="3329"/>
                <a:ext cx="917" cy="745"/>
                <a:chOff x="11367" y="3629"/>
                <a:chExt cx="1110" cy="745"/>
              </a:xfrm>
            </p:grpSpPr>
            <p:sp>
              <p:nvSpPr>
                <p:cNvPr id="17" name="Line 65"/>
                <p:cNvSpPr>
                  <a:spLocks noChangeShapeType="1"/>
                </p:cNvSpPr>
                <p:nvPr/>
              </p:nvSpPr>
              <p:spPr bwMode="auto">
                <a:xfrm>
                  <a:off x="11567" y="3938"/>
                  <a:ext cx="628" cy="0"/>
                </a:xfrm>
                <a:prstGeom prst="line">
                  <a:avLst/>
                </a:prstGeom>
                <a:no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18" name="Group 66"/>
                <p:cNvGrpSpPr>
                  <a:grpSpLocks/>
                </p:cNvGrpSpPr>
                <p:nvPr/>
              </p:nvGrpSpPr>
              <p:grpSpPr bwMode="auto">
                <a:xfrm>
                  <a:off x="11367" y="3629"/>
                  <a:ext cx="1110" cy="745"/>
                  <a:chOff x="10875" y="3897"/>
                  <a:chExt cx="887" cy="745"/>
                </a:xfrm>
              </p:grpSpPr>
              <p:sp>
                <p:nvSpPr>
                  <p:cNvPr id="19" name="Text Box 6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75" y="3897"/>
                    <a:ext cx="864" cy="4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lvl="0">
                      <a:spcAft>
                        <a:spcPts val="1000"/>
                      </a:spcAft>
                    </a:pPr>
                    <a:r>
                      <a:rPr kumimoji="0" lang="en-US" sz="36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en-US" sz="3600" b="1" dirty="0" smtClean="0">
                        <a:latin typeface="Times New Roman" pitchFamily="18" charset="0"/>
                        <a:cs typeface="Times New Roman" pitchFamily="18" charset="0"/>
                        <a:sym typeface="Symbol"/>
                      </a:rPr>
                      <a:t></a:t>
                    </a:r>
                    <a:r>
                      <a:rPr lang="en-US" sz="3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  <a:sym typeface="Symbol"/>
                      </a:rPr>
                      <a:t> </a:t>
                    </a:r>
                    <a:endParaRPr kumimoji="0" lang="ru-RU" sz="4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0" name="Text Box 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98" y="4192"/>
                    <a:ext cx="864" cy="4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lvl="0">
                      <a:spcAft>
                        <a:spcPts val="1000"/>
                      </a:spcAft>
                    </a:pP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en-US" sz="4000" b="1" dirty="0" smtClean="0">
                        <a:solidFill>
                          <a:srgbClr val="0033CC"/>
                        </a:solidFill>
                        <a:latin typeface="Times New Roman" pitchFamily="18" charset="0"/>
                        <a:cs typeface="Times New Roman" pitchFamily="18" charset="0"/>
                        <a:sym typeface="Symbol"/>
                      </a:rPr>
                      <a:t></a:t>
                    </a:r>
                    <a:r>
                      <a:rPr lang="en-US" sz="40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  <a:sym typeface="Symbol"/>
                      </a:rPr>
                      <a:t> </a:t>
                    </a:r>
                    <a:endParaRPr kumimoji="0" lang="ru-RU" sz="4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16" name="Line 69"/>
              <p:cNvSpPr>
                <a:spLocks noChangeShapeType="1"/>
              </p:cNvSpPr>
              <p:nvPr/>
            </p:nvSpPr>
            <p:spPr bwMode="auto">
              <a:xfrm>
                <a:off x="2936" y="3730"/>
                <a:ext cx="583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8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1" name="Прямоугольник 20"/>
          <p:cNvSpPr/>
          <p:nvPr/>
        </p:nvSpPr>
        <p:spPr>
          <a:xfrm>
            <a:off x="4000496" y="1796086"/>
            <a:ext cx="210057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5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215074" y="1796086"/>
            <a:ext cx="166584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5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000364" y="1867524"/>
            <a:ext cx="925253" cy="923330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 rot="20751722">
            <a:off x="4362999" y="678814"/>
            <a:ext cx="3868431" cy="523220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.Уменьшится в 2 раза. </a:t>
            </a:r>
            <a:endParaRPr lang="ru-RU" sz="2800" dirty="0"/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-32" y="2714620"/>
            <a:ext cx="9144032" cy="14287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4.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Свет, какого цвета обладает наибольшим показателем преломления при переходе из воздуха в стекло?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Красного.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Синего.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В.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Зеленого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 Г.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Фиолетового.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У всех одинаковый.</a:t>
            </a:r>
          </a:p>
          <a:p>
            <a:pPr marL="457200" marR="0" lvl="1" indent="0" algn="l" defTabSz="914400" rtl="0" eaLnBrk="1" fontAlgn="base" latinLnBrk="0" hangingPunct="1">
              <a:lnSpc>
                <a:spcPct val="82000"/>
              </a:lnSpc>
              <a:spcBef>
                <a:spcPts val="50"/>
              </a:spcBef>
              <a:spcAft>
                <a:spcPts val="165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AutoShape 11"/>
          <p:cNvSpPr>
            <a:spLocks noChangeAspect="1" noChangeArrowheads="1" noTextEdit="1"/>
          </p:cNvSpPr>
          <p:nvPr/>
        </p:nvSpPr>
        <p:spPr bwMode="auto">
          <a:xfrm>
            <a:off x="0" y="4071937"/>
            <a:ext cx="9144000" cy="2786063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7" name="Line 13"/>
          <p:cNvSpPr>
            <a:spLocks noChangeShapeType="1"/>
          </p:cNvSpPr>
          <p:nvPr/>
        </p:nvSpPr>
        <p:spPr bwMode="auto">
          <a:xfrm rot="60000">
            <a:off x="3832637" y="5116893"/>
            <a:ext cx="972000" cy="396875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>
            <a:off x="4030662" y="5865841"/>
            <a:ext cx="612000" cy="250825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9" name="Group 21"/>
          <p:cNvGrpSpPr>
            <a:grpSpLocks/>
          </p:cNvGrpSpPr>
          <p:nvPr/>
        </p:nvGrpSpPr>
        <p:grpSpPr bwMode="auto">
          <a:xfrm>
            <a:off x="2663825" y="4202141"/>
            <a:ext cx="1711325" cy="2414588"/>
            <a:chOff x="1678" y="82"/>
            <a:chExt cx="1078" cy="1521"/>
          </a:xfrm>
        </p:grpSpPr>
        <p:sp>
          <p:nvSpPr>
            <p:cNvPr id="30" name="Freeform 16"/>
            <p:cNvSpPr>
              <a:spLocks/>
            </p:cNvSpPr>
            <p:nvPr/>
          </p:nvSpPr>
          <p:spPr bwMode="auto">
            <a:xfrm>
              <a:off x="1710" y="135"/>
              <a:ext cx="1028" cy="1457"/>
            </a:xfrm>
            <a:custGeom>
              <a:avLst/>
              <a:gdLst/>
              <a:ahLst/>
              <a:cxnLst>
                <a:cxn ang="0">
                  <a:pos x="514" y="0"/>
                </a:cxn>
                <a:cxn ang="0">
                  <a:pos x="0" y="1457"/>
                </a:cxn>
                <a:cxn ang="0">
                  <a:pos x="1028" y="1457"/>
                </a:cxn>
                <a:cxn ang="0">
                  <a:pos x="514" y="0"/>
                </a:cxn>
              </a:cxnLst>
              <a:rect l="0" t="0" r="r" b="b"/>
              <a:pathLst>
                <a:path w="1028" h="1457">
                  <a:moveTo>
                    <a:pt x="514" y="0"/>
                  </a:moveTo>
                  <a:lnTo>
                    <a:pt x="0" y="1457"/>
                  </a:lnTo>
                  <a:lnTo>
                    <a:pt x="1028" y="1457"/>
                  </a:lnTo>
                  <a:lnTo>
                    <a:pt x="514" y="0"/>
                  </a:lnTo>
                  <a:close/>
                </a:path>
              </a:pathLst>
            </a:custGeom>
            <a:solidFill>
              <a:srgbClr val="CCEC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" name="Freeform 20"/>
            <p:cNvSpPr>
              <a:spLocks noEditPoints="1"/>
            </p:cNvSpPr>
            <p:nvPr/>
          </p:nvSpPr>
          <p:spPr bwMode="auto">
            <a:xfrm>
              <a:off x="1678" y="82"/>
              <a:ext cx="1078" cy="1521"/>
            </a:xfrm>
            <a:custGeom>
              <a:avLst/>
              <a:gdLst/>
              <a:ahLst/>
              <a:cxnLst>
                <a:cxn ang="0">
                  <a:pos x="10" y="1499"/>
                </a:cxn>
                <a:cxn ang="0">
                  <a:pos x="0" y="1521"/>
                </a:cxn>
                <a:cxn ang="0">
                  <a:pos x="25" y="1521"/>
                </a:cxn>
                <a:cxn ang="0">
                  <a:pos x="1053" y="1521"/>
                </a:cxn>
                <a:cxn ang="0">
                  <a:pos x="1078" y="1521"/>
                </a:cxn>
                <a:cxn ang="0">
                  <a:pos x="1068" y="1499"/>
                </a:cxn>
                <a:cxn ang="0">
                  <a:pos x="554" y="43"/>
                </a:cxn>
                <a:cxn ang="0">
                  <a:pos x="539" y="0"/>
                </a:cxn>
                <a:cxn ang="0">
                  <a:pos x="524" y="43"/>
                </a:cxn>
                <a:cxn ang="0">
                  <a:pos x="10" y="1499"/>
                </a:cxn>
                <a:cxn ang="0">
                  <a:pos x="554" y="54"/>
                </a:cxn>
                <a:cxn ang="0">
                  <a:pos x="539" y="48"/>
                </a:cxn>
                <a:cxn ang="0">
                  <a:pos x="524" y="54"/>
                </a:cxn>
                <a:cxn ang="0">
                  <a:pos x="1037" y="1510"/>
                </a:cxn>
                <a:cxn ang="0">
                  <a:pos x="1053" y="1505"/>
                </a:cxn>
                <a:cxn ang="0">
                  <a:pos x="1053" y="1488"/>
                </a:cxn>
                <a:cxn ang="0">
                  <a:pos x="25" y="1488"/>
                </a:cxn>
                <a:cxn ang="0">
                  <a:pos x="25" y="1505"/>
                </a:cxn>
                <a:cxn ang="0">
                  <a:pos x="40" y="1510"/>
                </a:cxn>
                <a:cxn ang="0">
                  <a:pos x="554" y="54"/>
                </a:cxn>
              </a:cxnLst>
              <a:rect l="0" t="0" r="r" b="b"/>
              <a:pathLst>
                <a:path w="1078" h="1521">
                  <a:moveTo>
                    <a:pt x="10" y="1499"/>
                  </a:moveTo>
                  <a:lnTo>
                    <a:pt x="0" y="1521"/>
                  </a:lnTo>
                  <a:lnTo>
                    <a:pt x="25" y="1521"/>
                  </a:lnTo>
                  <a:lnTo>
                    <a:pt x="1053" y="1521"/>
                  </a:lnTo>
                  <a:lnTo>
                    <a:pt x="1078" y="1521"/>
                  </a:lnTo>
                  <a:lnTo>
                    <a:pt x="1068" y="1499"/>
                  </a:lnTo>
                  <a:lnTo>
                    <a:pt x="554" y="43"/>
                  </a:lnTo>
                  <a:lnTo>
                    <a:pt x="539" y="0"/>
                  </a:lnTo>
                  <a:lnTo>
                    <a:pt x="524" y="43"/>
                  </a:lnTo>
                  <a:lnTo>
                    <a:pt x="10" y="1499"/>
                  </a:lnTo>
                  <a:close/>
                  <a:moveTo>
                    <a:pt x="554" y="54"/>
                  </a:moveTo>
                  <a:lnTo>
                    <a:pt x="539" y="48"/>
                  </a:lnTo>
                  <a:lnTo>
                    <a:pt x="524" y="54"/>
                  </a:lnTo>
                  <a:lnTo>
                    <a:pt x="1037" y="1510"/>
                  </a:lnTo>
                  <a:lnTo>
                    <a:pt x="1053" y="1505"/>
                  </a:lnTo>
                  <a:lnTo>
                    <a:pt x="1053" y="1488"/>
                  </a:lnTo>
                  <a:lnTo>
                    <a:pt x="25" y="1488"/>
                  </a:lnTo>
                  <a:lnTo>
                    <a:pt x="25" y="1505"/>
                  </a:lnTo>
                  <a:lnTo>
                    <a:pt x="40" y="1510"/>
                  </a:lnTo>
                  <a:lnTo>
                    <a:pt x="554" y="54"/>
                  </a:lnTo>
                  <a:close/>
                </a:path>
              </a:pathLst>
            </a:custGeom>
            <a:solidFill>
              <a:srgbClr val="006600"/>
            </a:solidFill>
            <a:ln w="9525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2" name="Group 25"/>
          <p:cNvGrpSpPr>
            <a:grpSpLocks/>
          </p:cNvGrpSpPr>
          <p:nvPr/>
        </p:nvGrpSpPr>
        <p:grpSpPr bwMode="auto">
          <a:xfrm>
            <a:off x="1624013" y="4813329"/>
            <a:ext cx="558800" cy="1474788"/>
            <a:chOff x="1023" y="467"/>
            <a:chExt cx="352" cy="929"/>
          </a:xfrm>
        </p:grpSpPr>
        <p:sp>
          <p:nvSpPr>
            <p:cNvPr id="33" name="Freeform 22"/>
            <p:cNvSpPr>
              <a:spLocks/>
            </p:cNvSpPr>
            <p:nvPr/>
          </p:nvSpPr>
          <p:spPr bwMode="auto">
            <a:xfrm>
              <a:off x="1103" y="663"/>
              <a:ext cx="192" cy="54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0" y="5"/>
                </a:cxn>
                <a:cxn ang="0">
                  <a:pos x="162" y="543"/>
                </a:cxn>
                <a:cxn ang="0">
                  <a:pos x="192" y="538"/>
                </a:cxn>
                <a:cxn ang="0">
                  <a:pos x="31" y="0"/>
                </a:cxn>
              </a:cxnLst>
              <a:rect l="0" t="0" r="r" b="b"/>
              <a:pathLst>
                <a:path w="192" h="543">
                  <a:moveTo>
                    <a:pt x="31" y="0"/>
                  </a:moveTo>
                  <a:lnTo>
                    <a:pt x="0" y="5"/>
                  </a:lnTo>
                  <a:lnTo>
                    <a:pt x="162" y="543"/>
                  </a:lnTo>
                  <a:lnTo>
                    <a:pt x="192" y="538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Freeform 23"/>
            <p:cNvSpPr>
              <a:spLocks/>
            </p:cNvSpPr>
            <p:nvPr/>
          </p:nvSpPr>
          <p:spPr bwMode="auto">
            <a:xfrm>
              <a:off x="1023" y="467"/>
              <a:ext cx="196" cy="239"/>
            </a:xfrm>
            <a:custGeom>
              <a:avLst/>
              <a:gdLst/>
              <a:ahLst/>
              <a:cxnLst>
                <a:cxn ang="0">
                  <a:pos x="196" y="169"/>
                </a:cxn>
                <a:cxn ang="0">
                  <a:pos x="30" y="0"/>
                </a:cxn>
                <a:cxn ang="0">
                  <a:pos x="0" y="239"/>
                </a:cxn>
                <a:cxn ang="0">
                  <a:pos x="196" y="169"/>
                </a:cxn>
              </a:cxnLst>
              <a:rect l="0" t="0" r="r" b="b"/>
              <a:pathLst>
                <a:path w="196" h="239">
                  <a:moveTo>
                    <a:pt x="196" y="169"/>
                  </a:moveTo>
                  <a:lnTo>
                    <a:pt x="30" y="0"/>
                  </a:lnTo>
                  <a:lnTo>
                    <a:pt x="0" y="239"/>
                  </a:lnTo>
                  <a:lnTo>
                    <a:pt x="196" y="169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Freeform 24"/>
            <p:cNvSpPr>
              <a:spLocks/>
            </p:cNvSpPr>
            <p:nvPr/>
          </p:nvSpPr>
          <p:spPr bwMode="auto">
            <a:xfrm>
              <a:off x="1179" y="1157"/>
              <a:ext cx="196" cy="239"/>
            </a:xfrm>
            <a:custGeom>
              <a:avLst/>
              <a:gdLst/>
              <a:ahLst/>
              <a:cxnLst>
                <a:cxn ang="0">
                  <a:pos x="0" y="71"/>
                </a:cxn>
                <a:cxn ang="0">
                  <a:pos x="166" y="239"/>
                </a:cxn>
                <a:cxn ang="0">
                  <a:pos x="196" y="0"/>
                </a:cxn>
                <a:cxn ang="0">
                  <a:pos x="0" y="71"/>
                </a:cxn>
              </a:cxnLst>
              <a:rect l="0" t="0" r="r" b="b"/>
              <a:pathLst>
                <a:path w="196" h="239">
                  <a:moveTo>
                    <a:pt x="0" y="71"/>
                  </a:moveTo>
                  <a:lnTo>
                    <a:pt x="166" y="239"/>
                  </a:lnTo>
                  <a:lnTo>
                    <a:pt x="196" y="0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6" name="Группа 35"/>
          <p:cNvGrpSpPr/>
          <p:nvPr/>
        </p:nvGrpSpPr>
        <p:grpSpPr>
          <a:xfrm>
            <a:off x="487363" y="5219729"/>
            <a:ext cx="465138" cy="1391765"/>
            <a:chOff x="487363" y="1147763"/>
            <a:chExt cx="465138" cy="1391765"/>
          </a:xfrm>
        </p:grpSpPr>
        <p:sp>
          <p:nvSpPr>
            <p:cNvPr id="37" name="Freeform 26"/>
            <p:cNvSpPr>
              <a:spLocks/>
            </p:cNvSpPr>
            <p:nvPr/>
          </p:nvSpPr>
          <p:spPr bwMode="auto">
            <a:xfrm>
              <a:off x="487363" y="1147763"/>
              <a:ext cx="239713" cy="620713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0" y="11"/>
                </a:cxn>
                <a:cxn ang="0">
                  <a:pos x="111" y="391"/>
                </a:cxn>
                <a:cxn ang="0">
                  <a:pos x="151" y="380"/>
                </a:cxn>
                <a:cxn ang="0">
                  <a:pos x="41" y="0"/>
                </a:cxn>
              </a:cxnLst>
              <a:rect l="0" t="0" r="r" b="b"/>
              <a:pathLst>
                <a:path w="151" h="391">
                  <a:moveTo>
                    <a:pt x="41" y="0"/>
                  </a:moveTo>
                  <a:lnTo>
                    <a:pt x="0" y="11"/>
                  </a:lnTo>
                  <a:lnTo>
                    <a:pt x="111" y="391"/>
                  </a:lnTo>
                  <a:lnTo>
                    <a:pt x="151" y="380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Freeform 27"/>
            <p:cNvSpPr>
              <a:spLocks/>
            </p:cNvSpPr>
            <p:nvPr/>
          </p:nvSpPr>
          <p:spPr bwMode="auto">
            <a:xfrm>
              <a:off x="719138" y="1918815"/>
              <a:ext cx="233363" cy="620713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0" y="11"/>
                </a:cxn>
                <a:cxn ang="0">
                  <a:pos x="106" y="391"/>
                </a:cxn>
                <a:cxn ang="0">
                  <a:pos x="147" y="380"/>
                </a:cxn>
                <a:cxn ang="0">
                  <a:pos x="41" y="0"/>
                </a:cxn>
              </a:cxnLst>
              <a:rect l="0" t="0" r="r" b="b"/>
              <a:pathLst>
                <a:path w="147" h="391">
                  <a:moveTo>
                    <a:pt x="41" y="0"/>
                  </a:moveTo>
                  <a:lnTo>
                    <a:pt x="0" y="11"/>
                  </a:lnTo>
                  <a:lnTo>
                    <a:pt x="106" y="391"/>
                  </a:lnTo>
                  <a:lnTo>
                    <a:pt x="147" y="380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9" name="Line 28"/>
          <p:cNvSpPr>
            <a:spLocks noChangeShapeType="1"/>
          </p:cNvSpPr>
          <p:nvPr/>
        </p:nvSpPr>
        <p:spPr bwMode="auto">
          <a:xfrm flipV="1">
            <a:off x="27751" y="5373717"/>
            <a:ext cx="1824038" cy="768350"/>
          </a:xfrm>
          <a:prstGeom prst="line">
            <a:avLst/>
          </a:prstGeom>
          <a:noFill/>
          <a:ln w="3810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" name="Line 29"/>
          <p:cNvSpPr>
            <a:spLocks noChangeShapeType="1"/>
          </p:cNvSpPr>
          <p:nvPr/>
        </p:nvSpPr>
        <p:spPr bwMode="auto">
          <a:xfrm flipV="1">
            <a:off x="1863724" y="4933979"/>
            <a:ext cx="1404000" cy="439738"/>
          </a:xfrm>
          <a:prstGeom prst="line">
            <a:avLst/>
          </a:prstGeom>
          <a:noFill/>
          <a:ln w="3810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" name="Line 30"/>
          <p:cNvSpPr>
            <a:spLocks noChangeShapeType="1"/>
          </p:cNvSpPr>
          <p:nvPr/>
        </p:nvSpPr>
        <p:spPr bwMode="auto">
          <a:xfrm flipV="1">
            <a:off x="103127" y="5636066"/>
            <a:ext cx="1824038" cy="577850"/>
          </a:xfrm>
          <a:prstGeom prst="line">
            <a:avLst/>
          </a:prstGeom>
          <a:noFill/>
          <a:ln w="3810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2" name="Line 31"/>
          <p:cNvSpPr>
            <a:spLocks noChangeShapeType="1"/>
          </p:cNvSpPr>
          <p:nvPr/>
        </p:nvSpPr>
        <p:spPr bwMode="auto">
          <a:xfrm flipV="1">
            <a:off x="1921407" y="5599142"/>
            <a:ext cx="1152000" cy="42863"/>
          </a:xfrm>
          <a:prstGeom prst="line">
            <a:avLst/>
          </a:prstGeom>
          <a:noFill/>
          <a:ln w="3810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43" name="Group 36"/>
          <p:cNvGrpSpPr>
            <a:grpSpLocks/>
          </p:cNvGrpSpPr>
          <p:nvPr/>
        </p:nvGrpSpPr>
        <p:grpSpPr bwMode="auto">
          <a:xfrm>
            <a:off x="4414838" y="4503766"/>
            <a:ext cx="679450" cy="2319338"/>
            <a:chOff x="2781" y="272"/>
            <a:chExt cx="428" cy="1461"/>
          </a:xfrm>
        </p:grpSpPr>
        <p:sp>
          <p:nvSpPr>
            <p:cNvPr id="44" name="Line 33"/>
            <p:cNvSpPr>
              <a:spLocks noChangeShapeType="1"/>
            </p:cNvSpPr>
            <p:nvPr/>
          </p:nvSpPr>
          <p:spPr bwMode="auto">
            <a:xfrm flipH="1">
              <a:off x="2872" y="446"/>
              <a:ext cx="247" cy="1113"/>
            </a:xfrm>
            <a:prstGeom prst="line">
              <a:avLst/>
            </a:prstGeom>
            <a:noFill/>
            <a:ln w="2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" name="Freeform 34"/>
            <p:cNvSpPr>
              <a:spLocks/>
            </p:cNvSpPr>
            <p:nvPr/>
          </p:nvSpPr>
          <p:spPr bwMode="auto">
            <a:xfrm>
              <a:off x="3033" y="272"/>
              <a:ext cx="176" cy="206"/>
            </a:xfrm>
            <a:custGeom>
              <a:avLst/>
              <a:gdLst/>
              <a:ahLst/>
              <a:cxnLst>
                <a:cxn ang="0">
                  <a:pos x="176" y="206"/>
                </a:cxn>
                <a:cxn ang="0">
                  <a:pos x="126" y="0"/>
                </a:cxn>
                <a:cxn ang="0">
                  <a:pos x="0" y="163"/>
                </a:cxn>
                <a:cxn ang="0">
                  <a:pos x="176" y="206"/>
                </a:cxn>
              </a:cxnLst>
              <a:rect l="0" t="0" r="r" b="b"/>
              <a:pathLst>
                <a:path w="176" h="206">
                  <a:moveTo>
                    <a:pt x="176" y="206"/>
                  </a:moveTo>
                  <a:lnTo>
                    <a:pt x="126" y="0"/>
                  </a:lnTo>
                  <a:lnTo>
                    <a:pt x="0" y="163"/>
                  </a:lnTo>
                  <a:lnTo>
                    <a:pt x="176" y="206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Freeform 35"/>
            <p:cNvSpPr>
              <a:spLocks/>
            </p:cNvSpPr>
            <p:nvPr/>
          </p:nvSpPr>
          <p:spPr bwMode="auto">
            <a:xfrm>
              <a:off x="2781" y="1527"/>
              <a:ext cx="176" cy="20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" y="206"/>
                </a:cxn>
                <a:cxn ang="0">
                  <a:pos x="176" y="43"/>
                </a:cxn>
                <a:cxn ang="0">
                  <a:pos x="0" y="0"/>
                </a:cxn>
              </a:cxnLst>
              <a:rect l="0" t="0" r="r" b="b"/>
              <a:pathLst>
                <a:path w="176" h="206">
                  <a:moveTo>
                    <a:pt x="0" y="0"/>
                  </a:moveTo>
                  <a:lnTo>
                    <a:pt x="50" y="206"/>
                  </a:lnTo>
                  <a:lnTo>
                    <a:pt x="176" y="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47" name="Line 37"/>
          <p:cNvSpPr>
            <a:spLocks noChangeShapeType="1"/>
          </p:cNvSpPr>
          <p:nvPr/>
        </p:nvSpPr>
        <p:spPr bwMode="auto">
          <a:xfrm>
            <a:off x="3279776" y="4933979"/>
            <a:ext cx="463550" cy="9525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8" name="Line 38"/>
          <p:cNvSpPr>
            <a:spLocks noChangeShapeType="1"/>
          </p:cNvSpPr>
          <p:nvPr/>
        </p:nvSpPr>
        <p:spPr bwMode="auto">
          <a:xfrm>
            <a:off x="3783014" y="4943504"/>
            <a:ext cx="1055688" cy="2667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9" name="Line 39"/>
          <p:cNvSpPr>
            <a:spLocks noChangeShapeType="1"/>
          </p:cNvSpPr>
          <p:nvPr/>
        </p:nvSpPr>
        <p:spPr bwMode="auto">
          <a:xfrm>
            <a:off x="4894264" y="5227667"/>
            <a:ext cx="1344613" cy="603250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" name="Line 41"/>
          <p:cNvSpPr>
            <a:spLocks noChangeShapeType="1"/>
          </p:cNvSpPr>
          <p:nvPr/>
        </p:nvSpPr>
        <p:spPr bwMode="auto">
          <a:xfrm>
            <a:off x="4803011" y="5527292"/>
            <a:ext cx="1404000" cy="947738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" name="Line 42"/>
          <p:cNvSpPr>
            <a:spLocks noChangeShapeType="1"/>
          </p:cNvSpPr>
          <p:nvPr/>
        </p:nvSpPr>
        <p:spPr bwMode="auto">
          <a:xfrm>
            <a:off x="4646613" y="6116666"/>
            <a:ext cx="1631950" cy="369888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2" name="Line 43"/>
          <p:cNvSpPr>
            <a:spLocks noChangeShapeType="1"/>
          </p:cNvSpPr>
          <p:nvPr/>
        </p:nvSpPr>
        <p:spPr bwMode="auto">
          <a:xfrm>
            <a:off x="3071813" y="5599141"/>
            <a:ext cx="903288" cy="60325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3" name="Line 44"/>
          <p:cNvSpPr>
            <a:spLocks noChangeShapeType="1"/>
          </p:cNvSpPr>
          <p:nvPr/>
        </p:nvSpPr>
        <p:spPr bwMode="auto">
          <a:xfrm>
            <a:off x="4014788" y="5684866"/>
            <a:ext cx="671513" cy="206375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4" name="Line 45"/>
          <p:cNvSpPr>
            <a:spLocks noChangeShapeType="1"/>
          </p:cNvSpPr>
          <p:nvPr/>
        </p:nvSpPr>
        <p:spPr bwMode="auto">
          <a:xfrm flipV="1">
            <a:off x="4718051" y="5865841"/>
            <a:ext cx="1560513" cy="42863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5" name="Line 13"/>
          <p:cNvSpPr>
            <a:spLocks noChangeShapeType="1"/>
          </p:cNvSpPr>
          <p:nvPr/>
        </p:nvSpPr>
        <p:spPr bwMode="auto">
          <a:xfrm rot="-60000">
            <a:off x="3071802" y="5602013"/>
            <a:ext cx="1000132" cy="285752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6" name="Line 14"/>
          <p:cNvSpPr>
            <a:spLocks noChangeShapeType="1"/>
          </p:cNvSpPr>
          <p:nvPr/>
        </p:nvSpPr>
        <p:spPr bwMode="auto">
          <a:xfrm rot="-480000">
            <a:off x="3286117" y="4917323"/>
            <a:ext cx="500066" cy="214314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7" name="Rectangle 22"/>
          <p:cNvSpPr>
            <a:spLocks noChangeArrowheads="1"/>
          </p:cNvSpPr>
          <p:nvPr/>
        </p:nvSpPr>
        <p:spPr bwMode="auto">
          <a:xfrm rot="11362471">
            <a:off x="6092161" y="5752723"/>
            <a:ext cx="529371" cy="810755"/>
          </a:xfrm>
          <a:prstGeom prst="rect">
            <a:avLst/>
          </a:prstGeom>
          <a:gradFill rotWithShape="0">
            <a:gsLst>
              <a:gs pos="0">
                <a:srgbClr val="A603AB"/>
              </a:gs>
              <a:gs pos="12000">
                <a:srgbClr val="E81766"/>
              </a:gs>
              <a:gs pos="27000">
                <a:srgbClr val="EE3F17"/>
              </a:gs>
              <a:gs pos="48000">
                <a:srgbClr val="FFFF00"/>
              </a:gs>
              <a:gs pos="64999">
                <a:srgbClr val="1A8D48"/>
              </a:gs>
              <a:gs pos="78999">
                <a:srgbClr val="0819FB"/>
              </a:gs>
              <a:gs pos="100000">
                <a:srgbClr val="A603AB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7200"/>
          </a:p>
        </p:txBody>
      </p:sp>
      <p:sp>
        <p:nvSpPr>
          <p:cNvPr id="90" name="Прямоугольник 89"/>
          <p:cNvSpPr/>
          <p:nvPr/>
        </p:nvSpPr>
        <p:spPr>
          <a:xfrm rot="726591">
            <a:off x="6400800" y="5279973"/>
            <a:ext cx="2718565" cy="52322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Г.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Фиолетового.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0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70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9000"/>
                            </p:stCondLst>
                            <p:childTnLst>
                              <p:par>
                                <p:cTn id="1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5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6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1" grpId="0"/>
      <p:bldP spid="22" grpId="0"/>
      <p:bldP spid="23" grpId="0" animBg="1"/>
      <p:bldP spid="24" grpId="0" animBg="1"/>
      <p:bldP spid="2051" grpId="0" animBg="1"/>
      <p:bldP spid="26" grpId="0" animBg="1"/>
      <p:bldP spid="27" grpId="0" animBg="1"/>
      <p:bldP spid="27" grpId="1" animBg="1"/>
      <p:bldP spid="28" grpId="0" animBg="1"/>
      <p:bldP spid="28" grpId="1" animBg="1"/>
      <p:bldP spid="39" grpId="0" animBg="1"/>
      <p:bldP spid="40" grpId="0" animBg="1"/>
      <p:bldP spid="41" grpId="0" animBg="1"/>
      <p:bldP spid="42" grpId="0" animBg="1"/>
      <p:bldP spid="47" grpId="0" animBg="1"/>
      <p:bldP spid="48" grpId="0" animBg="1"/>
      <p:bldP spid="49" grpId="0" animBg="1"/>
      <p:bldP spid="50" grpId="0" animBg="1"/>
      <p:bldP spid="50" grpId="1" animBg="1"/>
      <p:bldP spid="51" grpId="0" animBg="1"/>
      <p:bldP spid="51" grpId="1" animBg="1"/>
      <p:bldP spid="52" grpId="0" animBg="1"/>
      <p:bldP spid="53" grpId="0" animBg="1"/>
      <p:bldP spid="54" grpId="0" animBg="1"/>
      <p:bldP spid="55" grpId="0" animBg="1"/>
      <p:bldP spid="55" grpId="1" animBg="1"/>
      <p:bldP spid="56" grpId="0" animBg="1"/>
      <p:bldP spid="56" grpId="1" animBg="1"/>
      <p:bldP spid="57" grpId="0" animBg="1"/>
      <p:bldP spid="9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185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8.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Два автомобиля движутся навстречу друг другу, скорость каждого относительно Земли равна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Чему равна скорость света от фар первого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автомобиля в системе отсчета, связанной со вторым автомобилем? Скорость света в системе отсчета, связанной с Землей, равна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 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Б.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+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  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В.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+ 2v.  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Г.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    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с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- 2v.</a:t>
            </a: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972567"/>
            <a:ext cx="9144000" cy="13849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только механические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но и электромагнитные явления 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 всех инерциальных системах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происходят ОДИНАКОВО!!!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1406" y="3500438"/>
            <a:ext cx="78578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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438982" y="3715245"/>
            <a:ext cx="3071834" cy="3786819"/>
            <a:chOff x="10758" y="2063"/>
            <a:chExt cx="1437" cy="1875"/>
          </a:xfrm>
        </p:grpSpPr>
        <p:sp>
          <p:nvSpPr>
            <p:cNvPr id="6" name="Line 5"/>
            <p:cNvSpPr>
              <a:spLocks noChangeShapeType="1"/>
            </p:cNvSpPr>
            <p:nvPr/>
          </p:nvSpPr>
          <p:spPr bwMode="auto">
            <a:xfrm>
              <a:off x="11567" y="3938"/>
              <a:ext cx="628" cy="0"/>
            </a:xfrm>
            <a:prstGeom prst="line">
              <a:avLst/>
            </a:prstGeom>
            <a:noFill/>
            <a:ln w="190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10758" y="2063"/>
              <a:ext cx="1111" cy="702"/>
              <a:chOff x="10380" y="2331"/>
              <a:chExt cx="887" cy="702"/>
            </a:xfrm>
          </p:grpSpPr>
          <p:sp>
            <p:nvSpPr>
              <p:cNvPr id="8" name="Text Box 7"/>
              <p:cNvSpPr txBox="1">
                <a:spLocks noChangeArrowheads="1"/>
              </p:cNvSpPr>
              <p:nvPr/>
            </p:nvSpPr>
            <p:spPr bwMode="auto">
              <a:xfrm>
                <a:off x="10380" y="2331"/>
                <a:ext cx="728" cy="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-2500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       </a:t>
                </a:r>
                <a:r>
                  <a:rPr kumimoji="0" lang="ru-RU" sz="3200" b="1" i="0" u="none" strike="noStrike" cap="none" normalizeH="0" baseline="0" dirty="0" err="1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kumimoji="0" lang="en-US" sz="3200" b="1" i="0" u="none" strike="noStrike" cap="none" normalizeH="0" baseline="-2500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+v</a:t>
                </a:r>
                <a:r>
                  <a:rPr kumimoji="0" lang="en-US" sz="3200" b="1" i="0" u="none" strike="noStrike" cap="none" normalizeH="0" baseline="-2500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kumimoji="0" lang="ru-RU" sz="3200" b="0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" name="Text Box 8"/>
              <p:cNvSpPr txBox="1">
                <a:spLocks noChangeArrowheads="1"/>
              </p:cNvSpPr>
              <p:nvPr/>
            </p:nvSpPr>
            <p:spPr bwMode="auto">
              <a:xfrm>
                <a:off x="10403" y="2583"/>
                <a:ext cx="864" cy="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1+ </a:t>
                </a:r>
                <a:r>
                  <a:rPr kumimoji="0" lang="ru-RU" sz="3200" b="1" i="0" u="none" strike="noStrike" cap="none" normalizeH="0" baseline="0" dirty="0" err="1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kumimoji="0" lang="en-US" sz="3200" b="1" i="0" u="none" strike="noStrike" cap="none" normalizeH="0" baseline="-25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kumimoji="0" lang="en-US" sz="3200" b="1" i="0" u="none" strike="noStrike" cap="none" normalizeH="0" baseline="-25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/c</a:t>
                </a:r>
                <a:r>
                  <a:rPr kumimoji="0" lang="en-US" sz="3200" b="1" i="0" u="none" strike="noStrike" cap="none" normalizeH="0" baseline="30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kumimoji="0" lang="ru-RU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cxnSp>
        <p:nvCxnSpPr>
          <p:cNvPr id="10" name="Прямая соединительная линия 9"/>
          <p:cNvCxnSpPr/>
          <p:nvPr/>
        </p:nvCxnSpPr>
        <p:spPr>
          <a:xfrm>
            <a:off x="959156" y="4313552"/>
            <a:ext cx="1143008" cy="1588"/>
          </a:xfrm>
          <a:prstGeom prst="line">
            <a:avLst/>
          </a:prstGeom>
          <a:ln w="476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 rot="20343413">
            <a:off x="7005826" y="976218"/>
            <a:ext cx="118494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71406" y="4929198"/>
            <a:ext cx="4929190" cy="646331"/>
          </a:xfrm>
          <a:prstGeom prst="rect">
            <a:avLst/>
          </a:prstGeom>
          <a:gradFill>
            <a:gsLst>
              <a:gs pos="61000">
                <a:schemeClr val="accent1">
                  <a:lumMod val="20000"/>
                  <a:lumOff val="80000"/>
                  <a:alpha val="14000"/>
                </a:schemeClr>
              </a:gs>
              <a:gs pos="72000">
                <a:schemeClr val="accent4">
                  <a:tint val="75000"/>
                  <a:satMod val="210000"/>
                </a:schemeClr>
              </a:gs>
              <a:gs pos="100000">
                <a:schemeClr val="accent4">
                  <a:tint val="85000"/>
                  <a:satMod val="210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Ex.</a:t>
            </a:r>
            <a:r>
              <a:rPr lang="ru-RU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v</a:t>
            </a:r>
            <a:r>
              <a:rPr lang="en-US" sz="3600" b="1" baseline="-300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v</a:t>
            </a:r>
            <a:r>
              <a:rPr lang="en-US" sz="3600" b="1" baseline="-30000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v</a:t>
            </a:r>
            <a:r>
              <a:rPr lang="ru-RU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   </a:t>
            </a:r>
            <a:endParaRPr lang="ru-RU" sz="36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14942" y="4929198"/>
            <a:ext cx="3214678" cy="646331"/>
          </a:xfrm>
          <a:prstGeom prst="rect">
            <a:avLst/>
          </a:prstGeom>
          <a:gradFill>
            <a:gsLst>
              <a:gs pos="61000">
                <a:schemeClr val="accent1">
                  <a:lumMod val="20000"/>
                  <a:lumOff val="80000"/>
                  <a:alpha val="14000"/>
                </a:schemeClr>
              </a:gs>
              <a:gs pos="72000">
                <a:schemeClr val="accent4">
                  <a:tint val="75000"/>
                  <a:satMod val="210000"/>
                </a:schemeClr>
              </a:gs>
              <a:gs pos="100000">
                <a:schemeClr val="accent4">
                  <a:tint val="85000"/>
                  <a:satMod val="210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r>
              <a:rPr lang="ru-RU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v</a:t>
            </a:r>
            <a:r>
              <a:rPr lang="ru-RU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36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3" grpId="0" animBg="1" autoUpdateAnimBg="0"/>
      <p:bldP spid="4" grpId="0"/>
      <p:bldP spid="11" grpId="0" animBg="1"/>
      <p:bldP spid="12" grpId="0" animBg="1"/>
      <p:bldP spid="1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789936" y="928670"/>
            <a:ext cx="0" cy="3136593"/>
            <a:chOff x="12423" y="1740"/>
            <a:chExt cx="0" cy="1419"/>
          </a:xfrm>
        </p:grpSpPr>
        <p:sp>
          <p:nvSpPr>
            <p:cNvPr id="10242" name="Line 2"/>
            <p:cNvSpPr>
              <a:spLocks noChangeShapeType="1"/>
            </p:cNvSpPr>
            <p:nvPr/>
          </p:nvSpPr>
          <p:spPr bwMode="auto">
            <a:xfrm>
              <a:off x="12423" y="1740"/>
              <a:ext cx="0" cy="4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3" name="Line 3"/>
            <p:cNvSpPr>
              <a:spLocks noChangeShapeType="1"/>
            </p:cNvSpPr>
            <p:nvPr/>
          </p:nvSpPr>
          <p:spPr bwMode="auto">
            <a:xfrm>
              <a:off x="12423" y="2242"/>
              <a:ext cx="0" cy="4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4" name="Line 4"/>
            <p:cNvSpPr>
              <a:spLocks noChangeShapeType="1"/>
            </p:cNvSpPr>
            <p:nvPr/>
          </p:nvSpPr>
          <p:spPr bwMode="auto">
            <a:xfrm>
              <a:off x="12423" y="2756"/>
              <a:ext cx="0" cy="4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0" y="1342037"/>
            <a:ext cx="717429" cy="2301277"/>
            <a:chOff x="11889" y="1912"/>
            <a:chExt cx="471" cy="1040"/>
          </a:xfrm>
        </p:grpSpPr>
        <p:sp>
          <p:nvSpPr>
            <p:cNvPr id="10246" name="Line 6"/>
            <p:cNvSpPr>
              <a:spLocks noChangeShapeType="1"/>
            </p:cNvSpPr>
            <p:nvPr/>
          </p:nvSpPr>
          <p:spPr bwMode="auto">
            <a:xfrm>
              <a:off x="11889" y="1912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7" name="Line 7"/>
            <p:cNvSpPr>
              <a:spLocks noChangeShapeType="1"/>
            </p:cNvSpPr>
            <p:nvPr/>
          </p:nvSpPr>
          <p:spPr bwMode="auto">
            <a:xfrm>
              <a:off x="11889" y="2120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8" name="Line 8"/>
            <p:cNvSpPr>
              <a:spLocks noChangeShapeType="1"/>
            </p:cNvSpPr>
            <p:nvPr/>
          </p:nvSpPr>
          <p:spPr bwMode="auto">
            <a:xfrm>
              <a:off x="11889" y="2315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49" name="Line 9"/>
            <p:cNvSpPr>
              <a:spLocks noChangeShapeType="1"/>
            </p:cNvSpPr>
            <p:nvPr/>
          </p:nvSpPr>
          <p:spPr bwMode="auto">
            <a:xfrm>
              <a:off x="11889" y="2523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50" name="Line 10"/>
            <p:cNvSpPr>
              <a:spLocks noChangeShapeType="1"/>
            </p:cNvSpPr>
            <p:nvPr/>
          </p:nvSpPr>
          <p:spPr bwMode="auto">
            <a:xfrm>
              <a:off x="11900" y="2744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51" name="Line 11"/>
            <p:cNvSpPr>
              <a:spLocks noChangeShapeType="1"/>
            </p:cNvSpPr>
            <p:nvPr/>
          </p:nvSpPr>
          <p:spPr bwMode="auto">
            <a:xfrm>
              <a:off x="11900" y="2952"/>
              <a:ext cx="4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</p:grp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3714744" y="714356"/>
            <a:ext cx="2147" cy="3618349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arrow" w="med" len="med"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7200"/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4969187" y="642918"/>
            <a:ext cx="602945" cy="757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969187" y="3469726"/>
            <a:ext cx="602945" cy="763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969187" y="1544619"/>
            <a:ext cx="602945" cy="757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</a:rPr>
              <a:t>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4969187" y="2594157"/>
            <a:ext cx="602945" cy="763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</a:rPr>
              <a:t>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  <p:grpSp>
        <p:nvGrpSpPr>
          <p:cNvPr id="4" name="Группа 46"/>
          <p:cNvGrpSpPr/>
          <p:nvPr/>
        </p:nvGrpSpPr>
        <p:grpSpPr>
          <a:xfrm>
            <a:off x="4500562" y="753556"/>
            <a:ext cx="473198" cy="3662129"/>
            <a:chOff x="4457216" y="753556"/>
            <a:chExt cx="473198" cy="3662129"/>
          </a:xfrm>
        </p:grpSpPr>
        <p:sp>
          <p:nvSpPr>
            <p:cNvPr id="10252" name="Rectangle 12"/>
            <p:cNvSpPr>
              <a:spLocks noChangeArrowheads="1"/>
            </p:cNvSpPr>
            <p:nvPr/>
          </p:nvSpPr>
          <p:spPr bwMode="auto">
            <a:xfrm>
              <a:off x="4471257" y="753556"/>
              <a:ext cx="457933" cy="366212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59" name="Rectangle 19"/>
            <p:cNvSpPr>
              <a:spLocks noChangeArrowheads="1"/>
            </p:cNvSpPr>
            <p:nvPr/>
          </p:nvSpPr>
          <p:spPr bwMode="auto">
            <a:xfrm>
              <a:off x="4476298" y="3480790"/>
              <a:ext cx="454116" cy="730213"/>
            </a:xfrm>
            <a:prstGeom prst="rect">
              <a:avLst/>
            </a:prstGeom>
            <a:gradFill rotWithShape="0"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60" name="Rectangle 20"/>
            <p:cNvSpPr>
              <a:spLocks noChangeArrowheads="1"/>
            </p:cNvSpPr>
            <p:nvPr/>
          </p:nvSpPr>
          <p:spPr bwMode="auto">
            <a:xfrm>
              <a:off x="4461033" y="2767174"/>
              <a:ext cx="454116" cy="453617"/>
            </a:xfrm>
            <a:prstGeom prst="rect">
              <a:avLst/>
            </a:prstGeom>
            <a:gradFill rotWithShape="0"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61" name="Rectangle 21"/>
            <p:cNvSpPr>
              <a:spLocks noChangeArrowheads="1"/>
            </p:cNvSpPr>
            <p:nvPr/>
          </p:nvSpPr>
          <p:spPr bwMode="auto">
            <a:xfrm>
              <a:off x="4461033" y="1749301"/>
              <a:ext cx="454116" cy="448084"/>
            </a:xfrm>
            <a:prstGeom prst="rect">
              <a:avLst/>
            </a:pr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  <p:sp>
          <p:nvSpPr>
            <p:cNvPr id="10262" name="Rectangle 22"/>
            <p:cNvSpPr>
              <a:spLocks noChangeArrowheads="1"/>
            </p:cNvSpPr>
            <p:nvPr/>
          </p:nvSpPr>
          <p:spPr bwMode="auto">
            <a:xfrm rot="10800000">
              <a:off x="4457216" y="781214"/>
              <a:ext cx="457933" cy="730213"/>
            </a:xfrm>
            <a:prstGeom prst="rect">
              <a:avLst/>
            </a:pr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7200"/>
            </a:p>
          </p:txBody>
        </p:sp>
      </p:grpSp>
      <p:sp>
        <p:nvSpPr>
          <p:cNvPr id="10263" name="Line 23"/>
          <p:cNvSpPr>
            <a:spLocks noChangeShapeType="1"/>
          </p:cNvSpPr>
          <p:nvPr/>
        </p:nvSpPr>
        <p:spPr bwMode="auto">
          <a:xfrm>
            <a:off x="775152" y="3071810"/>
            <a:ext cx="367200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071538" y="1071546"/>
            <a:ext cx="503216" cy="339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1679588" y="2521572"/>
            <a:ext cx="42862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0" y="-63785"/>
            <a:ext cx="484639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дифракционная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решетка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авая фигурная скобка 29"/>
          <p:cNvSpPr/>
          <p:nvPr/>
        </p:nvSpPr>
        <p:spPr>
          <a:xfrm>
            <a:off x="857224" y="928670"/>
            <a:ext cx="357190" cy="1143008"/>
          </a:xfrm>
          <a:prstGeom prst="rightBrace">
            <a:avLst/>
          </a:prstGeom>
          <a:ln w="28575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24"/>
          <p:cNvSpPr txBox="1">
            <a:spLocks noChangeArrowheads="1"/>
          </p:cNvSpPr>
          <p:nvPr/>
        </p:nvSpPr>
        <p:spPr bwMode="auto">
          <a:xfrm>
            <a:off x="928662" y="500042"/>
            <a:ext cx="2357454" cy="339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Период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1мм/100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Line 14"/>
          <p:cNvSpPr>
            <a:spLocks noChangeShapeType="1"/>
          </p:cNvSpPr>
          <p:nvPr/>
        </p:nvSpPr>
        <p:spPr bwMode="auto">
          <a:xfrm flipV="1">
            <a:off x="734487" y="886138"/>
            <a:ext cx="2990890" cy="106609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9" name="Line 15"/>
          <p:cNvSpPr>
            <a:spLocks noChangeShapeType="1"/>
          </p:cNvSpPr>
          <p:nvPr/>
        </p:nvSpPr>
        <p:spPr bwMode="auto">
          <a:xfrm>
            <a:off x="3725377" y="907404"/>
            <a:ext cx="785818" cy="857256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lg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" name="Line 14"/>
          <p:cNvSpPr>
            <a:spLocks noChangeShapeType="1"/>
          </p:cNvSpPr>
          <p:nvPr/>
        </p:nvSpPr>
        <p:spPr bwMode="auto">
          <a:xfrm flipV="1">
            <a:off x="714348" y="2000240"/>
            <a:ext cx="2990890" cy="106609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" name="Line 15"/>
          <p:cNvSpPr>
            <a:spLocks noChangeShapeType="1"/>
          </p:cNvSpPr>
          <p:nvPr/>
        </p:nvSpPr>
        <p:spPr bwMode="auto">
          <a:xfrm flipV="1">
            <a:off x="3714744" y="1785926"/>
            <a:ext cx="785818" cy="214314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lg" len="lg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2" name="Arc 19"/>
          <p:cNvSpPr>
            <a:spLocks/>
          </p:cNvSpPr>
          <p:nvPr/>
        </p:nvSpPr>
        <p:spPr bwMode="auto">
          <a:xfrm rot="3521678">
            <a:off x="1451149" y="2879486"/>
            <a:ext cx="283595" cy="8361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3" name="Line 12"/>
          <p:cNvSpPr>
            <a:spLocks noChangeShapeType="1"/>
          </p:cNvSpPr>
          <p:nvPr/>
        </p:nvSpPr>
        <p:spPr bwMode="auto">
          <a:xfrm>
            <a:off x="785786" y="1928802"/>
            <a:ext cx="357190" cy="1000132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1000100" y="3214686"/>
            <a:ext cx="1928826" cy="482814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ru-RU" sz="2800" b="1" i="0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ru-RU" sz="2800" b="1" i="0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en-US" sz="2800" b="1" i="0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sin</a:t>
            </a:r>
            <a:r>
              <a:rPr kumimoji="0" lang="en-US" sz="2800" b="1" i="0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endParaRPr kumimoji="0" lang="en-US" sz="2800" b="1" i="0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Правая фигурная скобка 43"/>
          <p:cNvSpPr/>
          <p:nvPr/>
        </p:nvSpPr>
        <p:spPr>
          <a:xfrm rot="4157410">
            <a:off x="908814" y="2898884"/>
            <a:ext cx="177444" cy="368907"/>
          </a:xfrm>
          <a:prstGeom prst="rightBrac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5572132" y="642918"/>
            <a:ext cx="3361818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</a:t>
            </a:r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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5264444" y="1331885"/>
            <a:ext cx="387958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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 0, 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=0, </a:t>
            </a:r>
            <a:endPara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всех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белый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!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4703001" y="2059803"/>
            <a:ext cx="602945" cy="763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</a:rPr>
              <a:t>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  <p:sp>
        <p:nvSpPr>
          <p:cNvPr id="54" name="Arc 19"/>
          <p:cNvSpPr>
            <a:spLocks/>
          </p:cNvSpPr>
          <p:nvPr/>
        </p:nvSpPr>
        <p:spPr bwMode="auto">
          <a:xfrm rot="7997072">
            <a:off x="758266" y="2507326"/>
            <a:ext cx="240344" cy="57399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" name="Text Box 2"/>
          <p:cNvSpPr txBox="1">
            <a:spLocks noChangeArrowheads="1"/>
          </p:cNvSpPr>
          <p:nvPr/>
        </p:nvSpPr>
        <p:spPr bwMode="auto">
          <a:xfrm>
            <a:off x="0" y="4500570"/>
            <a:ext cx="9144000" cy="1214422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Bef>
                <a:spcPts val="63"/>
              </a:spcBef>
              <a:spcAft>
                <a:spcPts val="100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13.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Какое из приведенных ниже выражений является условием наблюдения главных максимумов в спектре дифракционной решетки с периодом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под углом 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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53997" y="5786458"/>
            <a:ext cx="8877321" cy="857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" name="Прямоугольник 54"/>
          <p:cNvSpPr/>
          <p:nvPr/>
        </p:nvSpPr>
        <p:spPr>
          <a:xfrm>
            <a:off x="428596" y="5728664"/>
            <a:ext cx="2571768" cy="42862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0" y="5718214"/>
            <a:ext cx="9161488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500694" y="1357298"/>
            <a:ext cx="3643306" cy="371477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0" y="4500570"/>
            <a:ext cx="9144000" cy="1214446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13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На дифракционную решетку падает монохроматический свет с длиной волны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λ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(рис, 6).  В точке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наблюдается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ПЕРВЫЙ ГЛАВНЫЙ МАКСИМУМ.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Чему  равен отрезок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АС?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3571868" y="5715016"/>
            <a:ext cx="1214446" cy="64294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14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4000"/>
                            </p:stCondLst>
                            <p:childTnLst>
                              <p:par>
                                <p:cTn id="123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9" dur="2000" fill="hold"/>
                                        <p:tgtEl>
                                          <p:spTgt spid="46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3" grpId="0" animBg="1"/>
      <p:bldP spid="10254" grpId="0"/>
      <p:bldP spid="10255" grpId="0"/>
      <p:bldP spid="10256" grpId="0"/>
      <p:bldP spid="10257" grpId="0"/>
      <p:bldP spid="10263" grpId="0" animBg="1"/>
      <p:bldP spid="10264" grpId="0"/>
      <p:bldP spid="10266" grpId="0"/>
      <p:bldP spid="10267" grpId="0"/>
      <p:bldP spid="30" grpId="0" animBg="1"/>
      <p:bldP spid="31" grpId="0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10268" grpId="0" animBg="1"/>
      <p:bldP spid="44" grpId="0" animBg="1"/>
      <p:bldP spid="46" grpId="0" animBg="1"/>
      <p:bldP spid="46" grpId="1" animBg="1"/>
      <p:bldP spid="48" grpId="0"/>
      <p:bldP spid="10258" grpId="0"/>
      <p:bldP spid="54" grpId="0" animBg="1"/>
      <p:bldP spid="50" grpId="0" animBg="1"/>
      <p:bldP spid="55" grpId="0" animBg="1"/>
      <p:bldP spid="9220" grpId="0" animBg="1"/>
      <p:bldP spid="5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0" y="0"/>
            <a:ext cx="9501222" cy="15716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161925" lvl="1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14.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При освещении катода вакуумного фотоэлемента потоком монохроматического света происходит освобождение фотоэлектронов. Как изменится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максимальная кинетическая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энергия фотоэлектронов при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УВЕЛИЧЕНИИ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частоты света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2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раза?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1571612"/>
            <a:ext cx="9144000" cy="121444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161925" lvl="1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 Увеличится в 2 раза.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Б.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Увеличится менее чем в 2 раза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.                  В.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Уменьшится в 2 раза.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Г.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Уменьшится менее чем в 2 раза.         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Д.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Увеличится более чем в 2 раза.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64"/>
          <p:cNvSpPr txBox="1">
            <a:spLocks noChangeArrowheads="1"/>
          </p:cNvSpPr>
          <p:nvPr/>
        </p:nvSpPr>
        <p:spPr bwMode="auto">
          <a:xfrm>
            <a:off x="-32" y="2786246"/>
            <a:ext cx="1143008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64"/>
          <p:cNvSpPr txBox="1">
            <a:spLocks noChangeArrowheads="1"/>
          </p:cNvSpPr>
          <p:nvPr/>
        </p:nvSpPr>
        <p:spPr bwMode="auto">
          <a:xfrm>
            <a:off x="1000100" y="2786246"/>
            <a:ext cx="1643074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en-US" sz="4000" b="1" i="0" u="none" strike="noStrike" cap="none" normalizeH="0" baseline="-25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ВЫХ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+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64"/>
          <p:cNvSpPr txBox="1">
            <a:spLocks noChangeArrowheads="1"/>
          </p:cNvSpPr>
          <p:nvPr/>
        </p:nvSpPr>
        <p:spPr bwMode="auto">
          <a:xfrm>
            <a:off x="2595674" y="2786058"/>
            <a:ext cx="714380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en-US" sz="4000" b="1" i="0" u="none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54"/>
          <p:cNvSpPr txBox="1">
            <a:spLocks noChangeArrowheads="1"/>
          </p:cNvSpPr>
          <p:nvPr/>
        </p:nvSpPr>
        <p:spPr bwMode="auto">
          <a:xfrm>
            <a:off x="3929058" y="2786058"/>
            <a:ext cx="4071966" cy="785818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II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4000" b="1" dirty="0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4000" b="1" dirty="0" err="1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К</a:t>
            </a:r>
            <a:r>
              <a:rPr lang="ru-RU" sz="4000" b="1" baseline="-30000" dirty="0" err="1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е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= </a:t>
            </a:r>
            <a:r>
              <a:rPr lang="en-US" sz="4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h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</a:t>
            </a:r>
            <a:r>
              <a:rPr lang="ru-RU" sz="4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А</a:t>
            </a:r>
            <a:r>
              <a:rPr lang="ru-RU" sz="40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ВЫХ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1"/>
          <p:cNvGrpSpPr>
            <a:grpSpLocks/>
          </p:cNvGrpSpPr>
          <p:nvPr/>
        </p:nvGrpSpPr>
        <p:grpSpPr bwMode="auto">
          <a:xfrm>
            <a:off x="5072066" y="3643842"/>
            <a:ext cx="2357454" cy="2700108"/>
            <a:chOff x="1341" y="6097"/>
            <a:chExt cx="1440" cy="1173"/>
          </a:xfrm>
        </p:grpSpPr>
        <p:sp>
          <p:nvSpPr>
            <p:cNvPr id="10" name="Line 5"/>
            <p:cNvSpPr>
              <a:spLocks noChangeShapeType="1"/>
            </p:cNvSpPr>
            <p:nvPr/>
          </p:nvSpPr>
          <p:spPr bwMode="auto">
            <a:xfrm>
              <a:off x="1341" y="6964"/>
              <a:ext cx="14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Line 4"/>
            <p:cNvSpPr>
              <a:spLocks noChangeShapeType="1"/>
            </p:cNvSpPr>
            <p:nvPr/>
          </p:nvSpPr>
          <p:spPr bwMode="auto">
            <a:xfrm flipV="1">
              <a:off x="1413" y="6097"/>
              <a:ext cx="0" cy="1173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Line 3"/>
            <p:cNvSpPr>
              <a:spLocks noChangeShapeType="1"/>
            </p:cNvSpPr>
            <p:nvPr/>
          </p:nvSpPr>
          <p:spPr bwMode="auto">
            <a:xfrm flipV="1">
              <a:off x="1717" y="6097"/>
              <a:ext cx="540" cy="720"/>
            </a:xfrm>
            <a:prstGeom prst="line">
              <a:avLst/>
            </a:prstGeom>
            <a:noFill/>
            <a:ln w="76200">
              <a:solidFill>
                <a:srgbClr val="FF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4" name="Line 3"/>
          <p:cNvSpPr>
            <a:spLocks noChangeShapeType="1"/>
          </p:cNvSpPr>
          <p:nvPr/>
        </p:nvSpPr>
        <p:spPr bwMode="auto">
          <a:xfrm flipV="1">
            <a:off x="5184448" y="4572008"/>
            <a:ext cx="884045" cy="1657362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7215206" y="5214950"/>
            <a:ext cx="30489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 smtClean="0">
                <a:solidFill>
                  <a:srgbClr val="FF0000"/>
                </a:solidFill>
                <a:latin typeface="Times New Roman"/>
                <a:ea typeface="Times New Roman"/>
                <a:sym typeface="Symbol"/>
              </a:rPr>
              <a:t>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572000" y="3714752"/>
            <a:ext cx="487121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err="1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К</a:t>
            </a:r>
            <a:r>
              <a:rPr lang="ru-RU" sz="2400" b="1" baseline="-30000" dirty="0" err="1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е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371334" y="6000768"/>
            <a:ext cx="776175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А</a:t>
            </a:r>
            <a:r>
              <a:rPr lang="ru-RU" sz="20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ВЫХ</a:t>
            </a:r>
            <a:endParaRPr lang="ru-RU" sz="2000" dirty="0"/>
          </a:p>
        </p:txBody>
      </p:sp>
      <p:sp>
        <p:nvSpPr>
          <p:cNvPr id="18" name="Line 3"/>
          <p:cNvSpPr>
            <a:spLocks noChangeShapeType="1"/>
          </p:cNvSpPr>
          <p:nvPr/>
        </p:nvSpPr>
        <p:spPr bwMode="auto">
          <a:xfrm flipH="1" flipV="1">
            <a:off x="5850632" y="4939648"/>
            <a:ext cx="0" cy="785818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Line 3"/>
          <p:cNvSpPr>
            <a:spLocks noChangeShapeType="1"/>
          </p:cNvSpPr>
          <p:nvPr/>
        </p:nvSpPr>
        <p:spPr bwMode="auto">
          <a:xfrm flipV="1">
            <a:off x="5132378" y="4956494"/>
            <a:ext cx="756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" name="Line 3"/>
          <p:cNvSpPr>
            <a:spLocks noChangeShapeType="1"/>
          </p:cNvSpPr>
          <p:nvPr/>
        </p:nvSpPr>
        <p:spPr bwMode="auto">
          <a:xfrm flipH="1" flipV="1">
            <a:off x="6558616" y="3687456"/>
            <a:ext cx="0" cy="19440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Line 3"/>
          <p:cNvSpPr>
            <a:spLocks noChangeShapeType="1"/>
          </p:cNvSpPr>
          <p:nvPr/>
        </p:nvSpPr>
        <p:spPr bwMode="auto">
          <a:xfrm flipV="1">
            <a:off x="5204264" y="3714752"/>
            <a:ext cx="1368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-32" y="4263102"/>
            <a:ext cx="5240794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Д.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Увеличится более чем в 2 раза</a:t>
            </a:r>
            <a:endParaRPr lang="ru-RU" sz="2800" dirty="0"/>
          </a:p>
        </p:txBody>
      </p:sp>
      <p:sp>
        <p:nvSpPr>
          <p:cNvPr id="23" name="Text Box 26"/>
          <p:cNvSpPr txBox="1">
            <a:spLocks noChangeArrowheads="1"/>
          </p:cNvSpPr>
          <p:nvPr/>
        </p:nvSpPr>
        <p:spPr bwMode="auto">
          <a:xfrm>
            <a:off x="5786446" y="5116216"/>
            <a:ext cx="42862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33CC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33CC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Arc 19"/>
          <p:cNvSpPr>
            <a:spLocks/>
          </p:cNvSpPr>
          <p:nvPr/>
        </p:nvSpPr>
        <p:spPr bwMode="auto">
          <a:xfrm rot="3521678">
            <a:off x="5558007" y="5474130"/>
            <a:ext cx="283595" cy="8361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" name="Text Box 64"/>
          <p:cNvSpPr txBox="1">
            <a:spLocks noChangeArrowheads="1"/>
          </p:cNvSpPr>
          <p:nvPr/>
        </p:nvSpPr>
        <p:spPr bwMode="auto">
          <a:xfrm>
            <a:off x="7143768" y="4071942"/>
            <a:ext cx="1785950" cy="8572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33CC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4000" b="1" dirty="0" smtClean="0">
                <a:solidFill>
                  <a:srgbClr val="33CC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=h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65"/>
          <p:cNvSpPr>
            <a:spLocks noChangeArrowheads="1"/>
          </p:cNvSpPr>
          <p:nvPr/>
        </p:nvSpPr>
        <p:spPr bwMode="auto">
          <a:xfrm>
            <a:off x="-32" y="5500702"/>
            <a:ext cx="4357718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3200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</a:t>
            </a:r>
            <a:r>
              <a:rPr kumimoji="0" lang="ru-RU" sz="3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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кол-ву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квантов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7" name="Rectangle 1"/>
          <p:cNvSpPr>
            <a:spLocks noChangeArrowheads="1"/>
          </p:cNvSpPr>
          <p:nvPr/>
        </p:nvSpPr>
        <p:spPr bwMode="auto">
          <a:xfrm>
            <a:off x="0" y="4929198"/>
            <a:ext cx="4357686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hangingPunct="0"/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2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  <a:sym typeface="Symbol"/>
              </a:rPr>
              <a:t>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освещённости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nimBg="1"/>
      <p:bldP spid="4" grpId="0" animBg="1"/>
      <p:bldP spid="5" grpId="0" animBg="1"/>
      <p:bldP spid="6" grpId="0" animBg="1"/>
      <p:bldP spid="7" grpId="0" animBg="1"/>
      <p:bldP spid="8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 animBg="1"/>
      <p:bldP spid="25" grpId="0" animBg="1"/>
      <p:bldP spid="26" grpId="0" animBg="1"/>
      <p:bldP spid="2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1213814" y="1500174"/>
            <a:ext cx="357790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v </a:t>
            </a:r>
            <a:endParaRPr lang="ru-RU" dirty="0">
              <a:solidFill>
                <a:srgbClr val="0033CC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37440" y="947022"/>
            <a:ext cx="43403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F</a:t>
            </a:r>
            <a:r>
              <a:rPr lang="ru-RU" b="1" dirty="0" smtClean="0">
                <a:latin typeface="Times New Roman"/>
                <a:ea typeface="Times New Roman"/>
              </a:rPr>
              <a:t> </a:t>
            </a:r>
            <a:endParaRPr lang="ru-RU" dirty="0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>
            <a:off x="3597275" y="1454150"/>
            <a:ext cx="793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>
            <a:off x="3276600" y="1622425"/>
            <a:ext cx="158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375188" y="1650365"/>
            <a:ext cx="108000" cy="0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" name="Группа 24"/>
          <p:cNvGrpSpPr/>
          <p:nvPr/>
        </p:nvGrpSpPr>
        <p:grpSpPr>
          <a:xfrm>
            <a:off x="200634" y="138325"/>
            <a:ext cx="1488918" cy="1604795"/>
            <a:chOff x="2082950" y="138325"/>
            <a:chExt cx="1488918" cy="1604795"/>
          </a:xfrm>
        </p:grpSpPr>
        <p:grpSp>
          <p:nvGrpSpPr>
            <p:cNvPr id="3" name="Группа 18"/>
            <p:cNvGrpSpPr/>
            <p:nvPr/>
          </p:nvGrpSpPr>
          <p:grpSpPr>
            <a:xfrm>
              <a:off x="2082950" y="138325"/>
              <a:ext cx="1488918" cy="1604795"/>
              <a:chOff x="2071670" y="138325"/>
              <a:chExt cx="1285884" cy="1604795"/>
            </a:xfrm>
          </p:grpSpPr>
          <p:grpSp>
            <p:nvGrpSpPr>
              <p:cNvPr id="4" name="Группа 17"/>
              <p:cNvGrpSpPr/>
              <p:nvPr/>
            </p:nvGrpSpPr>
            <p:grpSpPr>
              <a:xfrm>
                <a:off x="2071670" y="357166"/>
                <a:ext cx="1285884" cy="1385954"/>
                <a:chOff x="2682875" y="22225"/>
                <a:chExt cx="747713" cy="731838"/>
              </a:xfrm>
            </p:grpSpPr>
            <p:sp>
              <p:nvSpPr>
                <p:cNvPr id="14340" name="Arc 4"/>
                <p:cNvSpPr>
                  <a:spLocks/>
                </p:cNvSpPr>
                <p:nvPr/>
              </p:nvSpPr>
              <p:spPr bwMode="auto">
                <a:xfrm flipV="1">
                  <a:off x="2682875" y="104756"/>
                  <a:ext cx="747713" cy="60960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006600"/>
                  </a:solidFill>
                  <a:prstDash val="sysDot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4341" name="Oval 5"/>
                <p:cNvSpPr>
                  <a:spLocks noChangeArrowheads="1"/>
                </p:cNvSpPr>
                <p:nvPr/>
              </p:nvSpPr>
              <p:spPr bwMode="auto">
                <a:xfrm>
                  <a:off x="2797175" y="22225"/>
                  <a:ext cx="152400" cy="122238"/>
                </a:xfrm>
                <a:prstGeom prst="ellips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4342" name="Oval 6"/>
                <p:cNvSpPr>
                  <a:spLocks noChangeArrowheads="1"/>
                </p:cNvSpPr>
                <p:nvPr/>
              </p:nvSpPr>
              <p:spPr bwMode="auto">
                <a:xfrm>
                  <a:off x="2751138" y="654050"/>
                  <a:ext cx="107950" cy="100013"/>
                </a:xfrm>
                <a:prstGeom prst="ellipse">
                  <a:avLst/>
                </a:prstGeom>
                <a:noFill/>
                <a:ln w="28575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4343" name="Line 7"/>
                <p:cNvSpPr>
                  <a:spLocks noChangeShapeType="1"/>
                </p:cNvSpPr>
                <p:nvPr/>
              </p:nvSpPr>
              <p:spPr bwMode="auto">
                <a:xfrm>
                  <a:off x="2955925" y="120650"/>
                  <a:ext cx="358775" cy="30480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4344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2803525" y="387350"/>
                  <a:ext cx="31750" cy="260350"/>
                </a:xfrm>
                <a:prstGeom prst="line">
                  <a:avLst/>
                </a:prstGeom>
                <a:noFill/>
                <a:ln w="28575">
                  <a:solidFill>
                    <a:srgbClr val="C00000"/>
                  </a:solidFill>
                  <a:round/>
                  <a:headEnd type="none" w="sm" len="sm"/>
                  <a:tailEnd type="stealth" w="lg" len="lg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4345" name="Line 9"/>
                <p:cNvSpPr>
                  <a:spLocks noChangeShapeType="1"/>
                </p:cNvSpPr>
                <p:nvPr/>
              </p:nvSpPr>
              <p:spPr bwMode="auto">
                <a:xfrm>
                  <a:off x="2857500" y="722313"/>
                  <a:ext cx="290513" cy="1587"/>
                </a:xfrm>
                <a:prstGeom prst="line">
                  <a:avLst/>
                </a:prstGeom>
                <a:noFill/>
                <a:ln w="28575">
                  <a:solidFill>
                    <a:srgbClr val="0033CC"/>
                  </a:solidFill>
                  <a:round/>
                  <a:headEnd type="none" w="sm" len="sm"/>
                  <a:tailEnd type="triangle" w="sm" len="sm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4349" name="Line 13"/>
                <p:cNvSpPr>
                  <a:spLocks noChangeShapeType="1"/>
                </p:cNvSpPr>
                <p:nvPr/>
              </p:nvSpPr>
              <p:spPr bwMode="auto">
                <a:xfrm>
                  <a:off x="2689225" y="333375"/>
                  <a:ext cx="107950" cy="1588"/>
                </a:xfrm>
                <a:prstGeom prst="line">
                  <a:avLst/>
                </a:prstGeom>
                <a:noFill/>
                <a:ln w="28575">
                  <a:solidFill>
                    <a:srgbClr val="C00000"/>
                  </a:solidFill>
                  <a:round/>
                  <a:headEnd type="none" w="sm" len="sm"/>
                  <a:tailEnd type="triangle" w="sm" len="sm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4350" name="Line 14"/>
                <p:cNvSpPr>
                  <a:spLocks noChangeShapeType="1"/>
                </p:cNvSpPr>
                <p:nvPr/>
              </p:nvSpPr>
              <p:spPr bwMode="auto">
                <a:xfrm>
                  <a:off x="3230887" y="663500"/>
                  <a:ext cx="92075" cy="0"/>
                </a:xfrm>
                <a:prstGeom prst="line">
                  <a:avLst/>
                </a:prstGeom>
                <a:noFill/>
                <a:ln w="28575">
                  <a:solidFill>
                    <a:srgbClr val="0033CC"/>
                  </a:solidFill>
                  <a:round/>
                  <a:headEnd type="none" w="sm" len="sm"/>
                  <a:tailEnd type="triangle" w="sm" len="sm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18" name="Прямоугольник 17"/>
              <p:cNvSpPr/>
              <p:nvPr/>
            </p:nvSpPr>
            <p:spPr>
              <a:xfrm>
                <a:off x="2151114" y="138325"/>
                <a:ext cx="524503" cy="646331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FF0000"/>
                    </a:solidFill>
                    <a:latin typeface="Times New Roman"/>
                    <a:ea typeface="Times New Roman"/>
                  </a:rPr>
                  <a:t> </a:t>
                </a:r>
                <a:r>
                  <a:rPr lang="en-US" sz="3600" b="1" dirty="0" smtClean="0">
                    <a:solidFill>
                      <a:srgbClr val="FF0000"/>
                    </a:solidFill>
                    <a:latin typeface="Times New Roman"/>
                    <a:ea typeface="Times New Roman"/>
                  </a:rPr>
                  <a:t>+</a:t>
                </a:r>
                <a:endParaRPr lang="ru-RU" sz="2400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22" name="Прямоугольник 21"/>
            <p:cNvSpPr/>
            <p:nvPr/>
          </p:nvSpPr>
          <p:spPr>
            <a:xfrm>
              <a:off x="2928926" y="487900"/>
              <a:ext cx="3465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dirty="0" smtClean="0">
                  <a:latin typeface="Times New Roman"/>
                  <a:ea typeface="Times New Roman"/>
                </a:rPr>
                <a:t>г </a:t>
              </a:r>
              <a:endParaRPr lang="ru-RU" dirty="0"/>
            </a:p>
          </p:txBody>
        </p:sp>
      </p:grpSp>
      <p:sp>
        <p:nvSpPr>
          <p:cNvPr id="26" name="Прямоугольник 25"/>
          <p:cNvSpPr/>
          <p:nvPr/>
        </p:nvSpPr>
        <p:spPr>
          <a:xfrm>
            <a:off x="2428860" y="500042"/>
            <a:ext cx="16105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 F </a:t>
            </a:r>
            <a:r>
              <a:rPr lang="en-US" sz="32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= </a:t>
            </a:r>
            <a:r>
              <a:rPr lang="en-US" sz="3200" b="1" dirty="0" smtClean="0">
                <a:solidFill>
                  <a:srgbClr val="7030A0"/>
                </a:solidFill>
                <a:latin typeface="Times New Roman"/>
                <a:ea typeface="Times New Roman"/>
              </a:rPr>
              <a:t>m</a:t>
            </a:r>
            <a:r>
              <a:rPr lang="en-US" sz="32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a,</a:t>
            </a:r>
            <a:endParaRPr lang="ru-RU" sz="3200" b="1" dirty="0"/>
          </a:p>
        </p:txBody>
      </p:sp>
      <p:sp>
        <p:nvSpPr>
          <p:cNvPr id="28" name="Text Box 32"/>
          <p:cNvSpPr txBox="1">
            <a:spLocks noChangeArrowheads="1"/>
          </p:cNvSpPr>
          <p:nvPr/>
        </p:nvSpPr>
        <p:spPr bwMode="auto">
          <a:xfrm>
            <a:off x="4480991" y="357190"/>
            <a:ext cx="1162579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6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Группа 51"/>
          <p:cNvGrpSpPr/>
          <p:nvPr/>
        </p:nvGrpSpPr>
        <p:grpSpPr>
          <a:xfrm>
            <a:off x="5266809" y="235190"/>
            <a:ext cx="1305455" cy="1122108"/>
            <a:chOff x="5266809" y="235190"/>
            <a:chExt cx="1305455" cy="1122108"/>
          </a:xfrm>
          <a:solidFill>
            <a:schemeClr val="bg1">
              <a:lumMod val="85000"/>
            </a:schemeClr>
          </a:solidFill>
        </p:grpSpPr>
        <p:sp>
          <p:nvSpPr>
            <p:cNvPr id="27" name="Text Box 31"/>
            <p:cNvSpPr txBox="1">
              <a:spLocks noChangeArrowheads="1"/>
            </p:cNvSpPr>
            <p:nvPr/>
          </p:nvSpPr>
          <p:spPr bwMode="auto">
            <a:xfrm>
              <a:off x="5508419" y="819486"/>
              <a:ext cx="635217" cy="53781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kumimoji="0" lang="en-US" sz="3600" b="1" i="0" u="none" strike="noStrike" cap="none" normalizeH="0" baseline="3000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 Box 30"/>
            <p:cNvSpPr txBox="1">
              <a:spLocks noChangeArrowheads="1"/>
            </p:cNvSpPr>
            <p:nvPr/>
          </p:nvSpPr>
          <p:spPr bwMode="auto">
            <a:xfrm>
              <a:off x="5266809" y="235190"/>
              <a:ext cx="1305455" cy="71436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kumimoji="0" lang="en-US" sz="3600" b="1" i="0" u="none" strike="noStrike" cap="none" normalizeH="0" baseline="0" dirty="0" err="1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</a:t>
              </a:r>
              <a:r>
                <a:rPr kumimoji="0" lang="en-US" sz="3600" b="1" i="0" u="none" strike="noStrike" cap="none" normalizeH="0" baseline="0" dirty="0" err="1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e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5409685" y="785794"/>
              <a:ext cx="1131681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2500298" y="1142985"/>
            <a:ext cx="2501816" cy="1148111"/>
            <a:chOff x="571472" y="4223193"/>
            <a:chExt cx="2501816" cy="1148111"/>
          </a:xfrm>
        </p:grpSpPr>
        <p:grpSp>
          <p:nvGrpSpPr>
            <p:cNvPr id="7" name="Group 4"/>
            <p:cNvGrpSpPr>
              <a:grpSpLocks/>
            </p:cNvGrpSpPr>
            <p:nvPr/>
          </p:nvGrpSpPr>
          <p:grpSpPr bwMode="auto">
            <a:xfrm>
              <a:off x="1427735" y="4223193"/>
              <a:ext cx="1645553" cy="1148111"/>
              <a:chOff x="11051" y="3861"/>
              <a:chExt cx="393" cy="450"/>
            </a:xfrm>
          </p:grpSpPr>
          <p:sp>
            <p:nvSpPr>
              <p:cNvPr id="36" name="Text Box 5"/>
              <p:cNvSpPr txBox="1">
                <a:spLocks noChangeArrowheads="1"/>
              </p:cNvSpPr>
              <p:nvPr/>
            </p:nvSpPr>
            <p:spPr bwMode="auto">
              <a:xfrm>
                <a:off x="11051" y="3861"/>
                <a:ext cx="393" cy="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kumimoji="0" lang="en-US" sz="3600" b="1" i="0" u="none" strike="noStrike" cap="none" normalizeH="0" baseline="0" dirty="0" err="1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kumimoji="0" lang="en-US" sz="3600" b="1" i="0" u="none" strike="noStrike" cap="none" normalizeH="0" baseline="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en-US" sz="3600" b="1" baseline="30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endParaRPr lang="ru-RU" sz="3600" dirty="0" smtClean="0">
                  <a:solidFill>
                    <a:srgbClr val="0014AC"/>
                  </a:solidFill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-25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7" name="Text Box 6"/>
              <p:cNvSpPr txBox="1">
                <a:spLocks noChangeArrowheads="1"/>
              </p:cNvSpPr>
              <p:nvPr/>
            </p:nvSpPr>
            <p:spPr bwMode="auto">
              <a:xfrm>
                <a:off x="11124" y="4085"/>
                <a:ext cx="183" cy="2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r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8" name="Группа 34"/>
            <p:cNvGrpSpPr/>
            <p:nvPr/>
          </p:nvGrpSpPr>
          <p:grpSpPr>
            <a:xfrm>
              <a:off x="571472" y="4551606"/>
              <a:ext cx="1787958" cy="556138"/>
              <a:chOff x="1069530" y="2742358"/>
              <a:chExt cx="1787958" cy="556138"/>
            </a:xfrm>
          </p:grpSpPr>
          <p:sp>
            <p:nvSpPr>
              <p:cNvPr id="34" name="Text Box 7"/>
              <p:cNvSpPr txBox="1">
                <a:spLocks noChangeArrowheads="1"/>
              </p:cNvSpPr>
              <p:nvPr/>
            </p:nvSpPr>
            <p:spPr bwMode="auto">
              <a:xfrm>
                <a:off x="1069530" y="2742358"/>
                <a:ext cx="1199635" cy="5561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E</a:t>
                </a:r>
                <a:r>
                  <a:rPr kumimoji="0" lang="ru-RU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ru-RU" sz="36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-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35" name="Прямая соединительная линия 34"/>
              <p:cNvCxnSpPr/>
              <p:nvPr/>
            </p:nvCxnSpPr>
            <p:spPr>
              <a:xfrm>
                <a:off x="2285984" y="3071810"/>
                <a:ext cx="571504" cy="1588"/>
              </a:xfrm>
              <a:prstGeom prst="line">
                <a:avLst/>
              </a:prstGeom>
              <a:ln w="476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4986980" y="1258564"/>
            <a:ext cx="1217987" cy="1227791"/>
            <a:chOff x="9757" y="3231"/>
            <a:chExt cx="532" cy="621"/>
          </a:xfrm>
          <a:noFill/>
        </p:grpSpPr>
        <p:sp>
          <p:nvSpPr>
            <p:cNvPr id="39" name="Text Box 8"/>
            <p:cNvSpPr txBox="1">
              <a:spLocks noChangeArrowheads="1"/>
            </p:cNvSpPr>
            <p:nvPr/>
          </p:nvSpPr>
          <p:spPr bwMode="auto">
            <a:xfrm>
              <a:off x="9851" y="3484"/>
              <a:ext cx="306" cy="36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Text Box 9"/>
            <p:cNvSpPr txBox="1">
              <a:spLocks noChangeArrowheads="1"/>
            </p:cNvSpPr>
            <p:nvPr/>
          </p:nvSpPr>
          <p:spPr bwMode="auto">
            <a:xfrm>
              <a:off x="9808" y="3231"/>
              <a:ext cx="481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kumimoji="0" lang="en-US" sz="3200" b="1" i="0" u="none" strike="noStrike" cap="none" normalizeH="0" baseline="-2500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kumimoji="0" lang="en-US" sz="32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Line 10"/>
            <p:cNvSpPr>
              <a:spLocks noChangeShapeType="1"/>
            </p:cNvSpPr>
            <p:nvPr/>
          </p:nvSpPr>
          <p:spPr bwMode="auto">
            <a:xfrm>
              <a:off x="9757" y="3524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4357686" y="1358613"/>
            <a:ext cx="5000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latin typeface="Times New Roman" pitchFamily="18" charset="0"/>
                <a:sym typeface="Symbol" pitchFamily="18" charset="2"/>
              </a:rPr>
              <a:t>+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Группа 103"/>
          <p:cNvGrpSpPr/>
          <p:nvPr/>
        </p:nvGrpSpPr>
        <p:grpSpPr>
          <a:xfrm>
            <a:off x="6524915" y="356912"/>
            <a:ext cx="1404187" cy="785187"/>
            <a:chOff x="6547776" y="1782036"/>
            <a:chExt cx="1404187" cy="824407"/>
          </a:xfrm>
          <a:solidFill>
            <a:srgbClr val="00B050">
              <a:alpha val="6000"/>
            </a:srgbClr>
          </a:solidFill>
        </p:grpSpPr>
        <p:grpSp>
          <p:nvGrpSpPr>
            <p:cNvPr id="11" name="Group 17"/>
            <p:cNvGrpSpPr>
              <a:grpSpLocks/>
            </p:cNvGrpSpPr>
            <p:nvPr/>
          </p:nvGrpSpPr>
          <p:grpSpPr bwMode="auto">
            <a:xfrm>
              <a:off x="7182170" y="1782036"/>
              <a:ext cx="769793" cy="824407"/>
              <a:chOff x="14124" y="1783"/>
              <a:chExt cx="602" cy="424"/>
            </a:xfrm>
            <a:grpFill/>
          </p:grpSpPr>
          <p:sp>
            <p:nvSpPr>
              <p:cNvPr id="49" name="Text Box 18"/>
              <p:cNvSpPr txBox="1">
                <a:spLocks noChangeArrowheads="1"/>
              </p:cNvSpPr>
              <p:nvPr/>
            </p:nvSpPr>
            <p:spPr bwMode="auto">
              <a:xfrm>
                <a:off x="14223" y="1783"/>
                <a:ext cx="503" cy="231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1" i="0" u="sng" strike="noStrike" cap="none" normalizeH="0" baseline="0" dirty="0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kumimoji="0" lang="en-US" sz="2800" b="1" i="0" u="sng" strike="noStrike" cap="none" normalizeH="0" baseline="30000" dirty="0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kumimoji="0" lang="ru-RU" sz="2800" b="0" i="0" u="none" strike="noStrike" cap="none" normalizeH="0" baseline="0" dirty="0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0" name="Text Box 19"/>
              <p:cNvSpPr txBox="1">
                <a:spLocks noChangeArrowheads="1"/>
              </p:cNvSpPr>
              <p:nvPr/>
            </p:nvSpPr>
            <p:spPr bwMode="auto">
              <a:xfrm>
                <a:off x="14124" y="1950"/>
                <a:ext cx="445" cy="257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 r</a:t>
                </a:r>
                <a:endParaRPr kumimoji="0" lang="ru-RU" sz="28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6547776" y="1939688"/>
              <a:ext cx="857256" cy="5493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= </a:t>
              </a:r>
              <a:r>
                <a:rPr lang="en-US" sz="2800" b="1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endParaRPr lang="ru-RU" sz="2800" dirty="0">
                <a:solidFill>
                  <a:srgbClr val="7030A0"/>
                </a:solidFill>
              </a:endParaRPr>
            </a:p>
          </p:txBody>
        </p:sp>
      </p:grpSp>
      <p:grpSp>
        <p:nvGrpSpPr>
          <p:cNvPr id="12" name="Группа 52"/>
          <p:cNvGrpSpPr/>
          <p:nvPr/>
        </p:nvGrpSpPr>
        <p:grpSpPr>
          <a:xfrm>
            <a:off x="5286380" y="285728"/>
            <a:ext cx="1305455" cy="1122108"/>
            <a:chOff x="5266809" y="235190"/>
            <a:chExt cx="1305455" cy="1122108"/>
          </a:xfrm>
          <a:solidFill>
            <a:schemeClr val="bg1">
              <a:lumMod val="85000"/>
            </a:schemeClr>
          </a:solidFill>
        </p:grpSpPr>
        <p:sp>
          <p:nvSpPr>
            <p:cNvPr id="54" name="Text Box 31"/>
            <p:cNvSpPr txBox="1">
              <a:spLocks noChangeArrowheads="1"/>
            </p:cNvSpPr>
            <p:nvPr/>
          </p:nvSpPr>
          <p:spPr bwMode="auto">
            <a:xfrm>
              <a:off x="5508419" y="819486"/>
              <a:ext cx="635217" cy="53781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2r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5" name="Text Box 30"/>
            <p:cNvSpPr txBox="1">
              <a:spLocks noChangeArrowheads="1"/>
            </p:cNvSpPr>
            <p:nvPr/>
          </p:nvSpPr>
          <p:spPr bwMode="auto">
            <a:xfrm>
              <a:off x="5266809" y="235190"/>
              <a:ext cx="1305455" cy="71436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3600" b="1" baseline="300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6" name="Line 28"/>
            <p:cNvSpPr>
              <a:spLocks noChangeShapeType="1"/>
            </p:cNvSpPr>
            <p:nvPr/>
          </p:nvSpPr>
          <p:spPr bwMode="auto">
            <a:xfrm>
              <a:off x="5409685" y="785794"/>
              <a:ext cx="1131681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7" name="Прямоугольник 56"/>
          <p:cNvSpPr/>
          <p:nvPr/>
        </p:nvSpPr>
        <p:spPr>
          <a:xfrm>
            <a:off x="7358082" y="857232"/>
            <a:ext cx="357190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5786446" y="901374"/>
            <a:ext cx="357190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3" name="Группа 5"/>
          <p:cNvGrpSpPr/>
          <p:nvPr/>
        </p:nvGrpSpPr>
        <p:grpSpPr>
          <a:xfrm>
            <a:off x="6216228" y="1214422"/>
            <a:ext cx="2070548" cy="1143008"/>
            <a:chOff x="571472" y="4223191"/>
            <a:chExt cx="2070548" cy="1143008"/>
          </a:xfrm>
        </p:grpSpPr>
        <p:grpSp>
          <p:nvGrpSpPr>
            <p:cNvPr id="14" name="Group 4"/>
            <p:cNvGrpSpPr>
              <a:grpSpLocks/>
            </p:cNvGrpSpPr>
            <p:nvPr/>
          </p:nvGrpSpPr>
          <p:grpSpPr bwMode="auto">
            <a:xfrm>
              <a:off x="1427744" y="4223191"/>
              <a:ext cx="1214276" cy="1143008"/>
              <a:chOff x="11051" y="3861"/>
              <a:chExt cx="290" cy="448"/>
            </a:xfrm>
          </p:grpSpPr>
          <p:sp>
            <p:nvSpPr>
              <p:cNvPr id="65" name="Text Box 5"/>
              <p:cNvSpPr txBox="1">
                <a:spLocks noChangeArrowheads="1"/>
              </p:cNvSpPr>
              <p:nvPr/>
            </p:nvSpPr>
            <p:spPr bwMode="auto">
              <a:xfrm>
                <a:off x="11051" y="3861"/>
                <a:ext cx="27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kumimoji="0" lang="en-US" sz="3600" b="1" i="0" u="none" strike="noStrike" cap="none" normalizeH="0" baseline="0" dirty="0" err="1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kumimoji="0" lang="en-US" sz="3600" b="1" i="0" u="none" strike="noStrike" cap="none" normalizeH="0" baseline="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en-US" sz="3600" b="1" baseline="30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endParaRPr lang="ru-RU" sz="3600" dirty="0" smtClean="0">
                  <a:solidFill>
                    <a:srgbClr val="0014AC"/>
                  </a:solidFill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-25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6" name="Text Box 6"/>
              <p:cNvSpPr txBox="1">
                <a:spLocks noChangeArrowheads="1"/>
              </p:cNvSpPr>
              <p:nvPr/>
            </p:nvSpPr>
            <p:spPr bwMode="auto">
              <a:xfrm>
                <a:off x="11102" y="4085"/>
                <a:ext cx="239" cy="2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2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r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5" name="Группа 34"/>
            <p:cNvGrpSpPr/>
            <p:nvPr/>
          </p:nvGrpSpPr>
          <p:grpSpPr>
            <a:xfrm>
              <a:off x="571472" y="4551606"/>
              <a:ext cx="1787958" cy="556138"/>
              <a:chOff x="1069530" y="2742358"/>
              <a:chExt cx="1787958" cy="556138"/>
            </a:xfrm>
          </p:grpSpPr>
          <p:sp>
            <p:nvSpPr>
              <p:cNvPr id="63" name="Text Box 7"/>
              <p:cNvSpPr txBox="1">
                <a:spLocks noChangeArrowheads="1"/>
              </p:cNvSpPr>
              <p:nvPr/>
            </p:nvSpPr>
            <p:spPr bwMode="auto">
              <a:xfrm>
                <a:off x="1069530" y="2742358"/>
                <a:ext cx="1199635" cy="5561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E</a:t>
                </a:r>
                <a:r>
                  <a:rPr kumimoji="0" lang="ru-RU" sz="36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-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64" name="Прямая соединительная линия 63"/>
              <p:cNvCxnSpPr/>
              <p:nvPr/>
            </p:nvCxnSpPr>
            <p:spPr>
              <a:xfrm>
                <a:off x="2285984" y="3071810"/>
                <a:ext cx="571504" cy="1588"/>
              </a:xfrm>
              <a:prstGeom prst="line">
                <a:avLst/>
              </a:prstGeom>
              <a:ln w="476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7" name="Прямоугольник 66"/>
          <p:cNvSpPr/>
          <p:nvPr/>
        </p:nvSpPr>
        <p:spPr>
          <a:xfrm>
            <a:off x="-31" y="2285992"/>
            <a:ext cx="67151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по правилу квантования  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/>
                <a:ea typeface="Times New Roman"/>
              </a:rPr>
              <a:t>m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/>
                <a:ea typeface="Times New Roman"/>
              </a:rPr>
              <a:t>v</a:t>
            </a:r>
            <a:r>
              <a:rPr lang="en-US" sz="4000" b="1" dirty="0" err="1" smtClean="0">
                <a:latin typeface="Times New Roman"/>
                <a:ea typeface="Times New Roman"/>
              </a:rPr>
              <a:t>r</a:t>
            </a:r>
            <a:r>
              <a:rPr lang="en-US" sz="40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4000" b="1" dirty="0" smtClean="0">
                <a:latin typeface="Times New Roman"/>
                <a:ea typeface="Times New Roman"/>
              </a:rPr>
              <a:t> =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n</a:t>
            </a:r>
            <a:r>
              <a:rPr lang="en-US" sz="4000" b="1" dirty="0" err="1" smtClean="0">
                <a:latin typeface="Times New Roman"/>
                <a:ea typeface="Times New Roman"/>
              </a:rPr>
              <a:t>h</a:t>
            </a:r>
            <a:r>
              <a:rPr lang="en-US" sz="40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4000" dirty="0" smtClean="0">
                <a:solidFill>
                  <a:srgbClr val="0000FF"/>
                </a:solidFill>
                <a:latin typeface="Times New Roman"/>
                <a:ea typeface="Times New Roman"/>
              </a:rPr>
              <a:t>         </a:t>
            </a:r>
            <a:endParaRPr lang="ru-RU" sz="2800" dirty="0" smtClean="0">
              <a:latin typeface="Times New Roman"/>
              <a:ea typeface="Times New Roman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6937015" y="2285992"/>
            <a:ext cx="989373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40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v</a:t>
            </a:r>
            <a:r>
              <a:rPr lang="ru-RU" sz="4000" b="1" dirty="0" smtClean="0">
                <a:latin typeface="Times New Roman"/>
                <a:ea typeface="Times New Roman"/>
              </a:rPr>
              <a:t> = </a:t>
            </a:r>
            <a:endParaRPr lang="ru-RU" sz="2800" dirty="0" smtClean="0">
              <a:latin typeface="Times New Roman"/>
              <a:ea typeface="Times New Roman"/>
            </a:endParaRPr>
          </a:p>
        </p:txBody>
      </p:sp>
      <p:grpSp>
        <p:nvGrpSpPr>
          <p:cNvPr id="16" name="Group 7"/>
          <p:cNvGrpSpPr>
            <a:grpSpLocks/>
          </p:cNvGrpSpPr>
          <p:nvPr/>
        </p:nvGrpSpPr>
        <p:grpSpPr bwMode="auto">
          <a:xfrm>
            <a:off x="7715272" y="2142859"/>
            <a:ext cx="1286670" cy="1000423"/>
            <a:chOff x="9757" y="3267"/>
            <a:chExt cx="562" cy="506"/>
          </a:xfrm>
          <a:noFill/>
        </p:grpSpPr>
        <p:sp>
          <p:nvSpPr>
            <p:cNvPr id="71" name="Text Box 8"/>
            <p:cNvSpPr txBox="1">
              <a:spLocks noChangeArrowheads="1"/>
            </p:cNvSpPr>
            <p:nvPr/>
          </p:nvSpPr>
          <p:spPr bwMode="auto">
            <a:xfrm>
              <a:off x="9851" y="3484"/>
              <a:ext cx="468" cy="289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lang="en-US" sz="3200" b="1" dirty="0" err="1" smtClean="0">
                  <a:solidFill>
                    <a:srgbClr val="7030A0"/>
                  </a:solidFill>
                  <a:latin typeface="Times New Roman"/>
                  <a:ea typeface="Times New Roman"/>
                </a:rPr>
                <a:t>m</a:t>
              </a:r>
              <a:r>
                <a:rPr lang="en-US" sz="3200" b="1" dirty="0" err="1" smtClean="0">
                  <a:latin typeface="Times New Roman"/>
                  <a:ea typeface="Times New Roman"/>
                </a:rPr>
                <a:t>r</a:t>
              </a:r>
              <a:r>
                <a:rPr lang="en-US" sz="3200" b="1" baseline="-25000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" name="Text Box 9"/>
            <p:cNvSpPr txBox="1">
              <a:spLocks noChangeArrowheads="1"/>
            </p:cNvSpPr>
            <p:nvPr/>
          </p:nvSpPr>
          <p:spPr bwMode="auto">
            <a:xfrm>
              <a:off x="9839" y="3267"/>
              <a:ext cx="355" cy="289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lang="en-US" sz="3200" b="1" dirty="0" err="1" smtClean="0">
                  <a:solidFill>
                    <a:srgbClr val="FF0000"/>
                  </a:solidFill>
                  <a:latin typeface="Times New Roman"/>
                  <a:ea typeface="Times New Roman"/>
                </a:rPr>
                <a:t>n</a:t>
              </a:r>
              <a:r>
                <a:rPr lang="en-US" sz="3200" b="1" dirty="0" err="1" smtClean="0">
                  <a:latin typeface="Times New Roman"/>
                  <a:ea typeface="Times New Roman"/>
                </a:rPr>
                <a:t>h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3" name="Line 10"/>
            <p:cNvSpPr>
              <a:spLocks noChangeShapeType="1"/>
            </p:cNvSpPr>
            <p:nvPr/>
          </p:nvSpPr>
          <p:spPr bwMode="auto">
            <a:xfrm>
              <a:off x="9757" y="3524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4" name="Стрелка влево 73"/>
          <p:cNvSpPr/>
          <p:nvPr/>
        </p:nvSpPr>
        <p:spPr>
          <a:xfrm rot="6061685" flipV="1">
            <a:off x="6408831" y="1658218"/>
            <a:ext cx="1487796" cy="164996"/>
          </a:xfrm>
          <a:prstGeom prst="leftArrow">
            <a:avLst/>
          </a:prstGeom>
          <a:solidFill>
            <a:srgbClr val="33CCFF"/>
          </a:solidFill>
          <a:ln>
            <a:solidFill>
              <a:srgbClr val="33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7" name="Группа 74"/>
          <p:cNvGrpSpPr/>
          <p:nvPr/>
        </p:nvGrpSpPr>
        <p:grpSpPr>
          <a:xfrm>
            <a:off x="5303226" y="227938"/>
            <a:ext cx="1305455" cy="1122108"/>
            <a:chOff x="5266809" y="235190"/>
            <a:chExt cx="1305455" cy="1122108"/>
          </a:xfrm>
          <a:solidFill>
            <a:schemeClr val="bg1">
              <a:lumMod val="85000"/>
            </a:schemeClr>
          </a:solidFill>
        </p:grpSpPr>
        <p:sp>
          <p:nvSpPr>
            <p:cNvPr id="76" name="Text Box 31"/>
            <p:cNvSpPr txBox="1">
              <a:spLocks noChangeArrowheads="1"/>
            </p:cNvSpPr>
            <p:nvPr/>
          </p:nvSpPr>
          <p:spPr bwMode="auto">
            <a:xfrm>
              <a:off x="5508419" y="819486"/>
              <a:ext cx="635217" cy="53781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2r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7" name="Text Box 30"/>
            <p:cNvSpPr txBox="1">
              <a:spLocks noChangeArrowheads="1"/>
            </p:cNvSpPr>
            <p:nvPr/>
          </p:nvSpPr>
          <p:spPr bwMode="auto">
            <a:xfrm>
              <a:off x="5266809" y="235190"/>
              <a:ext cx="1305455" cy="71436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3600" b="1" baseline="300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8" name="Line 28"/>
            <p:cNvSpPr>
              <a:spLocks noChangeShapeType="1"/>
            </p:cNvSpPr>
            <p:nvPr/>
          </p:nvSpPr>
          <p:spPr bwMode="auto">
            <a:xfrm>
              <a:off x="5409685" y="785794"/>
              <a:ext cx="1131681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9" name="Прямоугольник 78"/>
          <p:cNvSpPr/>
          <p:nvPr/>
        </p:nvSpPr>
        <p:spPr>
          <a:xfrm>
            <a:off x="1981719" y="3286124"/>
            <a:ext cx="7328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sz="4000" b="1" dirty="0" smtClean="0">
                <a:latin typeface="Times New Roman"/>
                <a:ea typeface="Times New Roman"/>
              </a:rPr>
              <a:t> = </a:t>
            </a:r>
            <a:endParaRPr lang="ru-RU" sz="2800" dirty="0" smtClean="0">
              <a:latin typeface="Times New Roman"/>
              <a:ea typeface="Times New Roman"/>
            </a:endParaRPr>
          </a:p>
        </p:txBody>
      </p:sp>
      <p:grpSp>
        <p:nvGrpSpPr>
          <p:cNvPr id="19" name="Group 7"/>
          <p:cNvGrpSpPr>
            <a:grpSpLocks/>
          </p:cNvGrpSpPr>
          <p:nvPr/>
        </p:nvGrpSpPr>
        <p:grpSpPr bwMode="auto">
          <a:xfrm>
            <a:off x="2486705" y="3072044"/>
            <a:ext cx="1442353" cy="1142774"/>
            <a:chOff x="9720" y="3231"/>
            <a:chExt cx="630" cy="578"/>
          </a:xfrm>
          <a:noFill/>
        </p:grpSpPr>
        <p:sp>
          <p:nvSpPr>
            <p:cNvPr id="81" name="Text Box 8"/>
            <p:cNvSpPr txBox="1">
              <a:spLocks noChangeArrowheads="1"/>
            </p:cNvSpPr>
            <p:nvPr/>
          </p:nvSpPr>
          <p:spPr bwMode="auto">
            <a:xfrm>
              <a:off x="9757" y="3513"/>
              <a:ext cx="592" cy="296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smtClean="0">
                  <a:solidFill>
                    <a:srgbClr val="7030A0"/>
                  </a:solidFill>
                  <a:latin typeface="Times New Roman"/>
                  <a:ea typeface="Times New Roman"/>
                </a:rPr>
                <a:t>m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b="1" dirty="0" smtClean="0">
                  <a:latin typeface="Times New Roman"/>
                  <a:ea typeface="Times New Roman"/>
                </a:rPr>
                <a:t>r</a:t>
              </a:r>
              <a:r>
                <a:rPr lang="en-US" sz="32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" name="Text Box 9"/>
            <p:cNvSpPr txBox="1">
              <a:spLocks noChangeArrowheads="1"/>
            </p:cNvSpPr>
            <p:nvPr/>
          </p:nvSpPr>
          <p:spPr bwMode="auto">
            <a:xfrm>
              <a:off x="9720" y="3231"/>
              <a:ext cx="630" cy="253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lang="en-US" sz="3200" b="1" dirty="0" smtClean="0">
                  <a:solidFill>
                    <a:srgbClr val="7030A0"/>
                  </a:solidFill>
                  <a:latin typeface="Times New Roman"/>
                  <a:ea typeface="Times New Roman"/>
                </a:rPr>
                <a:t>m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/>
                  <a:ea typeface="Times New Roman"/>
                </a:rPr>
                <a:t>n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b="1" dirty="0" smtClean="0">
                  <a:latin typeface="Times New Roman"/>
                  <a:ea typeface="Times New Roman"/>
                </a:rPr>
                <a:t>h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3" name="Line 10"/>
            <p:cNvSpPr>
              <a:spLocks noChangeShapeType="1"/>
            </p:cNvSpPr>
            <p:nvPr/>
          </p:nvSpPr>
          <p:spPr bwMode="auto">
            <a:xfrm>
              <a:off x="9757" y="3524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4" name="Прямоугольник 83"/>
          <p:cNvSpPr/>
          <p:nvPr/>
        </p:nvSpPr>
        <p:spPr>
          <a:xfrm>
            <a:off x="4201217" y="3324179"/>
            <a:ext cx="894797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4000" b="1" dirty="0" err="1" smtClean="0">
                <a:latin typeface="Times New Roman"/>
                <a:ea typeface="Times New Roman"/>
              </a:rPr>
              <a:t>r</a:t>
            </a:r>
            <a:r>
              <a:rPr lang="en-US" sz="40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4000" b="1" dirty="0" smtClean="0">
                <a:latin typeface="Times New Roman"/>
                <a:ea typeface="Times New Roman"/>
              </a:rPr>
              <a:t>=</a:t>
            </a:r>
            <a:endParaRPr lang="ru-RU" sz="2800" dirty="0" smtClean="0">
              <a:latin typeface="Times New Roman"/>
              <a:ea typeface="Times New Roman"/>
            </a:endParaRPr>
          </a:p>
        </p:txBody>
      </p:sp>
      <p:grpSp>
        <p:nvGrpSpPr>
          <p:cNvPr id="20" name="Group 7"/>
          <p:cNvGrpSpPr>
            <a:grpSpLocks/>
          </p:cNvGrpSpPr>
          <p:nvPr/>
        </p:nvGrpSpPr>
        <p:grpSpPr bwMode="auto">
          <a:xfrm>
            <a:off x="5058473" y="3103371"/>
            <a:ext cx="1442353" cy="1142774"/>
            <a:chOff x="9720" y="3231"/>
            <a:chExt cx="630" cy="578"/>
          </a:xfrm>
          <a:noFill/>
        </p:grpSpPr>
        <p:sp>
          <p:nvSpPr>
            <p:cNvPr id="86" name="Text Box 8"/>
            <p:cNvSpPr txBox="1">
              <a:spLocks noChangeArrowheads="1"/>
            </p:cNvSpPr>
            <p:nvPr/>
          </p:nvSpPr>
          <p:spPr bwMode="auto">
            <a:xfrm>
              <a:off x="9757" y="3513"/>
              <a:ext cx="592" cy="29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1000"/>
                </a:spcAft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ru-RU" sz="3200" b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3200" b="1" baseline="300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b="1" dirty="0" smtClean="0">
                  <a:solidFill>
                    <a:srgbClr val="7030A0"/>
                  </a:solidFill>
                  <a:latin typeface="Times New Roman"/>
                  <a:ea typeface="Times New Roman"/>
                </a:rPr>
                <a:t>m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7" name="Text Box 9"/>
            <p:cNvSpPr txBox="1">
              <a:spLocks noChangeArrowheads="1"/>
            </p:cNvSpPr>
            <p:nvPr/>
          </p:nvSpPr>
          <p:spPr bwMode="auto">
            <a:xfrm>
              <a:off x="9720" y="3231"/>
              <a:ext cx="630" cy="25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lang="en-US" sz="3200" b="1" dirty="0" smtClean="0">
                  <a:solidFill>
                    <a:srgbClr val="FF0000"/>
                  </a:solidFill>
                  <a:latin typeface="Times New Roman"/>
                  <a:ea typeface="Times New Roman"/>
                </a:rPr>
                <a:t>n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  </a:t>
              </a:r>
              <a:r>
                <a:rPr lang="en-US" sz="3200" b="1" dirty="0" smtClean="0">
                  <a:latin typeface="Times New Roman"/>
                  <a:ea typeface="Times New Roman"/>
                </a:rPr>
                <a:t>h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8" name="Line 10"/>
            <p:cNvSpPr>
              <a:spLocks noChangeShapeType="1"/>
            </p:cNvSpPr>
            <p:nvPr/>
          </p:nvSpPr>
          <p:spPr bwMode="auto">
            <a:xfrm>
              <a:off x="9757" y="3524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9" name="Прямоугольник 88"/>
          <p:cNvSpPr/>
          <p:nvPr/>
        </p:nvSpPr>
        <p:spPr>
          <a:xfrm>
            <a:off x="6500826" y="3467055"/>
            <a:ext cx="8755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4000" b="1" dirty="0" smtClean="0">
                <a:latin typeface="Times New Roman"/>
                <a:ea typeface="Times New Roman"/>
              </a:rPr>
              <a:t>r</a:t>
            </a:r>
            <a:r>
              <a:rPr lang="en-US" sz="40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4000" b="1" dirty="0" smtClean="0">
                <a:latin typeface="Times New Roman"/>
                <a:ea typeface="Times New Roman"/>
              </a:rPr>
              <a:t>=</a:t>
            </a:r>
            <a:endParaRPr lang="ru-RU" sz="2800" dirty="0" smtClean="0">
              <a:latin typeface="Times New Roman"/>
              <a:ea typeface="Times New Roman"/>
            </a:endParaRPr>
          </a:p>
        </p:txBody>
      </p:sp>
      <p:grpSp>
        <p:nvGrpSpPr>
          <p:cNvPr id="21" name="Group 7"/>
          <p:cNvGrpSpPr>
            <a:grpSpLocks/>
          </p:cNvGrpSpPr>
          <p:nvPr/>
        </p:nvGrpSpPr>
        <p:grpSpPr bwMode="auto">
          <a:xfrm>
            <a:off x="7286644" y="3272476"/>
            <a:ext cx="1442353" cy="1142774"/>
            <a:chOff x="9720" y="3231"/>
            <a:chExt cx="630" cy="578"/>
          </a:xfrm>
          <a:noFill/>
        </p:grpSpPr>
        <p:sp>
          <p:nvSpPr>
            <p:cNvPr id="91" name="Text Box 8"/>
            <p:cNvSpPr txBox="1">
              <a:spLocks noChangeArrowheads="1"/>
            </p:cNvSpPr>
            <p:nvPr/>
          </p:nvSpPr>
          <p:spPr bwMode="auto">
            <a:xfrm>
              <a:off x="9757" y="3513"/>
              <a:ext cx="592" cy="29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1000"/>
                </a:spcAft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ru-RU" sz="3200" b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3200" b="1" baseline="300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b="1" dirty="0" smtClean="0">
                  <a:solidFill>
                    <a:srgbClr val="7030A0"/>
                  </a:solidFill>
                  <a:latin typeface="Times New Roman"/>
                  <a:ea typeface="Times New Roman"/>
                </a:rPr>
                <a:t>m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2" name="Text Box 9"/>
            <p:cNvSpPr txBox="1">
              <a:spLocks noChangeArrowheads="1"/>
            </p:cNvSpPr>
            <p:nvPr/>
          </p:nvSpPr>
          <p:spPr bwMode="auto">
            <a:xfrm>
              <a:off x="9720" y="3231"/>
              <a:ext cx="630" cy="25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lang="en-US" sz="3200" b="1" dirty="0" smtClean="0">
                  <a:solidFill>
                    <a:srgbClr val="FF0000"/>
                  </a:solidFill>
                  <a:latin typeface="Times New Roman"/>
                  <a:ea typeface="Times New Roman"/>
                </a:rPr>
                <a:t>1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  </a:t>
              </a:r>
              <a:r>
                <a:rPr lang="en-US" sz="3200" b="1" dirty="0" smtClean="0">
                  <a:latin typeface="Times New Roman"/>
                  <a:ea typeface="Times New Roman"/>
                </a:rPr>
                <a:t>h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3" name="Line 10"/>
            <p:cNvSpPr>
              <a:spLocks noChangeShapeType="1"/>
            </p:cNvSpPr>
            <p:nvPr/>
          </p:nvSpPr>
          <p:spPr bwMode="auto">
            <a:xfrm>
              <a:off x="9757" y="3524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5" name="Прямоугольник 94"/>
          <p:cNvSpPr/>
          <p:nvPr/>
        </p:nvSpPr>
        <p:spPr>
          <a:xfrm>
            <a:off x="-32" y="4173874"/>
            <a:ext cx="894797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4000" b="1" dirty="0" err="1" smtClean="0">
                <a:latin typeface="Times New Roman"/>
                <a:ea typeface="Times New Roman"/>
              </a:rPr>
              <a:t>r</a:t>
            </a:r>
            <a:r>
              <a:rPr lang="en-US" sz="40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4000" b="1" dirty="0" smtClean="0">
                <a:latin typeface="Times New Roman"/>
                <a:ea typeface="Times New Roman"/>
              </a:rPr>
              <a:t>=</a:t>
            </a:r>
            <a:endParaRPr lang="ru-RU" sz="2800" dirty="0" smtClean="0">
              <a:latin typeface="Times New Roman"/>
              <a:ea typeface="Times New Roman"/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788984" y="4143380"/>
            <a:ext cx="1125629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4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n</a:t>
            </a:r>
            <a:r>
              <a:rPr lang="en-US" sz="4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40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r</a:t>
            </a:r>
            <a:r>
              <a:rPr lang="en-US" sz="4000" b="1" baseline="-25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800" dirty="0" smtClean="0">
              <a:solidFill>
                <a:srgbClr val="0033CC"/>
              </a:solidFill>
              <a:latin typeface="Times New Roman"/>
              <a:ea typeface="Times New Roman"/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1928794" y="4263102"/>
            <a:ext cx="72152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32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r</a:t>
            </a:r>
            <a:r>
              <a:rPr lang="ru-RU" sz="3200" b="1" baseline="-25000" dirty="0" smtClean="0">
                <a:solidFill>
                  <a:srgbClr val="0033CC"/>
                </a:solidFill>
                <a:latin typeface="Times New Roman"/>
                <a:ea typeface="Times New Roman"/>
              </a:rPr>
              <a:t>1</a:t>
            </a:r>
            <a:r>
              <a:rPr lang="ru-RU" sz="3200" b="1" dirty="0" smtClean="0">
                <a:latin typeface="Times New Roman"/>
                <a:ea typeface="Times New Roman"/>
              </a:rPr>
              <a:t>= 5 10</a:t>
            </a:r>
            <a:r>
              <a:rPr lang="ru-RU" sz="3200" b="1" baseline="30000" dirty="0" smtClean="0">
                <a:latin typeface="Times New Roman"/>
                <a:ea typeface="Times New Roman"/>
              </a:rPr>
              <a:t>-11</a:t>
            </a:r>
            <a:r>
              <a:rPr lang="ru-RU" sz="3200" b="1" dirty="0" smtClean="0">
                <a:latin typeface="Times New Roman"/>
                <a:ea typeface="Times New Roman"/>
              </a:rPr>
              <a:t>м,</a:t>
            </a:r>
            <a:r>
              <a:rPr lang="ru-RU" sz="3200" dirty="0" smtClean="0">
                <a:latin typeface="Times New Roman"/>
                <a:ea typeface="Times New Roman"/>
              </a:rPr>
              <a:t> </a:t>
            </a:r>
            <a:r>
              <a:rPr lang="en-US" sz="28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r</a:t>
            </a:r>
            <a:r>
              <a:rPr lang="ru-RU" sz="2800" b="1" baseline="-25000" dirty="0" smtClean="0">
                <a:solidFill>
                  <a:srgbClr val="006600"/>
                </a:solidFill>
                <a:latin typeface="Times New Roman"/>
                <a:ea typeface="Times New Roman"/>
              </a:rPr>
              <a:t>2</a:t>
            </a:r>
            <a:r>
              <a:rPr lang="ru-RU" sz="28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=20 </a:t>
            </a:r>
            <a:r>
              <a:rPr lang="ru-RU" sz="2800" dirty="0" smtClean="0">
                <a:latin typeface="Times New Roman"/>
                <a:ea typeface="Times New Roman"/>
              </a:rPr>
              <a:t>10</a:t>
            </a:r>
            <a:r>
              <a:rPr lang="ru-RU" sz="2800" baseline="30000" dirty="0" smtClean="0">
                <a:latin typeface="Times New Roman"/>
                <a:ea typeface="Times New Roman"/>
              </a:rPr>
              <a:t>-11</a:t>
            </a:r>
            <a:r>
              <a:rPr lang="ru-RU" sz="2800" dirty="0" smtClean="0">
                <a:latin typeface="Times New Roman"/>
                <a:ea typeface="Times New Roman"/>
              </a:rPr>
              <a:t>м,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r</a:t>
            </a:r>
            <a:r>
              <a:rPr lang="ru-RU" sz="2800" b="1" baseline="-250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3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= 45 </a:t>
            </a:r>
            <a:r>
              <a:rPr lang="ru-RU" sz="2800" dirty="0" smtClean="0">
                <a:latin typeface="Times New Roman"/>
                <a:ea typeface="Times New Roman"/>
              </a:rPr>
              <a:t>10</a:t>
            </a:r>
            <a:r>
              <a:rPr lang="ru-RU" sz="2800" baseline="30000" dirty="0" smtClean="0">
                <a:latin typeface="Times New Roman"/>
                <a:ea typeface="Times New Roman"/>
              </a:rPr>
              <a:t>-11</a:t>
            </a:r>
            <a:r>
              <a:rPr lang="ru-RU" sz="2800" dirty="0" smtClean="0">
                <a:latin typeface="Times New Roman"/>
                <a:ea typeface="Times New Roman"/>
              </a:rPr>
              <a:t>м ..... </a:t>
            </a:r>
            <a:endParaRPr lang="ru-RU" sz="2800" b="1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grpSp>
        <p:nvGrpSpPr>
          <p:cNvPr id="25" name="Группа 5"/>
          <p:cNvGrpSpPr/>
          <p:nvPr/>
        </p:nvGrpSpPr>
        <p:grpSpPr>
          <a:xfrm>
            <a:off x="6215074" y="1214422"/>
            <a:ext cx="1999354" cy="1143008"/>
            <a:chOff x="571472" y="4223191"/>
            <a:chExt cx="1999354" cy="1143008"/>
          </a:xfrm>
        </p:grpSpPr>
        <p:grpSp>
          <p:nvGrpSpPr>
            <p:cNvPr id="31" name="Group 4"/>
            <p:cNvGrpSpPr>
              <a:grpSpLocks/>
            </p:cNvGrpSpPr>
            <p:nvPr/>
          </p:nvGrpSpPr>
          <p:grpSpPr bwMode="auto">
            <a:xfrm>
              <a:off x="1427732" y="4223191"/>
              <a:ext cx="1143094" cy="1143008"/>
              <a:chOff x="11051" y="3861"/>
              <a:chExt cx="273" cy="448"/>
            </a:xfrm>
          </p:grpSpPr>
          <p:sp>
            <p:nvSpPr>
              <p:cNvPr id="104" name="Text Box 5"/>
              <p:cNvSpPr txBox="1">
                <a:spLocks noChangeArrowheads="1"/>
              </p:cNvSpPr>
              <p:nvPr/>
            </p:nvSpPr>
            <p:spPr bwMode="auto">
              <a:xfrm>
                <a:off x="11051" y="3861"/>
                <a:ext cx="27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kumimoji="0" lang="en-US" sz="3600" b="1" i="0" u="none" strike="noStrike" cap="none" normalizeH="0" baseline="0" dirty="0" err="1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kumimoji="0" lang="en-US" sz="3600" b="1" i="0" u="none" strike="noStrike" cap="none" normalizeH="0" baseline="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en-US" sz="3600" b="1" baseline="30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endParaRPr lang="ru-RU" sz="3600" dirty="0" smtClean="0">
                  <a:solidFill>
                    <a:srgbClr val="0014AC"/>
                  </a:solidFill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-25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5" name="Text Box 6"/>
              <p:cNvSpPr txBox="1">
                <a:spLocks noChangeArrowheads="1"/>
              </p:cNvSpPr>
              <p:nvPr/>
            </p:nvSpPr>
            <p:spPr bwMode="auto">
              <a:xfrm>
                <a:off x="11102" y="4085"/>
                <a:ext cx="221" cy="2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2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r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4336" name="Группа 34"/>
            <p:cNvGrpSpPr/>
            <p:nvPr/>
          </p:nvGrpSpPr>
          <p:grpSpPr>
            <a:xfrm>
              <a:off x="571472" y="4551606"/>
              <a:ext cx="1787958" cy="556138"/>
              <a:chOff x="1069530" y="2742358"/>
              <a:chExt cx="1787958" cy="556138"/>
            </a:xfrm>
          </p:grpSpPr>
          <p:sp>
            <p:nvSpPr>
              <p:cNvPr id="102" name="Text Box 7"/>
              <p:cNvSpPr txBox="1">
                <a:spLocks noChangeArrowheads="1"/>
              </p:cNvSpPr>
              <p:nvPr/>
            </p:nvSpPr>
            <p:spPr bwMode="auto">
              <a:xfrm>
                <a:off x="1069530" y="2742358"/>
                <a:ext cx="1428760" cy="5561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>
                  <a:spcAft>
                    <a:spcPts val="1000"/>
                  </a:spcAft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E</a:t>
                </a:r>
                <a:r>
                  <a:rPr kumimoji="0" lang="ru-RU" sz="36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-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03" name="Прямая соединительная линия 102"/>
              <p:cNvCxnSpPr/>
              <p:nvPr/>
            </p:nvCxnSpPr>
            <p:spPr>
              <a:xfrm>
                <a:off x="2285984" y="3071810"/>
                <a:ext cx="571504" cy="1588"/>
              </a:xfrm>
              <a:prstGeom prst="line">
                <a:avLst/>
              </a:prstGeom>
              <a:ln w="476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6" name="Прямоугольник 105"/>
          <p:cNvSpPr/>
          <p:nvPr/>
        </p:nvSpPr>
        <p:spPr>
          <a:xfrm>
            <a:off x="5572132" y="5292882"/>
            <a:ext cx="7328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sz="4000" b="1" dirty="0" smtClean="0">
                <a:latin typeface="Times New Roman"/>
                <a:ea typeface="Times New Roman"/>
              </a:rPr>
              <a:t> = </a:t>
            </a:r>
            <a:endParaRPr lang="ru-RU" sz="2800" dirty="0" smtClean="0">
              <a:latin typeface="Times New Roman"/>
              <a:ea typeface="Times New Roman"/>
            </a:endParaRPr>
          </a:p>
        </p:txBody>
      </p:sp>
      <p:grpSp>
        <p:nvGrpSpPr>
          <p:cNvPr id="14337" name="Group 7"/>
          <p:cNvGrpSpPr>
            <a:grpSpLocks/>
          </p:cNvGrpSpPr>
          <p:nvPr/>
        </p:nvGrpSpPr>
        <p:grpSpPr bwMode="auto">
          <a:xfrm>
            <a:off x="6143781" y="5028809"/>
            <a:ext cx="1513326" cy="1186270"/>
            <a:chOff x="9726" y="3209"/>
            <a:chExt cx="661" cy="600"/>
          </a:xfrm>
          <a:solidFill>
            <a:srgbClr val="FFFF00"/>
          </a:solidFill>
        </p:grpSpPr>
        <p:sp>
          <p:nvSpPr>
            <p:cNvPr id="112" name="Text Box 8"/>
            <p:cNvSpPr txBox="1">
              <a:spLocks noChangeArrowheads="1"/>
            </p:cNvSpPr>
            <p:nvPr/>
          </p:nvSpPr>
          <p:spPr bwMode="auto">
            <a:xfrm>
              <a:off x="9726" y="3209"/>
              <a:ext cx="655" cy="29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1000"/>
                </a:spcAft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en-US" sz="3200" b="1" baseline="300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3200" b="1" baseline="300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r>
                <a:rPr lang="en-US" sz="3200" b="1" dirty="0" smtClean="0">
                  <a:solidFill>
                    <a:srgbClr val="7030A0"/>
                  </a:solidFill>
                  <a:latin typeface="Times New Roman"/>
                  <a:ea typeface="Times New Roman"/>
                </a:rPr>
                <a:t>m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" name="Text Box 9"/>
            <p:cNvSpPr txBox="1">
              <a:spLocks noChangeArrowheads="1"/>
            </p:cNvSpPr>
            <p:nvPr/>
          </p:nvSpPr>
          <p:spPr bwMode="auto">
            <a:xfrm>
              <a:off x="9757" y="3556"/>
              <a:ext cx="630" cy="25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lang="en-US" sz="3200" b="1" dirty="0" smtClean="0">
                  <a:latin typeface="Times New Roman"/>
                  <a:ea typeface="Times New Roman"/>
                </a:rPr>
                <a:t>2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3200" b="1" dirty="0" smtClean="0">
                  <a:latin typeface="Times New Roman"/>
                  <a:ea typeface="Times New Roman"/>
                </a:rPr>
                <a:t>h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/>
                  <a:ea typeface="Times New Roman"/>
                </a:rPr>
                <a:t>n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4" name="Line 10"/>
            <p:cNvSpPr>
              <a:spLocks noChangeShapeType="1"/>
            </p:cNvSpPr>
            <p:nvPr/>
          </p:nvSpPr>
          <p:spPr bwMode="auto">
            <a:xfrm>
              <a:off x="9757" y="3524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8" name="Text Box 7"/>
          <p:cNvSpPr txBox="1">
            <a:spLocks noChangeArrowheads="1"/>
          </p:cNvSpPr>
          <p:nvPr/>
        </p:nvSpPr>
        <p:spPr bwMode="auto">
          <a:xfrm>
            <a:off x="3286117" y="5966318"/>
            <a:ext cx="1000132" cy="55613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E</a:t>
            </a:r>
            <a:r>
              <a:rPr lang="en-US" sz="36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" name="Text Box 7"/>
          <p:cNvSpPr txBox="1">
            <a:spLocks noChangeArrowheads="1"/>
          </p:cNvSpPr>
          <p:nvPr/>
        </p:nvSpPr>
        <p:spPr bwMode="auto">
          <a:xfrm>
            <a:off x="4214810" y="5658944"/>
            <a:ext cx="1000132" cy="55613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E</a:t>
            </a:r>
            <a:r>
              <a:rPr lang="en-US" sz="3600" b="1" baseline="-25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" name="Line 10"/>
          <p:cNvSpPr>
            <a:spLocks noChangeShapeType="1"/>
          </p:cNvSpPr>
          <p:nvPr/>
        </p:nvSpPr>
        <p:spPr bwMode="auto">
          <a:xfrm>
            <a:off x="4215848" y="6286520"/>
            <a:ext cx="756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4274147" y="6221576"/>
            <a:ext cx="726481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4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n</a:t>
            </a:r>
            <a:r>
              <a:rPr lang="en-US" sz="4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endParaRPr lang="ru-RU" sz="2800" dirty="0" smtClean="0">
              <a:solidFill>
                <a:srgbClr val="0033CC"/>
              </a:solidFill>
              <a:latin typeface="Times New Roman"/>
              <a:ea typeface="Times New Roman"/>
            </a:endParaRPr>
          </a:p>
        </p:txBody>
      </p:sp>
      <p:sp>
        <p:nvSpPr>
          <p:cNvPr id="125" name="Text Box 24"/>
          <p:cNvSpPr txBox="1">
            <a:spLocks noChangeArrowheads="1"/>
          </p:cNvSpPr>
          <p:nvPr/>
        </p:nvSpPr>
        <p:spPr bwMode="auto">
          <a:xfrm>
            <a:off x="5214942" y="6208736"/>
            <a:ext cx="100013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-13,6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7" name="Text Box 24"/>
          <p:cNvSpPr txBox="1">
            <a:spLocks noChangeArrowheads="1"/>
          </p:cNvSpPr>
          <p:nvPr/>
        </p:nvSpPr>
        <p:spPr bwMode="auto">
          <a:xfrm>
            <a:off x="6429388" y="6208736"/>
            <a:ext cx="857256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-1,51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8" name="Text Box 24"/>
          <p:cNvSpPr txBox="1">
            <a:spLocks noChangeArrowheads="1"/>
          </p:cNvSpPr>
          <p:nvPr/>
        </p:nvSpPr>
        <p:spPr bwMode="auto">
          <a:xfrm>
            <a:off x="7500958" y="6208736"/>
            <a:ext cx="857256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0,85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5214942" y="285728"/>
            <a:ext cx="2571768" cy="100013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6" name="Прямоугольник 125"/>
          <p:cNvSpPr/>
          <p:nvPr/>
        </p:nvSpPr>
        <p:spPr>
          <a:xfrm>
            <a:off x="0" y="1"/>
            <a:ext cx="7143768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dirty="0" smtClean="0">
                <a:latin typeface="Times New Roman"/>
                <a:ea typeface="Times New Roman"/>
              </a:rPr>
              <a:t>(время жизни в </a:t>
            </a:r>
            <a:r>
              <a:rPr lang="ru-RU" sz="24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возбужденном</a:t>
            </a:r>
            <a:r>
              <a:rPr lang="ru-RU" sz="2400" dirty="0" smtClean="0">
                <a:latin typeface="Times New Roman"/>
                <a:ea typeface="Times New Roman"/>
              </a:rPr>
              <a:t> состоянии 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10</a:t>
            </a:r>
            <a:r>
              <a:rPr lang="ru-RU" sz="2800" b="1" baseline="300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-8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с.</a:t>
            </a:r>
            <a:r>
              <a:rPr lang="ru-RU" sz="2400" dirty="0" smtClean="0">
                <a:latin typeface="Times New Roman"/>
                <a:ea typeface="Times New Roman"/>
              </a:rPr>
              <a:t>)</a:t>
            </a:r>
            <a:endParaRPr lang="ru-RU" sz="2400" dirty="0">
              <a:latin typeface="Times New Roman"/>
              <a:ea typeface="Times New Roman"/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0" y="4857760"/>
            <a:ext cx="464347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m</a:t>
            </a:r>
            <a:r>
              <a:rPr lang="ru-RU" sz="28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=1(серия </a:t>
            </a:r>
            <a:r>
              <a:rPr lang="ru-RU" sz="2800" b="1" dirty="0" err="1" smtClean="0">
                <a:solidFill>
                  <a:srgbClr val="0033CC"/>
                </a:solidFill>
                <a:latin typeface="Times New Roman"/>
                <a:ea typeface="Times New Roman"/>
              </a:rPr>
              <a:t>Лаймана</a:t>
            </a:r>
            <a:r>
              <a:rPr lang="ru-RU" sz="28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, УФ) </a:t>
            </a:r>
          </a:p>
          <a:p>
            <a:pPr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Times New Roman"/>
              </a:rPr>
              <a:t> </a:t>
            </a:r>
            <a:r>
              <a:rPr lang="en-US" sz="28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m</a:t>
            </a:r>
            <a:r>
              <a:rPr lang="ru-RU" sz="28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=2(</a:t>
            </a:r>
            <a:r>
              <a:rPr lang="ru-RU" sz="2800" b="1" dirty="0" err="1" smtClean="0">
                <a:solidFill>
                  <a:srgbClr val="006600"/>
                </a:solidFill>
                <a:latin typeface="Times New Roman"/>
                <a:ea typeface="Times New Roman"/>
              </a:rPr>
              <a:t>Бальмера</a:t>
            </a:r>
            <a:r>
              <a:rPr lang="ru-RU" sz="28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,  видимый )</a:t>
            </a:r>
          </a:p>
          <a:p>
            <a:pPr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Times New Roman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m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=3(...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Пашена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,  ИК)</a:t>
            </a:r>
            <a:endParaRPr lang="ru-RU" sz="2800" b="1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sp>
        <p:nvSpPr>
          <p:cNvPr id="129" name="Выгнутая вверх стрелка 128"/>
          <p:cNvSpPr/>
          <p:nvPr/>
        </p:nvSpPr>
        <p:spPr>
          <a:xfrm rot="3753010" flipV="1">
            <a:off x="3705397" y="4914440"/>
            <a:ext cx="2274891" cy="3009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50509E-6 L -0.03924 0.14546 " pathEditMode="relative" rAng="0" ptsTypes="AA">
                                      <p:cBhvr>
                                        <p:cTn id="9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0" y="7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2951E-7 L -0.49792 0.41605 " pathEditMode="relative" rAng="0" ptsTypes="AA">
                                      <p:cBhvr>
                                        <p:cTn id="1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900" y="208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23682E-6 L -0.25816 0.55411 " pathEditMode="relative" rAng="0" ptsTypes="AA">
                                      <p:cBhvr>
                                        <p:cTn id="20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00" y="277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7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2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3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8" dur="10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10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1" dur="10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6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2000"/>
                            </p:stCondLst>
                            <p:childTnLst>
                              <p:par>
                                <p:cTn id="2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9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5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1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6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7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2" dur="3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3" dur="3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4" dur="3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9" dur="300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0" dur="300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1" dur="300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6" dur="3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7" dur="3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8" dur="3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14348" grpId="0" animBg="1"/>
      <p:bldP spid="26" grpId="0"/>
      <p:bldP spid="28" grpId="0"/>
      <p:bldP spid="42" grpId="0"/>
      <p:bldP spid="57" grpId="0" animBg="1"/>
      <p:bldP spid="58" grpId="0" animBg="1"/>
      <p:bldP spid="67" grpId="0"/>
      <p:bldP spid="68" grpId="0" animBg="1"/>
      <p:bldP spid="74" grpId="0" animBg="1"/>
      <p:bldP spid="79" grpId="0"/>
      <p:bldP spid="84" grpId="0" animBg="1"/>
      <p:bldP spid="89" grpId="0"/>
      <p:bldP spid="95" grpId="0" animBg="1"/>
      <p:bldP spid="96" grpId="0" animBg="1"/>
      <p:bldP spid="97" grpId="0"/>
      <p:bldP spid="106" grpId="0"/>
      <p:bldP spid="118" grpId="0" animBg="1"/>
      <p:bldP spid="122" grpId="0" animBg="1"/>
      <p:bldP spid="123" grpId="0" animBg="1"/>
      <p:bldP spid="124" grpId="0" animBg="1"/>
      <p:bldP spid="125" grpId="0" animBg="1"/>
      <p:bldP spid="127" grpId="0" animBg="1"/>
      <p:bldP spid="128" grpId="0" animBg="1"/>
      <p:bldP spid="51" grpId="0" animBg="1"/>
      <p:bldP spid="126" grpId="0" animBg="1"/>
      <p:bldP spid="98" grpId="0" build="p"/>
      <p:bldP spid="1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-7146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14480" y="428604"/>
            <a:ext cx="5643602" cy="2786082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-28</a:t>
            </a: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500"/>
                            </p:stCondLst>
                            <p:childTnLst>
                              <p:par>
                                <p:cTn id="4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500"/>
                            </p:stCondLst>
                            <p:childTnLst>
                              <p:par>
                                <p:cTn id="54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9500"/>
                            </p:stCondLst>
                            <p:childTnLst>
                              <p:par>
                                <p:cTn id="57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500"/>
                            </p:stCondLst>
                            <p:childTnLst>
                              <p:par>
                                <p:cTn id="64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1500"/>
                            </p:stCondLst>
                            <p:childTnLst>
                              <p:par>
                                <p:cTn id="69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2500"/>
                            </p:stCondLst>
                            <p:childTnLst>
                              <p:par>
                                <p:cTn id="74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3500"/>
                            </p:stCondLst>
                            <p:childTnLst>
                              <p:par>
                                <p:cTn id="81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2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WordArt 4"/>
          <p:cNvSpPr>
            <a:spLocks noChangeArrowheads="1" noChangeShapeType="1" noTextEdit="1"/>
          </p:cNvSpPr>
          <p:nvPr/>
        </p:nvSpPr>
        <p:spPr bwMode="gray">
          <a:xfrm>
            <a:off x="-41830" y="1412776"/>
            <a:ext cx="8358246" cy="1296144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18900000" algn="bl" rotWithShape="0">
                    <a:srgbClr val="000000">
                      <a:alpha val="39998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Физическая оптика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596" y="6273225"/>
            <a:ext cx="4143404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физика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39802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11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85918" y="0"/>
            <a:ext cx="457227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Тема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21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-28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WordArt 4"/>
          <p:cNvSpPr>
            <a:spLocks noChangeArrowheads="1" noChangeShapeType="1" noTextEdit="1"/>
          </p:cNvSpPr>
          <p:nvPr/>
        </p:nvSpPr>
        <p:spPr bwMode="gray">
          <a:xfrm rot="20665506">
            <a:off x="728220" y="2879156"/>
            <a:ext cx="8358246" cy="157163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Решение  задач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66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WordArt 4"/>
          <p:cNvSpPr>
            <a:spLocks noChangeArrowheads="1" noChangeShapeType="1" noTextEdit="1"/>
          </p:cNvSpPr>
          <p:nvPr/>
        </p:nvSpPr>
        <p:spPr bwMode="gray">
          <a:xfrm>
            <a:off x="2094563" y="4509120"/>
            <a:ext cx="7049437" cy="158476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кванты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C0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0" y="3929066"/>
            <a:ext cx="9144000" cy="35719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ts val="63"/>
              </a:spcBef>
              <a:spcAft>
                <a:spcPts val="1000"/>
              </a:spcAft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12.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Чему   равна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частота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света,   если   энергия   фотона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?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62162" y="5731393"/>
            <a:ext cx="195598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sz="4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=h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endParaRPr lang="en-US" sz="3600" b="1" baseline="30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988549" y="5767018"/>
            <a:ext cx="10118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4000" b="1" baseline="30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 b="1" baseline="30000" dirty="0" smtClean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3214678" y="5711652"/>
            <a:ext cx="1659648" cy="953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m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=       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Group 10"/>
          <p:cNvGrpSpPr>
            <a:grpSpLocks/>
          </p:cNvGrpSpPr>
          <p:nvPr/>
        </p:nvGrpSpPr>
        <p:grpSpPr bwMode="auto">
          <a:xfrm>
            <a:off x="4357686" y="5286388"/>
            <a:ext cx="1711350" cy="1642740"/>
            <a:chOff x="2766" y="3345"/>
            <a:chExt cx="917" cy="821"/>
          </a:xfrm>
        </p:grpSpPr>
        <p:grpSp>
          <p:nvGrpSpPr>
            <p:cNvPr id="15" name="Group 11"/>
            <p:cNvGrpSpPr>
              <a:grpSpLocks/>
            </p:cNvGrpSpPr>
            <p:nvPr/>
          </p:nvGrpSpPr>
          <p:grpSpPr bwMode="auto">
            <a:xfrm>
              <a:off x="2766" y="3345"/>
              <a:ext cx="917" cy="821"/>
              <a:chOff x="11367" y="3645"/>
              <a:chExt cx="1110" cy="821"/>
            </a:xfrm>
          </p:grpSpPr>
          <p:sp>
            <p:nvSpPr>
              <p:cNvPr id="17" name="Line 12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18" name="Group 13"/>
              <p:cNvGrpSpPr>
                <a:grpSpLocks/>
              </p:cNvGrpSpPr>
              <p:nvPr/>
            </p:nvGrpSpPr>
            <p:grpSpPr bwMode="auto">
              <a:xfrm>
                <a:off x="11367" y="3645"/>
                <a:ext cx="1110" cy="821"/>
                <a:chOff x="10875" y="3913"/>
                <a:chExt cx="887" cy="821"/>
              </a:xfrm>
            </p:grpSpPr>
            <p:sp>
              <p:nvSpPr>
                <p:cNvPr id="19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0875" y="3913"/>
                  <a:ext cx="864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4400" b="1" i="0" u="none" strike="noStrike" cap="none" normalizeH="0" baseline="-25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5400" b="1" i="0" u="none" strike="noStrike" cap="none" normalizeH="0" baseline="0" dirty="0" smtClean="0">
                      <a:ln>
                        <a:noFill/>
                      </a:ln>
                      <a:effectLst/>
                      <a:latin typeface="Times New Roman" pitchFamily="18" charset="0"/>
                      <a:cs typeface="Times New Roman" pitchFamily="18" charset="0"/>
                    </a:rPr>
                    <a:t>h</a:t>
                  </a:r>
                  <a:r>
                    <a: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  <a:sym typeface="Symbol" pitchFamily="18" charset="2"/>
                    </a:rPr>
                    <a:t></a:t>
                  </a:r>
                  <a:endParaRPr kumimoji="0" lang="ru-RU" sz="6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0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10898" y="4284"/>
                  <a:ext cx="864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48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5400" b="0" i="0" u="none" strike="noStrike" cap="none" normalizeH="0" baseline="0" dirty="0" smtClean="0">
                      <a:ln>
                        <a:noFill/>
                      </a:ln>
                      <a:solidFill>
                        <a:srgbClr val="0014AC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c</a:t>
                  </a:r>
                  <a:r>
                    <a:rPr kumimoji="0" lang="en-US" sz="5400" b="0" i="0" u="none" strike="noStrike" cap="none" normalizeH="0" baseline="30000" dirty="0" smtClean="0">
                      <a:ln>
                        <a:noFill/>
                      </a:ln>
                      <a:solidFill>
                        <a:srgbClr val="0014AC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6000" b="0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2843" y="3772"/>
              <a:ext cx="583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6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1" name="Прямоугольник 20"/>
          <p:cNvSpPr/>
          <p:nvPr/>
        </p:nvSpPr>
        <p:spPr>
          <a:xfrm>
            <a:off x="5878449" y="5521122"/>
            <a:ext cx="200407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=</a:t>
            </a:r>
            <a:endParaRPr lang="ru-RU" sz="4400" dirty="0"/>
          </a:p>
        </p:txBody>
      </p:sp>
      <p:grpSp>
        <p:nvGrpSpPr>
          <p:cNvPr id="22" name="Group 10"/>
          <p:cNvGrpSpPr>
            <a:grpSpLocks/>
          </p:cNvGrpSpPr>
          <p:nvPr/>
        </p:nvGrpSpPr>
        <p:grpSpPr bwMode="auto">
          <a:xfrm>
            <a:off x="7799812" y="5072074"/>
            <a:ext cx="1272782" cy="1624731"/>
            <a:chOff x="2762" y="3211"/>
            <a:chExt cx="682" cy="812"/>
          </a:xfrm>
        </p:grpSpPr>
        <p:grpSp>
          <p:nvGrpSpPr>
            <p:cNvPr id="23" name="Group 11"/>
            <p:cNvGrpSpPr>
              <a:grpSpLocks/>
            </p:cNvGrpSpPr>
            <p:nvPr/>
          </p:nvGrpSpPr>
          <p:grpSpPr bwMode="auto">
            <a:xfrm>
              <a:off x="2775" y="3211"/>
              <a:ext cx="683" cy="812"/>
              <a:chOff x="11369" y="3511"/>
              <a:chExt cx="826" cy="812"/>
            </a:xfrm>
          </p:grpSpPr>
          <p:sp>
            <p:nvSpPr>
              <p:cNvPr id="25" name="Line 12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26" name="Group 13"/>
              <p:cNvGrpSpPr>
                <a:grpSpLocks/>
              </p:cNvGrpSpPr>
              <p:nvPr/>
            </p:nvGrpSpPr>
            <p:grpSpPr bwMode="auto">
              <a:xfrm>
                <a:off x="11369" y="3511"/>
                <a:ext cx="737" cy="812"/>
                <a:chOff x="10878" y="3779"/>
                <a:chExt cx="589" cy="812"/>
              </a:xfrm>
            </p:grpSpPr>
            <p:sp>
              <p:nvSpPr>
                <p:cNvPr id="27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0878" y="3779"/>
                  <a:ext cx="556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4400" b="1" i="0" u="none" strike="noStrike" cap="none" normalizeH="0" baseline="-25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5400" b="1" i="0" u="none" strike="noStrike" cap="none" normalizeH="0" baseline="0" dirty="0" smtClean="0">
                      <a:ln>
                        <a:noFill/>
                      </a:ln>
                      <a:effectLst/>
                      <a:latin typeface="Times New Roman" pitchFamily="18" charset="0"/>
                      <a:cs typeface="Times New Roman" pitchFamily="18" charset="0"/>
                    </a:rPr>
                    <a:t>h</a:t>
                  </a:r>
                  <a:r>
                    <a: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  <a:sym typeface="Symbol" pitchFamily="18" charset="2"/>
                    </a:rPr>
                    <a:t></a:t>
                  </a:r>
                  <a:endParaRPr kumimoji="0" lang="ru-RU" sz="6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8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1"/>
                  <a:ext cx="569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48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5400" b="0" i="0" u="none" strike="noStrike" cap="none" normalizeH="0" baseline="0" dirty="0" smtClean="0">
                      <a:ln>
                        <a:noFill/>
                      </a:ln>
                      <a:solidFill>
                        <a:srgbClr val="0014AC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c</a:t>
                  </a:r>
                  <a:endParaRPr kumimoji="0" lang="ru-RU" sz="6000" b="0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24" name="Line 16"/>
            <p:cNvSpPr>
              <a:spLocks noChangeShapeType="1"/>
            </p:cNvSpPr>
            <p:nvPr/>
          </p:nvSpPr>
          <p:spPr bwMode="auto">
            <a:xfrm>
              <a:off x="2843" y="3641"/>
              <a:ext cx="583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6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1604" y="4449774"/>
            <a:ext cx="7357074" cy="908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Прямоугольник 32"/>
          <p:cNvSpPr/>
          <p:nvPr/>
        </p:nvSpPr>
        <p:spPr>
          <a:xfrm>
            <a:off x="285720" y="5643578"/>
            <a:ext cx="1428760" cy="10001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500166" y="4429132"/>
            <a:ext cx="1428760" cy="10001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24"/>
            <a:ext cx="9144000" cy="19389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indent="177800">
              <a:spcAft>
                <a:spcPts val="0"/>
              </a:spcAft>
            </a:pPr>
            <a:r>
              <a:rPr lang="ru-RU" sz="4000" b="1" dirty="0" smtClean="0">
                <a:latin typeface="Times New Roman"/>
                <a:ea typeface="Times New Roman"/>
                <a:cs typeface="Times New Roman"/>
              </a:rPr>
              <a:t>2.</a:t>
            </a:r>
            <a:r>
              <a:rPr lang="ru-RU" sz="4000" dirty="0" smtClean="0">
                <a:latin typeface="Times New Roman"/>
                <a:ea typeface="Times New Roman"/>
                <a:cs typeface="Times New Roman"/>
              </a:rPr>
              <a:t>  Вычислить энергию, массу и импульс фотона, длина волны которого</a:t>
            </a:r>
            <a:r>
              <a:rPr lang="en-US" sz="4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000" b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400 нм.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0" y="2214554"/>
            <a:ext cx="195598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sz="4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=h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endParaRPr lang="en-US" sz="3600" b="1" baseline="300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0" name="Group 2"/>
          <p:cNvGrpSpPr>
            <a:grpSpLocks/>
          </p:cNvGrpSpPr>
          <p:nvPr/>
        </p:nvGrpSpPr>
        <p:grpSpPr bwMode="auto">
          <a:xfrm>
            <a:off x="785786" y="2071678"/>
            <a:ext cx="785818" cy="1071786"/>
            <a:chOff x="9757" y="3167"/>
            <a:chExt cx="681" cy="764"/>
          </a:xfrm>
          <a:solidFill>
            <a:schemeClr val="bg1"/>
          </a:solidFill>
        </p:grpSpPr>
        <p:sp>
          <p:nvSpPr>
            <p:cNvPr id="41" name="Text Box 3"/>
            <p:cNvSpPr txBox="1">
              <a:spLocks noChangeArrowheads="1"/>
            </p:cNvSpPr>
            <p:nvPr/>
          </p:nvSpPr>
          <p:spPr bwMode="auto">
            <a:xfrm>
              <a:off x="9802" y="3563"/>
              <a:ext cx="450" cy="3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λ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effectLst/>
                  <a:latin typeface="Times New Roman" pitchFamily="18" charset="0"/>
                </a:rPr>
                <a:t>h</a:t>
              </a: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</a:rPr>
                <a:t>c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3" name="Line 5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400"/>
            </a:p>
          </p:txBody>
        </p:sp>
      </p:grpSp>
      <p:sp>
        <p:nvSpPr>
          <p:cNvPr id="44" name="Прямоугольник 43"/>
          <p:cNvSpPr/>
          <p:nvPr/>
        </p:nvSpPr>
        <p:spPr>
          <a:xfrm>
            <a:off x="1770678" y="2194552"/>
            <a:ext cx="10118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4000" b="1" baseline="30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 b="1" baseline="30000" dirty="0" smtClean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 Box 9"/>
          <p:cNvSpPr txBox="1">
            <a:spLocks noChangeArrowheads="1"/>
          </p:cNvSpPr>
          <p:nvPr/>
        </p:nvSpPr>
        <p:spPr bwMode="auto">
          <a:xfrm>
            <a:off x="2786050" y="2143116"/>
            <a:ext cx="1659648" cy="953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m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=       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6" name="Group 2"/>
          <p:cNvGrpSpPr>
            <a:grpSpLocks/>
          </p:cNvGrpSpPr>
          <p:nvPr/>
        </p:nvGrpSpPr>
        <p:grpSpPr bwMode="auto">
          <a:xfrm>
            <a:off x="3929058" y="2071686"/>
            <a:ext cx="785818" cy="1098442"/>
            <a:chOff x="9757" y="3167"/>
            <a:chExt cx="681" cy="783"/>
          </a:xfrm>
          <a:solidFill>
            <a:schemeClr val="bg1"/>
          </a:solidFill>
        </p:grpSpPr>
        <p:sp>
          <p:nvSpPr>
            <p:cNvPr id="47" name="Text Box 3"/>
            <p:cNvSpPr txBox="1">
              <a:spLocks noChangeArrowheads="1"/>
            </p:cNvSpPr>
            <p:nvPr/>
          </p:nvSpPr>
          <p:spPr bwMode="auto">
            <a:xfrm>
              <a:off x="9789" y="3480"/>
              <a:ext cx="574" cy="47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r>
                <a:rPr kumimoji="0" lang="el-GR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λ</a:t>
              </a:r>
              <a:r>
                <a:rPr lang="en-US" sz="4400" b="1" dirty="0" smtClean="0">
                  <a:solidFill>
                    <a:srgbClr val="0033CC"/>
                  </a:solidFill>
                  <a:latin typeface="Times New Roman" pitchFamily="18" charset="0"/>
                </a:rPr>
                <a:t>c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8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</a:rPr>
                <a:t>h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9" name="Line 5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400"/>
            </a:p>
          </p:txBody>
        </p:sp>
      </p:grpSp>
      <p:sp>
        <p:nvSpPr>
          <p:cNvPr id="50" name="Прямоугольник 49"/>
          <p:cNvSpPr/>
          <p:nvPr/>
        </p:nvSpPr>
        <p:spPr>
          <a:xfrm>
            <a:off x="4857752" y="2214554"/>
            <a:ext cx="200407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=</a:t>
            </a:r>
            <a:endParaRPr lang="ru-RU" sz="4400" dirty="0"/>
          </a:p>
        </p:txBody>
      </p:sp>
      <p:grpSp>
        <p:nvGrpSpPr>
          <p:cNvPr id="51" name="Group 2"/>
          <p:cNvGrpSpPr>
            <a:grpSpLocks/>
          </p:cNvGrpSpPr>
          <p:nvPr/>
        </p:nvGrpSpPr>
        <p:grpSpPr bwMode="auto">
          <a:xfrm>
            <a:off x="6858016" y="2071678"/>
            <a:ext cx="785818" cy="1098442"/>
            <a:chOff x="9757" y="3167"/>
            <a:chExt cx="681" cy="783"/>
          </a:xfrm>
          <a:solidFill>
            <a:schemeClr val="bg1"/>
          </a:solidFill>
        </p:grpSpPr>
        <p:sp>
          <p:nvSpPr>
            <p:cNvPr id="52" name="Text Box 3"/>
            <p:cNvSpPr txBox="1">
              <a:spLocks noChangeArrowheads="1"/>
            </p:cNvSpPr>
            <p:nvPr/>
          </p:nvSpPr>
          <p:spPr bwMode="auto">
            <a:xfrm>
              <a:off x="9789" y="3480"/>
              <a:ext cx="574" cy="47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r>
                <a:rPr kumimoji="0" lang="el-GR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λ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3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</a:rPr>
                <a:t>h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4" name="Line 5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  <p:bldP spid="11" grpId="0"/>
      <p:bldP spid="12" grpId="0"/>
      <p:bldP spid="13" grpId="0"/>
      <p:bldP spid="21" grpId="0"/>
      <p:bldP spid="33" grpId="0" animBg="1"/>
      <p:bldP spid="34" grpId="0" animBg="1"/>
      <p:bldP spid="32" grpId="0" animBg="1"/>
      <p:bldP spid="39" grpId="0"/>
      <p:bldP spid="44" grpId="0"/>
      <p:bldP spid="45" grpId="0"/>
      <p:bldP spid="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73"/>
          <p:cNvSpPr txBox="1">
            <a:spLocks noChangeArrowheads="1"/>
          </p:cNvSpPr>
          <p:nvPr/>
        </p:nvSpPr>
        <p:spPr bwMode="auto">
          <a:xfrm>
            <a:off x="2293539" y="3434804"/>
            <a:ext cx="838301" cy="57026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en-US" sz="2800" b="1" i="0" u="none" strike="noStrike" cap="none" normalizeH="0" baseline="-25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min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15830" y="5072074"/>
            <a:ext cx="64567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i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27-1.</a:t>
            </a:r>
            <a:r>
              <a:rPr lang="ru-RU" sz="28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В </a:t>
            </a:r>
            <a:r>
              <a:rPr lang="ru-RU" sz="2800" b="1" dirty="0">
                <a:solidFill>
                  <a:srgbClr val="0000FF"/>
                </a:solidFill>
                <a:latin typeface="Times New Roman"/>
                <a:ea typeface="Times New Roman"/>
              </a:rPr>
              <a:t>каком </a:t>
            </a:r>
            <a:r>
              <a:rPr lang="ru-RU" sz="28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случае </a:t>
            </a:r>
            <a:r>
              <a:rPr lang="en-US" sz="28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материал </a:t>
            </a:r>
            <a:r>
              <a:rPr lang="ru-RU" sz="2800" b="1" dirty="0">
                <a:solidFill>
                  <a:srgbClr val="0000FF"/>
                </a:solidFill>
                <a:latin typeface="Times New Roman"/>
                <a:ea typeface="Times New Roman"/>
              </a:rPr>
              <a:t>катода       </a:t>
            </a:r>
            <a:r>
              <a:rPr lang="ru-RU" sz="28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                                                                         </a:t>
            </a:r>
            <a:r>
              <a:rPr lang="ru-RU" sz="2800" b="1" dirty="0">
                <a:solidFill>
                  <a:srgbClr val="0000FF"/>
                </a:solidFill>
                <a:latin typeface="Times New Roman"/>
                <a:ea typeface="Times New Roman"/>
              </a:rPr>
              <a:t>имеет 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большую 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работу </a:t>
            </a:r>
            <a:r>
              <a:rPr lang="ru-RU" sz="2800" b="1" dirty="0">
                <a:solidFill>
                  <a:srgbClr val="0000FF"/>
                </a:solidFill>
                <a:latin typeface="Times New Roman"/>
                <a:ea typeface="Times New Roman"/>
              </a:rPr>
              <a:t>выхода</a:t>
            </a:r>
            <a:r>
              <a:rPr lang="ru-RU" sz="28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?                              </a:t>
            </a:r>
            <a:endParaRPr lang="ru-RU" sz="2800" b="1" dirty="0">
              <a:solidFill>
                <a:srgbClr val="FF0000"/>
              </a:solidFill>
              <a:latin typeface="Times New Roman"/>
              <a:ea typeface="Times New Roman"/>
              <a:sym typeface="Symbol"/>
            </a:endParaRPr>
          </a:p>
        </p:txBody>
      </p: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2053094" y="116623"/>
            <a:ext cx="3661578" cy="5002476"/>
            <a:chOff x="1341" y="6124"/>
            <a:chExt cx="1440" cy="1276"/>
          </a:xfrm>
        </p:grpSpPr>
        <p:sp>
          <p:nvSpPr>
            <p:cNvPr id="4" name="Line 5"/>
            <p:cNvSpPr>
              <a:spLocks noChangeShapeType="1"/>
            </p:cNvSpPr>
            <p:nvPr/>
          </p:nvSpPr>
          <p:spPr bwMode="auto">
            <a:xfrm>
              <a:off x="1341" y="6964"/>
              <a:ext cx="14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" name="Line 4"/>
            <p:cNvSpPr>
              <a:spLocks noChangeShapeType="1"/>
            </p:cNvSpPr>
            <p:nvPr/>
          </p:nvSpPr>
          <p:spPr bwMode="auto">
            <a:xfrm flipV="1">
              <a:off x="1371" y="6124"/>
              <a:ext cx="0" cy="12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8" name="Прямоугольник 7"/>
          <p:cNvSpPr/>
          <p:nvPr/>
        </p:nvSpPr>
        <p:spPr>
          <a:xfrm>
            <a:off x="1295169" y="117213"/>
            <a:ext cx="7579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b="1" dirty="0">
                <a:solidFill>
                  <a:srgbClr val="006600"/>
                </a:solidFill>
                <a:latin typeface="Times New Roman"/>
                <a:ea typeface="Times New Roman"/>
              </a:rPr>
              <a:t>U</a:t>
            </a:r>
            <a:r>
              <a:rPr lang="ru-RU" sz="3200" b="1" baseline="-25000" dirty="0" smtClean="0">
                <a:solidFill>
                  <a:srgbClr val="006600"/>
                </a:solidFill>
                <a:latin typeface="Times New Roman"/>
                <a:ea typeface="Times New Roman"/>
              </a:rPr>
              <a:t>з</a:t>
            </a:r>
            <a:endParaRPr lang="ru-RU" sz="3200" b="1" dirty="0">
              <a:solidFill>
                <a:srgbClr val="006600"/>
              </a:solidFill>
              <a:latin typeface="Times New Roman"/>
              <a:ea typeface="Times New Roman"/>
              <a:sym typeface="Symbol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07904" y="332656"/>
            <a:ext cx="15098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/>
                <a:ea typeface="Times New Roman"/>
              </a:rPr>
              <a:t>I </a:t>
            </a:r>
            <a:r>
              <a:rPr lang="ru-RU" b="1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b="1" dirty="0">
                <a:solidFill>
                  <a:srgbClr val="0000FF"/>
                </a:solidFill>
                <a:latin typeface="Times New Roman"/>
                <a:ea typeface="Times New Roman"/>
              </a:rPr>
              <a:t>   </a:t>
            </a:r>
            <a:r>
              <a:rPr lang="ru-RU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          </a:t>
            </a:r>
            <a:r>
              <a:rPr lang="en-US" b="1" dirty="0">
                <a:solidFill>
                  <a:srgbClr val="FF0000"/>
                </a:solidFill>
                <a:latin typeface="Times New Roman"/>
                <a:ea typeface="Times New Roman"/>
              </a:rPr>
              <a:t>II</a:t>
            </a:r>
            <a:r>
              <a:rPr lang="ru-RU" b="1" dirty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160710" y="116632"/>
            <a:ext cx="7579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К</a:t>
            </a:r>
            <a:r>
              <a:rPr lang="en-US" sz="3200" b="1" baseline="-25000" dirty="0" smtClean="0">
                <a:solidFill>
                  <a:srgbClr val="006600"/>
                </a:solidFill>
                <a:latin typeface="Times New Roman"/>
                <a:ea typeface="Times New Roman"/>
              </a:rPr>
              <a:t>e</a:t>
            </a:r>
            <a:endParaRPr lang="ru-RU" sz="3200" b="1" dirty="0">
              <a:solidFill>
                <a:srgbClr val="006600"/>
              </a:solidFill>
              <a:latin typeface="Times New Roman"/>
              <a:ea typeface="Times New Roman"/>
              <a:sym typeface="Symbol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852154" y="3517931"/>
            <a:ext cx="44480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>
                <a:solidFill>
                  <a:srgbClr val="0000FF"/>
                </a:solidFill>
                <a:latin typeface="Times New Roman"/>
                <a:ea typeface="Times New Roman"/>
              </a:rPr>
              <a:t>0                        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                       </a:t>
            </a:r>
            <a:r>
              <a:rPr lang="ru-RU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                 </a:t>
            </a:r>
            <a:r>
              <a:rPr lang="en-US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  </a:t>
            </a:r>
            <a:r>
              <a:rPr lang="ru-RU" b="1" dirty="0">
                <a:solidFill>
                  <a:srgbClr val="FF0000"/>
                </a:solidFill>
                <a:latin typeface="Times New Roman"/>
                <a:ea typeface="Times New Roman"/>
                <a:sym typeface="Symbol"/>
              </a:rPr>
              <a:t></a:t>
            </a:r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2053094" y="486915"/>
            <a:ext cx="3661578" cy="5245543"/>
            <a:chOff x="1341" y="6220"/>
            <a:chExt cx="1440" cy="1338"/>
          </a:xfrm>
        </p:grpSpPr>
        <p:sp>
          <p:nvSpPr>
            <p:cNvPr id="13" name="Line 5"/>
            <p:cNvSpPr>
              <a:spLocks noChangeShapeType="1"/>
            </p:cNvSpPr>
            <p:nvPr/>
          </p:nvSpPr>
          <p:spPr bwMode="auto">
            <a:xfrm>
              <a:off x="1341" y="6964"/>
              <a:ext cx="14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Line 4"/>
            <p:cNvSpPr>
              <a:spLocks noChangeShapeType="1"/>
            </p:cNvSpPr>
            <p:nvPr/>
          </p:nvSpPr>
          <p:spPr bwMode="auto">
            <a:xfrm flipV="1">
              <a:off x="1371" y="6282"/>
              <a:ext cx="0" cy="12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Line 3"/>
            <p:cNvSpPr>
              <a:spLocks noChangeShapeType="1"/>
            </p:cNvSpPr>
            <p:nvPr/>
          </p:nvSpPr>
          <p:spPr bwMode="auto">
            <a:xfrm flipV="1">
              <a:off x="1510" y="6220"/>
              <a:ext cx="623" cy="74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Line 3"/>
            <p:cNvSpPr>
              <a:spLocks noChangeShapeType="1"/>
            </p:cNvSpPr>
            <p:nvPr/>
          </p:nvSpPr>
          <p:spPr bwMode="auto">
            <a:xfrm flipV="1">
              <a:off x="1876" y="6220"/>
              <a:ext cx="623" cy="744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Line 3"/>
            <p:cNvSpPr>
              <a:spLocks noChangeShapeType="1"/>
            </p:cNvSpPr>
            <p:nvPr/>
          </p:nvSpPr>
          <p:spPr bwMode="auto">
            <a:xfrm flipV="1">
              <a:off x="1374" y="6915"/>
              <a:ext cx="538" cy="643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Line 3"/>
            <p:cNvSpPr>
              <a:spLocks noChangeShapeType="1"/>
            </p:cNvSpPr>
            <p:nvPr/>
          </p:nvSpPr>
          <p:spPr bwMode="auto">
            <a:xfrm flipV="1">
              <a:off x="1341" y="6964"/>
              <a:ext cx="169" cy="20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1437811" y="3887263"/>
            <a:ext cx="7579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A</a:t>
            </a:r>
            <a:r>
              <a:rPr lang="ru-RU" sz="3200" b="1" baseline="-250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в</a:t>
            </a:r>
            <a:endParaRPr lang="ru-RU" sz="3200" b="1" dirty="0">
              <a:solidFill>
                <a:srgbClr val="FF0000"/>
              </a:solidFill>
              <a:latin typeface="Times New Roman"/>
              <a:ea typeface="Times New Roman"/>
              <a:sym typeface="Symbol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581827" y="5368860"/>
            <a:ext cx="757925" cy="58477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A</a:t>
            </a:r>
            <a:r>
              <a:rPr lang="ru-RU" sz="3200" b="1" baseline="-25000" dirty="0" smtClean="0">
                <a:solidFill>
                  <a:srgbClr val="006600"/>
                </a:solidFill>
                <a:latin typeface="Times New Roman"/>
                <a:ea typeface="Times New Roman"/>
              </a:rPr>
              <a:t>в</a:t>
            </a:r>
            <a:endParaRPr lang="ru-RU" sz="3200" b="1" dirty="0">
              <a:solidFill>
                <a:srgbClr val="006600"/>
              </a:solidFill>
              <a:latin typeface="Times New Roman"/>
              <a:ea typeface="Times New Roman"/>
              <a:sym typeface="Symbol"/>
            </a:endParaRPr>
          </a:p>
        </p:txBody>
      </p:sp>
      <p:sp>
        <p:nvSpPr>
          <p:cNvPr id="24" name="Text Box 73"/>
          <p:cNvSpPr txBox="1">
            <a:spLocks noChangeArrowheads="1"/>
          </p:cNvSpPr>
          <p:nvPr/>
        </p:nvSpPr>
        <p:spPr bwMode="auto">
          <a:xfrm>
            <a:off x="3373659" y="3506812"/>
            <a:ext cx="838301" cy="57026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en-US" sz="2800" b="1" i="0" u="none" strike="noStrike" cap="none" normalizeH="0" baseline="-2500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min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64"/>
          <p:cNvSpPr txBox="1">
            <a:spLocks noChangeArrowheads="1"/>
          </p:cNvSpPr>
          <p:nvPr/>
        </p:nvSpPr>
        <p:spPr bwMode="auto">
          <a:xfrm>
            <a:off x="4143372" y="2428868"/>
            <a:ext cx="1785950" cy="8572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33CC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4000" b="1" dirty="0" smtClean="0">
                <a:solidFill>
                  <a:srgbClr val="33CC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=h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3754261" y="2786058"/>
            <a:ext cx="42862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33CC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33CC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Arc 19"/>
          <p:cNvSpPr>
            <a:spLocks/>
          </p:cNvSpPr>
          <p:nvPr/>
        </p:nvSpPr>
        <p:spPr bwMode="auto">
          <a:xfrm rot="3521678">
            <a:off x="3484878" y="3198564"/>
            <a:ext cx="283595" cy="8361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5072034" y="714356"/>
            <a:ext cx="4071966" cy="785818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II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4000" b="1" dirty="0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4000" b="1" dirty="0" err="1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К</a:t>
            </a:r>
            <a:r>
              <a:rPr lang="ru-RU" sz="4000" b="1" baseline="-30000" dirty="0" err="1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е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= </a:t>
            </a:r>
            <a:r>
              <a:rPr lang="en-US" sz="4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h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</a:t>
            </a: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А</a:t>
            </a:r>
            <a:r>
              <a:rPr lang="ru-RU" sz="40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ВЫХ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6072166" y="1500174"/>
            <a:ext cx="2214610" cy="785818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en-US" sz="4000" b="1" dirty="0" smtClean="0">
                <a:solidFill>
                  <a:srgbClr val="365D2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y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=</a:t>
            </a:r>
            <a:r>
              <a:rPr lang="en-US" sz="4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a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x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0033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Группа 29"/>
          <p:cNvGrpSpPr/>
          <p:nvPr/>
        </p:nvGrpSpPr>
        <p:grpSpPr>
          <a:xfrm>
            <a:off x="47452" y="0"/>
            <a:ext cx="9168018" cy="6858000"/>
            <a:chOff x="-4572048" y="2571744"/>
            <a:chExt cx="9168018" cy="6858000"/>
          </a:xfrm>
        </p:grpSpPr>
        <p:grpSp>
          <p:nvGrpSpPr>
            <p:cNvPr id="12" name="Группа 94"/>
            <p:cNvGrpSpPr/>
            <p:nvPr/>
          </p:nvGrpSpPr>
          <p:grpSpPr>
            <a:xfrm>
              <a:off x="-4572048" y="2571744"/>
              <a:ext cx="9144000" cy="6858000"/>
              <a:chOff x="0" y="24"/>
              <a:chExt cx="9144000" cy="6858000"/>
            </a:xfrm>
          </p:grpSpPr>
          <p:grpSp>
            <p:nvGrpSpPr>
              <p:cNvPr id="21" name="Группа 12"/>
              <p:cNvGrpSpPr/>
              <p:nvPr/>
            </p:nvGrpSpPr>
            <p:grpSpPr>
              <a:xfrm>
                <a:off x="0" y="24"/>
                <a:ext cx="9144000" cy="6858000"/>
                <a:chOff x="7072298" y="-4214866"/>
                <a:chExt cx="9144000" cy="6858000"/>
              </a:xfrm>
            </p:grpSpPr>
            <p:sp>
              <p:nvSpPr>
                <p:cNvPr id="39" name="Прямоугольник 38"/>
                <p:cNvSpPr/>
                <p:nvPr/>
              </p:nvSpPr>
              <p:spPr>
                <a:xfrm>
                  <a:off x="7072298" y="-4214866"/>
                  <a:ext cx="9144000" cy="6858000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  <a:alpha val="65000"/>
                  </a:schemeClr>
                </a:solidFill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lvl="0" algn="ctr">
                    <a:lnSpc>
                      <a:spcPts val="7000"/>
                    </a:lnSpc>
                    <a:spcAft>
                      <a:spcPts val="1000"/>
                    </a:spcAft>
                  </a:pPr>
                  <a:endParaRPr lang="ru-RU" sz="96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0" name="TextBox 39"/>
                <p:cNvSpPr txBox="1"/>
                <p:nvPr/>
              </p:nvSpPr>
              <p:spPr>
                <a:xfrm>
                  <a:off x="7096316" y="1535138"/>
                  <a:ext cx="5429320" cy="11079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/>
                  <a:r>
                    <a:rPr lang="en-US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c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=3</a:t>
                  </a:r>
                  <a:r>
                    <a:rPr lang="en-US" sz="6600" b="1" dirty="0" smtClean="0">
                      <a:solidFill>
                        <a:srgbClr val="FFFF00"/>
                      </a:solidFill>
                      <a:sym typeface="Symbol"/>
                    </a:rPr>
                    <a:t>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10</a:t>
                  </a:r>
                  <a:r>
                    <a:rPr lang="ru-RU" sz="6600" b="1" baseline="30000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8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 м/с</a:t>
                  </a:r>
                  <a:endParaRPr lang="ru-RU" sz="6600" dirty="0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38" name="Прямоугольник 37"/>
              <p:cNvSpPr/>
              <p:nvPr/>
            </p:nvSpPr>
            <p:spPr>
              <a:xfrm>
                <a:off x="1357290" y="2500306"/>
                <a:ext cx="3857620" cy="144655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ru-RU" sz="4400" b="1" dirty="0" smtClean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Вырывание </a:t>
                </a:r>
                <a:r>
                  <a:rPr lang="ru-RU" sz="44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</a:p>
              <a:p>
                <a:pPr algn="ctr" eaLnBrk="0" hangingPunct="0"/>
                <a:r>
                  <a:rPr lang="ru-RU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светом</a:t>
                </a:r>
                <a:endParaRPr lang="ru-RU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</p:grpSp>
        <p:grpSp>
          <p:nvGrpSpPr>
            <p:cNvPr id="25" name="Группа 117"/>
            <p:cNvGrpSpPr/>
            <p:nvPr/>
          </p:nvGrpSpPr>
          <p:grpSpPr>
            <a:xfrm>
              <a:off x="0" y="6423340"/>
              <a:ext cx="4595970" cy="869319"/>
              <a:chOff x="4295772" y="1426197"/>
              <a:chExt cx="4595970" cy="869319"/>
            </a:xfrm>
          </p:grpSpPr>
          <p:sp>
            <p:nvSpPr>
              <p:cNvPr id="33" name="Text Box 64"/>
              <p:cNvSpPr txBox="1">
                <a:spLocks noChangeArrowheads="1"/>
              </p:cNvSpPr>
              <p:nvPr/>
            </p:nvSpPr>
            <p:spPr bwMode="auto">
              <a:xfrm>
                <a:off x="5581656" y="1426385"/>
                <a:ext cx="1143008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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" name="Text Box 64"/>
              <p:cNvSpPr txBox="1">
                <a:spLocks noChangeArrowheads="1"/>
              </p:cNvSpPr>
              <p:nvPr/>
            </p:nvSpPr>
            <p:spPr bwMode="auto">
              <a:xfrm>
                <a:off x="6581788" y="1426385"/>
                <a:ext cx="1643074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kumimoji="0" lang="en-US" sz="4000" b="1" i="0" u="none" strike="noStrike" cap="none" normalizeH="0" baseline="-2500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ВЫХ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5" name="Text Box 64"/>
              <p:cNvSpPr txBox="1">
                <a:spLocks noChangeArrowheads="1"/>
              </p:cNvSpPr>
              <p:nvPr/>
            </p:nvSpPr>
            <p:spPr bwMode="auto">
              <a:xfrm>
                <a:off x="8177362" y="1426197"/>
                <a:ext cx="714380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К</a:t>
                </a:r>
                <a:r>
                  <a:rPr kumimoji="0" lang="en-US" sz="4000" b="1" i="0" u="none" strike="noStrike" cap="none" normalizeH="0" baseline="-2500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е</a:t>
                </a:r>
                <a:endParaRPr kumimoji="0" lang="ru-RU" sz="4800" b="0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" name="Text Box 64"/>
              <p:cNvSpPr txBox="1">
                <a:spLocks noChangeArrowheads="1"/>
              </p:cNvSpPr>
              <p:nvPr/>
            </p:nvSpPr>
            <p:spPr bwMode="auto">
              <a:xfrm>
                <a:off x="4295772" y="1438260"/>
                <a:ext cx="1285884" cy="8572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З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Э</a:t>
                </a:r>
                <a:endParaRPr kumimoji="0" lang="ru-RU" sz="4800" b="1" i="0" u="none" strike="noStrike" cap="none" normalizeH="0" baseline="0" dirty="0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41" name="Прямоугольник 40"/>
          <p:cNvSpPr/>
          <p:nvPr/>
        </p:nvSpPr>
        <p:spPr>
          <a:xfrm>
            <a:off x="7116360" y="6334780"/>
            <a:ext cx="2027640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i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27-1.</a:t>
            </a:r>
            <a:r>
              <a:rPr lang="ru-RU" sz="28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стр.50                       </a:t>
            </a:r>
            <a:endParaRPr lang="ru-RU" sz="2800" b="1" dirty="0">
              <a:solidFill>
                <a:srgbClr val="FF0000"/>
              </a:solidFill>
              <a:latin typeface="Times New Roman"/>
              <a:ea typeface="Times New Roman"/>
              <a:sym typeface="Symbo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" grpId="0"/>
      <p:bldP spid="19" grpId="0"/>
      <p:bldP spid="20" grpId="0" animBg="1"/>
      <p:bldP spid="24" grpId="0" animBg="1"/>
      <p:bldP spid="22" grpId="0" animBg="1"/>
      <p:bldP spid="26" grpId="0"/>
      <p:bldP spid="27" grpId="0" animBg="1"/>
      <p:bldP spid="28" grpId="0" animBg="1"/>
      <p:bldP spid="29" grpId="0" animBg="1"/>
      <p:bldP spid="4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4214810" y="188640"/>
            <a:ext cx="4929190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7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Дерево задач на фотоэффект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64"/>
          <p:cNvSpPr txBox="1">
            <a:spLocks noChangeArrowheads="1"/>
          </p:cNvSpPr>
          <p:nvPr/>
        </p:nvSpPr>
        <p:spPr bwMode="auto">
          <a:xfrm>
            <a:off x="2091874" y="1357486"/>
            <a:ext cx="1143008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64"/>
          <p:cNvSpPr txBox="1">
            <a:spLocks noChangeArrowheads="1"/>
          </p:cNvSpPr>
          <p:nvPr/>
        </p:nvSpPr>
        <p:spPr bwMode="auto">
          <a:xfrm>
            <a:off x="3092006" y="1357486"/>
            <a:ext cx="1643074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en-US" sz="4000" b="1" i="0" u="none" strike="noStrike" cap="none" normalizeH="0" baseline="-25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ВЫХ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+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64"/>
          <p:cNvSpPr txBox="1">
            <a:spLocks noChangeArrowheads="1"/>
          </p:cNvSpPr>
          <p:nvPr/>
        </p:nvSpPr>
        <p:spPr bwMode="auto">
          <a:xfrm>
            <a:off x="4714876" y="1357298"/>
            <a:ext cx="714380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en-US" sz="4000" b="1" i="0" u="none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500562" y="2500306"/>
            <a:ext cx="1071570" cy="1071786"/>
            <a:chOff x="9757" y="3167"/>
            <a:chExt cx="681" cy="764"/>
          </a:xfrm>
          <a:solidFill>
            <a:schemeClr val="bg1"/>
          </a:solidFill>
        </p:grpSpPr>
        <p:sp>
          <p:nvSpPr>
            <p:cNvPr id="1027" name="Text Box 3"/>
            <p:cNvSpPr txBox="1">
              <a:spLocks noChangeArrowheads="1"/>
            </p:cNvSpPr>
            <p:nvPr/>
          </p:nvSpPr>
          <p:spPr bwMode="auto">
            <a:xfrm>
              <a:off x="9939" y="3563"/>
              <a:ext cx="227" cy="368"/>
            </a:xfrm>
            <a:prstGeom prst="rect">
              <a:avLst/>
            </a:prstGeom>
            <a:grpFill/>
            <a:ln w="9525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grpFill/>
            <a:ln w="9525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mv</a:t>
              </a:r>
              <a:r>
                <a:rPr kumimoji="0" lang="en-US" sz="24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m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9" name="Line 5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grpFill/>
            <a:ln w="381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/>
            </a:p>
          </p:txBody>
        </p:sp>
      </p:grpSp>
      <p:grpSp>
        <p:nvGrpSpPr>
          <p:cNvPr id="6" name="Group 2"/>
          <p:cNvGrpSpPr>
            <a:grpSpLocks/>
          </p:cNvGrpSpPr>
          <p:nvPr/>
        </p:nvGrpSpPr>
        <p:grpSpPr bwMode="auto">
          <a:xfrm>
            <a:off x="1214414" y="1857364"/>
            <a:ext cx="785818" cy="1071786"/>
            <a:chOff x="9757" y="3167"/>
            <a:chExt cx="681" cy="764"/>
          </a:xfrm>
          <a:solidFill>
            <a:schemeClr val="bg1"/>
          </a:solidFill>
        </p:grpSpPr>
        <p:sp>
          <p:nvSpPr>
            <p:cNvPr id="13" name="Text Box 3"/>
            <p:cNvSpPr txBox="1">
              <a:spLocks noChangeArrowheads="1"/>
            </p:cNvSpPr>
            <p:nvPr/>
          </p:nvSpPr>
          <p:spPr bwMode="auto">
            <a:xfrm>
              <a:off x="9802" y="3563"/>
              <a:ext cx="227" cy="3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λ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effectLst/>
                  <a:latin typeface="Times New Roman" pitchFamily="18" charset="0"/>
                </a:rPr>
                <a:t>h</a:t>
              </a: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</a:rPr>
                <a:t>c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Line 5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400"/>
            </a:p>
          </p:txBody>
        </p:sp>
      </p:grpSp>
      <p:sp>
        <p:nvSpPr>
          <p:cNvPr id="29" name="Text Box 62"/>
          <p:cNvSpPr txBox="1">
            <a:spLocks noChangeArrowheads="1"/>
          </p:cNvSpPr>
          <p:nvPr/>
        </p:nvSpPr>
        <p:spPr bwMode="auto">
          <a:xfrm>
            <a:off x="6215074" y="3723780"/>
            <a:ext cx="2714644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1.6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-19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Кл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6"/>
          <p:cNvSpPr txBox="1">
            <a:spLocks noChangeArrowheads="1"/>
          </p:cNvSpPr>
          <p:nvPr/>
        </p:nvSpPr>
        <p:spPr bwMode="auto">
          <a:xfrm>
            <a:off x="6000760" y="4366722"/>
            <a:ext cx="3143272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6,63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en-US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-34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Дж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6"/>
          <p:cNvSpPr txBox="1">
            <a:spLocks noChangeArrowheads="1"/>
          </p:cNvSpPr>
          <p:nvPr/>
        </p:nvSpPr>
        <p:spPr bwMode="auto">
          <a:xfrm>
            <a:off x="6000760" y="4938226"/>
            <a:ext cx="2214578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8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м/с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62"/>
          <p:cNvSpPr txBox="1">
            <a:spLocks noChangeArrowheads="1"/>
          </p:cNvSpPr>
          <p:nvPr/>
        </p:nvSpPr>
        <p:spPr bwMode="auto">
          <a:xfrm>
            <a:off x="6225960" y="3080838"/>
            <a:ext cx="2918072" cy="64294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9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-31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кг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2000232" y="1327318"/>
            <a:ext cx="3643338" cy="1000132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 Box 62"/>
          <p:cNvSpPr txBox="1">
            <a:spLocks noChangeArrowheads="1"/>
          </p:cNvSpPr>
          <p:nvPr/>
        </p:nvSpPr>
        <p:spPr bwMode="auto">
          <a:xfrm>
            <a:off x="6215074" y="2420888"/>
            <a:ext cx="2852756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1эВ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1.6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28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-19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Дж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 flipV="1">
            <a:off x="1714480" y="1643050"/>
            <a:ext cx="500066" cy="42862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 Box 64"/>
          <p:cNvSpPr txBox="1">
            <a:spLocks noChangeArrowheads="1"/>
          </p:cNvSpPr>
          <p:nvPr/>
        </p:nvSpPr>
        <p:spPr bwMode="auto">
          <a:xfrm>
            <a:off x="5929322" y="1500174"/>
            <a:ext cx="1643074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ru-RU" sz="4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4800" b="1" baseline="-25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2981379" y="2428869"/>
            <a:ext cx="1161996" cy="1642751"/>
            <a:chOff x="9802" y="3167"/>
            <a:chExt cx="1007" cy="1171"/>
          </a:xfrm>
          <a:solidFill>
            <a:schemeClr val="bg1"/>
          </a:solidFill>
        </p:grpSpPr>
        <p:sp>
          <p:nvSpPr>
            <p:cNvPr id="73" name="Text Box 3"/>
            <p:cNvSpPr txBox="1">
              <a:spLocks noChangeArrowheads="1"/>
            </p:cNvSpPr>
            <p:nvPr/>
          </p:nvSpPr>
          <p:spPr bwMode="auto">
            <a:xfrm>
              <a:off x="9802" y="3563"/>
              <a:ext cx="1007" cy="775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r>
                <a:rPr kumimoji="0" lang="el-GR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λ</a:t>
              </a:r>
              <a:r>
                <a:rPr lang="en-US" sz="4400" b="1" baseline="-250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max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1" name="Text Box 4"/>
            <p:cNvSpPr txBox="1">
              <a:spLocks noChangeArrowheads="1"/>
            </p:cNvSpPr>
            <p:nvPr/>
          </p:nvSpPr>
          <p:spPr bwMode="auto">
            <a:xfrm>
              <a:off x="9943" y="3167"/>
              <a:ext cx="680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effectLst/>
                  <a:latin typeface="Times New Roman" pitchFamily="18" charset="0"/>
                </a:rPr>
                <a:t>h</a:t>
              </a: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</a:rPr>
                <a:t>c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2" name="Line 5"/>
            <p:cNvSpPr>
              <a:spLocks noChangeShapeType="1"/>
            </p:cNvSpPr>
            <p:nvPr/>
          </p:nvSpPr>
          <p:spPr bwMode="auto">
            <a:xfrm>
              <a:off x="9908" y="3537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400"/>
            </a:p>
          </p:txBody>
        </p:sp>
      </p:grpSp>
      <p:sp>
        <p:nvSpPr>
          <p:cNvPr id="83" name="Text Box 64"/>
          <p:cNvSpPr txBox="1">
            <a:spLocks noChangeArrowheads="1"/>
          </p:cNvSpPr>
          <p:nvPr/>
        </p:nvSpPr>
        <p:spPr bwMode="auto">
          <a:xfrm>
            <a:off x="2714612" y="214290"/>
            <a:ext cx="1785950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lang="en-US" sz="4800" b="1" baseline="-25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min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4" name="Прямая со стрелкой 83"/>
          <p:cNvCxnSpPr/>
          <p:nvPr/>
        </p:nvCxnSpPr>
        <p:spPr>
          <a:xfrm rot="5400000" flipH="1" flipV="1">
            <a:off x="3143240" y="2285992"/>
            <a:ext cx="571504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 стрелкой 85"/>
          <p:cNvCxnSpPr/>
          <p:nvPr/>
        </p:nvCxnSpPr>
        <p:spPr>
          <a:xfrm rot="5400000">
            <a:off x="3071008" y="1214422"/>
            <a:ext cx="571504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>
            <a:endCxn id="5" idx="3"/>
          </p:cNvCxnSpPr>
          <p:nvPr/>
        </p:nvCxnSpPr>
        <p:spPr>
          <a:xfrm rot="10800000">
            <a:off x="5429256" y="1785926"/>
            <a:ext cx="571504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 стрелкой 91"/>
          <p:cNvCxnSpPr/>
          <p:nvPr/>
        </p:nvCxnSpPr>
        <p:spPr>
          <a:xfrm rot="5400000" flipH="1" flipV="1">
            <a:off x="4715670" y="2285198"/>
            <a:ext cx="571504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0" y="0"/>
            <a:ext cx="2357422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i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27-1б.</a:t>
            </a:r>
            <a:r>
              <a:rPr lang="ru-RU" sz="28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стр.51                       </a:t>
            </a:r>
            <a:endParaRPr lang="ru-RU" sz="2800" b="1" dirty="0">
              <a:solidFill>
                <a:srgbClr val="FF0000"/>
              </a:solidFill>
              <a:latin typeface="Times New Roman"/>
              <a:ea typeface="Times New Roman"/>
              <a:sym typeface="Symbo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3000"/>
                            </p:stCondLst>
                            <p:childTnLst>
                              <p:par>
                                <p:cTn id="9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" grpId="0" animBg="1"/>
      <p:bldP spid="3" grpId="0" animBg="1"/>
      <p:bldP spid="4" grpId="0" animBg="1"/>
      <p:bldP spid="5" grpId="0" animBg="1"/>
      <p:bldP spid="29" grpId="0" animBg="1"/>
      <p:bldP spid="30" grpId="0" animBg="1"/>
      <p:bldP spid="31" grpId="0" animBg="1"/>
      <p:bldP spid="33" grpId="0" animBg="1"/>
      <p:bldP spid="34" grpId="0" animBg="1"/>
      <p:bldP spid="35" grpId="0" animBg="1"/>
      <p:bldP spid="68" grpId="0" animBg="1"/>
      <p:bldP spid="83" grpId="0" animBg="1"/>
      <p:bldP spid="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2"/>
          <p:cNvGrpSpPr/>
          <p:nvPr/>
        </p:nvGrpSpPr>
        <p:grpSpPr>
          <a:xfrm>
            <a:off x="358106" y="1843919"/>
            <a:ext cx="3502971" cy="431346"/>
            <a:chOff x="346074" y="3500438"/>
            <a:chExt cx="3502971" cy="431346"/>
          </a:xfrm>
        </p:grpSpPr>
        <p:sp>
          <p:nvSpPr>
            <p:cNvPr id="28674" name="Line 2"/>
            <p:cNvSpPr>
              <a:spLocks noChangeShapeType="1"/>
            </p:cNvSpPr>
            <p:nvPr/>
          </p:nvSpPr>
          <p:spPr bwMode="auto">
            <a:xfrm>
              <a:off x="346074" y="3822003"/>
              <a:ext cx="1476000" cy="5976"/>
            </a:xfrm>
            <a:prstGeom prst="line">
              <a:avLst/>
            </a:prstGeom>
            <a:noFill/>
            <a:ln w="38100">
              <a:solidFill>
                <a:srgbClr val="0066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3" name="Group 3"/>
            <p:cNvGrpSpPr>
              <a:grpSpLocks/>
            </p:cNvGrpSpPr>
            <p:nvPr/>
          </p:nvGrpSpPr>
          <p:grpSpPr bwMode="auto">
            <a:xfrm flipV="1">
              <a:off x="1815586" y="3501489"/>
              <a:ext cx="696587" cy="430295"/>
              <a:chOff x="2660" y="7397"/>
              <a:chExt cx="576" cy="483"/>
            </a:xfrm>
          </p:grpSpPr>
          <p:sp>
            <p:nvSpPr>
              <p:cNvPr id="28676" name="Rectangle 4"/>
              <p:cNvSpPr>
                <a:spLocks noChangeArrowheads="1"/>
              </p:cNvSpPr>
              <p:nvPr/>
            </p:nvSpPr>
            <p:spPr bwMode="auto">
              <a:xfrm>
                <a:off x="2660" y="7397"/>
                <a:ext cx="576" cy="230"/>
              </a:xfrm>
              <a:prstGeom prst="rect">
                <a:avLst/>
              </a:prstGeom>
              <a:noFill/>
              <a:ln w="38100">
                <a:solidFill>
                  <a:srgbClr val="0066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677" name="Line 5"/>
              <p:cNvSpPr>
                <a:spLocks noChangeShapeType="1"/>
              </p:cNvSpPr>
              <p:nvPr/>
            </p:nvSpPr>
            <p:spPr bwMode="auto">
              <a:xfrm flipV="1">
                <a:off x="2763" y="7638"/>
                <a:ext cx="0" cy="242"/>
              </a:xfrm>
              <a:prstGeom prst="line">
                <a:avLst/>
              </a:prstGeom>
              <a:noFill/>
              <a:ln w="38100">
                <a:solidFill>
                  <a:srgbClr val="0066FF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8678" name="Line 6"/>
            <p:cNvSpPr>
              <a:spLocks noChangeShapeType="1"/>
            </p:cNvSpPr>
            <p:nvPr/>
          </p:nvSpPr>
          <p:spPr bwMode="auto">
            <a:xfrm>
              <a:off x="1941045" y="3500438"/>
              <a:ext cx="1908000" cy="0"/>
            </a:xfrm>
            <a:prstGeom prst="line">
              <a:avLst/>
            </a:prstGeom>
            <a:noFill/>
            <a:ln w="38100">
              <a:solidFill>
                <a:srgbClr val="0066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357343" y="498660"/>
            <a:ext cx="1381621" cy="692261"/>
            <a:chOff x="537" y="5076"/>
            <a:chExt cx="957" cy="579"/>
          </a:xfrm>
        </p:grpSpPr>
        <p:sp>
          <p:nvSpPr>
            <p:cNvPr id="28683" name="Text Box 11"/>
            <p:cNvSpPr txBox="1">
              <a:spLocks noChangeArrowheads="1"/>
            </p:cNvSpPr>
            <p:nvPr/>
          </p:nvSpPr>
          <p:spPr bwMode="auto">
            <a:xfrm>
              <a:off x="748" y="5076"/>
              <a:ext cx="746" cy="579"/>
            </a:xfrm>
            <a:prstGeom prst="rect">
              <a:avLst/>
            </a:prstGeom>
            <a:noFill/>
            <a:ln w="19050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А</a:t>
              </a:r>
              <a:endPara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537" y="5169"/>
              <a:ext cx="821" cy="390"/>
              <a:chOff x="8051" y="3841"/>
              <a:chExt cx="883" cy="409"/>
            </a:xfrm>
          </p:grpSpPr>
          <p:sp>
            <p:nvSpPr>
              <p:cNvPr id="28685" name="Oval 13"/>
              <p:cNvSpPr>
                <a:spLocks noChangeArrowheads="1"/>
              </p:cNvSpPr>
              <p:nvPr/>
            </p:nvSpPr>
            <p:spPr bwMode="auto">
              <a:xfrm>
                <a:off x="8318" y="3841"/>
                <a:ext cx="343" cy="409"/>
              </a:xfrm>
              <a:prstGeom prst="ellips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686" name="Line 14"/>
              <p:cNvSpPr>
                <a:spLocks noChangeShapeType="1"/>
              </p:cNvSpPr>
              <p:nvPr/>
            </p:nvSpPr>
            <p:spPr bwMode="auto">
              <a:xfrm flipH="1">
                <a:off x="8671" y="4049"/>
                <a:ext cx="263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687" name="Line 15"/>
              <p:cNvSpPr>
                <a:spLocks noChangeShapeType="1"/>
              </p:cNvSpPr>
              <p:nvPr/>
            </p:nvSpPr>
            <p:spPr bwMode="auto">
              <a:xfrm flipH="1">
                <a:off x="8051" y="4048"/>
                <a:ext cx="263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6" name="Группа 61"/>
          <p:cNvGrpSpPr/>
          <p:nvPr/>
        </p:nvGrpSpPr>
        <p:grpSpPr>
          <a:xfrm>
            <a:off x="327025" y="845357"/>
            <a:ext cx="3602033" cy="2012139"/>
            <a:chOff x="327025" y="964483"/>
            <a:chExt cx="3602033" cy="2012139"/>
          </a:xfrm>
        </p:grpSpPr>
        <p:sp>
          <p:nvSpPr>
            <p:cNvPr id="28680" name="Line 8"/>
            <p:cNvSpPr>
              <a:spLocks noChangeShapeType="1"/>
            </p:cNvSpPr>
            <p:nvPr/>
          </p:nvSpPr>
          <p:spPr bwMode="auto">
            <a:xfrm flipH="1">
              <a:off x="3857620" y="964483"/>
              <a:ext cx="0" cy="10080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327025" y="976358"/>
              <a:ext cx="3602033" cy="2000264"/>
              <a:chOff x="6048" y="5245"/>
              <a:chExt cx="2686" cy="1756"/>
            </a:xfrm>
          </p:grpSpPr>
          <p:sp>
            <p:nvSpPr>
              <p:cNvPr id="28689" name="Line 17"/>
              <p:cNvSpPr>
                <a:spLocks noChangeShapeType="1"/>
              </p:cNvSpPr>
              <p:nvPr/>
            </p:nvSpPr>
            <p:spPr bwMode="auto">
              <a:xfrm flipH="1">
                <a:off x="6079" y="5245"/>
                <a:ext cx="1" cy="157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8" name="Group 18"/>
              <p:cNvGrpSpPr>
                <a:grpSpLocks/>
              </p:cNvGrpSpPr>
              <p:nvPr/>
            </p:nvGrpSpPr>
            <p:grpSpPr bwMode="auto">
              <a:xfrm>
                <a:off x="6092" y="6561"/>
                <a:ext cx="1287" cy="246"/>
                <a:chOff x="10960" y="4305"/>
                <a:chExt cx="1157" cy="246"/>
              </a:xfrm>
            </p:grpSpPr>
            <p:sp>
              <p:nvSpPr>
                <p:cNvPr id="28691" name="Line 19"/>
                <p:cNvSpPr>
                  <a:spLocks noChangeShapeType="1"/>
                </p:cNvSpPr>
                <p:nvPr/>
              </p:nvSpPr>
              <p:spPr bwMode="auto">
                <a:xfrm>
                  <a:off x="11673" y="4535"/>
                  <a:ext cx="444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2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11397" y="4305"/>
                  <a:ext cx="246" cy="245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3" name="Line 21"/>
                <p:cNvSpPr>
                  <a:spLocks noChangeShapeType="1"/>
                </p:cNvSpPr>
                <p:nvPr/>
              </p:nvSpPr>
              <p:spPr bwMode="auto">
                <a:xfrm>
                  <a:off x="10960" y="4551"/>
                  <a:ext cx="444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8694" name="Line 22"/>
              <p:cNvSpPr>
                <a:spLocks noChangeShapeType="1"/>
              </p:cNvSpPr>
              <p:nvPr/>
            </p:nvSpPr>
            <p:spPr bwMode="auto">
              <a:xfrm flipV="1">
                <a:off x="7918" y="6785"/>
                <a:ext cx="816" cy="1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9" name="Group 23"/>
              <p:cNvGrpSpPr>
                <a:grpSpLocks/>
              </p:cNvGrpSpPr>
              <p:nvPr/>
            </p:nvGrpSpPr>
            <p:grpSpPr bwMode="auto">
              <a:xfrm>
                <a:off x="7349" y="6632"/>
                <a:ext cx="644" cy="369"/>
                <a:chOff x="2004" y="7246"/>
                <a:chExt cx="644" cy="369"/>
              </a:xfrm>
            </p:grpSpPr>
            <p:sp>
              <p:nvSpPr>
                <p:cNvPr id="28696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2258" y="7338"/>
                  <a:ext cx="0" cy="150"/>
                </a:xfrm>
                <a:prstGeom prst="line">
                  <a:avLst/>
                </a:prstGeom>
                <a:noFill/>
                <a:ln w="762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7" name="Line 25"/>
                <p:cNvSpPr>
                  <a:spLocks noChangeShapeType="1"/>
                </p:cNvSpPr>
                <p:nvPr/>
              </p:nvSpPr>
              <p:spPr bwMode="auto">
                <a:xfrm>
                  <a:off x="2004" y="7406"/>
                  <a:ext cx="242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8" name="Line 26"/>
                <p:cNvSpPr>
                  <a:spLocks noChangeShapeType="1"/>
                </p:cNvSpPr>
                <p:nvPr/>
              </p:nvSpPr>
              <p:spPr bwMode="auto">
                <a:xfrm>
                  <a:off x="2331" y="7246"/>
                  <a:ext cx="0" cy="369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699" name="Line 27"/>
                <p:cNvSpPr>
                  <a:spLocks noChangeShapeType="1"/>
                </p:cNvSpPr>
                <p:nvPr/>
              </p:nvSpPr>
              <p:spPr bwMode="auto">
                <a:xfrm>
                  <a:off x="2339" y="7407"/>
                  <a:ext cx="309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8700" name="Line 28"/>
              <p:cNvSpPr>
                <a:spLocks noChangeShapeType="1"/>
              </p:cNvSpPr>
              <p:nvPr/>
            </p:nvSpPr>
            <p:spPr bwMode="auto">
              <a:xfrm>
                <a:off x="8729" y="6392"/>
                <a:ext cx="1" cy="41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10" name="Group 29"/>
              <p:cNvGrpSpPr>
                <a:grpSpLocks/>
              </p:cNvGrpSpPr>
              <p:nvPr/>
            </p:nvGrpSpPr>
            <p:grpSpPr bwMode="auto">
              <a:xfrm>
                <a:off x="6048" y="5738"/>
                <a:ext cx="2670" cy="50"/>
                <a:chOff x="6048" y="5738"/>
                <a:chExt cx="2670" cy="50"/>
              </a:xfrm>
            </p:grpSpPr>
            <p:sp>
              <p:nvSpPr>
                <p:cNvPr id="28710" name="Line 38"/>
                <p:cNvSpPr>
                  <a:spLocks noChangeShapeType="1"/>
                </p:cNvSpPr>
                <p:nvPr/>
              </p:nvSpPr>
              <p:spPr bwMode="auto">
                <a:xfrm flipH="1">
                  <a:off x="6048" y="5738"/>
                  <a:ext cx="68" cy="39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711" name="Line 39"/>
                <p:cNvSpPr>
                  <a:spLocks noChangeShapeType="1"/>
                </p:cNvSpPr>
                <p:nvPr/>
              </p:nvSpPr>
              <p:spPr bwMode="auto">
                <a:xfrm flipH="1">
                  <a:off x="8650" y="5749"/>
                  <a:ext cx="68" cy="39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1" name="Группа 54"/>
          <p:cNvGrpSpPr/>
          <p:nvPr/>
        </p:nvGrpSpPr>
        <p:grpSpPr>
          <a:xfrm>
            <a:off x="1416918" y="365322"/>
            <a:ext cx="2444074" cy="729974"/>
            <a:chOff x="1416918" y="2023802"/>
            <a:chExt cx="2444074" cy="729974"/>
          </a:xfrm>
        </p:grpSpPr>
        <p:sp>
          <p:nvSpPr>
            <p:cNvPr id="28722" name="Line 50"/>
            <p:cNvSpPr>
              <a:spLocks noChangeShapeType="1"/>
            </p:cNvSpPr>
            <p:nvPr/>
          </p:nvSpPr>
          <p:spPr bwMode="auto">
            <a:xfrm>
              <a:off x="3428992" y="2285992"/>
              <a:ext cx="0" cy="430309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723" name="Line 51"/>
            <p:cNvSpPr>
              <a:spLocks noChangeShapeType="1"/>
            </p:cNvSpPr>
            <p:nvPr/>
          </p:nvSpPr>
          <p:spPr bwMode="auto">
            <a:xfrm>
              <a:off x="3428992" y="2500306"/>
              <a:ext cx="4320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2" name="Группа 53"/>
            <p:cNvGrpSpPr/>
            <p:nvPr/>
          </p:nvGrpSpPr>
          <p:grpSpPr>
            <a:xfrm>
              <a:off x="1416918" y="2023802"/>
              <a:ext cx="2163516" cy="729974"/>
              <a:chOff x="1416918" y="2023802"/>
              <a:chExt cx="2163516" cy="729974"/>
            </a:xfrm>
          </p:grpSpPr>
          <p:grpSp>
            <p:nvGrpSpPr>
              <p:cNvPr id="13" name="Group 40"/>
              <p:cNvGrpSpPr>
                <a:grpSpLocks/>
              </p:cNvGrpSpPr>
              <p:nvPr/>
            </p:nvGrpSpPr>
            <p:grpSpPr bwMode="auto">
              <a:xfrm>
                <a:off x="1416918" y="2228901"/>
                <a:ext cx="2163516" cy="524875"/>
                <a:chOff x="6861" y="5012"/>
                <a:chExt cx="1613" cy="461"/>
              </a:xfrm>
            </p:grpSpPr>
            <p:sp>
              <p:nvSpPr>
                <p:cNvPr id="28713" name="AutoShape 41"/>
                <p:cNvSpPr>
                  <a:spLocks noChangeArrowheads="1"/>
                </p:cNvSpPr>
                <p:nvPr/>
              </p:nvSpPr>
              <p:spPr bwMode="auto">
                <a:xfrm>
                  <a:off x="7091" y="5012"/>
                  <a:ext cx="1383" cy="461"/>
                </a:xfrm>
                <a:prstGeom prst="roundRect">
                  <a:avLst>
                    <a:gd name="adj" fmla="val 50000"/>
                  </a:avLst>
                </a:prstGeom>
                <a:noFill/>
                <a:ln w="19050">
                  <a:solidFill>
                    <a:srgbClr val="008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grpSp>
              <p:nvGrpSpPr>
                <p:cNvPr id="14" name="Group 42"/>
                <p:cNvGrpSpPr>
                  <a:grpSpLocks/>
                </p:cNvGrpSpPr>
                <p:nvPr/>
              </p:nvGrpSpPr>
              <p:grpSpPr bwMode="auto">
                <a:xfrm>
                  <a:off x="6861" y="5090"/>
                  <a:ext cx="546" cy="300"/>
                  <a:chOff x="4703" y="6776"/>
                  <a:chExt cx="591" cy="415"/>
                </a:xfrm>
              </p:grpSpPr>
              <p:sp>
                <p:nvSpPr>
                  <p:cNvPr id="28715" name="Line 43"/>
                  <p:cNvSpPr>
                    <a:spLocks noChangeShapeType="1"/>
                  </p:cNvSpPr>
                  <p:nvPr/>
                </p:nvSpPr>
                <p:spPr bwMode="auto">
                  <a:xfrm>
                    <a:off x="5294" y="6776"/>
                    <a:ext cx="0" cy="415"/>
                  </a:xfrm>
                  <a:prstGeom prst="line">
                    <a:avLst/>
                  </a:prstGeom>
                  <a:noFill/>
                  <a:ln w="571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28716" name="Line 4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703" y="6999"/>
                    <a:ext cx="552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FF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28724" name="AutoShape 52"/>
              <p:cNvSpPr>
                <a:spLocks noChangeArrowheads="1"/>
              </p:cNvSpPr>
              <p:nvPr/>
            </p:nvSpPr>
            <p:spPr bwMode="auto">
              <a:xfrm>
                <a:off x="2214358" y="2023802"/>
                <a:ext cx="1214446" cy="214314"/>
              </a:xfrm>
              <a:prstGeom prst="parallelogram">
                <a:avLst>
                  <a:gd name="adj" fmla="val 135714"/>
                </a:avLst>
              </a:prstGeom>
              <a:solidFill>
                <a:srgbClr val="FFFFFF"/>
              </a:solidFill>
              <a:ln w="28575">
                <a:solidFill>
                  <a:srgbClr val="365D2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3" name="Прямоугольник 52"/>
              <p:cNvSpPr/>
              <p:nvPr/>
            </p:nvSpPr>
            <p:spPr>
              <a:xfrm>
                <a:off x="2309546" y="2202678"/>
                <a:ext cx="821631" cy="8331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15" name="Группа 65"/>
          <p:cNvGrpSpPr/>
          <p:nvPr/>
        </p:nvGrpSpPr>
        <p:grpSpPr>
          <a:xfrm>
            <a:off x="398100" y="1176352"/>
            <a:ext cx="3461223" cy="466698"/>
            <a:chOff x="398100" y="1319228"/>
            <a:chExt cx="3461223" cy="466698"/>
          </a:xfrm>
        </p:grpSpPr>
        <p:sp>
          <p:nvSpPr>
            <p:cNvPr id="65" name="Text Box 32"/>
            <p:cNvSpPr txBox="1">
              <a:spLocks noChangeArrowheads="1"/>
            </p:cNvSpPr>
            <p:nvPr/>
          </p:nvSpPr>
          <p:spPr bwMode="auto">
            <a:xfrm>
              <a:off x="2063671" y="1319228"/>
              <a:ext cx="508065" cy="466698"/>
            </a:xfrm>
            <a:prstGeom prst="rect">
              <a:avLst/>
            </a:prstGeom>
            <a:noFill/>
            <a:ln w="19050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6" name="Группа 60"/>
            <p:cNvGrpSpPr/>
            <p:nvPr/>
          </p:nvGrpSpPr>
          <p:grpSpPr>
            <a:xfrm>
              <a:off x="398100" y="1357298"/>
              <a:ext cx="3461223" cy="380460"/>
              <a:chOff x="398100" y="1369348"/>
              <a:chExt cx="3461223" cy="380460"/>
            </a:xfrm>
          </p:grpSpPr>
          <p:sp>
            <p:nvSpPr>
              <p:cNvPr id="56" name="Oval 33"/>
              <p:cNvSpPr>
                <a:spLocks noChangeArrowheads="1"/>
              </p:cNvSpPr>
              <p:nvPr/>
            </p:nvSpPr>
            <p:spPr bwMode="auto">
              <a:xfrm>
                <a:off x="1992596" y="1369348"/>
                <a:ext cx="487697" cy="380460"/>
              </a:xfrm>
              <a:prstGeom prst="ellips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7" name="Line 34"/>
              <p:cNvSpPr>
                <a:spLocks noChangeShapeType="1"/>
              </p:cNvSpPr>
              <p:nvPr/>
            </p:nvSpPr>
            <p:spPr bwMode="auto">
              <a:xfrm>
                <a:off x="2491463" y="1568691"/>
                <a:ext cx="536416" cy="0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8" name="Line 35"/>
              <p:cNvSpPr>
                <a:spLocks noChangeShapeType="1"/>
              </p:cNvSpPr>
              <p:nvPr/>
            </p:nvSpPr>
            <p:spPr bwMode="auto">
              <a:xfrm>
                <a:off x="1453498" y="1569830"/>
                <a:ext cx="535075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9" name="Line 36"/>
              <p:cNvSpPr>
                <a:spLocks noChangeShapeType="1"/>
              </p:cNvSpPr>
              <p:nvPr/>
            </p:nvSpPr>
            <p:spPr bwMode="auto">
              <a:xfrm>
                <a:off x="398100" y="1567552"/>
                <a:ext cx="1129155" cy="3417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0" name="Line 37"/>
              <p:cNvSpPr>
                <a:spLocks noChangeShapeType="1"/>
              </p:cNvSpPr>
              <p:nvPr/>
            </p:nvSpPr>
            <p:spPr bwMode="auto">
              <a:xfrm>
                <a:off x="2730168" y="1568691"/>
                <a:ext cx="1129155" cy="4556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28725" name="Line 53"/>
          <p:cNvSpPr>
            <a:spLocks noChangeShapeType="1"/>
          </p:cNvSpPr>
          <p:nvPr/>
        </p:nvSpPr>
        <p:spPr bwMode="auto">
          <a:xfrm flipH="1">
            <a:off x="2166858" y="-166626"/>
            <a:ext cx="1241430" cy="92867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8" name="Line 53"/>
          <p:cNvSpPr>
            <a:spLocks noChangeShapeType="1"/>
          </p:cNvSpPr>
          <p:nvPr/>
        </p:nvSpPr>
        <p:spPr bwMode="auto">
          <a:xfrm flipH="1">
            <a:off x="2167046" y="11851"/>
            <a:ext cx="1241430" cy="92867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7" name="Group 2"/>
          <p:cNvGrpSpPr>
            <a:grpSpLocks/>
          </p:cNvGrpSpPr>
          <p:nvPr/>
        </p:nvGrpSpPr>
        <p:grpSpPr bwMode="auto">
          <a:xfrm>
            <a:off x="2000232" y="714201"/>
            <a:ext cx="285751" cy="285750"/>
            <a:chOff x="1783" y="8461"/>
            <a:chExt cx="366" cy="388"/>
          </a:xfrm>
        </p:grpSpPr>
        <p:sp>
          <p:nvSpPr>
            <p:cNvPr id="70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" name="Oval 4"/>
            <p:cNvSpPr>
              <a:spLocks noChangeArrowheads="1"/>
            </p:cNvSpPr>
            <p:nvPr/>
          </p:nvSpPr>
          <p:spPr bwMode="auto">
            <a:xfrm>
              <a:off x="1783" y="8461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2" name="Line 2"/>
          <p:cNvSpPr>
            <a:spLocks noChangeShapeType="1"/>
          </p:cNvSpPr>
          <p:nvPr/>
        </p:nvSpPr>
        <p:spPr bwMode="auto">
          <a:xfrm>
            <a:off x="2500746" y="2166866"/>
            <a:ext cx="1404000" cy="5976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9" name="Rectangle 1"/>
          <p:cNvSpPr>
            <a:spLocks noChangeArrowheads="1"/>
          </p:cNvSpPr>
          <p:nvPr/>
        </p:nvSpPr>
        <p:spPr bwMode="auto">
          <a:xfrm>
            <a:off x="0" y="3115575"/>
            <a:ext cx="9144000" cy="138499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7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27-2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Работа выхода электрона из цезия равна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3•10 </a:t>
            </a:r>
            <a:r>
              <a:rPr kumimoji="0" lang="ru-RU" sz="28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-19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Дж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Найдите длину волны падающего на поверхность цезия света, если скорость фотоэлектронов равна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0,6•10</a:t>
            </a:r>
            <a:r>
              <a:rPr kumimoji="0" lang="ru-RU" sz="28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м/с.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5" name="Группа 74"/>
          <p:cNvGrpSpPr/>
          <p:nvPr/>
        </p:nvGrpSpPr>
        <p:grpSpPr>
          <a:xfrm>
            <a:off x="0" y="0"/>
            <a:ext cx="9144096" cy="6858000"/>
            <a:chOff x="0" y="2071678"/>
            <a:chExt cx="9144096" cy="6858000"/>
          </a:xfrm>
        </p:grpSpPr>
        <p:grpSp>
          <p:nvGrpSpPr>
            <p:cNvPr id="76" name="Группа 93"/>
            <p:cNvGrpSpPr/>
            <p:nvPr/>
          </p:nvGrpSpPr>
          <p:grpSpPr>
            <a:xfrm>
              <a:off x="0" y="2071678"/>
              <a:ext cx="9144096" cy="6858000"/>
              <a:chOff x="0" y="24"/>
              <a:chExt cx="9144096" cy="6858000"/>
            </a:xfrm>
          </p:grpSpPr>
          <p:grpSp>
            <p:nvGrpSpPr>
              <p:cNvPr id="81" name="Группа 12"/>
              <p:cNvGrpSpPr/>
              <p:nvPr/>
            </p:nvGrpSpPr>
            <p:grpSpPr>
              <a:xfrm>
                <a:off x="0" y="24"/>
                <a:ext cx="9144096" cy="6858000"/>
                <a:chOff x="7072298" y="-4214866"/>
                <a:chExt cx="9144096" cy="6858000"/>
              </a:xfrm>
            </p:grpSpPr>
            <p:sp>
              <p:nvSpPr>
                <p:cNvPr id="83" name="Прямоугольник 82"/>
                <p:cNvSpPr/>
                <p:nvPr/>
              </p:nvSpPr>
              <p:spPr>
                <a:xfrm>
                  <a:off x="7072298" y="-4214866"/>
                  <a:ext cx="9144000" cy="6858000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  <a:alpha val="65000"/>
                  </a:schemeClr>
                </a:solidFill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lvl="0" algn="ctr">
                    <a:lnSpc>
                      <a:spcPts val="7000"/>
                    </a:lnSpc>
                    <a:spcAft>
                      <a:spcPts val="1000"/>
                    </a:spcAft>
                  </a:pPr>
                  <a:endParaRPr lang="ru-RU" sz="96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93" name="TextBox 92"/>
                <p:cNvSpPr txBox="1"/>
                <p:nvPr/>
              </p:nvSpPr>
              <p:spPr>
                <a:xfrm>
                  <a:off x="10787074" y="642918"/>
                  <a:ext cx="5429320" cy="11079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/>
                  <a:r>
                    <a:rPr lang="en-US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c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=3</a:t>
                  </a:r>
                  <a:r>
                    <a:rPr lang="en-US" sz="6600" b="1" dirty="0" smtClean="0">
                      <a:solidFill>
                        <a:srgbClr val="FFFF00"/>
                      </a:solidFill>
                      <a:sym typeface="Symbol"/>
                    </a:rPr>
                    <a:t>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10</a:t>
                  </a:r>
                  <a:r>
                    <a:rPr lang="ru-RU" sz="6600" b="1" baseline="30000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8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 м/с</a:t>
                  </a:r>
                  <a:endParaRPr lang="ru-RU" sz="6600" dirty="0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82" name="Прямоугольник 81"/>
              <p:cNvSpPr/>
              <p:nvPr/>
            </p:nvSpPr>
            <p:spPr>
              <a:xfrm>
                <a:off x="142844" y="4572032"/>
                <a:ext cx="3857620" cy="144655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ru-RU" sz="4400" b="1" dirty="0" smtClean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Вырывание </a:t>
                </a:r>
                <a:r>
                  <a:rPr lang="ru-RU" sz="44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</a:p>
              <a:p>
                <a:pPr algn="ctr" eaLnBrk="0" hangingPunct="0"/>
                <a:r>
                  <a:rPr lang="ru-RU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светом</a:t>
                </a:r>
                <a:endParaRPr lang="ru-RU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</p:grpSp>
        <p:grpSp>
          <p:nvGrpSpPr>
            <p:cNvPr id="77" name="Группа 117"/>
            <p:cNvGrpSpPr/>
            <p:nvPr/>
          </p:nvGrpSpPr>
          <p:grpSpPr>
            <a:xfrm>
              <a:off x="3000364" y="3077666"/>
              <a:ext cx="5500726" cy="1286360"/>
              <a:chOff x="5163708" y="3071810"/>
              <a:chExt cx="3337382" cy="861497"/>
            </a:xfrm>
          </p:grpSpPr>
          <p:sp>
            <p:nvSpPr>
              <p:cNvPr id="78" name="Text Box 64"/>
              <p:cNvSpPr txBox="1">
                <a:spLocks noChangeArrowheads="1"/>
              </p:cNvSpPr>
              <p:nvPr/>
            </p:nvSpPr>
            <p:spPr bwMode="auto">
              <a:xfrm>
                <a:off x="5163708" y="3071810"/>
                <a:ext cx="1143008" cy="857256"/>
              </a:xfrm>
              <a:prstGeom prst="rect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99CC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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72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9" name="Text Box 64"/>
              <p:cNvSpPr txBox="1">
                <a:spLocks noChangeArrowheads="1"/>
              </p:cNvSpPr>
              <p:nvPr/>
            </p:nvSpPr>
            <p:spPr bwMode="auto">
              <a:xfrm>
                <a:off x="6163840" y="3071810"/>
                <a:ext cx="1643074" cy="857256"/>
              </a:xfrm>
              <a:prstGeom prst="rect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99CC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kumimoji="0" lang="en-US" sz="6000" b="1" i="0" u="none" strike="noStrike" cap="none" normalizeH="0" baseline="-2500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ВЫХ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kumimoji="0" lang="ru-RU" sz="72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0" name="Text Box 64"/>
              <p:cNvSpPr txBox="1">
                <a:spLocks noChangeArrowheads="1"/>
              </p:cNvSpPr>
              <p:nvPr/>
            </p:nvSpPr>
            <p:spPr bwMode="auto">
              <a:xfrm>
                <a:off x="7786710" y="3076051"/>
                <a:ext cx="714380" cy="857256"/>
              </a:xfrm>
              <a:prstGeom prst="rect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99CC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К</a:t>
                </a:r>
                <a:r>
                  <a:rPr kumimoji="0" lang="en-US" sz="6000" b="1" i="0" u="none" strike="noStrike" cap="none" normalizeH="0" baseline="-2500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е</a:t>
                </a:r>
                <a:endParaRPr kumimoji="0" lang="ru-RU" sz="7200" b="0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69" name="Rectangle 56"/>
          <p:cNvSpPr>
            <a:spLocks noChangeArrowheads="1"/>
          </p:cNvSpPr>
          <p:nvPr/>
        </p:nvSpPr>
        <p:spPr bwMode="auto">
          <a:xfrm>
            <a:off x="5715008" y="6334780"/>
            <a:ext cx="3428992" cy="52322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27-2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.ФотФ, стр.51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287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4" presetClass="path" presetSubtype="0" repeatCount="1000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-1.39685E-6 L 0.14514 -0.00301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00" y="-2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6"/>
                                            </p:cond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25" grpId="0" animBg="1"/>
      <p:bldP spid="68" grpId="0" animBg="1"/>
      <p:bldP spid="72" grpId="0" animBg="1"/>
      <p:bldP spid="89" grpId="0" animBg="1"/>
      <p:bldP spid="6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 Box 62"/>
          <p:cNvSpPr txBox="1">
            <a:spLocks noChangeArrowheads="1"/>
          </p:cNvSpPr>
          <p:nvPr/>
        </p:nvSpPr>
        <p:spPr bwMode="auto">
          <a:xfrm>
            <a:off x="3439878" y="3835856"/>
            <a:ext cx="428628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 Box 62"/>
          <p:cNvSpPr txBox="1">
            <a:spLocks noChangeArrowheads="1"/>
          </p:cNvSpPr>
          <p:nvPr/>
        </p:nvSpPr>
        <p:spPr bwMode="auto">
          <a:xfrm>
            <a:off x="928662" y="3835856"/>
            <a:ext cx="428628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9144000" cy="138499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7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27-2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Работа выхода электрона из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цезия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равна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3•10 </a:t>
            </a:r>
            <a:r>
              <a:rPr kumimoji="0" lang="ru-RU" sz="28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-19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Дж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Найдите длину волны падающего на поверхность цезия света, если скорость фотоэлектронов равна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0,6•10</a:t>
            </a:r>
            <a:r>
              <a:rPr kumimoji="0" lang="ru-RU" sz="28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м/с.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64"/>
          <p:cNvSpPr txBox="1">
            <a:spLocks noChangeArrowheads="1"/>
          </p:cNvSpPr>
          <p:nvPr/>
        </p:nvSpPr>
        <p:spPr bwMode="auto">
          <a:xfrm>
            <a:off x="2091874" y="1357486"/>
            <a:ext cx="1143008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64"/>
          <p:cNvSpPr txBox="1">
            <a:spLocks noChangeArrowheads="1"/>
          </p:cNvSpPr>
          <p:nvPr/>
        </p:nvSpPr>
        <p:spPr bwMode="auto">
          <a:xfrm>
            <a:off x="3092006" y="1357486"/>
            <a:ext cx="1643074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en-US" sz="4000" b="1" i="0" u="none" strike="noStrike" cap="none" normalizeH="0" baseline="-25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ВЫХ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+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64"/>
          <p:cNvSpPr txBox="1">
            <a:spLocks noChangeArrowheads="1"/>
          </p:cNvSpPr>
          <p:nvPr/>
        </p:nvSpPr>
        <p:spPr bwMode="auto">
          <a:xfrm>
            <a:off x="4714876" y="1378861"/>
            <a:ext cx="714380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en-US" sz="4000" b="1" i="0" u="none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643438" y="1357298"/>
            <a:ext cx="1071570" cy="1071786"/>
            <a:chOff x="9757" y="3167"/>
            <a:chExt cx="681" cy="764"/>
          </a:xfrm>
          <a:solidFill>
            <a:schemeClr val="bg1"/>
          </a:solidFill>
        </p:grpSpPr>
        <p:sp>
          <p:nvSpPr>
            <p:cNvPr id="1027" name="Text Box 3"/>
            <p:cNvSpPr txBox="1">
              <a:spLocks noChangeArrowheads="1"/>
            </p:cNvSpPr>
            <p:nvPr/>
          </p:nvSpPr>
          <p:spPr bwMode="auto">
            <a:xfrm>
              <a:off x="9939" y="3563"/>
              <a:ext cx="227" cy="36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mv</a:t>
              </a:r>
              <a:r>
                <a:rPr kumimoji="0" lang="en-US" sz="24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m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9" name="Line 5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/>
            </a:p>
          </p:txBody>
        </p:sp>
      </p:grpSp>
      <p:sp>
        <p:nvSpPr>
          <p:cNvPr id="11" name="Text Box 64"/>
          <p:cNvSpPr txBox="1">
            <a:spLocks noChangeArrowheads="1"/>
          </p:cNvSpPr>
          <p:nvPr/>
        </p:nvSpPr>
        <p:spPr bwMode="auto">
          <a:xfrm>
            <a:off x="142844" y="2000240"/>
            <a:ext cx="1143008" cy="857256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Group 2"/>
          <p:cNvGrpSpPr>
            <a:grpSpLocks/>
          </p:cNvGrpSpPr>
          <p:nvPr/>
        </p:nvGrpSpPr>
        <p:grpSpPr bwMode="auto">
          <a:xfrm>
            <a:off x="1214414" y="1857364"/>
            <a:ext cx="785818" cy="1071786"/>
            <a:chOff x="9757" y="3167"/>
            <a:chExt cx="681" cy="764"/>
          </a:xfrm>
          <a:solidFill>
            <a:schemeClr val="bg1"/>
          </a:solidFill>
        </p:grpSpPr>
        <p:sp>
          <p:nvSpPr>
            <p:cNvPr id="13" name="Text Box 3"/>
            <p:cNvSpPr txBox="1">
              <a:spLocks noChangeArrowheads="1"/>
            </p:cNvSpPr>
            <p:nvPr/>
          </p:nvSpPr>
          <p:spPr bwMode="auto">
            <a:xfrm>
              <a:off x="9802" y="3563"/>
              <a:ext cx="227" cy="3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λ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effectLst/>
                  <a:latin typeface="Times New Roman" pitchFamily="18" charset="0"/>
                </a:rPr>
                <a:t>h</a:t>
              </a: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</a:rPr>
                <a:t>c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Line 5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400"/>
            </a:p>
          </p:txBody>
        </p:sp>
      </p:grpSp>
      <p:sp>
        <p:nvSpPr>
          <p:cNvPr id="29" name="Text Box 62"/>
          <p:cNvSpPr txBox="1">
            <a:spLocks noChangeArrowheads="1"/>
          </p:cNvSpPr>
          <p:nvPr/>
        </p:nvSpPr>
        <p:spPr bwMode="auto">
          <a:xfrm>
            <a:off x="6215074" y="5072074"/>
            <a:ext cx="2714644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1.6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-19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Кл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6"/>
          <p:cNvSpPr txBox="1">
            <a:spLocks noChangeArrowheads="1"/>
          </p:cNvSpPr>
          <p:nvPr/>
        </p:nvSpPr>
        <p:spPr bwMode="auto">
          <a:xfrm>
            <a:off x="6000760" y="5715016"/>
            <a:ext cx="3143272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6,63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en-US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-34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Дж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6"/>
          <p:cNvSpPr txBox="1">
            <a:spLocks noChangeArrowheads="1"/>
          </p:cNvSpPr>
          <p:nvPr/>
        </p:nvSpPr>
        <p:spPr bwMode="auto">
          <a:xfrm>
            <a:off x="6000760" y="6286520"/>
            <a:ext cx="2214578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8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м/с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62"/>
          <p:cNvSpPr txBox="1">
            <a:spLocks noChangeArrowheads="1"/>
          </p:cNvSpPr>
          <p:nvPr/>
        </p:nvSpPr>
        <p:spPr bwMode="auto">
          <a:xfrm>
            <a:off x="6225960" y="4429132"/>
            <a:ext cx="2918072" cy="64294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9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-31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кг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2000232" y="1327318"/>
            <a:ext cx="3643338" cy="1000132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 Box 62"/>
          <p:cNvSpPr txBox="1">
            <a:spLocks noChangeArrowheads="1"/>
          </p:cNvSpPr>
          <p:nvPr/>
        </p:nvSpPr>
        <p:spPr bwMode="auto">
          <a:xfrm>
            <a:off x="6215074" y="3769182"/>
            <a:ext cx="2852756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1эВ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1.6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28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-19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Дж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6" name="Group 2"/>
          <p:cNvGrpSpPr>
            <a:grpSpLocks/>
          </p:cNvGrpSpPr>
          <p:nvPr/>
        </p:nvGrpSpPr>
        <p:grpSpPr bwMode="auto">
          <a:xfrm>
            <a:off x="4572000" y="1357082"/>
            <a:ext cx="1071570" cy="1071786"/>
            <a:chOff x="9757" y="3167"/>
            <a:chExt cx="681" cy="764"/>
          </a:xfrm>
          <a:solidFill>
            <a:schemeClr val="bg1"/>
          </a:solidFill>
        </p:grpSpPr>
        <p:sp>
          <p:nvSpPr>
            <p:cNvPr id="37" name="Text Box 3"/>
            <p:cNvSpPr txBox="1">
              <a:spLocks noChangeArrowheads="1"/>
            </p:cNvSpPr>
            <p:nvPr/>
          </p:nvSpPr>
          <p:spPr bwMode="auto">
            <a:xfrm>
              <a:off x="9939" y="3563"/>
              <a:ext cx="227" cy="36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sp>
          <p:nvSpPr>
            <p:cNvPr id="38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mv</a:t>
              </a:r>
              <a:r>
                <a:rPr kumimoji="0" lang="en-US" sz="24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m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9" name="Line 5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/>
            </a:p>
          </p:txBody>
        </p:sp>
      </p:grpSp>
      <p:grpSp>
        <p:nvGrpSpPr>
          <p:cNvPr id="40" name="Group 2"/>
          <p:cNvGrpSpPr>
            <a:grpSpLocks/>
          </p:cNvGrpSpPr>
          <p:nvPr/>
        </p:nvGrpSpPr>
        <p:grpSpPr bwMode="auto">
          <a:xfrm>
            <a:off x="1313746" y="3654200"/>
            <a:ext cx="2212375" cy="998837"/>
            <a:chOff x="9758" y="3167"/>
            <a:chExt cx="1406" cy="712"/>
          </a:xfrm>
          <a:solidFill>
            <a:schemeClr val="bg1"/>
          </a:solidFill>
        </p:grpSpPr>
        <p:sp>
          <p:nvSpPr>
            <p:cNvPr id="41" name="Text Box 3"/>
            <p:cNvSpPr txBox="1">
              <a:spLocks noChangeArrowheads="1"/>
            </p:cNvSpPr>
            <p:nvPr/>
          </p:nvSpPr>
          <p:spPr bwMode="auto">
            <a:xfrm>
              <a:off x="10393" y="3511"/>
              <a:ext cx="227" cy="36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sp>
          <p:nvSpPr>
            <p:cNvPr id="42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1406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9</a:t>
              </a:r>
              <a:r>
                <a:rPr lang="ru-RU" sz="2400" b="1" dirty="0" smtClean="0">
                  <a:latin typeface="Times New Roman" pitchFamily="18" charset="0"/>
                  <a:cs typeface="Times New Roman" pitchFamily="18" charset="0"/>
                </a:rPr>
                <a:t>,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1∙10</a:t>
              </a:r>
              <a:r>
                <a:rPr lang="en-US" sz="2400" b="1" baseline="30000" dirty="0" smtClean="0">
                  <a:solidFill>
                    <a:srgbClr val="FF0000"/>
                  </a:solidFill>
                  <a:latin typeface="Times New Roman" pitchFamily="18" charset="0"/>
                </a:rPr>
                <a:t>-31</a:t>
              </a:r>
              <a:r>
                <a:rPr lang="ru-RU" sz="2400" b="1" dirty="0" smtClean="0"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(6•10</a:t>
              </a:r>
              <a:r>
                <a:rPr lang="ru-RU" sz="2400" b="1" baseline="30000" dirty="0" smtClean="0"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5</a:t>
              </a:r>
              <a:r>
                <a:rPr lang="ru-RU" sz="2400" b="1" dirty="0" smtClean="0"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)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3" name="Line 5"/>
            <p:cNvSpPr>
              <a:spLocks noChangeShapeType="1"/>
            </p:cNvSpPr>
            <p:nvPr/>
          </p:nvSpPr>
          <p:spPr bwMode="auto">
            <a:xfrm>
              <a:off x="9785" y="3514"/>
              <a:ext cx="1304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/>
            </a:p>
          </p:txBody>
        </p:sp>
      </p:grpSp>
      <p:sp>
        <p:nvSpPr>
          <p:cNvPr id="46" name="Text Box 62"/>
          <p:cNvSpPr txBox="1">
            <a:spLocks noChangeArrowheads="1"/>
          </p:cNvSpPr>
          <p:nvPr/>
        </p:nvSpPr>
        <p:spPr bwMode="auto">
          <a:xfrm>
            <a:off x="3786182" y="3831160"/>
            <a:ext cx="2357454" cy="64294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,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6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-19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Дж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 Box 64"/>
          <p:cNvSpPr txBox="1">
            <a:spLocks noChangeArrowheads="1"/>
          </p:cNvSpPr>
          <p:nvPr/>
        </p:nvSpPr>
        <p:spPr bwMode="auto">
          <a:xfrm>
            <a:off x="6858016" y="-71462"/>
            <a:ext cx="1571636" cy="571504"/>
          </a:xfrm>
          <a:prstGeom prst="rect">
            <a:avLst/>
          </a:prstGeom>
          <a:gradFill rotWithShape="0">
            <a:gsLst>
              <a:gs pos="0">
                <a:srgbClr val="CCFFCC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3•10 </a:t>
            </a:r>
            <a:r>
              <a:rPr lang="ru-RU" sz="3600" b="1" baseline="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-19</a:t>
            </a:r>
            <a:endParaRPr kumimoji="0" lang="ru-RU" sz="4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 Box 62"/>
          <p:cNvSpPr txBox="1">
            <a:spLocks noChangeArrowheads="1"/>
          </p:cNvSpPr>
          <p:nvPr/>
        </p:nvSpPr>
        <p:spPr bwMode="auto">
          <a:xfrm>
            <a:off x="3428992" y="4643446"/>
            <a:ext cx="428628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+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 Box 62"/>
          <p:cNvSpPr txBox="1">
            <a:spLocks noChangeArrowheads="1"/>
          </p:cNvSpPr>
          <p:nvPr/>
        </p:nvSpPr>
        <p:spPr bwMode="auto">
          <a:xfrm>
            <a:off x="3786182" y="3804692"/>
            <a:ext cx="1857388" cy="64294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,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6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-19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 Box 62"/>
          <p:cNvSpPr txBox="1">
            <a:spLocks noChangeArrowheads="1"/>
          </p:cNvSpPr>
          <p:nvPr/>
        </p:nvSpPr>
        <p:spPr bwMode="auto">
          <a:xfrm>
            <a:off x="1428728" y="4643446"/>
            <a:ext cx="428628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 Box 6"/>
          <p:cNvSpPr txBox="1">
            <a:spLocks noChangeArrowheads="1"/>
          </p:cNvSpPr>
          <p:nvPr/>
        </p:nvSpPr>
        <p:spPr bwMode="auto">
          <a:xfrm>
            <a:off x="6399408" y="5715016"/>
            <a:ext cx="1785950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6,63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en-US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-34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 Box 6"/>
          <p:cNvSpPr txBox="1">
            <a:spLocks noChangeArrowheads="1"/>
          </p:cNvSpPr>
          <p:nvPr/>
        </p:nvSpPr>
        <p:spPr bwMode="auto">
          <a:xfrm>
            <a:off x="6500826" y="6286496"/>
            <a:ext cx="1143008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8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 Box 62"/>
          <p:cNvSpPr txBox="1">
            <a:spLocks noChangeArrowheads="1"/>
          </p:cNvSpPr>
          <p:nvPr/>
        </p:nvSpPr>
        <p:spPr bwMode="auto">
          <a:xfrm>
            <a:off x="3929058" y="5786454"/>
            <a:ext cx="1857388" cy="64294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4,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6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-19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714348" y="4726362"/>
            <a:ext cx="500066" cy="84577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el-G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λ</a:t>
            </a:r>
            <a:r>
              <a:rPr lang="en-US" sz="48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>
            <a:off x="642910" y="6143644"/>
            <a:ext cx="278608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 Box 62"/>
          <p:cNvSpPr txBox="1">
            <a:spLocks noChangeArrowheads="1"/>
          </p:cNvSpPr>
          <p:nvPr/>
        </p:nvSpPr>
        <p:spPr bwMode="auto">
          <a:xfrm>
            <a:off x="3458972" y="5842902"/>
            <a:ext cx="428628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 Box 62"/>
          <p:cNvSpPr txBox="1">
            <a:spLocks noChangeArrowheads="1"/>
          </p:cNvSpPr>
          <p:nvPr/>
        </p:nvSpPr>
        <p:spPr bwMode="auto">
          <a:xfrm>
            <a:off x="571472" y="5429264"/>
            <a:ext cx="2852756" cy="64294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>
              <a:spcAft>
                <a:spcPts val="1000"/>
              </a:spcAf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9,9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ru-RU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7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 Box 62"/>
          <p:cNvSpPr txBox="1">
            <a:spLocks noChangeArrowheads="1"/>
          </p:cNvSpPr>
          <p:nvPr/>
        </p:nvSpPr>
        <p:spPr bwMode="auto">
          <a:xfrm>
            <a:off x="4877438" y="5857892"/>
            <a:ext cx="804320" cy="42862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>
              <a:spcAft>
                <a:spcPts val="1000"/>
              </a:spcAft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2143108" y="2500306"/>
            <a:ext cx="857256" cy="84577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el-G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λ</a:t>
            </a:r>
            <a:r>
              <a:rPr lang="en-US" sz="48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</a:rPr>
              <a:t>=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66" name="Text Box 62"/>
          <p:cNvSpPr txBox="1">
            <a:spLocks noChangeArrowheads="1"/>
          </p:cNvSpPr>
          <p:nvPr/>
        </p:nvSpPr>
        <p:spPr bwMode="auto">
          <a:xfrm>
            <a:off x="2928926" y="2643182"/>
            <a:ext cx="2071702" cy="57150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0,43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∙10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ru-RU" sz="3200" b="1" baseline="30000" dirty="0" smtClean="0">
                <a:solidFill>
                  <a:srgbClr val="FF0000"/>
                </a:solidFill>
                <a:latin typeface="Times New Roman" pitchFamily="18" charset="0"/>
              </a:rPr>
              <a:t>6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 Box 62"/>
          <p:cNvSpPr txBox="1">
            <a:spLocks noChangeArrowheads="1"/>
          </p:cNvSpPr>
          <p:nvPr/>
        </p:nvSpPr>
        <p:spPr bwMode="auto">
          <a:xfrm>
            <a:off x="5143504" y="2571744"/>
            <a:ext cx="2500330" cy="642942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фиолетовый</a:t>
            </a:r>
          </a:p>
        </p:txBody>
      </p:sp>
      <p:grpSp>
        <p:nvGrpSpPr>
          <p:cNvPr id="73" name="Group 2"/>
          <p:cNvGrpSpPr>
            <a:grpSpLocks/>
          </p:cNvGrpSpPr>
          <p:nvPr/>
        </p:nvGrpSpPr>
        <p:grpSpPr bwMode="auto">
          <a:xfrm>
            <a:off x="1285852" y="1857364"/>
            <a:ext cx="785818" cy="1071786"/>
            <a:chOff x="9757" y="3167"/>
            <a:chExt cx="681" cy="764"/>
          </a:xfrm>
          <a:solidFill>
            <a:schemeClr val="bg1"/>
          </a:solidFill>
        </p:grpSpPr>
        <p:sp>
          <p:nvSpPr>
            <p:cNvPr id="74" name="Text Box 3"/>
            <p:cNvSpPr txBox="1">
              <a:spLocks noChangeArrowheads="1"/>
            </p:cNvSpPr>
            <p:nvPr/>
          </p:nvSpPr>
          <p:spPr bwMode="auto">
            <a:xfrm>
              <a:off x="9802" y="3563"/>
              <a:ext cx="227" cy="3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λ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5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effectLst/>
                  <a:latin typeface="Times New Roman" pitchFamily="18" charset="0"/>
                </a:rPr>
                <a:t>h</a:t>
              </a: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</a:rPr>
                <a:t>c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6" name="Line 5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400"/>
            </a:p>
          </p:txBody>
        </p:sp>
      </p:grpSp>
      <p:cxnSp>
        <p:nvCxnSpPr>
          <p:cNvPr id="22" name="Прямая со стрелкой 21"/>
          <p:cNvCxnSpPr/>
          <p:nvPr/>
        </p:nvCxnSpPr>
        <p:spPr>
          <a:xfrm flipV="1">
            <a:off x="1714480" y="1643050"/>
            <a:ext cx="500066" cy="42862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/>
          <p:nvPr/>
        </p:nvCxnSpPr>
        <p:spPr>
          <a:xfrm rot="5400000">
            <a:off x="857224" y="5214950"/>
            <a:ext cx="642942" cy="7143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9" name="Группа 58"/>
          <p:cNvGrpSpPr/>
          <p:nvPr/>
        </p:nvGrpSpPr>
        <p:grpSpPr>
          <a:xfrm>
            <a:off x="-96" y="0"/>
            <a:ext cx="9144096" cy="6858000"/>
            <a:chOff x="0" y="2071678"/>
            <a:chExt cx="9144096" cy="6858000"/>
          </a:xfrm>
        </p:grpSpPr>
        <p:grpSp>
          <p:nvGrpSpPr>
            <p:cNvPr id="61" name="Группа 93"/>
            <p:cNvGrpSpPr/>
            <p:nvPr/>
          </p:nvGrpSpPr>
          <p:grpSpPr>
            <a:xfrm>
              <a:off x="0" y="2071678"/>
              <a:ext cx="9144096" cy="6858000"/>
              <a:chOff x="0" y="24"/>
              <a:chExt cx="9144096" cy="6858000"/>
            </a:xfrm>
          </p:grpSpPr>
          <p:grpSp>
            <p:nvGrpSpPr>
              <p:cNvPr id="72" name="Группа 12"/>
              <p:cNvGrpSpPr/>
              <p:nvPr/>
            </p:nvGrpSpPr>
            <p:grpSpPr>
              <a:xfrm>
                <a:off x="0" y="24"/>
                <a:ext cx="9144096" cy="6858000"/>
                <a:chOff x="7072298" y="-4214866"/>
                <a:chExt cx="9144096" cy="6858000"/>
              </a:xfrm>
            </p:grpSpPr>
            <p:sp>
              <p:nvSpPr>
                <p:cNvPr id="79" name="Прямоугольник 78"/>
                <p:cNvSpPr/>
                <p:nvPr/>
              </p:nvSpPr>
              <p:spPr>
                <a:xfrm>
                  <a:off x="7072298" y="-4214866"/>
                  <a:ext cx="9144000" cy="6858000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  <a:alpha val="65000"/>
                  </a:schemeClr>
                </a:solidFill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lvl="0" algn="ctr">
                    <a:lnSpc>
                      <a:spcPts val="7000"/>
                    </a:lnSpc>
                    <a:spcAft>
                      <a:spcPts val="1000"/>
                    </a:spcAft>
                  </a:pPr>
                  <a:endParaRPr lang="ru-RU" sz="96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0" name="TextBox 79"/>
                <p:cNvSpPr txBox="1"/>
                <p:nvPr/>
              </p:nvSpPr>
              <p:spPr>
                <a:xfrm>
                  <a:off x="10787074" y="642918"/>
                  <a:ext cx="5429320" cy="11079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/>
                  <a:r>
                    <a:rPr lang="en-US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c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=3</a:t>
                  </a:r>
                  <a:r>
                    <a:rPr lang="en-US" sz="6600" b="1" dirty="0" smtClean="0">
                      <a:solidFill>
                        <a:srgbClr val="FFFF00"/>
                      </a:solidFill>
                      <a:sym typeface="Symbol"/>
                    </a:rPr>
                    <a:t>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10</a:t>
                  </a:r>
                  <a:r>
                    <a:rPr lang="ru-RU" sz="6600" b="1" baseline="30000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8</a:t>
                  </a:r>
                  <a:r>
                    <a:rPr lang="ru-RU" sz="6600" b="1" dirty="0" smtClean="0">
                      <a:solidFill>
                        <a:srgbClr val="FFFF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 м/с</a:t>
                  </a:r>
                  <a:endParaRPr lang="ru-RU" sz="6600" dirty="0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78" name="Прямоугольник 77"/>
              <p:cNvSpPr/>
              <p:nvPr/>
            </p:nvSpPr>
            <p:spPr>
              <a:xfrm>
                <a:off x="1357290" y="2500306"/>
                <a:ext cx="3857620" cy="144655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ru-RU" sz="4400" b="1" dirty="0" smtClean="0"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Вырывание </a:t>
                </a:r>
                <a:r>
                  <a:rPr lang="ru-RU" sz="4400" b="1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</a:p>
              <a:p>
                <a:pPr algn="ctr" eaLnBrk="0" hangingPunct="0"/>
                <a:r>
                  <a:rPr lang="ru-RU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светом</a:t>
                </a:r>
                <a:endParaRPr lang="ru-RU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</p:grpSp>
        <p:grpSp>
          <p:nvGrpSpPr>
            <p:cNvPr id="68" name="Группа 117"/>
            <p:cNvGrpSpPr/>
            <p:nvPr/>
          </p:nvGrpSpPr>
          <p:grpSpPr>
            <a:xfrm>
              <a:off x="3000364" y="3077666"/>
              <a:ext cx="5500726" cy="1286360"/>
              <a:chOff x="5163708" y="3071810"/>
              <a:chExt cx="3337382" cy="861497"/>
            </a:xfrm>
          </p:grpSpPr>
          <p:sp>
            <p:nvSpPr>
              <p:cNvPr id="69" name="Text Box 64"/>
              <p:cNvSpPr txBox="1">
                <a:spLocks noChangeArrowheads="1"/>
              </p:cNvSpPr>
              <p:nvPr/>
            </p:nvSpPr>
            <p:spPr bwMode="auto">
              <a:xfrm>
                <a:off x="5163708" y="3071810"/>
                <a:ext cx="1143008" cy="857256"/>
              </a:xfrm>
              <a:prstGeom prst="rect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99CC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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72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0" name="Text Box 64"/>
              <p:cNvSpPr txBox="1">
                <a:spLocks noChangeArrowheads="1"/>
              </p:cNvSpPr>
              <p:nvPr/>
            </p:nvSpPr>
            <p:spPr bwMode="auto">
              <a:xfrm>
                <a:off x="6163840" y="3071810"/>
                <a:ext cx="1643074" cy="857256"/>
              </a:xfrm>
              <a:prstGeom prst="rect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99CC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kumimoji="0" lang="en-US" sz="6000" b="1" i="0" u="none" strike="noStrike" cap="none" normalizeH="0" baseline="-2500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ВЫХ</a:t>
                </a:r>
                <a:r>
                  <a:rPr kumimoji="0" lang="en-US" sz="6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kumimoji="0" lang="ru-RU" sz="72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1" name="Text Box 64"/>
              <p:cNvSpPr txBox="1">
                <a:spLocks noChangeArrowheads="1"/>
              </p:cNvSpPr>
              <p:nvPr/>
            </p:nvSpPr>
            <p:spPr bwMode="auto">
              <a:xfrm>
                <a:off x="7786710" y="3076051"/>
                <a:ext cx="714380" cy="857256"/>
              </a:xfrm>
              <a:prstGeom prst="rect">
                <a:avLst/>
              </a:prstGeom>
              <a:gradFill rotWithShape="0">
                <a:gsLst>
                  <a:gs pos="0">
                    <a:srgbClr val="CCFFCC"/>
                  </a:gs>
                  <a:gs pos="100000">
                    <a:srgbClr val="99CC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6000" b="1" i="0" u="none" strike="noStrike" cap="none" normalizeH="0" baseline="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К</a:t>
                </a:r>
                <a:r>
                  <a:rPr kumimoji="0" lang="en-US" sz="6000" b="1" i="0" u="none" strike="noStrike" cap="none" normalizeH="0" baseline="-2500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е</a:t>
                </a:r>
                <a:endParaRPr kumimoji="0" lang="ru-RU" sz="7200" b="0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81" name="Rectangle 56"/>
          <p:cNvSpPr>
            <a:spLocks noChangeArrowheads="1"/>
          </p:cNvSpPr>
          <p:nvPr/>
        </p:nvSpPr>
        <p:spPr bwMode="auto">
          <a:xfrm>
            <a:off x="0" y="6334780"/>
            <a:ext cx="3428992" cy="52322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27-2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.ФотФ, стр.51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000"/>
                            </p:stCondLst>
                            <p:childTnLst>
                              <p:par>
                                <p:cTn id="7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07407E-6 L -0.50729 0.32916 " pathEditMode="relative" rAng="0" ptsTypes="AA">
                                      <p:cBhvr>
                                        <p:cTn id="8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400" y="16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0.0037 L -0.53923 0.67445 " pathEditMode="relative" rAng="0" ptsTypes="AA">
                                      <p:cBhvr>
                                        <p:cTn id="12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00" y="339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.01064 L 0.00799 0.11885 " pathEditMode="relative" rAng="0" ptsTypes="AA">
                                      <p:cBhvr>
                                        <p:cTn id="13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" y="5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6.93642E-7 L -0.07726 0.37133 " pathEditMode="relative" rAng="0" ptsTypes="AA">
                                      <p:cBhvr>
                                        <p:cTn id="15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00" y="18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56069E-6 L -0.65174 -0.02844 " pathEditMode="relative" rAng="0" ptsTypes="AA">
                                      <p:cBhvr>
                                        <p:cTn id="16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00" y="-14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500"/>
                            </p:stCondLst>
                            <p:childTnLst>
                              <p:par>
                                <p:cTn id="175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69 0.00416 L -0.46563 -0.10752 " pathEditMode="relative" rAng="0" ptsTypes="AA">
                                      <p:cBhvr>
                                        <p:cTn id="17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500" y="-5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500"/>
                            </p:stCondLst>
                            <p:childTnLst>
                              <p:par>
                                <p:cTn id="19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-0.01041 L 0.11979 0.19167 " pathEditMode="relative" rAng="0" ptsTypes="AA">
                                      <p:cBhvr>
                                        <p:cTn id="19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0" y="101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7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4" grpId="0" animBg="1"/>
      <p:bldP spid="5121" grpId="0" animBg="1"/>
      <p:bldP spid="3" grpId="0" animBg="1"/>
      <p:bldP spid="4" grpId="0" animBg="1"/>
      <p:bldP spid="5" grpId="0" animBg="1"/>
      <p:bldP spid="11" grpId="0" animBg="1"/>
      <p:bldP spid="29" grpId="0" animBg="1"/>
      <p:bldP spid="30" grpId="0" animBg="1"/>
      <p:bldP spid="31" grpId="0" animBg="1"/>
      <p:bldP spid="33" grpId="0" animBg="1"/>
      <p:bldP spid="34" grpId="0" animBg="1"/>
      <p:bldP spid="35" grpId="0" animBg="1"/>
      <p:bldP spid="46" grpId="0" animBg="1"/>
      <p:bldP spid="47" grpId="0" animBg="1"/>
      <p:bldP spid="47" grpId="1" animBg="1"/>
      <p:bldP spid="48" grpId="0" animBg="1"/>
      <p:bldP spid="49" grpId="0" animBg="1"/>
      <p:bldP spid="49" grpId="1" animBg="1"/>
      <p:bldP spid="50" grpId="0" animBg="1"/>
      <p:bldP spid="55" grpId="0" animBg="1"/>
      <p:bldP spid="55" grpId="1" animBg="1"/>
      <p:bldP spid="56" grpId="0" animBg="1"/>
      <p:bldP spid="56" grpId="1" animBg="1"/>
      <p:bldP spid="57" grpId="0" animBg="1"/>
      <p:bldP spid="58" grpId="0" animBg="1"/>
      <p:bldP spid="58" grpId="1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81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4279</TotalTime>
  <Words>2362</Words>
  <Application>Microsoft Office PowerPoint</Application>
  <PresentationFormat>Экран (4:3)</PresentationFormat>
  <Paragraphs>491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Трек</vt:lpstr>
      <vt:lpstr>Слайд 1</vt:lpstr>
      <vt:lpstr>Слайд 2</vt:lpstr>
      <vt:lpstr>Домашнее задание.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Домашнее задание.</vt:lpstr>
      <vt:lpstr>Слайд 22</vt:lpstr>
      <vt:lpstr>Слайд 23</vt:lpstr>
      <vt:lpstr>Слайд 24</vt:lpstr>
      <vt:lpstr>Слайд 25</vt:lpstr>
      <vt:lpstr>Слайд 26</vt:lpstr>
      <vt:lpstr>Слайд 27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User</cp:lastModifiedBy>
  <cp:revision>513</cp:revision>
  <dcterms:created xsi:type="dcterms:W3CDTF">2009-11-04T14:29:22Z</dcterms:created>
  <dcterms:modified xsi:type="dcterms:W3CDTF">2019-12-13T06:17:32Z</dcterms:modified>
</cp:coreProperties>
</file>