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9"/>
  </p:notesMasterIdLst>
  <p:sldIdLst>
    <p:sldId id="351" r:id="rId2"/>
    <p:sldId id="352" r:id="rId3"/>
    <p:sldId id="316" r:id="rId4"/>
    <p:sldId id="317" r:id="rId5"/>
    <p:sldId id="353" r:id="rId6"/>
    <p:sldId id="375" r:id="rId7"/>
    <p:sldId id="376" r:id="rId8"/>
    <p:sldId id="365" r:id="rId9"/>
    <p:sldId id="349" r:id="rId10"/>
    <p:sldId id="360" r:id="rId11"/>
    <p:sldId id="369" r:id="rId12"/>
    <p:sldId id="366" r:id="rId13"/>
    <p:sldId id="359" r:id="rId14"/>
    <p:sldId id="373" r:id="rId15"/>
    <p:sldId id="374" r:id="rId16"/>
    <p:sldId id="370" r:id="rId17"/>
    <p:sldId id="371" r:id="rId18"/>
    <p:sldId id="363" r:id="rId19"/>
    <p:sldId id="362" r:id="rId20"/>
    <p:sldId id="358" r:id="rId21"/>
    <p:sldId id="336" r:id="rId22"/>
    <p:sldId id="368" r:id="rId23"/>
    <p:sldId id="344" r:id="rId24"/>
    <p:sldId id="337" r:id="rId25"/>
    <p:sldId id="355" r:id="rId26"/>
    <p:sldId id="354" r:id="rId27"/>
    <p:sldId id="356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CCFF"/>
    <a:srgbClr val="FFFF00"/>
    <a:srgbClr val="0033CC"/>
    <a:srgbClr val="006600"/>
    <a:srgbClr val="365D21"/>
    <a:srgbClr val="FFCCCC"/>
    <a:srgbClr val="0066FF"/>
    <a:srgbClr val="0014AC"/>
    <a:srgbClr val="FF9900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79" d="100"/>
          <a:sy n="79" d="100"/>
        </p:scale>
        <p:origin x="-360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60427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10" Type="http://schemas.openxmlformats.org/officeDocument/2006/relationships/audio" Target="../media/audio10.wav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jpeg"/><Relationship Id="rId5" Type="http://schemas.openxmlformats.org/officeDocument/2006/relationships/audio" Target="../media/audio8.wav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643182"/>
          <a:ext cx="8929718" cy="3840480"/>
        </p:xfrm>
        <a:graphic>
          <a:graphicData uri="http://schemas.openxmlformats.org/drawingml/2006/table">
            <a:tbl>
              <a:tblPr/>
              <a:tblGrid>
                <a:gridCol w="7858180"/>
                <a:gridCol w="10715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1. Диктант (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безоценочный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) по повторению.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u="sng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2.Применение лазеров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медицине,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промышленности,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науке,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сфере связи, 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шоубизнесе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3. Итоги семинара.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30м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Д.З.    </a:t>
                      </a:r>
                      <a:r>
                        <a:rPr lang="ru-RU" sz="2800">
                          <a:latin typeface="Times New Roman"/>
                          <a:ea typeface="Times New Roman"/>
                        </a:rPr>
                        <a:t>гр.№1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- 19  (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\1у21н\  № 85.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\ЛАЗЕРЫ \ ЛАЗЕРЫ.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Рассмотреть сферы использования квантовых генераторов.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выступления перед аудиторией.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27-3.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Протон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движется со скоростью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7,7•10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На какое наименьшее расстояние может приблизиться этот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протон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ядру атома алюминия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 Влиянием электронной оболочки атома алюминия пренебречь. Масса протона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1,67•10 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-27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786578" y="2500306"/>
            <a:ext cx="1214446" cy="1143008"/>
            <a:chOff x="6786578" y="2500306"/>
            <a:chExt cx="1214446" cy="1143008"/>
          </a:xfrm>
        </p:grpSpPr>
        <p:sp>
          <p:nvSpPr>
            <p:cNvPr id="3" name="Овал 2"/>
            <p:cNvSpPr/>
            <p:nvPr/>
          </p:nvSpPr>
          <p:spPr>
            <a:xfrm>
              <a:off x="6786578" y="2500306"/>
              <a:ext cx="1214446" cy="1143008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083608" y="2774026"/>
              <a:ext cx="5950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28596" y="2535648"/>
            <a:ext cx="571504" cy="607600"/>
            <a:chOff x="6786578" y="2254513"/>
            <a:chExt cx="1214446" cy="1388801"/>
          </a:xfrm>
        </p:grpSpPr>
        <p:sp>
          <p:nvSpPr>
            <p:cNvPr id="7" name="Овал 6"/>
            <p:cNvSpPr/>
            <p:nvPr/>
          </p:nvSpPr>
          <p:spPr>
            <a:xfrm>
              <a:off x="6786578" y="2500306"/>
              <a:ext cx="1214446" cy="1143008"/>
            </a:xfrm>
            <a:prstGeom prst="ellipse">
              <a:avLst/>
            </a:prstGeom>
            <a:solidFill>
              <a:srgbClr val="33CCFF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963952" y="2254513"/>
              <a:ext cx="613804" cy="13366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3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" name="Прямая со стрелкой 9"/>
          <p:cNvCxnSpPr/>
          <p:nvPr/>
        </p:nvCxnSpPr>
        <p:spPr>
          <a:xfrm>
            <a:off x="71406" y="2500306"/>
            <a:ext cx="1500198" cy="1588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929190" y="0"/>
            <a:ext cx="1813317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7,7•10</a:t>
            </a:r>
            <a:r>
              <a:rPr lang="ru-RU" sz="2800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endParaRPr lang="ru-RU" sz="2800" dirty="0">
              <a:solidFill>
                <a:srgbClr val="0033CC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6048888" y="3071810"/>
            <a:ext cx="1214446" cy="1588"/>
          </a:xfrm>
          <a:prstGeom prst="straightConnector1">
            <a:avLst/>
          </a:prstGeom>
          <a:ln w="5715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429388" y="3143248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000" b="1" dirty="0">
              <a:solidFill>
                <a:srgbClr val="006600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42842" y="4071940"/>
            <a:ext cx="2072643" cy="1357322"/>
            <a:chOff x="1427733" y="4223191"/>
            <a:chExt cx="2072643" cy="1357322"/>
          </a:xfrm>
          <a:solidFill>
            <a:schemeClr val="bg2"/>
          </a:solidFill>
        </p:grpSpPr>
        <p:grpSp>
          <p:nvGrpSpPr>
            <p:cNvPr id="17" name="Group 4"/>
            <p:cNvGrpSpPr>
              <a:grpSpLocks/>
            </p:cNvGrpSpPr>
            <p:nvPr/>
          </p:nvGrpSpPr>
          <p:grpSpPr bwMode="auto">
            <a:xfrm>
              <a:off x="1427733" y="4223191"/>
              <a:ext cx="2072643" cy="1357322"/>
              <a:chOff x="11051" y="3861"/>
              <a:chExt cx="495" cy="532"/>
            </a:xfrm>
            <a:grpFill/>
          </p:grpSpPr>
          <p:sp>
            <p:nvSpPr>
              <p:cNvPr id="21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495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3600" b="1" baseline="-30000" dirty="0" err="1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Al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111"/>
                <a:ext cx="251" cy="28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8" name="Группа 34"/>
            <p:cNvGrpSpPr/>
            <p:nvPr/>
          </p:nvGrpSpPr>
          <p:grpSpPr>
            <a:xfrm>
              <a:off x="1570611" y="4585485"/>
              <a:ext cx="1715505" cy="561241"/>
              <a:chOff x="2068669" y="2776237"/>
              <a:chExt cx="1715505" cy="561241"/>
            </a:xfrm>
            <a:grpFill/>
          </p:grpSpPr>
          <p:sp>
            <p:nvSpPr>
              <p:cNvPr id="19" name="Text Box 7"/>
              <p:cNvSpPr txBox="1">
                <a:spLocks noChangeArrowheads="1"/>
              </p:cNvSpPr>
              <p:nvPr/>
            </p:nvSpPr>
            <p:spPr bwMode="auto">
              <a:xfrm>
                <a:off x="3284108" y="2776237"/>
                <a:ext cx="500066" cy="5612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+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2068669" y="3056887"/>
                <a:ext cx="972000" cy="1588"/>
              </a:xfrm>
              <a:prstGeom prst="line">
                <a:avLst/>
              </a:prstGeom>
              <a:grpFill/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7"/>
          <p:cNvGrpSpPr>
            <a:grpSpLocks/>
          </p:cNvGrpSpPr>
          <p:nvPr/>
        </p:nvGrpSpPr>
        <p:grpSpPr bwMode="auto">
          <a:xfrm>
            <a:off x="1928801" y="4143377"/>
            <a:ext cx="1217987" cy="1099278"/>
            <a:chOff x="9757" y="3231"/>
            <a:chExt cx="532" cy="556"/>
          </a:xfrm>
          <a:solidFill>
            <a:schemeClr val="bg2"/>
          </a:solidFill>
        </p:grpSpPr>
        <p:sp>
          <p:nvSpPr>
            <p:cNvPr id="24" name="Text Box 8"/>
            <p:cNvSpPr txBox="1">
              <a:spLocks noChangeArrowheads="1"/>
            </p:cNvSpPr>
            <p:nvPr/>
          </p:nvSpPr>
          <p:spPr bwMode="auto">
            <a:xfrm>
              <a:off x="9913" y="3520"/>
              <a:ext cx="250" cy="2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28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795310" y="3296387"/>
            <a:ext cx="1214446" cy="70411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1714480" y="3286124"/>
            <a:ext cx="785818" cy="704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3143240" y="4357694"/>
            <a:ext cx="428628" cy="70411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3571875" y="4071942"/>
            <a:ext cx="1930280" cy="1290987"/>
            <a:chOff x="1427742" y="4223193"/>
            <a:chExt cx="1930280" cy="1290987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35" name="Group 4"/>
            <p:cNvGrpSpPr>
              <a:grpSpLocks/>
            </p:cNvGrpSpPr>
            <p:nvPr/>
          </p:nvGrpSpPr>
          <p:grpSpPr bwMode="auto">
            <a:xfrm>
              <a:off x="1427742" y="4223193"/>
              <a:ext cx="1930280" cy="1290987"/>
              <a:chOff x="11051" y="3861"/>
              <a:chExt cx="461" cy="506"/>
            </a:xfrm>
            <a:grpFill/>
          </p:grpSpPr>
          <p:sp>
            <p:nvSpPr>
              <p:cNvPr id="39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461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3600" b="1" baseline="-30000" dirty="0" err="1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Al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285" cy="28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1787926" y="4881058"/>
              <a:ext cx="972000" cy="1588"/>
            </a:xfrm>
            <a:prstGeom prst="line">
              <a:avLst/>
            </a:prstGeom>
            <a:grpFill/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2500298" y="3286124"/>
            <a:ext cx="1857388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ЗСЭ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0" y="5531479"/>
            <a:ext cx="6715140" cy="646331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протона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36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пр.к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en-US" sz="36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6643702" y="5500702"/>
            <a:ext cx="2071702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пр.к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72132" y="5556719"/>
            <a:ext cx="62068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endParaRPr lang="ru-RU" sz="3600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2000232" y="4071942"/>
            <a:ext cx="3429024" cy="1357322"/>
          </a:xfrm>
          <a:prstGeom prst="roundRect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5429256" y="4714884"/>
            <a:ext cx="300036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62"/>
          <p:cNvSpPr txBox="1">
            <a:spLocks noChangeArrowheads="1"/>
          </p:cNvSpPr>
          <p:nvPr/>
        </p:nvSpPr>
        <p:spPr bwMode="auto">
          <a:xfrm>
            <a:off x="5429256" y="4071942"/>
            <a:ext cx="357186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9" name="Rectangle 56"/>
          <p:cNvSpPr>
            <a:spLocks noChangeArrowheads="1"/>
          </p:cNvSpPr>
          <p:nvPr/>
        </p:nvSpPr>
        <p:spPr bwMode="auto">
          <a:xfrm>
            <a:off x="4643438" y="6273249"/>
            <a:ext cx="450056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ФотФ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стр.51/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96296E-6 L -0.51632 0.27824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00" y="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57935 0.00208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1" grpId="1" animBg="1"/>
      <p:bldP spid="14" grpId="0"/>
      <p:bldP spid="31" grpId="0" animBg="1"/>
      <p:bldP spid="32" grpId="0" animBg="1"/>
      <p:bldP spid="33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2"/>
          <p:cNvGrpSpPr/>
          <p:nvPr/>
        </p:nvGrpSpPr>
        <p:grpSpPr>
          <a:xfrm>
            <a:off x="346074" y="1964239"/>
            <a:ext cx="3502971" cy="431346"/>
            <a:chOff x="346074" y="3500438"/>
            <a:chExt cx="3502971" cy="431346"/>
          </a:xfrm>
        </p:grpSpPr>
        <p:sp>
          <p:nvSpPr>
            <p:cNvPr id="28674" name="Line 2"/>
            <p:cNvSpPr>
              <a:spLocks noChangeShapeType="1"/>
            </p:cNvSpPr>
            <p:nvPr/>
          </p:nvSpPr>
          <p:spPr bwMode="auto">
            <a:xfrm>
              <a:off x="346074" y="3822003"/>
              <a:ext cx="1476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V="1">
              <a:off x="1815586" y="3501489"/>
              <a:ext cx="696587" cy="430295"/>
              <a:chOff x="2660" y="7397"/>
              <a:chExt cx="576" cy="483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08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57343" y="618980"/>
            <a:ext cx="1381621" cy="692261"/>
            <a:chOff x="537" y="5076"/>
            <a:chExt cx="957" cy="579"/>
          </a:xfrm>
        </p:grpSpPr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748" y="5076"/>
              <a:ext cx="746" cy="579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537" y="5169"/>
              <a:ext cx="821" cy="390"/>
              <a:chOff x="8051" y="3841"/>
              <a:chExt cx="883" cy="409"/>
            </a:xfrm>
          </p:grpSpPr>
          <p:sp>
            <p:nvSpPr>
              <p:cNvPr id="28685" name="Oval 13"/>
              <p:cNvSpPr>
                <a:spLocks noChangeArrowheads="1"/>
              </p:cNvSpPr>
              <p:nvPr/>
            </p:nvSpPr>
            <p:spPr bwMode="auto">
              <a:xfrm>
                <a:off x="8318" y="3841"/>
                <a:ext cx="343" cy="409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H="1">
                <a:off x="8671" y="4049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 flipH="1">
                <a:off x="8051" y="4048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" name="Группа 61"/>
          <p:cNvGrpSpPr/>
          <p:nvPr/>
        </p:nvGrpSpPr>
        <p:grpSpPr>
          <a:xfrm>
            <a:off x="327025" y="964483"/>
            <a:ext cx="3602033" cy="2012139"/>
            <a:chOff x="327025" y="964483"/>
            <a:chExt cx="3602033" cy="2012139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H="1">
              <a:off x="3857620" y="964483"/>
              <a:ext cx="0" cy="10080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7025" y="976358"/>
              <a:ext cx="3602033" cy="2000264"/>
              <a:chOff x="6048" y="5245"/>
              <a:chExt cx="2686" cy="1756"/>
            </a:xfrm>
          </p:grpSpPr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 flipH="1">
                <a:off x="6079" y="5245"/>
                <a:ext cx="1" cy="157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6092" y="6561"/>
                <a:ext cx="1287" cy="246"/>
                <a:chOff x="10960" y="4305"/>
                <a:chExt cx="1157" cy="246"/>
              </a:xfrm>
            </p:grpSpPr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11673" y="4535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1397" y="4305"/>
                  <a:ext cx="246" cy="24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10960" y="4551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694" name="Line 22"/>
              <p:cNvSpPr>
                <a:spLocks noChangeShapeType="1"/>
              </p:cNvSpPr>
              <p:nvPr/>
            </p:nvSpPr>
            <p:spPr bwMode="auto">
              <a:xfrm flipV="1">
                <a:off x="7918" y="6785"/>
                <a:ext cx="816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7349" y="6632"/>
                <a:ext cx="644" cy="369"/>
                <a:chOff x="2004" y="7246"/>
                <a:chExt cx="644" cy="369"/>
              </a:xfrm>
            </p:grpSpPr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258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331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>
                <a:off x="8729" y="6392"/>
                <a:ext cx="1" cy="41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6048" y="5738"/>
                <a:ext cx="2670" cy="50"/>
                <a:chOff x="6048" y="5738"/>
                <a:chExt cx="2670" cy="50"/>
              </a:xfrm>
            </p:grpSpPr>
            <p:sp>
              <p:nvSpPr>
                <p:cNvPr id="28710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6048" y="5738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711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650" y="5749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54"/>
          <p:cNvGrpSpPr/>
          <p:nvPr/>
        </p:nvGrpSpPr>
        <p:grpSpPr>
          <a:xfrm>
            <a:off x="1416918" y="484448"/>
            <a:ext cx="2444074" cy="729974"/>
            <a:chOff x="1416918" y="2023802"/>
            <a:chExt cx="2444074" cy="729974"/>
          </a:xfrm>
        </p:grpSpPr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>
              <a:off x="3428992" y="2285992"/>
              <a:ext cx="0" cy="43030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3428992" y="2500306"/>
              <a:ext cx="43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Группа 53"/>
            <p:cNvGrpSpPr/>
            <p:nvPr/>
          </p:nvGrpSpPr>
          <p:grpSpPr>
            <a:xfrm>
              <a:off x="1416918" y="2023802"/>
              <a:ext cx="2163516" cy="729974"/>
              <a:chOff x="1416918" y="2023802"/>
              <a:chExt cx="2163516" cy="729974"/>
            </a:xfrm>
          </p:grpSpPr>
          <p:grpSp>
            <p:nvGrpSpPr>
              <p:cNvPr id="13" name="Group 40"/>
              <p:cNvGrpSpPr>
                <a:grpSpLocks/>
              </p:cNvGrpSpPr>
              <p:nvPr/>
            </p:nvGrpSpPr>
            <p:grpSpPr bwMode="auto">
              <a:xfrm>
                <a:off x="1416918" y="2228901"/>
                <a:ext cx="2163516" cy="524875"/>
                <a:chOff x="6861" y="5012"/>
                <a:chExt cx="1613" cy="461"/>
              </a:xfrm>
            </p:grpSpPr>
            <p:sp>
              <p:nvSpPr>
                <p:cNvPr id="28713" name="AutoShape 41"/>
                <p:cNvSpPr>
                  <a:spLocks noChangeArrowheads="1"/>
                </p:cNvSpPr>
                <p:nvPr/>
              </p:nvSpPr>
              <p:spPr bwMode="auto">
                <a:xfrm>
                  <a:off x="7091" y="5012"/>
                  <a:ext cx="1383" cy="461"/>
                </a:xfrm>
                <a:prstGeom prst="roundRect">
                  <a:avLst>
                    <a:gd name="adj" fmla="val 50000"/>
                  </a:avLst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4" name="Group 42"/>
                <p:cNvGrpSpPr>
                  <a:grpSpLocks/>
                </p:cNvGrpSpPr>
                <p:nvPr/>
              </p:nvGrpSpPr>
              <p:grpSpPr bwMode="auto">
                <a:xfrm>
                  <a:off x="6861" y="5096"/>
                  <a:ext cx="546" cy="300"/>
                  <a:chOff x="4703" y="6785"/>
                  <a:chExt cx="591" cy="415"/>
                </a:xfrm>
              </p:grpSpPr>
              <p:sp>
                <p:nvSpPr>
                  <p:cNvPr id="2871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294" y="6785"/>
                    <a:ext cx="0" cy="41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8716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3" y="6993"/>
                    <a:ext cx="552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8724" name="AutoShape 52"/>
              <p:cNvSpPr>
                <a:spLocks noChangeArrowheads="1"/>
              </p:cNvSpPr>
              <p:nvPr/>
            </p:nvSpPr>
            <p:spPr bwMode="auto">
              <a:xfrm>
                <a:off x="2214358" y="2023802"/>
                <a:ext cx="1214446" cy="214314"/>
              </a:xfrm>
              <a:prstGeom prst="parallelogram">
                <a:avLst>
                  <a:gd name="adj" fmla="val 135714"/>
                </a:avLst>
              </a:prstGeom>
              <a:solidFill>
                <a:srgbClr val="FFFFFF"/>
              </a:solidFill>
              <a:ln w="28575">
                <a:solidFill>
                  <a:srgbClr val="365D2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309546" y="2202678"/>
                <a:ext cx="821631" cy="8331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" name="Группа 65"/>
          <p:cNvGrpSpPr/>
          <p:nvPr/>
        </p:nvGrpSpPr>
        <p:grpSpPr>
          <a:xfrm>
            <a:off x="398100" y="1319228"/>
            <a:ext cx="3461223" cy="466698"/>
            <a:chOff x="398100" y="1319228"/>
            <a:chExt cx="3461223" cy="466698"/>
          </a:xfrm>
        </p:grpSpPr>
        <p:sp>
          <p:nvSpPr>
            <p:cNvPr id="65" name="Text Box 32"/>
            <p:cNvSpPr txBox="1">
              <a:spLocks noChangeArrowheads="1"/>
            </p:cNvSpPr>
            <p:nvPr/>
          </p:nvSpPr>
          <p:spPr bwMode="auto">
            <a:xfrm>
              <a:off x="2063671" y="1319228"/>
              <a:ext cx="508065" cy="46669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60"/>
            <p:cNvGrpSpPr/>
            <p:nvPr/>
          </p:nvGrpSpPr>
          <p:grpSpPr>
            <a:xfrm>
              <a:off x="398100" y="1357298"/>
              <a:ext cx="3461223" cy="380460"/>
              <a:chOff x="398100" y="1369348"/>
              <a:chExt cx="3461223" cy="380460"/>
            </a:xfrm>
          </p:grpSpPr>
          <p:sp>
            <p:nvSpPr>
              <p:cNvPr id="56" name="Oval 33"/>
              <p:cNvSpPr>
                <a:spLocks noChangeArrowheads="1"/>
              </p:cNvSpPr>
              <p:nvPr/>
            </p:nvSpPr>
            <p:spPr bwMode="auto">
              <a:xfrm>
                <a:off x="1992596" y="1369348"/>
                <a:ext cx="487697" cy="38046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>
                <a:off x="2491463" y="1568691"/>
                <a:ext cx="536416" cy="0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1453498" y="1569830"/>
                <a:ext cx="53507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>
                <a:off x="398100" y="1567552"/>
                <a:ext cx="1129155" cy="3417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7"/>
              <p:cNvSpPr>
                <a:spLocks noChangeShapeType="1"/>
              </p:cNvSpPr>
              <p:nvPr/>
            </p:nvSpPr>
            <p:spPr bwMode="auto">
              <a:xfrm>
                <a:off x="2730168" y="1568691"/>
                <a:ext cx="1129155" cy="4556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8725" name="Line 53"/>
          <p:cNvSpPr>
            <a:spLocks noChangeShapeType="1"/>
          </p:cNvSpPr>
          <p:nvPr/>
        </p:nvSpPr>
        <p:spPr bwMode="auto">
          <a:xfrm flipH="1">
            <a:off x="2166858" y="-47500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53"/>
          <p:cNvSpPr>
            <a:spLocks noChangeShapeType="1"/>
          </p:cNvSpPr>
          <p:nvPr/>
        </p:nvSpPr>
        <p:spPr bwMode="auto">
          <a:xfrm flipH="1">
            <a:off x="2167046" y="130977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000232" y="785796"/>
            <a:ext cx="285751" cy="285750"/>
            <a:chOff x="1783" y="8526"/>
            <a:chExt cx="366" cy="388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Line 2"/>
          <p:cNvSpPr>
            <a:spLocks noChangeShapeType="1"/>
          </p:cNvSpPr>
          <p:nvPr/>
        </p:nvSpPr>
        <p:spPr bwMode="auto">
          <a:xfrm>
            <a:off x="2500746" y="2285992"/>
            <a:ext cx="1404000" cy="5976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1940481" y="1975211"/>
            <a:ext cx="0" cy="21559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0"/>
          <p:cNvGrpSpPr/>
          <p:nvPr/>
        </p:nvGrpSpPr>
        <p:grpSpPr>
          <a:xfrm>
            <a:off x="2140354" y="2433932"/>
            <a:ext cx="875617" cy="571504"/>
            <a:chOff x="3799200" y="3071810"/>
            <a:chExt cx="1058552" cy="571504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4000496" y="3071810"/>
              <a:ext cx="785818" cy="57150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88"/>
            <p:cNvGrpSpPr/>
            <p:nvPr/>
          </p:nvGrpSpPr>
          <p:grpSpPr>
            <a:xfrm rot="10800000">
              <a:off x="3799200" y="3151547"/>
              <a:ext cx="1058552" cy="420329"/>
              <a:chOff x="2224118" y="2708693"/>
              <a:chExt cx="1058552" cy="420329"/>
            </a:xfrm>
          </p:grpSpPr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 flipH="1">
                <a:off x="2688118" y="2813490"/>
                <a:ext cx="0" cy="170865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25"/>
              <p:cNvSpPr>
                <a:spLocks noChangeShapeType="1"/>
              </p:cNvSpPr>
              <p:nvPr/>
            </p:nvSpPr>
            <p:spPr bwMode="auto">
              <a:xfrm>
                <a:off x="2224118" y="2890949"/>
                <a:ext cx="32453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Line 26"/>
              <p:cNvSpPr>
                <a:spLocks noChangeShapeType="1"/>
              </p:cNvSpPr>
              <p:nvPr/>
            </p:nvSpPr>
            <p:spPr bwMode="auto">
              <a:xfrm>
                <a:off x="2564742" y="2708693"/>
                <a:ext cx="0" cy="42032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7"/>
              <p:cNvSpPr>
                <a:spLocks noChangeShapeType="1"/>
              </p:cNvSpPr>
              <p:nvPr/>
            </p:nvSpPr>
            <p:spPr bwMode="auto">
              <a:xfrm>
                <a:off x="2673374" y="2892089"/>
                <a:ext cx="60929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2012107" y="785794"/>
            <a:ext cx="285751" cy="285750"/>
            <a:chOff x="1783" y="8526"/>
            <a:chExt cx="366" cy="388"/>
          </a:xfrm>
        </p:grpSpPr>
        <p:sp>
          <p:nvSpPr>
            <p:cNvPr id="9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0" y="3519920"/>
            <a:ext cx="9144000" cy="212365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177800">
              <a:spcAft>
                <a:spcPts val="0"/>
              </a:spcAft>
            </a:pPr>
            <a:r>
              <a:rPr lang="ru-RU" sz="3200" b="1" i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27-4</a:t>
            </a: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Работа выхода электрона с поверхности цезия равна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1,9 эВ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. Возникнет ли фотоэффект под действием излучения,  имеющего длину волны</a:t>
            </a:r>
            <a:r>
              <a:rPr lang="en-US" sz="3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0,43 мкм?</a:t>
            </a: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  <p:grpSp>
        <p:nvGrpSpPr>
          <p:cNvPr id="76" name="Group 2"/>
          <p:cNvGrpSpPr>
            <a:grpSpLocks/>
          </p:cNvGrpSpPr>
          <p:nvPr/>
        </p:nvGrpSpPr>
        <p:grpSpPr bwMode="auto">
          <a:xfrm>
            <a:off x="3929058" y="150017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77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574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80" name="Text Box 64"/>
          <p:cNvSpPr txBox="1">
            <a:spLocks noChangeArrowheads="1"/>
          </p:cNvSpPr>
          <p:nvPr/>
        </p:nvSpPr>
        <p:spPr bwMode="auto">
          <a:xfrm>
            <a:off x="4643438" y="1643050"/>
            <a:ext cx="571504" cy="571504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6"/>
          <p:cNvSpPr txBox="1">
            <a:spLocks noChangeArrowheads="1"/>
          </p:cNvSpPr>
          <p:nvPr/>
        </p:nvSpPr>
        <p:spPr bwMode="auto">
          <a:xfrm>
            <a:off x="6000760" y="5715016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6000760" y="6286520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 Box 62"/>
          <p:cNvSpPr txBox="1">
            <a:spLocks noChangeArrowheads="1"/>
          </p:cNvSpPr>
          <p:nvPr/>
        </p:nvSpPr>
        <p:spPr bwMode="auto">
          <a:xfrm>
            <a:off x="3143240" y="6215058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6"/>
          <p:cNvSpPr txBox="1">
            <a:spLocks noChangeArrowheads="1"/>
          </p:cNvSpPr>
          <p:nvPr/>
        </p:nvSpPr>
        <p:spPr bwMode="auto">
          <a:xfrm>
            <a:off x="6399408" y="5715016"/>
            <a:ext cx="178595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 Box 6"/>
          <p:cNvSpPr txBox="1">
            <a:spLocks noChangeArrowheads="1"/>
          </p:cNvSpPr>
          <p:nvPr/>
        </p:nvSpPr>
        <p:spPr bwMode="auto">
          <a:xfrm>
            <a:off x="6500826" y="6286496"/>
            <a:ext cx="114300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62"/>
          <p:cNvSpPr txBox="1">
            <a:spLocks noChangeArrowheads="1"/>
          </p:cNvSpPr>
          <p:nvPr/>
        </p:nvSpPr>
        <p:spPr bwMode="auto">
          <a:xfrm>
            <a:off x="5214942" y="1428736"/>
            <a:ext cx="2857520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9,9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26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64"/>
          <p:cNvSpPr txBox="1">
            <a:spLocks noChangeArrowheads="1"/>
          </p:cNvSpPr>
          <p:nvPr/>
        </p:nvSpPr>
        <p:spPr bwMode="auto">
          <a:xfrm>
            <a:off x="0" y="5072074"/>
            <a:ext cx="2000232" cy="50006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35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0,43•10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-6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 Box 64"/>
          <p:cNvSpPr txBox="1">
            <a:spLocks noChangeArrowheads="1"/>
          </p:cNvSpPr>
          <p:nvPr/>
        </p:nvSpPr>
        <p:spPr bwMode="auto">
          <a:xfrm>
            <a:off x="8072462" y="1857364"/>
            <a:ext cx="571504" cy="35719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62"/>
          <p:cNvSpPr txBox="1">
            <a:spLocks noChangeArrowheads="1"/>
          </p:cNvSpPr>
          <p:nvPr/>
        </p:nvSpPr>
        <p:spPr bwMode="auto">
          <a:xfrm>
            <a:off x="3929090" y="841842"/>
            <a:ext cx="5072066" cy="642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Падающий квант имеет Е</a:t>
            </a:r>
          </a:p>
        </p:txBody>
      </p:sp>
      <p:sp>
        <p:nvSpPr>
          <p:cNvPr id="102" name="Text Box 62"/>
          <p:cNvSpPr txBox="1">
            <a:spLocks noChangeArrowheads="1"/>
          </p:cNvSpPr>
          <p:nvPr/>
        </p:nvSpPr>
        <p:spPr bwMode="auto">
          <a:xfrm>
            <a:off x="4929190" y="2500306"/>
            <a:ext cx="257176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4,6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19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 Box 62"/>
          <p:cNvSpPr txBox="1">
            <a:spLocks noChangeArrowheads="1"/>
          </p:cNvSpPr>
          <p:nvPr/>
        </p:nvSpPr>
        <p:spPr bwMode="auto">
          <a:xfrm>
            <a:off x="7429520" y="2500306"/>
            <a:ext cx="128588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2,9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2500298" y="4071942"/>
            <a:ext cx="1928826" cy="57150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5286380" y="2071678"/>
            <a:ext cx="27860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 Box 64"/>
          <p:cNvSpPr txBox="1">
            <a:spLocks noChangeArrowheads="1"/>
          </p:cNvSpPr>
          <p:nvPr/>
        </p:nvSpPr>
        <p:spPr bwMode="auto">
          <a:xfrm>
            <a:off x="4357686" y="2643182"/>
            <a:ext cx="571504" cy="35719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33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 Box 62"/>
          <p:cNvSpPr txBox="1">
            <a:spLocks noChangeArrowheads="1"/>
          </p:cNvSpPr>
          <p:nvPr/>
        </p:nvSpPr>
        <p:spPr bwMode="auto">
          <a:xfrm>
            <a:off x="0" y="3000372"/>
            <a:ext cx="9144000" cy="642942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кинетическую энергию электрону останется</a:t>
            </a:r>
          </a:p>
        </p:txBody>
      </p:sp>
      <p:sp>
        <p:nvSpPr>
          <p:cNvPr id="108" name="Text Box 62"/>
          <p:cNvSpPr txBox="1">
            <a:spLocks noChangeArrowheads="1"/>
          </p:cNvSpPr>
          <p:nvPr/>
        </p:nvSpPr>
        <p:spPr bwMode="auto">
          <a:xfrm>
            <a:off x="7085393" y="26102"/>
            <a:ext cx="1071570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</a:p>
        </p:txBody>
      </p:sp>
      <p:grpSp>
        <p:nvGrpSpPr>
          <p:cNvPr id="119" name="Группа 118"/>
          <p:cNvGrpSpPr/>
          <p:nvPr/>
        </p:nvGrpSpPr>
        <p:grpSpPr>
          <a:xfrm>
            <a:off x="0" y="0"/>
            <a:ext cx="9144096" cy="6858000"/>
            <a:chOff x="0" y="2071678"/>
            <a:chExt cx="9144096" cy="6858000"/>
          </a:xfrm>
        </p:grpSpPr>
        <p:grpSp>
          <p:nvGrpSpPr>
            <p:cNvPr id="111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112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114" name="Прямоугольник 113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5" name="TextBox 114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13" name="Прямоугольник 112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118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105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3" name="Text Box 64"/>
          <p:cNvSpPr txBox="1">
            <a:spLocks noChangeArrowheads="1"/>
          </p:cNvSpPr>
          <p:nvPr/>
        </p:nvSpPr>
        <p:spPr bwMode="auto">
          <a:xfrm>
            <a:off x="3635896" y="123472"/>
            <a:ext cx="129329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64"/>
          <p:cNvSpPr txBox="1">
            <a:spLocks noChangeArrowheads="1"/>
          </p:cNvSpPr>
          <p:nvPr/>
        </p:nvSpPr>
        <p:spPr bwMode="auto">
          <a:xfrm>
            <a:off x="4786314" y="123472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64"/>
          <p:cNvSpPr txBox="1">
            <a:spLocks noChangeArrowheads="1"/>
          </p:cNvSpPr>
          <p:nvPr/>
        </p:nvSpPr>
        <p:spPr bwMode="auto">
          <a:xfrm>
            <a:off x="6409184" y="111597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62"/>
          <p:cNvSpPr txBox="1">
            <a:spLocks noChangeArrowheads="1"/>
          </p:cNvSpPr>
          <p:nvPr/>
        </p:nvSpPr>
        <p:spPr bwMode="auto">
          <a:xfrm>
            <a:off x="1138214" y="4143380"/>
            <a:ext cx="71438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1,9 </a:t>
            </a:r>
          </a:p>
        </p:txBody>
      </p:sp>
      <p:sp>
        <p:nvSpPr>
          <p:cNvPr id="109" name="Text Box 62"/>
          <p:cNvSpPr txBox="1">
            <a:spLocks noChangeArrowheads="1"/>
          </p:cNvSpPr>
          <p:nvPr/>
        </p:nvSpPr>
        <p:spPr bwMode="auto">
          <a:xfrm>
            <a:off x="7358082" y="2500306"/>
            <a:ext cx="71438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2,9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Rectangle 56"/>
          <p:cNvSpPr>
            <a:spLocks noChangeArrowheads="1"/>
          </p:cNvSpPr>
          <p:nvPr/>
        </p:nvSpPr>
        <p:spPr bwMode="auto">
          <a:xfrm>
            <a:off x="0" y="6334804"/>
            <a:ext cx="3286116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27-4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 СР3,4 стр.35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1.39685E-6 L 0.14514 -0.0030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-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-0.14775 -0.60602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0" y="-3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04149 -0.68935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" y="-34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0.00532 L 0.60018 -0.43334 " pathEditMode="relative" rAng="0" ptsTypes="AA">
                                      <p:cBhvr>
                                        <p:cTn id="14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0" y="-21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37517 -0.36828 " pathEditMode="relative" rAng="0" ptsTypes="AA">
                                      <p:cBhvr>
                                        <p:cTn id="18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" y="-1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1042 L 0.4467 -0.58681 " pathEditMode="relative" rAng="0" ptsTypes="AA">
                                      <p:cBhvr>
                                        <p:cTn id="19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" y="-2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5" grpId="0" animBg="1"/>
      <p:bldP spid="68" grpId="0" animBg="1"/>
      <p:bldP spid="72" grpId="0" animBg="1"/>
      <p:bldP spid="84" grpId="0" animBg="1"/>
      <p:bldP spid="69" grpId="0" animBg="1"/>
      <p:bldP spid="80" grpId="0" animBg="1"/>
      <p:bldP spid="82" grpId="0" animBg="1"/>
      <p:bldP spid="83" grpId="0" animBg="1"/>
      <p:bldP spid="89" grpId="0" animBg="1"/>
      <p:bldP spid="89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7" grpId="0" animBg="1"/>
      <p:bldP spid="97" grpId="1" animBg="1"/>
      <p:bldP spid="98" grpId="0" animBg="1"/>
      <p:bldP spid="101" grpId="0" animBg="1"/>
      <p:bldP spid="102" grpId="0" animBg="1"/>
      <p:bldP spid="103" grpId="0" animBg="1"/>
      <p:bldP spid="104" grpId="0" animBg="1"/>
      <p:bldP spid="106" grpId="0" animBg="1"/>
      <p:bldP spid="107" grpId="0" animBg="1"/>
      <p:bldP spid="108" grpId="0" animBg="1"/>
      <p:bldP spid="73" grpId="0" animBg="1"/>
      <p:bldP spid="74" grpId="0" animBg="1"/>
      <p:bldP spid="75" grpId="0" animBg="1"/>
      <p:bldP spid="110" grpId="0" animBg="1"/>
      <p:bldP spid="110" grpId="1" animBg="1"/>
      <p:bldP spid="109" grpId="0" animBg="1"/>
      <p:bldP spid="109" grpId="1" animBg="1"/>
      <p:bldP spid="1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2"/>
          <p:cNvGrpSpPr/>
          <p:nvPr/>
        </p:nvGrpSpPr>
        <p:grpSpPr>
          <a:xfrm>
            <a:off x="346074" y="1964239"/>
            <a:ext cx="3502971" cy="431346"/>
            <a:chOff x="346074" y="3500438"/>
            <a:chExt cx="3502971" cy="431346"/>
          </a:xfrm>
        </p:grpSpPr>
        <p:sp>
          <p:nvSpPr>
            <p:cNvPr id="28674" name="Line 2"/>
            <p:cNvSpPr>
              <a:spLocks noChangeShapeType="1"/>
            </p:cNvSpPr>
            <p:nvPr/>
          </p:nvSpPr>
          <p:spPr bwMode="auto">
            <a:xfrm>
              <a:off x="346074" y="3822003"/>
              <a:ext cx="1476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V="1">
              <a:off x="1815586" y="3501489"/>
              <a:ext cx="696587" cy="430295"/>
              <a:chOff x="2660" y="7397"/>
              <a:chExt cx="576" cy="483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08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57343" y="618980"/>
            <a:ext cx="1381621" cy="692261"/>
            <a:chOff x="537" y="5076"/>
            <a:chExt cx="957" cy="579"/>
          </a:xfrm>
        </p:grpSpPr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748" y="5076"/>
              <a:ext cx="746" cy="579"/>
            </a:xfrm>
            <a:prstGeom prst="rect">
              <a:avLst/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537" y="5169"/>
              <a:ext cx="821" cy="390"/>
              <a:chOff x="8051" y="3841"/>
              <a:chExt cx="883" cy="409"/>
            </a:xfrm>
          </p:grpSpPr>
          <p:sp>
            <p:nvSpPr>
              <p:cNvPr id="28685" name="Oval 13"/>
              <p:cNvSpPr>
                <a:spLocks noChangeArrowheads="1"/>
              </p:cNvSpPr>
              <p:nvPr/>
            </p:nvSpPr>
            <p:spPr bwMode="auto">
              <a:xfrm>
                <a:off x="8318" y="3841"/>
                <a:ext cx="343" cy="409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H="1">
                <a:off x="8671" y="4049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 flipH="1">
                <a:off x="8051" y="4048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" name="Группа 61"/>
          <p:cNvGrpSpPr/>
          <p:nvPr/>
        </p:nvGrpSpPr>
        <p:grpSpPr>
          <a:xfrm>
            <a:off x="327025" y="964483"/>
            <a:ext cx="3602033" cy="2012139"/>
            <a:chOff x="327025" y="964483"/>
            <a:chExt cx="3602033" cy="2012139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H="1">
              <a:off x="3857620" y="964483"/>
              <a:ext cx="0" cy="10080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7025" y="976358"/>
              <a:ext cx="3602033" cy="2000264"/>
              <a:chOff x="6048" y="5245"/>
              <a:chExt cx="2686" cy="1756"/>
            </a:xfrm>
          </p:grpSpPr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 flipH="1">
                <a:off x="6079" y="5245"/>
                <a:ext cx="1" cy="157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6092" y="6561"/>
                <a:ext cx="1287" cy="246"/>
                <a:chOff x="10960" y="4305"/>
                <a:chExt cx="1157" cy="246"/>
              </a:xfrm>
            </p:grpSpPr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11673" y="4535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1397" y="4305"/>
                  <a:ext cx="246" cy="24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10960" y="4551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694" name="Line 22"/>
              <p:cNvSpPr>
                <a:spLocks noChangeShapeType="1"/>
              </p:cNvSpPr>
              <p:nvPr/>
            </p:nvSpPr>
            <p:spPr bwMode="auto">
              <a:xfrm flipV="1">
                <a:off x="7918" y="6785"/>
                <a:ext cx="816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7349" y="6632"/>
                <a:ext cx="644" cy="369"/>
                <a:chOff x="2004" y="7246"/>
                <a:chExt cx="644" cy="369"/>
              </a:xfrm>
            </p:grpSpPr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258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331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>
                <a:off x="8729" y="6392"/>
                <a:ext cx="1" cy="41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6048" y="5738"/>
                <a:ext cx="2670" cy="50"/>
                <a:chOff x="6048" y="5738"/>
                <a:chExt cx="2670" cy="50"/>
              </a:xfrm>
            </p:grpSpPr>
            <p:sp>
              <p:nvSpPr>
                <p:cNvPr id="28710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6048" y="5738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711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650" y="5749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54"/>
          <p:cNvGrpSpPr/>
          <p:nvPr/>
        </p:nvGrpSpPr>
        <p:grpSpPr>
          <a:xfrm>
            <a:off x="1416918" y="484448"/>
            <a:ext cx="2444074" cy="729974"/>
            <a:chOff x="1416918" y="2023802"/>
            <a:chExt cx="2444074" cy="729974"/>
          </a:xfrm>
        </p:grpSpPr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>
              <a:off x="3428992" y="2285992"/>
              <a:ext cx="0" cy="43030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3428992" y="2500306"/>
              <a:ext cx="43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Группа 53"/>
            <p:cNvGrpSpPr/>
            <p:nvPr/>
          </p:nvGrpSpPr>
          <p:grpSpPr>
            <a:xfrm>
              <a:off x="1416918" y="2023802"/>
              <a:ext cx="2163516" cy="729974"/>
              <a:chOff x="1416918" y="2023802"/>
              <a:chExt cx="2163516" cy="729974"/>
            </a:xfrm>
          </p:grpSpPr>
          <p:grpSp>
            <p:nvGrpSpPr>
              <p:cNvPr id="13" name="Group 40"/>
              <p:cNvGrpSpPr>
                <a:grpSpLocks/>
              </p:cNvGrpSpPr>
              <p:nvPr/>
            </p:nvGrpSpPr>
            <p:grpSpPr bwMode="auto">
              <a:xfrm>
                <a:off x="1416918" y="2228901"/>
                <a:ext cx="2163516" cy="524875"/>
                <a:chOff x="6861" y="5012"/>
                <a:chExt cx="1613" cy="461"/>
              </a:xfrm>
            </p:grpSpPr>
            <p:sp>
              <p:nvSpPr>
                <p:cNvPr id="28713" name="AutoShape 41"/>
                <p:cNvSpPr>
                  <a:spLocks noChangeArrowheads="1"/>
                </p:cNvSpPr>
                <p:nvPr/>
              </p:nvSpPr>
              <p:spPr bwMode="auto">
                <a:xfrm>
                  <a:off x="7091" y="5012"/>
                  <a:ext cx="1383" cy="461"/>
                </a:xfrm>
                <a:prstGeom prst="roundRect">
                  <a:avLst>
                    <a:gd name="adj" fmla="val 50000"/>
                  </a:avLst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4" name="Group 42"/>
                <p:cNvGrpSpPr>
                  <a:grpSpLocks/>
                </p:cNvGrpSpPr>
                <p:nvPr/>
              </p:nvGrpSpPr>
              <p:grpSpPr bwMode="auto">
                <a:xfrm>
                  <a:off x="6861" y="5096"/>
                  <a:ext cx="546" cy="300"/>
                  <a:chOff x="4703" y="6785"/>
                  <a:chExt cx="591" cy="415"/>
                </a:xfrm>
              </p:grpSpPr>
              <p:sp>
                <p:nvSpPr>
                  <p:cNvPr id="2871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294" y="6785"/>
                    <a:ext cx="0" cy="41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8716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3" y="6993"/>
                    <a:ext cx="552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8724" name="AutoShape 52"/>
              <p:cNvSpPr>
                <a:spLocks noChangeArrowheads="1"/>
              </p:cNvSpPr>
              <p:nvPr/>
            </p:nvSpPr>
            <p:spPr bwMode="auto">
              <a:xfrm>
                <a:off x="2214358" y="2023802"/>
                <a:ext cx="1214446" cy="214314"/>
              </a:xfrm>
              <a:prstGeom prst="parallelogram">
                <a:avLst>
                  <a:gd name="adj" fmla="val 13571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rgbClr val="365D2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309546" y="2202678"/>
                <a:ext cx="821631" cy="8331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" name="Группа 65"/>
          <p:cNvGrpSpPr/>
          <p:nvPr/>
        </p:nvGrpSpPr>
        <p:grpSpPr>
          <a:xfrm>
            <a:off x="398100" y="1319228"/>
            <a:ext cx="3461223" cy="466698"/>
            <a:chOff x="398100" y="1319228"/>
            <a:chExt cx="3461223" cy="466698"/>
          </a:xfrm>
        </p:grpSpPr>
        <p:sp>
          <p:nvSpPr>
            <p:cNvPr id="65" name="Text Box 32"/>
            <p:cNvSpPr txBox="1">
              <a:spLocks noChangeArrowheads="1"/>
            </p:cNvSpPr>
            <p:nvPr/>
          </p:nvSpPr>
          <p:spPr bwMode="auto">
            <a:xfrm>
              <a:off x="2063671" y="1319228"/>
              <a:ext cx="508065" cy="466698"/>
            </a:xfrm>
            <a:prstGeom prst="rect">
              <a:avLst/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60"/>
            <p:cNvGrpSpPr/>
            <p:nvPr/>
          </p:nvGrpSpPr>
          <p:grpSpPr>
            <a:xfrm>
              <a:off x="398100" y="1357298"/>
              <a:ext cx="3461223" cy="380460"/>
              <a:chOff x="398100" y="1369348"/>
              <a:chExt cx="3461223" cy="380460"/>
            </a:xfrm>
          </p:grpSpPr>
          <p:sp>
            <p:nvSpPr>
              <p:cNvPr id="56" name="Oval 33"/>
              <p:cNvSpPr>
                <a:spLocks noChangeArrowheads="1"/>
              </p:cNvSpPr>
              <p:nvPr/>
            </p:nvSpPr>
            <p:spPr bwMode="auto">
              <a:xfrm>
                <a:off x="1992596" y="1369348"/>
                <a:ext cx="487697" cy="38046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>
                <a:off x="2491463" y="1568691"/>
                <a:ext cx="536416" cy="0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1453498" y="1569830"/>
                <a:ext cx="53507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>
                <a:off x="398100" y="1567552"/>
                <a:ext cx="1129155" cy="3417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7"/>
              <p:cNvSpPr>
                <a:spLocks noChangeShapeType="1"/>
              </p:cNvSpPr>
              <p:nvPr/>
            </p:nvSpPr>
            <p:spPr bwMode="auto">
              <a:xfrm>
                <a:off x="2730168" y="1568691"/>
                <a:ext cx="1129155" cy="4556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8725" name="Line 53"/>
          <p:cNvSpPr>
            <a:spLocks noChangeShapeType="1"/>
          </p:cNvSpPr>
          <p:nvPr/>
        </p:nvSpPr>
        <p:spPr bwMode="auto">
          <a:xfrm flipH="1">
            <a:off x="2166858" y="-47500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53"/>
          <p:cNvSpPr>
            <a:spLocks noChangeShapeType="1"/>
          </p:cNvSpPr>
          <p:nvPr/>
        </p:nvSpPr>
        <p:spPr bwMode="auto">
          <a:xfrm flipH="1">
            <a:off x="2167046" y="130977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000232" y="785796"/>
            <a:ext cx="285751" cy="285750"/>
            <a:chOff x="1783" y="8526"/>
            <a:chExt cx="366" cy="388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Line 2"/>
          <p:cNvSpPr>
            <a:spLocks noChangeShapeType="1"/>
          </p:cNvSpPr>
          <p:nvPr/>
        </p:nvSpPr>
        <p:spPr bwMode="auto">
          <a:xfrm>
            <a:off x="2500746" y="2285992"/>
            <a:ext cx="1404000" cy="5976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1940481" y="1975211"/>
            <a:ext cx="0" cy="21559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0"/>
          <p:cNvGrpSpPr/>
          <p:nvPr/>
        </p:nvGrpSpPr>
        <p:grpSpPr>
          <a:xfrm rot="10800000">
            <a:off x="2123729" y="2483807"/>
            <a:ext cx="875617" cy="571504"/>
            <a:chOff x="3799200" y="3071810"/>
            <a:chExt cx="1058552" cy="571504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4000496" y="3071810"/>
              <a:ext cx="785818" cy="57150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88"/>
            <p:cNvGrpSpPr/>
            <p:nvPr/>
          </p:nvGrpSpPr>
          <p:grpSpPr>
            <a:xfrm rot="10800000">
              <a:off x="3799200" y="3151547"/>
              <a:ext cx="1058552" cy="420329"/>
              <a:chOff x="2224118" y="2708693"/>
              <a:chExt cx="1058552" cy="420329"/>
            </a:xfrm>
          </p:grpSpPr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 flipH="1">
                <a:off x="2688118" y="2813490"/>
                <a:ext cx="0" cy="170865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25"/>
              <p:cNvSpPr>
                <a:spLocks noChangeShapeType="1"/>
              </p:cNvSpPr>
              <p:nvPr/>
            </p:nvSpPr>
            <p:spPr bwMode="auto">
              <a:xfrm>
                <a:off x="2224118" y="2890949"/>
                <a:ext cx="32453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Line 26"/>
              <p:cNvSpPr>
                <a:spLocks noChangeShapeType="1"/>
              </p:cNvSpPr>
              <p:nvPr/>
            </p:nvSpPr>
            <p:spPr bwMode="auto">
              <a:xfrm>
                <a:off x="2564742" y="2708693"/>
                <a:ext cx="0" cy="42032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7"/>
              <p:cNvSpPr>
                <a:spLocks noChangeShapeType="1"/>
              </p:cNvSpPr>
              <p:nvPr/>
            </p:nvSpPr>
            <p:spPr bwMode="auto">
              <a:xfrm>
                <a:off x="2673374" y="2892089"/>
                <a:ext cx="60929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2012107" y="785794"/>
            <a:ext cx="285751" cy="285750"/>
            <a:chOff x="1783" y="8526"/>
            <a:chExt cx="366" cy="388"/>
          </a:xfrm>
        </p:grpSpPr>
        <p:sp>
          <p:nvSpPr>
            <p:cNvPr id="9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0" y="4611231"/>
            <a:ext cx="9144000" cy="22467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177800"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27-5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Источник монохроматического света мощностью 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</a:rPr>
              <a:t>64 Вт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испускает ежесекундно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20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фотонов, вызывающие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фотоэффект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на пластине с работой выхода электронов, равной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1,6 эВ.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До какого потенциала зарядится пластина при длительном освещении?</a:t>
            </a:r>
            <a:endParaRPr lang="ru-RU" sz="16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3" name="Text Box 64"/>
          <p:cNvSpPr txBox="1">
            <a:spLocks noChangeArrowheads="1"/>
          </p:cNvSpPr>
          <p:nvPr/>
        </p:nvSpPr>
        <p:spPr bwMode="auto">
          <a:xfrm>
            <a:off x="5004048" y="246113"/>
            <a:ext cx="123123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64"/>
          <p:cNvSpPr txBox="1">
            <a:spLocks noChangeArrowheads="1"/>
          </p:cNvSpPr>
          <p:nvPr/>
        </p:nvSpPr>
        <p:spPr bwMode="auto">
          <a:xfrm>
            <a:off x="6092402" y="246113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64"/>
          <p:cNvSpPr txBox="1">
            <a:spLocks noChangeArrowheads="1"/>
          </p:cNvSpPr>
          <p:nvPr/>
        </p:nvSpPr>
        <p:spPr bwMode="auto">
          <a:xfrm>
            <a:off x="7715272" y="267488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5000628" y="124612"/>
            <a:ext cx="364333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Text Box 62"/>
          <p:cNvSpPr txBox="1">
            <a:spLocks noChangeArrowheads="1"/>
          </p:cNvSpPr>
          <p:nvPr/>
        </p:nvSpPr>
        <p:spPr bwMode="auto">
          <a:xfrm>
            <a:off x="5357754" y="1071546"/>
            <a:ext cx="3786246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=е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/>
          <p:nvPr/>
        </p:nvCxnSpPr>
        <p:spPr>
          <a:xfrm rot="16200000" flipH="1">
            <a:off x="8108181" y="750075"/>
            <a:ext cx="714380" cy="21431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Прямоугольник 88"/>
          <p:cNvSpPr/>
          <p:nvPr/>
        </p:nvSpPr>
        <p:spPr>
          <a:xfrm>
            <a:off x="7476894" y="1142984"/>
            <a:ext cx="469586" cy="642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6988474" y="6334780"/>
            <a:ext cx="215552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фотоэффект</a:t>
            </a:r>
            <a:endParaRPr lang="ru-RU" sz="28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4714876" y="1928802"/>
            <a:ext cx="4357718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1.Найдём энергию одного кванта</a:t>
            </a:r>
            <a:endParaRPr lang="ru-RU" sz="2800" dirty="0"/>
          </a:p>
        </p:txBody>
      </p:sp>
      <p:sp>
        <p:nvSpPr>
          <p:cNvPr id="95" name="Text Box 64"/>
          <p:cNvSpPr txBox="1">
            <a:spLocks noChangeArrowheads="1"/>
          </p:cNvSpPr>
          <p:nvPr/>
        </p:nvSpPr>
        <p:spPr bwMode="auto">
          <a:xfrm>
            <a:off x="0" y="3071810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6" name="Прямая соединительная линия 95"/>
          <p:cNvCxnSpPr/>
          <p:nvPr/>
        </p:nvCxnSpPr>
        <p:spPr>
          <a:xfrm>
            <a:off x="1008170" y="3447448"/>
            <a:ext cx="936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/>
          <p:cNvSpPr/>
          <p:nvPr/>
        </p:nvSpPr>
        <p:spPr>
          <a:xfrm>
            <a:off x="8141803" y="4643446"/>
            <a:ext cx="92525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</a:rPr>
              <a:t>64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Вт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400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3643306" y="5143512"/>
            <a:ext cx="74892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20 </a:t>
            </a:r>
            <a:endParaRPr lang="ru-RU" sz="2400" dirty="0"/>
          </a:p>
        </p:txBody>
      </p:sp>
      <p:sp>
        <p:nvSpPr>
          <p:cNvPr id="102" name="Text Box 64"/>
          <p:cNvSpPr txBox="1">
            <a:spLocks noChangeArrowheads="1"/>
          </p:cNvSpPr>
          <p:nvPr/>
        </p:nvSpPr>
        <p:spPr bwMode="auto">
          <a:xfrm>
            <a:off x="1928794" y="3357562"/>
            <a:ext cx="500066" cy="214314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2416828" y="3154526"/>
            <a:ext cx="221457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64·10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-20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Дж=</a:t>
            </a:r>
            <a:endParaRPr lang="ru-RU" sz="2800" dirty="0"/>
          </a:p>
        </p:txBody>
      </p:sp>
      <p:sp>
        <p:nvSpPr>
          <p:cNvPr id="104" name="Text Box 62"/>
          <p:cNvSpPr txBox="1">
            <a:spLocks noChangeArrowheads="1"/>
          </p:cNvSpPr>
          <p:nvPr/>
        </p:nvSpPr>
        <p:spPr bwMode="auto">
          <a:xfrm>
            <a:off x="0" y="3857628"/>
            <a:ext cx="285275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429124" y="3143248"/>
            <a:ext cx="85725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эВ</a:t>
            </a:r>
            <a:endParaRPr lang="ru-RU" sz="2800" dirty="0"/>
          </a:p>
        </p:txBody>
      </p:sp>
      <p:sp>
        <p:nvSpPr>
          <p:cNvPr id="106" name="Прямоугольник 105"/>
          <p:cNvSpPr/>
          <p:nvPr/>
        </p:nvSpPr>
        <p:spPr>
          <a:xfrm>
            <a:off x="4429124" y="3166558"/>
            <a:ext cx="8572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эВ</a:t>
            </a:r>
            <a:endParaRPr lang="ru-RU" sz="2400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1214414" y="5881956"/>
            <a:ext cx="98456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1,6 эВ</a:t>
            </a:r>
            <a:endParaRPr lang="ru-RU" sz="2400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7715272" y="44624"/>
            <a:ext cx="114300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2,4</a:t>
            </a: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эВ</a:t>
            </a:r>
            <a:endParaRPr lang="ru-RU" sz="2000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7429520" y="1213668"/>
            <a:ext cx="64294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2,4</a:t>
            </a:r>
            <a:endParaRPr lang="ru-RU" sz="2800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4643438" y="6298684"/>
            <a:ext cx="221457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2,4Вольта</a:t>
            </a:r>
            <a:endParaRPr lang="ru-RU" sz="2800" dirty="0"/>
          </a:p>
        </p:txBody>
      </p:sp>
      <p:sp>
        <p:nvSpPr>
          <p:cNvPr id="112" name="Прямоугольник 111"/>
          <p:cNvSpPr/>
          <p:nvPr/>
        </p:nvSpPr>
        <p:spPr>
          <a:xfrm>
            <a:off x="2273952" y="5964672"/>
            <a:ext cx="6584328" cy="428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" name="Группа 112"/>
          <p:cNvGrpSpPr/>
          <p:nvPr/>
        </p:nvGrpSpPr>
        <p:grpSpPr>
          <a:xfrm>
            <a:off x="0" y="0"/>
            <a:ext cx="9144000" cy="6858000"/>
            <a:chOff x="96" y="2071678"/>
            <a:chExt cx="9144000" cy="6858000"/>
          </a:xfrm>
        </p:grpSpPr>
        <p:grpSp>
          <p:nvGrpSpPr>
            <p:cNvPr id="114" name="Группа 93"/>
            <p:cNvGrpSpPr/>
            <p:nvPr/>
          </p:nvGrpSpPr>
          <p:grpSpPr>
            <a:xfrm>
              <a:off x="96" y="2071678"/>
              <a:ext cx="9144000" cy="6858000"/>
              <a:chOff x="96" y="24"/>
              <a:chExt cx="9144000" cy="6858000"/>
            </a:xfrm>
          </p:grpSpPr>
          <p:grpSp>
            <p:nvGrpSpPr>
              <p:cNvPr id="119" name="Группа 12"/>
              <p:cNvGrpSpPr/>
              <p:nvPr/>
            </p:nvGrpSpPr>
            <p:grpSpPr>
              <a:xfrm>
                <a:off x="96" y="24"/>
                <a:ext cx="9144000" cy="6858000"/>
                <a:chOff x="7072394" y="-4214866"/>
                <a:chExt cx="9144000" cy="6858000"/>
              </a:xfrm>
            </p:grpSpPr>
            <p:sp>
              <p:nvSpPr>
                <p:cNvPr id="121" name="Прямоугольник 120"/>
                <p:cNvSpPr/>
                <p:nvPr/>
              </p:nvSpPr>
              <p:spPr>
                <a:xfrm>
                  <a:off x="7072394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2" name="TextBox 121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20" name="Прямоугольник 119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115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116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7" name="Rectangle 56"/>
          <p:cNvSpPr>
            <a:spLocks noChangeArrowheads="1"/>
          </p:cNvSpPr>
          <p:nvPr/>
        </p:nvSpPr>
        <p:spPr bwMode="auto">
          <a:xfrm>
            <a:off x="0" y="0"/>
            <a:ext cx="3428992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 СР3,4 стр.37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1.39685E-6 L 0.14514 -0.0030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-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92411E-6 L 0.05261 -3.92411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85 0.00092 C 0.00556 -0.00324 0.02657 -0.00532 0.05 -0.00532 C 0.07344 -0.00532 0.09462 -0.00324 0.10886 0.00092 C 0.09462 0.00439 0.07344 0.00717 0.05 0.00717 C 0.02657 0.00717 0.00556 0.00439 -0.0085 0.00092 Z " pathEditMode="relative" rAng="0" ptsTypes="fffff">
                                      <p:cBhvr>
                                        <p:cTn id="7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-0.78368 -0.24213 " pathEditMode="relative" rAng="0" ptsTypes="AA">
                                      <p:cBhvr>
                                        <p:cTn id="1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" y="-1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-0.29375 -0.24166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" y="-1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065 L 0.09479 -0.45741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2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6 L 0.55747 -0.84259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" y="-4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04253 0.14005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6 L -0.59948 0.00139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5" grpId="0" animBg="1"/>
      <p:bldP spid="68" grpId="0" animBg="1"/>
      <p:bldP spid="72" grpId="0" animBg="1"/>
      <p:bldP spid="84" grpId="0" animBg="1"/>
      <p:bldP spid="84" grpId="1" animBg="1"/>
      <p:bldP spid="69" grpId="0" animBg="1"/>
      <p:bldP spid="73" grpId="0" animBg="1"/>
      <p:bldP spid="74" grpId="0" animBg="1"/>
      <p:bldP spid="75" grpId="0" animBg="1"/>
      <p:bldP spid="75" grpId="1" animBg="1"/>
      <p:bldP spid="76" grpId="0" animBg="1"/>
      <p:bldP spid="81" grpId="0" animBg="1"/>
      <p:bldP spid="89" grpId="0" animBg="1"/>
      <p:bldP spid="91" grpId="0" animBg="1"/>
      <p:bldP spid="92" grpId="0" animBg="1"/>
      <p:bldP spid="95" grpId="0" animBg="1"/>
      <p:bldP spid="98" grpId="0" animBg="1"/>
      <p:bldP spid="98" grpId="1" animBg="1"/>
      <p:bldP spid="101" grpId="0" animBg="1"/>
      <p:bldP spid="101" grpId="1" animBg="1"/>
      <p:bldP spid="102" grpId="0" animBg="1"/>
      <p:bldP spid="103" grpId="0" animBg="1"/>
      <p:bldP spid="104" grpId="0" animBg="1"/>
      <p:bldP spid="105" grpId="0" animBg="1"/>
      <p:bldP spid="106" grpId="0" animBg="1"/>
      <p:bldP spid="106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2" grpId="0" animBg="1"/>
      <p:bldP spid="10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Медный шарик, удаленный от других тел, облучается монохроматическим излучением, длина волны которого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До какого максимального потенциала зарядится шарик, если работа выхода электронов с поверхности меди равна 4,5 эВ?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96" y="0"/>
            <a:ext cx="9144096" cy="6858000"/>
            <a:chOff x="0" y="2071678"/>
            <a:chExt cx="9144096" cy="6858000"/>
          </a:xfrm>
        </p:grpSpPr>
        <p:grpSp>
          <p:nvGrpSpPr>
            <p:cNvPr id="4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9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11" name="Прямоугольник 10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0" name="Прямоугольник 9"/>
              <p:cNvSpPr/>
              <p:nvPr/>
            </p:nvSpPr>
            <p:spPr>
              <a:xfrm>
                <a:off x="2000232" y="3482648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5" name="Группа 117"/>
            <p:cNvGrpSpPr/>
            <p:nvPr/>
          </p:nvGrpSpPr>
          <p:grpSpPr>
            <a:xfrm>
              <a:off x="3643307" y="4060008"/>
              <a:ext cx="5500726" cy="1286359"/>
              <a:chOff x="5553791" y="3729711"/>
              <a:chExt cx="3337382" cy="861499"/>
            </a:xfrm>
          </p:grpSpPr>
          <p:sp>
            <p:nvSpPr>
              <p:cNvPr id="6" name="Text Box 64"/>
              <p:cNvSpPr txBox="1">
                <a:spLocks noChangeArrowheads="1"/>
              </p:cNvSpPr>
              <p:nvPr/>
            </p:nvSpPr>
            <p:spPr bwMode="auto">
              <a:xfrm>
                <a:off x="5553791" y="3729711"/>
                <a:ext cx="1143008" cy="857258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 Box 64"/>
              <p:cNvSpPr txBox="1">
                <a:spLocks noChangeArrowheads="1"/>
              </p:cNvSpPr>
              <p:nvPr/>
            </p:nvSpPr>
            <p:spPr bwMode="auto">
              <a:xfrm>
                <a:off x="6553923" y="3729711"/>
                <a:ext cx="1643074" cy="857258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64"/>
              <p:cNvSpPr txBox="1">
                <a:spLocks noChangeArrowheads="1"/>
              </p:cNvSpPr>
              <p:nvPr/>
            </p:nvSpPr>
            <p:spPr bwMode="auto">
              <a:xfrm>
                <a:off x="8176793" y="3733952"/>
                <a:ext cx="714380" cy="857258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Rectangle 56"/>
          <p:cNvSpPr>
            <a:spLocks noChangeArrowheads="1"/>
          </p:cNvSpPr>
          <p:nvPr/>
        </p:nvSpPr>
        <p:spPr bwMode="auto">
          <a:xfrm>
            <a:off x="0" y="5786454"/>
            <a:ext cx="5286380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см. задачу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 СР3,4 стр.37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89936" y="922684"/>
            <a:ext cx="0" cy="3136593"/>
            <a:chOff x="12423" y="1740"/>
            <a:chExt cx="0" cy="1419"/>
          </a:xfrm>
        </p:grpSpPr>
        <p:sp>
          <p:nvSpPr>
            <p:cNvPr id="10242" name="Line 2"/>
            <p:cNvSpPr>
              <a:spLocks noChangeShapeType="1"/>
            </p:cNvSpPr>
            <p:nvPr/>
          </p:nvSpPr>
          <p:spPr bwMode="auto">
            <a:xfrm>
              <a:off x="12423" y="1740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3" name="Line 3"/>
            <p:cNvSpPr>
              <a:spLocks noChangeShapeType="1"/>
            </p:cNvSpPr>
            <p:nvPr/>
          </p:nvSpPr>
          <p:spPr bwMode="auto">
            <a:xfrm>
              <a:off x="12423" y="2242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>
              <a:off x="12423" y="2756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1342037"/>
            <a:ext cx="717429" cy="2301277"/>
            <a:chOff x="11889" y="1912"/>
            <a:chExt cx="471" cy="1040"/>
          </a:xfrm>
        </p:grpSpPr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1889" y="191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1889" y="2120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1889" y="2315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1889" y="2523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1900" y="2744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1900" y="295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4" name="Группа 46"/>
          <p:cNvGrpSpPr/>
          <p:nvPr/>
        </p:nvGrpSpPr>
        <p:grpSpPr>
          <a:xfrm>
            <a:off x="4500562" y="1338507"/>
            <a:ext cx="473198" cy="3662129"/>
            <a:chOff x="4457216" y="753556"/>
            <a:chExt cx="473198" cy="3662129"/>
          </a:xfrm>
        </p:grpSpPr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2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775152" y="3071810"/>
            <a:ext cx="3672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071538" y="1071546"/>
            <a:ext cx="503216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679588" y="2521572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857224" y="928670"/>
            <a:ext cx="357190" cy="114300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1446359" y="929019"/>
            <a:ext cx="2357454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2мкм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 flipV="1">
            <a:off x="714348" y="1643049"/>
            <a:ext cx="3786214" cy="14173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rc 19"/>
          <p:cNvSpPr>
            <a:spLocks/>
          </p:cNvSpPr>
          <p:nvPr/>
        </p:nvSpPr>
        <p:spPr bwMode="auto">
          <a:xfrm rot="3521678">
            <a:off x="1451149" y="2879486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785786" y="1928802"/>
            <a:ext cx="357190" cy="10001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1000100" y="3214686"/>
            <a:ext cx="1928826" cy="48281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авая фигурная скобка 43"/>
          <p:cNvSpPr/>
          <p:nvPr/>
        </p:nvSpPr>
        <p:spPr>
          <a:xfrm rot="4157410">
            <a:off x="908814" y="2898884"/>
            <a:ext cx="177444" cy="368907"/>
          </a:xfrm>
          <a:prstGeom prst="rightBrac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782182" y="916940"/>
            <a:ext cx="336181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512227" y="2685028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54" name="Arc 19"/>
          <p:cNvSpPr>
            <a:spLocks/>
          </p:cNvSpPr>
          <p:nvPr/>
        </p:nvSpPr>
        <p:spPr bwMode="auto">
          <a:xfrm rot="7997072">
            <a:off x="758266" y="2507326"/>
            <a:ext cx="240344" cy="5739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Line 17"/>
          <p:cNvSpPr>
            <a:spLocks noChangeShapeType="1"/>
          </p:cNvSpPr>
          <p:nvPr/>
        </p:nvSpPr>
        <p:spPr bwMode="auto">
          <a:xfrm>
            <a:off x="785786" y="3071810"/>
            <a:ext cx="3714776" cy="0"/>
          </a:xfrm>
          <a:prstGeom prst="line">
            <a:avLst/>
          </a:prstGeom>
          <a:noFill/>
          <a:ln w="28575">
            <a:solidFill>
              <a:srgbClr val="0D0D0D"/>
            </a:solidFill>
            <a:round/>
            <a:headEnd type="stealth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Rectangle 57"/>
          <p:cNvSpPr>
            <a:spLocks noChangeArrowheads="1"/>
          </p:cNvSpPr>
          <p:nvPr/>
        </p:nvSpPr>
        <p:spPr bwMode="auto">
          <a:xfrm>
            <a:off x="6876256" y="2401724"/>
            <a:ext cx="16561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796136" y="4129916"/>
            <a:ext cx="332334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2×10</a:t>
            </a:r>
            <a:r>
              <a:rPr lang="ru-RU" sz="2800" b="1" baseline="30000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–6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0,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675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–6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87" y="-15509"/>
            <a:ext cx="9144000" cy="865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Найдите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наибольший порядок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спектра для жёлтой линии  натрия с длиной волны 0,675 10 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–6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м, если период дифракционной решётки равен 2 мкм.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948264" y="1681644"/>
            <a:ext cx="1241045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57"/>
          <p:cNvSpPr>
            <a:spLocks noChangeArrowheads="1"/>
          </p:cNvSpPr>
          <p:nvPr/>
        </p:nvSpPr>
        <p:spPr bwMode="auto">
          <a:xfrm>
            <a:off x="6876256" y="2905780"/>
            <a:ext cx="15121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90</a:t>
            </a:r>
            <a:r>
              <a:rPr lang="ru-RU" sz="3200" b="1" baseline="30000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300192" y="3481844"/>
            <a:ext cx="280237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d×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652120" y="4633972"/>
            <a:ext cx="121539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2,9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 Box 2"/>
          <p:cNvSpPr txBox="1">
            <a:spLocks noChangeArrowheads="1"/>
          </p:cNvSpPr>
          <p:nvPr/>
        </p:nvSpPr>
        <p:spPr bwMode="auto">
          <a:xfrm>
            <a:off x="0" y="5157192"/>
            <a:ext cx="9144000" cy="865188"/>
          </a:xfrm>
          <a:prstGeom prst="rect">
            <a:avLst/>
          </a:prstGeom>
          <a:solidFill>
            <a:schemeClr val="bg2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наибольший порядок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спектра для жёлтой линии  натрия с длиной волны 0,675 10 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–6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 равен 2!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6184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3" grpId="0" animBg="1"/>
      <p:bldP spid="10264" grpId="0"/>
      <p:bldP spid="10266" grpId="0"/>
      <p:bldP spid="30" grpId="0" animBg="1"/>
      <p:bldP spid="31" grpId="0"/>
      <p:bldP spid="40" grpId="0" animBg="1"/>
      <p:bldP spid="42" grpId="0" animBg="1"/>
      <p:bldP spid="43" grpId="0" animBg="1"/>
      <p:bldP spid="10268" grpId="0" animBg="1"/>
      <p:bldP spid="44" grpId="0" animBg="1"/>
      <p:bldP spid="46" grpId="0" animBg="1"/>
      <p:bldP spid="10258" grpId="0"/>
      <p:bldP spid="54" grpId="0" animBg="1"/>
      <p:bldP spid="55" grpId="0" animBg="1"/>
      <p:bldP spid="61" grpId="0"/>
      <p:bldP spid="62" grpId="0" animBg="1"/>
      <p:bldP spid="48" grpId="0" animBg="1"/>
      <p:bldP spid="49" grpId="0"/>
      <p:bldP spid="51" grpId="0" animBg="1"/>
      <p:bldP spid="52" grpId="0" animBg="1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89936" y="922684"/>
            <a:ext cx="0" cy="3136593"/>
            <a:chOff x="12423" y="1740"/>
            <a:chExt cx="0" cy="1419"/>
          </a:xfrm>
        </p:grpSpPr>
        <p:sp>
          <p:nvSpPr>
            <p:cNvPr id="10242" name="Line 2"/>
            <p:cNvSpPr>
              <a:spLocks noChangeShapeType="1"/>
            </p:cNvSpPr>
            <p:nvPr/>
          </p:nvSpPr>
          <p:spPr bwMode="auto">
            <a:xfrm>
              <a:off x="12423" y="1740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3" name="Line 3"/>
            <p:cNvSpPr>
              <a:spLocks noChangeShapeType="1"/>
            </p:cNvSpPr>
            <p:nvPr/>
          </p:nvSpPr>
          <p:spPr bwMode="auto">
            <a:xfrm>
              <a:off x="12423" y="2242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>
              <a:off x="12423" y="2756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1342037"/>
            <a:ext cx="717429" cy="2301277"/>
            <a:chOff x="11889" y="1912"/>
            <a:chExt cx="471" cy="1040"/>
          </a:xfrm>
        </p:grpSpPr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1889" y="191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1889" y="2120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1889" y="2315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1889" y="2523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1900" y="2744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1900" y="295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54" name="Text Box 14"/>
          <p:cNvSpPr txBox="1">
            <a:spLocks noChangeArrowheads="1"/>
          </p:cNvSpPr>
          <p:nvPr/>
        </p:nvSpPr>
        <p:spPr bwMode="auto">
          <a:xfrm rot="20707304">
            <a:off x="4975660" y="1318625"/>
            <a:ext cx="105774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k=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 rot="20604434">
            <a:off x="4920774" y="3987147"/>
            <a:ext cx="1103011" cy="60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 rot="20656424">
            <a:off x="4952477" y="3307865"/>
            <a:ext cx="1174449" cy="497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46"/>
          <p:cNvGrpSpPr/>
          <p:nvPr/>
        </p:nvGrpSpPr>
        <p:grpSpPr>
          <a:xfrm>
            <a:off x="4500562" y="1338507"/>
            <a:ext cx="473198" cy="3662129"/>
            <a:chOff x="4457216" y="753556"/>
            <a:chExt cx="473198" cy="3662129"/>
          </a:xfrm>
        </p:grpSpPr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2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775152" y="3071810"/>
            <a:ext cx="3672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071538" y="1071546"/>
            <a:ext cx="503216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679588" y="2521572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857224" y="928670"/>
            <a:ext cx="357190" cy="114300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1619672" y="1340768"/>
            <a:ext cx="2357454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 200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мкм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 flipV="1">
            <a:off x="714348" y="1643049"/>
            <a:ext cx="3786214" cy="14173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rc 19"/>
          <p:cNvSpPr>
            <a:spLocks/>
          </p:cNvSpPr>
          <p:nvPr/>
        </p:nvSpPr>
        <p:spPr bwMode="auto">
          <a:xfrm rot="3521678">
            <a:off x="1451149" y="2879486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785786" y="1928802"/>
            <a:ext cx="357190" cy="10001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1000100" y="3214686"/>
            <a:ext cx="1928826" cy="48281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авая фигурная скобка 43"/>
          <p:cNvSpPr/>
          <p:nvPr/>
        </p:nvSpPr>
        <p:spPr>
          <a:xfrm rot="4157410">
            <a:off x="908814" y="2898884"/>
            <a:ext cx="177444" cy="368907"/>
          </a:xfrm>
          <a:prstGeom prst="rightBrac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782182" y="1997060"/>
            <a:ext cx="336181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512227" y="2685028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54" name="Arc 19"/>
          <p:cNvSpPr>
            <a:spLocks/>
          </p:cNvSpPr>
          <p:nvPr/>
        </p:nvSpPr>
        <p:spPr bwMode="auto">
          <a:xfrm rot="7997072">
            <a:off x="758266" y="2507326"/>
            <a:ext cx="240344" cy="5739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 rot="20043708">
            <a:off x="4928260" y="2187485"/>
            <a:ext cx="888697" cy="52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55" name="Line 17"/>
          <p:cNvSpPr>
            <a:spLocks noChangeShapeType="1"/>
          </p:cNvSpPr>
          <p:nvPr/>
        </p:nvSpPr>
        <p:spPr bwMode="auto">
          <a:xfrm>
            <a:off x="785786" y="3071810"/>
            <a:ext cx="3714776" cy="0"/>
          </a:xfrm>
          <a:prstGeom prst="line">
            <a:avLst/>
          </a:prstGeom>
          <a:noFill/>
          <a:ln w="28575">
            <a:solidFill>
              <a:srgbClr val="0D0D0D"/>
            </a:solidFill>
            <a:round/>
            <a:headEnd type="stealth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Rectangle 57"/>
          <p:cNvSpPr>
            <a:spLocks noChangeArrowheads="1"/>
          </p:cNvSpPr>
          <p:nvPr/>
        </p:nvSpPr>
        <p:spPr bwMode="auto">
          <a:xfrm>
            <a:off x="6444208" y="2689755"/>
            <a:ext cx="24482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228184" y="3337828"/>
            <a:ext cx="291581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2×10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–4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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1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На дифракционную решётку с периодом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2×10</a:t>
            </a:r>
            <a:r>
              <a:rPr lang="ru-RU" sz="2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–4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см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нормально падает монохроматическая волна. Под углом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наблюдается максимум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второго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порядка. Чему равна длина волны падающего света?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804248" y="3985900"/>
            <a:ext cx="201622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876256" y="4509120"/>
            <a:ext cx="187220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876256" y="5013176"/>
            <a:ext cx="158417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2мк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84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/>
      <p:bldP spid="10255" grpId="0"/>
      <p:bldP spid="10257" grpId="0"/>
      <p:bldP spid="10263" grpId="0" animBg="1"/>
      <p:bldP spid="10264" grpId="0"/>
      <p:bldP spid="10266" grpId="0"/>
      <p:bldP spid="30" grpId="0" animBg="1"/>
      <p:bldP spid="31" grpId="0"/>
      <p:bldP spid="40" grpId="0" animBg="1"/>
      <p:bldP spid="42" grpId="0" animBg="1"/>
      <p:bldP spid="43" grpId="0" animBg="1"/>
      <p:bldP spid="10268" grpId="0" animBg="1"/>
      <p:bldP spid="44" grpId="0" animBg="1"/>
      <p:bldP spid="46" grpId="0" animBg="1"/>
      <p:bldP spid="10258" grpId="0"/>
      <p:bldP spid="54" grpId="0" animBg="1"/>
      <p:bldP spid="10256" grpId="0"/>
      <p:bldP spid="55" grpId="0" animBg="1"/>
      <p:bldP spid="61" grpId="0"/>
      <p:bldP spid="62" grpId="0" animBg="1"/>
      <p:bldP spid="51" grpId="0" animBg="1"/>
      <p:bldP spid="52" grpId="0" animBg="1"/>
      <p:bldP spid="5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89936" y="-285776"/>
            <a:ext cx="0" cy="3136593"/>
            <a:chOff x="12423" y="1740"/>
            <a:chExt cx="0" cy="1419"/>
          </a:xfrm>
        </p:grpSpPr>
        <p:sp>
          <p:nvSpPr>
            <p:cNvPr id="10242" name="Line 2"/>
            <p:cNvSpPr>
              <a:spLocks noChangeShapeType="1"/>
            </p:cNvSpPr>
            <p:nvPr/>
          </p:nvSpPr>
          <p:spPr bwMode="auto">
            <a:xfrm>
              <a:off x="12423" y="1740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3" name="Line 3"/>
            <p:cNvSpPr>
              <a:spLocks noChangeShapeType="1"/>
            </p:cNvSpPr>
            <p:nvPr/>
          </p:nvSpPr>
          <p:spPr bwMode="auto">
            <a:xfrm>
              <a:off x="12423" y="2242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>
              <a:off x="12423" y="2756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71414"/>
            <a:ext cx="717429" cy="2301277"/>
            <a:chOff x="11889" y="1912"/>
            <a:chExt cx="471" cy="1040"/>
          </a:xfrm>
        </p:grpSpPr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1889" y="191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1889" y="2120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1889" y="2315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1889" y="2523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1900" y="2744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1900" y="295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4969187" y="-71462"/>
            <a:ext cx="602945" cy="75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969187" y="2755346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4969187" y="830239"/>
            <a:ext cx="602945" cy="75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4969187" y="1879777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46"/>
          <p:cNvGrpSpPr/>
          <p:nvPr/>
        </p:nvGrpSpPr>
        <p:grpSpPr>
          <a:xfrm>
            <a:off x="4500562" y="39176"/>
            <a:ext cx="473198" cy="3662129"/>
            <a:chOff x="4457216" y="753556"/>
            <a:chExt cx="473198" cy="3662129"/>
          </a:xfrm>
        </p:grpSpPr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2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775152" y="1785926"/>
            <a:ext cx="422547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139826" y="357166"/>
            <a:ext cx="931844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679588" y="1214422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857224" y="571480"/>
            <a:ext cx="357190" cy="114300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 flipV="1">
            <a:off x="714348" y="142852"/>
            <a:ext cx="3786214" cy="1637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rc 19"/>
          <p:cNvSpPr>
            <a:spLocks/>
          </p:cNvSpPr>
          <p:nvPr/>
        </p:nvSpPr>
        <p:spPr bwMode="auto">
          <a:xfrm rot="3521678">
            <a:off x="1396330" y="1587576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429256" y="-24"/>
            <a:ext cx="3717684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703001" y="1345423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3811036"/>
            <a:ext cx="9144000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При помощи дифракционной решетки с периодом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0,02 мм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получено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второе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дифракционное изображение на расстоянии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3,6 см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 центрального максимума и на расстоянии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1,8м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 решетки. Каков цвет источника света, освещающий решетку?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4297609" y="6273249"/>
            <a:ext cx="484639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дифракционная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решетка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авая фигурная скобка 54"/>
          <p:cNvSpPr/>
          <p:nvPr/>
        </p:nvSpPr>
        <p:spPr>
          <a:xfrm>
            <a:off x="5011106" y="25718"/>
            <a:ext cx="642942" cy="1785926"/>
          </a:xfrm>
          <a:prstGeom prst="rightBrac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4"/>
          <p:cNvSpPr txBox="1">
            <a:spLocks noChangeArrowheads="1"/>
          </p:cNvSpPr>
          <p:nvPr/>
        </p:nvSpPr>
        <p:spPr bwMode="auto">
          <a:xfrm>
            <a:off x="5715008" y="642918"/>
            <a:ext cx="1143008" cy="5715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b=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715272" y="4857760"/>
            <a:ext cx="12170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3,6 см 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785918" y="4357694"/>
            <a:ext cx="1500198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0.02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мм 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426316" y="1357298"/>
            <a:ext cx="240803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714348" y="2714620"/>
            <a:ext cx="3786214" cy="1588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7961183" y="5357826"/>
            <a:ext cx="96853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1,8м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754666" y="1357298"/>
            <a:ext cx="1374094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285852" y="1928802"/>
            <a:ext cx="817853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L=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429256" y="2214554"/>
            <a:ext cx="357190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357818" y="3000373"/>
            <a:ext cx="242889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2∙10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-4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674314" y="2944174"/>
            <a:ext cx="171451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мкм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62"/>
          <p:cNvSpPr txBox="1">
            <a:spLocks noChangeArrowheads="1"/>
          </p:cNvSpPr>
          <p:nvPr/>
        </p:nvSpPr>
        <p:spPr bwMode="auto">
          <a:xfrm>
            <a:off x="4286248" y="6215058"/>
            <a:ext cx="3000396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инфракрасный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0" y="0"/>
            <a:ext cx="9144000" cy="6858000"/>
            <a:chOff x="0" y="1357346"/>
            <a:chExt cx="9144000" cy="6858000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0" y="1357346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7200" b="1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7200" b="1" baseline="-25000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</a:t>
              </a:r>
              <a:r>
                <a:rPr lang="ru-RU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r>
                <a: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1142976" y="5214950"/>
              <a:ext cx="6538970" cy="12003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max</a:t>
              </a:r>
              <a:r>
                <a:rPr lang="ru-RU" sz="7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7200" b="1" dirty="0" err="1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7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</a:t>
              </a:r>
              <a:r>
                <a:rPr lang="ru-RU" sz="7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7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72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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endPara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L -0.15816 -0.60347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-30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1042 L -0.00556 -0.5831 " pathEditMode="relative" rAng="0" ptsTypes="AA">
                                      <p:cBhvr>
                                        <p:cTn id="1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28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44444E-6 L -0.6441 -0.4875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0" y="-2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/>
      <p:bldP spid="10255" grpId="0"/>
      <p:bldP spid="10256" grpId="0"/>
      <p:bldP spid="10257" grpId="0"/>
      <p:bldP spid="10263" grpId="0" animBg="1"/>
      <p:bldP spid="10264" grpId="0" animBg="1"/>
      <p:bldP spid="10266" grpId="0"/>
      <p:bldP spid="30" grpId="0" animBg="1"/>
      <p:bldP spid="40" grpId="0" animBg="1"/>
      <p:bldP spid="42" grpId="0" animBg="1"/>
      <p:bldP spid="46" grpId="0" animBg="1"/>
      <p:bldP spid="10258" grpId="0"/>
      <p:bldP spid="50" grpId="0" animBg="1"/>
      <p:bldP spid="10267" grpId="0" animBg="1"/>
      <p:bldP spid="55" grpId="0" animBg="1"/>
      <p:bldP spid="56" grpId="0" animBg="1"/>
      <p:bldP spid="57" grpId="0" animBg="1"/>
      <p:bldP spid="57" grpId="1" animBg="1"/>
      <p:bldP spid="58" grpId="0" animBg="1"/>
      <p:bldP spid="58" grpId="1" animBg="1"/>
      <p:bldP spid="59" grpId="0" animBg="1"/>
      <p:bldP spid="64" grpId="0" animBg="1"/>
      <p:bldP spid="64" grpId="1" animBg="1"/>
      <p:bldP spid="66" grpId="0" animBg="1"/>
      <p:bldP spid="67" grpId="0" animBg="1"/>
      <p:bldP spid="68" grpId="0" animBg="1"/>
      <p:bldP spid="69" grpId="0" animBg="1"/>
      <p:bldP spid="71" grpId="0" animBg="1"/>
      <p:bldP spid="7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26"/>
          <p:cNvSpPr txBox="1">
            <a:spLocks noChangeArrowheads="1"/>
          </p:cNvSpPr>
          <p:nvPr/>
        </p:nvSpPr>
        <p:spPr bwMode="auto">
          <a:xfrm>
            <a:off x="1214414" y="928670"/>
            <a:ext cx="42862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4549700"/>
            <a:ext cx="9144000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177800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3.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 Ширина спектра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второго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порядка (длины волн заключены в пределах от 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</a:rPr>
              <a:t>0,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</a:rPr>
              <a:t>4</a:t>
            </a:r>
            <a:r>
              <a:rPr lang="ru-RU" sz="2800" dirty="0" smtClean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до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0,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8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мкм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полученного на экране с помощью дифракционной решетки, равна 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1</a:t>
            </a:r>
            <a:r>
              <a:rPr lang="en-US" sz="2800" b="1" dirty="0" smtClean="0">
                <a:latin typeface="Times New Roman"/>
                <a:ea typeface="Times New Roman"/>
                <a:cs typeface="Times New Roman"/>
              </a:rPr>
              <a:t>0</a:t>
            </a:r>
            <a:r>
              <a:rPr lang="ru-RU" sz="2800" b="1" dirty="0" smtClean="0">
                <a:latin typeface="Times New Roman"/>
                <a:ea typeface="Times New Roman"/>
                <a:cs typeface="Times New Roman"/>
              </a:rPr>
              <a:t>см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Период дифракционной решетки</a:t>
            </a:r>
            <a:r>
              <a:rPr lang="en-US" sz="28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0,01 мм</a:t>
            </a:r>
            <a:r>
              <a:rPr lang="ru-RU" sz="3200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Чему равно расстояние от решетки до экрана?</a:t>
            </a:r>
            <a:endParaRPr lang="ru-RU" sz="1600" dirty="0">
              <a:latin typeface="Times New Roman"/>
              <a:ea typeface="Times New Roman"/>
              <a:cs typeface="Times New Roman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89936" y="-285776"/>
            <a:ext cx="0" cy="3136593"/>
            <a:chOff x="12423" y="1740"/>
            <a:chExt cx="0" cy="1419"/>
          </a:xfrm>
        </p:grpSpPr>
        <p:sp>
          <p:nvSpPr>
            <p:cNvPr id="10242" name="Line 2"/>
            <p:cNvSpPr>
              <a:spLocks noChangeShapeType="1"/>
            </p:cNvSpPr>
            <p:nvPr/>
          </p:nvSpPr>
          <p:spPr bwMode="auto">
            <a:xfrm>
              <a:off x="12423" y="1740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3" name="Line 3"/>
            <p:cNvSpPr>
              <a:spLocks noChangeShapeType="1"/>
            </p:cNvSpPr>
            <p:nvPr/>
          </p:nvSpPr>
          <p:spPr bwMode="auto">
            <a:xfrm>
              <a:off x="12423" y="2242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>
              <a:off x="12423" y="2756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71414"/>
            <a:ext cx="717429" cy="2301277"/>
            <a:chOff x="11889" y="1912"/>
            <a:chExt cx="471" cy="1040"/>
          </a:xfrm>
        </p:grpSpPr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1889" y="191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1889" y="2120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1889" y="2315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1889" y="2523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1900" y="2744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1900" y="295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4969187" y="-71462"/>
            <a:ext cx="602945" cy="75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969187" y="2755346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4969187" y="830239"/>
            <a:ext cx="602945" cy="75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4969187" y="1879777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46"/>
          <p:cNvGrpSpPr/>
          <p:nvPr/>
        </p:nvGrpSpPr>
        <p:grpSpPr>
          <a:xfrm>
            <a:off x="4500562" y="39176"/>
            <a:ext cx="473198" cy="3662129"/>
            <a:chOff x="4457216" y="753556"/>
            <a:chExt cx="473198" cy="3662129"/>
          </a:xfrm>
        </p:grpSpPr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2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775152" y="1785926"/>
            <a:ext cx="4225476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139826" y="357166"/>
            <a:ext cx="931844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190482" y="1285860"/>
            <a:ext cx="428628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857224" y="571480"/>
            <a:ext cx="357190" cy="114300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 flipV="1">
            <a:off x="714348" y="142852"/>
            <a:ext cx="3786214" cy="1637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rc 19"/>
          <p:cNvSpPr>
            <a:spLocks/>
          </p:cNvSpPr>
          <p:nvPr/>
        </p:nvSpPr>
        <p:spPr bwMode="auto">
          <a:xfrm rot="3521678">
            <a:off x="1360234" y="1601242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623758" y="0"/>
            <a:ext cx="2494594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703001" y="1345423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5464659" y="6396335"/>
            <a:ext cx="367934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дифракционная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решетка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авая фигурная скобка 54"/>
          <p:cNvSpPr/>
          <p:nvPr/>
        </p:nvSpPr>
        <p:spPr>
          <a:xfrm>
            <a:off x="5011106" y="25718"/>
            <a:ext cx="642942" cy="1785926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4"/>
          <p:cNvSpPr txBox="1">
            <a:spLocks noChangeArrowheads="1"/>
          </p:cNvSpPr>
          <p:nvPr/>
        </p:nvSpPr>
        <p:spPr bwMode="auto">
          <a:xfrm>
            <a:off x="5643570" y="642918"/>
            <a:ext cx="428628" cy="5715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929586" y="5429264"/>
            <a:ext cx="112723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см 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5143504" y="5834582"/>
            <a:ext cx="1500198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0.02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мм 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587975" y="1506668"/>
            <a:ext cx="227017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≈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785786" y="2714620"/>
            <a:ext cx="3786214" cy="1588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754666" y="1506668"/>
            <a:ext cx="1374094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357290" y="2000240"/>
            <a:ext cx="95410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Line 14"/>
          <p:cNvSpPr>
            <a:spLocks noChangeShapeType="1"/>
          </p:cNvSpPr>
          <p:nvPr/>
        </p:nvSpPr>
        <p:spPr bwMode="auto">
          <a:xfrm flipV="1">
            <a:off x="714348" y="749698"/>
            <a:ext cx="3786214" cy="106609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Arc 19"/>
          <p:cNvSpPr>
            <a:spLocks/>
          </p:cNvSpPr>
          <p:nvPr/>
        </p:nvSpPr>
        <p:spPr bwMode="auto">
          <a:xfrm rot="3521678">
            <a:off x="1955801" y="1577180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авая фигурная скобка 51"/>
          <p:cNvSpPr/>
          <p:nvPr/>
        </p:nvSpPr>
        <p:spPr>
          <a:xfrm flipH="1">
            <a:off x="4143372" y="785794"/>
            <a:ext cx="357190" cy="1000132"/>
          </a:xfrm>
          <a:prstGeom prst="rightBrace">
            <a:avLst>
              <a:gd name="adj1" fmla="val 8333"/>
              <a:gd name="adj2" fmla="val 51347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 Box 24"/>
          <p:cNvSpPr txBox="1">
            <a:spLocks noChangeArrowheads="1"/>
          </p:cNvSpPr>
          <p:nvPr/>
        </p:nvSpPr>
        <p:spPr bwMode="auto">
          <a:xfrm>
            <a:off x="3714744" y="1071546"/>
            <a:ext cx="428628" cy="5715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9406" y="714356"/>
            <a:ext cx="2494594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643570" y="2214554"/>
            <a:ext cx="2214578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b=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429388" y="3149742"/>
            <a:ext cx="2643206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429388" y="3864122"/>
            <a:ext cx="2643206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16200000" flipV="1">
            <a:off x="6607983" y="2964653"/>
            <a:ext cx="642942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rot="5400000" flipH="1" flipV="1">
            <a:off x="6500826" y="3286124"/>
            <a:ext cx="1357322" cy="214314"/>
          </a:xfrm>
          <a:prstGeom prst="straightConnector1">
            <a:avLst/>
          </a:prstGeom>
          <a:ln w="28575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0" y="2786058"/>
            <a:ext cx="4357686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0" y="3500438"/>
            <a:ext cx="278605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)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785918" y="2000240"/>
            <a:ext cx="3000396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)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0" y="6357958"/>
            <a:ext cx="5143504" cy="50004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428596" y="2071678"/>
            <a:ext cx="96853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 </a:t>
            </a:r>
            <a:endParaRPr lang="ru-RU" sz="2800" dirty="0"/>
          </a:p>
        </p:txBody>
      </p:sp>
      <p:grpSp>
        <p:nvGrpSpPr>
          <p:cNvPr id="80" name="Группа 79"/>
          <p:cNvGrpSpPr/>
          <p:nvPr/>
        </p:nvGrpSpPr>
        <p:grpSpPr>
          <a:xfrm>
            <a:off x="0" y="0"/>
            <a:ext cx="9144000" cy="6858000"/>
            <a:chOff x="8143964" y="1357346"/>
            <a:chExt cx="9144000" cy="6858000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8143964" y="1357346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7200" b="1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7200" b="1" baseline="-25000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</a:t>
              </a:r>
              <a:r>
                <a:rPr lang="ru-RU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r>
                <a: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8143964" y="1357346"/>
              <a:ext cx="6538970" cy="12003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max</a:t>
              </a:r>
              <a:r>
                <a:rPr lang="ru-RU" sz="7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7200" b="1" dirty="0" err="1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7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</a:t>
              </a:r>
              <a:r>
                <a:rPr lang="ru-RU" sz="7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7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72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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endPara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-0.39635 -0.78796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00" y="-3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1111E-6 L -0.01927 -0.44537 " pathEditMode="relative" rAng="0" ptsTypes="AA">
                                      <p:cBhvr>
                                        <p:cTn id="1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-22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0.54184 0.63217 " pathEditMode="relative" rAng="0" ptsTypes="AA">
                                      <p:cBhvr>
                                        <p:cTn id="23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00" y="3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47" grpId="0" animBg="1"/>
      <p:bldP spid="10254" grpId="0"/>
      <p:bldP spid="10255" grpId="0"/>
      <p:bldP spid="10256" grpId="0"/>
      <p:bldP spid="10257" grpId="0"/>
      <p:bldP spid="10263" grpId="0" animBg="1"/>
      <p:bldP spid="10264" grpId="0" animBg="1"/>
      <p:bldP spid="10266" grpId="0" animBg="1"/>
      <p:bldP spid="30" grpId="0" animBg="1"/>
      <p:bldP spid="40" grpId="0" animBg="1"/>
      <p:bldP spid="42" grpId="0" animBg="1"/>
      <p:bldP spid="46" grpId="0" animBg="1"/>
      <p:bldP spid="10258" grpId="0"/>
      <p:bldP spid="10267" grpId="0" animBg="1"/>
      <p:bldP spid="55" grpId="0" animBg="1"/>
      <p:bldP spid="56" grpId="0" animBg="1"/>
      <p:bldP spid="57" grpId="0" animBg="1"/>
      <p:bldP spid="57" grpId="1" animBg="1"/>
      <p:bldP spid="58" grpId="0" animBg="1"/>
      <p:bldP spid="58" grpId="1" animBg="1"/>
      <p:bldP spid="59" grpId="0" animBg="1"/>
      <p:bldP spid="66" grpId="0" animBg="1"/>
      <p:bldP spid="67" grpId="0" animBg="1"/>
      <p:bldP spid="48" grpId="0" animBg="1"/>
      <p:bldP spid="49" grpId="0" animBg="1"/>
      <p:bldP spid="52" grpId="0" animBg="1"/>
      <p:bldP spid="53" grpId="0" animBg="1"/>
      <p:bldP spid="54" grpId="0" animBg="1"/>
      <p:bldP spid="60" grpId="0" animBg="1"/>
      <p:bldP spid="61" grpId="0" animBg="1"/>
      <p:bldP spid="62" grpId="0" animBg="1"/>
      <p:bldP spid="75" grpId="0" animBg="1"/>
      <p:bldP spid="76" grpId="0" animBg="1"/>
      <p:bldP spid="77" grpId="0" animBg="1"/>
      <p:bldP spid="79" grpId="0" animBg="1"/>
      <p:bldP spid="78" grpId="0" animBg="1"/>
      <p:bldP spid="7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0"/>
          <a:ext cx="9143999" cy="6827520"/>
        </p:xfrm>
        <a:graphic>
          <a:graphicData uri="http://schemas.openxmlformats.org/drawingml/2006/table">
            <a:tbl>
              <a:tblPr/>
              <a:tblGrid>
                <a:gridCol w="9143999"/>
              </a:tblGrid>
              <a:tr h="0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5.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Источник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монохроматического света мощностью 64 Вт испускает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ежесекундно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2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фотонов, вызывающие фотоэффект на пластине с работой выхода электронов, равной 1,6 эВ. До какого потенциала зарядится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пластина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при длительном освещении?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6.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Рентгеновская трубка, работающая под напряжением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 кВ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и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потребляющая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ток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мА,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излучает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5•10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фотонов в секунду. Считая среднюю длину волны излучения равной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0,1 нм,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определить, сколько процентов мощность излучения составляет от мощности потребляемого тока.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Электрическая </a:t>
                      </a:r>
                      <a:r>
                        <a:rPr lang="en-US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лампа </a:t>
                      </a:r>
                      <a:r>
                        <a:rPr lang="en-US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мощностью</a:t>
                      </a:r>
                      <a:r>
                        <a:rPr lang="en-US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300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Вт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излучает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1,2 %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потребляемой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энергии в виде света равномерно по всем направлениям. Сколько фотонов видимого света попадает за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с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в зрачок человека, находящегося на расстоянии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м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от лампы? Диаметр зрачка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мм,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средняя длина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волны</a:t>
                      </a:r>
                      <a:r>
                        <a:rPr lang="en-US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550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нм.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3999" cy="5791200"/>
        </p:xfrm>
        <a:graphic>
          <a:graphicData uri="http://schemas.openxmlformats.org/drawingml/2006/table">
            <a:tbl>
              <a:tblPr/>
              <a:tblGrid>
                <a:gridCol w="9143999"/>
              </a:tblGrid>
              <a:tr h="0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Работа выхода электрона с поверхности цезия равна </a:t>
                      </a:r>
                      <a:r>
                        <a:rPr kumimoji="0" lang="ru-RU" sz="2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1,9 эВ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Возникнет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ли фотоэффект под действием излучения, имеющего длину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волны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0,45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мкм?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 Вычислить энергию, массу и импульс фотона, длина волны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которого</a:t>
                      </a: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ru-RU" sz="24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400 нм.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 Ширина спектра первого порядка (длины волн заключены в пределах от </a:t>
                      </a:r>
                      <a:r>
                        <a:rPr kumimoji="0" lang="ru-RU" sz="2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0,38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до </a:t>
                      </a:r>
                      <a:r>
                        <a:rPr kumimoji="0" lang="ru-RU" sz="2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0,76 мкм,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полученного на экране с помощью дифракционной решетки, равна </a:t>
                      </a:r>
                      <a:r>
                        <a:rPr kumimoji="0" lang="ru-RU" sz="2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11см.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Период дифракционной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решетки</a:t>
                      </a:r>
                      <a:r>
                        <a:rPr lang="en-US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en-US" sz="2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kumimoji="0" lang="ru-RU" sz="2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0,01 мм</a:t>
                      </a: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Чему равно расстояние от решетки до экрана?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4. 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Какой длины волны следует направить лучи на поверхность цинка, чтобы максимальная скорость фотоэлектронов была равна </a:t>
                      </a:r>
                      <a:r>
                        <a:rPr kumimoji="0" lang="ru-RU" sz="2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2000 км/с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?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  <a:cs typeface="Times New Roman"/>
                        </a:rPr>
                        <a:t>Красная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граница фотоэффекта для цинка равна </a:t>
                      </a:r>
                      <a:r>
                        <a:rPr kumimoji="0" lang="ru-RU" sz="28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0,35 мкм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7496"/>
          <a:ext cx="9143999" cy="3901440"/>
        </p:xfrm>
        <a:graphic>
          <a:graphicData uri="http://schemas.openxmlformats.org/drawingml/2006/table">
            <a:tbl>
              <a:tblPr/>
              <a:tblGrid>
                <a:gridCol w="3375848"/>
                <a:gridCol w="526899"/>
                <a:gridCol w="5241252"/>
              </a:tblGrid>
              <a:tr h="1774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1.Консультация по гр. № 3 (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2.Представление задач различных  типов.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3. Решение учащимися задач с консультацией учителя. (упр.8 № 1-7)</a:t>
                      </a: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Для определения периода дифракционной решетки на нее направили световой пучок красного света с длиной волны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Каков период дифракционной решетки, если на экране отстоящем от нее на 1м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,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расстояние между спектрами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первого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порядка равно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</a:rPr>
                        <a:t>b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?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Д.З.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подг. к  СР-4 (Упр. 9, 8 )</a:t>
                      </a: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- 23  (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\1у23н\  №89.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\Р.З. \ РЕШЕНИЕ ЗАДАЧ ПО МАТЕРИАЛУ РАЗДЕЛА.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Закрепить знания по данному разделу.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навыки в решении задач.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Сколько фотонов видимого света с длиной  волны 560нм излучает лампа мощностью 40 Вт в 1с, если световая отдача составляет 5 %?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285728"/>
            <a:ext cx="564360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№28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93-96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Гр10,  бр№5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1508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1509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1510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1501**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атом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2"/>
          <p:cNvGrpSpPr/>
          <p:nvPr/>
        </p:nvGrpSpPr>
        <p:grpSpPr>
          <a:xfrm>
            <a:off x="346074" y="1964239"/>
            <a:ext cx="3502971" cy="431346"/>
            <a:chOff x="346074" y="3500438"/>
            <a:chExt cx="3502971" cy="431346"/>
          </a:xfrm>
        </p:grpSpPr>
        <p:sp>
          <p:nvSpPr>
            <p:cNvPr id="28674" name="Line 2"/>
            <p:cNvSpPr>
              <a:spLocks noChangeShapeType="1"/>
            </p:cNvSpPr>
            <p:nvPr/>
          </p:nvSpPr>
          <p:spPr bwMode="auto">
            <a:xfrm>
              <a:off x="346074" y="3822003"/>
              <a:ext cx="1476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V="1">
              <a:off x="1815586" y="3501489"/>
              <a:ext cx="696587" cy="430295"/>
              <a:chOff x="2660" y="7397"/>
              <a:chExt cx="576" cy="483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08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57343" y="618980"/>
            <a:ext cx="1381621" cy="692261"/>
            <a:chOff x="537" y="5076"/>
            <a:chExt cx="957" cy="579"/>
          </a:xfrm>
        </p:grpSpPr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748" y="5076"/>
              <a:ext cx="746" cy="579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537" y="5169"/>
              <a:ext cx="821" cy="390"/>
              <a:chOff x="8051" y="3841"/>
              <a:chExt cx="883" cy="409"/>
            </a:xfrm>
          </p:grpSpPr>
          <p:sp>
            <p:nvSpPr>
              <p:cNvPr id="28685" name="Oval 13"/>
              <p:cNvSpPr>
                <a:spLocks noChangeArrowheads="1"/>
              </p:cNvSpPr>
              <p:nvPr/>
            </p:nvSpPr>
            <p:spPr bwMode="auto">
              <a:xfrm>
                <a:off x="8318" y="3841"/>
                <a:ext cx="343" cy="409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H="1">
                <a:off x="8671" y="4049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 flipH="1">
                <a:off x="8051" y="4048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" name="Группа 61"/>
          <p:cNvGrpSpPr/>
          <p:nvPr/>
        </p:nvGrpSpPr>
        <p:grpSpPr>
          <a:xfrm>
            <a:off x="327025" y="964483"/>
            <a:ext cx="3602033" cy="2012139"/>
            <a:chOff x="327025" y="964483"/>
            <a:chExt cx="3602033" cy="2012139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H="1">
              <a:off x="3857620" y="964483"/>
              <a:ext cx="0" cy="10080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7025" y="976358"/>
              <a:ext cx="3602033" cy="2000264"/>
              <a:chOff x="6048" y="5245"/>
              <a:chExt cx="2686" cy="1756"/>
            </a:xfrm>
          </p:grpSpPr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 flipH="1">
                <a:off x="6079" y="5245"/>
                <a:ext cx="1" cy="157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6092" y="6561"/>
                <a:ext cx="1287" cy="246"/>
                <a:chOff x="10960" y="4305"/>
                <a:chExt cx="1157" cy="246"/>
              </a:xfrm>
            </p:grpSpPr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11673" y="4535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1397" y="4305"/>
                  <a:ext cx="246" cy="24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10960" y="4551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694" name="Line 22"/>
              <p:cNvSpPr>
                <a:spLocks noChangeShapeType="1"/>
              </p:cNvSpPr>
              <p:nvPr/>
            </p:nvSpPr>
            <p:spPr bwMode="auto">
              <a:xfrm flipV="1">
                <a:off x="7918" y="6785"/>
                <a:ext cx="816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7349" y="6632"/>
                <a:ext cx="644" cy="369"/>
                <a:chOff x="2004" y="7246"/>
                <a:chExt cx="644" cy="369"/>
              </a:xfrm>
            </p:grpSpPr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258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331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>
                <a:off x="8729" y="6392"/>
                <a:ext cx="1" cy="41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6048" y="5738"/>
                <a:ext cx="2670" cy="50"/>
                <a:chOff x="6048" y="5738"/>
                <a:chExt cx="2670" cy="50"/>
              </a:xfrm>
            </p:grpSpPr>
            <p:sp>
              <p:nvSpPr>
                <p:cNvPr id="28710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6048" y="5738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711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650" y="5749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54"/>
          <p:cNvGrpSpPr/>
          <p:nvPr/>
        </p:nvGrpSpPr>
        <p:grpSpPr>
          <a:xfrm>
            <a:off x="1416918" y="484448"/>
            <a:ext cx="2444074" cy="729974"/>
            <a:chOff x="1416918" y="2023802"/>
            <a:chExt cx="2444074" cy="729974"/>
          </a:xfrm>
        </p:grpSpPr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>
              <a:off x="3428992" y="2285992"/>
              <a:ext cx="0" cy="43030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3428992" y="2500306"/>
              <a:ext cx="43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Группа 53"/>
            <p:cNvGrpSpPr/>
            <p:nvPr/>
          </p:nvGrpSpPr>
          <p:grpSpPr>
            <a:xfrm>
              <a:off x="1416918" y="2023802"/>
              <a:ext cx="2163516" cy="729974"/>
              <a:chOff x="1416918" y="2023802"/>
              <a:chExt cx="2163516" cy="729974"/>
            </a:xfrm>
          </p:grpSpPr>
          <p:grpSp>
            <p:nvGrpSpPr>
              <p:cNvPr id="13" name="Group 40"/>
              <p:cNvGrpSpPr>
                <a:grpSpLocks/>
              </p:cNvGrpSpPr>
              <p:nvPr/>
            </p:nvGrpSpPr>
            <p:grpSpPr bwMode="auto">
              <a:xfrm>
                <a:off x="1416918" y="2228901"/>
                <a:ext cx="2163516" cy="524875"/>
                <a:chOff x="6861" y="5012"/>
                <a:chExt cx="1613" cy="461"/>
              </a:xfrm>
            </p:grpSpPr>
            <p:sp>
              <p:nvSpPr>
                <p:cNvPr id="28713" name="AutoShape 41"/>
                <p:cNvSpPr>
                  <a:spLocks noChangeArrowheads="1"/>
                </p:cNvSpPr>
                <p:nvPr/>
              </p:nvSpPr>
              <p:spPr bwMode="auto">
                <a:xfrm>
                  <a:off x="7091" y="5012"/>
                  <a:ext cx="1383" cy="461"/>
                </a:xfrm>
                <a:prstGeom prst="roundRect">
                  <a:avLst>
                    <a:gd name="adj" fmla="val 50000"/>
                  </a:avLst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4" name="Group 42"/>
                <p:cNvGrpSpPr>
                  <a:grpSpLocks/>
                </p:cNvGrpSpPr>
                <p:nvPr/>
              </p:nvGrpSpPr>
              <p:grpSpPr bwMode="auto">
                <a:xfrm>
                  <a:off x="6861" y="5096"/>
                  <a:ext cx="546" cy="300"/>
                  <a:chOff x="4703" y="6785"/>
                  <a:chExt cx="591" cy="415"/>
                </a:xfrm>
              </p:grpSpPr>
              <p:sp>
                <p:nvSpPr>
                  <p:cNvPr id="2871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294" y="6785"/>
                    <a:ext cx="0" cy="41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8716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3" y="6993"/>
                    <a:ext cx="552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8724" name="AutoShape 52"/>
              <p:cNvSpPr>
                <a:spLocks noChangeArrowheads="1"/>
              </p:cNvSpPr>
              <p:nvPr/>
            </p:nvSpPr>
            <p:spPr bwMode="auto">
              <a:xfrm>
                <a:off x="2214358" y="2023802"/>
                <a:ext cx="1214446" cy="214314"/>
              </a:xfrm>
              <a:prstGeom prst="parallelogram">
                <a:avLst>
                  <a:gd name="adj" fmla="val 135714"/>
                </a:avLst>
              </a:prstGeom>
              <a:solidFill>
                <a:srgbClr val="FFFFFF"/>
              </a:solidFill>
              <a:ln w="28575">
                <a:solidFill>
                  <a:srgbClr val="365D2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309546" y="2202678"/>
                <a:ext cx="821631" cy="8331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" name="Группа 65"/>
          <p:cNvGrpSpPr/>
          <p:nvPr/>
        </p:nvGrpSpPr>
        <p:grpSpPr>
          <a:xfrm>
            <a:off x="398100" y="1319228"/>
            <a:ext cx="3461223" cy="466698"/>
            <a:chOff x="398100" y="1319228"/>
            <a:chExt cx="3461223" cy="466698"/>
          </a:xfrm>
        </p:grpSpPr>
        <p:sp>
          <p:nvSpPr>
            <p:cNvPr id="65" name="Text Box 32"/>
            <p:cNvSpPr txBox="1">
              <a:spLocks noChangeArrowheads="1"/>
            </p:cNvSpPr>
            <p:nvPr/>
          </p:nvSpPr>
          <p:spPr bwMode="auto">
            <a:xfrm>
              <a:off x="2063671" y="1319228"/>
              <a:ext cx="508065" cy="46669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60"/>
            <p:cNvGrpSpPr/>
            <p:nvPr/>
          </p:nvGrpSpPr>
          <p:grpSpPr>
            <a:xfrm>
              <a:off x="398100" y="1357298"/>
              <a:ext cx="3461223" cy="380460"/>
              <a:chOff x="398100" y="1369348"/>
              <a:chExt cx="3461223" cy="380460"/>
            </a:xfrm>
          </p:grpSpPr>
          <p:sp>
            <p:nvSpPr>
              <p:cNvPr id="56" name="Oval 33"/>
              <p:cNvSpPr>
                <a:spLocks noChangeArrowheads="1"/>
              </p:cNvSpPr>
              <p:nvPr/>
            </p:nvSpPr>
            <p:spPr bwMode="auto">
              <a:xfrm>
                <a:off x="1992596" y="1369348"/>
                <a:ext cx="487697" cy="38046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>
                <a:off x="2491463" y="1568691"/>
                <a:ext cx="536416" cy="0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1453498" y="1569830"/>
                <a:ext cx="53507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>
                <a:off x="398100" y="1567552"/>
                <a:ext cx="1129155" cy="3417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7"/>
              <p:cNvSpPr>
                <a:spLocks noChangeShapeType="1"/>
              </p:cNvSpPr>
              <p:nvPr/>
            </p:nvSpPr>
            <p:spPr bwMode="auto">
              <a:xfrm>
                <a:off x="2730168" y="1568691"/>
                <a:ext cx="1129155" cy="4556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8725" name="Line 53"/>
          <p:cNvSpPr>
            <a:spLocks noChangeShapeType="1"/>
          </p:cNvSpPr>
          <p:nvPr/>
        </p:nvSpPr>
        <p:spPr bwMode="auto">
          <a:xfrm flipH="1">
            <a:off x="2166858" y="-47500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53"/>
          <p:cNvSpPr>
            <a:spLocks noChangeShapeType="1"/>
          </p:cNvSpPr>
          <p:nvPr/>
        </p:nvSpPr>
        <p:spPr bwMode="auto">
          <a:xfrm flipH="1">
            <a:off x="2167046" y="130977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000232" y="785796"/>
            <a:ext cx="285751" cy="285750"/>
            <a:chOff x="1783" y="8526"/>
            <a:chExt cx="366" cy="388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Line 2"/>
          <p:cNvSpPr>
            <a:spLocks noChangeShapeType="1"/>
          </p:cNvSpPr>
          <p:nvPr/>
        </p:nvSpPr>
        <p:spPr bwMode="auto">
          <a:xfrm>
            <a:off x="2500746" y="2285992"/>
            <a:ext cx="1404000" cy="5976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2426366" y="35625"/>
            <a:ext cx="1145314" cy="369332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фильтры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26" name="Text Box 54"/>
          <p:cNvSpPr txBox="1">
            <a:spLocks noChangeArrowheads="1"/>
          </p:cNvSpPr>
          <p:nvPr/>
        </p:nvSpPr>
        <p:spPr bwMode="auto">
          <a:xfrm>
            <a:off x="4929190" y="1000108"/>
            <a:ext cx="3214710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54"/>
          <p:cNvSpPr txBox="1">
            <a:spLocks noChangeArrowheads="1"/>
          </p:cNvSpPr>
          <p:nvPr/>
        </p:nvSpPr>
        <p:spPr bwMode="auto">
          <a:xfrm>
            <a:off x="4929190" y="1928802"/>
            <a:ext cx="3214710" cy="642942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27" name="Line 55"/>
          <p:cNvSpPr>
            <a:spLocks noChangeShapeType="1"/>
          </p:cNvSpPr>
          <p:nvPr/>
        </p:nvSpPr>
        <p:spPr bwMode="auto">
          <a:xfrm flipH="1" flipV="1">
            <a:off x="785786" y="3143248"/>
            <a:ext cx="1588" cy="18720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28" name="Line 56"/>
          <p:cNvSpPr>
            <a:spLocks noChangeShapeType="1"/>
          </p:cNvSpPr>
          <p:nvPr/>
        </p:nvSpPr>
        <p:spPr bwMode="auto">
          <a:xfrm>
            <a:off x="71406" y="4929198"/>
            <a:ext cx="3143272" cy="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29" name="Text Box 57"/>
          <p:cNvSpPr txBox="1">
            <a:spLocks noChangeArrowheads="1"/>
          </p:cNvSpPr>
          <p:nvPr/>
        </p:nvSpPr>
        <p:spPr bwMode="auto">
          <a:xfrm>
            <a:off x="2714612" y="4465628"/>
            <a:ext cx="590534" cy="53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30" name="Text Box 58"/>
          <p:cNvSpPr txBox="1">
            <a:spLocks noChangeArrowheads="1"/>
          </p:cNvSpPr>
          <p:nvPr/>
        </p:nvSpPr>
        <p:spPr bwMode="auto">
          <a:xfrm>
            <a:off x="357158" y="2857496"/>
            <a:ext cx="427012" cy="525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31" name="Freeform 59"/>
          <p:cNvSpPr>
            <a:spLocks/>
          </p:cNvSpPr>
          <p:nvPr/>
        </p:nvSpPr>
        <p:spPr bwMode="auto">
          <a:xfrm>
            <a:off x="785786" y="3500438"/>
            <a:ext cx="2214578" cy="928694"/>
          </a:xfrm>
          <a:custGeom>
            <a:avLst/>
            <a:gdLst/>
            <a:ahLst/>
            <a:cxnLst>
              <a:cxn ang="0">
                <a:pos x="0" y="1136"/>
              </a:cxn>
              <a:cxn ang="0">
                <a:pos x="750" y="186"/>
              </a:cxn>
              <a:cxn ang="0">
                <a:pos x="1623" y="18"/>
              </a:cxn>
            </a:cxnLst>
            <a:rect l="0" t="0" r="r" b="b"/>
            <a:pathLst>
              <a:path w="1623" h="1136">
                <a:moveTo>
                  <a:pt x="0" y="1136"/>
                </a:moveTo>
                <a:cubicBezTo>
                  <a:pt x="240" y="754"/>
                  <a:pt x="480" y="372"/>
                  <a:pt x="750" y="186"/>
                </a:cubicBezTo>
                <a:cubicBezTo>
                  <a:pt x="1020" y="0"/>
                  <a:pt x="1475" y="46"/>
                  <a:pt x="1623" y="18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V="1">
            <a:off x="785786" y="3488375"/>
            <a:ext cx="2226829" cy="12063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1940481" y="1975211"/>
            <a:ext cx="0" cy="21559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0"/>
          <p:cNvGrpSpPr/>
          <p:nvPr/>
        </p:nvGrpSpPr>
        <p:grpSpPr>
          <a:xfrm rot="10800000">
            <a:off x="2123729" y="2483807"/>
            <a:ext cx="875617" cy="571504"/>
            <a:chOff x="3799200" y="3071810"/>
            <a:chExt cx="1058552" cy="571504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4000496" y="3071810"/>
              <a:ext cx="785818" cy="571504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88"/>
            <p:cNvGrpSpPr/>
            <p:nvPr/>
          </p:nvGrpSpPr>
          <p:grpSpPr>
            <a:xfrm rot="10800000">
              <a:off x="3799200" y="3151547"/>
              <a:ext cx="1058552" cy="420329"/>
              <a:chOff x="2224118" y="2708693"/>
              <a:chExt cx="1058552" cy="420329"/>
            </a:xfrm>
          </p:grpSpPr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 flipH="1">
                <a:off x="2688118" y="2813490"/>
                <a:ext cx="0" cy="170865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25"/>
              <p:cNvSpPr>
                <a:spLocks noChangeShapeType="1"/>
              </p:cNvSpPr>
              <p:nvPr/>
            </p:nvSpPr>
            <p:spPr bwMode="auto">
              <a:xfrm>
                <a:off x="2224118" y="2890949"/>
                <a:ext cx="32453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Line 26"/>
              <p:cNvSpPr>
                <a:spLocks noChangeShapeType="1"/>
              </p:cNvSpPr>
              <p:nvPr/>
            </p:nvSpPr>
            <p:spPr bwMode="auto">
              <a:xfrm>
                <a:off x="2564742" y="2708693"/>
                <a:ext cx="0" cy="42032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7"/>
              <p:cNvSpPr>
                <a:spLocks noChangeShapeType="1"/>
              </p:cNvSpPr>
              <p:nvPr/>
            </p:nvSpPr>
            <p:spPr bwMode="auto">
              <a:xfrm>
                <a:off x="2673374" y="2892089"/>
                <a:ext cx="609296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93" name="Прямая соединительная линия 92"/>
          <p:cNvCxnSpPr/>
          <p:nvPr/>
        </p:nvCxnSpPr>
        <p:spPr>
          <a:xfrm rot="5400000">
            <a:off x="321440" y="4464851"/>
            <a:ext cx="500066" cy="4286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32" name="Text Box 60"/>
          <p:cNvSpPr txBox="1">
            <a:spLocks noChangeArrowheads="1"/>
          </p:cNvSpPr>
          <p:nvPr/>
        </p:nvSpPr>
        <p:spPr bwMode="auto">
          <a:xfrm>
            <a:off x="-32" y="5000636"/>
            <a:ext cx="1069953" cy="5445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33" name="Text Box 61"/>
          <p:cNvSpPr txBox="1">
            <a:spLocks noChangeArrowheads="1"/>
          </p:cNvSpPr>
          <p:nvPr/>
        </p:nvSpPr>
        <p:spPr bwMode="auto">
          <a:xfrm>
            <a:off x="714348" y="2857496"/>
            <a:ext cx="2214578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НАСЫЩЕНИЯ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61"/>
          <p:cNvSpPr txBox="1">
            <a:spLocks noChangeArrowheads="1"/>
          </p:cNvSpPr>
          <p:nvPr/>
        </p:nvSpPr>
        <p:spPr bwMode="auto">
          <a:xfrm>
            <a:off x="928662" y="2786058"/>
            <a:ext cx="221457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до анода</a:t>
            </a:r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2012107" y="785794"/>
            <a:ext cx="285751" cy="285750"/>
            <a:chOff x="1783" y="8526"/>
            <a:chExt cx="366" cy="388"/>
          </a:xfrm>
        </p:grpSpPr>
        <p:sp>
          <p:nvSpPr>
            <p:cNvPr id="9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734" name="Text Box 62"/>
          <p:cNvSpPr txBox="1">
            <a:spLocks noChangeArrowheads="1"/>
          </p:cNvSpPr>
          <p:nvPr/>
        </p:nvSpPr>
        <p:spPr bwMode="auto">
          <a:xfrm>
            <a:off x="1071538" y="5000636"/>
            <a:ext cx="250033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поле тормозит</a:t>
            </a:r>
          </a:p>
        </p:txBody>
      </p:sp>
      <p:sp>
        <p:nvSpPr>
          <p:cNvPr id="102" name="Text Box 62"/>
          <p:cNvSpPr txBox="1">
            <a:spLocks noChangeArrowheads="1"/>
          </p:cNvSpPr>
          <p:nvPr/>
        </p:nvSpPr>
        <p:spPr bwMode="auto">
          <a:xfrm>
            <a:off x="3500430" y="4857760"/>
            <a:ext cx="3214710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0" y="24"/>
            <a:ext cx="9144096" cy="6858000"/>
            <a:chOff x="0" y="2071678"/>
            <a:chExt cx="9144096" cy="6858000"/>
          </a:xfrm>
        </p:grpSpPr>
        <p:grpSp>
          <p:nvGrpSpPr>
            <p:cNvPr id="91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104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106" name="Прямоугольник 105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TextBox 106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05" name="Прямоугольник 104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92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94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1.39685E-6 L 0.14514 -0.0030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-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92411E-6 L 0.05261 -3.92411E-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87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28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85 0.00092 C 0.00556 -0.00324 0.02657 -0.00532 0.05 -0.00532 C 0.07344 -0.00532 0.09462 -0.00324 0.10886 0.00092 C 0.09462 0.00439 0.07344 0.00717 0.05 0.00717 C 0.02657 0.00717 0.00556 0.00439 -0.0085 0.00092 Z " pathEditMode="relative" rAng="0" ptsTypes="fffff">
                                      <p:cBhvr>
                                        <p:cTn id="1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4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287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5" grpId="0" animBg="1"/>
      <p:bldP spid="68" grpId="0" animBg="1"/>
      <p:bldP spid="72" grpId="0" animBg="1"/>
      <p:bldP spid="73" grpId="0" animBg="1"/>
      <p:bldP spid="28726" grpId="0" animBg="1"/>
      <p:bldP spid="75" grpId="0" animBg="1"/>
      <p:bldP spid="28727" grpId="0" animBg="1"/>
      <p:bldP spid="28728" grpId="0" animBg="1"/>
      <p:bldP spid="28729" grpId="0"/>
      <p:bldP spid="28730" grpId="0"/>
      <p:bldP spid="28731" grpId="0" animBg="1"/>
      <p:bldP spid="84" grpId="0" animBg="1"/>
      <p:bldP spid="84" grpId="1" animBg="1"/>
      <p:bldP spid="28732" grpId="0" animBg="1"/>
      <p:bldP spid="28733" grpId="0" animBg="1"/>
      <p:bldP spid="97" grpId="0"/>
      <p:bldP spid="28734" grpId="0" animBg="1"/>
      <p:bldP spid="10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ts val="26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длина волны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света при переходе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вакуума в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прозрачную среду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абсолютным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показателем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преломления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Увеличится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Останется   неизменной. </a:t>
            </a:r>
          </a:p>
          <a:p>
            <a:pPr marL="0" lvl="0" indent="0" eaLnBrk="1" fontAlgn="base" latinLnBrk="0" hangingPunct="1">
              <a:lnSpc>
                <a:spcPts val="26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.Уменьшится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Изменение зависит от угла падения.</a:t>
            </a:r>
          </a:p>
          <a:p>
            <a:pPr marL="0" lvl="0" indent="0" eaLnBrk="1" fontAlgn="base" latinLnBrk="0" hangingPunct="1">
              <a:lnSpc>
                <a:spcPts val="26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61"/>
          <p:cNvGrpSpPr>
            <a:grpSpLocks/>
          </p:cNvGrpSpPr>
          <p:nvPr/>
        </p:nvGrpSpPr>
        <p:grpSpPr bwMode="auto">
          <a:xfrm>
            <a:off x="181952" y="1785926"/>
            <a:ext cx="1818280" cy="1081448"/>
            <a:chOff x="5692" y="908"/>
            <a:chExt cx="1415" cy="745"/>
          </a:xfrm>
        </p:grpSpPr>
        <p:sp>
          <p:nvSpPr>
            <p:cNvPr id="4" name="Text Box 62"/>
            <p:cNvSpPr txBox="1">
              <a:spLocks noChangeArrowheads="1"/>
            </p:cNvSpPr>
            <p:nvPr/>
          </p:nvSpPr>
          <p:spPr bwMode="auto">
            <a:xfrm>
              <a:off x="5692" y="1114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6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63"/>
            <p:cNvGrpSpPr>
              <a:grpSpLocks/>
            </p:cNvGrpSpPr>
            <p:nvPr/>
          </p:nvGrpSpPr>
          <p:grpSpPr bwMode="auto">
            <a:xfrm>
              <a:off x="6190" y="908"/>
              <a:ext cx="917" cy="745"/>
              <a:chOff x="2766" y="3329"/>
              <a:chExt cx="917" cy="745"/>
            </a:xfrm>
          </p:grpSpPr>
          <p:grpSp>
            <p:nvGrpSpPr>
              <p:cNvPr id="6" name="Group 64"/>
              <p:cNvGrpSpPr>
                <a:grpSpLocks/>
              </p:cNvGrpSpPr>
              <p:nvPr/>
            </p:nvGrpSpPr>
            <p:grpSpPr bwMode="auto">
              <a:xfrm>
                <a:off x="2766" y="3329"/>
                <a:ext cx="917" cy="745"/>
                <a:chOff x="11367" y="3629"/>
                <a:chExt cx="1110" cy="745"/>
              </a:xfrm>
            </p:grpSpPr>
            <p:sp>
              <p:nvSpPr>
                <p:cNvPr id="8" name="Line 6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66"/>
                <p:cNvGrpSpPr>
                  <a:grpSpLocks/>
                </p:cNvGrpSpPr>
                <p:nvPr/>
              </p:nvGrpSpPr>
              <p:grpSpPr bwMode="auto">
                <a:xfrm>
                  <a:off x="11367" y="3629"/>
                  <a:ext cx="1110" cy="745"/>
                  <a:chOff x="10875" y="3897"/>
                  <a:chExt cx="887" cy="745"/>
                </a:xfrm>
              </p:grpSpPr>
              <p:sp>
                <p:nvSpPr>
                  <p:cNvPr id="10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897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92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ф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7" name="Line 69"/>
              <p:cNvSpPr>
                <a:spLocks noChangeShapeType="1"/>
              </p:cNvSpPr>
              <p:nvPr/>
            </p:nvSpPr>
            <p:spPr bwMode="auto">
              <a:xfrm>
                <a:off x="2936" y="3730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2" name="Group 61"/>
          <p:cNvGrpSpPr>
            <a:grpSpLocks/>
          </p:cNvGrpSpPr>
          <p:nvPr/>
        </p:nvGrpSpPr>
        <p:grpSpPr bwMode="auto">
          <a:xfrm>
            <a:off x="1755396" y="1786208"/>
            <a:ext cx="1445630" cy="1081448"/>
            <a:chOff x="5982" y="908"/>
            <a:chExt cx="1125" cy="745"/>
          </a:xfrm>
        </p:grpSpPr>
        <p:sp>
          <p:nvSpPr>
            <p:cNvPr id="13" name="Text Box 62"/>
            <p:cNvSpPr txBox="1">
              <a:spLocks noChangeArrowheads="1"/>
            </p:cNvSpPr>
            <p:nvPr/>
          </p:nvSpPr>
          <p:spPr bwMode="auto">
            <a:xfrm>
              <a:off x="5982" y="1104"/>
              <a:ext cx="445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63"/>
            <p:cNvGrpSpPr>
              <a:grpSpLocks/>
            </p:cNvGrpSpPr>
            <p:nvPr/>
          </p:nvGrpSpPr>
          <p:grpSpPr bwMode="auto">
            <a:xfrm>
              <a:off x="6190" y="908"/>
              <a:ext cx="917" cy="745"/>
              <a:chOff x="2766" y="3329"/>
              <a:chExt cx="917" cy="745"/>
            </a:xfrm>
          </p:grpSpPr>
          <p:grpSp>
            <p:nvGrpSpPr>
              <p:cNvPr id="15" name="Group 64"/>
              <p:cNvGrpSpPr>
                <a:grpSpLocks/>
              </p:cNvGrpSpPr>
              <p:nvPr/>
            </p:nvGrpSpPr>
            <p:grpSpPr bwMode="auto">
              <a:xfrm>
                <a:off x="2766" y="3329"/>
                <a:ext cx="917" cy="745"/>
                <a:chOff x="11367" y="3629"/>
                <a:chExt cx="1110" cy="745"/>
              </a:xfrm>
            </p:grpSpPr>
            <p:sp>
              <p:nvSpPr>
                <p:cNvPr id="17" name="Line 6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8" name="Group 66"/>
                <p:cNvGrpSpPr>
                  <a:grpSpLocks/>
                </p:cNvGrpSpPr>
                <p:nvPr/>
              </p:nvGrpSpPr>
              <p:grpSpPr bwMode="auto">
                <a:xfrm>
                  <a:off x="11367" y="3629"/>
                  <a:ext cx="1110" cy="745"/>
                  <a:chOff x="10875" y="3897"/>
                  <a:chExt cx="887" cy="745"/>
                </a:xfrm>
              </p:grpSpPr>
              <p:sp>
                <p:nvSpPr>
                  <p:cNvPr id="19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897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3600" b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</a:t>
                    </a:r>
                    <a:r>
                      <a:rPr lang="en-US" sz="3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92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</a:t>
                    </a:r>
                    <a:r>
                      <a:rPr lang="en-US" sz="4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6" name="Line 69"/>
              <p:cNvSpPr>
                <a:spLocks noChangeShapeType="1"/>
              </p:cNvSpPr>
              <p:nvPr/>
            </p:nvSpPr>
            <p:spPr bwMode="auto">
              <a:xfrm>
                <a:off x="2936" y="3730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>
            <a:off x="4000496" y="1796086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15074" y="1796086"/>
            <a:ext cx="16658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1867524"/>
            <a:ext cx="925253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0751722">
            <a:off x="4362999" y="678814"/>
            <a:ext cx="3868431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.Уменьшится в 2 раза. </a:t>
            </a:r>
            <a:endParaRPr lang="ru-RU" sz="2800" dirty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-32" y="2714620"/>
            <a:ext cx="9144032" cy="14287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Свет, какого цвета обладает наибольшим показателем преломления при переходе из воздуха в стекло?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Красного.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Синего.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Зеленого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Фиолетового.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У всех одинаковый.</a:t>
            </a:r>
          </a:p>
          <a:p>
            <a:pPr marL="457200" marR="0" lvl="1" indent="0" algn="l" defTabSz="914400" rtl="0" eaLnBrk="1" fontAlgn="base" latinLnBrk="0" hangingPunct="1">
              <a:lnSpc>
                <a:spcPct val="82000"/>
              </a:lnSpc>
              <a:spcBef>
                <a:spcPts val="50"/>
              </a:spcBef>
              <a:spcAft>
                <a:spcPts val="165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11"/>
          <p:cNvSpPr>
            <a:spLocks noChangeAspect="1" noChangeArrowheads="1" noTextEdit="1"/>
          </p:cNvSpPr>
          <p:nvPr/>
        </p:nvSpPr>
        <p:spPr bwMode="auto">
          <a:xfrm>
            <a:off x="0" y="4071937"/>
            <a:ext cx="9144000" cy="2786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7" name="Line 13"/>
          <p:cNvSpPr>
            <a:spLocks noChangeShapeType="1"/>
          </p:cNvSpPr>
          <p:nvPr/>
        </p:nvSpPr>
        <p:spPr bwMode="auto">
          <a:xfrm rot="60000">
            <a:off x="3832637" y="5116893"/>
            <a:ext cx="972000" cy="39687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4030662" y="5865841"/>
            <a:ext cx="612000" cy="25082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Group 21"/>
          <p:cNvGrpSpPr>
            <a:grpSpLocks/>
          </p:cNvGrpSpPr>
          <p:nvPr/>
        </p:nvGrpSpPr>
        <p:grpSpPr bwMode="auto">
          <a:xfrm>
            <a:off x="2663825" y="4202141"/>
            <a:ext cx="1711325" cy="2414588"/>
            <a:chOff x="1678" y="82"/>
            <a:chExt cx="1078" cy="1521"/>
          </a:xfrm>
        </p:grpSpPr>
        <p:sp>
          <p:nvSpPr>
            <p:cNvPr id="30" name="Freeform 16"/>
            <p:cNvSpPr>
              <a:spLocks/>
            </p:cNvSpPr>
            <p:nvPr/>
          </p:nvSpPr>
          <p:spPr bwMode="auto">
            <a:xfrm>
              <a:off x="1710" y="135"/>
              <a:ext cx="1028" cy="1457"/>
            </a:xfrm>
            <a:custGeom>
              <a:avLst/>
              <a:gdLst/>
              <a:ahLst/>
              <a:cxnLst>
                <a:cxn ang="0">
                  <a:pos x="514" y="0"/>
                </a:cxn>
                <a:cxn ang="0">
                  <a:pos x="0" y="1457"/>
                </a:cxn>
                <a:cxn ang="0">
                  <a:pos x="1028" y="1457"/>
                </a:cxn>
                <a:cxn ang="0">
                  <a:pos x="514" y="0"/>
                </a:cxn>
              </a:cxnLst>
              <a:rect l="0" t="0" r="r" b="b"/>
              <a:pathLst>
                <a:path w="1028" h="1457">
                  <a:moveTo>
                    <a:pt x="514" y="0"/>
                  </a:moveTo>
                  <a:lnTo>
                    <a:pt x="0" y="1457"/>
                  </a:lnTo>
                  <a:lnTo>
                    <a:pt x="1028" y="1457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CCEC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20"/>
            <p:cNvSpPr>
              <a:spLocks noEditPoints="1"/>
            </p:cNvSpPr>
            <p:nvPr/>
          </p:nvSpPr>
          <p:spPr bwMode="auto">
            <a:xfrm>
              <a:off x="1678" y="82"/>
              <a:ext cx="1078" cy="1521"/>
            </a:xfrm>
            <a:custGeom>
              <a:avLst/>
              <a:gdLst/>
              <a:ahLst/>
              <a:cxnLst>
                <a:cxn ang="0">
                  <a:pos x="10" y="1499"/>
                </a:cxn>
                <a:cxn ang="0">
                  <a:pos x="0" y="1521"/>
                </a:cxn>
                <a:cxn ang="0">
                  <a:pos x="25" y="1521"/>
                </a:cxn>
                <a:cxn ang="0">
                  <a:pos x="1053" y="1521"/>
                </a:cxn>
                <a:cxn ang="0">
                  <a:pos x="1078" y="1521"/>
                </a:cxn>
                <a:cxn ang="0">
                  <a:pos x="1068" y="1499"/>
                </a:cxn>
                <a:cxn ang="0">
                  <a:pos x="554" y="43"/>
                </a:cxn>
                <a:cxn ang="0">
                  <a:pos x="539" y="0"/>
                </a:cxn>
                <a:cxn ang="0">
                  <a:pos x="524" y="43"/>
                </a:cxn>
                <a:cxn ang="0">
                  <a:pos x="10" y="1499"/>
                </a:cxn>
                <a:cxn ang="0">
                  <a:pos x="554" y="54"/>
                </a:cxn>
                <a:cxn ang="0">
                  <a:pos x="539" y="48"/>
                </a:cxn>
                <a:cxn ang="0">
                  <a:pos x="524" y="54"/>
                </a:cxn>
                <a:cxn ang="0">
                  <a:pos x="1037" y="1510"/>
                </a:cxn>
                <a:cxn ang="0">
                  <a:pos x="1053" y="1505"/>
                </a:cxn>
                <a:cxn ang="0">
                  <a:pos x="1053" y="1488"/>
                </a:cxn>
                <a:cxn ang="0">
                  <a:pos x="25" y="1488"/>
                </a:cxn>
                <a:cxn ang="0">
                  <a:pos x="25" y="1505"/>
                </a:cxn>
                <a:cxn ang="0">
                  <a:pos x="40" y="1510"/>
                </a:cxn>
                <a:cxn ang="0">
                  <a:pos x="554" y="54"/>
                </a:cxn>
              </a:cxnLst>
              <a:rect l="0" t="0" r="r" b="b"/>
              <a:pathLst>
                <a:path w="1078" h="1521">
                  <a:moveTo>
                    <a:pt x="10" y="1499"/>
                  </a:moveTo>
                  <a:lnTo>
                    <a:pt x="0" y="1521"/>
                  </a:lnTo>
                  <a:lnTo>
                    <a:pt x="25" y="1521"/>
                  </a:lnTo>
                  <a:lnTo>
                    <a:pt x="1053" y="1521"/>
                  </a:lnTo>
                  <a:lnTo>
                    <a:pt x="1078" y="1521"/>
                  </a:lnTo>
                  <a:lnTo>
                    <a:pt x="1068" y="1499"/>
                  </a:lnTo>
                  <a:lnTo>
                    <a:pt x="554" y="43"/>
                  </a:lnTo>
                  <a:lnTo>
                    <a:pt x="539" y="0"/>
                  </a:lnTo>
                  <a:lnTo>
                    <a:pt x="524" y="43"/>
                  </a:lnTo>
                  <a:lnTo>
                    <a:pt x="10" y="1499"/>
                  </a:lnTo>
                  <a:close/>
                  <a:moveTo>
                    <a:pt x="554" y="54"/>
                  </a:moveTo>
                  <a:lnTo>
                    <a:pt x="539" y="48"/>
                  </a:lnTo>
                  <a:lnTo>
                    <a:pt x="524" y="54"/>
                  </a:lnTo>
                  <a:lnTo>
                    <a:pt x="1037" y="1510"/>
                  </a:lnTo>
                  <a:lnTo>
                    <a:pt x="1053" y="1505"/>
                  </a:lnTo>
                  <a:lnTo>
                    <a:pt x="1053" y="1488"/>
                  </a:lnTo>
                  <a:lnTo>
                    <a:pt x="25" y="1488"/>
                  </a:lnTo>
                  <a:lnTo>
                    <a:pt x="25" y="1505"/>
                  </a:lnTo>
                  <a:lnTo>
                    <a:pt x="40" y="1510"/>
                  </a:lnTo>
                  <a:lnTo>
                    <a:pt x="554" y="54"/>
                  </a:ln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" name="Group 25"/>
          <p:cNvGrpSpPr>
            <a:grpSpLocks/>
          </p:cNvGrpSpPr>
          <p:nvPr/>
        </p:nvGrpSpPr>
        <p:grpSpPr bwMode="auto">
          <a:xfrm>
            <a:off x="1624013" y="4813329"/>
            <a:ext cx="558800" cy="1474788"/>
            <a:chOff x="1023" y="467"/>
            <a:chExt cx="352" cy="929"/>
          </a:xfrm>
        </p:grpSpPr>
        <p:sp>
          <p:nvSpPr>
            <p:cNvPr id="33" name="Freeform 22"/>
            <p:cNvSpPr>
              <a:spLocks/>
            </p:cNvSpPr>
            <p:nvPr/>
          </p:nvSpPr>
          <p:spPr bwMode="auto">
            <a:xfrm>
              <a:off x="1103" y="663"/>
              <a:ext cx="192" cy="54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5"/>
                </a:cxn>
                <a:cxn ang="0">
                  <a:pos x="162" y="543"/>
                </a:cxn>
                <a:cxn ang="0">
                  <a:pos x="192" y="538"/>
                </a:cxn>
                <a:cxn ang="0">
                  <a:pos x="31" y="0"/>
                </a:cxn>
              </a:cxnLst>
              <a:rect l="0" t="0" r="r" b="b"/>
              <a:pathLst>
                <a:path w="192" h="543">
                  <a:moveTo>
                    <a:pt x="31" y="0"/>
                  </a:moveTo>
                  <a:lnTo>
                    <a:pt x="0" y="5"/>
                  </a:lnTo>
                  <a:lnTo>
                    <a:pt x="162" y="543"/>
                  </a:lnTo>
                  <a:lnTo>
                    <a:pt x="192" y="538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23"/>
            <p:cNvSpPr>
              <a:spLocks/>
            </p:cNvSpPr>
            <p:nvPr/>
          </p:nvSpPr>
          <p:spPr bwMode="auto">
            <a:xfrm>
              <a:off x="1023" y="467"/>
              <a:ext cx="196" cy="239"/>
            </a:xfrm>
            <a:custGeom>
              <a:avLst/>
              <a:gdLst/>
              <a:ahLst/>
              <a:cxnLst>
                <a:cxn ang="0">
                  <a:pos x="196" y="169"/>
                </a:cxn>
                <a:cxn ang="0">
                  <a:pos x="30" y="0"/>
                </a:cxn>
                <a:cxn ang="0">
                  <a:pos x="0" y="239"/>
                </a:cxn>
                <a:cxn ang="0">
                  <a:pos x="196" y="169"/>
                </a:cxn>
              </a:cxnLst>
              <a:rect l="0" t="0" r="r" b="b"/>
              <a:pathLst>
                <a:path w="196" h="239">
                  <a:moveTo>
                    <a:pt x="196" y="169"/>
                  </a:moveTo>
                  <a:lnTo>
                    <a:pt x="30" y="0"/>
                  </a:lnTo>
                  <a:lnTo>
                    <a:pt x="0" y="239"/>
                  </a:lnTo>
                  <a:lnTo>
                    <a:pt x="196" y="169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24"/>
            <p:cNvSpPr>
              <a:spLocks/>
            </p:cNvSpPr>
            <p:nvPr/>
          </p:nvSpPr>
          <p:spPr bwMode="auto">
            <a:xfrm>
              <a:off x="1179" y="1157"/>
              <a:ext cx="196" cy="239"/>
            </a:xfrm>
            <a:custGeom>
              <a:avLst/>
              <a:gdLst/>
              <a:ahLst/>
              <a:cxnLst>
                <a:cxn ang="0">
                  <a:pos x="0" y="71"/>
                </a:cxn>
                <a:cxn ang="0">
                  <a:pos x="166" y="239"/>
                </a:cxn>
                <a:cxn ang="0">
                  <a:pos x="196" y="0"/>
                </a:cxn>
                <a:cxn ang="0">
                  <a:pos x="0" y="71"/>
                </a:cxn>
              </a:cxnLst>
              <a:rect l="0" t="0" r="r" b="b"/>
              <a:pathLst>
                <a:path w="196" h="239">
                  <a:moveTo>
                    <a:pt x="0" y="71"/>
                  </a:moveTo>
                  <a:lnTo>
                    <a:pt x="166" y="239"/>
                  </a:lnTo>
                  <a:lnTo>
                    <a:pt x="196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487363" y="5219729"/>
            <a:ext cx="465138" cy="1391765"/>
            <a:chOff x="487363" y="1147763"/>
            <a:chExt cx="465138" cy="1391765"/>
          </a:xfrm>
        </p:grpSpPr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487363" y="1147763"/>
              <a:ext cx="239713" cy="620713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1"/>
                </a:cxn>
                <a:cxn ang="0">
                  <a:pos x="111" y="391"/>
                </a:cxn>
                <a:cxn ang="0">
                  <a:pos x="151" y="380"/>
                </a:cxn>
                <a:cxn ang="0">
                  <a:pos x="41" y="0"/>
                </a:cxn>
              </a:cxnLst>
              <a:rect l="0" t="0" r="r" b="b"/>
              <a:pathLst>
                <a:path w="151" h="391">
                  <a:moveTo>
                    <a:pt x="41" y="0"/>
                  </a:moveTo>
                  <a:lnTo>
                    <a:pt x="0" y="11"/>
                  </a:lnTo>
                  <a:lnTo>
                    <a:pt x="111" y="391"/>
                  </a:lnTo>
                  <a:lnTo>
                    <a:pt x="151" y="38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719138" y="1918815"/>
              <a:ext cx="233363" cy="620713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1"/>
                </a:cxn>
                <a:cxn ang="0">
                  <a:pos x="106" y="391"/>
                </a:cxn>
                <a:cxn ang="0">
                  <a:pos x="147" y="380"/>
                </a:cxn>
                <a:cxn ang="0">
                  <a:pos x="41" y="0"/>
                </a:cxn>
              </a:cxnLst>
              <a:rect l="0" t="0" r="r" b="b"/>
              <a:pathLst>
                <a:path w="147" h="391">
                  <a:moveTo>
                    <a:pt x="41" y="0"/>
                  </a:moveTo>
                  <a:lnTo>
                    <a:pt x="0" y="11"/>
                  </a:lnTo>
                  <a:lnTo>
                    <a:pt x="106" y="391"/>
                  </a:lnTo>
                  <a:lnTo>
                    <a:pt x="147" y="38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Line 28"/>
          <p:cNvSpPr>
            <a:spLocks noChangeShapeType="1"/>
          </p:cNvSpPr>
          <p:nvPr/>
        </p:nvSpPr>
        <p:spPr bwMode="auto">
          <a:xfrm flipV="1">
            <a:off x="27751" y="5373717"/>
            <a:ext cx="1824038" cy="768350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29"/>
          <p:cNvSpPr>
            <a:spLocks noChangeShapeType="1"/>
          </p:cNvSpPr>
          <p:nvPr/>
        </p:nvSpPr>
        <p:spPr bwMode="auto">
          <a:xfrm flipV="1">
            <a:off x="1863724" y="4933979"/>
            <a:ext cx="1404000" cy="439738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30"/>
          <p:cNvSpPr>
            <a:spLocks noChangeShapeType="1"/>
          </p:cNvSpPr>
          <p:nvPr/>
        </p:nvSpPr>
        <p:spPr bwMode="auto">
          <a:xfrm flipV="1">
            <a:off x="103127" y="5636066"/>
            <a:ext cx="1824038" cy="577850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31"/>
          <p:cNvSpPr>
            <a:spLocks noChangeShapeType="1"/>
          </p:cNvSpPr>
          <p:nvPr/>
        </p:nvSpPr>
        <p:spPr bwMode="auto">
          <a:xfrm flipV="1">
            <a:off x="1921407" y="5599142"/>
            <a:ext cx="1152000" cy="42863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3" name="Group 36"/>
          <p:cNvGrpSpPr>
            <a:grpSpLocks/>
          </p:cNvGrpSpPr>
          <p:nvPr/>
        </p:nvGrpSpPr>
        <p:grpSpPr bwMode="auto">
          <a:xfrm>
            <a:off x="4414838" y="4503766"/>
            <a:ext cx="679450" cy="2319338"/>
            <a:chOff x="2781" y="272"/>
            <a:chExt cx="428" cy="1461"/>
          </a:xfrm>
        </p:grpSpPr>
        <p:sp>
          <p:nvSpPr>
            <p:cNvPr id="44" name="Line 33"/>
            <p:cNvSpPr>
              <a:spLocks noChangeShapeType="1"/>
            </p:cNvSpPr>
            <p:nvPr/>
          </p:nvSpPr>
          <p:spPr bwMode="auto">
            <a:xfrm flipH="1">
              <a:off x="2872" y="446"/>
              <a:ext cx="247" cy="1113"/>
            </a:xfrm>
            <a:prstGeom prst="line">
              <a:avLst/>
            </a:prstGeom>
            <a:noFill/>
            <a:ln w="2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34"/>
            <p:cNvSpPr>
              <a:spLocks/>
            </p:cNvSpPr>
            <p:nvPr/>
          </p:nvSpPr>
          <p:spPr bwMode="auto">
            <a:xfrm>
              <a:off x="3033" y="272"/>
              <a:ext cx="176" cy="206"/>
            </a:xfrm>
            <a:custGeom>
              <a:avLst/>
              <a:gdLst/>
              <a:ahLst/>
              <a:cxnLst>
                <a:cxn ang="0">
                  <a:pos x="176" y="206"/>
                </a:cxn>
                <a:cxn ang="0">
                  <a:pos x="126" y="0"/>
                </a:cxn>
                <a:cxn ang="0">
                  <a:pos x="0" y="163"/>
                </a:cxn>
                <a:cxn ang="0">
                  <a:pos x="176" y="206"/>
                </a:cxn>
              </a:cxnLst>
              <a:rect l="0" t="0" r="r" b="b"/>
              <a:pathLst>
                <a:path w="176" h="206">
                  <a:moveTo>
                    <a:pt x="176" y="206"/>
                  </a:moveTo>
                  <a:lnTo>
                    <a:pt x="126" y="0"/>
                  </a:lnTo>
                  <a:lnTo>
                    <a:pt x="0" y="163"/>
                  </a:lnTo>
                  <a:lnTo>
                    <a:pt x="176" y="206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781" y="1527"/>
              <a:ext cx="176" cy="2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206"/>
                </a:cxn>
                <a:cxn ang="0">
                  <a:pos x="176" y="43"/>
                </a:cxn>
                <a:cxn ang="0">
                  <a:pos x="0" y="0"/>
                </a:cxn>
              </a:cxnLst>
              <a:rect l="0" t="0" r="r" b="b"/>
              <a:pathLst>
                <a:path w="176" h="206">
                  <a:moveTo>
                    <a:pt x="0" y="0"/>
                  </a:moveTo>
                  <a:lnTo>
                    <a:pt x="50" y="206"/>
                  </a:lnTo>
                  <a:lnTo>
                    <a:pt x="176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7" name="Line 37"/>
          <p:cNvSpPr>
            <a:spLocks noChangeShapeType="1"/>
          </p:cNvSpPr>
          <p:nvPr/>
        </p:nvSpPr>
        <p:spPr bwMode="auto">
          <a:xfrm>
            <a:off x="3279776" y="4933979"/>
            <a:ext cx="463550" cy="952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38"/>
          <p:cNvSpPr>
            <a:spLocks noChangeShapeType="1"/>
          </p:cNvSpPr>
          <p:nvPr/>
        </p:nvSpPr>
        <p:spPr bwMode="auto">
          <a:xfrm>
            <a:off x="3783014" y="4943504"/>
            <a:ext cx="1055688" cy="2667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Line 39"/>
          <p:cNvSpPr>
            <a:spLocks noChangeShapeType="1"/>
          </p:cNvSpPr>
          <p:nvPr/>
        </p:nvSpPr>
        <p:spPr bwMode="auto">
          <a:xfrm>
            <a:off x="4894264" y="5227667"/>
            <a:ext cx="1344613" cy="60325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41"/>
          <p:cNvSpPr>
            <a:spLocks noChangeShapeType="1"/>
          </p:cNvSpPr>
          <p:nvPr/>
        </p:nvSpPr>
        <p:spPr bwMode="auto">
          <a:xfrm>
            <a:off x="4803011" y="5527292"/>
            <a:ext cx="1404000" cy="947738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Line 42"/>
          <p:cNvSpPr>
            <a:spLocks noChangeShapeType="1"/>
          </p:cNvSpPr>
          <p:nvPr/>
        </p:nvSpPr>
        <p:spPr bwMode="auto">
          <a:xfrm>
            <a:off x="4646613" y="6116666"/>
            <a:ext cx="1631950" cy="369888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Line 43"/>
          <p:cNvSpPr>
            <a:spLocks noChangeShapeType="1"/>
          </p:cNvSpPr>
          <p:nvPr/>
        </p:nvSpPr>
        <p:spPr bwMode="auto">
          <a:xfrm>
            <a:off x="3071813" y="5599141"/>
            <a:ext cx="903288" cy="6032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Line 44"/>
          <p:cNvSpPr>
            <a:spLocks noChangeShapeType="1"/>
          </p:cNvSpPr>
          <p:nvPr/>
        </p:nvSpPr>
        <p:spPr bwMode="auto">
          <a:xfrm>
            <a:off x="4014788" y="5684866"/>
            <a:ext cx="671513" cy="20637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Line 45"/>
          <p:cNvSpPr>
            <a:spLocks noChangeShapeType="1"/>
          </p:cNvSpPr>
          <p:nvPr/>
        </p:nvSpPr>
        <p:spPr bwMode="auto">
          <a:xfrm flipV="1">
            <a:off x="4718051" y="5865841"/>
            <a:ext cx="1560513" cy="42863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Line 13"/>
          <p:cNvSpPr>
            <a:spLocks noChangeShapeType="1"/>
          </p:cNvSpPr>
          <p:nvPr/>
        </p:nvSpPr>
        <p:spPr bwMode="auto">
          <a:xfrm rot="-60000">
            <a:off x="3071802" y="5602013"/>
            <a:ext cx="1000132" cy="285752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Line 14"/>
          <p:cNvSpPr>
            <a:spLocks noChangeShapeType="1"/>
          </p:cNvSpPr>
          <p:nvPr/>
        </p:nvSpPr>
        <p:spPr bwMode="auto">
          <a:xfrm rot="-480000">
            <a:off x="3286117" y="4917323"/>
            <a:ext cx="500066" cy="214314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Rectangle 22"/>
          <p:cNvSpPr>
            <a:spLocks noChangeArrowheads="1"/>
          </p:cNvSpPr>
          <p:nvPr/>
        </p:nvSpPr>
        <p:spPr bwMode="auto">
          <a:xfrm rot="11362471">
            <a:off x="6092161" y="5752723"/>
            <a:ext cx="529371" cy="810755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90" name="Прямоугольник 89"/>
          <p:cNvSpPr/>
          <p:nvPr/>
        </p:nvSpPr>
        <p:spPr>
          <a:xfrm rot="726591">
            <a:off x="6400800" y="5279973"/>
            <a:ext cx="271856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Фиолетового.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9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1" grpId="0"/>
      <p:bldP spid="22" grpId="0"/>
      <p:bldP spid="23" grpId="0" animBg="1"/>
      <p:bldP spid="24" grpId="0" animBg="1"/>
      <p:bldP spid="2051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39" grpId="0" animBg="1"/>
      <p:bldP spid="40" grpId="0" animBg="1"/>
      <p:bldP spid="41" grpId="0" animBg="1"/>
      <p:bldP spid="42" grpId="0" animBg="1"/>
      <p:bldP spid="47" grpId="0" animBg="1"/>
      <p:bldP spid="48" grpId="0" animBg="1"/>
      <p:bldP spid="49" grpId="0" animBg="1"/>
      <p:bldP spid="50" grpId="0" animBg="1"/>
      <p:bldP spid="50" grpId="1" animBg="1"/>
      <p:bldP spid="51" grpId="0" animBg="1"/>
      <p:bldP spid="51" grpId="1" animBg="1"/>
      <p:bldP spid="52" grpId="0" animBg="1"/>
      <p:bldP spid="53" grpId="0" animBg="1"/>
      <p:bldP spid="54" grpId="0" animBg="1"/>
      <p:bldP spid="55" grpId="0" animBg="1"/>
      <p:bldP spid="55" grpId="1" animBg="1"/>
      <p:bldP spid="56" grpId="0" animBg="1"/>
      <p:bldP spid="56" grpId="1" animBg="1"/>
      <p:bldP spid="57" grpId="0" animBg="1"/>
      <p:bldP spid="9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8.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автомобиля движутся навстречу друг другу, скорость каждого относительно Земли равна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скорость света от фар первого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автомобиля в системе отсчета, связанной со вторым автомобилем? Скорость света в системе отсчета, связанной с Землей, равна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+ 2v.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- 2v.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972567"/>
            <a:ext cx="9144000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только механические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но и электромагнитные явления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всех инерциальных системах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происходят ОДИНАКОВО!!!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1406" y="3500438"/>
            <a:ext cx="7857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38982" y="3715245"/>
            <a:ext cx="3071834" cy="3786819"/>
            <a:chOff x="10758" y="2063"/>
            <a:chExt cx="1437" cy="1875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10758" y="2063"/>
              <a:ext cx="1111" cy="702"/>
              <a:chOff x="10380" y="2331"/>
              <a:chExt cx="887" cy="702"/>
            </a:xfrm>
          </p:grpSpPr>
          <p:sp>
            <p:nvSpPr>
              <p:cNvPr id="8" name="Text Box 7"/>
              <p:cNvSpPr txBox="1">
                <a:spLocks noChangeArrowheads="1"/>
              </p:cNvSpPr>
              <p:nvPr/>
            </p:nvSpPr>
            <p:spPr bwMode="auto">
              <a:xfrm>
                <a:off x="10380" y="2331"/>
                <a:ext cx="72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+v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10403" y="2583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1+ </a:t>
                </a: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/c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0" name="Прямая соединительная линия 9"/>
          <p:cNvCxnSpPr/>
          <p:nvPr/>
        </p:nvCxnSpPr>
        <p:spPr>
          <a:xfrm>
            <a:off x="959156" y="4313552"/>
            <a:ext cx="1143008" cy="1588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 rot="20343413">
            <a:off x="7005826" y="976218"/>
            <a:ext cx="118494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06" y="4929198"/>
            <a:ext cx="4929190" cy="646331"/>
          </a:xfrm>
          <a:prstGeom prst="rect">
            <a:avLst/>
          </a:prstGeom>
          <a:gradFill>
            <a:gsLst>
              <a:gs pos="61000">
                <a:schemeClr val="accent1">
                  <a:lumMod val="20000"/>
                  <a:lumOff val="80000"/>
                  <a:alpha val="1400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Ex.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4942" y="4929198"/>
            <a:ext cx="3214678" cy="646331"/>
          </a:xfrm>
          <a:prstGeom prst="rect">
            <a:avLst/>
          </a:prstGeom>
          <a:gradFill>
            <a:gsLst>
              <a:gs pos="61000">
                <a:schemeClr val="accent1">
                  <a:lumMod val="20000"/>
                  <a:lumOff val="80000"/>
                  <a:alpha val="1400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v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" grpId="0" animBg="1" autoUpdateAnimBg="0"/>
      <p:bldP spid="4" grpId="0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89936" y="928670"/>
            <a:ext cx="0" cy="3136593"/>
            <a:chOff x="12423" y="1740"/>
            <a:chExt cx="0" cy="1419"/>
          </a:xfrm>
        </p:grpSpPr>
        <p:sp>
          <p:nvSpPr>
            <p:cNvPr id="10242" name="Line 2"/>
            <p:cNvSpPr>
              <a:spLocks noChangeShapeType="1"/>
            </p:cNvSpPr>
            <p:nvPr/>
          </p:nvSpPr>
          <p:spPr bwMode="auto">
            <a:xfrm>
              <a:off x="12423" y="1740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3" name="Line 3"/>
            <p:cNvSpPr>
              <a:spLocks noChangeShapeType="1"/>
            </p:cNvSpPr>
            <p:nvPr/>
          </p:nvSpPr>
          <p:spPr bwMode="auto">
            <a:xfrm>
              <a:off x="12423" y="2242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>
              <a:off x="12423" y="2756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1342037"/>
            <a:ext cx="717429" cy="2301277"/>
            <a:chOff x="11889" y="1912"/>
            <a:chExt cx="471" cy="1040"/>
          </a:xfrm>
        </p:grpSpPr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1889" y="191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1889" y="2120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1889" y="2315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1889" y="2523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1900" y="2744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1900" y="295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3714744" y="714356"/>
            <a:ext cx="2147" cy="361834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4969187" y="642918"/>
            <a:ext cx="602945" cy="75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969187" y="3469726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4969187" y="1544619"/>
            <a:ext cx="602945" cy="75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4969187" y="2594157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46"/>
          <p:cNvGrpSpPr/>
          <p:nvPr/>
        </p:nvGrpSpPr>
        <p:grpSpPr>
          <a:xfrm>
            <a:off x="4500562" y="753556"/>
            <a:ext cx="473198" cy="3662129"/>
            <a:chOff x="4457216" y="753556"/>
            <a:chExt cx="473198" cy="3662129"/>
          </a:xfrm>
        </p:grpSpPr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2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775152" y="3071810"/>
            <a:ext cx="3672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071538" y="1071546"/>
            <a:ext cx="503216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679588" y="2521572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0" y="-63785"/>
            <a:ext cx="48463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дифракционная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решетка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857224" y="928670"/>
            <a:ext cx="357190" cy="114300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928662" y="500042"/>
            <a:ext cx="2357454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1мм/100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Line 14"/>
          <p:cNvSpPr>
            <a:spLocks noChangeShapeType="1"/>
          </p:cNvSpPr>
          <p:nvPr/>
        </p:nvSpPr>
        <p:spPr bwMode="auto">
          <a:xfrm flipV="1">
            <a:off x="734487" y="886138"/>
            <a:ext cx="2990890" cy="106609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5"/>
          <p:cNvSpPr>
            <a:spLocks noChangeShapeType="1"/>
          </p:cNvSpPr>
          <p:nvPr/>
        </p:nvSpPr>
        <p:spPr bwMode="auto">
          <a:xfrm>
            <a:off x="3725377" y="907404"/>
            <a:ext cx="785818" cy="85725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 flipV="1">
            <a:off x="714348" y="2000240"/>
            <a:ext cx="2990890" cy="106609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5"/>
          <p:cNvSpPr>
            <a:spLocks noChangeShapeType="1"/>
          </p:cNvSpPr>
          <p:nvPr/>
        </p:nvSpPr>
        <p:spPr bwMode="auto">
          <a:xfrm flipV="1">
            <a:off x="3714744" y="1785926"/>
            <a:ext cx="785818" cy="21431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rc 19"/>
          <p:cNvSpPr>
            <a:spLocks/>
          </p:cNvSpPr>
          <p:nvPr/>
        </p:nvSpPr>
        <p:spPr bwMode="auto">
          <a:xfrm rot="3521678">
            <a:off x="1451149" y="2879486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785786" y="1928802"/>
            <a:ext cx="357190" cy="10001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1000100" y="3214686"/>
            <a:ext cx="1928826" cy="48281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авая фигурная скобка 43"/>
          <p:cNvSpPr/>
          <p:nvPr/>
        </p:nvSpPr>
        <p:spPr>
          <a:xfrm rot="4157410">
            <a:off x="908814" y="2898884"/>
            <a:ext cx="177444" cy="368907"/>
          </a:xfrm>
          <a:prstGeom prst="rightBrac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572132" y="642918"/>
            <a:ext cx="336181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64444" y="1331885"/>
            <a:ext cx="38795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0,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всех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белый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703001" y="2059803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54" name="Arc 19"/>
          <p:cNvSpPr>
            <a:spLocks/>
          </p:cNvSpPr>
          <p:nvPr/>
        </p:nvSpPr>
        <p:spPr bwMode="auto">
          <a:xfrm rot="7997072">
            <a:off x="758266" y="2507326"/>
            <a:ext cx="240344" cy="5739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4500570"/>
            <a:ext cx="9144000" cy="1214422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63"/>
              </a:spcBef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из приведенных ниже выражений является условием наблюдения главных максимумов в спектре дифракционной решетки с периодом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 углом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3997" y="5786458"/>
            <a:ext cx="8877321" cy="85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/>
          <p:nvPr/>
        </p:nvSpPr>
        <p:spPr>
          <a:xfrm>
            <a:off x="428596" y="5728664"/>
            <a:ext cx="2571768" cy="428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18214"/>
            <a:ext cx="916148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4" y="1357298"/>
            <a:ext cx="3643306" cy="371477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0" y="4500570"/>
            <a:ext cx="9144000" cy="121444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На дифракционную решетку падает монохроматический свет с длиной волны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λ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(рис, 6).  В точке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наблюдается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ПЕРВЫЙ ГЛАВНЫЙ МАКСИМУМ.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 равен отрезок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АС?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571868" y="5715016"/>
            <a:ext cx="1214446" cy="642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3" grpId="0" animBg="1"/>
      <p:bldP spid="10254" grpId="0"/>
      <p:bldP spid="10255" grpId="0"/>
      <p:bldP spid="10256" grpId="0"/>
      <p:bldP spid="10257" grpId="0"/>
      <p:bldP spid="10263" grpId="0" animBg="1"/>
      <p:bldP spid="10264" grpId="0"/>
      <p:bldP spid="10266" grpId="0"/>
      <p:bldP spid="10267" grpId="0"/>
      <p:bldP spid="30" grpId="0" animBg="1"/>
      <p:bldP spid="31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10268" grpId="0" animBg="1"/>
      <p:bldP spid="44" grpId="0" animBg="1"/>
      <p:bldP spid="46" grpId="0" animBg="1"/>
      <p:bldP spid="46" grpId="1" animBg="1"/>
      <p:bldP spid="48" grpId="0"/>
      <p:bldP spid="10258" grpId="0"/>
      <p:bldP spid="54" grpId="0" animBg="1"/>
      <p:bldP spid="50" grpId="0" animBg="1"/>
      <p:bldP spid="55" grpId="0" animBg="1"/>
      <p:bldP spid="9220" grpId="0" animBg="1"/>
      <p:bldP spid="5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0"/>
            <a:ext cx="9501222" cy="15716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619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освещении катода вакуумного фотоэлемента потоком монохроматического света происходит освобождение фотоэлектронов. 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максимальная кинетическая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фотоэлектронов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частоты света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1571612"/>
            <a:ext cx="9144000" cy="121444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619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Увеличится в 2 раза.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менее чем в 2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            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2 раза.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менее чем в 2 раза.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более чем в 2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-32" y="278624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64"/>
          <p:cNvSpPr txBox="1">
            <a:spLocks noChangeArrowheads="1"/>
          </p:cNvSpPr>
          <p:nvPr/>
        </p:nvSpPr>
        <p:spPr bwMode="auto">
          <a:xfrm>
            <a:off x="1000100" y="278624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4"/>
          <p:cNvSpPr txBox="1">
            <a:spLocks noChangeArrowheads="1"/>
          </p:cNvSpPr>
          <p:nvPr/>
        </p:nvSpPr>
        <p:spPr bwMode="auto">
          <a:xfrm>
            <a:off x="2595674" y="2786058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54"/>
          <p:cNvSpPr txBox="1">
            <a:spLocks noChangeArrowheads="1"/>
          </p:cNvSpPr>
          <p:nvPr/>
        </p:nvSpPr>
        <p:spPr bwMode="auto">
          <a:xfrm>
            <a:off x="3929058" y="2786058"/>
            <a:ext cx="4071966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40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5072066" y="3643842"/>
            <a:ext cx="2357454" cy="2700108"/>
            <a:chOff x="1341" y="6097"/>
            <a:chExt cx="1440" cy="1173"/>
          </a:xfrm>
        </p:grpSpPr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"/>
            <p:cNvSpPr>
              <a:spLocks noChangeShapeType="1"/>
            </p:cNvSpPr>
            <p:nvPr/>
          </p:nvSpPr>
          <p:spPr bwMode="auto">
            <a:xfrm flipV="1">
              <a:off x="1413" y="6097"/>
              <a:ext cx="0" cy="1173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3"/>
            <p:cNvSpPr>
              <a:spLocks noChangeShapeType="1"/>
            </p:cNvSpPr>
            <p:nvPr/>
          </p:nvSpPr>
          <p:spPr bwMode="auto">
            <a:xfrm flipV="1">
              <a:off x="1717" y="6097"/>
              <a:ext cx="540" cy="720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Line 3"/>
          <p:cNvSpPr>
            <a:spLocks noChangeShapeType="1"/>
          </p:cNvSpPr>
          <p:nvPr/>
        </p:nvSpPr>
        <p:spPr bwMode="auto">
          <a:xfrm flipV="1">
            <a:off x="5184448" y="4572008"/>
            <a:ext cx="884045" cy="1657362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215206" y="5214950"/>
            <a:ext cx="30489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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714752"/>
            <a:ext cx="48712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24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71334" y="6000768"/>
            <a:ext cx="77617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lang="ru-RU" sz="2000" dirty="0"/>
          </a:p>
        </p:txBody>
      </p:sp>
      <p:sp>
        <p:nvSpPr>
          <p:cNvPr id="18" name="Line 3"/>
          <p:cNvSpPr>
            <a:spLocks noChangeShapeType="1"/>
          </p:cNvSpPr>
          <p:nvPr/>
        </p:nvSpPr>
        <p:spPr bwMode="auto">
          <a:xfrm flipH="1" flipV="1">
            <a:off x="5850632" y="4939648"/>
            <a:ext cx="0" cy="785818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 flipV="1">
            <a:off x="5132378" y="4956494"/>
            <a:ext cx="756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 flipH="1" flipV="1">
            <a:off x="6558616" y="3687456"/>
            <a:ext cx="0" cy="1944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3"/>
          <p:cNvSpPr>
            <a:spLocks noChangeShapeType="1"/>
          </p:cNvSpPr>
          <p:nvPr/>
        </p:nvSpPr>
        <p:spPr bwMode="auto">
          <a:xfrm flipV="1">
            <a:off x="5204264" y="3714752"/>
            <a:ext cx="1368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-32" y="4263102"/>
            <a:ext cx="524079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более чем в 2 раза</a:t>
            </a:r>
            <a:endParaRPr lang="ru-RU" sz="2800" dirty="0"/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5786446" y="5116216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CC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3CC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rc 19"/>
          <p:cNvSpPr>
            <a:spLocks/>
          </p:cNvSpPr>
          <p:nvPr/>
        </p:nvSpPr>
        <p:spPr bwMode="auto">
          <a:xfrm rot="3521678">
            <a:off x="5558007" y="5474130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 Box 64"/>
          <p:cNvSpPr txBox="1">
            <a:spLocks noChangeArrowheads="1"/>
          </p:cNvSpPr>
          <p:nvPr/>
        </p:nvSpPr>
        <p:spPr bwMode="auto">
          <a:xfrm>
            <a:off x="7143768" y="4071942"/>
            <a:ext cx="178595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33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rgbClr val="33CC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65"/>
          <p:cNvSpPr>
            <a:spLocks noChangeArrowheads="1"/>
          </p:cNvSpPr>
          <p:nvPr/>
        </p:nvSpPr>
        <p:spPr bwMode="auto">
          <a:xfrm>
            <a:off x="-32" y="5500702"/>
            <a:ext cx="435771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кол-ву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квантов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4929198"/>
            <a:ext cx="435768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освещённости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213814" y="1500174"/>
            <a:ext cx="35779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v 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7440" y="947022"/>
            <a:ext cx="4340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F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597275" y="1454150"/>
            <a:ext cx="793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3276600" y="1622425"/>
            <a:ext cx="15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375188" y="1650365"/>
            <a:ext cx="108000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4"/>
          <p:cNvGrpSpPr/>
          <p:nvPr/>
        </p:nvGrpSpPr>
        <p:grpSpPr>
          <a:xfrm>
            <a:off x="200634" y="138325"/>
            <a:ext cx="1488918" cy="1604795"/>
            <a:chOff x="2082950" y="138325"/>
            <a:chExt cx="1488918" cy="1604795"/>
          </a:xfrm>
        </p:grpSpPr>
        <p:grpSp>
          <p:nvGrpSpPr>
            <p:cNvPr id="3" name="Группа 18"/>
            <p:cNvGrpSpPr/>
            <p:nvPr/>
          </p:nvGrpSpPr>
          <p:grpSpPr>
            <a:xfrm>
              <a:off x="2082950" y="138325"/>
              <a:ext cx="1488918" cy="1604795"/>
              <a:chOff x="2071670" y="138325"/>
              <a:chExt cx="1285884" cy="1604795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2071670" y="357166"/>
                <a:ext cx="1285884" cy="1385954"/>
                <a:chOff x="2682875" y="22225"/>
                <a:chExt cx="747713" cy="731838"/>
              </a:xfrm>
            </p:grpSpPr>
            <p:sp>
              <p:nvSpPr>
                <p:cNvPr id="14340" name="Arc 4"/>
                <p:cNvSpPr>
                  <a:spLocks/>
                </p:cNvSpPr>
                <p:nvPr/>
              </p:nvSpPr>
              <p:spPr bwMode="auto">
                <a:xfrm flipV="1">
                  <a:off x="2682875" y="104756"/>
                  <a:ext cx="747713" cy="6096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66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1" name="Oval 5"/>
                <p:cNvSpPr>
                  <a:spLocks noChangeArrowheads="1"/>
                </p:cNvSpPr>
                <p:nvPr/>
              </p:nvSpPr>
              <p:spPr bwMode="auto">
                <a:xfrm>
                  <a:off x="2797175" y="22225"/>
                  <a:ext cx="152400" cy="122238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2" name="Oval 6"/>
                <p:cNvSpPr>
                  <a:spLocks noChangeArrowheads="1"/>
                </p:cNvSpPr>
                <p:nvPr/>
              </p:nvSpPr>
              <p:spPr bwMode="auto">
                <a:xfrm>
                  <a:off x="2751138" y="654050"/>
                  <a:ext cx="107950" cy="100013"/>
                </a:xfrm>
                <a:prstGeom prst="ellipse">
                  <a:avLst/>
                </a:prstGeom>
                <a:noFill/>
                <a:ln w="2857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3" name="Line 7"/>
                <p:cNvSpPr>
                  <a:spLocks noChangeShapeType="1"/>
                </p:cNvSpPr>
                <p:nvPr/>
              </p:nvSpPr>
              <p:spPr bwMode="auto">
                <a:xfrm>
                  <a:off x="2955925" y="120650"/>
                  <a:ext cx="358775" cy="3048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triangl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4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803525" y="387350"/>
                  <a:ext cx="31750" cy="260350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5" name="Line 9"/>
                <p:cNvSpPr>
                  <a:spLocks noChangeShapeType="1"/>
                </p:cNvSpPr>
                <p:nvPr/>
              </p:nvSpPr>
              <p:spPr bwMode="auto">
                <a:xfrm>
                  <a:off x="2857500" y="722313"/>
                  <a:ext cx="290513" cy="1587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9" name="Line 13"/>
                <p:cNvSpPr>
                  <a:spLocks noChangeShapeType="1"/>
                </p:cNvSpPr>
                <p:nvPr/>
              </p:nvSpPr>
              <p:spPr bwMode="auto">
                <a:xfrm>
                  <a:off x="2689225" y="333375"/>
                  <a:ext cx="107950" cy="1588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50" name="Line 14"/>
                <p:cNvSpPr>
                  <a:spLocks noChangeShapeType="1"/>
                </p:cNvSpPr>
                <p:nvPr/>
              </p:nvSpPr>
              <p:spPr bwMode="auto">
                <a:xfrm>
                  <a:off x="3230887" y="663500"/>
                  <a:ext cx="92075" cy="0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8" name="Прямоугольник 17"/>
              <p:cNvSpPr/>
              <p:nvPr/>
            </p:nvSpPr>
            <p:spPr>
              <a:xfrm>
                <a:off x="2151114" y="138325"/>
                <a:ext cx="524503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+</a:t>
                </a:r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2928926" y="487900"/>
              <a:ext cx="3465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atin typeface="Times New Roman"/>
                  <a:ea typeface="Times New Roman"/>
                </a:rPr>
                <a:t>г </a:t>
              </a:r>
              <a:endParaRPr lang="ru-RU" dirty="0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428860" y="500042"/>
            <a:ext cx="1610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F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a,</a:t>
            </a:r>
            <a:endParaRPr lang="ru-RU" sz="3200" b="1" dirty="0"/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4480991" y="357190"/>
            <a:ext cx="1162579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51"/>
          <p:cNvGrpSpPr/>
          <p:nvPr/>
        </p:nvGrpSpPr>
        <p:grpSpPr>
          <a:xfrm>
            <a:off x="5266809" y="235190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e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500298" y="1142985"/>
            <a:ext cx="2501816" cy="1148111"/>
            <a:chOff x="571472" y="4223193"/>
            <a:chExt cx="2501816" cy="1148111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427735" y="4223193"/>
              <a:ext cx="1645553" cy="1148111"/>
              <a:chOff x="11051" y="3861"/>
              <a:chExt cx="393" cy="450"/>
            </a:xfrm>
          </p:grpSpPr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11124" y="4085"/>
                <a:ext cx="183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34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4986980" y="1258564"/>
            <a:ext cx="1217987" cy="1227791"/>
            <a:chOff x="9757" y="3231"/>
            <a:chExt cx="532" cy="621"/>
          </a:xfrm>
          <a:noFill/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306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357686" y="1358613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03"/>
          <p:cNvGrpSpPr/>
          <p:nvPr/>
        </p:nvGrpSpPr>
        <p:grpSpPr>
          <a:xfrm>
            <a:off x="6524915" y="356912"/>
            <a:ext cx="1404187" cy="785187"/>
            <a:chOff x="6547776" y="1782036"/>
            <a:chExt cx="1404187" cy="824407"/>
          </a:xfrm>
          <a:solidFill>
            <a:srgbClr val="00B050">
              <a:alpha val="6000"/>
            </a:srgbClr>
          </a:solidFill>
        </p:grpSpPr>
        <p:grpSp>
          <p:nvGrpSpPr>
            <p:cNvPr id="11" name="Group 17"/>
            <p:cNvGrpSpPr>
              <a:grpSpLocks/>
            </p:cNvGrpSpPr>
            <p:nvPr/>
          </p:nvGrpSpPr>
          <p:grpSpPr bwMode="auto">
            <a:xfrm>
              <a:off x="7182170" y="1782036"/>
              <a:ext cx="769793" cy="824407"/>
              <a:chOff x="14124" y="1783"/>
              <a:chExt cx="602" cy="424"/>
            </a:xfrm>
            <a:grpFill/>
          </p:grpSpPr>
          <p:sp>
            <p:nvSpPr>
              <p:cNvPr id="49" name="Text Box 18"/>
              <p:cNvSpPr txBox="1">
                <a:spLocks noChangeArrowheads="1"/>
              </p:cNvSpPr>
              <p:nvPr/>
            </p:nvSpPr>
            <p:spPr bwMode="auto">
              <a:xfrm>
                <a:off x="14223" y="1783"/>
                <a:ext cx="503" cy="23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sng" strike="noStrike" cap="none" normalizeH="0" baseline="30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19"/>
              <p:cNvSpPr txBox="1">
                <a:spLocks noChangeArrowheads="1"/>
              </p:cNvSpPr>
              <p:nvPr/>
            </p:nvSpPr>
            <p:spPr bwMode="auto">
              <a:xfrm>
                <a:off x="14124" y="1950"/>
                <a:ext cx="445" cy="25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547776" y="1939688"/>
              <a:ext cx="857256" cy="5493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2" name="Группа 52"/>
          <p:cNvGrpSpPr/>
          <p:nvPr/>
        </p:nvGrpSpPr>
        <p:grpSpPr>
          <a:xfrm>
            <a:off x="5286380" y="28572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54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7358082" y="857232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86446" y="901374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5"/>
          <p:cNvGrpSpPr/>
          <p:nvPr/>
        </p:nvGrpSpPr>
        <p:grpSpPr>
          <a:xfrm>
            <a:off x="6216228" y="1214422"/>
            <a:ext cx="2070548" cy="1143008"/>
            <a:chOff x="571472" y="4223191"/>
            <a:chExt cx="2070548" cy="1143008"/>
          </a:xfrm>
        </p:grpSpPr>
        <p:grpSp>
          <p:nvGrpSpPr>
            <p:cNvPr id="14" name="Group 4"/>
            <p:cNvGrpSpPr>
              <a:grpSpLocks/>
            </p:cNvGrpSpPr>
            <p:nvPr/>
          </p:nvGrpSpPr>
          <p:grpSpPr bwMode="auto">
            <a:xfrm>
              <a:off x="1427744" y="4223191"/>
              <a:ext cx="1214276" cy="1143008"/>
              <a:chOff x="11051" y="3861"/>
              <a:chExt cx="290" cy="448"/>
            </a:xfrm>
          </p:grpSpPr>
          <p:sp>
            <p:nvSpPr>
              <p:cNvPr id="65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39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63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Прямоугольник 66"/>
          <p:cNvSpPr/>
          <p:nvPr/>
        </p:nvSpPr>
        <p:spPr>
          <a:xfrm>
            <a:off x="-31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 правилу квантования 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dirty="0" err="1" smtClean="0">
                <a:latin typeface="Times New Roman"/>
                <a:ea typeface="Times New Roman"/>
              </a:rPr>
              <a:t>h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37015" y="2285992"/>
            <a:ext cx="98937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7715272" y="2142859"/>
            <a:ext cx="1286670" cy="1000423"/>
            <a:chOff x="9757" y="3267"/>
            <a:chExt cx="562" cy="506"/>
          </a:xfrm>
          <a:noFill/>
        </p:grpSpPr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468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err="1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9"/>
            <p:cNvSpPr txBox="1">
              <a:spLocks noChangeArrowheads="1"/>
            </p:cNvSpPr>
            <p:nvPr/>
          </p:nvSpPr>
          <p:spPr bwMode="auto">
            <a:xfrm>
              <a:off x="9839" y="3267"/>
              <a:ext cx="355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dirty="0" err="1" smtClean="0">
                  <a:latin typeface="Times New Roman"/>
                  <a:ea typeface="Times New Roman"/>
                </a:rPr>
                <a:t>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Стрелка влево 73"/>
          <p:cNvSpPr/>
          <p:nvPr/>
        </p:nvSpPr>
        <p:spPr>
          <a:xfrm rot="6061685" flipV="1">
            <a:off x="6408831" y="1658218"/>
            <a:ext cx="1487796" cy="164996"/>
          </a:xfrm>
          <a:prstGeom prst="leftArrow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74"/>
          <p:cNvGrpSpPr/>
          <p:nvPr/>
        </p:nvGrpSpPr>
        <p:grpSpPr>
          <a:xfrm>
            <a:off x="5303226" y="22793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1981719" y="3286124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9" name="Group 7"/>
          <p:cNvGrpSpPr>
            <a:grpSpLocks/>
          </p:cNvGrpSpPr>
          <p:nvPr/>
        </p:nvGrpSpPr>
        <p:grpSpPr bwMode="auto">
          <a:xfrm>
            <a:off x="2486705" y="3072044"/>
            <a:ext cx="1442353" cy="1142774"/>
            <a:chOff x="9720" y="3231"/>
            <a:chExt cx="630" cy="578"/>
          </a:xfrm>
          <a:noFill/>
        </p:grpSpPr>
        <p:sp>
          <p:nvSpPr>
            <p:cNvPr id="8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4201217" y="3324179"/>
            <a:ext cx="89479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5058473" y="3103371"/>
            <a:ext cx="1442353" cy="1142774"/>
            <a:chOff x="9720" y="3231"/>
            <a:chExt cx="630" cy="578"/>
          </a:xfrm>
          <a:noFill/>
        </p:grpSpPr>
        <p:sp>
          <p:nvSpPr>
            <p:cNvPr id="86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6500826" y="3467055"/>
            <a:ext cx="875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21" name="Group 7"/>
          <p:cNvGrpSpPr>
            <a:grpSpLocks/>
          </p:cNvGrpSpPr>
          <p:nvPr/>
        </p:nvGrpSpPr>
        <p:grpSpPr bwMode="auto">
          <a:xfrm>
            <a:off x="7286644" y="3272476"/>
            <a:ext cx="1442353" cy="1142774"/>
            <a:chOff x="9720" y="3231"/>
            <a:chExt cx="630" cy="578"/>
          </a:xfrm>
          <a:noFill/>
        </p:grpSpPr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1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5" name="Прямоугольник 94"/>
          <p:cNvSpPr/>
          <p:nvPr/>
        </p:nvSpPr>
        <p:spPr>
          <a:xfrm>
            <a:off x="-32" y="4173874"/>
            <a:ext cx="89479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88984" y="4143380"/>
            <a:ext cx="11256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928794" y="4263102"/>
            <a:ext cx="7215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3200" b="1" dirty="0" smtClean="0">
                <a:latin typeface="Times New Roman"/>
                <a:ea typeface="Times New Roman"/>
              </a:rPr>
              <a:t>= 5 10</a:t>
            </a:r>
            <a:r>
              <a:rPr lang="ru-RU" sz="3200" b="1" baseline="30000" dirty="0" smtClean="0">
                <a:latin typeface="Times New Roman"/>
                <a:ea typeface="Times New Roman"/>
              </a:rPr>
              <a:t>-11</a:t>
            </a:r>
            <a:r>
              <a:rPr lang="ru-RU" sz="3200" b="1" dirty="0" smtClean="0">
                <a:latin typeface="Times New Roman"/>
                <a:ea typeface="Times New Roman"/>
              </a:rPr>
              <a:t>м,</a:t>
            </a:r>
            <a:r>
              <a:rPr lang="ru-RU" sz="32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=20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м,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= 45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 .....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grpSp>
        <p:nvGrpSpPr>
          <p:cNvPr id="25" name="Группа 5"/>
          <p:cNvGrpSpPr/>
          <p:nvPr/>
        </p:nvGrpSpPr>
        <p:grpSpPr>
          <a:xfrm>
            <a:off x="6215074" y="1214422"/>
            <a:ext cx="1999354" cy="1143008"/>
            <a:chOff x="571472" y="4223191"/>
            <a:chExt cx="1999354" cy="1143008"/>
          </a:xfrm>
        </p:grpSpPr>
        <p:grpSp>
          <p:nvGrpSpPr>
            <p:cNvPr id="31" name="Group 4"/>
            <p:cNvGrpSpPr>
              <a:grpSpLocks/>
            </p:cNvGrpSpPr>
            <p:nvPr/>
          </p:nvGrpSpPr>
          <p:grpSpPr bwMode="auto">
            <a:xfrm>
              <a:off x="1427732" y="4223191"/>
              <a:ext cx="1143094" cy="1143008"/>
              <a:chOff x="11051" y="3861"/>
              <a:chExt cx="273" cy="448"/>
            </a:xfrm>
          </p:grpSpPr>
          <p:sp>
            <p:nvSpPr>
              <p:cNvPr id="104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21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336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102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428760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6" name="Прямоугольник 105"/>
          <p:cNvSpPr/>
          <p:nvPr/>
        </p:nvSpPr>
        <p:spPr>
          <a:xfrm>
            <a:off x="5572132" y="5292882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4337" name="Group 7"/>
          <p:cNvGrpSpPr>
            <a:grpSpLocks/>
          </p:cNvGrpSpPr>
          <p:nvPr/>
        </p:nvGrpSpPr>
        <p:grpSpPr bwMode="auto">
          <a:xfrm>
            <a:off x="6143781" y="5028809"/>
            <a:ext cx="1513326" cy="1186270"/>
            <a:chOff x="9726" y="3209"/>
            <a:chExt cx="661" cy="600"/>
          </a:xfrm>
          <a:solidFill>
            <a:srgbClr val="FFFF00"/>
          </a:solidFill>
        </p:grpSpPr>
        <p:sp>
          <p:nvSpPr>
            <p:cNvPr id="112" name="Text Box 8"/>
            <p:cNvSpPr txBox="1">
              <a:spLocks noChangeArrowheads="1"/>
            </p:cNvSpPr>
            <p:nvPr/>
          </p:nvSpPr>
          <p:spPr bwMode="auto">
            <a:xfrm>
              <a:off x="9726" y="3209"/>
              <a:ext cx="655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9757" y="3556"/>
              <a:ext cx="630" cy="2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/>
                  <a:ea typeface="Times New Roman"/>
                </a:rPr>
                <a:t>2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Text Box 7"/>
          <p:cNvSpPr txBox="1">
            <a:spLocks noChangeArrowheads="1"/>
          </p:cNvSpPr>
          <p:nvPr/>
        </p:nvSpPr>
        <p:spPr bwMode="auto">
          <a:xfrm>
            <a:off x="3286117" y="5966318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7"/>
          <p:cNvSpPr txBox="1">
            <a:spLocks noChangeArrowheads="1"/>
          </p:cNvSpPr>
          <p:nvPr/>
        </p:nvSpPr>
        <p:spPr bwMode="auto">
          <a:xfrm>
            <a:off x="4214810" y="5658944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Line 10"/>
          <p:cNvSpPr>
            <a:spLocks noChangeShapeType="1"/>
          </p:cNvSpPr>
          <p:nvPr/>
        </p:nvSpPr>
        <p:spPr bwMode="auto">
          <a:xfrm>
            <a:off x="4215848" y="6286520"/>
            <a:ext cx="75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274147" y="6221576"/>
            <a:ext cx="72648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125" name="Text Box 24"/>
          <p:cNvSpPr txBox="1">
            <a:spLocks noChangeArrowheads="1"/>
          </p:cNvSpPr>
          <p:nvPr/>
        </p:nvSpPr>
        <p:spPr bwMode="auto">
          <a:xfrm>
            <a:off x="5214942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 Box 24"/>
          <p:cNvSpPr txBox="1">
            <a:spLocks noChangeArrowheads="1"/>
          </p:cNvSpPr>
          <p:nvPr/>
        </p:nvSpPr>
        <p:spPr bwMode="auto">
          <a:xfrm>
            <a:off x="642938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24"/>
          <p:cNvSpPr txBox="1">
            <a:spLocks noChangeArrowheads="1"/>
          </p:cNvSpPr>
          <p:nvPr/>
        </p:nvSpPr>
        <p:spPr bwMode="auto">
          <a:xfrm>
            <a:off x="750095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214942" y="285728"/>
            <a:ext cx="2571768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0" y="1"/>
            <a:ext cx="714376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(время жизни в 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возбужденном</a:t>
            </a:r>
            <a:r>
              <a:rPr lang="ru-RU" sz="2400" dirty="0" smtClean="0">
                <a:latin typeface="Times New Roman"/>
                <a:ea typeface="Times New Roman"/>
              </a:rPr>
              <a:t> состоянии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-8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с.</a:t>
            </a:r>
            <a:r>
              <a:rPr lang="ru-RU" sz="2400" dirty="0" smtClean="0">
                <a:latin typeface="Times New Roman"/>
                <a:ea typeface="Times New Roman"/>
              </a:rPr>
              <a:t>)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0" y="4857760"/>
            <a:ext cx="46434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=1(серия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УФ)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=2(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 видимый )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=3(...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 ИК)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29" name="Выгнутая вверх стрелка 128"/>
          <p:cNvSpPr/>
          <p:nvPr/>
        </p:nvSpPr>
        <p:spPr>
          <a:xfrm rot="3753010" flipV="1">
            <a:off x="3705397" y="4914440"/>
            <a:ext cx="2274891" cy="3009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50509E-6 L -0.03924 0.14546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2951E-7 L -0.49792 0.4160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00" y="20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23682E-6 L -0.25816 0.55411 " pathEditMode="relative" rAng="0" ptsTypes="AA">
                                      <p:cBhvr>
                                        <p:cTn id="2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2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1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2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3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9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0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6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7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4348" grpId="0" animBg="1"/>
      <p:bldP spid="26" grpId="0"/>
      <p:bldP spid="28" grpId="0"/>
      <p:bldP spid="42" grpId="0"/>
      <p:bldP spid="57" grpId="0" animBg="1"/>
      <p:bldP spid="58" grpId="0" animBg="1"/>
      <p:bldP spid="67" grpId="0"/>
      <p:bldP spid="68" grpId="0" animBg="1"/>
      <p:bldP spid="74" grpId="0" animBg="1"/>
      <p:bldP spid="79" grpId="0"/>
      <p:bldP spid="84" grpId="0" animBg="1"/>
      <p:bldP spid="89" grpId="0"/>
      <p:bldP spid="95" grpId="0" animBg="1"/>
      <p:bldP spid="96" grpId="0" animBg="1"/>
      <p:bldP spid="97" grpId="0"/>
      <p:bldP spid="106" grpId="0"/>
      <p:bldP spid="118" grpId="0" animBg="1"/>
      <p:bldP spid="122" grpId="0" animBg="1"/>
      <p:bldP spid="123" grpId="0" animBg="1"/>
      <p:bldP spid="124" grpId="0" animBg="1"/>
      <p:bldP spid="125" grpId="0" animBg="1"/>
      <p:bldP spid="127" grpId="0" animBg="1"/>
      <p:bldP spid="128" grpId="0" animBg="1"/>
      <p:bldP spid="51" grpId="0" animBg="1"/>
      <p:bldP spid="126" grpId="0" animBg="1"/>
      <p:bldP spid="98" grpId="0" build="p"/>
      <p:bldP spid="1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480" y="428604"/>
            <a:ext cx="5643602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-28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0"/>
            <a:ext cx="457227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21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-28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28220" y="2879156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Решение  задач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94563" y="4509120"/>
            <a:ext cx="7049437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кванты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3929066"/>
            <a:ext cx="9144000" cy="35719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 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света,   если   энергия   фотона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2162" y="5731393"/>
            <a:ext cx="19559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en-US" sz="3600" b="1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88549" y="5767018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baseline="30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214678" y="5711652"/>
            <a:ext cx="1659648" cy="95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     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4357686" y="5286388"/>
            <a:ext cx="1711350" cy="1642740"/>
            <a:chOff x="2766" y="3345"/>
            <a:chExt cx="917" cy="821"/>
          </a:xfrm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2766" y="3345"/>
              <a:ext cx="917" cy="821"/>
              <a:chOff x="11367" y="3645"/>
              <a:chExt cx="1110" cy="821"/>
            </a:xfrm>
          </p:grpSpPr>
          <p:sp>
            <p:nvSpPr>
              <p:cNvPr id="17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8" name="Group 13"/>
              <p:cNvGrpSpPr>
                <a:grpSpLocks/>
              </p:cNvGrpSpPr>
              <p:nvPr/>
            </p:nvGrpSpPr>
            <p:grpSpPr bwMode="auto">
              <a:xfrm>
                <a:off x="11367" y="3645"/>
                <a:ext cx="1110" cy="821"/>
                <a:chOff x="10875" y="3913"/>
                <a:chExt cx="887" cy="821"/>
              </a:xfrm>
            </p:grpSpPr>
            <p:sp>
              <p:nvSpPr>
                <p:cNvPr id="1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913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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284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kumimoji="0" lang="en-US" sz="5400" b="0" i="0" u="none" strike="noStrike" cap="none" normalizeH="0" baseline="30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2843" y="3772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5878449" y="5521122"/>
            <a:ext cx="20040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400" dirty="0"/>
          </a:p>
        </p:txBody>
      </p:sp>
      <p:grpSp>
        <p:nvGrpSpPr>
          <p:cNvPr id="22" name="Group 10"/>
          <p:cNvGrpSpPr>
            <a:grpSpLocks/>
          </p:cNvGrpSpPr>
          <p:nvPr/>
        </p:nvGrpSpPr>
        <p:grpSpPr bwMode="auto">
          <a:xfrm>
            <a:off x="7799812" y="5072074"/>
            <a:ext cx="1272782" cy="1624731"/>
            <a:chOff x="2762" y="3211"/>
            <a:chExt cx="682" cy="812"/>
          </a:xfrm>
        </p:grpSpPr>
        <p:grpSp>
          <p:nvGrpSpPr>
            <p:cNvPr id="23" name="Group 11"/>
            <p:cNvGrpSpPr>
              <a:grpSpLocks/>
            </p:cNvGrpSpPr>
            <p:nvPr/>
          </p:nvGrpSpPr>
          <p:grpSpPr bwMode="auto">
            <a:xfrm>
              <a:off x="2775" y="3211"/>
              <a:ext cx="683" cy="812"/>
              <a:chOff x="11369" y="3511"/>
              <a:chExt cx="826" cy="812"/>
            </a:xfrm>
          </p:grpSpPr>
          <p:sp>
            <p:nvSpPr>
              <p:cNvPr id="25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6" name="Group 13"/>
              <p:cNvGrpSpPr>
                <a:grpSpLocks/>
              </p:cNvGrpSpPr>
              <p:nvPr/>
            </p:nvGrpSpPr>
            <p:grpSpPr bwMode="auto">
              <a:xfrm>
                <a:off x="11369" y="3511"/>
                <a:ext cx="737" cy="812"/>
                <a:chOff x="10878" y="3779"/>
                <a:chExt cx="589" cy="812"/>
              </a:xfrm>
            </p:grpSpPr>
            <p:sp>
              <p:nvSpPr>
                <p:cNvPr id="2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8" y="3779"/>
                  <a:ext cx="556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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69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2843" y="3641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604" y="4449774"/>
            <a:ext cx="7357074" cy="90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/>
          <p:cNvSpPr/>
          <p:nvPr/>
        </p:nvSpPr>
        <p:spPr>
          <a:xfrm>
            <a:off x="285720" y="5643578"/>
            <a:ext cx="1428760" cy="10001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500166" y="4429132"/>
            <a:ext cx="1428760" cy="10001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24"/>
            <a:ext cx="9144000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indent="177800"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  <a:cs typeface="Times New Roman"/>
              </a:rPr>
              <a:t>2.</a:t>
            </a:r>
            <a:r>
              <a:rPr lang="ru-RU" sz="4000" dirty="0" smtClean="0">
                <a:latin typeface="Times New Roman"/>
                <a:ea typeface="Times New Roman"/>
                <a:cs typeface="Times New Roman"/>
              </a:rPr>
              <a:t>  Вычислить энергию, массу и импульс фотона, длина волны которого</a:t>
            </a:r>
            <a:r>
              <a:rPr lang="en-US" sz="4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400 нм.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0" y="2214554"/>
            <a:ext cx="19559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en-US" sz="3600" b="1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785786" y="2071678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41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450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1770678" y="2194552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baseline="30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2786050" y="2143116"/>
            <a:ext cx="1659648" cy="95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     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2"/>
          <p:cNvGrpSpPr>
            <a:grpSpLocks/>
          </p:cNvGrpSpPr>
          <p:nvPr/>
        </p:nvGrpSpPr>
        <p:grpSpPr bwMode="auto">
          <a:xfrm>
            <a:off x="3929058" y="2071686"/>
            <a:ext cx="785818" cy="1098442"/>
            <a:chOff x="9757" y="3167"/>
            <a:chExt cx="681" cy="783"/>
          </a:xfrm>
          <a:solidFill>
            <a:schemeClr val="bg1"/>
          </a:solidFill>
        </p:grpSpPr>
        <p:sp>
          <p:nvSpPr>
            <p:cNvPr id="47" name="Text Box 3"/>
            <p:cNvSpPr txBox="1">
              <a:spLocks noChangeArrowheads="1"/>
            </p:cNvSpPr>
            <p:nvPr/>
          </p:nvSpPr>
          <p:spPr bwMode="auto">
            <a:xfrm>
              <a:off x="9789" y="3480"/>
              <a:ext cx="574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r>
                <a:rPr lang="en-US" sz="4400" b="1" dirty="0" smtClean="0">
                  <a:solidFill>
                    <a:srgbClr val="0033CC"/>
                  </a:solidFill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4857752" y="2214554"/>
            <a:ext cx="20040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400" dirty="0"/>
          </a:p>
        </p:txBody>
      </p:sp>
      <p:grpSp>
        <p:nvGrpSpPr>
          <p:cNvPr id="51" name="Group 2"/>
          <p:cNvGrpSpPr>
            <a:grpSpLocks/>
          </p:cNvGrpSpPr>
          <p:nvPr/>
        </p:nvGrpSpPr>
        <p:grpSpPr bwMode="auto">
          <a:xfrm>
            <a:off x="6858016" y="2071678"/>
            <a:ext cx="785818" cy="1098442"/>
            <a:chOff x="9757" y="3167"/>
            <a:chExt cx="681" cy="783"/>
          </a:xfrm>
          <a:solidFill>
            <a:schemeClr val="bg1"/>
          </a:solidFill>
        </p:grpSpPr>
        <p:sp>
          <p:nvSpPr>
            <p:cNvPr id="52" name="Text Box 3"/>
            <p:cNvSpPr txBox="1">
              <a:spLocks noChangeArrowheads="1"/>
            </p:cNvSpPr>
            <p:nvPr/>
          </p:nvSpPr>
          <p:spPr bwMode="auto">
            <a:xfrm>
              <a:off x="9789" y="3480"/>
              <a:ext cx="574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3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4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11" grpId="0"/>
      <p:bldP spid="12" grpId="0"/>
      <p:bldP spid="13" grpId="0"/>
      <p:bldP spid="21" grpId="0"/>
      <p:bldP spid="33" grpId="0" animBg="1"/>
      <p:bldP spid="34" grpId="0" animBg="1"/>
      <p:bldP spid="32" grpId="0" animBg="1"/>
      <p:bldP spid="39" grpId="0"/>
      <p:bldP spid="44" grpId="0"/>
      <p:bldP spid="45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73"/>
          <p:cNvSpPr txBox="1">
            <a:spLocks noChangeArrowheads="1"/>
          </p:cNvSpPr>
          <p:nvPr/>
        </p:nvSpPr>
        <p:spPr bwMode="auto">
          <a:xfrm>
            <a:off x="2293539" y="3434804"/>
            <a:ext cx="838301" cy="5702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15830" y="5072074"/>
            <a:ext cx="64567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27-1.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В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каком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случае </a:t>
            </a:r>
            <a:r>
              <a:rPr lang="en-US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материал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катода      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                                                               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имеет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большую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работу </a:t>
            </a:r>
            <a:r>
              <a:rPr lang="ru-RU" sz="2800" b="1" dirty="0">
                <a:solidFill>
                  <a:srgbClr val="0000FF"/>
                </a:solidFill>
                <a:latin typeface="Times New Roman"/>
                <a:ea typeface="Times New Roman"/>
              </a:rPr>
              <a:t>выхода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?                             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053094" y="116623"/>
            <a:ext cx="3661578" cy="5002476"/>
            <a:chOff x="1341" y="6124"/>
            <a:chExt cx="1440" cy="1276"/>
          </a:xfrm>
        </p:grpSpPr>
        <p:sp>
          <p:nvSpPr>
            <p:cNvPr id="4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V="1">
              <a:off x="1371" y="6124"/>
              <a:ext cx="0" cy="1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295169" y="117213"/>
            <a:ext cx="7579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6600"/>
                </a:solidFill>
                <a:latin typeface="Times New Roman"/>
                <a:ea typeface="Times New Roman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з</a:t>
            </a:r>
            <a:endParaRPr lang="ru-RU" sz="3200" b="1" dirty="0">
              <a:solidFill>
                <a:srgbClr val="006600"/>
              </a:solidFill>
              <a:latin typeface="Times New Roman"/>
              <a:ea typeface="Times New Roman"/>
              <a:sym typeface="Symbo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332656"/>
            <a:ext cx="1509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I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  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 </a:t>
            </a: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</a:rPr>
              <a:t>II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60710" y="116632"/>
            <a:ext cx="7579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К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e</a:t>
            </a:r>
            <a:endParaRPr lang="ru-RU" sz="3200" b="1" dirty="0">
              <a:solidFill>
                <a:srgbClr val="006600"/>
              </a:solidFill>
              <a:latin typeface="Times New Roman"/>
              <a:ea typeface="Times New Roman"/>
              <a:sym typeface="Symbo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52154" y="3517931"/>
            <a:ext cx="4448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0                        </a:t>
            </a:r>
            <a:r>
              <a:rPr lang="en-US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             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        </a:t>
            </a:r>
            <a:r>
              <a:rPr lang="en-US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</a:t>
            </a: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053094" y="486915"/>
            <a:ext cx="3661578" cy="5245543"/>
            <a:chOff x="1341" y="6220"/>
            <a:chExt cx="1440" cy="1338"/>
          </a:xfrm>
        </p:grpSpPr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1341" y="6964"/>
              <a:ext cx="14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 flipV="1">
              <a:off x="1371" y="6282"/>
              <a:ext cx="0" cy="1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3"/>
            <p:cNvSpPr>
              <a:spLocks noChangeShapeType="1"/>
            </p:cNvSpPr>
            <p:nvPr/>
          </p:nvSpPr>
          <p:spPr bwMode="auto">
            <a:xfrm flipV="1">
              <a:off x="1510" y="6220"/>
              <a:ext cx="623" cy="7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 flipV="1">
              <a:off x="1876" y="6220"/>
              <a:ext cx="623" cy="74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3"/>
            <p:cNvSpPr>
              <a:spLocks noChangeShapeType="1"/>
            </p:cNvSpPr>
            <p:nvPr/>
          </p:nvSpPr>
          <p:spPr bwMode="auto">
            <a:xfrm flipV="1">
              <a:off x="1374" y="6915"/>
              <a:ext cx="538" cy="643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3"/>
            <p:cNvSpPr>
              <a:spLocks noChangeShapeType="1"/>
            </p:cNvSpPr>
            <p:nvPr/>
          </p:nvSpPr>
          <p:spPr bwMode="auto">
            <a:xfrm flipV="1">
              <a:off x="1341" y="6964"/>
              <a:ext cx="169" cy="20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437811" y="3887263"/>
            <a:ext cx="7579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</a:t>
            </a:r>
            <a:endParaRPr lang="ru-RU" sz="3200" b="1" dirty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81827" y="5368860"/>
            <a:ext cx="757925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A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</a:t>
            </a:r>
            <a:endParaRPr lang="ru-RU" sz="3200" b="1" dirty="0">
              <a:solidFill>
                <a:srgbClr val="006600"/>
              </a:solidFill>
              <a:latin typeface="Times New Roman"/>
              <a:ea typeface="Times New Roman"/>
              <a:sym typeface="Symbol"/>
            </a:endParaRPr>
          </a:p>
        </p:txBody>
      </p:sp>
      <p:sp>
        <p:nvSpPr>
          <p:cNvPr id="24" name="Text Box 73"/>
          <p:cNvSpPr txBox="1">
            <a:spLocks noChangeArrowheads="1"/>
          </p:cNvSpPr>
          <p:nvPr/>
        </p:nvSpPr>
        <p:spPr bwMode="auto">
          <a:xfrm>
            <a:off x="3373659" y="3506812"/>
            <a:ext cx="838301" cy="5702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64"/>
          <p:cNvSpPr txBox="1">
            <a:spLocks noChangeArrowheads="1"/>
          </p:cNvSpPr>
          <p:nvPr/>
        </p:nvSpPr>
        <p:spPr bwMode="auto">
          <a:xfrm>
            <a:off x="4143372" y="2428868"/>
            <a:ext cx="1785950" cy="857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33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rgbClr val="33CC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3754261" y="2786058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CC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33CC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Arc 19"/>
          <p:cNvSpPr>
            <a:spLocks/>
          </p:cNvSpPr>
          <p:nvPr/>
        </p:nvSpPr>
        <p:spPr bwMode="auto">
          <a:xfrm rot="3521678">
            <a:off x="3484878" y="3198564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Text Box 54"/>
          <p:cNvSpPr txBox="1">
            <a:spLocks noChangeArrowheads="1"/>
          </p:cNvSpPr>
          <p:nvPr/>
        </p:nvSpPr>
        <p:spPr bwMode="auto">
          <a:xfrm>
            <a:off x="5072034" y="714356"/>
            <a:ext cx="4071966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lang="ru-RU" sz="4000" b="1" baseline="-30000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6072166" y="1500174"/>
            <a:ext cx="2214610" cy="785818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y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9"/>
          <p:cNvGrpSpPr/>
          <p:nvPr/>
        </p:nvGrpSpPr>
        <p:grpSpPr>
          <a:xfrm>
            <a:off x="47452" y="0"/>
            <a:ext cx="9168018" cy="6858000"/>
            <a:chOff x="-4572048" y="2571744"/>
            <a:chExt cx="9168018" cy="6858000"/>
          </a:xfrm>
        </p:grpSpPr>
        <p:grpSp>
          <p:nvGrpSpPr>
            <p:cNvPr id="12" name="Группа 94"/>
            <p:cNvGrpSpPr/>
            <p:nvPr/>
          </p:nvGrpSpPr>
          <p:grpSpPr>
            <a:xfrm>
              <a:off x="-4572048" y="2571744"/>
              <a:ext cx="9144000" cy="6858000"/>
              <a:chOff x="0" y="24"/>
              <a:chExt cx="9144000" cy="6858000"/>
            </a:xfrm>
          </p:grpSpPr>
          <p:grpSp>
            <p:nvGrpSpPr>
              <p:cNvPr id="21" name="Группа 12"/>
              <p:cNvGrpSpPr/>
              <p:nvPr/>
            </p:nvGrpSpPr>
            <p:grpSpPr>
              <a:xfrm>
                <a:off x="0" y="24"/>
                <a:ext cx="9144000" cy="6858000"/>
                <a:chOff x="7072298" y="-4214866"/>
                <a:chExt cx="9144000" cy="6858000"/>
              </a:xfrm>
            </p:grpSpPr>
            <p:sp>
              <p:nvSpPr>
                <p:cNvPr id="39" name="Прямоугольник 38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7096316" y="153513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38" name="Прямоугольник 37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25" name="Группа 117"/>
            <p:cNvGrpSpPr/>
            <p:nvPr/>
          </p:nvGrpSpPr>
          <p:grpSpPr>
            <a:xfrm>
              <a:off x="0" y="6423340"/>
              <a:ext cx="4595970" cy="869319"/>
              <a:chOff x="4295772" y="1426197"/>
              <a:chExt cx="4595970" cy="869319"/>
            </a:xfrm>
          </p:grpSpPr>
          <p:sp>
            <p:nvSpPr>
              <p:cNvPr id="33" name="Text Box 64"/>
              <p:cNvSpPr txBox="1">
                <a:spLocks noChangeArrowheads="1"/>
              </p:cNvSpPr>
              <p:nvPr/>
            </p:nvSpPr>
            <p:spPr bwMode="auto">
              <a:xfrm>
                <a:off x="5581656" y="1426385"/>
                <a:ext cx="1143008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64"/>
              <p:cNvSpPr txBox="1">
                <a:spLocks noChangeArrowheads="1"/>
              </p:cNvSpPr>
              <p:nvPr/>
            </p:nvSpPr>
            <p:spPr bwMode="auto">
              <a:xfrm>
                <a:off x="6581788" y="1426385"/>
                <a:ext cx="164307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64"/>
              <p:cNvSpPr txBox="1">
                <a:spLocks noChangeArrowheads="1"/>
              </p:cNvSpPr>
              <p:nvPr/>
            </p:nvSpPr>
            <p:spPr bwMode="auto">
              <a:xfrm>
                <a:off x="8177362" y="1426197"/>
                <a:ext cx="714380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64"/>
              <p:cNvSpPr txBox="1">
                <a:spLocks noChangeArrowheads="1"/>
              </p:cNvSpPr>
              <p:nvPr/>
            </p:nvSpPr>
            <p:spPr bwMode="auto">
              <a:xfrm>
                <a:off x="4295772" y="1438260"/>
                <a:ext cx="1285884" cy="857256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З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" name="Прямоугольник 40"/>
          <p:cNvSpPr/>
          <p:nvPr/>
        </p:nvSpPr>
        <p:spPr>
          <a:xfrm>
            <a:off x="7116360" y="6334780"/>
            <a:ext cx="202764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27-1.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стр.50                      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/>
      <p:bldP spid="19" grpId="0"/>
      <p:bldP spid="20" grpId="0" animBg="1"/>
      <p:bldP spid="24" grpId="0" animBg="1"/>
      <p:bldP spid="22" grpId="0" animBg="1"/>
      <p:bldP spid="26" grpId="0"/>
      <p:bldP spid="27" grpId="0" animBg="1"/>
      <p:bldP spid="28" grpId="0" animBg="1"/>
      <p:bldP spid="29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214810" y="188640"/>
            <a:ext cx="492919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Дерево задач на фотоэффект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64"/>
          <p:cNvSpPr txBox="1">
            <a:spLocks noChangeArrowheads="1"/>
          </p:cNvSpPr>
          <p:nvPr/>
        </p:nvSpPr>
        <p:spPr bwMode="auto">
          <a:xfrm>
            <a:off x="2091874" y="135748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3092006" y="135748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4714876" y="1357298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00562" y="2500306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214414" y="185736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29" name="Text Box 62"/>
          <p:cNvSpPr txBox="1">
            <a:spLocks noChangeArrowheads="1"/>
          </p:cNvSpPr>
          <p:nvPr/>
        </p:nvSpPr>
        <p:spPr bwMode="auto">
          <a:xfrm>
            <a:off x="6215074" y="3723780"/>
            <a:ext cx="271464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6000760" y="4366722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000760" y="4938226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2"/>
          <p:cNvSpPr txBox="1">
            <a:spLocks noChangeArrowheads="1"/>
          </p:cNvSpPr>
          <p:nvPr/>
        </p:nvSpPr>
        <p:spPr bwMode="auto">
          <a:xfrm>
            <a:off x="6225960" y="3080838"/>
            <a:ext cx="291807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-31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000232" y="1327318"/>
            <a:ext cx="364333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62"/>
          <p:cNvSpPr txBox="1">
            <a:spLocks noChangeArrowheads="1"/>
          </p:cNvSpPr>
          <p:nvPr/>
        </p:nvSpPr>
        <p:spPr bwMode="auto">
          <a:xfrm>
            <a:off x="6215074" y="2420888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1714480" y="1643050"/>
            <a:ext cx="500066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Box 64"/>
          <p:cNvSpPr txBox="1">
            <a:spLocks noChangeArrowheads="1"/>
          </p:cNvSpPr>
          <p:nvPr/>
        </p:nvSpPr>
        <p:spPr bwMode="auto">
          <a:xfrm>
            <a:off x="5929322" y="1500174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2981379" y="2428869"/>
            <a:ext cx="1161996" cy="1642751"/>
            <a:chOff x="9802" y="3167"/>
            <a:chExt cx="1007" cy="1171"/>
          </a:xfrm>
          <a:solidFill>
            <a:schemeClr val="bg1"/>
          </a:solidFill>
        </p:grpSpPr>
        <p:sp>
          <p:nvSpPr>
            <p:cNvPr id="73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1007" cy="77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r>
                <a:rPr lang="en-US" sz="44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max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1" name="Text Box 4"/>
            <p:cNvSpPr txBox="1">
              <a:spLocks noChangeArrowheads="1"/>
            </p:cNvSpPr>
            <p:nvPr/>
          </p:nvSpPr>
          <p:spPr bwMode="auto">
            <a:xfrm>
              <a:off x="9943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2" name="Line 5"/>
            <p:cNvSpPr>
              <a:spLocks noChangeShapeType="1"/>
            </p:cNvSpPr>
            <p:nvPr/>
          </p:nvSpPr>
          <p:spPr bwMode="auto">
            <a:xfrm>
              <a:off x="9908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83" name="Text Box 64"/>
          <p:cNvSpPr txBox="1">
            <a:spLocks noChangeArrowheads="1"/>
          </p:cNvSpPr>
          <p:nvPr/>
        </p:nvSpPr>
        <p:spPr bwMode="auto">
          <a:xfrm>
            <a:off x="2714612" y="214290"/>
            <a:ext cx="178595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4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4" name="Прямая со стрелкой 83"/>
          <p:cNvCxnSpPr/>
          <p:nvPr/>
        </p:nvCxnSpPr>
        <p:spPr>
          <a:xfrm rot="5400000" flipH="1" flipV="1">
            <a:off x="3143240" y="2285992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5400000">
            <a:off x="3071008" y="1214422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>
            <a:endCxn id="5" idx="3"/>
          </p:cNvCxnSpPr>
          <p:nvPr/>
        </p:nvCxnSpPr>
        <p:spPr>
          <a:xfrm rot="10800000">
            <a:off x="5429256" y="1785926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rot="5400000" flipH="1" flipV="1">
            <a:off x="4715670" y="2285198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0" y="0"/>
            <a:ext cx="235742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27-1б.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стр.51                      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000"/>
                            </p:stCondLst>
                            <p:childTnLst>
                              <p:par>
                                <p:cTn id="10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P spid="3" grpId="0" animBg="1"/>
      <p:bldP spid="4" grpId="0" animBg="1"/>
      <p:bldP spid="5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68" grpId="0" animBg="1"/>
      <p:bldP spid="83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2"/>
          <p:cNvGrpSpPr/>
          <p:nvPr/>
        </p:nvGrpSpPr>
        <p:grpSpPr>
          <a:xfrm>
            <a:off x="358106" y="1843919"/>
            <a:ext cx="3502971" cy="431346"/>
            <a:chOff x="346074" y="3500438"/>
            <a:chExt cx="3502971" cy="431346"/>
          </a:xfrm>
        </p:grpSpPr>
        <p:sp>
          <p:nvSpPr>
            <p:cNvPr id="28674" name="Line 2"/>
            <p:cNvSpPr>
              <a:spLocks noChangeShapeType="1"/>
            </p:cNvSpPr>
            <p:nvPr/>
          </p:nvSpPr>
          <p:spPr bwMode="auto">
            <a:xfrm>
              <a:off x="346074" y="3822003"/>
              <a:ext cx="1476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 flipV="1">
              <a:off x="1815586" y="3501489"/>
              <a:ext cx="696587" cy="430295"/>
              <a:chOff x="2660" y="7397"/>
              <a:chExt cx="576" cy="483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7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08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57343" y="498660"/>
            <a:ext cx="1381621" cy="692261"/>
            <a:chOff x="537" y="5076"/>
            <a:chExt cx="957" cy="579"/>
          </a:xfrm>
        </p:grpSpPr>
        <p:sp>
          <p:nvSpPr>
            <p:cNvPr id="28683" name="Text Box 11"/>
            <p:cNvSpPr txBox="1">
              <a:spLocks noChangeArrowheads="1"/>
            </p:cNvSpPr>
            <p:nvPr/>
          </p:nvSpPr>
          <p:spPr bwMode="auto">
            <a:xfrm>
              <a:off x="748" y="5076"/>
              <a:ext cx="746" cy="579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537" y="5169"/>
              <a:ext cx="821" cy="390"/>
              <a:chOff x="8051" y="3841"/>
              <a:chExt cx="883" cy="409"/>
            </a:xfrm>
          </p:grpSpPr>
          <p:sp>
            <p:nvSpPr>
              <p:cNvPr id="28685" name="Oval 13"/>
              <p:cNvSpPr>
                <a:spLocks noChangeArrowheads="1"/>
              </p:cNvSpPr>
              <p:nvPr/>
            </p:nvSpPr>
            <p:spPr bwMode="auto">
              <a:xfrm>
                <a:off x="8318" y="3841"/>
                <a:ext cx="343" cy="409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H="1">
                <a:off x="8671" y="4049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687" name="Line 15"/>
              <p:cNvSpPr>
                <a:spLocks noChangeShapeType="1"/>
              </p:cNvSpPr>
              <p:nvPr/>
            </p:nvSpPr>
            <p:spPr bwMode="auto">
              <a:xfrm flipH="1">
                <a:off x="8051" y="4048"/>
                <a:ext cx="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" name="Группа 61"/>
          <p:cNvGrpSpPr/>
          <p:nvPr/>
        </p:nvGrpSpPr>
        <p:grpSpPr>
          <a:xfrm>
            <a:off x="327025" y="845357"/>
            <a:ext cx="3602033" cy="2012139"/>
            <a:chOff x="327025" y="964483"/>
            <a:chExt cx="3602033" cy="2012139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H="1">
              <a:off x="3857620" y="964483"/>
              <a:ext cx="0" cy="10080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327025" y="976358"/>
              <a:ext cx="3602033" cy="2000264"/>
              <a:chOff x="6048" y="5245"/>
              <a:chExt cx="2686" cy="1756"/>
            </a:xfrm>
          </p:grpSpPr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 flipH="1">
                <a:off x="6079" y="5245"/>
                <a:ext cx="1" cy="157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6092" y="6561"/>
                <a:ext cx="1287" cy="246"/>
                <a:chOff x="10960" y="4305"/>
                <a:chExt cx="1157" cy="246"/>
              </a:xfrm>
            </p:grpSpPr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11673" y="4535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1397" y="4305"/>
                  <a:ext cx="246" cy="24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10960" y="4551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694" name="Line 22"/>
              <p:cNvSpPr>
                <a:spLocks noChangeShapeType="1"/>
              </p:cNvSpPr>
              <p:nvPr/>
            </p:nvSpPr>
            <p:spPr bwMode="auto">
              <a:xfrm flipV="1">
                <a:off x="7918" y="6785"/>
                <a:ext cx="816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7349" y="6632"/>
                <a:ext cx="644" cy="369"/>
                <a:chOff x="2004" y="7246"/>
                <a:chExt cx="644" cy="369"/>
              </a:xfrm>
            </p:grpSpPr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258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331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>
                <a:off x="8729" y="6392"/>
                <a:ext cx="1" cy="41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6048" y="5738"/>
                <a:ext cx="2670" cy="50"/>
                <a:chOff x="6048" y="5738"/>
                <a:chExt cx="2670" cy="50"/>
              </a:xfrm>
            </p:grpSpPr>
            <p:sp>
              <p:nvSpPr>
                <p:cNvPr id="28710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6048" y="5738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711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8650" y="5749"/>
                  <a:ext cx="68" cy="3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54"/>
          <p:cNvGrpSpPr/>
          <p:nvPr/>
        </p:nvGrpSpPr>
        <p:grpSpPr>
          <a:xfrm>
            <a:off x="1416918" y="365322"/>
            <a:ext cx="2444074" cy="729974"/>
            <a:chOff x="1416918" y="2023802"/>
            <a:chExt cx="2444074" cy="729974"/>
          </a:xfrm>
        </p:grpSpPr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>
              <a:off x="3428992" y="2285992"/>
              <a:ext cx="0" cy="43030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3428992" y="2500306"/>
              <a:ext cx="4320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Группа 53"/>
            <p:cNvGrpSpPr/>
            <p:nvPr/>
          </p:nvGrpSpPr>
          <p:grpSpPr>
            <a:xfrm>
              <a:off x="1416918" y="2023802"/>
              <a:ext cx="2163516" cy="729974"/>
              <a:chOff x="1416918" y="2023802"/>
              <a:chExt cx="2163516" cy="729974"/>
            </a:xfrm>
          </p:grpSpPr>
          <p:grpSp>
            <p:nvGrpSpPr>
              <p:cNvPr id="13" name="Group 40"/>
              <p:cNvGrpSpPr>
                <a:grpSpLocks/>
              </p:cNvGrpSpPr>
              <p:nvPr/>
            </p:nvGrpSpPr>
            <p:grpSpPr bwMode="auto">
              <a:xfrm>
                <a:off x="1416918" y="2228901"/>
                <a:ext cx="2163516" cy="524875"/>
                <a:chOff x="6861" y="5012"/>
                <a:chExt cx="1613" cy="461"/>
              </a:xfrm>
            </p:grpSpPr>
            <p:sp>
              <p:nvSpPr>
                <p:cNvPr id="28713" name="AutoShape 41"/>
                <p:cNvSpPr>
                  <a:spLocks noChangeArrowheads="1"/>
                </p:cNvSpPr>
                <p:nvPr/>
              </p:nvSpPr>
              <p:spPr bwMode="auto">
                <a:xfrm>
                  <a:off x="7091" y="5012"/>
                  <a:ext cx="1383" cy="461"/>
                </a:xfrm>
                <a:prstGeom prst="roundRect">
                  <a:avLst>
                    <a:gd name="adj" fmla="val 50000"/>
                  </a:avLst>
                </a:prstGeom>
                <a:noFill/>
                <a:ln w="19050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14" name="Group 42"/>
                <p:cNvGrpSpPr>
                  <a:grpSpLocks/>
                </p:cNvGrpSpPr>
                <p:nvPr/>
              </p:nvGrpSpPr>
              <p:grpSpPr bwMode="auto">
                <a:xfrm>
                  <a:off x="6861" y="5090"/>
                  <a:ext cx="546" cy="300"/>
                  <a:chOff x="4703" y="6776"/>
                  <a:chExt cx="591" cy="415"/>
                </a:xfrm>
              </p:grpSpPr>
              <p:sp>
                <p:nvSpPr>
                  <p:cNvPr id="2871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294" y="6776"/>
                    <a:ext cx="0" cy="415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8716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3" y="6999"/>
                    <a:ext cx="552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8724" name="AutoShape 52"/>
              <p:cNvSpPr>
                <a:spLocks noChangeArrowheads="1"/>
              </p:cNvSpPr>
              <p:nvPr/>
            </p:nvSpPr>
            <p:spPr bwMode="auto">
              <a:xfrm>
                <a:off x="2214358" y="2023802"/>
                <a:ext cx="1214446" cy="214314"/>
              </a:xfrm>
              <a:prstGeom prst="parallelogram">
                <a:avLst>
                  <a:gd name="adj" fmla="val 135714"/>
                </a:avLst>
              </a:prstGeom>
              <a:solidFill>
                <a:srgbClr val="FFFFFF"/>
              </a:solidFill>
              <a:ln w="28575">
                <a:solidFill>
                  <a:srgbClr val="365D2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309546" y="2202678"/>
                <a:ext cx="821631" cy="8331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" name="Группа 65"/>
          <p:cNvGrpSpPr/>
          <p:nvPr/>
        </p:nvGrpSpPr>
        <p:grpSpPr>
          <a:xfrm>
            <a:off x="398100" y="1176352"/>
            <a:ext cx="3461223" cy="466698"/>
            <a:chOff x="398100" y="1319228"/>
            <a:chExt cx="3461223" cy="466698"/>
          </a:xfrm>
        </p:grpSpPr>
        <p:sp>
          <p:nvSpPr>
            <p:cNvPr id="65" name="Text Box 32"/>
            <p:cNvSpPr txBox="1">
              <a:spLocks noChangeArrowheads="1"/>
            </p:cNvSpPr>
            <p:nvPr/>
          </p:nvSpPr>
          <p:spPr bwMode="auto">
            <a:xfrm>
              <a:off x="2063671" y="1319228"/>
              <a:ext cx="508065" cy="46669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60"/>
            <p:cNvGrpSpPr/>
            <p:nvPr/>
          </p:nvGrpSpPr>
          <p:grpSpPr>
            <a:xfrm>
              <a:off x="398100" y="1357298"/>
              <a:ext cx="3461223" cy="380460"/>
              <a:chOff x="398100" y="1369348"/>
              <a:chExt cx="3461223" cy="380460"/>
            </a:xfrm>
          </p:grpSpPr>
          <p:sp>
            <p:nvSpPr>
              <p:cNvPr id="56" name="Oval 33"/>
              <p:cNvSpPr>
                <a:spLocks noChangeArrowheads="1"/>
              </p:cNvSpPr>
              <p:nvPr/>
            </p:nvSpPr>
            <p:spPr bwMode="auto">
              <a:xfrm>
                <a:off x="1992596" y="1369348"/>
                <a:ext cx="487697" cy="38046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>
                <a:off x="2491463" y="1568691"/>
                <a:ext cx="536416" cy="0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1453498" y="1569830"/>
                <a:ext cx="53507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>
                <a:off x="398100" y="1567552"/>
                <a:ext cx="1129155" cy="3417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7"/>
              <p:cNvSpPr>
                <a:spLocks noChangeShapeType="1"/>
              </p:cNvSpPr>
              <p:nvPr/>
            </p:nvSpPr>
            <p:spPr bwMode="auto">
              <a:xfrm>
                <a:off x="2730168" y="1568691"/>
                <a:ext cx="1129155" cy="4556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8725" name="Line 53"/>
          <p:cNvSpPr>
            <a:spLocks noChangeShapeType="1"/>
          </p:cNvSpPr>
          <p:nvPr/>
        </p:nvSpPr>
        <p:spPr bwMode="auto">
          <a:xfrm flipH="1">
            <a:off x="2166858" y="-166626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Line 53"/>
          <p:cNvSpPr>
            <a:spLocks noChangeShapeType="1"/>
          </p:cNvSpPr>
          <p:nvPr/>
        </p:nvSpPr>
        <p:spPr bwMode="auto">
          <a:xfrm flipH="1">
            <a:off x="2167046" y="11851"/>
            <a:ext cx="1241430" cy="92867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2000232" y="714201"/>
            <a:ext cx="285751" cy="285750"/>
            <a:chOff x="1783" y="8461"/>
            <a:chExt cx="366" cy="388"/>
          </a:xfrm>
        </p:grpSpPr>
        <p:sp>
          <p:nvSpPr>
            <p:cNvPr id="7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1783" y="8461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" name="Line 2"/>
          <p:cNvSpPr>
            <a:spLocks noChangeShapeType="1"/>
          </p:cNvSpPr>
          <p:nvPr/>
        </p:nvSpPr>
        <p:spPr bwMode="auto">
          <a:xfrm>
            <a:off x="2500746" y="2166866"/>
            <a:ext cx="1404000" cy="5976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Rectangle 1"/>
          <p:cNvSpPr>
            <a:spLocks noChangeArrowheads="1"/>
          </p:cNvSpPr>
          <p:nvPr/>
        </p:nvSpPr>
        <p:spPr bwMode="auto">
          <a:xfrm>
            <a:off x="0" y="3115575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27-2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выхода электрона из цезия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3•10 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длину волны падающего на поверхность цезия света, если скорость фотоэлектронов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0" y="0"/>
            <a:ext cx="9144096" cy="6858000"/>
            <a:chOff x="0" y="2071678"/>
            <a:chExt cx="9144096" cy="6858000"/>
          </a:xfrm>
        </p:grpSpPr>
        <p:grpSp>
          <p:nvGrpSpPr>
            <p:cNvPr id="76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81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83" name="Прямоугольник 82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82" name="Прямоугольник 81"/>
              <p:cNvSpPr/>
              <p:nvPr/>
            </p:nvSpPr>
            <p:spPr>
              <a:xfrm>
                <a:off x="142844" y="4572032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77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78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Rectangle 56"/>
          <p:cNvSpPr>
            <a:spLocks noChangeArrowheads="1"/>
          </p:cNvSpPr>
          <p:nvPr/>
        </p:nvSpPr>
        <p:spPr bwMode="auto">
          <a:xfrm>
            <a:off x="5715008" y="6334780"/>
            <a:ext cx="34289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.ФотФ, стр.51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1.39685E-6 L 0.14514 -0.0030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-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25" grpId="0" animBg="1"/>
      <p:bldP spid="68" grpId="0" animBg="1"/>
      <p:bldP spid="72" grpId="0" animBg="1"/>
      <p:bldP spid="89" grpId="0" animBg="1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62"/>
          <p:cNvSpPr txBox="1">
            <a:spLocks noChangeArrowheads="1"/>
          </p:cNvSpPr>
          <p:nvPr/>
        </p:nvSpPr>
        <p:spPr bwMode="auto">
          <a:xfrm>
            <a:off x="3439878" y="383585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62"/>
          <p:cNvSpPr txBox="1">
            <a:spLocks noChangeArrowheads="1"/>
          </p:cNvSpPr>
          <p:nvPr/>
        </p:nvSpPr>
        <p:spPr bwMode="auto">
          <a:xfrm>
            <a:off x="928662" y="383585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27-2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выхода электрона из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цезия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3•10 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длину волны падающего на поверхность цезия света, если скорость фотоэлектронов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64"/>
          <p:cNvSpPr txBox="1">
            <a:spLocks noChangeArrowheads="1"/>
          </p:cNvSpPr>
          <p:nvPr/>
        </p:nvSpPr>
        <p:spPr bwMode="auto">
          <a:xfrm>
            <a:off x="2091874" y="135748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3092006" y="135748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4714876" y="1378861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643438" y="1357298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11" name="Text Box 64"/>
          <p:cNvSpPr txBox="1">
            <a:spLocks noChangeArrowheads="1"/>
          </p:cNvSpPr>
          <p:nvPr/>
        </p:nvSpPr>
        <p:spPr bwMode="auto">
          <a:xfrm>
            <a:off x="142844" y="2000240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1214414" y="185736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29" name="Text Box 62"/>
          <p:cNvSpPr txBox="1">
            <a:spLocks noChangeArrowheads="1"/>
          </p:cNvSpPr>
          <p:nvPr/>
        </p:nvSpPr>
        <p:spPr bwMode="auto">
          <a:xfrm>
            <a:off x="6215074" y="5072074"/>
            <a:ext cx="271464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6000760" y="5715016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000760" y="6286520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2"/>
          <p:cNvSpPr txBox="1">
            <a:spLocks noChangeArrowheads="1"/>
          </p:cNvSpPr>
          <p:nvPr/>
        </p:nvSpPr>
        <p:spPr bwMode="auto">
          <a:xfrm>
            <a:off x="6225960" y="4429132"/>
            <a:ext cx="291807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-31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000232" y="1327318"/>
            <a:ext cx="364333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62"/>
          <p:cNvSpPr txBox="1">
            <a:spLocks noChangeArrowheads="1"/>
          </p:cNvSpPr>
          <p:nvPr/>
        </p:nvSpPr>
        <p:spPr bwMode="auto">
          <a:xfrm>
            <a:off x="6215074" y="3769182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2"/>
          <p:cNvGrpSpPr>
            <a:grpSpLocks/>
          </p:cNvGrpSpPr>
          <p:nvPr/>
        </p:nvGrpSpPr>
        <p:grpSpPr bwMode="auto">
          <a:xfrm>
            <a:off x="4572000" y="1357082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1313746" y="3654200"/>
            <a:ext cx="2212375" cy="998837"/>
            <a:chOff x="9758" y="3167"/>
            <a:chExt cx="1406" cy="712"/>
          </a:xfrm>
          <a:solidFill>
            <a:schemeClr val="bg1"/>
          </a:solidFill>
        </p:grpSpPr>
        <p:sp>
          <p:nvSpPr>
            <p:cNvPr id="41" name="Text Box 3"/>
            <p:cNvSpPr txBox="1">
              <a:spLocks noChangeArrowheads="1"/>
            </p:cNvSpPr>
            <p:nvPr/>
          </p:nvSpPr>
          <p:spPr bwMode="auto">
            <a:xfrm>
              <a:off x="10393" y="3511"/>
              <a:ext cx="227" cy="3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1406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1∙10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</a:rPr>
                <a:t>-31</a:t>
              </a:r>
              <a:r>
                <a:rPr lang="ru-RU" sz="2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(6•10</a:t>
              </a:r>
              <a:r>
                <a:rPr lang="ru-RU" sz="2400" b="1" baseline="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</a:t>
              </a:r>
              <a:r>
                <a:rPr lang="ru-RU" sz="2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9785" y="3514"/>
              <a:ext cx="1304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3786182" y="3831160"/>
            <a:ext cx="2357454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64"/>
          <p:cNvSpPr txBox="1">
            <a:spLocks noChangeArrowheads="1"/>
          </p:cNvSpPr>
          <p:nvPr/>
        </p:nvSpPr>
        <p:spPr bwMode="auto">
          <a:xfrm>
            <a:off x="6858016" y="-71462"/>
            <a:ext cx="1571636" cy="571504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3•10 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62"/>
          <p:cNvSpPr txBox="1">
            <a:spLocks noChangeArrowheads="1"/>
          </p:cNvSpPr>
          <p:nvPr/>
        </p:nvSpPr>
        <p:spPr bwMode="auto">
          <a:xfrm>
            <a:off x="3428992" y="464344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62"/>
          <p:cNvSpPr txBox="1">
            <a:spLocks noChangeArrowheads="1"/>
          </p:cNvSpPr>
          <p:nvPr/>
        </p:nvSpPr>
        <p:spPr bwMode="auto">
          <a:xfrm>
            <a:off x="3786182" y="3804692"/>
            <a:ext cx="1857388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62"/>
          <p:cNvSpPr txBox="1">
            <a:spLocks noChangeArrowheads="1"/>
          </p:cNvSpPr>
          <p:nvPr/>
        </p:nvSpPr>
        <p:spPr bwMode="auto">
          <a:xfrm>
            <a:off x="1428728" y="464344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6399408" y="5715016"/>
            <a:ext cx="178595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6500826" y="6286496"/>
            <a:ext cx="114300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62"/>
          <p:cNvSpPr txBox="1">
            <a:spLocks noChangeArrowheads="1"/>
          </p:cNvSpPr>
          <p:nvPr/>
        </p:nvSpPr>
        <p:spPr bwMode="auto">
          <a:xfrm>
            <a:off x="3929058" y="5786454"/>
            <a:ext cx="1857388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714348" y="4726362"/>
            <a:ext cx="500066" cy="8457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l-G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λ</a:t>
            </a:r>
            <a:r>
              <a:rPr lang="en-US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642910" y="6143644"/>
            <a:ext cx="27860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62"/>
          <p:cNvSpPr txBox="1">
            <a:spLocks noChangeArrowheads="1"/>
          </p:cNvSpPr>
          <p:nvPr/>
        </p:nvSpPr>
        <p:spPr bwMode="auto">
          <a:xfrm>
            <a:off x="3458972" y="5842902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62"/>
          <p:cNvSpPr txBox="1">
            <a:spLocks noChangeArrowheads="1"/>
          </p:cNvSpPr>
          <p:nvPr/>
        </p:nvSpPr>
        <p:spPr bwMode="auto">
          <a:xfrm>
            <a:off x="571472" y="5429264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9,9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7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62"/>
          <p:cNvSpPr txBox="1">
            <a:spLocks noChangeArrowheads="1"/>
          </p:cNvSpPr>
          <p:nvPr/>
        </p:nvSpPr>
        <p:spPr bwMode="auto">
          <a:xfrm>
            <a:off x="4877438" y="5857892"/>
            <a:ext cx="80432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2143108" y="2500306"/>
            <a:ext cx="857256" cy="8457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l-G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λ</a:t>
            </a:r>
            <a:r>
              <a:rPr lang="en-US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66" name="Text Box 62"/>
          <p:cNvSpPr txBox="1">
            <a:spLocks noChangeArrowheads="1"/>
          </p:cNvSpPr>
          <p:nvPr/>
        </p:nvSpPr>
        <p:spPr bwMode="auto">
          <a:xfrm>
            <a:off x="2928926" y="2643182"/>
            <a:ext cx="2071702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0,43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62"/>
          <p:cNvSpPr txBox="1">
            <a:spLocks noChangeArrowheads="1"/>
          </p:cNvSpPr>
          <p:nvPr/>
        </p:nvSpPr>
        <p:spPr bwMode="auto">
          <a:xfrm>
            <a:off x="5143504" y="2571744"/>
            <a:ext cx="2500330" cy="642942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фиолетовый</a:t>
            </a:r>
          </a:p>
        </p:txBody>
      </p:sp>
      <p:grpSp>
        <p:nvGrpSpPr>
          <p:cNvPr id="73" name="Group 2"/>
          <p:cNvGrpSpPr>
            <a:grpSpLocks/>
          </p:cNvGrpSpPr>
          <p:nvPr/>
        </p:nvGrpSpPr>
        <p:grpSpPr bwMode="auto">
          <a:xfrm>
            <a:off x="1285852" y="185736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cxnSp>
        <p:nvCxnSpPr>
          <p:cNvPr id="22" name="Прямая со стрелкой 21"/>
          <p:cNvCxnSpPr/>
          <p:nvPr/>
        </p:nvCxnSpPr>
        <p:spPr>
          <a:xfrm flipV="1">
            <a:off x="1714480" y="1643050"/>
            <a:ext cx="500066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rot="5400000">
            <a:off x="857224" y="5214950"/>
            <a:ext cx="642942" cy="714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Группа 58"/>
          <p:cNvGrpSpPr/>
          <p:nvPr/>
        </p:nvGrpSpPr>
        <p:grpSpPr>
          <a:xfrm>
            <a:off x="-96" y="0"/>
            <a:ext cx="9144096" cy="6858000"/>
            <a:chOff x="0" y="2071678"/>
            <a:chExt cx="9144096" cy="6858000"/>
          </a:xfrm>
        </p:grpSpPr>
        <p:grpSp>
          <p:nvGrpSpPr>
            <p:cNvPr id="61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72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79" name="Прямоугольник 78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0" name="TextBox 79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78" name="Прямоугольник 77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68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69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1" name="Rectangle 56"/>
          <p:cNvSpPr>
            <a:spLocks noChangeArrowheads="1"/>
          </p:cNvSpPr>
          <p:nvPr/>
        </p:nvSpPr>
        <p:spPr bwMode="auto">
          <a:xfrm>
            <a:off x="0" y="6334780"/>
            <a:ext cx="34289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27-2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.ФотФ, стр.51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-0.50729 0.3291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00" y="16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37 L -0.53923 0.67445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3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1064 L 0.00799 0.1188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6.93642E-7 L -0.07726 0.37133 " pathEditMode="relative" rAng="0" ptsTypes="AA">
                                      <p:cBhvr>
                                        <p:cTn id="15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" y="1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56069E-6 L -0.65174 -0.02844 " pathEditMode="relative" rAng="0" ptsTypes="AA">
                                      <p:cBhvr>
                                        <p:cTn id="1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00" y="-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0416 L -0.46563 -0.10752 " pathEditMode="relative" rAng="0" ptsTypes="AA">
                                      <p:cBhvr>
                                        <p:cTn id="1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00" y="-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1041 L 0.11979 0.19167 " pathEditMode="relative" rAng="0" ptsTypes="AA">
                                      <p:cBhvr>
                                        <p:cTn id="19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10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5121" grpId="0" animBg="1"/>
      <p:bldP spid="3" grpId="0" animBg="1"/>
      <p:bldP spid="4" grpId="0" animBg="1"/>
      <p:bldP spid="5" grpId="0" animBg="1"/>
      <p:bldP spid="11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46" grpId="0" animBg="1"/>
      <p:bldP spid="47" grpId="0" animBg="1"/>
      <p:bldP spid="47" grpId="1" animBg="1"/>
      <p:bldP spid="48" grpId="0" animBg="1"/>
      <p:bldP spid="49" grpId="0" animBg="1"/>
      <p:bldP spid="49" grpId="1" animBg="1"/>
      <p:bldP spid="50" grpId="0" animBg="1"/>
      <p:bldP spid="55" grpId="0" animBg="1"/>
      <p:bldP spid="55" grpId="1" animBg="1"/>
      <p:bldP spid="56" grpId="0" animBg="1"/>
      <p:bldP spid="56" grpId="1" animBg="1"/>
      <p:bldP spid="57" grpId="0" animBg="1"/>
      <p:bldP spid="58" grpId="0" animBg="1"/>
      <p:bldP spid="58" grpId="1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8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4279</TotalTime>
  <Words>2362</Words>
  <Application>Microsoft Office PowerPoint</Application>
  <PresentationFormat>Экран (4:3)</PresentationFormat>
  <Paragraphs>491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Домашнее задание.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513</cp:revision>
  <dcterms:created xsi:type="dcterms:W3CDTF">2009-11-04T14:29:22Z</dcterms:created>
  <dcterms:modified xsi:type="dcterms:W3CDTF">2019-12-13T06:17:32Z</dcterms:modified>
</cp:coreProperties>
</file>