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8"/>
  </p:notesMasterIdLst>
  <p:sldIdLst>
    <p:sldId id="346" r:id="rId2"/>
    <p:sldId id="347" r:id="rId3"/>
    <p:sldId id="348" r:id="rId4"/>
    <p:sldId id="353" r:id="rId5"/>
    <p:sldId id="341" r:id="rId6"/>
    <p:sldId id="317" r:id="rId7"/>
    <p:sldId id="345" r:id="rId8"/>
    <p:sldId id="318" r:id="rId9"/>
    <p:sldId id="319" r:id="rId10"/>
    <p:sldId id="349" r:id="rId11"/>
    <p:sldId id="351" r:id="rId12"/>
    <p:sldId id="358" r:id="rId13"/>
    <p:sldId id="361" r:id="rId14"/>
    <p:sldId id="334" r:id="rId15"/>
    <p:sldId id="362" r:id="rId16"/>
    <p:sldId id="363" r:id="rId17"/>
    <p:sldId id="364" r:id="rId18"/>
    <p:sldId id="344" r:id="rId19"/>
    <p:sldId id="355" r:id="rId20"/>
    <p:sldId id="356" r:id="rId21"/>
    <p:sldId id="350" r:id="rId22"/>
    <p:sldId id="343" r:id="rId23"/>
    <p:sldId id="329" r:id="rId24"/>
    <p:sldId id="323" r:id="rId25"/>
    <p:sldId id="354" r:id="rId26"/>
    <p:sldId id="359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6600"/>
    <a:srgbClr val="9900FF"/>
    <a:srgbClr val="9900CC"/>
    <a:srgbClr val="0066FF"/>
    <a:srgbClr val="FF3399"/>
    <a:srgbClr val="0014AC"/>
    <a:srgbClr val="000000"/>
    <a:srgbClr val="365D21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097" autoAdjust="0"/>
  </p:normalViewPr>
  <p:slideViewPr>
    <p:cSldViewPr>
      <p:cViewPr>
        <p:scale>
          <a:sx n="70" d="100"/>
          <a:sy n="70" d="100"/>
        </p:scale>
        <p:origin x="-197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121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8.jpeg"/><Relationship Id="rId5" Type="http://schemas.openxmlformats.org/officeDocument/2006/relationships/audio" Target="../media/audio5.wav"/><Relationship Id="rId10" Type="http://schemas.openxmlformats.org/officeDocument/2006/relationships/image" Target="../media/image7.jpeg"/><Relationship Id="rId4" Type="http://schemas.openxmlformats.org/officeDocument/2006/relationships/audio" Target="../media/audio4.wav"/><Relationship Id="rId9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4.wav"/><Relationship Id="rId9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4.wav"/><Relationship Id="rId9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4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8.wav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../../dos/DOSBox-0.74/&#1071;&#1088;&#1083;&#1099;&#1082;%20&#1076;&#1083;&#1103;%20DOSBox.lnk" TargetMode="Externa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../../dos/DOSBox-0.74/&#1071;&#1088;&#1083;&#1099;&#1082;%20&#1076;&#1083;&#1103;%20DOSBox.lnk" TargetMode="External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12845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cap="al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ТЕМА:\ т.№18\ </a:t>
            </a:r>
            <a:r>
              <a:rPr lang="ru-RU" sz="2400" b="1" u="sng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повторение темы </a:t>
            </a:r>
          </a:p>
          <a:p>
            <a:pPr algn="ctr"/>
            <a:r>
              <a:rPr lang="ru-RU" sz="2400" b="1" u="sng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u="sng" cap="all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ГлАЗ</a:t>
            </a:r>
            <a:r>
              <a:rPr lang="ru-RU" sz="2400" b="1" u="sng" cap="al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оптическая система</a:t>
            </a:r>
            <a:r>
              <a:rPr lang="ru-RU" sz="2400" b="1" u="sng" cap="al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   </a:t>
            </a:r>
            <a:r>
              <a:rPr lang="ru-RU" sz="2400" b="1" u="sng" cap="al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ОЧКИ,  ОПТИЧЕСКИЕ ПРИБОРЫ».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 Повторить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оптические элементы глаза.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Повторить понятие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акомодации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РНЗ.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Повторить устройство оптических приборов (проекционный аппарат, фотоаппарат, лупа.)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Повторить способы исправления дефектов зрения.</a:t>
            </a:r>
          </a:p>
          <a:p>
            <a:r>
              <a:rPr lang="ru-RU" sz="2400" b="1" u="sng" cap="all" dirty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u="sng" cap="all" dirty="0" err="1">
                <a:latin typeface="Times New Roman" pitchFamily="18" charset="0"/>
                <a:cs typeface="Times New Roman" pitchFamily="18" charset="0"/>
              </a:rPr>
              <a:t>ТИп</a:t>
            </a:r>
            <a:r>
              <a:rPr lang="ru-RU" sz="2400" b="1" i="1" u="sng" cap="all" dirty="0">
                <a:latin typeface="Times New Roman" pitchFamily="18" charset="0"/>
                <a:cs typeface="Times New Roman" pitchFamily="18" charset="0"/>
              </a:rPr>
              <a:t> УРОКА: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u="sng" cap="all" dirty="0">
                <a:latin typeface="Times New Roman" pitchFamily="18" charset="0"/>
                <a:cs typeface="Times New Roman" pitchFamily="18" charset="0"/>
              </a:rPr>
              <a:t>ВИД УРОКА: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ДЕМОНСТРАЦИИ: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Модель глаза.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Фотоаппарат.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Проекционный аппарат.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14616" y="107340"/>
            <a:ext cx="3193888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Урок - 5  (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III o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) \3у11н\  №43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183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5"/>
          <p:cNvSpPr txBox="1">
            <a:spLocks noChangeArrowheads="1"/>
          </p:cNvSpPr>
          <p:nvPr/>
        </p:nvSpPr>
        <p:spPr bwMode="auto">
          <a:xfrm>
            <a:off x="395536" y="548680"/>
            <a:ext cx="8568952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Зачем мы ПРИЩУРИВАЕМСЯ,  если что-то плохо видно?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5"/>
          <p:cNvSpPr txBox="1">
            <a:spLocks noChangeArrowheads="1"/>
          </p:cNvSpPr>
          <p:nvPr/>
        </p:nvSpPr>
        <p:spPr bwMode="auto">
          <a:xfrm>
            <a:off x="395536" y="1844824"/>
            <a:ext cx="8424936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Зачем  нам два глаза?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Наверно про запас…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251520" y="2780928"/>
            <a:ext cx="8712968" cy="122413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Какое изображение дают фотоаппараты и проекторы?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398620" y="4437112"/>
            <a:ext cx="8712968" cy="122413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Дальнорукость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близозоркость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 что это?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065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- рельсы кажутся сходящимися. Почему? 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Зачем при встрече машин водители выключают фары? 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 в воде все предметы мы видим неясно?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при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прищуривании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предметы видно лучше. Почему?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серп луны виден больше, чем 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её пепельный диск</a:t>
            </a:r>
            <a:r>
              <a:rPr lang="ru-RU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Почему?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Почему хрусталик рыбьего глаза почти сферический?</a:t>
            </a:r>
            <a:endParaRPr lang="ru-RU" sz="36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08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gray">
          <a:xfrm>
            <a:off x="357158" y="500042"/>
            <a:ext cx="6988190" cy="1669848"/>
          </a:xfrm>
          <a:prstGeom prst="rect">
            <a:avLst/>
          </a:prstGeom>
          <a:solidFill>
            <a:srgbClr val="FFFF00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??? Стр. 194,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Близорукий глаз может различать более мелкие предметы. Почему?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. . . . . . . . . . . . . . . . . . . . . . . . . . . . . . . . . . . . . . . . . . . . . . . . . . . . . . . . . . . . . . . . . . . . . . . . . . . . . . . . . . . . . . . . . . . . . . . . . . . . . . . . . . 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оптическая сила глаза больше: при рассматривании близких или далеких предметов?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. . . . . . . . . . . . . . . . . . . . . . . . . . . . . . . . . . . . . . . . . . . . . . . . . . . . . . . . . . . . . . . . . . . . . . . . . . . . . . . . . . . . . . . . . . . . . . . . . . . . . . . . . . . . . . . . . . . . . . . . . . . . . . . . . . . . . . . . . . . . . . 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с увеличением изображения его освещенность уменьшается?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. . . . . . . . . . . . . . . . . . . . . . . . . . . . . . . . . . . . . . . . . . . . . . . . . . . . . . . . . . . . . . . . . . . . . . . . . . . . . . . . . . . . . . . . . . . . . . . . . . . . . . 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728" y="6273225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18-1,2,3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ФотФ</a:t>
            </a:r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,стр.30</a:t>
            </a:r>
            <a:endParaRPr lang="ru-RU" sz="3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468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Скругленный прямоугольник 80"/>
          <p:cNvSpPr/>
          <p:nvPr/>
        </p:nvSpPr>
        <p:spPr>
          <a:xfrm>
            <a:off x="4214810" y="4643446"/>
            <a:ext cx="235745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V="1">
            <a:off x="486310" y="1857363"/>
            <a:ext cx="6228829" cy="214052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V="1">
            <a:off x="1723274" y="214289"/>
            <a:ext cx="7063568" cy="378360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2422513" y="1054208"/>
            <a:ext cx="3726851" cy="291674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V="1">
            <a:off x="2975697" y="1573913"/>
            <a:ext cx="1819533" cy="243541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1571604" y="928670"/>
            <a:ext cx="3716520" cy="5000660"/>
          </a:xfrm>
          <a:prstGeom prst="line">
            <a:avLst/>
          </a:prstGeom>
          <a:noFill/>
          <a:ln w="38100">
            <a:solidFill>
              <a:srgbClr val="993366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460375" y="3997893"/>
            <a:ext cx="336174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3772244" y="428603"/>
            <a:ext cx="4585969" cy="358365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1500166" y="3753616"/>
            <a:ext cx="2627696" cy="2032837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214282" y="2843049"/>
            <a:ext cx="8208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3828108" y="1508602"/>
            <a:ext cx="15961" cy="28467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>
            <a:off x="500034" y="2857417"/>
            <a:ext cx="0" cy="1154844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 flipH="1" flipV="1">
            <a:off x="6387825" y="1948628"/>
            <a:ext cx="11971" cy="865684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1200126" y="2841907"/>
            <a:ext cx="0" cy="1154844"/>
          </a:xfrm>
          <a:prstGeom prst="line">
            <a:avLst/>
          </a:prstGeom>
          <a:noFill/>
          <a:ln w="57150">
            <a:solidFill>
              <a:srgbClr val="00808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1714480" y="2830477"/>
            <a:ext cx="0" cy="1154844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2395625" y="2857417"/>
            <a:ext cx="0" cy="1154844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3002136" y="2830477"/>
            <a:ext cx="0" cy="1154844"/>
          </a:xfrm>
          <a:prstGeom prst="line">
            <a:avLst/>
          </a:prstGeom>
          <a:noFill/>
          <a:ln w="5715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 flipV="1">
            <a:off x="7048203" y="1425653"/>
            <a:ext cx="0" cy="1404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>
            <a:off x="1916800" y="2825089"/>
            <a:ext cx="0" cy="2602440"/>
          </a:xfrm>
          <a:prstGeom prst="line">
            <a:avLst/>
          </a:prstGeom>
          <a:noFill/>
          <a:ln w="76200">
            <a:solidFill>
              <a:srgbClr val="993366"/>
            </a:solidFill>
            <a:prstDash val="dash"/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9" name="Line 27"/>
          <p:cNvSpPr>
            <a:spLocks noChangeShapeType="1"/>
          </p:cNvSpPr>
          <p:nvPr/>
        </p:nvSpPr>
        <p:spPr bwMode="auto">
          <a:xfrm flipH="1" flipV="1">
            <a:off x="8298206" y="460036"/>
            <a:ext cx="0" cy="2340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357422" y="2714620"/>
            <a:ext cx="71438" cy="2143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060636" y="302323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F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214942" y="2774628"/>
            <a:ext cx="71438" cy="2143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143108" y="221455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F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V="1">
            <a:off x="1158661" y="1438557"/>
            <a:ext cx="5897523" cy="2573704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7" name="Группа 36"/>
          <p:cNvGrpSpPr/>
          <p:nvPr/>
        </p:nvGrpSpPr>
        <p:grpSpPr>
          <a:xfrm rot="19059571">
            <a:off x="5724363" y="3350647"/>
            <a:ext cx="1035045" cy="428628"/>
            <a:chOff x="5357818" y="6000768"/>
            <a:chExt cx="1035045" cy="42862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3820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035045" cy="428628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 </a:t>
              </a:r>
              <a:r>
                <a:rPr lang="ru-RU" sz="2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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3821" name="Group 29"/>
            <p:cNvGrpSpPr>
              <a:grpSpLocks/>
            </p:cNvGrpSpPr>
            <p:nvPr/>
          </p:nvGrpSpPr>
          <p:grpSpPr bwMode="auto">
            <a:xfrm>
              <a:off x="6025968" y="6044619"/>
              <a:ext cx="164941" cy="347738"/>
              <a:chOff x="8203" y="2585"/>
              <a:chExt cx="141" cy="1302"/>
            </a:xfrm>
            <a:grpFill/>
          </p:grpSpPr>
          <p:sp>
            <p:nvSpPr>
              <p:cNvPr id="33822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823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38" name="Группа 37"/>
          <p:cNvGrpSpPr/>
          <p:nvPr/>
        </p:nvGrpSpPr>
        <p:grpSpPr>
          <a:xfrm rot="19059571">
            <a:off x="6599433" y="3078725"/>
            <a:ext cx="1035045" cy="428628"/>
            <a:chOff x="5357818" y="6000768"/>
            <a:chExt cx="1035045" cy="428628"/>
          </a:xfrm>
          <a:solidFill>
            <a:schemeClr val="bg1"/>
          </a:solidFill>
        </p:grpSpPr>
        <p:sp>
          <p:nvSpPr>
            <p:cNvPr id="39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035045" cy="4286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 =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0" name="Group 29"/>
            <p:cNvGrpSpPr>
              <a:grpSpLocks/>
            </p:cNvGrpSpPr>
            <p:nvPr/>
          </p:nvGrpSpPr>
          <p:grpSpPr bwMode="auto">
            <a:xfrm>
              <a:off x="6025968" y="6044615"/>
              <a:ext cx="164941" cy="347736"/>
              <a:chOff x="8203" y="2585"/>
              <a:chExt cx="141" cy="1302"/>
            </a:xfrm>
            <a:grpFill/>
          </p:grpSpPr>
          <p:sp>
            <p:nvSpPr>
              <p:cNvPr id="41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3" name="Прямоугольник 42"/>
          <p:cNvSpPr/>
          <p:nvPr/>
        </p:nvSpPr>
        <p:spPr>
          <a:xfrm>
            <a:off x="357158" y="2214554"/>
            <a:ext cx="33855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58728" y="2214554"/>
            <a:ext cx="338554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0066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643042" y="2214554"/>
            <a:ext cx="338554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dirty="0"/>
          </a:p>
        </p:txBody>
      </p:sp>
      <p:grpSp>
        <p:nvGrpSpPr>
          <p:cNvPr id="46" name="Группа 45"/>
          <p:cNvGrpSpPr/>
          <p:nvPr/>
        </p:nvGrpSpPr>
        <p:grpSpPr>
          <a:xfrm rot="19059571">
            <a:off x="7975799" y="2707260"/>
            <a:ext cx="1035045" cy="538072"/>
            <a:chOff x="5357818" y="6000768"/>
            <a:chExt cx="1035045" cy="538072"/>
          </a:xfrm>
          <a:solidFill>
            <a:schemeClr val="bg2"/>
          </a:solidFill>
        </p:grpSpPr>
        <p:sp>
          <p:nvSpPr>
            <p:cNvPr id="47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035045" cy="538072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Д</a:t>
              </a:r>
              <a:r>
                <a:rPr lang="ru-RU" sz="3600" b="1" dirty="0" smtClean="0">
                  <a:sym typeface="Symbol"/>
                </a:rPr>
                <a:t>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" name="Group 29"/>
            <p:cNvGrpSpPr>
              <a:grpSpLocks/>
            </p:cNvGrpSpPr>
            <p:nvPr/>
          </p:nvGrpSpPr>
          <p:grpSpPr bwMode="auto">
            <a:xfrm>
              <a:off x="6025968" y="6044615"/>
              <a:ext cx="164941" cy="347736"/>
              <a:chOff x="8203" y="2585"/>
              <a:chExt cx="141" cy="1302"/>
            </a:xfrm>
            <a:grpFill/>
          </p:grpSpPr>
          <p:sp>
            <p:nvSpPr>
              <p:cNvPr id="49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1" name="Прямоугольник 50"/>
          <p:cNvSpPr/>
          <p:nvPr/>
        </p:nvSpPr>
        <p:spPr>
          <a:xfrm>
            <a:off x="2285984" y="1857364"/>
            <a:ext cx="338554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643702" y="214290"/>
            <a:ext cx="1059906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4 - нет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53" name="Group 78"/>
          <p:cNvGrpSpPr>
            <a:grpSpLocks/>
          </p:cNvGrpSpPr>
          <p:nvPr/>
        </p:nvGrpSpPr>
        <p:grpSpPr bwMode="auto">
          <a:xfrm rot="16844767" flipH="1">
            <a:off x="5579332" y="418040"/>
            <a:ext cx="736454" cy="915339"/>
            <a:chOff x="3340" y="2819"/>
            <a:chExt cx="552" cy="673"/>
          </a:xfrm>
        </p:grpSpPr>
        <p:sp>
          <p:nvSpPr>
            <p:cNvPr id="54" name="Arc 79"/>
            <p:cNvSpPr>
              <a:spLocks/>
            </p:cNvSpPr>
            <p:nvPr/>
          </p:nvSpPr>
          <p:spPr bwMode="auto">
            <a:xfrm>
              <a:off x="3569" y="3064"/>
              <a:ext cx="215" cy="4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Line 80"/>
            <p:cNvSpPr>
              <a:spLocks noChangeShapeType="1"/>
            </p:cNvSpPr>
            <p:nvPr/>
          </p:nvSpPr>
          <p:spPr bwMode="auto">
            <a:xfrm>
              <a:off x="3356" y="3473"/>
              <a:ext cx="536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Line 81"/>
            <p:cNvSpPr>
              <a:spLocks noChangeShapeType="1"/>
            </p:cNvSpPr>
            <p:nvPr/>
          </p:nvSpPr>
          <p:spPr bwMode="auto">
            <a:xfrm flipV="1">
              <a:off x="3340" y="2819"/>
              <a:ext cx="383" cy="65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Oval 82"/>
            <p:cNvSpPr>
              <a:spLocks noChangeArrowheads="1"/>
            </p:cNvSpPr>
            <p:nvPr/>
          </p:nvSpPr>
          <p:spPr bwMode="auto">
            <a:xfrm>
              <a:off x="3609" y="3190"/>
              <a:ext cx="141" cy="184"/>
            </a:xfrm>
            <a:prstGeom prst="ellipse">
              <a:avLst/>
            </a:prstGeom>
            <a:solidFill>
              <a:srgbClr val="0014AC"/>
            </a:solidFill>
            <a:ln w="34925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8" name="Прямоугольник 57"/>
          <p:cNvSpPr/>
          <p:nvPr/>
        </p:nvSpPr>
        <p:spPr>
          <a:xfrm>
            <a:off x="2928926" y="2214554"/>
            <a:ext cx="33855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64" name="Группа 63"/>
          <p:cNvGrpSpPr/>
          <p:nvPr/>
        </p:nvGrpSpPr>
        <p:grpSpPr>
          <a:xfrm>
            <a:off x="428596" y="5286388"/>
            <a:ext cx="1035045" cy="539803"/>
            <a:chOff x="5357818" y="6000767"/>
            <a:chExt cx="1035045" cy="539803"/>
          </a:xfrm>
          <a:solidFill>
            <a:schemeClr val="bg1">
              <a:lumMod val="85000"/>
            </a:schemeClr>
          </a:solidFill>
        </p:grpSpPr>
        <p:sp>
          <p:nvSpPr>
            <p:cNvPr id="65" name="Text Box 28"/>
            <p:cNvSpPr txBox="1">
              <a:spLocks noChangeArrowheads="1"/>
            </p:cNvSpPr>
            <p:nvPr/>
          </p:nvSpPr>
          <p:spPr bwMode="auto">
            <a:xfrm>
              <a:off x="5357818" y="6000767"/>
              <a:ext cx="1035045" cy="539803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</a:t>
              </a:r>
              <a:r>
                <a:rPr lang="ru-RU" sz="3600" b="1" dirty="0" smtClean="0">
                  <a:solidFill>
                    <a:srgbClr val="7030A0"/>
                  </a:solidFill>
                  <a:sym typeface="Symbol"/>
                </a:rPr>
                <a:t>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6" name="Group 29"/>
            <p:cNvGrpSpPr>
              <a:grpSpLocks/>
            </p:cNvGrpSpPr>
            <p:nvPr/>
          </p:nvGrpSpPr>
          <p:grpSpPr bwMode="auto">
            <a:xfrm>
              <a:off x="6152308" y="6065982"/>
              <a:ext cx="164941" cy="374444"/>
              <a:chOff x="8311" y="2665"/>
              <a:chExt cx="141" cy="1402"/>
            </a:xfrm>
            <a:grpFill/>
          </p:grpSpPr>
          <p:sp>
            <p:nvSpPr>
              <p:cNvPr id="67" name="Oval 30"/>
              <p:cNvSpPr>
                <a:spLocks noChangeArrowheads="1"/>
              </p:cNvSpPr>
              <p:nvPr/>
            </p:nvSpPr>
            <p:spPr bwMode="auto">
              <a:xfrm>
                <a:off x="8311" y="2665"/>
                <a:ext cx="141" cy="141"/>
              </a:xfrm>
              <a:prstGeom prst="ellipse">
                <a:avLst/>
              </a:prstGeom>
              <a:grpFill/>
              <a:ln w="38100">
                <a:solidFill>
                  <a:srgbClr val="7030A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Line 31"/>
              <p:cNvSpPr>
                <a:spLocks noChangeShapeType="1"/>
              </p:cNvSpPr>
              <p:nvPr/>
            </p:nvSpPr>
            <p:spPr bwMode="auto">
              <a:xfrm flipV="1">
                <a:off x="8377" y="2989"/>
                <a:ext cx="0" cy="1078"/>
              </a:xfrm>
              <a:prstGeom prst="line">
                <a:avLst/>
              </a:prstGeom>
              <a:grpFill/>
              <a:ln w="38100">
                <a:solidFill>
                  <a:srgbClr val="7030A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69" name="Прямоугольник 68"/>
          <p:cNvSpPr/>
          <p:nvPr/>
        </p:nvSpPr>
        <p:spPr>
          <a:xfrm>
            <a:off x="0" y="4857760"/>
            <a:ext cx="1253869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5 - лупа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 rot="19251659">
            <a:off x="7292347" y="3614805"/>
            <a:ext cx="1884618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3 - проектор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 rot="19250571">
            <a:off x="3806850" y="3480190"/>
            <a:ext cx="238635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1 - фотоаппарат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78" name="Группа 77"/>
          <p:cNvGrpSpPr/>
          <p:nvPr/>
        </p:nvGrpSpPr>
        <p:grpSpPr>
          <a:xfrm>
            <a:off x="4214810" y="4643446"/>
            <a:ext cx="3286148" cy="905532"/>
            <a:chOff x="4143372" y="5023798"/>
            <a:chExt cx="3286148" cy="905532"/>
          </a:xfrm>
        </p:grpSpPr>
        <p:sp>
          <p:nvSpPr>
            <p:cNvPr id="60" name="Text Box 3"/>
            <p:cNvSpPr txBox="1">
              <a:spLocks noChangeArrowheads="1"/>
            </p:cNvSpPr>
            <p:nvPr/>
          </p:nvSpPr>
          <p:spPr bwMode="auto">
            <a:xfrm>
              <a:off x="5079458" y="5420894"/>
              <a:ext cx="571504" cy="500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F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072066" y="502379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u="sng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Text Box 4"/>
            <p:cNvSpPr txBox="1">
              <a:spLocks noChangeArrowheads="1"/>
            </p:cNvSpPr>
            <p:nvPr/>
          </p:nvSpPr>
          <p:spPr bwMode="auto">
            <a:xfrm>
              <a:off x="5516460" y="5167656"/>
              <a:ext cx="588637" cy="325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</a:t>
              </a:r>
              <a:endPara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29322" y="5040550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u="sng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5088" y="5406110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 Box 4"/>
            <p:cNvSpPr txBox="1">
              <a:spLocks noChangeArrowheads="1"/>
            </p:cNvSpPr>
            <p:nvPr/>
          </p:nvSpPr>
          <p:spPr bwMode="auto">
            <a:xfrm>
              <a:off x="6413622" y="5081434"/>
              <a:ext cx="588637" cy="325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+</a:t>
              </a:r>
            </a:p>
          </p:txBody>
        </p:sp>
        <p:sp>
          <p:nvSpPr>
            <p:cNvPr id="74" name="Text Box 3"/>
            <p:cNvSpPr txBox="1">
              <a:spLocks noChangeArrowheads="1"/>
            </p:cNvSpPr>
            <p:nvPr/>
          </p:nvSpPr>
          <p:spPr bwMode="auto">
            <a:xfrm>
              <a:off x="6858016" y="5420894"/>
              <a:ext cx="571504" cy="500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f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50624" y="502379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u="sng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143372" y="5143512"/>
              <a:ext cx="5000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 Box 4"/>
            <p:cNvSpPr txBox="1">
              <a:spLocks noChangeArrowheads="1"/>
            </p:cNvSpPr>
            <p:nvPr/>
          </p:nvSpPr>
          <p:spPr bwMode="auto">
            <a:xfrm>
              <a:off x="4554854" y="5163514"/>
              <a:ext cx="588637" cy="508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</a:t>
              </a:r>
              <a:endPara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79" name="Line 25"/>
          <p:cNvSpPr>
            <a:spLocks noChangeShapeType="1"/>
          </p:cNvSpPr>
          <p:nvPr/>
        </p:nvSpPr>
        <p:spPr bwMode="auto">
          <a:xfrm>
            <a:off x="500034" y="4269009"/>
            <a:ext cx="3286148" cy="4571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0" name="TextBox 79"/>
          <p:cNvSpPr txBox="1"/>
          <p:nvPr/>
        </p:nvSpPr>
        <p:spPr>
          <a:xfrm>
            <a:off x="1299500" y="4253219"/>
            <a:ext cx="50006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Line 25"/>
          <p:cNvSpPr>
            <a:spLocks noChangeShapeType="1"/>
          </p:cNvSpPr>
          <p:nvPr/>
        </p:nvSpPr>
        <p:spPr bwMode="auto">
          <a:xfrm>
            <a:off x="3786182" y="2357430"/>
            <a:ext cx="257176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5072066" y="1857364"/>
            <a:ext cx="28575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ectangle 1"/>
          <p:cNvSpPr>
            <a:spLocks noChangeArrowheads="1"/>
          </p:cNvSpPr>
          <p:nvPr/>
        </p:nvSpPr>
        <p:spPr bwMode="auto">
          <a:xfrm>
            <a:off x="0" y="6027027"/>
            <a:ext cx="914400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Близорукий глаз может различать более мелкие предметы. Почему?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ectangle 1"/>
          <p:cNvSpPr>
            <a:spLocks noChangeArrowheads="1"/>
          </p:cNvSpPr>
          <p:nvPr/>
        </p:nvSpPr>
        <p:spPr bwMode="auto">
          <a:xfrm>
            <a:off x="0" y="6072206"/>
            <a:ext cx="914400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18-2.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оптическая сила глаза больше: при рассматривании близких или далеких предметов?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1"/>
          <p:cNvSpPr>
            <a:spLocks noChangeArrowheads="1"/>
          </p:cNvSpPr>
          <p:nvPr/>
        </p:nvSpPr>
        <p:spPr bwMode="auto">
          <a:xfrm>
            <a:off x="0" y="5955589"/>
            <a:ext cx="914400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с увеличением изображения его освещенность уменьшается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. . . . . 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 rot="19250571">
            <a:off x="3903114" y="3261009"/>
            <a:ext cx="279984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Далёкого предмета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 rot="19251659">
            <a:off x="7810157" y="3785804"/>
            <a:ext cx="1418786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близкого</a:t>
            </a:r>
            <a:endParaRPr lang="ru-RU" sz="240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7547171" y="4850401"/>
            <a:ext cx="1382547" cy="538072"/>
            <a:chOff x="5357818" y="6000768"/>
            <a:chExt cx="1382547" cy="538072"/>
          </a:xfrm>
          <a:solidFill>
            <a:schemeClr val="bg2"/>
          </a:solidFill>
        </p:grpSpPr>
        <p:sp>
          <p:nvSpPr>
            <p:cNvPr id="90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382547" cy="538072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f=2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см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1" name="Group 29"/>
            <p:cNvGrpSpPr>
              <a:grpSpLocks/>
            </p:cNvGrpSpPr>
            <p:nvPr/>
          </p:nvGrpSpPr>
          <p:grpSpPr bwMode="auto">
            <a:xfrm>
              <a:off x="6025968" y="6044615"/>
              <a:ext cx="164941" cy="347736"/>
              <a:chOff x="8203" y="2585"/>
              <a:chExt cx="141" cy="1302"/>
            </a:xfrm>
            <a:grpFill/>
          </p:grpSpPr>
          <p:sp>
            <p:nvSpPr>
              <p:cNvPr id="92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3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5" presetClass="emph" presetSubtype="0" repeatCount="5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1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3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1" dur="10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000"/>
                            </p:stCondLst>
                            <p:childTnLst>
                              <p:par>
                                <p:cTn id="2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6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8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3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8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2000"/>
                            </p:stCondLst>
                            <p:childTnLst>
                              <p:par>
                                <p:cTn id="2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10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000"/>
                            </p:stCondLst>
                            <p:childTnLst>
                              <p:par>
                                <p:cTn id="2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9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07" dur="10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09" dur="10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11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33796" grpId="0" animBg="1"/>
      <p:bldP spid="33798" grpId="0" animBg="1"/>
      <p:bldP spid="33799" grpId="0" animBg="1"/>
      <p:bldP spid="33799" grpId="1" animBg="1"/>
      <p:bldP spid="33801" grpId="0" animBg="1"/>
      <p:bldP spid="33801" grpId="1" animBg="1"/>
      <p:bldP spid="33802" grpId="0" animBg="1"/>
      <p:bldP spid="33804" grpId="0" animBg="1"/>
      <p:bldP spid="33804" grpId="1" animBg="1"/>
      <p:bldP spid="33806" grpId="0" animBg="1"/>
      <p:bldP spid="33806" grpId="1" animBg="1"/>
      <p:bldP spid="33806" grpId="2" animBg="1"/>
      <p:bldP spid="33806" grpId="3" animBg="1"/>
      <p:bldP spid="33807" grpId="0" animBg="1"/>
      <p:bldP spid="33808" grpId="0" animBg="1"/>
      <p:bldP spid="33810" grpId="0" animBg="1"/>
      <p:bldP spid="33811" grpId="0" animBg="1"/>
      <p:bldP spid="33812" grpId="0" animBg="1"/>
      <p:bldP spid="33812" grpId="1" animBg="1"/>
      <p:bldP spid="33813" grpId="0" animBg="1"/>
      <p:bldP spid="33814" grpId="0" animBg="1"/>
      <p:bldP spid="33815" grpId="0" animBg="1"/>
      <p:bldP spid="33816" grpId="0" animBg="1"/>
      <p:bldP spid="33817" grpId="0" animBg="1"/>
      <p:bldP spid="33817" grpId="1" animBg="1"/>
      <p:bldP spid="33818" grpId="0" animBg="1"/>
      <p:bldP spid="33819" grpId="0" animBg="1"/>
      <p:bldP spid="33819" grpId="1" animBg="1"/>
      <p:bldP spid="29" grpId="0" animBg="1"/>
      <p:bldP spid="30" grpId="0"/>
      <p:bldP spid="31" grpId="0" animBg="1"/>
      <p:bldP spid="32" grpId="0"/>
      <p:bldP spid="33797" grpId="0" animBg="1"/>
      <p:bldP spid="43" grpId="0" animBg="1"/>
      <p:bldP spid="44" grpId="0" animBg="1"/>
      <p:bldP spid="45" grpId="0" animBg="1"/>
      <p:bldP spid="51" grpId="0" animBg="1"/>
      <p:bldP spid="52" grpId="0" animBg="1"/>
      <p:bldP spid="58" grpId="0" animBg="1"/>
      <p:bldP spid="69" grpId="0" animBg="1"/>
      <p:bldP spid="70" grpId="0" animBg="1"/>
      <p:bldP spid="71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"/>
          <p:cNvGrpSpPr/>
          <p:nvPr/>
        </p:nvGrpSpPr>
        <p:grpSpPr>
          <a:xfrm rot="19383741">
            <a:off x="-129860" y="4632296"/>
            <a:ext cx="2650585" cy="928694"/>
            <a:chOff x="6143636" y="4000504"/>
            <a:chExt cx="2650585" cy="92869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143636" y="4071942"/>
              <a:ext cx="2643206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12"/>
            <p:cNvGrpSpPr/>
            <p:nvPr/>
          </p:nvGrpSpPr>
          <p:grpSpPr>
            <a:xfrm>
              <a:off x="6143636" y="4000504"/>
              <a:ext cx="2650585" cy="908451"/>
              <a:chOff x="2071683" y="2380592"/>
              <a:chExt cx="2650585" cy="908451"/>
            </a:xfrm>
          </p:grpSpPr>
          <p:sp>
            <p:nvSpPr>
              <p:cNvPr id="6" name="Text Box 3"/>
              <p:cNvSpPr txBox="1">
                <a:spLocks noChangeArrowheads="1"/>
              </p:cNvSpPr>
              <p:nvPr/>
            </p:nvSpPr>
            <p:spPr bwMode="auto">
              <a:xfrm>
                <a:off x="2722004" y="2777688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F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TextBox 3"/>
              <p:cNvSpPr txBox="1"/>
              <p:nvPr/>
            </p:nvSpPr>
            <p:spPr>
              <a:xfrm>
                <a:off x="2714612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357554" y="239734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373320" y="276290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3714744" y="243822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+</a:t>
                </a:r>
              </a:p>
            </p:txBody>
          </p:sp>
          <p:sp>
            <p:nvSpPr>
              <p:cNvPr id="12" name="Text Box 3"/>
              <p:cNvSpPr txBox="1">
                <a:spLocks noChangeArrowheads="1"/>
              </p:cNvSpPr>
              <p:nvPr/>
            </p:nvSpPr>
            <p:spPr bwMode="auto">
              <a:xfrm>
                <a:off x="4150764" y="2788977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f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143372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071683" y="2500306"/>
                <a:ext cx="5000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36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2483165" y="2520308"/>
                <a:ext cx="588637" cy="5084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5" name="Группа 25"/>
          <p:cNvGrpSpPr/>
          <p:nvPr/>
        </p:nvGrpSpPr>
        <p:grpSpPr>
          <a:xfrm>
            <a:off x="2453574" y="1707733"/>
            <a:ext cx="4265439" cy="3078589"/>
            <a:chOff x="2306825" y="1850609"/>
            <a:chExt cx="4265439" cy="3078589"/>
          </a:xfrm>
        </p:grpSpPr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3992475" y="2061228"/>
              <a:ext cx="0" cy="2259018"/>
            </a:xfrm>
            <a:prstGeom prst="line">
              <a:avLst/>
            </a:prstGeom>
            <a:noFill/>
            <a:ln w="57150">
              <a:solidFill>
                <a:srgbClr val="0014AC"/>
              </a:solidFill>
              <a:round/>
              <a:headEnd type="stealth" w="lg" len="lg"/>
              <a:tailEnd type="stealth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Line 3"/>
            <p:cNvSpPr>
              <a:spLocks noChangeShapeType="1"/>
            </p:cNvSpPr>
            <p:nvPr/>
          </p:nvSpPr>
          <p:spPr bwMode="auto">
            <a:xfrm>
              <a:off x="2493583" y="3025633"/>
              <a:ext cx="3789236" cy="1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Line 9"/>
            <p:cNvSpPr>
              <a:spLocks noChangeShapeType="1"/>
            </p:cNvSpPr>
            <p:nvPr/>
          </p:nvSpPr>
          <p:spPr bwMode="auto">
            <a:xfrm flipV="1">
              <a:off x="2618869" y="2240602"/>
              <a:ext cx="0" cy="77481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oval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3965179" y="2214554"/>
              <a:ext cx="2571768" cy="27146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Line 17"/>
            <p:cNvSpPr>
              <a:spLocks noChangeShapeType="1"/>
            </p:cNvSpPr>
            <p:nvPr/>
          </p:nvSpPr>
          <p:spPr bwMode="auto">
            <a:xfrm>
              <a:off x="2615233" y="2213418"/>
              <a:ext cx="3421648" cy="202083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Line 19"/>
            <p:cNvSpPr>
              <a:spLocks noChangeShapeType="1"/>
            </p:cNvSpPr>
            <p:nvPr/>
          </p:nvSpPr>
          <p:spPr bwMode="auto">
            <a:xfrm flipV="1">
              <a:off x="3965179" y="4070384"/>
              <a:ext cx="2607085" cy="14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Line 20"/>
            <p:cNvSpPr>
              <a:spLocks noChangeShapeType="1"/>
            </p:cNvSpPr>
            <p:nvPr/>
          </p:nvSpPr>
          <p:spPr bwMode="auto">
            <a:xfrm>
              <a:off x="2607857" y="2214555"/>
              <a:ext cx="1357322" cy="18573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>
              <a:off x="2577537" y="1975698"/>
              <a:ext cx="13591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Line 26"/>
            <p:cNvSpPr>
              <a:spLocks noChangeShapeType="1"/>
            </p:cNvSpPr>
            <p:nvPr/>
          </p:nvSpPr>
          <p:spPr bwMode="auto">
            <a:xfrm flipV="1">
              <a:off x="3975208" y="4362138"/>
              <a:ext cx="1777764" cy="0"/>
            </a:xfrm>
            <a:prstGeom prst="line">
              <a:avLst/>
            </a:prstGeom>
            <a:noFill/>
            <a:ln w="9525">
              <a:solidFill>
                <a:srgbClr val="0014AC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612191" y="2220982"/>
              <a:ext cx="1357322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5181212" y="3548857"/>
              <a:ext cx="1072364" cy="794"/>
            </a:xfrm>
            <a:prstGeom prst="line">
              <a:avLst/>
            </a:prstGeom>
            <a:ln w="57150">
              <a:solidFill>
                <a:srgbClr val="006600"/>
              </a:solidFill>
              <a:headEnd type="none"/>
              <a:tailEnd type="oval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3083091" y="1850609"/>
              <a:ext cx="55634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ru-RU" sz="2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568127" y="3886146"/>
              <a:ext cx="5000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f</a:t>
              </a:r>
              <a:r>
                <a:rPr lang="ru-RU" sz="16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0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000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Oval 5"/>
            <p:cNvSpPr>
              <a:spLocks noChangeArrowheads="1"/>
            </p:cNvSpPr>
            <p:nvPr/>
          </p:nvSpPr>
          <p:spPr bwMode="auto">
            <a:xfrm>
              <a:off x="3168728" y="2954847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4722091" y="2960833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42" name="Oval 5"/>
            <p:cNvSpPr>
              <a:spLocks noChangeArrowheads="1"/>
            </p:cNvSpPr>
            <p:nvPr/>
          </p:nvSpPr>
          <p:spPr bwMode="auto">
            <a:xfrm>
              <a:off x="3965198" y="2936574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79691" y="3357562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306825" y="2365070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75402" y="2529212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1438" y="3071810"/>
            <a:ext cx="1571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643738" y="1822997"/>
            <a:ext cx="1071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821505" y="3107529"/>
            <a:ext cx="17859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42844" y="2214554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=2</a:t>
            </a:r>
            <a:endParaRPr lang="ru-RU" sz="3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1438" y="3558605"/>
            <a:ext cx="1857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=5 см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3"/>
          <p:cNvSpPr txBox="1">
            <a:spLocks noChangeArrowheads="1"/>
          </p:cNvSpPr>
          <p:nvPr/>
        </p:nvSpPr>
        <p:spPr bwMode="auto">
          <a:xfrm>
            <a:off x="7572332" y="1394369"/>
            <a:ext cx="150013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2d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1438" y="2643182"/>
            <a:ext cx="1857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=?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429520" y="5715016"/>
            <a:ext cx="1357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0.5</a:t>
            </a:r>
            <a:endParaRPr lang="ru-RU" sz="3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-40968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помощью собирающей линзы на экране получено уменьшенное изображение. Размер предмета равен 10 см, размер изображения 5 см. Оставляя экран и предмет неподвижными, линзу перемещают в сторону предмета. Определить величину второго четкого изображения.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6" name="Группа 25"/>
          <p:cNvGrpSpPr/>
          <p:nvPr/>
        </p:nvGrpSpPr>
        <p:grpSpPr>
          <a:xfrm>
            <a:off x="2143108" y="1610013"/>
            <a:ext cx="4572032" cy="3306828"/>
            <a:chOff x="2000232" y="1622370"/>
            <a:chExt cx="4572032" cy="3306828"/>
          </a:xfrm>
        </p:grpSpPr>
        <p:sp>
          <p:nvSpPr>
            <p:cNvPr id="104" name="Line 8"/>
            <p:cNvSpPr>
              <a:spLocks noChangeShapeType="1"/>
            </p:cNvSpPr>
            <p:nvPr/>
          </p:nvSpPr>
          <p:spPr bwMode="auto">
            <a:xfrm>
              <a:off x="3992475" y="2061228"/>
              <a:ext cx="0" cy="2259018"/>
            </a:xfrm>
            <a:prstGeom prst="line">
              <a:avLst/>
            </a:prstGeom>
            <a:noFill/>
            <a:ln w="57150">
              <a:solidFill>
                <a:srgbClr val="0014AC"/>
              </a:solidFill>
              <a:round/>
              <a:headEnd type="stealth" w="lg" len="lg"/>
              <a:tailEnd type="stealth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Line 3"/>
            <p:cNvSpPr>
              <a:spLocks noChangeShapeType="1"/>
            </p:cNvSpPr>
            <p:nvPr/>
          </p:nvSpPr>
          <p:spPr bwMode="auto">
            <a:xfrm>
              <a:off x="2493583" y="3025633"/>
              <a:ext cx="3789236" cy="1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Line 9"/>
            <p:cNvSpPr>
              <a:spLocks noChangeShapeType="1"/>
            </p:cNvSpPr>
            <p:nvPr/>
          </p:nvSpPr>
          <p:spPr bwMode="auto">
            <a:xfrm flipV="1">
              <a:off x="2618869" y="2240602"/>
              <a:ext cx="0" cy="77481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oval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Line 16"/>
            <p:cNvSpPr>
              <a:spLocks noChangeShapeType="1"/>
            </p:cNvSpPr>
            <p:nvPr/>
          </p:nvSpPr>
          <p:spPr bwMode="auto">
            <a:xfrm>
              <a:off x="3965179" y="2214554"/>
              <a:ext cx="2571768" cy="27146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" name="Line 17"/>
            <p:cNvSpPr>
              <a:spLocks noChangeShapeType="1"/>
            </p:cNvSpPr>
            <p:nvPr/>
          </p:nvSpPr>
          <p:spPr bwMode="auto">
            <a:xfrm>
              <a:off x="2615233" y="2213418"/>
              <a:ext cx="3421648" cy="202083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Line 19"/>
            <p:cNvSpPr>
              <a:spLocks noChangeShapeType="1"/>
            </p:cNvSpPr>
            <p:nvPr/>
          </p:nvSpPr>
          <p:spPr bwMode="auto">
            <a:xfrm flipV="1">
              <a:off x="3965179" y="4070384"/>
              <a:ext cx="2607085" cy="14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Line 20"/>
            <p:cNvSpPr>
              <a:spLocks noChangeShapeType="1"/>
            </p:cNvSpPr>
            <p:nvPr/>
          </p:nvSpPr>
          <p:spPr bwMode="auto">
            <a:xfrm>
              <a:off x="2607857" y="2214555"/>
              <a:ext cx="1357322" cy="18573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" name="Line 25"/>
            <p:cNvSpPr>
              <a:spLocks noChangeShapeType="1"/>
            </p:cNvSpPr>
            <p:nvPr/>
          </p:nvSpPr>
          <p:spPr bwMode="auto">
            <a:xfrm>
              <a:off x="2577537" y="1975698"/>
              <a:ext cx="13591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" name="Line 26"/>
            <p:cNvSpPr>
              <a:spLocks noChangeShapeType="1"/>
            </p:cNvSpPr>
            <p:nvPr/>
          </p:nvSpPr>
          <p:spPr bwMode="auto">
            <a:xfrm flipV="1">
              <a:off x="3975208" y="4362138"/>
              <a:ext cx="1777764" cy="0"/>
            </a:xfrm>
            <a:prstGeom prst="line">
              <a:avLst/>
            </a:prstGeom>
            <a:noFill/>
            <a:ln w="9525">
              <a:solidFill>
                <a:srgbClr val="0014AC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13" name="Прямая соединительная линия 112"/>
            <p:cNvCxnSpPr/>
            <p:nvPr/>
          </p:nvCxnSpPr>
          <p:spPr>
            <a:xfrm>
              <a:off x="2612191" y="2220982"/>
              <a:ext cx="1357322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rot="5400000">
              <a:off x="5181212" y="3548857"/>
              <a:ext cx="1072364" cy="794"/>
            </a:xfrm>
            <a:prstGeom prst="line">
              <a:avLst/>
            </a:prstGeom>
            <a:ln w="57150">
              <a:solidFill>
                <a:srgbClr val="006600"/>
              </a:solidFill>
              <a:headEnd type="none"/>
              <a:tailEnd type="oval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 rot="10800000">
              <a:off x="3071802" y="1622370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0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 rot="10800000">
              <a:off x="4857752" y="4000504"/>
              <a:ext cx="6429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" name="Oval 5"/>
            <p:cNvSpPr>
              <a:spLocks noChangeArrowheads="1"/>
            </p:cNvSpPr>
            <p:nvPr/>
          </p:nvSpPr>
          <p:spPr bwMode="auto">
            <a:xfrm>
              <a:off x="3168728" y="2954847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118" name="Oval 5"/>
            <p:cNvSpPr>
              <a:spLocks noChangeArrowheads="1"/>
            </p:cNvSpPr>
            <p:nvPr/>
          </p:nvSpPr>
          <p:spPr bwMode="auto">
            <a:xfrm>
              <a:off x="4722091" y="2960833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119" name="Oval 5"/>
            <p:cNvSpPr>
              <a:spLocks noChangeArrowheads="1"/>
            </p:cNvSpPr>
            <p:nvPr/>
          </p:nvSpPr>
          <p:spPr bwMode="auto">
            <a:xfrm>
              <a:off x="3965198" y="2936574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" name="TextBox 119"/>
            <p:cNvSpPr txBox="1"/>
            <p:nvPr/>
          </p:nvSpPr>
          <p:spPr>
            <a:xfrm rot="10800000">
              <a:off x="5679691" y="3357562"/>
              <a:ext cx="5353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ru-RU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 rot="10800000">
              <a:off x="2000232" y="2500306"/>
              <a:ext cx="6429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ru-RU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375402" y="2529212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7643738" y="2323063"/>
            <a:ext cx="1071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857952" y="2823129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+f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+f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6857952" y="3323195"/>
            <a:ext cx="2214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+f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2d</a:t>
            </a:r>
            <a:r>
              <a:rPr lang="ru-RU" sz="2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143704" y="3786190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+f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8" name="Прямая со стрелкой 127"/>
          <p:cNvCxnSpPr/>
          <p:nvPr/>
        </p:nvCxnSpPr>
        <p:spPr>
          <a:xfrm rot="5400000">
            <a:off x="7572332" y="2680253"/>
            <a:ext cx="857256" cy="71438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7000828" y="4323327"/>
            <a:ext cx="1928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7286548" y="4751955"/>
            <a:ext cx="15716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6786578" y="5168226"/>
            <a:ext cx="1071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15"/>
          <p:cNvGrpSpPr/>
          <p:nvPr/>
        </p:nvGrpSpPr>
        <p:grpSpPr>
          <a:xfrm>
            <a:off x="4857752" y="1643050"/>
            <a:ext cx="1857388" cy="928694"/>
            <a:chOff x="6715140" y="3357562"/>
            <a:chExt cx="1857388" cy="928694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6715140" y="3429000"/>
              <a:ext cx="1857388" cy="857256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6" name="Группа 20"/>
            <p:cNvGrpSpPr/>
            <p:nvPr/>
          </p:nvGrpSpPr>
          <p:grpSpPr>
            <a:xfrm>
              <a:off x="6786578" y="3357562"/>
              <a:ext cx="1690372" cy="898140"/>
              <a:chOff x="6850624" y="1719916"/>
              <a:chExt cx="1690372" cy="898140"/>
            </a:xfrm>
          </p:grpSpPr>
          <p:sp>
            <p:nvSpPr>
              <p:cNvPr id="19" name="Text Box 2"/>
              <p:cNvSpPr txBox="1">
                <a:spLocks noChangeArrowheads="1"/>
              </p:cNvSpPr>
              <p:nvPr/>
            </p:nvSpPr>
            <p:spPr bwMode="auto">
              <a:xfrm>
                <a:off x="6929455" y="2071679"/>
                <a:ext cx="428628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850624" y="1719916"/>
                <a:ext cx="64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ru-RU" sz="2800" b="1" u="sng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7215206" y="1857364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" name="TextBox 16"/>
              <p:cNvSpPr txBox="1"/>
              <p:nvPr/>
            </p:nvSpPr>
            <p:spPr>
              <a:xfrm>
                <a:off x="7540864" y="173025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f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540864" y="2094836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 Box 4"/>
              <p:cNvSpPr txBox="1">
                <a:spLocks noChangeArrowheads="1"/>
              </p:cNvSpPr>
              <p:nvPr/>
            </p:nvSpPr>
            <p:spPr bwMode="auto">
              <a:xfrm>
                <a:off x="7865540" y="186573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8183806" y="1842580"/>
                <a:ext cx="3571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9900CC"/>
                    </a:solidFill>
                    <a:latin typeface="Times New Roman" pitchFamily="18" charset="0"/>
                    <a:cs typeface="Times New Roman" pitchFamily="18" charset="0"/>
                  </a:rPr>
                  <a:t>Г</a:t>
                </a:r>
                <a:endParaRPr lang="ru-RU" sz="32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2" name="TextBox 81"/>
          <p:cNvSpPr txBox="1"/>
          <p:nvPr/>
        </p:nvSpPr>
        <p:spPr>
          <a:xfrm>
            <a:off x="1428728" y="6211693"/>
            <a:ext cx="35719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18-4,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ФотФ</a:t>
            </a:r>
            <a:r>
              <a:rPr lang="ru-RU" sz="36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,стр.30</a:t>
            </a:r>
            <a:endParaRPr lang="ru-RU" sz="36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81481E-6 L -0.0316 0.28519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143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0" grpId="0"/>
      <p:bldP spid="51" grpId="0"/>
      <p:bldP spid="52" grpId="0"/>
      <p:bldP spid="54" grpId="0"/>
      <p:bldP spid="55" grpId="0"/>
      <p:bldP spid="8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18-5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Собирающая линза дает на экране четкое изображение предмета, которое в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раза больше этого предмета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Расстояние от предмета до линзы на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4см превышает ее фокусное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расстояние. Найти расстояние от линзы до экрана.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48"/>
          <p:cNvGrpSpPr/>
          <p:nvPr/>
        </p:nvGrpSpPr>
        <p:grpSpPr>
          <a:xfrm>
            <a:off x="4572000" y="1714488"/>
            <a:ext cx="2650585" cy="928694"/>
            <a:chOff x="6143636" y="4000504"/>
            <a:chExt cx="2650585" cy="928694"/>
          </a:xfrm>
        </p:grpSpPr>
        <p:sp>
          <p:nvSpPr>
            <p:cNvPr id="48" name="Скругленный прямоугольник 47"/>
            <p:cNvSpPr/>
            <p:nvPr/>
          </p:nvSpPr>
          <p:spPr>
            <a:xfrm>
              <a:off x="6143636" y="4071942"/>
              <a:ext cx="2643206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1" name="Группа 12"/>
            <p:cNvGrpSpPr/>
            <p:nvPr/>
          </p:nvGrpSpPr>
          <p:grpSpPr>
            <a:xfrm>
              <a:off x="6143636" y="4000504"/>
              <a:ext cx="2650585" cy="908451"/>
              <a:chOff x="2071683" y="2380592"/>
              <a:chExt cx="2650585" cy="908451"/>
            </a:xfrm>
          </p:grpSpPr>
          <p:sp>
            <p:nvSpPr>
              <p:cNvPr id="3" name="Text Box 3"/>
              <p:cNvSpPr txBox="1">
                <a:spLocks noChangeArrowheads="1"/>
              </p:cNvSpPr>
              <p:nvPr/>
            </p:nvSpPr>
            <p:spPr bwMode="auto">
              <a:xfrm>
                <a:off x="2722004" y="2777688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F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2714612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357554" y="239734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373320" y="276290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714744" y="243822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+</a:t>
                </a:r>
              </a:p>
            </p:txBody>
          </p:sp>
          <p:sp>
            <p:nvSpPr>
              <p:cNvPr id="9" name="Text Box 3"/>
              <p:cNvSpPr txBox="1">
                <a:spLocks noChangeArrowheads="1"/>
              </p:cNvSpPr>
              <p:nvPr/>
            </p:nvSpPr>
            <p:spPr bwMode="auto">
              <a:xfrm>
                <a:off x="4150764" y="2788977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f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143372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071683" y="2500306"/>
                <a:ext cx="5000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36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4"/>
              <p:cNvSpPr txBox="1">
                <a:spLocks noChangeArrowheads="1"/>
              </p:cNvSpPr>
              <p:nvPr/>
            </p:nvSpPr>
            <p:spPr bwMode="auto">
              <a:xfrm>
                <a:off x="2483165" y="2520308"/>
                <a:ext cx="588637" cy="5084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41" name="Группа 50"/>
          <p:cNvGrpSpPr/>
          <p:nvPr/>
        </p:nvGrpSpPr>
        <p:grpSpPr>
          <a:xfrm>
            <a:off x="7286612" y="1857364"/>
            <a:ext cx="1857388" cy="928694"/>
            <a:chOff x="6715140" y="3357562"/>
            <a:chExt cx="1857388" cy="928694"/>
          </a:xfrm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6715140" y="3429000"/>
              <a:ext cx="1857388" cy="857256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6" name="Группа 20"/>
            <p:cNvGrpSpPr/>
            <p:nvPr/>
          </p:nvGrpSpPr>
          <p:grpSpPr>
            <a:xfrm>
              <a:off x="6786578" y="3357562"/>
              <a:ext cx="1690372" cy="898140"/>
              <a:chOff x="6850624" y="1719916"/>
              <a:chExt cx="1690372" cy="898140"/>
            </a:xfrm>
          </p:grpSpPr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6929455" y="2071679"/>
                <a:ext cx="428628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850624" y="1719916"/>
                <a:ext cx="64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ru-RU" sz="2800" b="1" u="sng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Text Box 4"/>
              <p:cNvSpPr txBox="1">
                <a:spLocks noChangeArrowheads="1"/>
              </p:cNvSpPr>
              <p:nvPr/>
            </p:nvSpPr>
            <p:spPr bwMode="auto">
              <a:xfrm>
                <a:off x="7215206" y="1857364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540864" y="173025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f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540864" y="2094836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4"/>
              <p:cNvSpPr txBox="1">
                <a:spLocks noChangeArrowheads="1"/>
              </p:cNvSpPr>
              <p:nvPr/>
            </p:nvSpPr>
            <p:spPr bwMode="auto">
              <a:xfrm>
                <a:off x="7865540" y="186573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8183806" y="1842580"/>
                <a:ext cx="3571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9900CC"/>
                    </a:solidFill>
                    <a:latin typeface="Times New Roman" pitchFamily="18" charset="0"/>
                    <a:cs typeface="Times New Roman" pitchFamily="18" charset="0"/>
                  </a:rPr>
                  <a:t>Г</a:t>
                </a:r>
                <a:endParaRPr lang="ru-RU" sz="32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47" name="Группа 40"/>
          <p:cNvGrpSpPr/>
          <p:nvPr/>
        </p:nvGrpSpPr>
        <p:grpSpPr>
          <a:xfrm>
            <a:off x="1714480" y="1500174"/>
            <a:ext cx="4265439" cy="3346481"/>
            <a:chOff x="2306825" y="1582717"/>
            <a:chExt cx="4265439" cy="3346481"/>
          </a:xfrm>
        </p:grpSpPr>
        <p:sp>
          <p:nvSpPr>
            <p:cNvPr id="22" name="Line 8"/>
            <p:cNvSpPr>
              <a:spLocks noChangeShapeType="1"/>
            </p:cNvSpPr>
            <p:nvPr/>
          </p:nvSpPr>
          <p:spPr bwMode="auto">
            <a:xfrm>
              <a:off x="3992475" y="2061228"/>
              <a:ext cx="0" cy="2259018"/>
            </a:xfrm>
            <a:prstGeom prst="line">
              <a:avLst/>
            </a:prstGeom>
            <a:noFill/>
            <a:ln w="57150">
              <a:solidFill>
                <a:srgbClr val="0014AC"/>
              </a:solidFill>
              <a:round/>
              <a:headEnd type="stealth" w="lg" len="lg"/>
              <a:tailEnd type="stealth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Line 3"/>
            <p:cNvSpPr>
              <a:spLocks noChangeShapeType="1"/>
            </p:cNvSpPr>
            <p:nvPr/>
          </p:nvSpPr>
          <p:spPr bwMode="auto">
            <a:xfrm>
              <a:off x="2493583" y="3025633"/>
              <a:ext cx="3789236" cy="1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Line 9"/>
            <p:cNvSpPr>
              <a:spLocks noChangeShapeType="1"/>
            </p:cNvSpPr>
            <p:nvPr/>
          </p:nvSpPr>
          <p:spPr bwMode="auto">
            <a:xfrm flipV="1">
              <a:off x="2618869" y="2240602"/>
              <a:ext cx="0" cy="77481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oval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Line 16"/>
            <p:cNvSpPr>
              <a:spLocks noChangeShapeType="1"/>
            </p:cNvSpPr>
            <p:nvPr/>
          </p:nvSpPr>
          <p:spPr bwMode="auto">
            <a:xfrm>
              <a:off x="3965179" y="2214554"/>
              <a:ext cx="2571768" cy="27146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Line 17"/>
            <p:cNvSpPr>
              <a:spLocks noChangeShapeType="1"/>
            </p:cNvSpPr>
            <p:nvPr/>
          </p:nvSpPr>
          <p:spPr bwMode="auto">
            <a:xfrm>
              <a:off x="2615233" y="2213418"/>
              <a:ext cx="3421648" cy="202083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 flipV="1">
              <a:off x="3965179" y="4070384"/>
              <a:ext cx="2607085" cy="14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Line 20"/>
            <p:cNvSpPr>
              <a:spLocks noChangeShapeType="1"/>
            </p:cNvSpPr>
            <p:nvPr/>
          </p:nvSpPr>
          <p:spPr bwMode="auto">
            <a:xfrm>
              <a:off x="2607857" y="2214555"/>
              <a:ext cx="1357322" cy="18573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Line 25"/>
            <p:cNvSpPr>
              <a:spLocks noChangeShapeType="1"/>
            </p:cNvSpPr>
            <p:nvPr/>
          </p:nvSpPr>
          <p:spPr bwMode="auto">
            <a:xfrm>
              <a:off x="2577537" y="1975698"/>
              <a:ext cx="13591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 flipV="1">
              <a:off x="3975208" y="4362138"/>
              <a:ext cx="1777764" cy="0"/>
            </a:xfrm>
            <a:prstGeom prst="line">
              <a:avLst/>
            </a:prstGeom>
            <a:noFill/>
            <a:ln w="9525">
              <a:solidFill>
                <a:srgbClr val="0014AC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>
              <a:off x="2612191" y="2220982"/>
              <a:ext cx="1357322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>
              <a:off x="5181212" y="3548857"/>
              <a:ext cx="1072364" cy="794"/>
            </a:xfrm>
            <a:prstGeom prst="line">
              <a:avLst/>
            </a:prstGeom>
            <a:ln w="57150">
              <a:solidFill>
                <a:srgbClr val="006600"/>
              </a:solidFill>
              <a:headEnd type="none"/>
              <a:tailEnd type="oval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050133" y="1582717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696405" y="3957848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Oval 5"/>
            <p:cNvSpPr>
              <a:spLocks noChangeArrowheads="1"/>
            </p:cNvSpPr>
            <p:nvPr/>
          </p:nvSpPr>
          <p:spPr bwMode="auto">
            <a:xfrm>
              <a:off x="3168728" y="2954847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36" name="Oval 5"/>
            <p:cNvSpPr>
              <a:spLocks noChangeArrowheads="1"/>
            </p:cNvSpPr>
            <p:nvPr/>
          </p:nvSpPr>
          <p:spPr bwMode="auto">
            <a:xfrm>
              <a:off x="4722091" y="2960833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37" name="Oval 5"/>
            <p:cNvSpPr>
              <a:spLocks noChangeArrowheads="1"/>
            </p:cNvSpPr>
            <p:nvPr/>
          </p:nvSpPr>
          <p:spPr bwMode="auto">
            <a:xfrm>
              <a:off x="3965198" y="2936574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679691" y="3357562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306825" y="2365070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75402" y="2529212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42844" y="2214554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Г=3</a:t>
            </a:r>
            <a:endParaRPr lang="ru-RU" sz="3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2786058"/>
            <a:ext cx="1857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F+4c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142844" y="3429000"/>
            <a:ext cx="8572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-?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750067" y="3178967"/>
            <a:ext cx="17859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9" name="Группа 51"/>
          <p:cNvGrpSpPr/>
          <p:nvPr/>
        </p:nvGrpSpPr>
        <p:grpSpPr>
          <a:xfrm>
            <a:off x="7286644" y="2857496"/>
            <a:ext cx="1857388" cy="928694"/>
            <a:chOff x="6715140" y="3357562"/>
            <a:chExt cx="1857388" cy="928694"/>
          </a:xfrm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6715140" y="3429000"/>
              <a:ext cx="1857388" cy="857256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1" name="Группа 53"/>
            <p:cNvGrpSpPr/>
            <p:nvPr/>
          </p:nvGrpSpPr>
          <p:grpSpPr>
            <a:xfrm>
              <a:off x="6786578" y="3357562"/>
              <a:ext cx="1690372" cy="898140"/>
              <a:chOff x="6850624" y="1719916"/>
              <a:chExt cx="1690372" cy="898140"/>
            </a:xfrm>
          </p:grpSpPr>
          <p:sp>
            <p:nvSpPr>
              <p:cNvPr id="55" name="Text Box 2"/>
              <p:cNvSpPr txBox="1">
                <a:spLocks noChangeArrowheads="1"/>
              </p:cNvSpPr>
              <p:nvPr/>
            </p:nvSpPr>
            <p:spPr bwMode="auto">
              <a:xfrm>
                <a:off x="6929455" y="2071679"/>
                <a:ext cx="428628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850624" y="1719916"/>
                <a:ext cx="64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ru-RU" sz="2800" b="1" u="sng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Text Box 4"/>
              <p:cNvSpPr txBox="1">
                <a:spLocks noChangeArrowheads="1"/>
              </p:cNvSpPr>
              <p:nvPr/>
            </p:nvSpPr>
            <p:spPr bwMode="auto">
              <a:xfrm>
                <a:off x="7215206" y="1857364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7540864" y="173025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f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7540864" y="2094836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" name="Text Box 4"/>
              <p:cNvSpPr txBox="1">
                <a:spLocks noChangeArrowheads="1"/>
              </p:cNvSpPr>
              <p:nvPr/>
            </p:nvSpPr>
            <p:spPr bwMode="auto">
              <a:xfrm>
                <a:off x="7865540" y="186573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8183806" y="1842580"/>
                <a:ext cx="3571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9900C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ru-RU" sz="32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62" name="Text Box 3"/>
          <p:cNvSpPr txBox="1">
            <a:spLocks noChangeArrowheads="1"/>
          </p:cNvSpPr>
          <p:nvPr/>
        </p:nvSpPr>
        <p:spPr bwMode="auto">
          <a:xfrm>
            <a:off x="7786710" y="3789894"/>
            <a:ext cx="114300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=3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572364" y="4214818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-4c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Группа 63"/>
          <p:cNvGrpSpPr/>
          <p:nvPr/>
        </p:nvGrpSpPr>
        <p:grpSpPr>
          <a:xfrm>
            <a:off x="142844" y="4643446"/>
            <a:ext cx="2643206" cy="967087"/>
            <a:chOff x="6429388" y="4000504"/>
            <a:chExt cx="2643206" cy="967087"/>
          </a:xfrm>
        </p:grpSpPr>
        <p:sp>
          <p:nvSpPr>
            <p:cNvPr id="65" name="Скругленный прямоугольник 64"/>
            <p:cNvSpPr/>
            <p:nvPr/>
          </p:nvSpPr>
          <p:spPr>
            <a:xfrm>
              <a:off x="6429388" y="4071942"/>
              <a:ext cx="2643206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4" name="Группа 65"/>
            <p:cNvGrpSpPr/>
            <p:nvPr/>
          </p:nvGrpSpPr>
          <p:grpSpPr>
            <a:xfrm>
              <a:off x="6493447" y="4000504"/>
              <a:ext cx="2575442" cy="967087"/>
              <a:chOff x="2421494" y="2380592"/>
              <a:chExt cx="2575442" cy="967087"/>
            </a:xfrm>
          </p:grpSpPr>
          <p:sp>
            <p:nvSpPr>
              <p:cNvPr id="67" name="Text Box 3"/>
              <p:cNvSpPr txBox="1">
                <a:spLocks noChangeArrowheads="1"/>
              </p:cNvSpPr>
              <p:nvPr/>
            </p:nvSpPr>
            <p:spPr bwMode="auto">
              <a:xfrm>
                <a:off x="2421494" y="2737782"/>
                <a:ext cx="1007511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-4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2624300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3357554" y="239734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3373320" y="2762904"/>
                <a:ext cx="50006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" name="Text Box 4"/>
              <p:cNvSpPr txBox="1">
                <a:spLocks noChangeArrowheads="1"/>
              </p:cNvSpPr>
              <p:nvPr/>
            </p:nvSpPr>
            <p:spPr bwMode="auto">
              <a:xfrm>
                <a:off x="3714744" y="243822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+</a:t>
                </a:r>
              </a:p>
            </p:txBody>
          </p:sp>
          <p:sp>
            <p:nvSpPr>
              <p:cNvPr id="73" name="Text Box 3"/>
              <p:cNvSpPr txBox="1">
                <a:spLocks noChangeArrowheads="1"/>
              </p:cNvSpPr>
              <p:nvPr/>
            </p:nvSpPr>
            <p:spPr bwMode="auto">
              <a:xfrm>
                <a:off x="4218497" y="2788977"/>
                <a:ext cx="778439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lang="ru-RU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4301418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7" name="TextBox 76"/>
          <p:cNvSpPr txBox="1"/>
          <p:nvPr/>
        </p:nvSpPr>
        <p:spPr>
          <a:xfrm>
            <a:off x="5429257" y="6177326"/>
            <a:ext cx="335758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18-5,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СР-3 ///стр.29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4" name="Группа 74"/>
          <p:cNvGrpSpPr/>
          <p:nvPr/>
        </p:nvGrpSpPr>
        <p:grpSpPr>
          <a:xfrm>
            <a:off x="2857488" y="4629798"/>
            <a:ext cx="1445905" cy="928694"/>
            <a:chOff x="6493447" y="4000504"/>
            <a:chExt cx="1571636" cy="928694"/>
          </a:xfrm>
        </p:grpSpPr>
        <p:sp>
          <p:nvSpPr>
            <p:cNvPr id="76" name="Скругленный прямоугольник 75"/>
            <p:cNvSpPr/>
            <p:nvPr/>
          </p:nvSpPr>
          <p:spPr>
            <a:xfrm>
              <a:off x="6507037" y="4071942"/>
              <a:ext cx="1553000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6" name="Группа 77"/>
            <p:cNvGrpSpPr/>
            <p:nvPr/>
          </p:nvGrpSpPr>
          <p:grpSpPr>
            <a:xfrm>
              <a:off x="6493447" y="4000504"/>
              <a:ext cx="1571636" cy="908451"/>
              <a:chOff x="2421494" y="2380592"/>
              <a:chExt cx="1571636" cy="908451"/>
            </a:xfrm>
          </p:grpSpPr>
          <p:sp>
            <p:nvSpPr>
              <p:cNvPr id="79" name="Text Box 3"/>
              <p:cNvSpPr txBox="1">
                <a:spLocks noChangeArrowheads="1"/>
              </p:cNvSpPr>
              <p:nvPr/>
            </p:nvSpPr>
            <p:spPr bwMode="auto">
              <a:xfrm>
                <a:off x="2421494" y="2737782"/>
                <a:ext cx="1007511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-4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2624300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1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85" name="Text Box 3"/>
              <p:cNvSpPr txBox="1">
                <a:spLocks noChangeArrowheads="1"/>
              </p:cNvSpPr>
              <p:nvPr/>
            </p:nvSpPr>
            <p:spPr bwMode="auto">
              <a:xfrm>
                <a:off x="3214691" y="2788977"/>
                <a:ext cx="778439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lang="ru-RU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3297611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75" name="Группа 86"/>
          <p:cNvGrpSpPr/>
          <p:nvPr/>
        </p:nvGrpSpPr>
        <p:grpSpPr>
          <a:xfrm>
            <a:off x="4357686" y="4803168"/>
            <a:ext cx="2000264" cy="598800"/>
            <a:chOff x="6507039" y="4330398"/>
            <a:chExt cx="2174201" cy="598800"/>
          </a:xfrm>
        </p:grpSpPr>
        <p:sp>
          <p:nvSpPr>
            <p:cNvPr id="88" name="Скругленный прямоугольник 87"/>
            <p:cNvSpPr/>
            <p:nvPr/>
          </p:nvSpPr>
          <p:spPr>
            <a:xfrm>
              <a:off x="6507039" y="4429132"/>
              <a:ext cx="2096551" cy="50006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8" name="Группа 88"/>
            <p:cNvGrpSpPr/>
            <p:nvPr/>
          </p:nvGrpSpPr>
          <p:grpSpPr>
            <a:xfrm>
              <a:off x="6571098" y="4330398"/>
              <a:ext cx="2110142" cy="581954"/>
              <a:chOff x="2499145" y="2710486"/>
              <a:chExt cx="2110142" cy="581954"/>
            </a:xfrm>
          </p:grpSpPr>
          <p:sp>
            <p:nvSpPr>
              <p:cNvPr id="90" name="Text Box 3"/>
              <p:cNvSpPr txBox="1">
                <a:spLocks noChangeArrowheads="1"/>
              </p:cNvSpPr>
              <p:nvPr/>
            </p:nvSpPr>
            <p:spPr bwMode="auto">
              <a:xfrm>
                <a:off x="3175278" y="2710486"/>
                <a:ext cx="1434009" cy="5819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ru-RU" sz="3200" b="1" dirty="0" smtClean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16</a:t>
                </a:r>
                <a:endParaRPr kumimoji="0" lang="ru-RU" sz="32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3" name="Text Box 3"/>
              <p:cNvSpPr txBox="1">
                <a:spLocks noChangeArrowheads="1"/>
              </p:cNvSpPr>
              <p:nvPr/>
            </p:nvSpPr>
            <p:spPr bwMode="auto">
              <a:xfrm>
                <a:off x="2499145" y="2778726"/>
                <a:ext cx="1009450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lang="ru-RU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=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82" name="Группа 94"/>
          <p:cNvGrpSpPr/>
          <p:nvPr/>
        </p:nvGrpSpPr>
        <p:grpSpPr>
          <a:xfrm>
            <a:off x="6429388" y="4844112"/>
            <a:ext cx="1113660" cy="530560"/>
            <a:chOff x="6533230" y="4398638"/>
            <a:chExt cx="1210500" cy="530560"/>
          </a:xfrm>
        </p:grpSpPr>
        <p:sp>
          <p:nvSpPr>
            <p:cNvPr id="96" name="Скругленный прямоугольник 95"/>
            <p:cNvSpPr/>
            <p:nvPr/>
          </p:nvSpPr>
          <p:spPr>
            <a:xfrm>
              <a:off x="6584688" y="4429132"/>
              <a:ext cx="1068789" cy="50006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Text Box 3"/>
            <p:cNvSpPr txBox="1">
              <a:spLocks noChangeArrowheads="1"/>
            </p:cNvSpPr>
            <p:nvPr/>
          </p:nvSpPr>
          <p:spPr bwMode="auto">
            <a:xfrm>
              <a:off x="6533230" y="4398638"/>
              <a:ext cx="1210500" cy="500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=16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0" name="Text Box 3"/>
          <p:cNvSpPr txBox="1">
            <a:spLocks noChangeArrowheads="1"/>
          </p:cNvSpPr>
          <p:nvPr/>
        </p:nvSpPr>
        <p:spPr bwMode="auto">
          <a:xfrm>
            <a:off x="7572396" y="4854562"/>
            <a:ext cx="1517012" cy="500066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=48см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3" name="Прямая со стрелкой 102"/>
          <p:cNvCxnSpPr/>
          <p:nvPr/>
        </p:nvCxnSpPr>
        <p:spPr>
          <a:xfrm flipV="1">
            <a:off x="6858016" y="4143382"/>
            <a:ext cx="1357321" cy="78581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rot="10800000">
            <a:off x="5500694" y="2500306"/>
            <a:ext cx="2286016" cy="1928826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/>
          <p:nvPr/>
        </p:nvCxnSpPr>
        <p:spPr>
          <a:xfrm rot="16200000" flipV="1">
            <a:off x="6893735" y="2607463"/>
            <a:ext cx="1500198" cy="128588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2" grpId="0"/>
      <p:bldP spid="44" grpId="0"/>
      <p:bldP spid="62" grpId="0"/>
      <p:bldP spid="10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84666"/>
            <a:ext cx="900115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18-6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Высота предмета равна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см. Линза дает на экране изображение высотой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см. Предмет передвинули на 1,5 см от линзы и, передвинув экран на некоторое расстояние, снова получили изображение высотой 10 см. Найти фокусное расстояние линзы.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"/>
          <p:cNvGrpSpPr/>
          <p:nvPr/>
        </p:nvGrpSpPr>
        <p:grpSpPr>
          <a:xfrm>
            <a:off x="4429124" y="1462428"/>
            <a:ext cx="2650585" cy="928694"/>
            <a:chOff x="6143636" y="4000504"/>
            <a:chExt cx="2650585" cy="92869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143636" y="4071942"/>
              <a:ext cx="2643206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" name="Группа 12"/>
            <p:cNvGrpSpPr/>
            <p:nvPr/>
          </p:nvGrpSpPr>
          <p:grpSpPr>
            <a:xfrm>
              <a:off x="6143636" y="4000504"/>
              <a:ext cx="2650585" cy="908451"/>
              <a:chOff x="2071683" y="2380592"/>
              <a:chExt cx="2650585" cy="908451"/>
            </a:xfrm>
          </p:grpSpPr>
          <p:sp>
            <p:nvSpPr>
              <p:cNvPr id="6" name="Text Box 3"/>
              <p:cNvSpPr txBox="1">
                <a:spLocks noChangeArrowheads="1"/>
              </p:cNvSpPr>
              <p:nvPr/>
            </p:nvSpPr>
            <p:spPr bwMode="auto">
              <a:xfrm>
                <a:off x="2722004" y="2777688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F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TextBox 3"/>
              <p:cNvSpPr txBox="1"/>
              <p:nvPr/>
            </p:nvSpPr>
            <p:spPr>
              <a:xfrm>
                <a:off x="2714612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357554" y="239734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373320" y="276290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3714744" y="243822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+</a:t>
                </a:r>
              </a:p>
            </p:txBody>
          </p:sp>
          <p:sp>
            <p:nvSpPr>
              <p:cNvPr id="12" name="Text Box 3"/>
              <p:cNvSpPr txBox="1">
                <a:spLocks noChangeArrowheads="1"/>
              </p:cNvSpPr>
              <p:nvPr/>
            </p:nvSpPr>
            <p:spPr bwMode="auto">
              <a:xfrm>
                <a:off x="4150764" y="2788977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f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143372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071683" y="2500306"/>
                <a:ext cx="50006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36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Text Box 4"/>
              <p:cNvSpPr txBox="1">
                <a:spLocks noChangeArrowheads="1"/>
              </p:cNvSpPr>
              <p:nvPr/>
            </p:nvSpPr>
            <p:spPr bwMode="auto">
              <a:xfrm>
                <a:off x="2483165" y="2520308"/>
                <a:ext cx="588637" cy="5084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5" name="Группа 15"/>
          <p:cNvGrpSpPr/>
          <p:nvPr/>
        </p:nvGrpSpPr>
        <p:grpSpPr>
          <a:xfrm>
            <a:off x="7286644" y="1928802"/>
            <a:ext cx="1857388" cy="928694"/>
            <a:chOff x="6715140" y="3357562"/>
            <a:chExt cx="1857388" cy="928694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6715140" y="3429000"/>
              <a:ext cx="1857388" cy="857256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6" name="Группа 20"/>
            <p:cNvGrpSpPr/>
            <p:nvPr/>
          </p:nvGrpSpPr>
          <p:grpSpPr>
            <a:xfrm>
              <a:off x="6786578" y="3357562"/>
              <a:ext cx="1690372" cy="898140"/>
              <a:chOff x="6850624" y="1719916"/>
              <a:chExt cx="1690372" cy="898140"/>
            </a:xfrm>
          </p:grpSpPr>
          <p:sp>
            <p:nvSpPr>
              <p:cNvPr id="19" name="Text Box 2"/>
              <p:cNvSpPr txBox="1">
                <a:spLocks noChangeArrowheads="1"/>
              </p:cNvSpPr>
              <p:nvPr/>
            </p:nvSpPr>
            <p:spPr bwMode="auto">
              <a:xfrm>
                <a:off x="6929455" y="2071679"/>
                <a:ext cx="428628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h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850624" y="1719916"/>
                <a:ext cx="64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800" b="1" u="sng" cap="all" dirty="0" smtClean="0">
                    <a:solidFill>
                      <a:srgbClr val="0066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ru-RU" sz="2800" b="1" u="sng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7215206" y="1857364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" name="TextBox 16"/>
              <p:cNvSpPr txBox="1"/>
              <p:nvPr/>
            </p:nvSpPr>
            <p:spPr>
              <a:xfrm>
                <a:off x="7540864" y="173025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f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540864" y="2094836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Text Box 4"/>
              <p:cNvSpPr txBox="1">
                <a:spLocks noChangeArrowheads="1"/>
              </p:cNvSpPr>
              <p:nvPr/>
            </p:nvSpPr>
            <p:spPr bwMode="auto">
              <a:xfrm>
                <a:off x="7865540" y="186573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8183806" y="1842580"/>
                <a:ext cx="3571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9900CC"/>
                    </a:solidFill>
                    <a:latin typeface="Times New Roman" pitchFamily="18" charset="0"/>
                    <a:cs typeface="Times New Roman" pitchFamily="18" charset="0"/>
                  </a:rPr>
                  <a:t>Г</a:t>
                </a:r>
                <a:endParaRPr lang="ru-RU" sz="32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8" name="Группа 25"/>
          <p:cNvGrpSpPr/>
          <p:nvPr/>
        </p:nvGrpSpPr>
        <p:grpSpPr>
          <a:xfrm>
            <a:off x="1928794" y="1279105"/>
            <a:ext cx="4265439" cy="3078589"/>
            <a:chOff x="2306825" y="1850609"/>
            <a:chExt cx="4265439" cy="3078589"/>
          </a:xfrm>
        </p:grpSpPr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3992475" y="2061228"/>
              <a:ext cx="0" cy="2259018"/>
            </a:xfrm>
            <a:prstGeom prst="line">
              <a:avLst/>
            </a:prstGeom>
            <a:noFill/>
            <a:ln w="57150">
              <a:solidFill>
                <a:srgbClr val="0014AC"/>
              </a:solidFill>
              <a:round/>
              <a:headEnd type="stealth" w="lg" len="lg"/>
              <a:tailEnd type="stealth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Line 3"/>
            <p:cNvSpPr>
              <a:spLocks noChangeShapeType="1"/>
            </p:cNvSpPr>
            <p:nvPr/>
          </p:nvSpPr>
          <p:spPr bwMode="auto">
            <a:xfrm>
              <a:off x="2493583" y="3025633"/>
              <a:ext cx="3789236" cy="1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Line 9"/>
            <p:cNvSpPr>
              <a:spLocks noChangeShapeType="1"/>
            </p:cNvSpPr>
            <p:nvPr/>
          </p:nvSpPr>
          <p:spPr bwMode="auto">
            <a:xfrm flipV="1">
              <a:off x="2618869" y="2240602"/>
              <a:ext cx="0" cy="77481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oval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3965179" y="2214554"/>
              <a:ext cx="2571768" cy="27146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Line 17"/>
            <p:cNvSpPr>
              <a:spLocks noChangeShapeType="1"/>
            </p:cNvSpPr>
            <p:nvPr/>
          </p:nvSpPr>
          <p:spPr bwMode="auto">
            <a:xfrm>
              <a:off x="2615233" y="2213418"/>
              <a:ext cx="3421648" cy="202083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Line 19"/>
            <p:cNvSpPr>
              <a:spLocks noChangeShapeType="1"/>
            </p:cNvSpPr>
            <p:nvPr/>
          </p:nvSpPr>
          <p:spPr bwMode="auto">
            <a:xfrm flipV="1">
              <a:off x="3965179" y="4070384"/>
              <a:ext cx="2607085" cy="14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Line 20"/>
            <p:cNvSpPr>
              <a:spLocks noChangeShapeType="1"/>
            </p:cNvSpPr>
            <p:nvPr/>
          </p:nvSpPr>
          <p:spPr bwMode="auto">
            <a:xfrm>
              <a:off x="2607857" y="2214555"/>
              <a:ext cx="1357322" cy="18573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>
              <a:off x="2577537" y="1975698"/>
              <a:ext cx="13591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Line 26"/>
            <p:cNvSpPr>
              <a:spLocks noChangeShapeType="1"/>
            </p:cNvSpPr>
            <p:nvPr/>
          </p:nvSpPr>
          <p:spPr bwMode="auto">
            <a:xfrm flipV="1">
              <a:off x="3975208" y="4362138"/>
              <a:ext cx="1777764" cy="0"/>
            </a:xfrm>
            <a:prstGeom prst="line">
              <a:avLst/>
            </a:prstGeom>
            <a:noFill/>
            <a:ln w="9525">
              <a:solidFill>
                <a:srgbClr val="0014AC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612191" y="2220982"/>
              <a:ext cx="1357322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5181212" y="3548857"/>
              <a:ext cx="1072364" cy="794"/>
            </a:xfrm>
            <a:prstGeom prst="line">
              <a:avLst/>
            </a:prstGeom>
            <a:ln w="57150">
              <a:solidFill>
                <a:srgbClr val="006600"/>
              </a:solidFill>
              <a:headEnd type="none"/>
              <a:tailEnd type="oval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3083091" y="1850609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696405" y="3957848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Oval 5"/>
            <p:cNvSpPr>
              <a:spLocks noChangeArrowheads="1"/>
            </p:cNvSpPr>
            <p:nvPr/>
          </p:nvSpPr>
          <p:spPr bwMode="auto">
            <a:xfrm>
              <a:off x="3168728" y="2954847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41" name="Oval 5"/>
            <p:cNvSpPr>
              <a:spLocks noChangeArrowheads="1"/>
            </p:cNvSpPr>
            <p:nvPr/>
          </p:nvSpPr>
          <p:spPr bwMode="auto">
            <a:xfrm>
              <a:off x="4722091" y="2960833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42" name="Oval 5"/>
            <p:cNvSpPr>
              <a:spLocks noChangeArrowheads="1"/>
            </p:cNvSpPr>
            <p:nvPr/>
          </p:nvSpPr>
          <p:spPr bwMode="auto">
            <a:xfrm>
              <a:off x="3965198" y="2936574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79691" y="3357562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306825" y="2365070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75402" y="2529212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0" y="2928934"/>
            <a:ext cx="15716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71438" y="3905912"/>
            <a:ext cx="2143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auto">
          <a:xfrm>
            <a:off x="142844" y="4357694"/>
            <a:ext cx="8572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F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-?</a:t>
            </a:r>
            <a:endParaRPr kumimoji="0" lang="ru-RU" sz="4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1107257" y="2536025"/>
            <a:ext cx="17859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42844" y="1500174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=3</a:t>
            </a:r>
            <a:endParaRPr lang="ru-RU" sz="3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0" y="3415729"/>
            <a:ext cx="1857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=3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3"/>
          <p:cNvSpPr txBox="1">
            <a:spLocks noChangeArrowheads="1"/>
          </p:cNvSpPr>
          <p:nvPr/>
        </p:nvSpPr>
        <p:spPr bwMode="auto">
          <a:xfrm>
            <a:off x="7643866" y="2928934"/>
            <a:ext cx="150013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=3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0" y="2500306"/>
            <a:ext cx="1857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42844" y="1857364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endParaRPr lang="ru-RU" sz="32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3"/>
          <p:cNvSpPr txBox="1">
            <a:spLocks noChangeArrowheads="1"/>
          </p:cNvSpPr>
          <p:nvPr/>
        </p:nvSpPr>
        <p:spPr bwMode="auto">
          <a:xfrm>
            <a:off x="7786742" y="3357562"/>
            <a:ext cx="128585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Группа 56"/>
          <p:cNvGrpSpPr/>
          <p:nvPr/>
        </p:nvGrpSpPr>
        <p:grpSpPr>
          <a:xfrm>
            <a:off x="2428860" y="4286256"/>
            <a:ext cx="2112990" cy="928694"/>
            <a:chOff x="6786565" y="4000504"/>
            <a:chExt cx="2112990" cy="928694"/>
          </a:xfrm>
        </p:grpSpPr>
        <p:sp>
          <p:nvSpPr>
            <p:cNvPr id="58" name="Скругленный прямоугольник 57"/>
            <p:cNvSpPr/>
            <p:nvPr/>
          </p:nvSpPr>
          <p:spPr>
            <a:xfrm>
              <a:off x="6786578" y="4071942"/>
              <a:ext cx="2000264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3" name="Группа 12"/>
            <p:cNvGrpSpPr/>
            <p:nvPr/>
          </p:nvGrpSpPr>
          <p:grpSpPr>
            <a:xfrm>
              <a:off x="6786565" y="4000504"/>
              <a:ext cx="2112990" cy="905532"/>
              <a:chOff x="2714612" y="2380592"/>
              <a:chExt cx="2112990" cy="905532"/>
            </a:xfrm>
          </p:grpSpPr>
          <p:sp>
            <p:nvSpPr>
              <p:cNvPr id="60" name="Text Box 3"/>
              <p:cNvSpPr txBox="1">
                <a:spLocks noChangeArrowheads="1"/>
              </p:cNvSpPr>
              <p:nvPr/>
            </p:nvSpPr>
            <p:spPr bwMode="auto">
              <a:xfrm>
                <a:off x="2722004" y="2777688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F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" name="TextBox 3"/>
              <p:cNvSpPr txBox="1"/>
              <p:nvPr/>
            </p:nvSpPr>
            <p:spPr>
              <a:xfrm>
                <a:off x="2714612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357554" y="239734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286129" y="2762904"/>
                <a:ext cx="5872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" name="Text Box 4"/>
              <p:cNvSpPr txBox="1">
                <a:spLocks noChangeArrowheads="1"/>
              </p:cNvSpPr>
              <p:nvPr/>
            </p:nvSpPr>
            <p:spPr bwMode="auto">
              <a:xfrm>
                <a:off x="3714744" y="243822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+</a:t>
                </a:r>
              </a:p>
            </p:txBody>
          </p:sp>
          <p:sp>
            <p:nvSpPr>
              <p:cNvPr id="66" name="Text Box 3"/>
              <p:cNvSpPr txBox="1">
                <a:spLocks noChangeArrowheads="1"/>
              </p:cNvSpPr>
              <p:nvPr/>
            </p:nvSpPr>
            <p:spPr bwMode="auto">
              <a:xfrm>
                <a:off x="3970346" y="2766399"/>
                <a:ext cx="857256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4143372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7" name="Группа 69"/>
          <p:cNvGrpSpPr/>
          <p:nvPr/>
        </p:nvGrpSpPr>
        <p:grpSpPr>
          <a:xfrm>
            <a:off x="2428860" y="5214950"/>
            <a:ext cx="2112990" cy="928694"/>
            <a:chOff x="6786565" y="4000504"/>
            <a:chExt cx="2112990" cy="928694"/>
          </a:xfrm>
        </p:grpSpPr>
        <p:sp>
          <p:nvSpPr>
            <p:cNvPr id="71" name="Скругленный прямоугольник 70"/>
            <p:cNvSpPr/>
            <p:nvPr/>
          </p:nvSpPr>
          <p:spPr>
            <a:xfrm>
              <a:off x="6786578" y="4071942"/>
              <a:ext cx="2000264" cy="857256"/>
            </a:xfrm>
            <a:prstGeom prst="roundRect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9" name="Группа 12"/>
            <p:cNvGrpSpPr/>
            <p:nvPr/>
          </p:nvGrpSpPr>
          <p:grpSpPr>
            <a:xfrm>
              <a:off x="6786565" y="4000504"/>
              <a:ext cx="2112990" cy="905532"/>
              <a:chOff x="2714612" y="2380592"/>
              <a:chExt cx="2112990" cy="905532"/>
            </a:xfrm>
          </p:grpSpPr>
          <p:sp>
            <p:nvSpPr>
              <p:cNvPr id="73" name="Text Box 3"/>
              <p:cNvSpPr txBox="1">
                <a:spLocks noChangeArrowheads="1"/>
              </p:cNvSpPr>
              <p:nvPr/>
            </p:nvSpPr>
            <p:spPr bwMode="auto">
              <a:xfrm>
                <a:off x="2722004" y="2777688"/>
                <a:ext cx="571504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F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4" name="TextBox 3"/>
              <p:cNvSpPr txBox="1"/>
              <p:nvPr/>
            </p:nvSpPr>
            <p:spPr>
              <a:xfrm>
                <a:off x="2714612" y="2380592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5" name="Text Box 4"/>
              <p:cNvSpPr txBox="1">
                <a:spLocks noChangeArrowheads="1"/>
              </p:cNvSpPr>
              <p:nvPr/>
            </p:nvSpPr>
            <p:spPr bwMode="auto">
              <a:xfrm>
                <a:off x="3000364" y="2524450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2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=</a:t>
                </a:r>
                <a:endPara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3357554" y="2397344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3286129" y="2762904"/>
                <a:ext cx="5872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" name="Text Box 4"/>
              <p:cNvSpPr txBox="1">
                <a:spLocks noChangeArrowheads="1"/>
              </p:cNvSpPr>
              <p:nvPr/>
            </p:nvSpPr>
            <p:spPr bwMode="auto">
              <a:xfrm>
                <a:off x="3714744" y="2438228"/>
                <a:ext cx="588637" cy="3256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40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+</a:t>
                </a:r>
              </a:p>
            </p:txBody>
          </p:sp>
          <p:sp>
            <p:nvSpPr>
              <p:cNvPr id="79" name="Text Box 3"/>
              <p:cNvSpPr txBox="1">
                <a:spLocks noChangeArrowheads="1"/>
              </p:cNvSpPr>
              <p:nvPr/>
            </p:nvSpPr>
            <p:spPr bwMode="auto">
              <a:xfrm>
                <a:off x="3970346" y="2766399"/>
                <a:ext cx="857256" cy="5000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b="1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4143372" y="2391881"/>
                <a:ext cx="5000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b="1" u="sng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800" b="1" u="sng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800" u="sng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1" name="TextBox 80"/>
          <p:cNvSpPr txBox="1"/>
          <p:nvPr/>
        </p:nvSpPr>
        <p:spPr>
          <a:xfrm>
            <a:off x="2428860" y="6169926"/>
            <a:ext cx="2143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1,5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Левая фигурная скобка 81"/>
          <p:cNvSpPr/>
          <p:nvPr/>
        </p:nvSpPr>
        <p:spPr>
          <a:xfrm>
            <a:off x="2000232" y="4357694"/>
            <a:ext cx="428628" cy="2286016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8" name="Группа 82"/>
          <p:cNvGrpSpPr/>
          <p:nvPr/>
        </p:nvGrpSpPr>
        <p:grpSpPr>
          <a:xfrm>
            <a:off x="5000628" y="3571876"/>
            <a:ext cx="4447643" cy="3078589"/>
            <a:chOff x="2163949" y="1850609"/>
            <a:chExt cx="4447643" cy="3078589"/>
          </a:xfrm>
        </p:grpSpPr>
        <p:sp>
          <p:nvSpPr>
            <p:cNvPr id="84" name="Line 8"/>
            <p:cNvSpPr>
              <a:spLocks noChangeShapeType="1"/>
            </p:cNvSpPr>
            <p:nvPr/>
          </p:nvSpPr>
          <p:spPr bwMode="auto">
            <a:xfrm>
              <a:off x="3992475" y="2061228"/>
              <a:ext cx="0" cy="2259018"/>
            </a:xfrm>
            <a:prstGeom prst="line">
              <a:avLst/>
            </a:prstGeom>
            <a:noFill/>
            <a:ln w="57150">
              <a:solidFill>
                <a:srgbClr val="0014AC"/>
              </a:solidFill>
              <a:round/>
              <a:headEnd type="stealth" w="lg" len="lg"/>
              <a:tailEnd type="stealth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5" name="Line 3"/>
            <p:cNvSpPr>
              <a:spLocks noChangeShapeType="1"/>
            </p:cNvSpPr>
            <p:nvPr/>
          </p:nvSpPr>
          <p:spPr bwMode="auto">
            <a:xfrm>
              <a:off x="2163949" y="3025633"/>
              <a:ext cx="3789236" cy="1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6" name="Line 9"/>
            <p:cNvSpPr>
              <a:spLocks noChangeShapeType="1"/>
            </p:cNvSpPr>
            <p:nvPr/>
          </p:nvSpPr>
          <p:spPr bwMode="auto">
            <a:xfrm flipV="1">
              <a:off x="2355199" y="2240602"/>
              <a:ext cx="0" cy="774810"/>
            </a:xfrm>
            <a:prstGeom prst="line">
              <a:avLst/>
            </a:prstGeom>
            <a:noFill/>
            <a:ln w="47625">
              <a:solidFill>
                <a:srgbClr val="000000"/>
              </a:solidFill>
              <a:round/>
              <a:headEnd/>
              <a:tailEnd type="oval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7" name="Line 16"/>
            <p:cNvSpPr>
              <a:spLocks noChangeShapeType="1"/>
            </p:cNvSpPr>
            <p:nvPr/>
          </p:nvSpPr>
          <p:spPr bwMode="auto">
            <a:xfrm>
              <a:off x="3965179" y="2214554"/>
              <a:ext cx="2571768" cy="271464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Line 17"/>
            <p:cNvSpPr>
              <a:spLocks noChangeShapeType="1"/>
            </p:cNvSpPr>
            <p:nvPr/>
          </p:nvSpPr>
          <p:spPr bwMode="auto">
            <a:xfrm>
              <a:off x="2378263" y="2239967"/>
              <a:ext cx="3643338" cy="17859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9" name="Line 19"/>
            <p:cNvSpPr>
              <a:spLocks noChangeShapeType="1"/>
            </p:cNvSpPr>
            <p:nvPr/>
          </p:nvSpPr>
          <p:spPr bwMode="auto">
            <a:xfrm flipV="1">
              <a:off x="4004507" y="3779435"/>
              <a:ext cx="2607085" cy="148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0" name="Line 20"/>
            <p:cNvSpPr>
              <a:spLocks noChangeShapeType="1"/>
            </p:cNvSpPr>
            <p:nvPr/>
          </p:nvSpPr>
          <p:spPr bwMode="auto">
            <a:xfrm>
              <a:off x="2350213" y="2268018"/>
              <a:ext cx="1643074" cy="150019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Line 25"/>
            <p:cNvSpPr>
              <a:spLocks noChangeShapeType="1"/>
            </p:cNvSpPr>
            <p:nvPr/>
          </p:nvSpPr>
          <p:spPr bwMode="auto">
            <a:xfrm>
              <a:off x="2378263" y="1986918"/>
              <a:ext cx="1584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Line 26"/>
            <p:cNvSpPr>
              <a:spLocks noChangeShapeType="1"/>
            </p:cNvSpPr>
            <p:nvPr/>
          </p:nvSpPr>
          <p:spPr bwMode="auto">
            <a:xfrm flipV="1">
              <a:off x="4021337" y="3993749"/>
              <a:ext cx="1500198" cy="0"/>
            </a:xfrm>
            <a:prstGeom prst="line">
              <a:avLst/>
            </a:prstGeom>
            <a:noFill/>
            <a:ln w="9525">
              <a:solidFill>
                <a:srgbClr val="0014AC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93" name="Прямая соединительная линия 92"/>
            <p:cNvCxnSpPr/>
            <p:nvPr/>
          </p:nvCxnSpPr>
          <p:spPr>
            <a:xfrm>
              <a:off x="2439677" y="2232202"/>
              <a:ext cx="1548000" cy="1588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 rot="5400000">
              <a:off x="5090494" y="3375660"/>
              <a:ext cx="720000" cy="794"/>
            </a:xfrm>
            <a:prstGeom prst="line">
              <a:avLst/>
            </a:prstGeom>
            <a:ln w="57150">
              <a:solidFill>
                <a:srgbClr val="006600"/>
              </a:solidFill>
              <a:headEnd type="none"/>
              <a:tailEnd type="oval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3083091" y="1850609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ru-RU" sz="1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735717" y="3922311"/>
              <a:ext cx="5715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f</a:t>
              </a:r>
              <a:r>
                <a:rPr lang="ru-RU" sz="1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400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Oval 5"/>
            <p:cNvSpPr>
              <a:spLocks noChangeArrowheads="1"/>
            </p:cNvSpPr>
            <p:nvPr/>
          </p:nvSpPr>
          <p:spPr bwMode="auto">
            <a:xfrm>
              <a:off x="3168728" y="2954847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98" name="Oval 5"/>
            <p:cNvSpPr>
              <a:spLocks noChangeArrowheads="1"/>
            </p:cNvSpPr>
            <p:nvPr/>
          </p:nvSpPr>
          <p:spPr bwMode="auto">
            <a:xfrm>
              <a:off x="4722091" y="2960833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0014A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dirty="0">
                <a:solidFill>
                  <a:srgbClr val="0014AC"/>
                </a:solidFill>
              </a:endParaRPr>
            </a:p>
          </p:txBody>
        </p:sp>
        <p:sp>
          <p:nvSpPr>
            <p:cNvPr id="99" name="Oval 5"/>
            <p:cNvSpPr>
              <a:spLocks noChangeArrowheads="1"/>
            </p:cNvSpPr>
            <p:nvPr/>
          </p:nvSpPr>
          <p:spPr bwMode="auto">
            <a:xfrm>
              <a:off x="3965198" y="2936574"/>
              <a:ext cx="71419" cy="142860"/>
            </a:xfrm>
            <a:prstGeom prst="ellipse">
              <a:avLst/>
            </a:prstGeom>
            <a:solidFill>
              <a:srgbClr val="FF0000"/>
            </a:solidFill>
            <a:ln w="666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459750" y="3136493"/>
              <a:ext cx="4847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ru-RU" sz="1100" b="1" cap="all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306825" y="2365070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375402" y="2529212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F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6000761" y="6362164"/>
            <a:ext cx="314324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18-6..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СР-3/ стр.27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46" grpId="0"/>
      <p:bldP spid="48" grpId="0"/>
      <p:bldP spid="50" grpId="0"/>
      <p:bldP spid="51" grpId="0"/>
      <p:bldP spid="52" grpId="0"/>
      <p:bldP spid="54" grpId="0"/>
      <p:bldP spid="55" grpId="0"/>
      <p:bldP spid="56" grpId="0"/>
      <p:bldP spid="8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71800" y="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5786" y="714356"/>
            <a:ext cx="6286529" cy="2643206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К теме №18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Гр №4</a:t>
            </a:r>
          </a:p>
        </p:txBody>
      </p:sp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66346204"/>
              </p:ext>
            </p:extLst>
          </p:nvPr>
        </p:nvGraphicFramePr>
        <p:xfrm>
          <a:off x="5470197" y="764704"/>
          <a:ext cx="1361381" cy="2386205"/>
        </p:xfrm>
        <a:graphic>
          <a:graphicData uri="http://schemas.openxmlformats.org/drawingml/2006/table">
            <a:tbl>
              <a:tblPr/>
              <a:tblGrid>
                <a:gridCol w="1361381"/>
              </a:tblGrid>
              <a:tr h="3398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710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4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281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291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8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383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7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/>
                        </a:rPr>
                        <a:t>ГЗ/</a:t>
                      </a:r>
                      <a:r>
                        <a:rPr lang="en-US" sz="1600" b="1" i="0" u="none" strike="noStrike" dirty="0">
                          <a:effectLst/>
                          <a:latin typeface="Times New Roman"/>
                        </a:rPr>
                        <a:t>g/T/</a:t>
                      </a:r>
                      <a:r>
                        <a:rPr lang="ru-RU" sz="1600" b="1" i="0" u="none" strike="noStrike" dirty="0" err="1">
                          <a:effectLst/>
                          <a:latin typeface="Times New Roman"/>
                        </a:rPr>
                        <a:t>рыч</a:t>
                      </a:r>
                      <a:endParaRPr lang="ru-RU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76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500"/>
                            </p:stCondLst>
                            <p:childTnLst>
                              <p:par>
                                <p:cTn id="86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500"/>
                            </p:stCondLst>
                            <p:childTnLst>
                              <p:par>
                                <p:cTn id="9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9952" y="-1634"/>
            <a:ext cx="4968552" cy="5232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Урок - 6 ( </a:t>
            </a:r>
            <a:r>
              <a:rPr lang="en-US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III o</a:t>
            </a: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) \4у11н\  №44</a:t>
            </a:r>
            <a:r>
              <a:rPr lang="ru-RU" sz="2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681" y="9807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2800" b="1" u="sng" cap="all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\з.т№18\ Близорукость и дальнозоркость и их исправление.</a:t>
            </a:r>
            <a:endParaRPr lang="ru-RU" sz="28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Закрепить знания по теме 18.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Развивать аудиальные умения.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 Развивать визуальные умения.</a:t>
            </a:r>
          </a:p>
          <a:p>
            <a:r>
              <a:rPr lang="ru-RU" sz="2800" b="1" u="sng" cap="all" dirty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u="sng" cap="all" dirty="0" err="1">
                <a:latin typeface="Times New Roman" pitchFamily="18" charset="0"/>
                <a:cs typeface="Times New Roman" pitchFamily="18" charset="0"/>
              </a:rPr>
              <a:t>ТИп</a:t>
            </a:r>
            <a:r>
              <a:rPr lang="ru-RU" sz="2800" b="1" i="1" u="sng" cap="all" dirty="0">
                <a:latin typeface="Times New Roman" pitchFamily="18" charset="0"/>
                <a:cs typeface="Times New Roman" pitchFamily="18" charset="0"/>
              </a:rPr>
              <a:t> УРОКА: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u="sng" cap="all" dirty="0">
                <a:latin typeface="Times New Roman" pitchFamily="18" charset="0"/>
                <a:cs typeface="Times New Roman" pitchFamily="18" charset="0"/>
              </a:rPr>
              <a:t>ВИД УРОКА: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ДЕМОНСТРАЦИИ: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468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1534237"/>
              </p:ext>
            </p:extLst>
          </p:nvPr>
        </p:nvGraphicFramePr>
        <p:xfrm>
          <a:off x="0" y="0"/>
          <a:ext cx="9036495" cy="5913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56376"/>
                <a:gridCol w="1080119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1.Консультация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гр.8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Изучение темы № 18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постановка проблемы: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 два тела при удалении сливаются в одну точку?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 ночью все кошки серы?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 эвристическая беседа по теме с демонстрациями, выкладками и рисунками на доске и заполнением справочника.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б) Повтор темы по О.К. с акцентами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ru-RU" sz="20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Первичная «обратная связь» по ???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- рельсы кажутся сходящимися. Почему?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Зачем при встрече машин водители выключают фары?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Почему в воде все предметы мы видим неясно?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при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прищюривании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предметы видно лучше. Почему?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серп луны виден больше, чем пепельный диск. Почему?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Почему хрусталик рыбьего глаза почти сферический?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5м</a:t>
                      </a:r>
                      <a:endParaRPr lang="ru-RU" sz="2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Д.З.  т.№18.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Пинский $ 46, 47, 44. (стр. 188)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5310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1965738"/>
              </p:ext>
            </p:extLst>
          </p:nvPr>
        </p:nvGraphicFramePr>
        <p:xfrm>
          <a:off x="0" y="0"/>
          <a:ext cx="9144000" cy="6918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72400"/>
                <a:gridCol w="97160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Д.З. гр. </a:t>
                      </a:r>
                      <a:r>
                        <a:rPr lang="ru-RU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8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Консультация по теме 18.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Закрепление знаний учащихся по т.18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1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а) </a:t>
                      </a:r>
                      <a:r>
                        <a:rPr lang="ru-RU" sz="1800" b="1" i="1" u="sng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аудиализация</a:t>
                      </a:r>
                      <a:r>
                        <a:rPr lang="ru-RU" sz="1800" b="1" i="1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 устройство фотоаппарата и проекционного аппарата,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2400" b="1" dirty="0" smtClean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</a:t>
                      </a:r>
                      <a:r>
                        <a:rPr lang="ru-RU" sz="24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оптические элементы глаза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24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b="1" i="1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б) Качественные вопросы по теме: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000" b="1" dirty="0"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Близорукий глаз может различать более мелкие предметы. Почему?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Когда оптическая сила глаза больше: при рассматривании близких или далеких предметов?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почему с увеличением изображения его освещенность уменьшается?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Упр. № 5 (1, 2, 3, 5,  6, ) (стр. 107)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20м</a:t>
                      </a:r>
                      <a:endParaRPr lang="ru-RU" sz="18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Д.З.    </a:t>
                      </a:r>
                      <a:r>
                        <a:rPr lang="ru-RU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гр.4 </a:t>
                      </a: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40м</a:t>
                      </a:r>
                      <a:endParaRPr lang="ru-RU" sz="18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0468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28575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Впереди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Зачёт№5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3236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76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500"/>
                            </p:stCondLst>
                            <p:childTnLst>
                              <p:par>
                                <p:cTn id="86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500"/>
                            </p:stCondLst>
                            <p:childTnLst>
                              <p:par>
                                <p:cTn id="9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79557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11-3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087" y="571480"/>
            <a:ext cx="478817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Темы №16-18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20811879">
            <a:off x="312601" y="1200800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геометрическая </a:t>
            </a:r>
            <a:endParaRPr lang="ru-RU" sz="6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gray">
          <a:xfrm>
            <a:off x="1928794" y="3071810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 rot="344086">
            <a:off x="708851" y="4345468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оптика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28575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Впереди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Зачёт№5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76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500"/>
                            </p:stCondLst>
                            <p:childTnLst>
                              <p:par>
                                <p:cTn id="86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500"/>
                            </p:stCondLst>
                            <p:childTnLst>
                              <p:par>
                                <p:cTn id="9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571604" y="1388730"/>
            <a:ext cx="250033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026087" y="285731"/>
            <a:ext cx="640592" cy="1101289"/>
          </a:xfrm>
          <a:prstGeom prst="line">
            <a:avLst/>
          </a:prstGeom>
          <a:noFill/>
          <a:ln w="66675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rot="15272607">
            <a:off x="2579483" y="398701"/>
            <a:ext cx="812286" cy="8685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2666678" y="366105"/>
            <a:ext cx="0" cy="2149565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rc 19"/>
          <p:cNvSpPr>
            <a:spLocks/>
          </p:cNvSpPr>
          <p:nvPr/>
        </p:nvSpPr>
        <p:spPr bwMode="auto">
          <a:xfrm rot="16651231">
            <a:off x="2400308" y="752413"/>
            <a:ext cx="287293" cy="19015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rc 21"/>
          <p:cNvSpPr>
            <a:spLocks/>
          </p:cNvSpPr>
          <p:nvPr/>
        </p:nvSpPr>
        <p:spPr bwMode="auto">
          <a:xfrm>
            <a:off x="2678282" y="713477"/>
            <a:ext cx="226567" cy="24112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231392" y="255234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1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2686460" y="2616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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1428736"/>
            <a:ext cx="428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2а. Луч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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одной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928802"/>
            <a:ext cx="3143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2б.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1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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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32"/>
          <p:cNvSpPr>
            <a:spLocks noChangeArrowheads="1"/>
          </p:cNvSpPr>
          <p:nvPr/>
        </p:nvSpPr>
        <p:spPr bwMode="auto">
          <a:xfrm>
            <a:off x="0" y="1643050"/>
            <a:ext cx="4286248" cy="884552"/>
          </a:xfrm>
          <a:prstGeom prst="foldedCorner">
            <a:avLst>
              <a:gd name="adj" fmla="val 12500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83283" y="3024880"/>
            <a:ext cx="2355609" cy="0"/>
          </a:xfrm>
          <a:prstGeom prst="line">
            <a:avLst/>
          </a:prstGeom>
          <a:noFill/>
          <a:ln w="222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57158" y="3049150"/>
            <a:ext cx="2407859" cy="1094349"/>
          </a:xfrm>
          <a:prstGeom prst="line">
            <a:avLst/>
          </a:prstGeom>
          <a:noFill/>
          <a:ln w="222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383283" y="3049150"/>
            <a:ext cx="2105244" cy="2034254"/>
          </a:xfrm>
          <a:prstGeom prst="line">
            <a:avLst/>
          </a:prstGeom>
          <a:noFill/>
          <a:ln w="222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>
            <a:off x="1460941" y="3049150"/>
            <a:ext cx="1304076" cy="509667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H="1">
            <a:off x="1474004" y="3088864"/>
            <a:ext cx="1291013" cy="977413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 flipH="1">
            <a:off x="1500166" y="3013072"/>
            <a:ext cx="1227877" cy="1323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1495775" y="3572055"/>
            <a:ext cx="1254003" cy="595714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1447879" y="4079515"/>
            <a:ext cx="1129909" cy="1105381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6649" name="Group 25"/>
          <p:cNvGrpSpPr>
            <a:grpSpLocks/>
          </p:cNvGrpSpPr>
          <p:nvPr/>
        </p:nvGrpSpPr>
        <p:grpSpPr bwMode="auto">
          <a:xfrm flipH="1">
            <a:off x="2500298" y="3857628"/>
            <a:ext cx="1232232" cy="1487079"/>
            <a:chOff x="3340" y="2819"/>
            <a:chExt cx="566" cy="674"/>
          </a:xfrm>
        </p:grpSpPr>
        <p:sp>
          <p:nvSpPr>
            <p:cNvPr id="26650" name="Arc 26"/>
            <p:cNvSpPr>
              <a:spLocks/>
            </p:cNvSpPr>
            <p:nvPr/>
          </p:nvSpPr>
          <p:spPr bwMode="auto">
            <a:xfrm>
              <a:off x="3569" y="3064"/>
              <a:ext cx="215" cy="4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1" name="Line 27"/>
            <p:cNvSpPr>
              <a:spLocks noChangeShapeType="1"/>
            </p:cNvSpPr>
            <p:nvPr/>
          </p:nvSpPr>
          <p:spPr bwMode="auto">
            <a:xfrm>
              <a:off x="3370" y="3493"/>
              <a:ext cx="536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2" name="Line 28"/>
            <p:cNvSpPr>
              <a:spLocks noChangeShapeType="1"/>
            </p:cNvSpPr>
            <p:nvPr/>
          </p:nvSpPr>
          <p:spPr bwMode="auto">
            <a:xfrm flipV="1">
              <a:off x="3340" y="2819"/>
              <a:ext cx="383" cy="65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3" name="Oval 29"/>
            <p:cNvSpPr>
              <a:spLocks noChangeArrowheads="1"/>
            </p:cNvSpPr>
            <p:nvPr/>
          </p:nvSpPr>
          <p:spPr bwMode="auto">
            <a:xfrm>
              <a:off x="3616" y="3156"/>
              <a:ext cx="141" cy="184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9" name="Группа 78"/>
          <p:cNvGrpSpPr/>
          <p:nvPr/>
        </p:nvGrpSpPr>
        <p:grpSpPr>
          <a:xfrm>
            <a:off x="1432544" y="2643182"/>
            <a:ext cx="28397" cy="2643206"/>
            <a:chOff x="1432544" y="2643182"/>
            <a:chExt cx="28397" cy="2643206"/>
          </a:xfrm>
        </p:grpSpPr>
        <p:sp>
          <p:nvSpPr>
            <p:cNvPr id="26640" name="Line 16"/>
            <p:cNvSpPr>
              <a:spLocks noChangeShapeType="1"/>
            </p:cNvSpPr>
            <p:nvPr/>
          </p:nvSpPr>
          <p:spPr bwMode="auto">
            <a:xfrm>
              <a:off x="1460941" y="2643182"/>
              <a:ext cx="0" cy="264320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4" name="Line 30"/>
            <p:cNvSpPr>
              <a:spLocks noChangeShapeType="1"/>
            </p:cNvSpPr>
            <p:nvPr/>
          </p:nvSpPr>
          <p:spPr bwMode="auto">
            <a:xfrm>
              <a:off x="1432544" y="2821896"/>
              <a:ext cx="0" cy="2316666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428992" y="0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atin typeface="Times New Roman" pitchFamily="18" charset="0"/>
                <a:cs typeface="Times New Roman" pitchFamily="18" charset="0"/>
              </a:rPr>
              <a:t>обратимость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6" name="Line 32"/>
          <p:cNvSpPr>
            <a:spLocks noChangeShapeType="1"/>
          </p:cNvSpPr>
          <p:nvPr/>
        </p:nvSpPr>
        <p:spPr bwMode="auto">
          <a:xfrm flipH="1">
            <a:off x="6349323" y="357166"/>
            <a:ext cx="467508" cy="503826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>
            <a:off x="6364568" y="876031"/>
            <a:ext cx="876578" cy="606596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6658" name="Group 34"/>
          <p:cNvGrpSpPr>
            <a:grpSpLocks/>
          </p:cNvGrpSpPr>
          <p:nvPr/>
        </p:nvGrpSpPr>
        <p:grpSpPr bwMode="auto">
          <a:xfrm>
            <a:off x="5500694" y="502549"/>
            <a:ext cx="3071834" cy="1854881"/>
            <a:chOff x="6716" y="7054"/>
            <a:chExt cx="1209" cy="740"/>
          </a:xfrm>
        </p:grpSpPr>
        <p:grpSp>
          <p:nvGrpSpPr>
            <p:cNvPr id="26659" name="Group 35"/>
            <p:cNvGrpSpPr>
              <a:grpSpLocks/>
            </p:cNvGrpSpPr>
            <p:nvPr/>
          </p:nvGrpSpPr>
          <p:grpSpPr bwMode="auto">
            <a:xfrm>
              <a:off x="6716" y="7054"/>
              <a:ext cx="359" cy="638"/>
              <a:chOff x="1538" y="4966"/>
              <a:chExt cx="359" cy="638"/>
            </a:xfrm>
          </p:grpSpPr>
          <p:sp>
            <p:nvSpPr>
              <p:cNvPr id="26660" name="Line 36"/>
              <p:cNvSpPr>
                <a:spLocks noChangeShapeType="1"/>
              </p:cNvSpPr>
              <p:nvPr/>
            </p:nvSpPr>
            <p:spPr bwMode="auto">
              <a:xfrm>
                <a:off x="1711" y="5184"/>
                <a:ext cx="0" cy="4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61" name="Freeform 37"/>
              <p:cNvSpPr>
                <a:spLocks/>
              </p:cNvSpPr>
              <p:nvPr/>
            </p:nvSpPr>
            <p:spPr bwMode="auto">
              <a:xfrm>
                <a:off x="1538" y="4966"/>
                <a:ext cx="359" cy="457"/>
              </a:xfrm>
              <a:custGeom>
                <a:avLst/>
                <a:gdLst/>
                <a:ahLst/>
                <a:cxnLst>
                  <a:cxn ang="0">
                    <a:pos x="173" y="431"/>
                  </a:cxn>
                  <a:cxn ang="0">
                    <a:pos x="52" y="420"/>
                  </a:cxn>
                  <a:cxn ang="0">
                    <a:pos x="0" y="316"/>
                  </a:cxn>
                  <a:cxn ang="0">
                    <a:pos x="132" y="16"/>
                  </a:cxn>
                  <a:cxn ang="0">
                    <a:pos x="207" y="39"/>
                  </a:cxn>
                  <a:cxn ang="0">
                    <a:pos x="282" y="62"/>
                  </a:cxn>
                  <a:cxn ang="0">
                    <a:pos x="334" y="126"/>
                  </a:cxn>
                  <a:cxn ang="0">
                    <a:pos x="294" y="350"/>
                  </a:cxn>
                  <a:cxn ang="0">
                    <a:pos x="225" y="431"/>
                  </a:cxn>
                  <a:cxn ang="0">
                    <a:pos x="173" y="431"/>
                  </a:cxn>
                </a:cxnLst>
                <a:rect l="0" t="0" r="r" b="b"/>
                <a:pathLst>
                  <a:path w="359" h="457">
                    <a:moveTo>
                      <a:pt x="173" y="431"/>
                    </a:moveTo>
                    <a:cubicBezTo>
                      <a:pt x="136" y="443"/>
                      <a:pt x="88" y="426"/>
                      <a:pt x="52" y="420"/>
                    </a:cubicBezTo>
                    <a:cubicBezTo>
                      <a:pt x="20" y="378"/>
                      <a:pt x="13" y="364"/>
                      <a:pt x="0" y="316"/>
                    </a:cubicBezTo>
                    <a:cubicBezTo>
                      <a:pt x="10" y="186"/>
                      <a:pt x="20" y="95"/>
                      <a:pt x="132" y="16"/>
                    </a:cubicBezTo>
                    <a:cubicBezTo>
                      <a:pt x="159" y="23"/>
                      <a:pt x="184" y="24"/>
                      <a:pt x="207" y="39"/>
                    </a:cubicBezTo>
                    <a:cubicBezTo>
                      <a:pt x="235" y="0"/>
                      <a:pt x="248" y="52"/>
                      <a:pt x="282" y="62"/>
                    </a:cubicBezTo>
                    <a:cubicBezTo>
                      <a:pt x="304" y="86"/>
                      <a:pt x="323" y="94"/>
                      <a:pt x="334" y="126"/>
                    </a:cubicBezTo>
                    <a:cubicBezTo>
                      <a:pt x="332" y="172"/>
                      <a:pt x="359" y="308"/>
                      <a:pt x="294" y="350"/>
                    </a:cubicBezTo>
                    <a:cubicBezTo>
                      <a:pt x="275" y="379"/>
                      <a:pt x="261" y="418"/>
                      <a:pt x="225" y="431"/>
                    </a:cubicBezTo>
                    <a:cubicBezTo>
                      <a:pt x="176" y="449"/>
                      <a:pt x="184" y="457"/>
                      <a:pt x="173" y="431"/>
                    </a:cubicBezTo>
                    <a:close/>
                  </a:path>
                </a:pathLst>
              </a:custGeom>
              <a:solidFill>
                <a:srgbClr val="339966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6662" name="Group 38"/>
            <p:cNvGrpSpPr>
              <a:grpSpLocks/>
            </p:cNvGrpSpPr>
            <p:nvPr/>
          </p:nvGrpSpPr>
          <p:grpSpPr bwMode="auto">
            <a:xfrm rot="21009322" flipH="1">
              <a:off x="7359" y="7120"/>
              <a:ext cx="566" cy="674"/>
              <a:chOff x="3340" y="2819"/>
              <a:chExt cx="566" cy="674"/>
            </a:xfrm>
          </p:grpSpPr>
          <p:sp>
            <p:nvSpPr>
              <p:cNvPr id="26663" name="Arc 39"/>
              <p:cNvSpPr>
                <a:spLocks/>
              </p:cNvSpPr>
              <p:nvPr/>
            </p:nvSpPr>
            <p:spPr bwMode="auto">
              <a:xfrm>
                <a:off x="3569" y="3064"/>
                <a:ext cx="215" cy="42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64" name="Line 40"/>
              <p:cNvSpPr>
                <a:spLocks noChangeShapeType="1"/>
              </p:cNvSpPr>
              <p:nvPr/>
            </p:nvSpPr>
            <p:spPr bwMode="auto">
              <a:xfrm>
                <a:off x="3370" y="3493"/>
                <a:ext cx="5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65" name="Line 41"/>
              <p:cNvSpPr>
                <a:spLocks noChangeShapeType="1"/>
              </p:cNvSpPr>
              <p:nvPr/>
            </p:nvSpPr>
            <p:spPr bwMode="auto">
              <a:xfrm flipV="1">
                <a:off x="3340" y="2819"/>
                <a:ext cx="383" cy="65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66" name="Oval 42"/>
              <p:cNvSpPr>
                <a:spLocks noChangeArrowheads="1"/>
              </p:cNvSpPr>
              <p:nvPr/>
            </p:nvSpPr>
            <p:spPr bwMode="auto">
              <a:xfrm>
                <a:off x="3616" y="3156"/>
                <a:ext cx="141" cy="184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85" name="Группа 84"/>
          <p:cNvGrpSpPr/>
          <p:nvPr/>
        </p:nvGrpSpPr>
        <p:grpSpPr>
          <a:xfrm>
            <a:off x="6883089" y="3143248"/>
            <a:ext cx="24279" cy="1785950"/>
            <a:chOff x="6883089" y="3143248"/>
            <a:chExt cx="24279" cy="1785950"/>
          </a:xfrm>
        </p:grpSpPr>
        <p:sp>
          <p:nvSpPr>
            <p:cNvPr id="26668" name="Line 44"/>
            <p:cNvSpPr>
              <a:spLocks noChangeShapeType="1"/>
            </p:cNvSpPr>
            <p:nvPr/>
          </p:nvSpPr>
          <p:spPr bwMode="auto">
            <a:xfrm>
              <a:off x="6883089" y="3143248"/>
              <a:ext cx="0" cy="1785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9" name="Line 45"/>
            <p:cNvSpPr>
              <a:spLocks noChangeShapeType="1"/>
            </p:cNvSpPr>
            <p:nvPr/>
          </p:nvSpPr>
          <p:spPr bwMode="auto">
            <a:xfrm>
              <a:off x="6907368" y="3157932"/>
              <a:ext cx="0" cy="17712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6670" name="Line 46"/>
          <p:cNvSpPr>
            <a:spLocks noChangeShapeType="1"/>
          </p:cNvSpPr>
          <p:nvPr/>
        </p:nvSpPr>
        <p:spPr bwMode="auto">
          <a:xfrm>
            <a:off x="7643834" y="3453449"/>
            <a:ext cx="357060" cy="904906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" name="Line 46"/>
          <p:cNvSpPr>
            <a:spLocks noChangeShapeType="1"/>
          </p:cNvSpPr>
          <p:nvPr/>
        </p:nvSpPr>
        <p:spPr bwMode="auto">
          <a:xfrm flipH="1">
            <a:off x="5786446" y="3470748"/>
            <a:ext cx="267937" cy="886946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6674" name="Group 50"/>
          <p:cNvGrpSpPr>
            <a:grpSpLocks/>
          </p:cNvGrpSpPr>
          <p:nvPr/>
        </p:nvGrpSpPr>
        <p:grpSpPr bwMode="auto">
          <a:xfrm>
            <a:off x="5714956" y="5214955"/>
            <a:ext cx="2620885" cy="707679"/>
            <a:chOff x="6574" y="8636"/>
            <a:chExt cx="1057" cy="528"/>
          </a:xfrm>
        </p:grpSpPr>
        <p:sp>
          <p:nvSpPr>
            <p:cNvPr id="26675" name="Line 51"/>
            <p:cNvSpPr>
              <a:spLocks noChangeShapeType="1"/>
            </p:cNvSpPr>
            <p:nvPr/>
          </p:nvSpPr>
          <p:spPr bwMode="auto">
            <a:xfrm>
              <a:off x="7064" y="8743"/>
              <a:ext cx="0" cy="222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/>
            </a:p>
          </p:txBody>
        </p:sp>
        <p:grpSp>
          <p:nvGrpSpPr>
            <p:cNvPr id="26676" name="Group 52"/>
            <p:cNvGrpSpPr>
              <a:grpSpLocks/>
            </p:cNvGrpSpPr>
            <p:nvPr/>
          </p:nvGrpSpPr>
          <p:grpSpPr bwMode="auto">
            <a:xfrm>
              <a:off x="6574" y="8636"/>
              <a:ext cx="1057" cy="528"/>
              <a:chOff x="6574" y="8452"/>
              <a:chExt cx="1057" cy="528"/>
            </a:xfrm>
          </p:grpSpPr>
          <p:sp>
            <p:nvSpPr>
              <p:cNvPr id="26678" name="Oval 54"/>
              <p:cNvSpPr>
                <a:spLocks noChangeArrowheads="1"/>
              </p:cNvSpPr>
              <p:nvPr/>
            </p:nvSpPr>
            <p:spPr bwMode="auto">
              <a:xfrm>
                <a:off x="6574" y="8452"/>
                <a:ext cx="1057" cy="52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  <p:sp>
            <p:nvSpPr>
              <p:cNvPr id="26677" name="Text Box 53"/>
              <p:cNvSpPr txBox="1">
                <a:spLocks noChangeArrowheads="1"/>
              </p:cNvSpPr>
              <p:nvPr/>
            </p:nvSpPr>
            <p:spPr bwMode="auto">
              <a:xfrm>
                <a:off x="6767" y="8472"/>
                <a:ext cx="815" cy="5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</a:rPr>
                  <a:t>М</a:t>
                </a: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,   , </a:t>
                </a: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</a:rPr>
                  <a:t>=</a:t>
                </a:r>
                <a:r>
                  <a:rPr kumimoji="0" lang="ru-RU" sz="32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 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455892" y="2415220"/>
            <a:ext cx="228601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симметрично !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55"/>
          <p:cNvSpPr txBox="1">
            <a:spLocks noChangeArrowheads="1"/>
          </p:cNvSpPr>
          <p:nvPr/>
        </p:nvSpPr>
        <p:spPr bwMode="auto">
          <a:xfrm>
            <a:off x="4857752" y="2071678"/>
            <a:ext cx="307183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Рассеянное…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6858016" y="3429000"/>
            <a:ext cx="78581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6072198" y="3425639"/>
            <a:ext cx="78581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>
            <a:endCxn id="26670" idx="1"/>
          </p:cNvCxnSpPr>
          <p:nvPr/>
        </p:nvCxnSpPr>
        <p:spPr>
          <a:xfrm>
            <a:off x="6929454" y="4357694"/>
            <a:ext cx="1071440" cy="66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822256" y="4357694"/>
            <a:ext cx="1071440" cy="66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571868" y="3429000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зеркальное…                                                      </a:t>
            </a:r>
            <a:endParaRPr lang="ru-RU" sz="32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42844" y="264318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786050" y="25717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Oval 5"/>
          <p:cNvSpPr>
            <a:spLocks noChangeArrowheads="1"/>
          </p:cNvSpPr>
          <p:nvPr/>
        </p:nvSpPr>
        <p:spPr bwMode="auto">
          <a:xfrm>
            <a:off x="2786050" y="3000372"/>
            <a:ext cx="124280" cy="115637"/>
          </a:xfrm>
          <a:prstGeom prst="ellipse">
            <a:avLst/>
          </a:prstGeom>
          <a:solidFill>
            <a:srgbClr val="FF0000"/>
          </a:solidFill>
          <a:ln w="66675">
            <a:solidFill>
              <a:srgbClr val="0014AC"/>
            </a:solidFill>
            <a:round/>
            <a:headEnd/>
            <a:tailEnd/>
          </a:ln>
        </p:spPr>
        <p:txBody>
          <a:bodyPr/>
          <a:lstStyle/>
          <a:p>
            <a:endParaRPr lang="ru-RU" dirty="0">
              <a:solidFill>
                <a:srgbClr val="0014AC"/>
              </a:solidFill>
            </a:endParaRPr>
          </a:p>
        </p:txBody>
      </p:sp>
      <p:sp>
        <p:nvSpPr>
          <p:cNvPr id="83" name="Line 22"/>
          <p:cNvSpPr>
            <a:spLocks noChangeShapeType="1"/>
          </p:cNvSpPr>
          <p:nvPr/>
        </p:nvSpPr>
        <p:spPr bwMode="auto">
          <a:xfrm flipH="1">
            <a:off x="1500166" y="3033710"/>
            <a:ext cx="1227877" cy="1323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Oval 5"/>
          <p:cNvSpPr>
            <a:spLocks noChangeArrowheads="1"/>
          </p:cNvSpPr>
          <p:nvPr/>
        </p:nvSpPr>
        <p:spPr bwMode="auto">
          <a:xfrm>
            <a:off x="333305" y="3000372"/>
            <a:ext cx="124280" cy="115637"/>
          </a:xfrm>
          <a:prstGeom prst="ellipse">
            <a:avLst/>
          </a:prstGeom>
          <a:solidFill>
            <a:srgbClr val="FF0000"/>
          </a:solidFill>
          <a:ln w="66675">
            <a:solidFill>
              <a:srgbClr val="0014AC"/>
            </a:solidFill>
            <a:round/>
            <a:headEnd/>
            <a:tailEnd/>
          </a:ln>
        </p:spPr>
        <p:txBody>
          <a:bodyPr/>
          <a:lstStyle/>
          <a:p>
            <a:endParaRPr lang="ru-RU" dirty="0">
              <a:solidFill>
                <a:srgbClr val="0014AC"/>
              </a:solidFill>
            </a:endParaRPr>
          </a:p>
        </p:txBody>
      </p:sp>
      <p:sp>
        <p:nvSpPr>
          <p:cNvPr id="86" name="Text Box 55"/>
          <p:cNvSpPr txBox="1">
            <a:spLocks noChangeArrowheads="1"/>
          </p:cNvSpPr>
          <p:nvPr/>
        </p:nvSpPr>
        <p:spPr bwMode="auto">
          <a:xfrm>
            <a:off x="5929322" y="2786058"/>
            <a:ext cx="228601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симметрично !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500"/>
                            </p:stCondLst>
                            <p:childTnLst>
                              <p:par>
                                <p:cTn id="1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20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30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20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0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000"/>
                            </p:stCondLst>
                            <p:childTnLst>
                              <p:par>
                                <p:cTn id="208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1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1" dur="2000" fill="hold"/>
                                        <p:tgtEl>
                                          <p:spTgt spid="266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/>
      <p:bldP spid="20" grpId="0"/>
      <p:bldP spid="21" grpId="1"/>
      <p:bldP spid="22" grpId="0"/>
      <p:bldP spid="22" grpId="1"/>
      <p:bldP spid="23" grpId="0" animBg="1"/>
      <p:bldP spid="26641" grpId="0" animBg="1"/>
      <p:bldP spid="26642" grpId="0" animBg="1"/>
      <p:bldP spid="26643" grpId="0" animBg="1"/>
      <p:bldP spid="26644" grpId="0" animBg="1"/>
      <p:bldP spid="26645" grpId="0" animBg="1"/>
      <p:bldP spid="26646" grpId="0" animBg="1"/>
      <p:bldP spid="26647" grpId="0" animBg="1"/>
      <p:bldP spid="26648" grpId="0" animBg="1"/>
      <p:bldP spid="42" grpId="0"/>
      <p:bldP spid="26656" grpId="0" animBg="1"/>
      <p:bldP spid="26657" grpId="0" animBg="1"/>
      <p:bldP spid="26670" grpId="0" animBg="1"/>
      <p:bldP spid="72" grpId="0" animBg="1"/>
      <p:bldP spid="26679" grpId="0"/>
      <p:bldP spid="68" grpId="0"/>
      <p:bldP spid="78" grpId="0"/>
      <p:bldP spid="80" grpId="0"/>
      <p:bldP spid="81" grpId="0"/>
      <p:bldP spid="82" grpId="0" animBg="1"/>
      <p:bldP spid="83" grpId="0" animBg="1"/>
      <p:bldP spid="83" grpId="1" animBg="1"/>
      <p:bldP spid="84" grpId="0" animBg="1"/>
      <p:bldP spid="8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3132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Скругленный прямоугольник 80"/>
          <p:cNvSpPr/>
          <p:nvPr/>
        </p:nvSpPr>
        <p:spPr>
          <a:xfrm>
            <a:off x="5000628" y="5072074"/>
            <a:ext cx="235745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V="1">
            <a:off x="486310" y="1857363"/>
            <a:ext cx="6228829" cy="214052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V="1">
            <a:off x="1723274" y="214289"/>
            <a:ext cx="7063568" cy="378360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2422513" y="1054208"/>
            <a:ext cx="3726851" cy="291674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V="1">
            <a:off x="2975697" y="1573913"/>
            <a:ext cx="1819533" cy="243541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1571604" y="928670"/>
            <a:ext cx="3716520" cy="5000660"/>
          </a:xfrm>
          <a:prstGeom prst="line">
            <a:avLst/>
          </a:prstGeom>
          <a:noFill/>
          <a:ln w="38100">
            <a:solidFill>
              <a:srgbClr val="993366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460375" y="3997893"/>
            <a:ext cx="336174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V="1">
            <a:off x="3772244" y="428603"/>
            <a:ext cx="4585969" cy="358365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1500166" y="3753616"/>
            <a:ext cx="2627696" cy="2032837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214282" y="2843049"/>
            <a:ext cx="8208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3828108" y="1508602"/>
            <a:ext cx="15961" cy="28467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H="1">
            <a:off x="1403648" y="2060848"/>
            <a:ext cx="1872208" cy="151216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 flipH="1" flipV="1">
            <a:off x="6387825" y="1948628"/>
            <a:ext cx="11971" cy="865684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 flipV="1">
            <a:off x="7048203" y="1425653"/>
            <a:ext cx="0" cy="1404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19" name="Line 27"/>
          <p:cNvSpPr>
            <a:spLocks noChangeShapeType="1"/>
          </p:cNvSpPr>
          <p:nvPr/>
        </p:nvSpPr>
        <p:spPr bwMode="auto">
          <a:xfrm flipH="1" flipV="1">
            <a:off x="8298206" y="460036"/>
            <a:ext cx="0" cy="2340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oval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357422" y="2714620"/>
            <a:ext cx="71438" cy="2143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060636" y="302323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F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214942" y="2774628"/>
            <a:ext cx="71438" cy="21431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143108" y="221455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F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V="1">
            <a:off x="1158661" y="1438557"/>
            <a:ext cx="5897523" cy="2573704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36"/>
          <p:cNvGrpSpPr/>
          <p:nvPr/>
        </p:nvGrpSpPr>
        <p:grpSpPr>
          <a:xfrm rot="19059571">
            <a:off x="5724363" y="3350647"/>
            <a:ext cx="1035045" cy="428628"/>
            <a:chOff x="5357818" y="6000768"/>
            <a:chExt cx="1035045" cy="428628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3820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035045" cy="428628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 </a:t>
              </a:r>
              <a:r>
                <a:rPr lang="ru-RU" sz="28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/>
                </a:rPr>
                <a:t>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Group 29"/>
            <p:cNvGrpSpPr>
              <a:grpSpLocks/>
            </p:cNvGrpSpPr>
            <p:nvPr/>
          </p:nvGrpSpPr>
          <p:grpSpPr bwMode="auto">
            <a:xfrm>
              <a:off x="6025968" y="6044619"/>
              <a:ext cx="164941" cy="347738"/>
              <a:chOff x="8203" y="2585"/>
              <a:chExt cx="141" cy="1302"/>
            </a:xfrm>
            <a:grpFill/>
          </p:grpSpPr>
          <p:sp>
            <p:nvSpPr>
              <p:cNvPr id="33822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823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4" name="Группа 37"/>
          <p:cNvGrpSpPr/>
          <p:nvPr/>
        </p:nvGrpSpPr>
        <p:grpSpPr>
          <a:xfrm rot="19059571">
            <a:off x="6581620" y="3364477"/>
            <a:ext cx="1035045" cy="428628"/>
            <a:chOff x="5357818" y="6000768"/>
            <a:chExt cx="1035045" cy="428628"/>
          </a:xfrm>
          <a:solidFill>
            <a:schemeClr val="bg1"/>
          </a:solidFill>
        </p:grpSpPr>
        <p:sp>
          <p:nvSpPr>
            <p:cNvPr id="39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035045" cy="4286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 =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6025968" y="6044615"/>
              <a:ext cx="164941" cy="347736"/>
              <a:chOff x="8203" y="2585"/>
              <a:chExt cx="141" cy="1302"/>
            </a:xfrm>
            <a:grpFill/>
          </p:grpSpPr>
          <p:sp>
            <p:nvSpPr>
              <p:cNvPr id="41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" name="Группа 45"/>
          <p:cNvGrpSpPr/>
          <p:nvPr/>
        </p:nvGrpSpPr>
        <p:grpSpPr>
          <a:xfrm rot="19059571">
            <a:off x="7901501" y="3078739"/>
            <a:ext cx="1035045" cy="538072"/>
            <a:chOff x="5357818" y="6000768"/>
            <a:chExt cx="1035045" cy="538072"/>
          </a:xfrm>
          <a:solidFill>
            <a:schemeClr val="bg2"/>
          </a:solidFill>
        </p:grpSpPr>
        <p:sp>
          <p:nvSpPr>
            <p:cNvPr id="47" name="Text Box 28"/>
            <p:cNvSpPr txBox="1">
              <a:spLocks noChangeArrowheads="1"/>
            </p:cNvSpPr>
            <p:nvPr/>
          </p:nvSpPr>
          <p:spPr bwMode="auto">
            <a:xfrm>
              <a:off x="5357818" y="6000768"/>
              <a:ext cx="1035045" cy="538072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Д</a:t>
              </a:r>
              <a:r>
                <a:rPr lang="ru-RU" sz="3600" b="1" dirty="0" smtClean="0">
                  <a:sym typeface="Symbol"/>
                </a:rPr>
                <a:t>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6025968" y="6044615"/>
              <a:ext cx="164941" cy="347736"/>
              <a:chOff x="8203" y="2585"/>
              <a:chExt cx="141" cy="1302"/>
            </a:xfrm>
            <a:grpFill/>
          </p:grpSpPr>
          <p:sp>
            <p:nvSpPr>
              <p:cNvPr id="49" name="Oval 30"/>
              <p:cNvSpPr>
                <a:spLocks noChangeArrowheads="1"/>
              </p:cNvSpPr>
              <p:nvPr/>
            </p:nvSpPr>
            <p:spPr bwMode="auto">
              <a:xfrm>
                <a:off x="8203" y="3746"/>
                <a:ext cx="141" cy="141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Line 31"/>
              <p:cNvSpPr>
                <a:spLocks noChangeShapeType="1"/>
              </p:cNvSpPr>
              <p:nvPr/>
            </p:nvSpPr>
            <p:spPr bwMode="auto">
              <a:xfrm flipV="1">
                <a:off x="8271" y="2585"/>
                <a:ext cx="0" cy="107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1" name="Прямоугольник 50"/>
          <p:cNvSpPr/>
          <p:nvPr/>
        </p:nvSpPr>
        <p:spPr>
          <a:xfrm>
            <a:off x="2285984" y="1857364"/>
            <a:ext cx="338554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643702" y="214290"/>
            <a:ext cx="1059906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4 - нет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8" name="Group 78"/>
          <p:cNvGrpSpPr>
            <a:grpSpLocks/>
          </p:cNvGrpSpPr>
          <p:nvPr/>
        </p:nvGrpSpPr>
        <p:grpSpPr bwMode="auto">
          <a:xfrm rot="16844767" flipH="1">
            <a:off x="5579332" y="418040"/>
            <a:ext cx="736454" cy="915339"/>
            <a:chOff x="3340" y="2819"/>
            <a:chExt cx="552" cy="673"/>
          </a:xfrm>
        </p:grpSpPr>
        <p:sp>
          <p:nvSpPr>
            <p:cNvPr id="54" name="Arc 79"/>
            <p:cNvSpPr>
              <a:spLocks/>
            </p:cNvSpPr>
            <p:nvPr/>
          </p:nvSpPr>
          <p:spPr bwMode="auto">
            <a:xfrm>
              <a:off x="3569" y="3064"/>
              <a:ext cx="215" cy="4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Line 80"/>
            <p:cNvSpPr>
              <a:spLocks noChangeShapeType="1"/>
            </p:cNvSpPr>
            <p:nvPr/>
          </p:nvSpPr>
          <p:spPr bwMode="auto">
            <a:xfrm>
              <a:off x="3356" y="3473"/>
              <a:ext cx="536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Line 81"/>
            <p:cNvSpPr>
              <a:spLocks noChangeShapeType="1"/>
            </p:cNvSpPr>
            <p:nvPr/>
          </p:nvSpPr>
          <p:spPr bwMode="auto">
            <a:xfrm flipV="1">
              <a:off x="3340" y="2819"/>
              <a:ext cx="383" cy="65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Oval 82"/>
            <p:cNvSpPr>
              <a:spLocks noChangeArrowheads="1"/>
            </p:cNvSpPr>
            <p:nvPr/>
          </p:nvSpPr>
          <p:spPr bwMode="auto">
            <a:xfrm>
              <a:off x="3609" y="3190"/>
              <a:ext cx="141" cy="184"/>
            </a:xfrm>
            <a:prstGeom prst="ellipse">
              <a:avLst/>
            </a:prstGeom>
            <a:solidFill>
              <a:srgbClr val="0014AC"/>
            </a:solidFill>
            <a:ln w="34925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9" name="Группа 63"/>
          <p:cNvGrpSpPr/>
          <p:nvPr/>
        </p:nvGrpSpPr>
        <p:grpSpPr>
          <a:xfrm>
            <a:off x="428596" y="5429264"/>
            <a:ext cx="1035045" cy="539803"/>
            <a:chOff x="5357818" y="6000767"/>
            <a:chExt cx="1035045" cy="539803"/>
          </a:xfrm>
          <a:solidFill>
            <a:schemeClr val="bg1">
              <a:lumMod val="85000"/>
            </a:schemeClr>
          </a:solidFill>
        </p:grpSpPr>
        <p:sp>
          <p:nvSpPr>
            <p:cNvPr id="65" name="Text Box 28"/>
            <p:cNvSpPr txBox="1">
              <a:spLocks noChangeArrowheads="1"/>
            </p:cNvSpPr>
            <p:nvPr/>
          </p:nvSpPr>
          <p:spPr bwMode="auto">
            <a:xfrm>
              <a:off x="5357818" y="6000767"/>
              <a:ext cx="1035045" cy="539803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</a:t>
              </a:r>
              <a:r>
                <a:rPr lang="ru-RU" sz="3600" b="1" dirty="0" smtClean="0">
                  <a:solidFill>
                    <a:srgbClr val="7030A0"/>
                  </a:solidFill>
                  <a:sym typeface="Symbol"/>
                </a:rPr>
                <a:t>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6152308" y="6065982"/>
              <a:ext cx="164941" cy="374444"/>
              <a:chOff x="8311" y="2665"/>
              <a:chExt cx="141" cy="1402"/>
            </a:xfrm>
            <a:grpFill/>
          </p:grpSpPr>
          <p:sp>
            <p:nvSpPr>
              <p:cNvPr id="67" name="Oval 30"/>
              <p:cNvSpPr>
                <a:spLocks noChangeArrowheads="1"/>
              </p:cNvSpPr>
              <p:nvPr/>
            </p:nvSpPr>
            <p:spPr bwMode="auto">
              <a:xfrm>
                <a:off x="8311" y="2665"/>
                <a:ext cx="141" cy="141"/>
              </a:xfrm>
              <a:prstGeom prst="ellipse">
                <a:avLst/>
              </a:prstGeom>
              <a:grpFill/>
              <a:ln w="38100">
                <a:solidFill>
                  <a:srgbClr val="7030A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Line 31"/>
              <p:cNvSpPr>
                <a:spLocks noChangeShapeType="1"/>
              </p:cNvSpPr>
              <p:nvPr/>
            </p:nvSpPr>
            <p:spPr bwMode="auto">
              <a:xfrm flipV="1">
                <a:off x="8377" y="2989"/>
                <a:ext cx="0" cy="1078"/>
              </a:xfrm>
              <a:prstGeom prst="line">
                <a:avLst/>
              </a:prstGeom>
              <a:grpFill/>
              <a:ln w="38100">
                <a:solidFill>
                  <a:srgbClr val="7030A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69" name="Прямоугольник 68"/>
          <p:cNvSpPr/>
          <p:nvPr/>
        </p:nvSpPr>
        <p:spPr>
          <a:xfrm>
            <a:off x="357158" y="6072206"/>
            <a:ext cx="1253869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5 - лупа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 rot="19251659">
            <a:off x="7500958" y="4357694"/>
            <a:ext cx="1884618" cy="46166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3 - проектор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 rot="19250571">
            <a:off x="3878468" y="3701716"/>
            <a:ext cx="238635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1 - фотоаппарат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11" name="Группа 77"/>
          <p:cNvGrpSpPr/>
          <p:nvPr/>
        </p:nvGrpSpPr>
        <p:grpSpPr>
          <a:xfrm>
            <a:off x="4143372" y="5023798"/>
            <a:ext cx="3286148" cy="905532"/>
            <a:chOff x="4143372" y="5023798"/>
            <a:chExt cx="3286148" cy="905532"/>
          </a:xfrm>
        </p:grpSpPr>
        <p:sp>
          <p:nvSpPr>
            <p:cNvPr id="60" name="Text Box 3"/>
            <p:cNvSpPr txBox="1">
              <a:spLocks noChangeArrowheads="1"/>
            </p:cNvSpPr>
            <p:nvPr/>
          </p:nvSpPr>
          <p:spPr bwMode="auto">
            <a:xfrm>
              <a:off x="5079458" y="5420894"/>
              <a:ext cx="571504" cy="500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 F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072066" y="502379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u="sng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Text Box 4"/>
            <p:cNvSpPr txBox="1">
              <a:spLocks noChangeArrowheads="1"/>
            </p:cNvSpPr>
            <p:nvPr/>
          </p:nvSpPr>
          <p:spPr bwMode="auto">
            <a:xfrm>
              <a:off x="5516460" y="5167656"/>
              <a:ext cx="588637" cy="325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</a:t>
              </a:r>
              <a:endPara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29322" y="5040550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u="sng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u="sng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5088" y="5406110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Text Box 4"/>
            <p:cNvSpPr txBox="1">
              <a:spLocks noChangeArrowheads="1"/>
            </p:cNvSpPr>
            <p:nvPr/>
          </p:nvSpPr>
          <p:spPr bwMode="auto">
            <a:xfrm>
              <a:off x="6413622" y="5081434"/>
              <a:ext cx="588637" cy="3256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4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+</a:t>
              </a:r>
            </a:p>
          </p:txBody>
        </p:sp>
        <p:sp>
          <p:nvSpPr>
            <p:cNvPr id="74" name="Text Box 3"/>
            <p:cNvSpPr txBox="1">
              <a:spLocks noChangeArrowheads="1"/>
            </p:cNvSpPr>
            <p:nvPr/>
          </p:nvSpPr>
          <p:spPr bwMode="auto">
            <a:xfrm>
              <a:off x="6858016" y="5420894"/>
              <a:ext cx="571504" cy="500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f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50624" y="5023798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u="sng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b="1" u="sng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143372" y="5143512"/>
              <a:ext cx="5000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 Box 4"/>
            <p:cNvSpPr txBox="1">
              <a:spLocks noChangeArrowheads="1"/>
            </p:cNvSpPr>
            <p:nvPr/>
          </p:nvSpPr>
          <p:spPr bwMode="auto">
            <a:xfrm>
              <a:off x="4554854" y="5163514"/>
              <a:ext cx="588637" cy="508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</a:t>
              </a:r>
              <a:endPara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79" name="Line 25"/>
          <p:cNvSpPr>
            <a:spLocks noChangeShapeType="1"/>
          </p:cNvSpPr>
          <p:nvPr/>
        </p:nvSpPr>
        <p:spPr bwMode="auto">
          <a:xfrm>
            <a:off x="500034" y="4269009"/>
            <a:ext cx="3286148" cy="4571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0" name="TextBox 79"/>
          <p:cNvSpPr txBox="1"/>
          <p:nvPr/>
        </p:nvSpPr>
        <p:spPr>
          <a:xfrm>
            <a:off x="1299500" y="4253219"/>
            <a:ext cx="50006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Line 25"/>
          <p:cNvSpPr>
            <a:spLocks noChangeShapeType="1"/>
          </p:cNvSpPr>
          <p:nvPr/>
        </p:nvSpPr>
        <p:spPr bwMode="auto">
          <a:xfrm>
            <a:off x="3786182" y="2357430"/>
            <a:ext cx="257176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5072066" y="1857364"/>
            <a:ext cx="28575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500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5" presetClass="emph" presetSubtype="0" repeatCount="5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1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35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3" dur="10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000"/>
                            </p:stCondLst>
                            <p:childTnLst>
                              <p:par>
                                <p:cTn id="19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  <p:bldP spid="33798" grpId="0" animBg="1"/>
      <p:bldP spid="33799" grpId="0" animBg="1"/>
      <p:bldP spid="33799" grpId="1" animBg="1"/>
      <p:bldP spid="33801" grpId="0" animBg="1"/>
      <p:bldP spid="33801" grpId="1" animBg="1"/>
      <p:bldP spid="33802" grpId="0" animBg="1"/>
      <p:bldP spid="33804" grpId="0" animBg="1"/>
      <p:bldP spid="33804" grpId="1" animBg="1"/>
      <p:bldP spid="33806" grpId="0" animBg="1"/>
      <p:bldP spid="33806" grpId="1" animBg="1"/>
      <p:bldP spid="33806" grpId="2" animBg="1"/>
      <p:bldP spid="33806" grpId="3" animBg="1"/>
      <p:bldP spid="33807" grpId="0" animBg="1"/>
      <p:bldP spid="33808" grpId="0" animBg="1"/>
      <p:bldP spid="33810" grpId="0" animBg="1"/>
      <p:bldP spid="33811" grpId="0" animBg="1"/>
      <p:bldP spid="33812" grpId="0" animBg="1"/>
      <p:bldP spid="33817" grpId="0" animBg="1"/>
      <p:bldP spid="33819" grpId="0" animBg="1"/>
      <p:bldP spid="29" grpId="0" animBg="1"/>
      <p:bldP spid="30" grpId="0"/>
      <p:bldP spid="31" grpId="0" animBg="1"/>
      <p:bldP spid="32" grpId="0"/>
      <p:bldP spid="33797" grpId="0" animBg="1"/>
      <p:bldP spid="51" grpId="0" animBg="1"/>
      <p:bldP spid="52" grpId="0" animBg="1"/>
      <p:bldP spid="69" grpId="0" animBg="1"/>
      <p:bldP spid="70" grpId="0" animBg="1"/>
      <p:bldP spid="71" grpId="0" animBg="1"/>
      <p:bldP spid="79" grpId="0" animBg="1"/>
      <p:bldP spid="80" grpId="0" animBg="1"/>
      <p:bldP spid="82" grpId="0" animBg="1"/>
      <p:bldP spid="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5"/>
          <p:cNvSpPr txBox="1">
            <a:spLocks noChangeArrowheads="1"/>
          </p:cNvSpPr>
          <p:nvPr/>
        </p:nvSpPr>
        <p:spPr bwMode="auto">
          <a:xfrm>
            <a:off x="410205" y="404664"/>
            <a:ext cx="8568952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Зачем мы ПРИЩУРИВАЕМСЯ,  если что-то плохо видно?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35"/>
          <p:cNvSpPr txBox="1">
            <a:spLocks noChangeArrowheads="1"/>
          </p:cNvSpPr>
          <p:nvPr/>
        </p:nvSpPr>
        <p:spPr bwMode="auto">
          <a:xfrm>
            <a:off x="467544" y="1052736"/>
            <a:ext cx="8424936" cy="57150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Зачем  нам два глаза?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Наверно про запас…</a:t>
            </a:r>
            <a:endParaRPr kumimoji="0" lang="ru-RU" sz="4800" b="0" i="1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0" y="5589240"/>
            <a:ext cx="8712968" cy="122413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Какое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изображение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дают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фотоаппараты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проекторы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35"/>
          <p:cNvSpPr txBox="1">
            <a:spLocks noChangeArrowheads="1"/>
          </p:cNvSpPr>
          <p:nvPr/>
        </p:nvSpPr>
        <p:spPr bwMode="auto">
          <a:xfrm>
            <a:off x="398620" y="4437112"/>
            <a:ext cx="8712968" cy="6349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Дально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рукость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близо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зоркость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, что это?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428" y="1700808"/>
            <a:ext cx="9004084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Почему два тела при удалении сливаются в одну точку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22362" y="3356991"/>
            <a:ext cx="6195772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Почему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ночью все кошки серы?</a:t>
            </a:r>
          </a:p>
        </p:txBody>
      </p:sp>
    </p:spTree>
    <p:extLst>
      <p:ext uri="{BB962C8B-B14F-4D97-AF65-F5344CB8AC3E}">
        <p14:creationId xmlns:p14="http://schemas.microsoft.com/office/powerpoint/2010/main" xmlns="" val="331091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285750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1071546"/>
            <a:ext cx="4214813" cy="207168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Впереди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Зачёт№3</a:t>
            </a:r>
            <a:endParaRPr lang="en-US" sz="4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50" y="92868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0231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76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500"/>
                            </p:stCondLst>
                            <p:childTnLst>
                              <p:par>
                                <p:cTn id="8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2500"/>
                            </p:stCondLst>
                            <p:childTnLst>
                              <p:par>
                                <p:cTn id="86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3500"/>
                            </p:stCondLst>
                            <p:childTnLst>
                              <p:par>
                                <p:cTn id="9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6143644"/>
            <a:ext cx="707233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стр. 29,29,30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79557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11-3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57356" y="0"/>
            <a:ext cx="433503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№41/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18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20811879">
            <a:off x="98319" y="772196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оптические </a:t>
            </a:r>
            <a:endParaRPr lang="ru-RU" sz="6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WordArt 4"/>
          <p:cNvSpPr>
            <a:spLocks noChangeArrowheads="1" noChangeShapeType="1" noTextEdit="1"/>
          </p:cNvSpPr>
          <p:nvPr/>
        </p:nvSpPr>
        <p:spPr bwMode="gray">
          <a:xfrm>
            <a:off x="2155810" y="2143116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приборы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 rot="344086">
            <a:off x="637413" y="3631088"/>
            <a:ext cx="6988190" cy="16698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оптика глаза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фото 2\телефон\_MG_186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6" y="0"/>
            <a:ext cx="2143104" cy="1428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Фотоаппарат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2333484" y="1197465"/>
            <a:ext cx="297665" cy="1312451"/>
            <a:chOff x="2572" y="6074"/>
            <a:chExt cx="296" cy="911"/>
          </a:xfrm>
        </p:grpSpPr>
        <p:sp>
          <p:nvSpPr>
            <p:cNvPr id="22532" name="Arc 4"/>
            <p:cNvSpPr>
              <a:spLocks/>
            </p:cNvSpPr>
            <p:nvPr/>
          </p:nvSpPr>
          <p:spPr bwMode="auto">
            <a:xfrm flipV="1">
              <a:off x="2687" y="6074"/>
              <a:ext cx="181" cy="904"/>
            </a:xfrm>
            <a:custGeom>
              <a:avLst/>
              <a:gdLst>
                <a:gd name="G0" fmla="+- 6133 0 0"/>
                <a:gd name="G1" fmla="+- 21600 0 0"/>
                <a:gd name="G2" fmla="+- 21600 0 0"/>
                <a:gd name="T0" fmla="*/ 6133 w 27733"/>
                <a:gd name="T1" fmla="*/ 0 h 43200"/>
                <a:gd name="T2" fmla="*/ 0 w 27733"/>
                <a:gd name="T3" fmla="*/ 42311 h 43200"/>
                <a:gd name="T4" fmla="*/ 6133 w 2773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733" h="43200" fill="none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</a:path>
                <a:path w="27733" h="43200" stroke="0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  <a:lnTo>
                    <a:pt x="6133" y="21600"/>
                  </a:lnTo>
                  <a:close/>
                </a:path>
              </a:pathLst>
            </a:custGeom>
            <a:noFill/>
            <a:ln w="44450">
              <a:solidFill>
                <a:srgbClr val="0014AC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3" name="Arc 5"/>
            <p:cNvSpPr>
              <a:spLocks/>
            </p:cNvSpPr>
            <p:nvPr/>
          </p:nvSpPr>
          <p:spPr bwMode="auto">
            <a:xfrm flipH="1" flipV="1">
              <a:off x="2572" y="6081"/>
              <a:ext cx="181" cy="904"/>
            </a:xfrm>
            <a:custGeom>
              <a:avLst/>
              <a:gdLst>
                <a:gd name="G0" fmla="+- 6133 0 0"/>
                <a:gd name="G1" fmla="+- 21600 0 0"/>
                <a:gd name="G2" fmla="+- 21600 0 0"/>
                <a:gd name="T0" fmla="*/ 6133 w 27733"/>
                <a:gd name="T1" fmla="*/ 0 h 43200"/>
                <a:gd name="T2" fmla="*/ 0 w 27733"/>
                <a:gd name="T3" fmla="*/ 42311 h 43200"/>
                <a:gd name="T4" fmla="*/ 6133 w 2773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733" h="43200" fill="none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</a:path>
                <a:path w="27733" h="43200" stroke="0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  <a:lnTo>
                    <a:pt x="6133" y="21600"/>
                  </a:lnTo>
                  <a:close/>
                </a:path>
              </a:pathLst>
            </a:custGeom>
            <a:noFill/>
            <a:ln w="44450">
              <a:solidFill>
                <a:srgbClr val="0014AC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494719" y="1858588"/>
            <a:ext cx="3299644" cy="0"/>
          </a:xfrm>
          <a:prstGeom prst="line">
            <a:avLst/>
          </a:prstGeom>
          <a:noFill/>
          <a:ln w="444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2535" name="Group 7"/>
          <p:cNvGrpSpPr>
            <a:grpSpLocks/>
          </p:cNvGrpSpPr>
          <p:nvPr/>
        </p:nvGrpSpPr>
        <p:grpSpPr bwMode="auto">
          <a:xfrm flipH="1">
            <a:off x="263223" y="1071546"/>
            <a:ext cx="45719" cy="1558353"/>
            <a:chOff x="1470" y="6319"/>
            <a:chExt cx="24" cy="621"/>
          </a:xfrm>
          <a:scene3d>
            <a:camera prst="orthographicFront">
              <a:rot lat="0" lon="0" rev="21480000"/>
            </a:camera>
            <a:lightRig rig="threePt" dir="t"/>
          </a:scene3d>
        </p:grpSpPr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V="1">
              <a:off x="1486" y="6319"/>
              <a:ext cx="8" cy="215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 flipV="1">
              <a:off x="1478" y="6526"/>
              <a:ext cx="8" cy="215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 flipV="1">
              <a:off x="1470" y="6725"/>
              <a:ext cx="8" cy="215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2539" name="Group 11"/>
          <p:cNvGrpSpPr>
            <a:grpSpLocks/>
          </p:cNvGrpSpPr>
          <p:nvPr/>
        </p:nvGrpSpPr>
        <p:grpSpPr bwMode="auto">
          <a:xfrm rot="1458909" flipV="1">
            <a:off x="3470742" y="1499508"/>
            <a:ext cx="345495" cy="725138"/>
            <a:chOff x="1470" y="6319"/>
            <a:chExt cx="24" cy="621"/>
          </a:xfrm>
        </p:grpSpPr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 flipV="1">
              <a:off x="1486" y="6319"/>
              <a:ext cx="8" cy="215"/>
            </a:xfrm>
            <a:prstGeom prst="line">
              <a:avLst/>
            </a:prstGeom>
            <a:noFill/>
            <a:ln w="4445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 flipV="1">
              <a:off x="1478" y="6526"/>
              <a:ext cx="8" cy="215"/>
            </a:xfrm>
            <a:prstGeom prst="line">
              <a:avLst/>
            </a:prstGeom>
            <a:noFill/>
            <a:ln w="4445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2" name="Line 14"/>
            <p:cNvSpPr>
              <a:spLocks noChangeShapeType="1"/>
            </p:cNvSpPr>
            <p:nvPr/>
          </p:nvSpPr>
          <p:spPr bwMode="auto">
            <a:xfrm flipV="1">
              <a:off x="1470" y="6725"/>
              <a:ext cx="8" cy="215"/>
            </a:xfrm>
            <a:prstGeom prst="line">
              <a:avLst/>
            </a:prstGeom>
            <a:noFill/>
            <a:ln w="44450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285721" y="1071546"/>
            <a:ext cx="3357586" cy="114300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 flipV="1">
            <a:off x="269939" y="1460507"/>
            <a:ext cx="3379866" cy="1182675"/>
          </a:xfrm>
          <a:prstGeom prst="line">
            <a:avLst/>
          </a:prstGeom>
          <a:noFill/>
          <a:ln w="38100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140469" y="1131353"/>
            <a:ext cx="1002771" cy="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2111819" y="2578478"/>
            <a:ext cx="1002771" cy="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 flipH="1" flipV="1">
            <a:off x="3143240" y="609065"/>
            <a:ext cx="4222" cy="52645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H="1" flipV="1">
            <a:off x="3127256" y="2588272"/>
            <a:ext cx="4222" cy="52645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9" name="Arc 21"/>
          <p:cNvSpPr>
            <a:spLocks/>
          </p:cNvSpPr>
          <p:nvPr/>
        </p:nvSpPr>
        <p:spPr bwMode="auto">
          <a:xfrm>
            <a:off x="3131740" y="500042"/>
            <a:ext cx="1285885" cy="2714644"/>
          </a:xfrm>
          <a:custGeom>
            <a:avLst/>
            <a:gdLst>
              <a:gd name="G0" fmla="+- 9136 0 0"/>
              <a:gd name="G1" fmla="+- 21600 0 0"/>
              <a:gd name="G2" fmla="+- 21600 0 0"/>
              <a:gd name="T0" fmla="*/ 430 w 30736"/>
              <a:gd name="T1" fmla="*/ 1832 h 43200"/>
              <a:gd name="T2" fmla="*/ 0 w 30736"/>
              <a:gd name="T3" fmla="*/ 41173 h 43200"/>
              <a:gd name="T4" fmla="*/ 9136 w 30736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36" h="43200" fill="none" extrusionOk="0">
                <a:moveTo>
                  <a:pt x="430" y="1832"/>
                </a:moveTo>
                <a:cubicBezTo>
                  <a:pt x="3173" y="623"/>
                  <a:pt x="6138" y="-1"/>
                  <a:pt x="9136" y="0"/>
                </a:cubicBezTo>
                <a:cubicBezTo>
                  <a:pt x="21065" y="0"/>
                  <a:pt x="30736" y="9670"/>
                  <a:pt x="30736" y="21600"/>
                </a:cubicBezTo>
                <a:cubicBezTo>
                  <a:pt x="30736" y="33529"/>
                  <a:pt x="21065" y="43200"/>
                  <a:pt x="9136" y="43200"/>
                </a:cubicBezTo>
                <a:cubicBezTo>
                  <a:pt x="5979" y="43200"/>
                  <a:pt x="2860" y="42508"/>
                  <a:pt x="0" y="41172"/>
                </a:cubicBezTo>
              </a:path>
              <a:path w="30736" h="43200" stroke="0" extrusionOk="0">
                <a:moveTo>
                  <a:pt x="430" y="1832"/>
                </a:moveTo>
                <a:cubicBezTo>
                  <a:pt x="3173" y="623"/>
                  <a:pt x="6138" y="-1"/>
                  <a:pt x="9136" y="0"/>
                </a:cubicBezTo>
                <a:cubicBezTo>
                  <a:pt x="21065" y="0"/>
                  <a:pt x="30736" y="9670"/>
                  <a:pt x="30736" y="21600"/>
                </a:cubicBezTo>
                <a:cubicBezTo>
                  <a:pt x="30736" y="33529"/>
                  <a:pt x="21065" y="43200"/>
                  <a:pt x="9136" y="43200"/>
                </a:cubicBezTo>
                <a:cubicBezTo>
                  <a:pt x="5979" y="43200"/>
                  <a:pt x="2860" y="42508"/>
                  <a:pt x="0" y="41172"/>
                </a:cubicBezTo>
                <a:lnTo>
                  <a:pt x="9136" y="21600"/>
                </a:lnTo>
                <a:close/>
              </a:path>
            </a:pathLst>
          </a:custGeom>
          <a:noFill/>
          <a:ln w="444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 flipH="1">
            <a:off x="3733141" y="891390"/>
            <a:ext cx="2111" cy="1792378"/>
          </a:xfrm>
          <a:prstGeom prst="line">
            <a:avLst/>
          </a:prstGeom>
          <a:noFill/>
          <a:ln w="53975" cmpd="thickThin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000628" y="71414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проекционный  аппарат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55" name="Arc 27"/>
          <p:cNvSpPr>
            <a:spLocks/>
          </p:cNvSpPr>
          <p:nvPr/>
        </p:nvSpPr>
        <p:spPr bwMode="auto">
          <a:xfrm rot="16188882">
            <a:off x="5836730" y="125451"/>
            <a:ext cx="2208813" cy="2969437"/>
          </a:xfrm>
          <a:custGeom>
            <a:avLst/>
            <a:gdLst>
              <a:gd name="G0" fmla="+- 9136 0 0"/>
              <a:gd name="G1" fmla="+- 21600 0 0"/>
              <a:gd name="G2" fmla="+- 21600 0 0"/>
              <a:gd name="T0" fmla="*/ 430 w 30736"/>
              <a:gd name="T1" fmla="*/ 1832 h 43200"/>
              <a:gd name="T2" fmla="*/ 0 w 30736"/>
              <a:gd name="T3" fmla="*/ 41173 h 43200"/>
              <a:gd name="T4" fmla="*/ 9136 w 30736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736" h="43200" fill="none" extrusionOk="0">
                <a:moveTo>
                  <a:pt x="430" y="1832"/>
                </a:moveTo>
                <a:cubicBezTo>
                  <a:pt x="3173" y="623"/>
                  <a:pt x="6138" y="-1"/>
                  <a:pt x="9136" y="0"/>
                </a:cubicBezTo>
                <a:cubicBezTo>
                  <a:pt x="21065" y="0"/>
                  <a:pt x="30736" y="9670"/>
                  <a:pt x="30736" y="21600"/>
                </a:cubicBezTo>
                <a:cubicBezTo>
                  <a:pt x="30736" y="33529"/>
                  <a:pt x="21065" y="43200"/>
                  <a:pt x="9136" y="43200"/>
                </a:cubicBezTo>
                <a:cubicBezTo>
                  <a:pt x="5979" y="43200"/>
                  <a:pt x="2860" y="42508"/>
                  <a:pt x="0" y="41172"/>
                </a:cubicBezTo>
              </a:path>
              <a:path w="30736" h="43200" stroke="0" extrusionOk="0">
                <a:moveTo>
                  <a:pt x="430" y="1832"/>
                </a:moveTo>
                <a:cubicBezTo>
                  <a:pt x="3173" y="623"/>
                  <a:pt x="6138" y="-1"/>
                  <a:pt x="9136" y="0"/>
                </a:cubicBezTo>
                <a:cubicBezTo>
                  <a:pt x="21065" y="0"/>
                  <a:pt x="30736" y="9670"/>
                  <a:pt x="30736" y="21600"/>
                </a:cubicBezTo>
                <a:cubicBezTo>
                  <a:pt x="30736" y="33529"/>
                  <a:pt x="21065" y="43200"/>
                  <a:pt x="9136" y="43200"/>
                </a:cubicBezTo>
                <a:cubicBezTo>
                  <a:pt x="5979" y="43200"/>
                  <a:pt x="2860" y="42508"/>
                  <a:pt x="0" y="41172"/>
                </a:cubicBezTo>
                <a:lnTo>
                  <a:pt x="9136" y="21600"/>
                </a:lnTo>
                <a:close/>
              </a:path>
            </a:pathLst>
          </a:custGeom>
          <a:noFill/>
          <a:ln w="57150" cmpd="thickThin">
            <a:solidFill>
              <a:srgbClr val="8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2557" name="Group 29"/>
          <p:cNvGrpSpPr>
            <a:grpSpLocks/>
          </p:cNvGrpSpPr>
          <p:nvPr/>
        </p:nvGrpSpPr>
        <p:grpSpPr bwMode="auto">
          <a:xfrm rot="16188882">
            <a:off x="6831101" y="2643393"/>
            <a:ext cx="236344" cy="1199528"/>
            <a:chOff x="2572" y="6074"/>
            <a:chExt cx="296" cy="911"/>
          </a:xfrm>
        </p:grpSpPr>
        <p:sp>
          <p:nvSpPr>
            <p:cNvPr id="22558" name="Arc 30"/>
            <p:cNvSpPr>
              <a:spLocks/>
            </p:cNvSpPr>
            <p:nvPr/>
          </p:nvSpPr>
          <p:spPr bwMode="auto">
            <a:xfrm flipV="1">
              <a:off x="2687" y="6074"/>
              <a:ext cx="181" cy="904"/>
            </a:xfrm>
            <a:custGeom>
              <a:avLst/>
              <a:gdLst>
                <a:gd name="G0" fmla="+- 6133 0 0"/>
                <a:gd name="G1" fmla="+- 21600 0 0"/>
                <a:gd name="G2" fmla="+- 21600 0 0"/>
                <a:gd name="T0" fmla="*/ 6133 w 27733"/>
                <a:gd name="T1" fmla="*/ 0 h 43200"/>
                <a:gd name="T2" fmla="*/ 0 w 27733"/>
                <a:gd name="T3" fmla="*/ 42311 h 43200"/>
                <a:gd name="T4" fmla="*/ 6133 w 2773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733" h="43200" fill="none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</a:path>
                <a:path w="27733" h="43200" stroke="0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  <a:lnTo>
                    <a:pt x="6133" y="21600"/>
                  </a:lnTo>
                  <a:close/>
                </a:path>
              </a:pathLst>
            </a:custGeom>
            <a:noFill/>
            <a:ln w="38100">
              <a:solidFill>
                <a:srgbClr val="3366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9" name="Arc 31"/>
            <p:cNvSpPr>
              <a:spLocks/>
            </p:cNvSpPr>
            <p:nvPr/>
          </p:nvSpPr>
          <p:spPr bwMode="auto">
            <a:xfrm flipH="1" flipV="1">
              <a:off x="2572" y="6081"/>
              <a:ext cx="181" cy="904"/>
            </a:xfrm>
            <a:custGeom>
              <a:avLst/>
              <a:gdLst>
                <a:gd name="G0" fmla="+- 6133 0 0"/>
                <a:gd name="G1" fmla="+- 21600 0 0"/>
                <a:gd name="G2" fmla="+- 21600 0 0"/>
                <a:gd name="T0" fmla="*/ 6133 w 27733"/>
                <a:gd name="T1" fmla="*/ 0 h 43200"/>
                <a:gd name="T2" fmla="*/ 0 w 27733"/>
                <a:gd name="T3" fmla="*/ 42311 h 43200"/>
                <a:gd name="T4" fmla="*/ 6133 w 2773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733" h="43200" fill="none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</a:path>
                <a:path w="27733" h="43200" stroke="0" extrusionOk="0">
                  <a:moveTo>
                    <a:pt x="6132" y="0"/>
                  </a:moveTo>
                  <a:cubicBezTo>
                    <a:pt x="18062" y="0"/>
                    <a:pt x="27733" y="9670"/>
                    <a:pt x="27733" y="21600"/>
                  </a:cubicBezTo>
                  <a:cubicBezTo>
                    <a:pt x="27733" y="33529"/>
                    <a:pt x="18062" y="43200"/>
                    <a:pt x="6133" y="43200"/>
                  </a:cubicBezTo>
                  <a:cubicBezTo>
                    <a:pt x="4056" y="43200"/>
                    <a:pt x="1990" y="42900"/>
                    <a:pt x="-1" y="42311"/>
                  </a:cubicBezTo>
                  <a:lnTo>
                    <a:pt x="6133" y="21600"/>
                  </a:lnTo>
                  <a:close/>
                </a:path>
              </a:pathLst>
            </a:custGeom>
            <a:noFill/>
            <a:ln w="38100">
              <a:solidFill>
                <a:srgbClr val="3366FF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2561" name="Group 33"/>
          <p:cNvGrpSpPr>
            <a:grpSpLocks/>
          </p:cNvGrpSpPr>
          <p:nvPr/>
        </p:nvGrpSpPr>
        <p:grpSpPr bwMode="auto">
          <a:xfrm rot="18162107" flipV="1">
            <a:off x="6780811" y="1812089"/>
            <a:ext cx="408615" cy="639312"/>
            <a:chOff x="1470" y="6319"/>
            <a:chExt cx="24" cy="621"/>
          </a:xfrm>
        </p:grpSpPr>
        <p:sp>
          <p:nvSpPr>
            <p:cNvPr id="22562" name="Line 34"/>
            <p:cNvSpPr>
              <a:spLocks noChangeShapeType="1"/>
            </p:cNvSpPr>
            <p:nvPr/>
          </p:nvSpPr>
          <p:spPr bwMode="auto">
            <a:xfrm flipV="1">
              <a:off x="1486" y="6319"/>
              <a:ext cx="8" cy="215"/>
            </a:xfrm>
            <a:prstGeom prst="line">
              <a:avLst/>
            </a:prstGeom>
            <a:noFill/>
            <a:ln w="4762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 flipV="1">
              <a:off x="1478" y="6526"/>
              <a:ext cx="8" cy="215"/>
            </a:xfrm>
            <a:prstGeom prst="line">
              <a:avLst/>
            </a:prstGeom>
            <a:noFill/>
            <a:ln w="4762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4" name="Line 36"/>
            <p:cNvSpPr>
              <a:spLocks noChangeShapeType="1"/>
            </p:cNvSpPr>
            <p:nvPr/>
          </p:nvSpPr>
          <p:spPr bwMode="auto">
            <a:xfrm flipV="1">
              <a:off x="1470" y="6725"/>
              <a:ext cx="8" cy="215"/>
            </a:xfrm>
            <a:prstGeom prst="line">
              <a:avLst/>
            </a:prstGeom>
            <a:noFill/>
            <a:ln w="4762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566" name="Line 38"/>
          <p:cNvSpPr>
            <a:spLocks noChangeShapeType="1"/>
          </p:cNvSpPr>
          <p:nvPr/>
        </p:nvSpPr>
        <p:spPr bwMode="auto">
          <a:xfrm rot="16188882">
            <a:off x="5652844" y="3474656"/>
            <a:ext cx="2619898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rot="16188882">
            <a:off x="5216797" y="3138168"/>
            <a:ext cx="3139560" cy="1153167"/>
          </a:xfrm>
          <a:prstGeom prst="line">
            <a:avLst/>
          </a:prstGeom>
          <a:noFill/>
          <a:ln w="38100">
            <a:solidFill>
              <a:srgbClr val="0014AC"/>
            </a:solidFill>
            <a:round/>
            <a:headEnd type="stealth" w="lg" len="lg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 rot="16188882" flipV="1">
            <a:off x="5571839" y="3149877"/>
            <a:ext cx="3143857" cy="113284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stealth" w="lg" len="lg"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69" name="Line 41"/>
          <p:cNvSpPr>
            <a:spLocks noChangeShapeType="1"/>
          </p:cNvSpPr>
          <p:nvPr/>
        </p:nvSpPr>
        <p:spPr bwMode="auto">
          <a:xfrm rot="16188882">
            <a:off x="5962266" y="3068591"/>
            <a:ext cx="796194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70" name="Line 42"/>
          <p:cNvSpPr>
            <a:spLocks noChangeShapeType="1"/>
          </p:cNvSpPr>
          <p:nvPr/>
        </p:nvSpPr>
        <p:spPr bwMode="auto">
          <a:xfrm rot="16188882">
            <a:off x="7145343" y="3078790"/>
            <a:ext cx="796194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71" name="Line 43"/>
          <p:cNvSpPr>
            <a:spLocks noChangeShapeType="1"/>
          </p:cNvSpPr>
          <p:nvPr/>
        </p:nvSpPr>
        <p:spPr bwMode="auto">
          <a:xfrm rot="16188882" flipH="1" flipV="1">
            <a:off x="5941453" y="2286563"/>
            <a:ext cx="45719" cy="78428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 rot="16188882" flipV="1">
            <a:off x="7896251" y="2323654"/>
            <a:ext cx="45719" cy="73533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76" name="AutoShape 48"/>
          <p:cNvSpPr>
            <a:spLocks noChangeArrowheads="1"/>
          </p:cNvSpPr>
          <p:nvPr/>
        </p:nvSpPr>
        <p:spPr bwMode="auto">
          <a:xfrm>
            <a:off x="6643702" y="714356"/>
            <a:ext cx="576683" cy="460955"/>
          </a:xfrm>
          <a:prstGeom prst="flowChartSummingJunction">
            <a:avLst/>
          </a:prstGeom>
          <a:solidFill>
            <a:srgbClr val="FF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77" name="Line 49"/>
          <p:cNvSpPr>
            <a:spLocks noChangeShapeType="1"/>
          </p:cNvSpPr>
          <p:nvPr/>
        </p:nvSpPr>
        <p:spPr bwMode="auto">
          <a:xfrm>
            <a:off x="6286512" y="1714488"/>
            <a:ext cx="133568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78" name="Line 50"/>
          <p:cNvSpPr>
            <a:spLocks noChangeShapeType="1"/>
          </p:cNvSpPr>
          <p:nvPr/>
        </p:nvSpPr>
        <p:spPr bwMode="auto">
          <a:xfrm>
            <a:off x="6286512" y="1428736"/>
            <a:ext cx="133568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2580" name="Group 52"/>
          <p:cNvGrpSpPr>
            <a:grpSpLocks/>
          </p:cNvGrpSpPr>
          <p:nvPr/>
        </p:nvGrpSpPr>
        <p:grpSpPr bwMode="auto">
          <a:xfrm rot="15598968">
            <a:off x="6828216" y="4545206"/>
            <a:ext cx="264218" cy="1487114"/>
            <a:chOff x="1470" y="6319"/>
            <a:chExt cx="24" cy="621"/>
          </a:xfrm>
        </p:grpSpPr>
        <p:sp>
          <p:nvSpPr>
            <p:cNvPr id="22581" name="Line 53"/>
            <p:cNvSpPr>
              <a:spLocks noChangeShapeType="1"/>
            </p:cNvSpPr>
            <p:nvPr/>
          </p:nvSpPr>
          <p:spPr bwMode="auto">
            <a:xfrm flipV="1">
              <a:off x="1486" y="6319"/>
              <a:ext cx="8" cy="215"/>
            </a:xfrm>
            <a:prstGeom prst="line">
              <a:avLst/>
            </a:prstGeom>
            <a:noFill/>
            <a:ln w="539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82" name="Line 54"/>
            <p:cNvSpPr>
              <a:spLocks noChangeShapeType="1"/>
            </p:cNvSpPr>
            <p:nvPr/>
          </p:nvSpPr>
          <p:spPr bwMode="auto">
            <a:xfrm flipV="1">
              <a:off x="1478" y="6526"/>
              <a:ext cx="8" cy="215"/>
            </a:xfrm>
            <a:prstGeom prst="line">
              <a:avLst/>
            </a:prstGeom>
            <a:noFill/>
            <a:ln w="539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83" name="Line 55"/>
            <p:cNvSpPr>
              <a:spLocks noChangeShapeType="1"/>
            </p:cNvSpPr>
            <p:nvPr/>
          </p:nvSpPr>
          <p:spPr bwMode="auto">
            <a:xfrm flipV="1">
              <a:off x="1470" y="6725"/>
              <a:ext cx="8" cy="215"/>
            </a:xfrm>
            <a:prstGeom prst="line">
              <a:avLst/>
            </a:prstGeom>
            <a:noFill/>
            <a:ln w="539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2584" name="Group 56"/>
          <p:cNvGrpSpPr>
            <a:grpSpLocks/>
          </p:cNvGrpSpPr>
          <p:nvPr/>
        </p:nvGrpSpPr>
        <p:grpSpPr bwMode="auto">
          <a:xfrm>
            <a:off x="5605689" y="5402445"/>
            <a:ext cx="2823963" cy="26819"/>
            <a:chOff x="4611" y="8012"/>
            <a:chExt cx="1425" cy="16"/>
          </a:xfrm>
        </p:grpSpPr>
        <p:sp>
          <p:nvSpPr>
            <p:cNvPr id="22585" name="Line 57"/>
            <p:cNvSpPr>
              <a:spLocks noChangeShapeType="1"/>
            </p:cNvSpPr>
            <p:nvPr/>
          </p:nvSpPr>
          <p:spPr bwMode="auto">
            <a:xfrm>
              <a:off x="4611" y="8012"/>
              <a:ext cx="142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86" name="Line 58"/>
            <p:cNvSpPr>
              <a:spLocks noChangeShapeType="1"/>
            </p:cNvSpPr>
            <p:nvPr/>
          </p:nvSpPr>
          <p:spPr bwMode="auto">
            <a:xfrm>
              <a:off x="4611" y="8028"/>
              <a:ext cx="142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3214678" y="4429132"/>
            <a:ext cx="22145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замедлить…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проекторы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кино…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НАУКЕ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8"/>
          <p:cNvSpPr>
            <a:spLocks noChangeShapeType="1"/>
          </p:cNvSpPr>
          <p:nvPr/>
        </p:nvSpPr>
        <p:spPr bwMode="auto">
          <a:xfrm>
            <a:off x="2452713" y="1142984"/>
            <a:ext cx="71438" cy="142876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stealth" w="lg" len="lg"/>
            <a:tailEnd type="stealth" w="lg" len="lg"/>
          </a:ln>
          <a:scene3d>
            <a:camera prst="orthographicFront">
              <a:rot lat="0" lon="0" rev="2142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Line 15"/>
          <p:cNvSpPr>
            <a:spLocks noChangeShapeType="1"/>
          </p:cNvSpPr>
          <p:nvPr/>
        </p:nvSpPr>
        <p:spPr bwMode="auto">
          <a:xfrm>
            <a:off x="285720" y="1071547"/>
            <a:ext cx="2214578" cy="121444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7" name="Line 16"/>
          <p:cNvSpPr>
            <a:spLocks noChangeShapeType="1"/>
          </p:cNvSpPr>
          <p:nvPr/>
        </p:nvSpPr>
        <p:spPr bwMode="auto">
          <a:xfrm flipV="1">
            <a:off x="285720" y="1500173"/>
            <a:ext cx="2214578" cy="1127105"/>
          </a:xfrm>
          <a:prstGeom prst="line">
            <a:avLst/>
          </a:prstGeom>
          <a:noFill/>
          <a:ln w="38100">
            <a:solidFill>
              <a:srgbClr val="0014A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69" name="Прямая со стрелкой 68"/>
          <p:cNvCxnSpPr>
            <a:stCxn id="67" idx="1"/>
            <a:endCxn id="22544" idx="1"/>
          </p:cNvCxnSpPr>
          <p:nvPr/>
        </p:nvCxnSpPr>
        <p:spPr>
          <a:xfrm rot="5400000" flipH="1" flipV="1">
            <a:off x="3055218" y="905586"/>
            <a:ext cx="39666" cy="1149507"/>
          </a:xfrm>
          <a:prstGeom prst="straightConnector1">
            <a:avLst/>
          </a:prstGeom>
          <a:ln w="38100">
            <a:solidFill>
              <a:srgbClr val="0014AC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5400000" flipH="1" flipV="1">
            <a:off x="3055219" y="1683607"/>
            <a:ext cx="39666" cy="1149507"/>
          </a:xfrm>
          <a:prstGeom prst="straightConnector1">
            <a:avLst/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Oval 5"/>
          <p:cNvSpPr>
            <a:spLocks noChangeArrowheads="1"/>
          </p:cNvSpPr>
          <p:nvPr/>
        </p:nvSpPr>
        <p:spPr bwMode="auto">
          <a:xfrm>
            <a:off x="1714480" y="1785926"/>
            <a:ext cx="71419" cy="142860"/>
          </a:xfrm>
          <a:prstGeom prst="ellipse">
            <a:avLst/>
          </a:prstGeom>
          <a:solidFill>
            <a:srgbClr val="FF0000"/>
          </a:solidFill>
          <a:ln w="66675">
            <a:solidFill>
              <a:srgbClr val="0014AC"/>
            </a:solidFill>
            <a:round/>
            <a:headEnd/>
            <a:tailEnd/>
          </a:ln>
        </p:spPr>
        <p:txBody>
          <a:bodyPr/>
          <a:lstStyle/>
          <a:p>
            <a:endParaRPr lang="ru-RU" dirty="0">
              <a:solidFill>
                <a:srgbClr val="0014AC"/>
              </a:solidFill>
            </a:endParaRPr>
          </a:p>
        </p:txBody>
      </p:sp>
      <p:sp>
        <p:nvSpPr>
          <p:cNvPr id="73" name="Line 8"/>
          <p:cNvSpPr>
            <a:spLocks noChangeShapeType="1"/>
          </p:cNvSpPr>
          <p:nvPr/>
        </p:nvSpPr>
        <p:spPr bwMode="auto">
          <a:xfrm flipH="1">
            <a:off x="6401080" y="3214527"/>
            <a:ext cx="1117130" cy="54345"/>
          </a:xfrm>
          <a:prstGeom prst="line">
            <a:avLst/>
          </a:prstGeom>
          <a:noFill/>
          <a:ln w="41275">
            <a:solidFill>
              <a:srgbClr val="000000"/>
            </a:solidFill>
            <a:round/>
            <a:headEnd type="stealth" w="lg" len="lg"/>
            <a:tailEnd type="stealth" w="lg" len="lg"/>
          </a:ln>
          <a:scene3d>
            <a:camera prst="orthographicFront">
              <a:rot lat="0" lon="0" rev="2142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4" name="Line 40"/>
          <p:cNvSpPr>
            <a:spLocks noChangeShapeType="1"/>
          </p:cNvSpPr>
          <p:nvPr/>
        </p:nvSpPr>
        <p:spPr bwMode="auto">
          <a:xfrm rot="16188882">
            <a:off x="6046402" y="2667983"/>
            <a:ext cx="1071568" cy="4571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stealth" w="lg" len="lg"/>
            <a:tailEnd type="none"/>
          </a:ln>
          <a:scene3d>
            <a:camera prst="orthographicFront">
              <a:rot lat="0" lon="0" rev="18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rot="16188882">
            <a:off x="6846890" y="2656112"/>
            <a:ext cx="1071568" cy="45719"/>
          </a:xfrm>
          <a:prstGeom prst="line">
            <a:avLst/>
          </a:prstGeom>
          <a:noFill/>
          <a:ln w="38100">
            <a:solidFill>
              <a:srgbClr val="0014AC"/>
            </a:solidFill>
            <a:round/>
            <a:headEnd type="stealth" w="lg" len="lg"/>
            <a:tailEnd type="none"/>
          </a:ln>
          <a:scene3d>
            <a:camera prst="orthographicFront">
              <a:rot lat="0" lon="0" rev="18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6" name="Line 40"/>
          <p:cNvSpPr>
            <a:spLocks noChangeShapeType="1"/>
          </p:cNvSpPr>
          <p:nvPr/>
        </p:nvSpPr>
        <p:spPr bwMode="auto">
          <a:xfrm rot="16188882" flipV="1">
            <a:off x="6106072" y="3682385"/>
            <a:ext cx="2075389" cy="113630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stealth" w="lg" len="lg"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" name="Line 39"/>
          <p:cNvSpPr>
            <a:spLocks noChangeShapeType="1"/>
          </p:cNvSpPr>
          <p:nvPr/>
        </p:nvSpPr>
        <p:spPr bwMode="auto">
          <a:xfrm rot="16188882">
            <a:off x="5776331" y="3675686"/>
            <a:ext cx="2067995" cy="1149701"/>
          </a:xfrm>
          <a:prstGeom prst="line">
            <a:avLst/>
          </a:prstGeom>
          <a:noFill/>
          <a:ln w="38100">
            <a:solidFill>
              <a:srgbClr val="0014AC"/>
            </a:solidFill>
            <a:round/>
            <a:headEnd type="stealth" w="lg" len="lg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89" name="Группа 88"/>
          <p:cNvGrpSpPr/>
          <p:nvPr/>
        </p:nvGrpSpPr>
        <p:grpSpPr>
          <a:xfrm>
            <a:off x="6429388" y="5467665"/>
            <a:ext cx="1357290" cy="461665"/>
            <a:chOff x="7786710" y="4714884"/>
            <a:chExt cx="1357290" cy="461665"/>
          </a:xfrm>
        </p:grpSpPr>
        <p:sp>
          <p:nvSpPr>
            <p:cNvPr id="62" name="TextBox 61"/>
            <p:cNvSpPr txBox="1"/>
            <p:nvPr/>
          </p:nvSpPr>
          <p:spPr>
            <a:xfrm>
              <a:off x="7786710" y="4714884"/>
              <a:ext cx="13572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Д</a:t>
              </a:r>
              <a:r>
                <a:rPr lang="ru-RU" sz="2400" b="1" dirty="0" smtClean="0">
                  <a:latin typeface="Times New Roman" pitchFamily="18" charset="0"/>
                  <a:cs typeface="Times New Roman" pitchFamily="18" charset="0"/>
                </a:rPr>
                <a:t>,   , 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9" name="Прямая со стрелкой 78"/>
            <p:cNvCxnSpPr/>
            <p:nvPr/>
          </p:nvCxnSpPr>
          <p:spPr>
            <a:xfrm rot="5400000" flipH="1" flipV="1">
              <a:off x="8536809" y="4822041"/>
              <a:ext cx="214314" cy="142876"/>
            </a:xfrm>
            <a:prstGeom prst="straightConnector1">
              <a:avLst/>
            </a:prstGeom>
            <a:ln w="22225">
              <a:solidFill>
                <a:srgbClr val="0014AC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Прямая со стрелкой 79"/>
            <p:cNvCxnSpPr/>
            <p:nvPr/>
          </p:nvCxnSpPr>
          <p:spPr>
            <a:xfrm rot="5400000">
              <a:off x="8180413" y="4892685"/>
              <a:ext cx="214314" cy="1588"/>
            </a:xfrm>
            <a:prstGeom prst="straightConnector1">
              <a:avLst/>
            </a:prstGeom>
            <a:ln>
              <a:tailEnd type="oval" w="lg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8" name="Группа 87"/>
          <p:cNvGrpSpPr/>
          <p:nvPr/>
        </p:nvGrpSpPr>
        <p:grpSpPr>
          <a:xfrm>
            <a:off x="1214414" y="2857496"/>
            <a:ext cx="1714512" cy="830997"/>
            <a:chOff x="571472" y="3214687"/>
            <a:chExt cx="1714512" cy="830997"/>
          </a:xfrm>
        </p:grpSpPr>
        <p:sp>
          <p:nvSpPr>
            <p:cNvPr id="26" name="TextBox 25"/>
            <p:cNvSpPr txBox="1"/>
            <p:nvPr/>
          </p:nvSpPr>
          <p:spPr>
            <a:xfrm>
              <a:off x="571472" y="3214687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(Д ,     ,     )  </a:t>
              </a:r>
              <a:endPara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endPara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3" name="Прямая со стрелкой 82"/>
            <p:cNvCxnSpPr/>
            <p:nvPr/>
          </p:nvCxnSpPr>
          <p:spPr>
            <a:xfrm rot="5400000">
              <a:off x="1177901" y="3463925"/>
              <a:ext cx="214314" cy="1588"/>
            </a:xfrm>
            <a:prstGeom prst="straightConnector1">
              <a:avLst/>
            </a:prstGeom>
            <a:ln>
              <a:tailEnd type="oval" w="lg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Прямая со стрелкой 83"/>
            <p:cNvCxnSpPr/>
            <p:nvPr/>
          </p:nvCxnSpPr>
          <p:spPr>
            <a:xfrm rot="16200000" flipH="1">
              <a:off x="1571604" y="3429000"/>
              <a:ext cx="285752" cy="142876"/>
            </a:xfrm>
            <a:prstGeom prst="straightConnector1">
              <a:avLst/>
            </a:prstGeom>
            <a:ln w="2222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10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22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2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000"/>
                            </p:stCondLst>
                            <p:childTnLst>
                              <p:par>
                                <p:cTn id="16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10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10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3000"/>
                            </p:stCondLst>
                            <p:childTnLst>
                              <p:par>
                                <p:cTn id="19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000"/>
                            </p:stCondLst>
                            <p:childTnLst>
                              <p:par>
                                <p:cTn id="19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2000" fill="hold"/>
                                        <p:tgtEl>
                                          <p:spTgt spid="22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22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3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3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3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534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 animBg="1"/>
      <p:bldP spid="22550" grpId="0" animBg="1"/>
      <p:bldP spid="27" grpId="0"/>
      <p:bldP spid="22555" grpId="0" animBg="1"/>
      <p:bldP spid="22567" grpId="0" animBg="1"/>
      <p:bldP spid="22568" grpId="0" animBg="1"/>
      <p:bldP spid="22569" grpId="0" animBg="1"/>
      <p:bldP spid="22570" grpId="0" animBg="1"/>
      <p:bldP spid="22571" grpId="0" animBg="1"/>
      <p:bldP spid="22572" grpId="0" animBg="1"/>
      <p:bldP spid="22576" grpId="0" animBg="1"/>
      <p:bldP spid="22577" grpId="0" animBg="1"/>
      <p:bldP spid="22578" grpId="0" animBg="1"/>
      <p:bldP spid="64" grpId="0"/>
      <p:bldP spid="65" grpId="0" animBg="1"/>
      <p:bldP spid="66" grpId="0" animBg="1"/>
      <p:bldP spid="67" grpId="0" animBg="1"/>
      <p:bldP spid="71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500034" y="380975"/>
            <a:ext cx="4440249" cy="1619265"/>
            <a:chOff x="8349" y="3631"/>
            <a:chExt cx="3416" cy="1470"/>
          </a:xfrm>
        </p:grpSpPr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8349" y="4366"/>
              <a:ext cx="34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973" y="3631"/>
              <a:ext cx="0" cy="147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980974" y="532138"/>
            <a:ext cx="1657295" cy="68332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2620071" y="533518"/>
            <a:ext cx="1652095" cy="677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flipV="1">
            <a:off x="1000472" y="957316"/>
            <a:ext cx="1610500" cy="2567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2620071" y="947653"/>
            <a:ext cx="1652095" cy="274709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1142976" y="0"/>
            <a:ext cx="1278492" cy="33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навели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9" name="Text Box 35"/>
          <p:cNvSpPr txBox="1">
            <a:spLocks noChangeArrowheads="1"/>
          </p:cNvSpPr>
          <p:nvPr/>
        </p:nvSpPr>
        <p:spPr bwMode="auto">
          <a:xfrm>
            <a:off x="428596" y="3429000"/>
            <a:ext cx="142876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глубина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резкости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3" name="Line 59"/>
          <p:cNvSpPr>
            <a:spLocks noChangeShapeType="1"/>
          </p:cNvSpPr>
          <p:nvPr/>
        </p:nvSpPr>
        <p:spPr bwMode="auto">
          <a:xfrm>
            <a:off x="4286247" y="928670"/>
            <a:ext cx="0" cy="482400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84" name="Text Box 60"/>
          <p:cNvSpPr txBox="1">
            <a:spLocks noChangeArrowheads="1"/>
          </p:cNvSpPr>
          <p:nvPr/>
        </p:nvSpPr>
        <p:spPr bwMode="auto">
          <a:xfrm>
            <a:off x="4929190" y="2000240"/>
            <a:ext cx="35719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плёнка</a:t>
            </a:r>
          </a:p>
        </p:txBody>
      </p:sp>
      <p:sp>
        <p:nvSpPr>
          <p:cNvPr id="61" name="Line 38"/>
          <p:cNvSpPr>
            <a:spLocks noChangeShapeType="1"/>
          </p:cNvSpPr>
          <p:nvPr/>
        </p:nvSpPr>
        <p:spPr bwMode="auto">
          <a:xfrm>
            <a:off x="1000100" y="854454"/>
            <a:ext cx="0" cy="493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2" name="Line 38"/>
          <p:cNvSpPr>
            <a:spLocks noChangeShapeType="1"/>
          </p:cNvSpPr>
          <p:nvPr/>
        </p:nvSpPr>
        <p:spPr bwMode="auto">
          <a:xfrm>
            <a:off x="214282" y="857232"/>
            <a:ext cx="0" cy="493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" name="Line 38"/>
          <p:cNvSpPr>
            <a:spLocks noChangeShapeType="1"/>
          </p:cNvSpPr>
          <p:nvPr/>
        </p:nvSpPr>
        <p:spPr bwMode="auto">
          <a:xfrm>
            <a:off x="1785918" y="857232"/>
            <a:ext cx="0" cy="493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3700241" y="538520"/>
            <a:ext cx="1124553" cy="42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резко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5"/>
          <p:cNvSpPr>
            <a:spLocks noChangeShapeType="1"/>
          </p:cNvSpPr>
          <p:nvPr/>
        </p:nvSpPr>
        <p:spPr bwMode="auto">
          <a:xfrm rot="120000" flipH="1">
            <a:off x="214282" y="3929066"/>
            <a:ext cx="1692000" cy="4762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Text Box 60"/>
          <p:cNvSpPr txBox="1">
            <a:spLocks noChangeArrowheads="1"/>
          </p:cNvSpPr>
          <p:nvPr/>
        </p:nvSpPr>
        <p:spPr bwMode="auto">
          <a:xfrm>
            <a:off x="4572000" y="1714488"/>
            <a:ext cx="35719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матрица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 flipH="1">
            <a:off x="785786" y="1357298"/>
            <a:ext cx="428628" cy="33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978834" y="1153617"/>
            <a:ext cx="71438" cy="7143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Line 9"/>
          <p:cNvSpPr>
            <a:spLocks noChangeShapeType="1"/>
          </p:cNvSpPr>
          <p:nvPr/>
        </p:nvSpPr>
        <p:spPr bwMode="auto">
          <a:xfrm>
            <a:off x="1042632" y="1214339"/>
            <a:ext cx="1571636" cy="21439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Line 7"/>
          <p:cNvSpPr>
            <a:spLocks noChangeShapeType="1"/>
          </p:cNvSpPr>
          <p:nvPr/>
        </p:nvSpPr>
        <p:spPr bwMode="auto">
          <a:xfrm>
            <a:off x="1031999" y="1214422"/>
            <a:ext cx="1571637" cy="57150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Line 10"/>
          <p:cNvSpPr>
            <a:spLocks noChangeShapeType="1"/>
          </p:cNvSpPr>
          <p:nvPr/>
        </p:nvSpPr>
        <p:spPr bwMode="auto">
          <a:xfrm flipV="1">
            <a:off x="2643174" y="1214422"/>
            <a:ext cx="1643073" cy="21431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 flipV="1">
            <a:off x="2571736" y="1214422"/>
            <a:ext cx="1714512" cy="57150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0" name="Group 3"/>
          <p:cNvGrpSpPr>
            <a:grpSpLocks/>
          </p:cNvGrpSpPr>
          <p:nvPr/>
        </p:nvGrpSpPr>
        <p:grpSpPr bwMode="auto">
          <a:xfrm>
            <a:off x="500034" y="2214554"/>
            <a:ext cx="4440249" cy="1619265"/>
            <a:chOff x="8349" y="3631"/>
            <a:chExt cx="3416" cy="1470"/>
          </a:xfrm>
        </p:grpSpPr>
        <p:sp>
          <p:nvSpPr>
            <p:cNvPr id="51" name="Line 4"/>
            <p:cNvSpPr>
              <a:spLocks noChangeShapeType="1"/>
            </p:cNvSpPr>
            <p:nvPr/>
          </p:nvSpPr>
          <p:spPr bwMode="auto">
            <a:xfrm>
              <a:off x="8349" y="4366"/>
              <a:ext cx="34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Line 5"/>
            <p:cNvSpPr>
              <a:spLocks noChangeShapeType="1"/>
            </p:cNvSpPr>
            <p:nvPr/>
          </p:nvSpPr>
          <p:spPr bwMode="auto">
            <a:xfrm>
              <a:off x="9973" y="3631"/>
              <a:ext cx="0" cy="147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3" name="Line 7"/>
          <p:cNvSpPr>
            <a:spLocks noChangeShapeType="1"/>
          </p:cNvSpPr>
          <p:nvPr/>
        </p:nvSpPr>
        <p:spPr bwMode="auto">
          <a:xfrm flipV="1">
            <a:off x="1785918" y="2389526"/>
            <a:ext cx="852351" cy="610846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Line 8"/>
          <p:cNvSpPr>
            <a:spLocks noChangeShapeType="1"/>
          </p:cNvSpPr>
          <p:nvPr/>
        </p:nvSpPr>
        <p:spPr bwMode="auto">
          <a:xfrm>
            <a:off x="2620071" y="2390906"/>
            <a:ext cx="2023367" cy="609466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Line 9"/>
          <p:cNvSpPr>
            <a:spLocks noChangeShapeType="1"/>
          </p:cNvSpPr>
          <p:nvPr/>
        </p:nvSpPr>
        <p:spPr bwMode="auto">
          <a:xfrm flipV="1">
            <a:off x="1785918" y="2814704"/>
            <a:ext cx="825054" cy="18566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Line 10"/>
          <p:cNvSpPr>
            <a:spLocks noChangeShapeType="1"/>
          </p:cNvSpPr>
          <p:nvPr/>
        </p:nvSpPr>
        <p:spPr bwMode="auto">
          <a:xfrm>
            <a:off x="2620071" y="2805041"/>
            <a:ext cx="2023367" cy="195331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" name="Line 9"/>
          <p:cNvSpPr>
            <a:spLocks noChangeShapeType="1"/>
          </p:cNvSpPr>
          <p:nvPr/>
        </p:nvSpPr>
        <p:spPr bwMode="auto">
          <a:xfrm>
            <a:off x="1785918" y="3000373"/>
            <a:ext cx="828350" cy="28575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Line 7"/>
          <p:cNvSpPr>
            <a:spLocks noChangeShapeType="1"/>
          </p:cNvSpPr>
          <p:nvPr/>
        </p:nvSpPr>
        <p:spPr bwMode="auto">
          <a:xfrm>
            <a:off x="1785918" y="3000372"/>
            <a:ext cx="817718" cy="64294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Line 10"/>
          <p:cNvSpPr>
            <a:spLocks noChangeShapeType="1"/>
          </p:cNvSpPr>
          <p:nvPr/>
        </p:nvSpPr>
        <p:spPr bwMode="auto">
          <a:xfrm flipV="1">
            <a:off x="2643174" y="3000372"/>
            <a:ext cx="2000264" cy="28575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" name="Line 8"/>
          <p:cNvSpPr>
            <a:spLocks noChangeShapeType="1"/>
          </p:cNvSpPr>
          <p:nvPr/>
        </p:nvSpPr>
        <p:spPr bwMode="auto">
          <a:xfrm flipV="1">
            <a:off x="2571736" y="3000372"/>
            <a:ext cx="2071702" cy="64294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4214810" y="1142984"/>
            <a:ext cx="71438" cy="7143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1747818" y="2974972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 Box 24"/>
          <p:cNvSpPr txBox="1">
            <a:spLocks noChangeArrowheads="1"/>
          </p:cNvSpPr>
          <p:nvPr/>
        </p:nvSpPr>
        <p:spPr bwMode="auto">
          <a:xfrm>
            <a:off x="1428728" y="2500306"/>
            <a:ext cx="405482" cy="33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2690674" y="2287707"/>
            <a:ext cx="0" cy="1542422"/>
            <a:chOff x="5715008" y="2318201"/>
            <a:chExt cx="0" cy="1542422"/>
          </a:xfrm>
        </p:grpSpPr>
        <p:sp>
          <p:nvSpPr>
            <p:cNvPr id="49" name="Line 58"/>
            <p:cNvSpPr>
              <a:spLocks noChangeShapeType="1"/>
            </p:cNvSpPr>
            <p:nvPr/>
          </p:nvSpPr>
          <p:spPr bwMode="auto">
            <a:xfrm>
              <a:off x="5715008" y="2318201"/>
              <a:ext cx="0" cy="4680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5715008" y="3392623"/>
              <a:ext cx="0" cy="4680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2" name="Text Box 24"/>
          <p:cNvSpPr txBox="1">
            <a:spLocks noChangeArrowheads="1"/>
          </p:cNvSpPr>
          <p:nvPr/>
        </p:nvSpPr>
        <p:spPr bwMode="auto">
          <a:xfrm>
            <a:off x="3571869" y="2357430"/>
            <a:ext cx="1000132" cy="42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резче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3" name="Group 3"/>
          <p:cNvGrpSpPr>
            <a:grpSpLocks/>
          </p:cNvGrpSpPr>
          <p:nvPr/>
        </p:nvGrpSpPr>
        <p:grpSpPr bwMode="auto">
          <a:xfrm>
            <a:off x="500034" y="4214818"/>
            <a:ext cx="4440249" cy="1619265"/>
            <a:chOff x="8349" y="3631"/>
            <a:chExt cx="3416" cy="1470"/>
          </a:xfrm>
        </p:grpSpPr>
        <p:sp>
          <p:nvSpPr>
            <p:cNvPr id="74" name="Line 4"/>
            <p:cNvSpPr>
              <a:spLocks noChangeShapeType="1"/>
            </p:cNvSpPr>
            <p:nvPr/>
          </p:nvSpPr>
          <p:spPr bwMode="auto">
            <a:xfrm>
              <a:off x="8349" y="4366"/>
              <a:ext cx="34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9973" y="3631"/>
              <a:ext cx="0" cy="147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6" name="Овал 75"/>
          <p:cNvSpPr/>
          <p:nvPr/>
        </p:nvSpPr>
        <p:spPr>
          <a:xfrm>
            <a:off x="214282" y="5000636"/>
            <a:ext cx="71438" cy="71438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Line 7"/>
          <p:cNvSpPr>
            <a:spLocks noChangeShapeType="1"/>
          </p:cNvSpPr>
          <p:nvPr/>
        </p:nvSpPr>
        <p:spPr bwMode="auto">
          <a:xfrm flipV="1">
            <a:off x="285721" y="4389790"/>
            <a:ext cx="2364424" cy="610846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8" name="Line 8"/>
          <p:cNvSpPr>
            <a:spLocks noChangeShapeType="1"/>
          </p:cNvSpPr>
          <p:nvPr/>
        </p:nvSpPr>
        <p:spPr bwMode="auto">
          <a:xfrm>
            <a:off x="2631946" y="4391170"/>
            <a:ext cx="2011492" cy="103809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9" name="Line 9"/>
          <p:cNvSpPr>
            <a:spLocks noChangeShapeType="1"/>
          </p:cNvSpPr>
          <p:nvPr/>
        </p:nvSpPr>
        <p:spPr bwMode="auto">
          <a:xfrm rot="120000" flipV="1">
            <a:off x="286846" y="4755764"/>
            <a:ext cx="2351428" cy="32186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0" name="Line 10"/>
          <p:cNvSpPr>
            <a:spLocks noChangeShapeType="1"/>
          </p:cNvSpPr>
          <p:nvPr/>
        </p:nvSpPr>
        <p:spPr bwMode="auto">
          <a:xfrm>
            <a:off x="2631946" y="4791657"/>
            <a:ext cx="1797178" cy="35185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" name="Line 9"/>
          <p:cNvSpPr>
            <a:spLocks noChangeShapeType="1"/>
          </p:cNvSpPr>
          <p:nvPr/>
        </p:nvSpPr>
        <p:spPr bwMode="auto">
          <a:xfrm rot="60000">
            <a:off x="285720" y="5072074"/>
            <a:ext cx="2340423" cy="21431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" name="Line 7"/>
          <p:cNvSpPr>
            <a:spLocks noChangeShapeType="1"/>
          </p:cNvSpPr>
          <p:nvPr/>
        </p:nvSpPr>
        <p:spPr bwMode="auto">
          <a:xfrm>
            <a:off x="285720" y="5072074"/>
            <a:ext cx="2329791" cy="57150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3" name="Line 10"/>
          <p:cNvSpPr>
            <a:spLocks noChangeShapeType="1"/>
          </p:cNvSpPr>
          <p:nvPr/>
        </p:nvSpPr>
        <p:spPr bwMode="auto">
          <a:xfrm flipV="1">
            <a:off x="2655049" y="4857760"/>
            <a:ext cx="1774075" cy="42862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Line 8"/>
          <p:cNvSpPr>
            <a:spLocks noChangeShapeType="1"/>
          </p:cNvSpPr>
          <p:nvPr/>
        </p:nvSpPr>
        <p:spPr bwMode="auto">
          <a:xfrm flipV="1">
            <a:off x="2583610" y="4714884"/>
            <a:ext cx="1774075" cy="928694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5" name="Text Box 24"/>
          <p:cNvSpPr txBox="1">
            <a:spLocks noChangeArrowheads="1"/>
          </p:cNvSpPr>
          <p:nvPr/>
        </p:nvSpPr>
        <p:spPr bwMode="auto">
          <a:xfrm flipH="1">
            <a:off x="357158" y="4524645"/>
            <a:ext cx="428628" cy="33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6" name="Группа 85"/>
          <p:cNvGrpSpPr/>
          <p:nvPr/>
        </p:nvGrpSpPr>
        <p:grpSpPr>
          <a:xfrm>
            <a:off x="2688213" y="4263822"/>
            <a:ext cx="0" cy="1614422"/>
            <a:chOff x="5704375" y="2350100"/>
            <a:chExt cx="0" cy="1614422"/>
          </a:xfrm>
        </p:grpSpPr>
        <p:sp>
          <p:nvSpPr>
            <p:cNvPr id="87" name="Line 58"/>
            <p:cNvSpPr>
              <a:spLocks noChangeShapeType="1"/>
            </p:cNvSpPr>
            <p:nvPr/>
          </p:nvSpPr>
          <p:spPr bwMode="auto">
            <a:xfrm>
              <a:off x="5704375" y="2350100"/>
              <a:ext cx="0" cy="4680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Line 58"/>
            <p:cNvSpPr>
              <a:spLocks noChangeShapeType="1"/>
            </p:cNvSpPr>
            <p:nvPr/>
          </p:nvSpPr>
          <p:spPr bwMode="auto">
            <a:xfrm>
              <a:off x="5704375" y="3424522"/>
              <a:ext cx="0" cy="54000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9" name="Text Box 24"/>
          <p:cNvSpPr txBox="1">
            <a:spLocks noChangeArrowheads="1"/>
          </p:cNvSpPr>
          <p:nvPr/>
        </p:nvSpPr>
        <p:spPr bwMode="auto">
          <a:xfrm>
            <a:off x="3929058" y="5357826"/>
            <a:ext cx="1000132" cy="42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резче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 Box 35"/>
          <p:cNvSpPr txBox="1">
            <a:spLocks noChangeArrowheads="1"/>
          </p:cNvSpPr>
          <p:nvPr/>
        </p:nvSpPr>
        <p:spPr bwMode="auto">
          <a:xfrm>
            <a:off x="5286380" y="3571876"/>
            <a:ext cx="335758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ПРИЩУРИВАЕМСЯ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00"/>
                            </p:stCondLst>
                            <p:childTnLst>
                              <p:par>
                                <p:cTn id="21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3" dur="50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1032" grpId="0" animBg="1"/>
      <p:bldP spid="1033" grpId="0" animBg="1"/>
      <p:bldP spid="1034" grpId="0" animBg="1"/>
      <p:bldP spid="1048" grpId="0"/>
      <p:bldP spid="1059" grpId="0"/>
      <p:bldP spid="1083" grpId="0" animBg="1"/>
      <p:bldP spid="1084" grpId="0"/>
      <p:bldP spid="61" grpId="0" animBg="1"/>
      <p:bldP spid="62" grpId="0" animBg="1"/>
      <p:bldP spid="63" grpId="0" animBg="1"/>
      <p:bldP spid="64" grpId="0"/>
      <p:bldP spid="65" grpId="0" animBg="1"/>
      <p:bldP spid="66" grpId="0"/>
      <p:bldP spid="43" grpId="0"/>
      <p:bldP spid="44" grpId="0" animBg="1"/>
      <p:bldP spid="45" grpId="0" animBg="1"/>
      <p:bldP spid="46" grpId="0" animBg="1"/>
      <p:bldP spid="47" grpId="0" animBg="1"/>
      <p:bldP spid="48" grpId="0" animBg="1"/>
      <p:bldP spid="53" grpId="0" animBg="1"/>
      <p:bldP spid="54" grpId="0" animBg="1"/>
      <p:bldP spid="54" grpId="1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0" grpId="1" animBg="1"/>
      <p:bldP spid="67" grpId="0" animBg="1"/>
      <p:bldP spid="68" grpId="0" animBg="1"/>
      <p:bldP spid="69" grpId="0"/>
      <p:bldP spid="72" grpId="0"/>
      <p:bldP spid="76" grpId="0" animBg="1"/>
      <p:bldP spid="77" grpId="0" animBg="1"/>
      <p:bldP spid="78" grpId="0" animBg="1"/>
      <p:bldP spid="78" grpId="1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4" grpId="1" animBg="1"/>
      <p:bldP spid="85" grpId="0"/>
      <p:bldP spid="89" grpId="0"/>
      <p:bldP spid="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Загнутый угол 38"/>
          <p:cNvSpPr/>
          <p:nvPr/>
        </p:nvSpPr>
        <p:spPr>
          <a:xfrm>
            <a:off x="2357422" y="571480"/>
            <a:ext cx="2714644" cy="928694"/>
          </a:xfrm>
          <a:prstGeom prst="foldedCorner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Загнутый угол 29"/>
          <p:cNvSpPr/>
          <p:nvPr/>
        </p:nvSpPr>
        <p:spPr>
          <a:xfrm>
            <a:off x="1747976" y="4967140"/>
            <a:ext cx="4929222" cy="1428760"/>
          </a:xfrm>
          <a:prstGeom prst="foldedCorner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892971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/8                   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глаз.  Очки.</a:t>
            </a:r>
            <a:r>
              <a:rPr lang="ru-RU" sz="2800" cap="all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73-74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2441142" y="2711809"/>
            <a:ext cx="297522" cy="876166"/>
            <a:chOff x="12957" y="3293"/>
            <a:chExt cx="422" cy="797"/>
          </a:xfrm>
        </p:grpSpPr>
        <p:sp>
          <p:nvSpPr>
            <p:cNvPr id="1028" name="Arc 4"/>
            <p:cNvSpPr>
              <a:spLocks/>
            </p:cNvSpPr>
            <p:nvPr/>
          </p:nvSpPr>
          <p:spPr bwMode="auto">
            <a:xfrm flipH="1">
              <a:off x="12957" y="3293"/>
              <a:ext cx="225" cy="78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104"/>
                <a:gd name="T2" fmla="*/ 2033 w 21600"/>
                <a:gd name="T3" fmla="*/ 43104 h 43104"/>
                <a:gd name="T4" fmla="*/ 0 w 21600"/>
                <a:gd name="T5" fmla="*/ 21600 h 43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0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741"/>
                    <a:pt x="13125" y="42055"/>
                    <a:pt x="2033" y="43104"/>
                  </a:cubicBezTo>
                </a:path>
                <a:path w="21600" h="4310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741"/>
                    <a:pt x="13125" y="42055"/>
                    <a:pt x="2033" y="43104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CCFF"/>
            </a:solidFill>
            <a:ln w="349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Arc 5"/>
            <p:cNvSpPr>
              <a:spLocks/>
            </p:cNvSpPr>
            <p:nvPr/>
          </p:nvSpPr>
          <p:spPr bwMode="auto">
            <a:xfrm>
              <a:off x="13154" y="3302"/>
              <a:ext cx="225" cy="78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104"/>
                <a:gd name="T2" fmla="*/ 2033 w 21600"/>
                <a:gd name="T3" fmla="*/ 43104 h 43104"/>
                <a:gd name="T4" fmla="*/ 0 w 21600"/>
                <a:gd name="T5" fmla="*/ 21600 h 43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0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741"/>
                    <a:pt x="13125" y="42055"/>
                    <a:pt x="2033" y="43104"/>
                  </a:cubicBezTo>
                </a:path>
                <a:path w="21600" h="4310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741"/>
                    <a:pt x="13125" y="42055"/>
                    <a:pt x="2033" y="43104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CCFF"/>
            </a:solidFill>
            <a:ln w="349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32" name="Arc 8"/>
          <p:cNvSpPr>
            <a:spLocks/>
          </p:cNvSpPr>
          <p:nvPr/>
        </p:nvSpPr>
        <p:spPr bwMode="auto">
          <a:xfrm flipH="1">
            <a:off x="2071670" y="2305299"/>
            <a:ext cx="437532" cy="155499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04"/>
              <a:gd name="T2" fmla="*/ 2033 w 21600"/>
              <a:gd name="T3" fmla="*/ 43104 h 43104"/>
              <a:gd name="T4" fmla="*/ 0 w 21600"/>
              <a:gd name="T5" fmla="*/ 21600 h 43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741"/>
                  <a:pt x="13125" y="42055"/>
                  <a:pt x="2033" y="43104"/>
                </a:cubicBezTo>
              </a:path>
              <a:path w="21600" h="4310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741"/>
                  <a:pt x="13125" y="42055"/>
                  <a:pt x="2033" y="43104"/>
                </a:cubicBezTo>
                <a:lnTo>
                  <a:pt x="0" y="21600"/>
                </a:lnTo>
                <a:close/>
              </a:path>
            </a:pathLst>
          </a:custGeom>
          <a:noFill/>
          <a:ln w="34925">
            <a:solidFill>
              <a:srgbClr val="3366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0" name="Группа 39"/>
          <p:cNvGrpSpPr/>
          <p:nvPr/>
        </p:nvGrpSpPr>
        <p:grpSpPr>
          <a:xfrm>
            <a:off x="2594764" y="1900805"/>
            <a:ext cx="379195" cy="2358149"/>
            <a:chOff x="2594764" y="1932337"/>
            <a:chExt cx="379195" cy="2358149"/>
          </a:xfrm>
        </p:grpSpPr>
        <p:sp>
          <p:nvSpPr>
            <p:cNvPr id="1031" name="Arc 7"/>
            <p:cNvSpPr>
              <a:spLocks/>
            </p:cNvSpPr>
            <p:nvPr/>
          </p:nvSpPr>
          <p:spPr bwMode="auto">
            <a:xfrm flipH="1" flipV="1">
              <a:off x="2594764" y="3548508"/>
              <a:ext cx="363638" cy="741978"/>
            </a:xfrm>
            <a:custGeom>
              <a:avLst/>
              <a:gdLst>
                <a:gd name="G0" fmla="+- 0 0 0"/>
                <a:gd name="G1" fmla="+- 20567 0 0"/>
                <a:gd name="G2" fmla="+- 21600 0 0"/>
                <a:gd name="T0" fmla="*/ 6598 w 21600"/>
                <a:gd name="T1" fmla="*/ 0 h 20567"/>
                <a:gd name="T2" fmla="*/ 21600 w 21600"/>
                <a:gd name="T3" fmla="*/ 20567 h 20567"/>
                <a:gd name="T4" fmla="*/ 0 w 21600"/>
                <a:gd name="T5" fmla="*/ 20567 h 20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567" fill="none" extrusionOk="0">
                  <a:moveTo>
                    <a:pt x="6598" y="-1"/>
                  </a:moveTo>
                  <a:cubicBezTo>
                    <a:pt x="15536" y="2867"/>
                    <a:pt x="21600" y="11179"/>
                    <a:pt x="21600" y="20567"/>
                  </a:cubicBezTo>
                </a:path>
                <a:path w="21600" h="20567" stroke="0" extrusionOk="0">
                  <a:moveTo>
                    <a:pt x="6598" y="-1"/>
                  </a:moveTo>
                  <a:cubicBezTo>
                    <a:pt x="15536" y="2867"/>
                    <a:pt x="21600" y="11179"/>
                    <a:pt x="21600" y="20567"/>
                  </a:cubicBezTo>
                  <a:lnTo>
                    <a:pt x="0" y="20567"/>
                  </a:lnTo>
                  <a:close/>
                </a:path>
              </a:pathLst>
            </a:custGeom>
            <a:noFill/>
            <a:ln w="349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Arc 9"/>
            <p:cNvSpPr>
              <a:spLocks/>
            </p:cNvSpPr>
            <p:nvPr/>
          </p:nvSpPr>
          <p:spPr bwMode="auto">
            <a:xfrm flipH="1">
              <a:off x="2610321" y="1932337"/>
              <a:ext cx="363638" cy="741978"/>
            </a:xfrm>
            <a:custGeom>
              <a:avLst/>
              <a:gdLst>
                <a:gd name="G0" fmla="+- 0 0 0"/>
                <a:gd name="G1" fmla="+- 20567 0 0"/>
                <a:gd name="G2" fmla="+- 21600 0 0"/>
                <a:gd name="T0" fmla="*/ 6598 w 21600"/>
                <a:gd name="T1" fmla="*/ 0 h 20567"/>
                <a:gd name="T2" fmla="*/ 21600 w 21600"/>
                <a:gd name="T3" fmla="*/ 20567 h 20567"/>
                <a:gd name="T4" fmla="*/ 0 w 21600"/>
                <a:gd name="T5" fmla="*/ 20567 h 20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567" fill="none" extrusionOk="0">
                  <a:moveTo>
                    <a:pt x="6598" y="-1"/>
                  </a:moveTo>
                  <a:cubicBezTo>
                    <a:pt x="15536" y="2867"/>
                    <a:pt x="21600" y="11179"/>
                    <a:pt x="21600" y="20567"/>
                  </a:cubicBezTo>
                </a:path>
                <a:path w="21600" h="20567" stroke="0" extrusionOk="0">
                  <a:moveTo>
                    <a:pt x="6598" y="-1"/>
                  </a:moveTo>
                  <a:cubicBezTo>
                    <a:pt x="15536" y="2867"/>
                    <a:pt x="21600" y="11179"/>
                    <a:pt x="21600" y="20567"/>
                  </a:cubicBezTo>
                  <a:lnTo>
                    <a:pt x="0" y="20567"/>
                  </a:lnTo>
                  <a:close/>
                </a:path>
              </a:pathLst>
            </a:custGeom>
            <a:noFill/>
            <a:ln w="349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2332245" y="1450969"/>
            <a:ext cx="3206625" cy="3263915"/>
            <a:chOff x="10764" y="2885"/>
            <a:chExt cx="1649" cy="1654"/>
          </a:xfrm>
        </p:grpSpPr>
        <p:sp>
          <p:nvSpPr>
            <p:cNvPr id="1035" name="Arc 11"/>
            <p:cNvSpPr>
              <a:spLocks/>
            </p:cNvSpPr>
            <p:nvPr/>
          </p:nvSpPr>
          <p:spPr bwMode="auto">
            <a:xfrm>
              <a:off x="10764" y="2885"/>
              <a:ext cx="1649" cy="1654"/>
            </a:xfrm>
            <a:custGeom>
              <a:avLst/>
              <a:gdLst>
                <a:gd name="G0" fmla="+- 21508 0 0"/>
                <a:gd name="G1" fmla="+- 21600 0 0"/>
                <a:gd name="G2" fmla="+- 21600 0 0"/>
                <a:gd name="T0" fmla="*/ 0 w 43108"/>
                <a:gd name="T1" fmla="*/ 19605 h 43200"/>
                <a:gd name="T2" fmla="*/ 61 w 43108"/>
                <a:gd name="T3" fmla="*/ 24169 h 43200"/>
                <a:gd name="T4" fmla="*/ 21508 w 43108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08" h="43200" fill="none" extrusionOk="0">
                  <a:moveTo>
                    <a:pt x="0" y="19605"/>
                  </a:moveTo>
                  <a:cubicBezTo>
                    <a:pt x="1030" y="8496"/>
                    <a:pt x="10351" y="-1"/>
                    <a:pt x="21508" y="0"/>
                  </a:cubicBezTo>
                  <a:cubicBezTo>
                    <a:pt x="33437" y="0"/>
                    <a:pt x="43108" y="9670"/>
                    <a:pt x="43108" y="21600"/>
                  </a:cubicBezTo>
                  <a:cubicBezTo>
                    <a:pt x="43108" y="33529"/>
                    <a:pt x="33437" y="43200"/>
                    <a:pt x="21508" y="43200"/>
                  </a:cubicBezTo>
                  <a:cubicBezTo>
                    <a:pt x="10572" y="43200"/>
                    <a:pt x="1361" y="35027"/>
                    <a:pt x="61" y="24168"/>
                  </a:cubicBezTo>
                </a:path>
                <a:path w="43108" h="43200" stroke="0" extrusionOk="0">
                  <a:moveTo>
                    <a:pt x="0" y="19605"/>
                  </a:moveTo>
                  <a:cubicBezTo>
                    <a:pt x="1030" y="8496"/>
                    <a:pt x="10351" y="-1"/>
                    <a:pt x="21508" y="0"/>
                  </a:cubicBezTo>
                  <a:cubicBezTo>
                    <a:pt x="33437" y="0"/>
                    <a:pt x="43108" y="9670"/>
                    <a:pt x="43108" y="21600"/>
                  </a:cubicBezTo>
                  <a:cubicBezTo>
                    <a:pt x="43108" y="33529"/>
                    <a:pt x="33437" y="43200"/>
                    <a:pt x="21508" y="43200"/>
                  </a:cubicBezTo>
                  <a:cubicBezTo>
                    <a:pt x="10572" y="43200"/>
                    <a:pt x="1361" y="35027"/>
                    <a:pt x="61" y="24168"/>
                  </a:cubicBezTo>
                  <a:lnTo>
                    <a:pt x="21508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Arc 12"/>
            <p:cNvSpPr>
              <a:spLocks/>
            </p:cNvSpPr>
            <p:nvPr/>
          </p:nvSpPr>
          <p:spPr bwMode="auto">
            <a:xfrm>
              <a:off x="11506" y="2973"/>
              <a:ext cx="826" cy="1531"/>
            </a:xfrm>
            <a:custGeom>
              <a:avLst/>
              <a:gdLst>
                <a:gd name="G0" fmla="+- 0 0 0"/>
                <a:gd name="G1" fmla="+- 19457 0 0"/>
                <a:gd name="G2" fmla="+- 21600 0 0"/>
                <a:gd name="T0" fmla="*/ 9380 w 21600"/>
                <a:gd name="T1" fmla="*/ 0 h 39989"/>
                <a:gd name="T2" fmla="*/ 6707 w 21600"/>
                <a:gd name="T3" fmla="*/ 39989 h 39989"/>
                <a:gd name="T4" fmla="*/ 0 w 21600"/>
                <a:gd name="T5" fmla="*/ 19457 h 399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9989" fill="none" extrusionOk="0">
                  <a:moveTo>
                    <a:pt x="9380" y="-1"/>
                  </a:moveTo>
                  <a:cubicBezTo>
                    <a:pt x="16851" y="3601"/>
                    <a:pt x="21600" y="11163"/>
                    <a:pt x="21600" y="19457"/>
                  </a:cubicBezTo>
                  <a:cubicBezTo>
                    <a:pt x="21600" y="28802"/>
                    <a:pt x="15590" y="37087"/>
                    <a:pt x="6707" y="39989"/>
                  </a:cubicBezTo>
                </a:path>
                <a:path w="21600" h="39989" stroke="0" extrusionOk="0">
                  <a:moveTo>
                    <a:pt x="9380" y="-1"/>
                  </a:moveTo>
                  <a:cubicBezTo>
                    <a:pt x="16851" y="3601"/>
                    <a:pt x="21600" y="11163"/>
                    <a:pt x="21600" y="19457"/>
                  </a:cubicBezTo>
                  <a:cubicBezTo>
                    <a:pt x="21600" y="28802"/>
                    <a:pt x="15590" y="37087"/>
                    <a:pt x="6707" y="39989"/>
                  </a:cubicBezTo>
                  <a:lnTo>
                    <a:pt x="0" y="19457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37" name="Group 13"/>
          <p:cNvGrpSpPr>
            <a:grpSpLocks/>
          </p:cNvGrpSpPr>
          <p:nvPr/>
        </p:nvGrpSpPr>
        <p:grpSpPr bwMode="auto">
          <a:xfrm>
            <a:off x="5307463" y="3418267"/>
            <a:ext cx="836173" cy="775525"/>
            <a:chOff x="12478" y="3903"/>
            <a:chExt cx="430" cy="393"/>
          </a:xfrm>
        </p:grpSpPr>
        <p:sp>
          <p:nvSpPr>
            <p:cNvPr id="1038" name="Arc 14"/>
            <p:cNvSpPr>
              <a:spLocks/>
            </p:cNvSpPr>
            <p:nvPr/>
          </p:nvSpPr>
          <p:spPr bwMode="auto">
            <a:xfrm rot="788859" flipH="1" flipV="1">
              <a:off x="12571" y="3903"/>
              <a:ext cx="337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Arc 15"/>
            <p:cNvSpPr>
              <a:spLocks/>
            </p:cNvSpPr>
            <p:nvPr/>
          </p:nvSpPr>
          <p:spPr bwMode="auto">
            <a:xfrm rot="1510068" flipH="1">
              <a:off x="12493" y="4155"/>
              <a:ext cx="337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0" name="Arc 16"/>
            <p:cNvSpPr>
              <a:spLocks/>
            </p:cNvSpPr>
            <p:nvPr/>
          </p:nvSpPr>
          <p:spPr bwMode="auto">
            <a:xfrm rot="1510068" flipH="1">
              <a:off x="12478" y="4101"/>
              <a:ext cx="337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Arc 17"/>
            <p:cNvSpPr>
              <a:spLocks/>
            </p:cNvSpPr>
            <p:nvPr/>
          </p:nvSpPr>
          <p:spPr bwMode="auto">
            <a:xfrm rot="788859" flipH="1" flipV="1">
              <a:off x="12555" y="3941"/>
              <a:ext cx="337" cy="1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42" name="AutoShape 18"/>
          <p:cNvSpPr>
            <a:spLocks/>
          </p:cNvSpPr>
          <p:nvPr/>
        </p:nvSpPr>
        <p:spPr bwMode="auto">
          <a:xfrm>
            <a:off x="0" y="642918"/>
            <a:ext cx="1928794" cy="571504"/>
          </a:xfrm>
          <a:prstGeom prst="accentBorderCallout2">
            <a:avLst>
              <a:gd name="adj1" fmla="val 56141"/>
              <a:gd name="adj2" fmla="val 99135"/>
              <a:gd name="adj3" fmla="val 175559"/>
              <a:gd name="adj4" fmla="val 107500"/>
              <a:gd name="adj5" fmla="val 343547"/>
              <a:gd name="adj6" fmla="val 113763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роговица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3" name="AutoShape 19"/>
          <p:cNvSpPr>
            <a:spLocks/>
          </p:cNvSpPr>
          <p:nvPr/>
        </p:nvSpPr>
        <p:spPr bwMode="auto">
          <a:xfrm>
            <a:off x="0" y="2214554"/>
            <a:ext cx="1677994" cy="1431932"/>
          </a:xfrm>
          <a:prstGeom prst="accentBorderCallout2">
            <a:avLst>
              <a:gd name="adj1" fmla="val 39050"/>
              <a:gd name="adj2" fmla="val 100416"/>
              <a:gd name="adj3" fmla="val 59188"/>
              <a:gd name="adj4" fmla="val 117508"/>
              <a:gd name="adj5" fmla="val 65400"/>
              <a:gd name="adj6" fmla="val 142346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зрачок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(2-8 мм)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чёрный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" name="AutoShape 20"/>
          <p:cNvSpPr>
            <a:spLocks/>
          </p:cNvSpPr>
          <p:nvPr/>
        </p:nvSpPr>
        <p:spPr bwMode="auto">
          <a:xfrm>
            <a:off x="0" y="4357694"/>
            <a:ext cx="2214578" cy="714380"/>
          </a:xfrm>
          <a:prstGeom prst="accentBorderCallout2">
            <a:avLst>
              <a:gd name="adj1" fmla="val 44370"/>
              <a:gd name="adj2" fmla="val 100928"/>
              <a:gd name="adj3" fmla="val -14162"/>
              <a:gd name="adj4" fmla="val 108822"/>
              <a:gd name="adj5" fmla="val -77716"/>
              <a:gd name="adj6" fmla="val 118493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радужка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5" name="AutoShape 21"/>
          <p:cNvSpPr>
            <a:spLocks/>
          </p:cNvSpPr>
          <p:nvPr/>
        </p:nvSpPr>
        <p:spPr bwMode="auto">
          <a:xfrm>
            <a:off x="5072066" y="642918"/>
            <a:ext cx="3300409" cy="1254116"/>
          </a:xfrm>
          <a:prstGeom prst="borderCallout1">
            <a:avLst>
              <a:gd name="adj1" fmla="val 42662"/>
              <a:gd name="adj2" fmla="val 1639"/>
              <a:gd name="adj3" fmla="val 194512"/>
              <a:gd name="adj4" fmla="val -76396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cs typeface="Times New Roman" pitchFamily="18" charset="0"/>
              </a:rPr>
              <a:t>Хрусталик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 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cs typeface="Times New Roman" pitchFamily="18" charset="0"/>
              </a:rPr>
              <a:t>"объектив"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7" name="AutoShape 23"/>
          <p:cNvSpPr>
            <a:spLocks/>
          </p:cNvSpPr>
          <p:nvPr/>
        </p:nvSpPr>
        <p:spPr bwMode="auto">
          <a:xfrm>
            <a:off x="6786546" y="1928802"/>
            <a:ext cx="2143172" cy="1571636"/>
          </a:xfrm>
          <a:prstGeom prst="accentCallout1">
            <a:avLst>
              <a:gd name="adj1" fmla="val 17912"/>
              <a:gd name="adj2" fmla="val -985"/>
              <a:gd name="adj3" fmla="val 33599"/>
              <a:gd name="adj4" fmla="val -71199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сетчатка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Палочки Ч/Б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колбочки..ЦВ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9" name="AutoShape 25"/>
          <p:cNvSpPr>
            <a:spLocks/>
          </p:cNvSpPr>
          <p:nvPr/>
        </p:nvSpPr>
        <p:spPr bwMode="auto">
          <a:xfrm>
            <a:off x="6572264" y="4143380"/>
            <a:ext cx="2571736" cy="1454157"/>
          </a:xfrm>
          <a:prstGeom prst="accentBorderCallout2">
            <a:avLst>
              <a:gd name="adj1" fmla="val 774"/>
              <a:gd name="adj2" fmla="val -1076"/>
              <a:gd name="adj3" fmla="val -3362"/>
              <a:gd name="adj4" fmla="val -1381"/>
              <a:gd name="adj5" fmla="val -22064"/>
              <a:gd name="adj6" fmla="val -30547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Глазной нерв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Пятно…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1" name="Text Box 27"/>
          <p:cNvSpPr txBox="1">
            <a:spLocks noChangeArrowheads="1"/>
          </p:cNvSpPr>
          <p:nvPr/>
        </p:nvSpPr>
        <p:spPr bwMode="auto">
          <a:xfrm>
            <a:off x="2643174" y="2285992"/>
            <a:ext cx="2643206" cy="150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стекловидное.. </a:t>
            </a:r>
          </a:p>
          <a:p>
            <a:pPr lvl="0" algn="ctr">
              <a:spcAft>
                <a:spcPts val="1000"/>
              </a:spcAft>
            </a:pP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2,5см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90340" y="4977478"/>
            <a:ext cx="49292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АККОМОДАЦИЯ   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( 12мм - ∞)</a:t>
            </a:r>
            <a:endParaRPr lang="ru-RU" sz="24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РНЗ = 25 </a:t>
            </a:r>
            <a:r>
              <a:rPr lang="ru-RU" sz="24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3200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cap="all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          двумя…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03268" y="52418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3031896" y="668040"/>
            <a:ext cx="588637" cy="325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=</a:t>
            </a:r>
            <a:endParaRPr kumimoji="0" lang="ru-RU" sz="4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397460" y="525168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u="sng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13226" y="90649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3834462" y="581818"/>
            <a:ext cx="588637" cy="325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+</a:t>
            </a:r>
          </a:p>
        </p:txBody>
      </p:sp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4310388" y="905512"/>
            <a:ext cx="57150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18762" y="52418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3"/>
          <p:cNvSpPr txBox="1">
            <a:spLocks noChangeArrowheads="1"/>
          </p:cNvSpPr>
          <p:nvPr/>
        </p:nvSpPr>
        <p:spPr bwMode="auto">
          <a:xfrm>
            <a:off x="2571736" y="881372"/>
            <a:ext cx="57150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F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6643702" y="3357562"/>
            <a:ext cx="2071702" cy="523220"/>
            <a:chOff x="6643702" y="3357562"/>
            <a:chExt cx="2071702" cy="523220"/>
          </a:xfrm>
        </p:grpSpPr>
        <p:sp>
          <p:nvSpPr>
            <p:cNvPr id="41" name="TextBox 40"/>
            <p:cNvSpPr txBox="1"/>
            <p:nvPr/>
          </p:nvSpPr>
          <p:spPr>
            <a:xfrm>
              <a:off x="6643702" y="3357562"/>
              <a:ext cx="20717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sz="28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Д </a:t>
              </a:r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    ,   )</a:t>
              </a:r>
              <a:endPara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2" name="Прямая со стрелкой 41"/>
            <p:cNvCxnSpPr/>
            <p:nvPr/>
          </p:nvCxnSpPr>
          <p:spPr>
            <a:xfrm rot="5400000">
              <a:off x="7301357" y="3629959"/>
              <a:ext cx="214314" cy="1588"/>
            </a:xfrm>
            <a:prstGeom prst="straightConnector1">
              <a:avLst/>
            </a:prstGeom>
            <a:ln w="25400">
              <a:tailEnd type="oval" w="lg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 rot="16200000" flipH="1">
              <a:off x="7811832" y="3595034"/>
              <a:ext cx="285752" cy="14287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AutoShape 6"/>
          <p:cNvSpPr>
            <a:spLocks noChangeArrowheads="1"/>
          </p:cNvSpPr>
          <p:nvPr/>
        </p:nvSpPr>
        <p:spPr bwMode="auto">
          <a:xfrm>
            <a:off x="7436913" y="746871"/>
            <a:ext cx="357190" cy="357190"/>
          </a:xfrm>
          <a:prstGeom prst="triangle">
            <a:avLst>
              <a:gd name="adj" fmla="val 50000"/>
            </a:avLst>
          </a:prstGeom>
          <a:noFill/>
          <a:ln w="4127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 b="1" dirty="0"/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8215338" y="6528218"/>
            <a:ext cx="928694" cy="35716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ФвК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2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3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0" grpId="0" animBg="1"/>
      <p:bldP spid="1032" grpId="0" animBg="1"/>
      <p:bldP spid="1042" grpId="0" animBg="1"/>
      <p:bldP spid="1043" grpId="0" animBg="1"/>
      <p:bldP spid="1044" grpId="0" animBg="1"/>
      <p:bldP spid="1045" grpId="0" animBg="1"/>
      <p:bldP spid="1047" grpId="0" animBg="1"/>
      <p:bldP spid="1049" grpId="0" animBg="1"/>
      <p:bldP spid="1051" grpId="0"/>
      <p:bldP spid="2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близорукость…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4876" y="2928934"/>
            <a:ext cx="400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дальнозоркость… </a:t>
            </a:r>
            <a:endParaRPr lang="ru-RU" sz="36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64" name="Group 16"/>
          <p:cNvGrpSpPr>
            <a:grpSpLocks/>
          </p:cNvGrpSpPr>
          <p:nvPr/>
        </p:nvGrpSpPr>
        <p:grpSpPr bwMode="auto">
          <a:xfrm>
            <a:off x="857204" y="1584253"/>
            <a:ext cx="3768909" cy="451897"/>
            <a:chOff x="8609" y="7033"/>
            <a:chExt cx="2282" cy="335"/>
          </a:xfrm>
        </p:grpSpPr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8659" y="7033"/>
              <a:ext cx="11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8671" y="7368"/>
              <a:ext cx="11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8609" y="7200"/>
              <a:ext cx="2282" cy="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68" name="Line 20"/>
          <p:cNvSpPr>
            <a:spLocks noChangeShapeType="1"/>
          </p:cNvSpPr>
          <p:nvPr/>
        </p:nvSpPr>
        <p:spPr bwMode="auto">
          <a:xfrm flipV="1">
            <a:off x="2882043" y="1665190"/>
            <a:ext cx="1719296" cy="3709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2857269" y="1584253"/>
            <a:ext cx="1795269" cy="41412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070" name="Group 22"/>
          <p:cNvGrpSpPr>
            <a:grpSpLocks/>
          </p:cNvGrpSpPr>
          <p:nvPr/>
        </p:nvGrpSpPr>
        <p:grpSpPr bwMode="auto">
          <a:xfrm>
            <a:off x="2402435" y="1126960"/>
            <a:ext cx="26425" cy="1382670"/>
            <a:chOff x="12485" y="6357"/>
            <a:chExt cx="16" cy="1025"/>
          </a:xfrm>
        </p:grpSpPr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 flipH="1">
              <a:off x="12485" y="6357"/>
              <a:ext cx="16" cy="245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 type="stealth" w="lg" len="lg"/>
            </a:ln>
            <a:scene3d>
              <a:camera prst="orthographicFront">
                <a:rot lat="0" lon="0" rev="300000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 flipH="1" flipV="1">
              <a:off x="12485" y="7137"/>
              <a:ext cx="16" cy="245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 type="stealth" w="lg" len="lg"/>
            </a:ln>
            <a:scene3d>
              <a:camera prst="orthographicFront">
                <a:rot lat="0" lon="0" rev="21299999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12490" y="6357"/>
              <a:ext cx="0" cy="1012"/>
            </a:xfrm>
            <a:prstGeom prst="line">
              <a:avLst/>
            </a:prstGeom>
            <a:noFill/>
            <a:ln w="53975">
              <a:solidFill>
                <a:srgbClr val="0000FF"/>
              </a:solidFill>
              <a:round/>
              <a:headEnd/>
              <a:tailEnd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2777993" y="928665"/>
            <a:ext cx="2294047" cy="1714511"/>
            <a:chOff x="2777993" y="928665"/>
            <a:chExt cx="2294047" cy="1714511"/>
          </a:xfrm>
        </p:grpSpPr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2777993" y="928665"/>
              <a:ext cx="2294047" cy="1714511"/>
              <a:chOff x="10630" y="2885"/>
              <a:chExt cx="2094" cy="1654"/>
            </a:xfrm>
          </p:grpSpPr>
          <p:sp>
            <p:nvSpPr>
              <p:cNvPr id="2053" name="Arc 5"/>
              <p:cNvSpPr>
                <a:spLocks/>
              </p:cNvSpPr>
              <p:nvPr/>
            </p:nvSpPr>
            <p:spPr bwMode="auto">
              <a:xfrm flipH="1" flipV="1">
                <a:off x="10899" y="3923"/>
                <a:ext cx="187" cy="376"/>
              </a:xfrm>
              <a:custGeom>
                <a:avLst/>
                <a:gdLst>
                  <a:gd name="G0" fmla="+- 0 0 0"/>
                  <a:gd name="G1" fmla="+- 20567 0 0"/>
                  <a:gd name="G2" fmla="+- 21600 0 0"/>
                  <a:gd name="T0" fmla="*/ 6598 w 21600"/>
                  <a:gd name="T1" fmla="*/ 0 h 20567"/>
                  <a:gd name="T2" fmla="*/ 21600 w 21600"/>
                  <a:gd name="T3" fmla="*/ 20567 h 20567"/>
                  <a:gd name="T4" fmla="*/ 0 w 21600"/>
                  <a:gd name="T5" fmla="*/ 20567 h 20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567" fill="none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</a:path>
                  <a:path w="21600" h="20567" stroke="0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  <a:lnTo>
                      <a:pt x="0" y="20567"/>
                    </a:lnTo>
                    <a:close/>
                  </a:path>
                </a:pathLst>
              </a:cu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4" name="Arc 6"/>
              <p:cNvSpPr>
                <a:spLocks/>
              </p:cNvSpPr>
              <p:nvPr/>
            </p:nvSpPr>
            <p:spPr bwMode="auto">
              <a:xfrm flipH="1">
                <a:off x="10630" y="3293"/>
                <a:ext cx="225" cy="78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04"/>
                  <a:gd name="T2" fmla="*/ 2033 w 21600"/>
                  <a:gd name="T3" fmla="*/ 43104 h 43104"/>
                  <a:gd name="T4" fmla="*/ 0 w 21600"/>
                  <a:gd name="T5" fmla="*/ 21600 h 43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0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</a:path>
                  <a:path w="21600" h="4310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5" name="Arc 7"/>
              <p:cNvSpPr>
                <a:spLocks/>
              </p:cNvSpPr>
              <p:nvPr/>
            </p:nvSpPr>
            <p:spPr bwMode="auto">
              <a:xfrm flipH="1">
                <a:off x="10907" y="3104"/>
                <a:ext cx="187" cy="376"/>
              </a:xfrm>
              <a:custGeom>
                <a:avLst/>
                <a:gdLst>
                  <a:gd name="G0" fmla="+- 0 0 0"/>
                  <a:gd name="G1" fmla="+- 20567 0 0"/>
                  <a:gd name="G2" fmla="+- 21600 0 0"/>
                  <a:gd name="T0" fmla="*/ 6598 w 21600"/>
                  <a:gd name="T1" fmla="*/ 0 h 20567"/>
                  <a:gd name="T2" fmla="*/ 21600 w 21600"/>
                  <a:gd name="T3" fmla="*/ 20567 h 20567"/>
                  <a:gd name="T4" fmla="*/ 0 w 21600"/>
                  <a:gd name="T5" fmla="*/ 20567 h 20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567" fill="none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</a:path>
                  <a:path w="21600" h="20567" stroke="0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  <a:lnTo>
                      <a:pt x="0" y="20567"/>
                    </a:lnTo>
                    <a:close/>
                  </a:path>
                </a:pathLst>
              </a:cu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10764" y="2885"/>
                <a:ext cx="1649" cy="1654"/>
                <a:chOff x="10764" y="2885"/>
                <a:chExt cx="1649" cy="1654"/>
              </a:xfrm>
            </p:grpSpPr>
            <p:sp>
              <p:nvSpPr>
                <p:cNvPr id="2057" name="Arc 9"/>
                <p:cNvSpPr>
                  <a:spLocks/>
                </p:cNvSpPr>
                <p:nvPr/>
              </p:nvSpPr>
              <p:spPr bwMode="auto">
                <a:xfrm>
                  <a:off x="10764" y="2885"/>
                  <a:ext cx="1649" cy="1654"/>
                </a:xfrm>
                <a:custGeom>
                  <a:avLst/>
                  <a:gdLst>
                    <a:gd name="G0" fmla="+- 21508 0 0"/>
                    <a:gd name="G1" fmla="+- 21600 0 0"/>
                    <a:gd name="G2" fmla="+- 21600 0 0"/>
                    <a:gd name="T0" fmla="*/ 0 w 43108"/>
                    <a:gd name="T1" fmla="*/ 19605 h 43200"/>
                    <a:gd name="T2" fmla="*/ 61 w 43108"/>
                    <a:gd name="T3" fmla="*/ 24169 h 43200"/>
                    <a:gd name="T4" fmla="*/ 21508 w 43108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08" h="43200" fill="none" extrusionOk="0">
                      <a:moveTo>
                        <a:pt x="0" y="19605"/>
                      </a:moveTo>
                      <a:cubicBezTo>
                        <a:pt x="1030" y="8496"/>
                        <a:pt x="10351" y="-1"/>
                        <a:pt x="21508" y="0"/>
                      </a:cubicBezTo>
                      <a:cubicBezTo>
                        <a:pt x="33437" y="0"/>
                        <a:pt x="43108" y="9670"/>
                        <a:pt x="43108" y="21600"/>
                      </a:cubicBezTo>
                      <a:cubicBezTo>
                        <a:pt x="43108" y="33529"/>
                        <a:pt x="33437" y="43200"/>
                        <a:pt x="21508" y="43200"/>
                      </a:cubicBezTo>
                      <a:cubicBezTo>
                        <a:pt x="10572" y="43200"/>
                        <a:pt x="1361" y="35027"/>
                        <a:pt x="61" y="24168"/>
                      </a:cubicBezTo>
                    </a:path>
                    <a:path w="43108" h="43200" stroke="0" extrusionOk="0">
                      <a:moveTo>
                        <a:pt x="0" y="19605"/>
                      </a:moveTo>
                      <a:cubicBezTo>
                        <a:pt x="1030" y="8496"/>
                        <a:pt x="10351" y="-1"/>
                        <a:pt x="21508" y="0"/>
                      </a:cubicBezTo>
                      <a:cubicBezTo>
                        <a:pt x="33437" y="0"/>
                        <a:pt x="43108" y="9670"/>
                        <a:pt x="43108" y="21600"/>
                      </a:cubicBezTo>
                      <a:cubicBezTo>
                        <a:pt x="43108" y="33529"/>
                        <a:pt x="33437" y="43200"/>
                        <a:pt x="21508" y="43200"/>
                      </a:cubicBezTo>
                      <a:cubicBezTo>
                        <a:pt x="10572" y="43200"/>
                        <a:pt x="1361" y="35027"/>
                        <a:pt x="61" y="24168"/>
                      </a:cubicBezTo>
                      <a:lnTo>
                        <a:pt x="21508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58" name="Arc 10"/>
                <p:cNvSpPr>
                  <a:spLocks/>
                </p:cNvSpPr>
                <p:nvPr/>
              </p:nvSpPr>
              <p:spPr bwMode="auto">
                <a:xfrm>
                  <a:off x="11506" y="2973"/>
                  <a:ext cx="826" cy="1531"/>
                </a:xfrm>
                <a:custGeom>
                  <a:avLst/>
                  <a:gdLst>
                    <a:gd name="G0" fmla="+- 0 0 0"/>
                    <a:gd name="G1" fmla="+- 19457 0 0"/>
                    <a:gd name="G2" fmla="+- 21600 0 0"/>
                    <a:gd name="T0" fmla="*/ 9380 w 21600"/>
                    <a:gd name="T1" fmla="*/ 0 h 39989"/>
                    <a:gd name="T2" fmla="*/ 6707 w 21600"/>
                    <a:gd name="T3" fmla="*/ 39989 h 39989"/>
                    <a:gd name="T4" fmla="*/ 0 w 21600"/>
                    <a:gd name="T5" fmla="*/ 19457 h 399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39989" fill="none" extrusionOk="0">
                      <a:moveTo>
                        <a:pt x="9380" y="-1"/>
                      </a:moveTo>
                      <a:cubicBezTo>
                        <a:pt x="16851" y="3601"/>
                        <a:pt x="21600" y="11163"/>
                        <a:pt x="21600" y="19457"/>
                      </a:cubicBezTo>
                      <a:cubicBezTo>
                        <a:pt x="21600" y="28802"/>
                        <a:pt x="15590" y="37087"/>
                        <a:pt x="6707" y="39989"/>
                      </a:cubicBezTo>
                    </a:path>
                    <a:path w="21600" h="39989" stroke="0" extrusionOk="0">
                      <a:moveTo>
                        <a:pt x="9380" y="-1"/>
                      </a:moveTo>
                      <a:cubicBezTo>
                        <a:pt x="16851" y="3601"/>
                        <a:pt x="21600" y="11163"/>
                        <a:pt x="21600" y="19457"/>
                      </a:cubicBezTo>
                      <a:cubicBezTo>
                        <a:pt x="21600" y="28802"/>
                        <a:pt x="15590" y="37087"/>
                        <a:pt x="6707" y="39989"/>
                      </a:cubicBezTo>
                      <a:lnTo>
                        <a:pt x="0" y="19457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059" name="Group 11"/>
              <p:cNvGrpSpPr>
                <a:grpSpLocks/>
              </p:cNvGrpSpPr>
              <p:nvPr/>
            </p:nvGrpSpPr>
            <p:grpSpPr bwMode="auto">
              <a:xfrm>
                <a:off x="12294" y="3857"/>
                <a:ext cx="430" cy="393"/>
                <a:chOff x="12478" y="3903"/>
                <a:chExt cx="430" cy="393"/>
              </a:xfrm>
            </p:grpSpPr>
            <p:sp>
              <p:nvSpPr>
                <p:cNvPr id="2060" name="Arc 12"/>
                <p:cNvSpPr>
                  <a:spLocks/>
                </p:cNvSpPr>
                <p:nvPr/>
              </p:nvSpPr>
              <p:spPr bwMode="auto">
                <a:xfrm rot="788859" flipH="1" flipV="1">
                  <a:off x="12571" y="3903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1" name="Arc 13"/>
                <p:cNvSpPr>
                  <a:spLocks/>
                </p:cNvSpPr>
                <p:nvPr/>
              </p:nvSpPr>
              <p:spPr bwMode="auto">
                <a:xfrm rot="1510068" flipH="1">
                  <a:off x="12493" y="4155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2" name="Arc 14"/>
                <p:cNvSpPr>
                  <a:spLocks/>
                </p:cNvSpPr>
                <p:nvPr/>
              </p:nvSpPr>
              <p:spPr bwMode="auto">
                <a:xfrm rot="1510068" flipH="1">
                  <a:off x="12478" y="4101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63" name="Arc 15"/>
                <p:cNvSpPr>
                  <a:spLocks/>
                </p:cNvSpPr>
                <p:nvPr/>
              </p:nvSpPr>
              <p:spPr bwMode="auto">
                <a:xfrm rot="788859" flipH="1" flipV="1">
                  <a:off x="12555" y="3941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2074" name="Group 26"/>
            <p:cNvGrpSpPr>
              <a:grpSpLocks/>
            </p:cNvGrpSpPr>
            <p:nvPr/>
          </p:nvGrpSpPr>
          <p:grpSpPr bwMode="auto">
            <a:xfrm>
              <a:off x="2987745" y="1546483"/>
              <a:ext cx="232873" cy="454595"/>
              <a:chOff x="12957" y="3293"/>
              <a:chExt cx="422" cy="797"/>
            </a:xfrm>
          </p:grpSpPr>
          <p:sp>
            <p:nvSpPr>
              <p:cNvPr id="2075" name="Arc 27"/>
              <p:cNvSpPr>
                <a:spLocks/>
              </p:cNvSpPr>
              <p:nvPr/>
            </p:nvSpPr>
            <p:spPr bwMode="auto">
              <a:xfrm flipH="1">
                <a:off x="12957" y="3293"/>
                <a:ext cx="225" cy="78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04"/>
                  <a:gd name="T2" fmla="*/ 2033 w 21600"/>
                  <a:gd name="T3" fmla="*/ 43104 h 43104"/>
                  <a:gd name="T4" fmla="*/ 0 w 21600"/>
                  <a:gd name="T5" fmla="*/ 21600 h 43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0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</a:path>
                  <a:path w="21600" h="4310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CC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6" name="Arc 28"/>
              <p:cNvSpPr>
                <a:spLocks/>
              </p:cNvSpPr>
              <p:nvPr/>
            </p:nvSpPr>
            <p:spPr bwMode="auto">
              <a:xfrm>
                <a:off x="13154" y="3302"/>
                <a:ext cx="225" cy="78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04"/>
                  <a:gd name="T2" fmla="*/ 2033 w 21600"/>
                  <a:gd name="T3" fmla="*/ 43104 h 43104"/>
                  <a:gd name="T4" fmla="*/ 0 w 21600"/>
                  <a:gd name="T5" fmla="*/ 21600 h 43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0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</a:path>
                  <a:path w="21600" h="4310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CC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091" name="Group 43"/>
          <p:cNvGrpSpPr>
            <a:grpSpLocks/>
          </p:cNvGrpSpPr>
          <p:nvPr/>
        </p:nvGrpSpPr>
        <p:grpSpPr bwMode="auto">
          <a:xfrm>
            <a:off x="4182263" y="4254327"/>
            <a:ext cx="3137605" cy="523644"/>
            <a:chOff x="8640" y="7033"/>
            <a:chExt cx="2499" cy="372"/>
          </a:xfrm>
        </p:grpSpPr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>
              <a:off x="8640" y="7033"/>
              <a:ext cx="11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3" name="Line 45"/>
            <p:cNvSpPr>
              <a:spLocks noChangeShapeType="1"/>
            </p:cNvSpPr>
            <p:nvPr/>
          </p:nvSpPr>
          <p:spPr bwMode="auto">
            <a:xfrm>
              <a:off x="8640" y="7405"/>
              <a:ext cx="11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4" name="Line 46"/>
            <p:cNvSpPr>
              <a:spLocks noChangeShapeType="1"/>
            </p:cNvSpPr>
            <p:nvPr/>
          </p:nvSpPr>
          <p:spPr bwMode="auto">
            <a:xfrm>
              <a:off x="8857" y="7234"/>
              <a:ext cx="2282" cy="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95" name="Line 47"/>
          <p:cNvSpPr>
            <a:spLocks noChangeShapeType="1"/>
          </p:cNvSpPr>
          <p:nvPr/>
        </p:nvSpPr>
        <p:spPr bwMode="auto">
          <a:xfrm>
            <a:off x="5637385" y="4257527"/>
            <a:ext cx="1961163" cy="30264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 flipV="1">
            <a:off x="5633575" y="4572008"/>
            <a:ext cx="2010259" cy="20661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>
            <a:off x="5239464" y="3958626"/>
            <a:ext cx="0" cy="1402012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stealth" w="lg" len="lg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62" name="Группа 61"/>
          <p:cNvGrpSpPr/>
          <p:nvPr/>
        </p:nvGrpSpPr>
        <p:grpSpPr>
          <a:xfrm>
            <a:off x="5548980" y="3643314"/>
            <a:ext cx="1743953" cy="1789114"/>
            <a:chOff x="5603572" y="3643314"/>
            <a:chExt cx="1743953" cy="1789114"/>
          </a:xfrm>
        </p:grpSpPr>
        <p:grpSp>
          <p:nvGrpSpPr>
            <p:cNvPr id="2079" name="Group 31"/>
            <p:cNvGrpSpPr>
              <a:grpSpLocks/>
            </p:cNvGrpSpPr>
            <p:nvPr/>
          </p:nvGrpSpPr>
          <p:grpSpPr bwMode="auto">
            <a:xfrm>
              <a:off x="5603572" y="3643314"/>
              <a:ext cx="1743953" cy="1789114"/>
              <a:chOff x="10630" y="2885"/>
              <a:chExt cx="2094" cy="1654"/>
            </a:xfrm>
          </p:grpSpPr>
          <p:sp>
            <p:nvSpPr>
              <p:cNvPr id="2080" name="Arc 32"/>
              <p:cNvSpPr>
                <a:spLocks/>
              </p:cNvSpPr>
              <p:nvPr/>
            </p:nvSpPr>
            <p:spPr bwMode="auto">
              <a:xfrm flipH="1" flipV="1">
                <a:off x="10899" y="3923"/>
                <a:ext cx="187" cy="376"/>
              </a:xfrm>
              <a:custGeom>
                <a:avLst/>
                <a:gdLst>
                  <a:gd name="G0" fmla="+- 0 0 0"/>
                  <a:gd name="G1" fmla="+- 20567 0 0"/>
                  <a:gd name="G2" fmla="+- 21600 0 0"/>
                  <a:gd name="T0" fmla="*/ 6598 w 21600"/>
                  <a:gd name="T1" fmla="*/ 0 h 20567"/>
                  <a:gd name="T2" fmla="*/ 21600 w 21600"/>
                  <a:gd name="T3" fmla="*/ 20567 h 20567"/>
                  <a:gd name="T4" fmla="*/ 0 w 21600"/>
                  <a:gd name="T5" fmla="*/ 20567 h 20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567" fill="none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</a:path>
                  <a:path w="21600" h="20567" stroke="0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  <a:lnTo>
                      <a:pt x="0" y="20567"/>
                    </a:lnTo>
                    <a:close/>
                  </a:path>
                </a:pathLst>
              </a:cu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1" name="Arc 33"/>
              <p:cNvSpPr>
                <a:spLocks/>
              </p:cNvSpPr>
              <p:nvPr/>
            </p:nvSpPr>
            <p:spPr bwMode="auto">
              <a:xfrm flipH="1">
                <a:off x="10630" y="3293"/>
                <a:ext cx="225" cy="78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04"/>
                  <a:gd name="T2" fmla="*/ 2033 w 21600"/>
                  <a:gd name="T3" fmla="*/ 43104 h 43104"/>
                  <a:gd name="T4" fmla="*/ 0 w 21600"/>
                  <a:gd name="T5" fmla="*/ 21600 h 43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0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</a:path>
                  <a:path w="21600" h="4310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2" name="Arc 34"/>
              <p:cNvSpPr>
                <a:spLocks/>
              </p:cNvSpPr>
              <p:nvPr/>
            </p:nvSpPr>
            <p:spPr bwMode="auto">
              <a:xfrm flipH="1">
                <a:off x="10907" y="3104"/>
                <a:ext cx="187" cy="376"/>
              </a:xfrm>
              <a:custGeom>
                <a:avLst/>
                <a:gdLst>
                  <a:gd name="G0" fmla="+- 0 0 0"/>
                  <a:gd name="G1" fmla="+- 20567 0 0"/>
                  <a:gd name="G2" fmla="+- 21600 0 0"/>
                  <a:gd name="T0" fmla="*/ 6598 w 21600"/>
                  <a:gd name="T1" fmla="*/ 0 h 20567"/>
                  <a:gd name="T2" fmla="*/ 21600 w 21600"/>
                  <a:gd name="T3" fmla="*/ 20567 h 20567"/>
                  <a:gd name="T4" fmla="*/ 0 w 21600"/>
                  <a:gd name="T5" fmla="*/ 20567 h 20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0567" fill="none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</a:path>
                  <a:path w="21600" h="20567" stroke="0" extrusionOk="0">
                    <a:moveTo>
                      <a:pt x="6598" y="-1"/>
                    </a:moveTo>
                    <a:cubicBezTo>
                      <a:pt x="15536" y="2867"/>
                      <a:pt x="21600" y="11179"/>
                      <a:pt x="21600" y="20567"/>
                    </a:cubicBezTo>
                    <a:lnTo>
                      <a:pt x="0" y="20567"/>
                    </a:lnTo>
                    <a:close/>
                  </a:path>
                </a:pathLst>
              </a:cu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083" name="Group 35"/>
              <p:cNvGrpSpPr>
                <a:grpSpLocks/>
              </p:cNvGrpSpPr>
              <p:nvPr/>
            </p:nvGrpSpPr>
            <p:grpSpPr bwMode="auto">
              <a:xfrm>
                <a:off x="10764" y="2885"/>
                <a:ext cx="1649" cy="1654"/>
                <a:chOff x="10764" y="2885"/>
                <a:chExt cx="1649" cy="1654"/>
              </a:xfrm>
            </p:grpSpPr>
            <p:sp>
              <p:nvSpPr>
                <p:cNvPr id="2084" name="Arc 36"/>
                <p:cNvSpPr>
                  <a:spLocks/>
                </p:cNvSpPr>
                <p:nvPr/>
              </p:nvSpPr>
              <p:spPr bwMode="auto">
                <a:xfrm>
                  <a:off x="10764" y="2885"/>
                  <a:ext cx="1649" cy="1654"/>
                </a:xfrm>
                <a:custGeom>
                  <a:avLst/>
                  <a:gdLst>
                    <a:gd name="G0" fmla="+- 21508 0 0"/>
                    <a:gd name="G1" fmla="+- 21600 0 0"/>
                    <a:gd name="G2" fmla="+- 21600 0 0"/>
                    <a:gd name="T0" fmla="*/ 0 w 43108"/>
                    <a:gd name="T1" fmla="*/ 19605 h 43200"/>
                    <a:gd name="T2" fmla="*/ 61 w 43108"/>
                    <a:gd name="T3" fmla="*/ 24169 h 43200"/>
                    <a:gd name="T4" fmla="*/ 21508 w 43108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08" h="43200" fill="none" extrusionOk="0">
                      <a:moveTo>
                        <a:pt x="0" y="19605"/>
                      </a:moveTo>
                      <a:cubicBezTo>
                        <a:pt x="1030" y="8496"/>
                        <a:pt x="10351" y="-1"/>
                        <a:pt x="21508" y="0"/>
                      </a:cubicBezTo>
                      <a:cubicBezTo>
                        <a:pt x="33437" y="0"/>
                        <a:pt x="43108" y="9670"/>
                        <a:pt x="43108" y="21600"/>
                      </a:cubicBezTo>
                      <a:cubicBezTo>
                        <a:pt x="43108" y="33529"/>
                        <a:pt x="33437" y="43200"/>
                        <a:pt x="21508" y="43200"/>
                      </a:cubicBezTo>
                      <a:cubicBezTo>
                        <a:pt x="10572" y="43200"/>
                        <a:pt x="1361" y="35027"/>
                        <a:pt x="61" y="24168"/>
                      </a:cubicBezTo>
                    </a:path>
                    <a:path w="43108" h="43200" stroke="0" extrusionOk="0">
                      <a:moveTo>
                        <a:pt x="0" y="19605"/>
                      </a:moveTo>
                      <a:cubicBezTo>
                        <a:pt x="1030" y="8496"/>
                        <a:pt x="10351" y="-1"/>
                        <a:pt x="21508" y="0"/>
                      </a:cubicBezTo>
                      <a:cubicBezTo>
                        <a:pt x="33437" y="0"/>
                        <a:pt x="43108" y="9670"/>
                        <a:pt x="43108" y="21600"/>
                      </a:cubicBezTo>
                      <a:cubicBezTo>
                        <a:pt x="43108" y="33529"/>
                        <a:pt x="33437" y="43200"/>
                        <a:pt x="21508" y="43200"/>
                      </a:cubicBezTo>
                      <a:cubicBezTo>
                        <a:pt x="10572" y="43200"/>
                        <a:pt x="1361" y="35027"/>
                        <a:pt x="61" y="24168"/>
                      </a:cubicBezTo>
                      <a:lnTo>
                        <a:pt x="21508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85" name="Arc 37"/>
                <p:cNvSpPr>
                  <a:spLocks/>
                </p:cNvSpPr>
                <p:nvPr/>
              </p:nvSpPr>
              <p:spPr bwMode="auto">
                <a:xfrm>
                  <a:off x="11506" y="2973"/>
                  <a:ext cx="826" cy="1531"/>
                </a:xfrm>
                <a:custGeom>
                  <a:avLst/>
                  <a:gdLst>
                    <a:gd name="G0" fmla="+- 0 0 0"/>
                    <a:gd name="G1" fmla="+- 19457 0 0"/>
                    <a:gd name="G2" fmla="+- 21600 0 0"/>
                    <a:gd name="T0" fmla="*/ 9380 w 21600"/>
                    <a:gd name="T1" fmla="*/ 0 h 39989"/>
                    <a:gd name="T2" fmla="*/ 6707 w 21600"/>
                    <a:gd name="T3" fmla="*/ 39989 h 39989"/>
                    <a:gd name="T4" fmla="*/ 0 w 21600"/>
                    <a:gd name="T5" fmla="*/ 19457 h 399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39989" fill="none" extrusionOk="0">
                      <a:moveTo>
                        <a:pt x="9380" y="-1"/>
                      </a:moveTo>
                      <a:cubicBezTo>
                        <a:pt x="16851" y="3601"/>
                        <a:pt x="21600" y="11163"/>
                        <a:pt x="21600" y="19457"/>
                      </a:cubicBezTo>
                      <a:cubicBezTo>
                        <a:pt x="21600" y="28802"/>
                        <a:pt x="15590" y="37087"/>
                        <a:pt x="6707" y="39989"/>
                      </a:cubicBezTo>
                    </a:path>
                    <a:path w="21600" h="39989" stroke="0" extrusionOk="0">
                      <a:moveTo>
                        <a:pt x="9380" y="-1"/>
                      </a:moveTo>
                      <a:cubicBezTo>
                        <a:pt x="16851" y="3601"/>
                        <a:pt x="21600" y="11163"/>
                        <a:pt x="21600" y="19457"/>
                      </a:cubicBezTo>
                      <a:cubicBezTo>
                        <a:pt x="21600" y="28802"/>
                        <a:pt x="15590" y="37087"/>
                        <a:pt x="6707" y="39989"/>
                      </a:cubicBezTo>
                      <a:lnTo>
                        <a:pt x="0" y="19457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086" name="Group 38"/>
              <p:cNvGrpSpPr>
                <a:grpSpLocks/>
              </p:cNvGrpSpPr>
              <p:nvPr/>
            </p:nvGrpSpPr>
            <p:grpSpPr bwMode="auto">
              <a:xfrm>
                <a:off x="12294" y="3857"/>
                <a:ext cx="430" cy="393"/>
                <a:chOff x="12478" y="3903"/>
                <a:chExt cx="430" cy="393"/>
              </a:xfrm>
            </p:grpSpPr>
            <p:sp>
              <p:nvSpPr>
                <p:cNvPr id="2087" name="Arc 39"/>
                <p:cNvSpPr>
                  <a:spLocks/>
                </p:cNvSpPr>
                <p:nvPr/>
              </p:nvSpPr>
              <p:spPr bwMode="auto">
                <a:xfrm rot="788859" flipH="1" flipV="1">
                  <a:off x="12571" y="3903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88" name="Arc 40"/>
                <p:cNvSpPr>
                  <a:spLocks/>
                </p:cNvSpPr>
                <p:nvPr/>
              </p:nvSpPr>
              <p:spPr bwMode="auto">
                <a:xfrm rot="1510068" flipH="1">
                  <a:off x="12493" y="4155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89" name="Arc 41"/>
                <p:cNvSpPr>
                  <a:spLocks/>
                </p:cNvSpPr>
                <p:nvPr/>
              </p:nvSpPr>
              <p:spPr bwMode="auto">
                <a:xfrm rot="1510068" flipH="1">
                  <a:off x="12478" y="4101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90" name="Arc 42"/>
                <p:cNvSpPr>
                  <a:spLocks/>
                </p:cNvSpPr>
                <p:nvPr/>
              </p:nvSpPr>
              <p:spPr bwMode="auto">
                <a:xfrm rot="788859" flipH="1" flipV="1">
                  <a:off x="12555" y="3941"/>
                  <a:ext cx="337" cy="14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  <p:grpSp>
          <p:nvGrpSpPr>
            <p:cNvPr id="2098" name="Group 50"/>
            <p:cNvGrpSpPr>
              <a:grpSpLocks/>
            </p:cNvGrpSpPr>
            <p:nvPr/>
          </p:nvGrpSpPr>
          <p:grpSpPr bwMode="auto">
            <a:xfrm>
              <a:off x="5749215" y="4299276"/>
              <a:ext cx="177032" cy="474376"/>
              <a:chOff x="12957" y="3293"/>
              <a:chExt cx="422" cy="797"/>
            </a:xfrm>
          </p:grpSpPr>
          <p:sp>
            <p:nvSpPr>
              <p:cNvPr id="2099" name="Arc 51"/>
              <p:cNvSpPr>
                <a:spLocks/>
              </p:cNvSpPr>
              <p:nvPr/>
            </p:nvSpPr>
            <p:spPr bwMode="auto">
              <a:xfrm flipH="1">
                <a:off x="12957" y="3293"/>
                <a:ext cx="225" cy="78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04"/>
                  <a:gd name="T2" fmla="*/ 2033 w 21600"/>
                  <a:gd name="T3" fmla="*/ 43104 h 43104"/>
                  <a:gd name="T4" fmla="*/ 0 w 21600"/>
                  <a:gd name="T5" fmla="*/ 21600 h 43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0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</a:path>
                  <a:path w="21600" h="4310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CC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00" name="Arc 52"/>
              <p:cNvSpPr>
                <a:spLocks/>
              </p:cNvSpPr>
              <p:nvPr/>
            </p:nvSpPr>
            <p:spPr bwMode="auto">
              <a:xfrm>
                <a:off x="13154" y="3302"/>
                <a:ext cx="225" cy="78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04"/>
                  <a:gd name="T2" fmla="*/ 2033 w 21600"/>
                  <a:gd name="T3" fmla="*/ 43104 h 43104"/>
                  <a:gd name="T4" fmla="*/ 0 w 21600"/>
                  <a:gd name="T5" fmla="*/ 21600 h 43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0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</a:path>
                  <a:path w="21600" h="4310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741"/>
                      <a:pt x="13125" y="42055"/>
                      <a:pt x="2033" y="43104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CC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56" name="TextBox 55"/>
          <p:cNvSpPr txBox="1"/>
          <p:nvPr/>
        </p:nvSpPr>
        <p:spPr>
          <a:xfrm>
            <a:off x="1214414" y="2571744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РАЗДВИНУТЬ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43372" y="542926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СОБРАТЬ</a:t>
            </a:r>
            <a:endParaRPr lang="ru-RU" sz="24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Line 21"/>
          <p:cNvSpPr>
            <a:spLocks noChangeShapeType="1"/>
          </p:cNvSpPr>
          <p:nvPr/>
        </p:nvSpPr>
        <p:spPr bwMode="auto">
          <a:xfrm>
            <a:off x="2853350" y="1579888"/>
            <a:ext cx="1861527" cy="24741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" name="Line 20"/>
          <p:cNvSpPr>
            <a:spLocks noChangeShapeType="1"/>
          </p:cNvSpPr>
          <p:nvPr/>
        </p:nvSpPr>
        <p:spPr bwMode="auto">
          <a:xfrm flipV="1">
            <a:off x="2869902" y="1828398"/>
            <a:ext cx="1857388" cy="21431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" name="Line 47"/>
          <p:cNvSpPr>
            <a:spLocks noChangeShapeType="1"/>
          </p:cNvSpPr>
          <p:nvPr/>
        </p:nvSpPr>
        <p:spPr bwMode="auto">
          <a:xfrm>
            <a:off x="5643571" y="4268920"/>
            <a:ext cx="1357322" cy="28575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Line 48"/>
          <p:cNvSpPr>
            <a:spLocks noChangeShapeType="1"/>
          </p:cNvSpPr>
          <p:nvPr/>
        </p:nvSpPr>
        <p:spPr bwMode="auto">
          <a:xfrm flipV="1">
            <a:off x="5572133" y="4572008"/>
            <a:ext cx="1428759" cy="21431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" name="Text Box 15"/>
          <p:cNvSpPr txBox="1">
            <a:spLocks noChangeArrowheads="1"/>
          </p:cNvSpPr>
          <p:nvPr/>
        </p:nvSpPr>
        <p:spPr bwMode="auto">
          <a:xfrm>
            <a:off x="8215338" y="6528218"/>
            <a:ext cx="928694" cy="35716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ФвК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20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20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068" grpId="0" animBg="1"/>
      <p:bldP spid="2068" grpId="1" animBg="1"/>
      <p:bldP spid="2069" grpId="0" animBg="1"/>
      <p:bldP spid="2069" grpId="1" animBg="1"/>
      <p:bldP spid="2095" grpId="0" animBg="1"/>
      <p:bldP spid="2095" grpId="1" animBg="1"/>
      <p:bldP spid="2096" grpId="0" animBg="1"/>
      <p:bldP spid="2096" grpId="1" animBg="1"/>
      <p:bldP spid="2097" grpId="0" animBg="1"/>
      <p:bldP spid="2097" grpId="1" animBg="1"/>
      <p:bldP spid="56" grpId="0"/>
      <p:bldP spid="57" grpId="0"/>
      <p:bldP spid="59" grpId="0" animBg="1"/>
      <p:bldP spid="61" grpId="0" animBg="1"/>
      <p:bldP spid="63" grpId="1" animBg="1"/>
      <p:bldP spid="64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4859</TotalTime>
  <Words>1564</Words>
  <Application>Microsoft Office PowerPoint</Application>
  <PresentationFormat>Экран (4:3)</PresentationFormat>
  <Paragraphs>425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Трек</vt:lpstr>
      <vt:lpstr>Слайд 1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Домашнее задание.</vt:lpstr>
      <vt:lpstr>Слайд 19</vt:lpstr>
      <vt:lpstr>Слайд 20</vt:lpstr>
      <vt:lpstr>Домашнее задание.</vt:lpstr>
      <vt:lpstr>Слайд 22</vt:lpstr>
      <vt:lpstr>Домашнее задание.</vt:lpstr>
      <vt:lpstr>Слайд 24</vt:lpstr>
      <vt:lpstr>Слайд 25</vt:lpstr>
      <vt:lpstr>Слайд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556</cp:revision>
  <dcterms:created xsi:type="dcterms:W3CDTF">2009-11-04T14:29:22Z</dcterms:created>
  <dcterms:modified xsi:type="dcterms:W3CDTF">2022-02-01T04:53:34Z</dcterms:modified>
</cp:coreProperties>
</file>