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5"/>
  </p:notesMasterIdLst>
  <p:sldIdLst>
    <p:sldId id="376" r:id="rId2"/>
    <p:sldId id="311" r:id="rId3"/>
    <p:sldId id="316" r:id="rId4"/>
    <p:sldId id="422" r:id="rId5"/>
    <p:sldId id="423" r:id="rId6"/>
    <p:sldId id="424" r:id="rId7"/>
    <p:sldId id="425" r:id="rId8"/>
    <p:sldId id="427" r:id="rId9"/>
    <p:sldId id="414" r:id="rId10"/>
    <p:sldId id="416" r:id="rId11"/>
    <p:sldId id="433" r:id="rId12"/>
    <p:sldId id="434" r:id="rId13"/>
    <p:sldId id="430" r:id="rId14"/>
    <p:sldId id="435" r:id="rId15"/>
    <p:sldId id="436" r:id="rId16"/>
    <p:sldId id="432" r:id="rId17"/>
    <p:sldId id="426" r:id="rId18"/>
    <p:sldId id="452" r:id="rId19"/>
    <p:sldId id="437" r:id="rId20"/>
    <p:sldId id="475" r:id="rId21"/>
    <p:sldId id="476" r:id="rId22"/>
    <p:sldId id="477" r:id="rId23"/>
    <p:sldId id="478" r:id="rId24"/>
    <p:sldId id="479" r:id="rId25"/>
    <p:sldId id="439" r:id="rId26"/>
    <p:sldId id="440" r:id="rId27"/>
    <p:sldId id="460" r:id="rId28"/>
    <p:sldId id="455" r:id="rId29"/>
    <p:sldId id="461" r:id="rId30"/>
    <p:sldId id="456" r:id="rId31"/>
    <p:sldId id="457" r:id="rId32"/>
    <p:sldId id="459" r:id="rId33"/>
    <p:sldId id="458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45" r:id="rId48"/>
    <p:sldId id="449" r:id="rId49"/>
    <p:sldId id="450" r:id="rId50"/>
    <p:sldId id="446" r:id="rId51"/>
    <p:sldId id="451" r:id="rId52"/>
    <p:sldId id="453" r:id="rId53"/>
    <p:sldId id="448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14AC"/>
    <a:srgbClr val="0033CC"/>
    <a:srgbClr val="003300"/>
    <a:srgbClr val="000099"/>
    <a:srgbClr val="66CCFF"/>
    <a:srgbClr val="220FB1"/>
    <a:srgbClr val="000000"/>
    <a:srgbClr val="365D21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>
        <p:scale>
          <a:sx n="77" d="100"/>
          <a:sy n="77" d="100"/>
        </p:scale>
        <p:origin x="-930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681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10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0.wav"/><Relationship Id="rId7" Type="http://schemas.openxmlformats.org/officeDocument/2006/relationships/audio" Target="../media/audio8.wav"/><Relationship Id="rId12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29.jpeg"/><Relationship Id="rId5" Type="http://schemas.openxmlformats.org/officeDocument/2006/relationships/audio" Target="../media/audio4.wav"/><Relationship Id="rId10" Type="http://schemas.openxmlformats.org/officeDocument/2006/relationships/image" Target="../media/image28.jpe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4.emf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12" Type="http://schemas.openxmlformats.org/officeDocument/2006/relationships/image" Target="../media/image13.emf"/><Relationship Id="rId2" Type="http://schemas.openxmlformats.org/officeDocument/2006/relationships/audio" Target="../media/audio6.wav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2.emf"/><Relationship Id="rId5" Type="http://schemas.openxmlformats.org/officeDocument/2006/relationships/audio" Target="../media/audio7.wav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audio" Target="../media/audio1.wav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audio" Target="../media/audio4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24"/>
          <a:ext cx="9144000" cy="5730240"/>
        </p:xfrm>
        <a:graphic>
          <a:graphicData uri="http://schemas.openxmlformats.org/drawingml/2006/table">
            <a:tbl>
              <a:tblPr/>
              <a:tblGrid>
                <a:gridCol w="642910"/>
                <a:gridCol w="7743962"/>
                <a:gridCol w="757128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явления»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- 7 (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31-1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</a:t>
                      </a:r>
                      <a:r>
                        <a:rPr lang="ru-RU" sz="2400" b="1" i="1" cap="all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исправление дефектов зрения.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обобщения знаний по разделу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24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        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4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пособствовать  обобщению знаний путем проведения консультации и организации применения знаний при решении качественных и количественных задач.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2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обобщение знаний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2400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консультация и викторина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</a:t>
                      </a:r>
                      <a:r>
                        <a:rPr lang="ru-RU" sz="200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</a:t>
                      </a:r>
                      <a:r>
                        <a:rPr lang="ru-RU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вопросам зачета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тренировочные упражнения на построение изображения.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Лукашик №№ 1349,1350,1351,1352, 1353,1354,1357,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25м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подготовиться к зачету №5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-285784" y="0"/>
            <a:ext cx="942978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76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7. На рисунке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представлен ход лучей света через линзу, МN - главная оптическая ось линзы. Какая из точек, отмеченных на рисунке, является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главным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фокусом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линзы?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357298"/>
            <a:ext cx="3607588" cy="27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57174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4-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MN-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40"/>
            <a:ext cx="3511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главная оптическая ось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571744"/>
            <a:ext cx="3778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Оптический центр линзы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14324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1-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143248"/>
            <a:ext cx="3511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Рассматриваемая точка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14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3-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9977" y="3643314"/>
            <a:ext cx="445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Изображение этой точка точка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28625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2-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286256"/>
            <a:ext cx="294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Мнимы фокус линзы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500438"/>
            <a:ext cx="3500462" cy="321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2844" y="535782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5-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357826"/>
            <a:ext cx="197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фокус линзы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600076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4-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6072206"/>
            <a:ext cx="3143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 фокус линзы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0449E-6 L 0.55486 -0.2424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-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0488E-6 L 0.78316 -0.271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6" grpId="0"/>
      <p:bldP spid="17" grpId="0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63"/>
          <p:cNvGrpSpPr/>
          <p:nvPr/>
        </p:nvGrpSpPr>
        <p:grpSpPr>
          <a:xfrm>
            <a:off x="785786" y="471488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413913"/>
            <a:ext cx="3500430" cy="244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2834" y="20068"/>
            <a:ext cx="21722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10768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0" y="5473029"/>
            <a:ext cx="678657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8,9.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находится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изображение предмета, создаваемое линзой?  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 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Какое изображение предмета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получится?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9669E-6 L 0.01736 -0.25537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9669E-6 L 0.13646 -0.24473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9669E-6 L 0.57083 0.40574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2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44" grpId="0" animBg="1"/>
      <p:bldP spid="51" grpId="0" animBg="1"/>
      <p:bldP spid="52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43" grpId="0" animBg="1"/>
      <p:bldP spid="43" grpId="1" animBg="1"/>
      <p:bldP spid="45" grpId="0" animBg="1"/>
      <p:bldP spid="45" grpId="1" animBg="1"/>
      <p:bldP spid="58" grpId="0" animBg="1"/>
      <p:bldP spid="5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88181" y="4397187"/>
            <a:ext cx="17706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43536" y="5147261"/>
            <a:ext cx="38576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030304" y="3866425"/>
            <a:ext cx="16789" cy="2562971"/>
            <a:chOff x="13444" y="7644"/>
            <a:chExt cx="13" cy="1975"/>
          </a:xfrm>
        </p:grpSpPr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249437" y="4384712"/>
            <a:ext cx="0" cy="76564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5979764" y="3823462"/>
            <a:ext cx="1859716" cy="133144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7053279" y="3697306"/>
            <a:ext cx="966681" cy="6794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258477" y="4384210"/>
            <a:ext cx="2848982" cy="1231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6404816" y="4851771"/>
            <a:ext cx="0" cy="328320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7011544" y="5090363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939955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214942" y="54292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5715802" y="564278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6036479" y="553642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571736" y="6072206"/>
            <a:ext cx="61436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уменьшенное  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мнимое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86314" y="385762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72198" y="435769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0" y="142852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8,9.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На   рисунке 4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показано положение главной оптической оси линзы, ее главных фокусов и предмета MN. Какое изображение предмета получится?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Изображения не будет.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Действительное, увеличенное.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Мнимое, уменьшенное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Мнимое, увеличенное.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Действительное, уменьшенное.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714488"/>
            <a:ext cx="50352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Стрелка вверх 57"/>
          <p:cNvSpPr/>
          <p:nvPr/>
        </p:nvSpPr>
        <p:spPr>
          <a:xfrm>
            <a:off x="1785918" y="3071810"/>
            <a:ext cx="571504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5" grpId="0" animBg="1"/>
      <p:bldP spid="27670" grpId="0" animBg="1"/>
      <p:bldP spid="27671" grpId="0" animBg="1"/>
      <p:bldP spid="27671" grpId="1" animBg="1"/>
      <p:bldP spid="27672" grpId="0" animBg="1"/>
      <p:bldP spid="27673" grpId="0" animBg="1"/>
      <p:bldP spid="27673" grpId="1" animBg="1"/>
      <p:bldP spid="27674" grpId="0" animBg="1"/>
      <p:bldP spid="46" grpId="0" animBg="1"/>
      <p:bldP spid="47" grpId="0" animBg="1"/>
      <p:bldP spid="65" grpId="0"/>
      <p:bldP spid="69" grpId="0" animBg="1"/>
      <p:bldP spid="70" grpId="0"/>
      <p:bldP spid="71" grpId="0"/>
      <p:bldP spid="71" grpId="1"/>
      <p:bldP spid="55" grpId="0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357222" y="-24"/>
            <a:ext cx="95012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76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10.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помощью линзы на экране получено действительное изображение электрической лампочки. Как изменится изображение, если закрыть верхнюю половину линзы?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Нижняя половина изображения исчезнет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Изображение останется на том же самом месте, но будет менее ярким.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Изображение сместится вверх.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Изображение сместится вниз.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Верхняя половина изображения исчезнет.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914400" marR="0" lvl="2" indent="0" algn="just" defTabSz="914400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71968">
            <a:off x="3023413" y="4115901"/>
            <a:ext cx="6022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Б.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</a:rPr>
              <a:t> Изображение останется на том же самом месте, но будет менее ярким.</a:t>
            </a:r>
            <a:endParaRPr lang="ru-RU" sz="32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658543" y="2285992"/>
            <a:ext cx="0" cy="26677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57356" y="346996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384850" y="346996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142976" y="346053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7190" y="3556110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5765" y="2857496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74" y="2857496"/>
            <a:ext cx="1785950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2409" y="2876546"/>
            <a:ext cx="2190765" cy="10525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52699" y="3914778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596" y="2857496"/>
            <a:ext cx="4143372" cy="12858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116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20664" y="2809790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865571" y="3841726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9" name="Прямая со стрелкой 18"/>
          <p:cNvCxnSpPr>
            <a:stCxn id="17" idx="6"/>
          </p:cNvCxnSpPr>
          <p:nvPr/>
        </p:nvCxnSpPr>
        <p:spPr>
          <a:xfrm>
            <a:off x="492083" y="2881220"/>
            <a:ext cx="2151091" cy="1619350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43174" y="3643314"/>
            <a:ext cx="1785950" cy="857256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468494" y="3571876"/>
            <a:ext cx="14287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17" idx="7"/>
          </p:cNvCxnSpPr>
          <p:nvPr/>
        </p:nvCxnSpPr>
        <p:spPr>
          <a:xfrm rot="5400000" flipH="1" flipV="1">
            <a:off x="1361479" y="1549014"/>
            <a:ext cx="401843" cy="2161552"/>
          </a:xfrm>
          <a:prstGeom prst="straightConnector1">
            <a:avLst/>
          </a:prstGeom>
          <a:ln w="222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2486907" y="2629789"/>
            <a:ext cx="2194638" cy="1832675"/>
          </a:xfrm>
          <a:prstGeom prst="straightConnector1">
            <a:avLst/>
          </a:prstGeom>
          <a:ln w="222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5" grpId="0"/>
      <p:bldP spid="4" grpId="0" animBg="1"/>
      <p:bldP spid="6" grpId="0" animBg="1"/>
      <p:bldP spid="7" grpId="0" animBg="1"/>
      <p:bldP spid="8" grpId="0" animBg="1"/>
      <p:bldP spid="16" grpId="0"/>
      <p:bldP spid="17" grpId="0" animBg="1"/>
      <p:bldP spid="1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5000628" y="5072074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36"/>
          <p:cNvGrpSpPr/>
          <p:nvPr/>
        </p:nvGrpSpPr>
        <p:grpSpPr>
          <a:xfrm rot="19059571">
            <a:off x="5724363" y="3350647"/>
            <a:ext cx="1035045" cy="428628"/>
            <a:chOff x="5357818" y="6000768"/>
            <a:chExt cx="1035045" cy="4286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025968" y="6044619"/>
              <a:ext cx="164941" cy="347738"/>
              <a:chOff x="8203" y="2585"/>
              <a:chExt cx="141" cy="1302"/>
            </a:xfrm>
            <a:grpFill/>
          </p:grpSpPr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428596" y="542926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Прямоугольник 68"/>
          <p:cNvSpPr/>
          <p:nvPr/>
        </p:nvSpPr>
        <p:spPr>
          <a:xfrm>
            <a:off x="357158" y="6072206"/>
            <a:ext cx="12538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5 - лупа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9251659">
            <a:off x="7500958" y="4357694"/>
            <a:ext cx="188461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3 - проектор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9250571">
            <a:off x="3878468" y="3701716"/>
            <a:ext cx="23863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1 - фотоаппарат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11" name="Группа 77"/>
          <p:cNvGrpSpPr/>
          <p:nvPr/>
        </p:nvGrpSpPr>
        <p:grpSpPr>
          <a:xfrm>
            <a:off x="4143372" y="5023798"/>
            <a:ext cx="3286148" cy="905532"/>
            <a:chOff x="4143372" y="5023798"/>
            <a:chExt cx="3286148" cy="905532"/>
          </a:xfrm>
        </p:grpSpPr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079458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72066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5516460" y="5167656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29322" y="504055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5088" y="540611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6413622" y="508143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6858016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0624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43372" y="514351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4554854" y="5163514"/>
              <a:ext cx="588637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-32" y="0"/>
            <a:ext cx="435771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marR="7620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eriod" startAt="11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Оптические приборы</a:t>
            </a:r>
          </a:p>
          <a:p>
            <a:pPr marL="1200150" marR="76200" lvl="1" indent="-74295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микроскопе?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В.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L </a:t>
            </a:r>
            <a:r>
              <a:rPr lang="ru-RU" sz="2400" i="1" dirty="0" smtClean="0">
                <a:solidFill>
                  <a:srgbClr val="FF0000"/>
                </a:solidFill>
              </a:rPr>
              <a:t>≈ F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2" grpId="0" animBg="1"/>
      <p:bldP spid="83" grpId="0" animBg="1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5726" y="5299035"/>
            <a:ext cx="3768909" cy="451897"/>
            <a:chOff x="8609" y="7033"/>
            <a:chExt cx="2282" cy="335"/>
          </a:xfrm>
        </p:grpSpPr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8659" y="7033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8671" y="7368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8609" y="7200"/>
              <a:ext cx="2282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2310565" y="5379972"/>
            <a:ext cx="1719296" cy="3709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285791" y="5299035"/>
            <a:ext cx="1795269" cy="4141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830957" y="4841736"/>
            <a:ext cx="26425" cy="1382670"/>
            <a:chOff x="12485" y="6357"/>
            <a:chExt cx="16" cy="1025"/>
          </a:xfrm>
        </p:grpSpPr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>
              <a:off x="12485" y="6357"/>
              <a:ext cx="16" cy="24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stealth" w="lg" len="lg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 flipV="1">
              <a:off x="12485" y="7137"/>
              <a:ext cx="16" cy="24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stealth" w="lg" len="lg"/>
            </a:ln>
            <a:scene3d>
              <a:camera prst="orthographicFront">
                <a:rot lat="0" lon="0" rev="212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12490" y="6357"/>
              <a:ext cx="0" cy="101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4"/>
          <p:cNvGrpSpPr/>
          <p:nvPr/>
        </p:nvGrpSpPr>
        <p:grpSpPr>
          <a:xfrm>
            <a:off x="2206515" y="4643447"/>
            <a:ext cx="2294047" cy="1714511"/>
            <a:chOff x="2777993" y="928665"/>
            <a:chExt cx="2294047" cy="1714511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777993" y="928665"/>
              <a:ext cx="2294047" cy="1714511"/>
              <a:chOff x="10630" y="2885"/>
              <a:chExt cx="2094" cy="1654"/>
            </a:xfrm>
          </p:grpSpPr>
          <p:sp>
            <p:nvSpPr>
              <p:cNvPr id="2053" name="Arc 5"/>
              <p:cNvSpPr>
                <a:spLocks/>
              </p:cNvSpPr>
              <p:nvPr/>
            </p:nvSpPr>
            <p:spPr bwMode="auto">
              <a:xfrm flipH="1" flipV="1">
                <a:off x="10899" y="3923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Arc 6"/>
              <p:cNvSpPr>
                <a:spLocks/>
              </p:cNvSpPr>
              <p:nvPr/>
            </p:nvSpPr>
            <p:spPr bwMode="auto">
              <a:xfrm flipH="1">
                <a:off x="10630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H="1">
                <a:off x="10907" y="3104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10764" y="2885"/>
                <a:ext cx="1649" cy="1654"/>
                <a:chOff x="10764" y="2885"/>
                <a:chExt cx="1649" cy="1654"/>
              </a:xfrm>
            </p:grpSpPr>
            <p:sp>
              <p:nvSpPr>
                <p:cNvPr id="2057" name="Arc 9"/>
                <p:cNvSpPr>
                  <a:spLocks/>
                </p:cNvSpPr>
                <p:nvPr/>
              </p:nvSpPr>
              <p:spPr bwMode="auto">
                <a:xfrm>
                  <a:off x="10764" y="2885"/>
                  <a:ext cx="1649" cy="1654"/>
                </a:xfrm>
                <a:custGeom>
                  <a:avLst/>
                  <a:gdLst>
                    <a:gd name="G0" fmla="+- 21508 0 0"/>
                    <a:gd name="G1" fmla="+- 21600 0 0"/>
                    <a:gd name="G2" fmla="+- 21600 0 0"/>
                    <a:gd name="T0" fmla="*/ 0 w 43108"/>
                    <a:gd name="T1" fmla="*/ 19605 h 43200"/>
                    <a:gd name="T2" fmla="*/ 61 w 43108"/>
                    <a:gd name="T3" fmla="*/ 24169 h 43200"/>
                    <a:gd name="T4" fmla="*/ 21508 w 4310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08" h="43200" fill="none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</a:path>
                    <a:path w="43108" h="43200" stroke="0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  <a:lnTo>
                        <a:pt x="2150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8" name="Arc 10"/>
                <p:cNvSpPr>
                  <a:spLocks/>
                </p:cNvSpPr>
                <p:nvPr/>
              </p:nvSpPr>
              <p:spPr bwMode="auto">
                <a:xfrm>
                  <a:off x="11506" y="2973"/>
                  <a:ext cx="826" cy="1531"/>
                </a:xfrm>
                <a:custGeom>
                  <a:avLst/>
                  <a:gdLst>
                    <a:gd name="G0" fmla="+- 0 0 0"/>
                    <a:gd name="G1" fmla="+- 19457 0 0"/>
                    <a:gd name="G2" fmla="+- 21600 0 0"/>
                    <a:gd name="T0" fmla="*/ 9380 w 21600"/>
                    <a:gd name="T1" fmla="*/ 0 h 39989"/>
                    <a:gd name="T2" fmla="*/ 6707 w 21600"/>
                    <a:gd name="T3" fmla="*/ 39989 h 39989"/>
                    <a:gd name="T4" fmla="*/ 0 w 21600"/>
                    <a:gd name="T5" fmla="*/ 19457 h 39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9989" fill="none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</a:path>
                    <a:path w="21600" h="39989" stroke="0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  <a:lnTo>
                        <a:pt x="0" y="194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12294" y="3857"/>
                <a:ext cx="430" cy="393"/>
                <a:chOff x="12478" y="3903"/>
                <a:chExt cx="430" cy="393"/>
              </a:xfrm>
            </p:grpSpPr>
            <p:sp>
              <p:nvSpPr>
                <p:cNvPr id="2060" name="Arc 12"/>
                <p:cNvSpPr>
                  <a:spLocks/>
                </p:cNvSpPr>
                <p:nvPr/>
              </p:nvSpPr>
              <p:spPr bwMode="auto">
                <a:xfrm rot="788859" flipH="1" flipV="1">
                  <a:off x="12571" y="3903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1" name="Arc 13"/>
                <p:cNvSpPr>
                  <a:spLocks/>
                </p:cNvSpPr>
                <p:nvPr/>
              </p:nvSpPr>
              <p:spPr bwMode="auto">
                <a:xfrm rot="1510068" flipH="1">
                  <a:off x="12493" y="4155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Arc 14"/>
                <p:cNvSpPr>
                  <a:spLocks/>
                </p:cNvSpPr>
                <p:nvPr/>
              </p:nvSpPr>
              <p:spPr bwMode="auto">
                <a:xfrm rot="1510068" flipH="1">
                  <a:off x="12478" y="410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Arc 15"/>
                <p:cNvSpPr>
                  <a:spLocks/>
                </p:cNvSpPr>
                <p:nvPr/>
              </p:nvSpPr>
              <p:spPr bwMode="auto">
                <a:xfrm rot="788859" flipH="1" flipV="1">
                  <a:off x="12555" y="394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987745" y="1546483"/>
              <a:ext cx="232873" cy="454595"/>
              <a:chOff x="12957" y="3293"/>
              <a:chExt cx="422" cy="797"/>
            </a:xfrm>
          </p:grpSpPr>
          <p:sp>
            <p:nvSpPr>
              <p:cNvPr id="2075" name="Arc 27"/>
              <p:cNvSpPr>
                <a:spLocks/>
              </p:cNvSpPr>
              <p:nvPr/>
            </p:nvSpPr>
            <p:spPr bwMode="auto">
              <a:xfrm flipH="1">
                <a:off x="12957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Arc 28"/>
              <p:cNvSpPr>
                <a:spLocks/>
              </p:cNvSpPr>
              <p:nvPr/>
            </p:nvSpPr>
            <p:spPr bwMode="auto">
              <a:xfrm>
                <a:off x="13154" y="3302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182395" y="5149984"/>
            <a:ext cx="3137605" cy="523644"/>
            <a:chOff x="8640" y="7033"/>
            <a:chExt cx="2499" cy="372"/>
          </a:xfrm>
        </p:grpSpPr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8640" y="7033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8640" y="7405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8857" y="7234"/>
              <a:ext cx="2282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637517" y="5153184"/>
            <a:ext cx="1961163" cy="3026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6633707" y="5467665"/>
            <a:ext cx="2010259" cy="20661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6239596" y="4854283"/>
            <a:ext cx="0" cy="14020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1"/>
          <p:cNvGrpSpPr/>
          <p:nvPr/>
        </p:nvGrpSpPr>
        <p:grpSpPr>
          <a:xfrm>
            <a:off x="6643702" y="4538971"/>
            <a:ext cx="1743953" cy="1789114"/>
            <a:chOff x="5603572" y="3643314"/>
            <a:chExt cx="1743953" cy="1789114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5603572" y="3643314"/>
              <a:ext cx="1743953" cy="1789114"/>
              <a:chOff x="10630" y="2885"/>
              <a:chExt cx="2094" cy="1654"/>
            </a:xfrm>
          </p:grpSpPr>
          <p:sp>
            <p:nvSpPr>
              <p:cNvPr id="2080" name="Arc 32"/>
              <p:cNvSpPr>
                <a:spLocks/>
              </p:cNvSpPr>
              <p:nvPr/>
            </p:nvSpPr>
            <p:spPr bwMode="auto">
              <a:xfrm flipH="1" flipV="1">
                <a:off x="10899" y="3923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Arc 33"/>
              <p:cNvSpPr>
                <a:spLocks/>
              </p:cNvSpPr>
              <p:nvPr/>
            </p:nvSpPr>
            <p:spPr bwMode="auto">
              <a:xfrm flipH="1">
                <a:off x="10630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Arc 34"/>
              <p:cNvSpPr>
                <a:spLocks/>
              </p:cNvSpPr>
              <p:nvPr/>
            </p:nvSpPr>
            <p:spPr bwMode="auto">
              <a:xfrm flipH="1">
                <a:off x="10907" y="3104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10764" y="2885"/>
                <a:ext cx="1649" cy="1654"/>
                <a:chOff x="10764" y="2885"/>
                <a:chExt cx="1649" cy="1654"/>
              </a:xfrm>
            </p:grpSpPr>
            <p:sp>
              <p:nvSpPr>
                <p:cNvPr id="2084" name="Arc 36"/>
                <p:cNvSpPr>
                  <a:spLocks/>
                </p:cNvSpPr>
                <p:nvPr/>
              </p:nvSpPr>
              <p:spPr bwMode="auto">
                <a:xfrm>
                  <a:off x="10764" y="2885"/>
                  <a:ext cx="1649" cy="1654"/>
                </a:xfrm>
                <a:custGeom>
                  <a:avLst/>
                  <a:gdLst>
                    <a:gd name="G0" fmla="+- 21508 0 0"/>
                    <a:gd name="G1" fmla="+- 21600 0 0"/>
                    <a:gd name="G2" fmla="+- 21600 0 0"/>
                    <a:gd name="T0" fmla="*/ 0 w 43108"/>
                    <a:gd name="T1" fmla="*/ 19605 h 43200"/>
                    <a:gd name="T2" fmla="*/ 61 w 43108"/>
                    <a:gd name="T3" fmla="*/ 24169 h 43200"/>
                    <a:gd name="T4" fmla="*/ 21508 w 4310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08" h="43200" fill="none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</a:path>
                    <a:path w="43108" h="43200" stroke="0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  <a:lnTo>
                        <a:pt x="2150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5" name="Arc 37"/>
                <p:cNvSpPr>
                  <a:spLocks/>
                </p:cNvSpPr>
                <p:nvPr/>
              </p:nvSpPr>
              <p:spPr bwMode="auto">
                <a:xfrm>
                  <a:off x="11506" y="2973"/>
                  <a:ext cx="826" cy="1531"/>
                </a:xfrm>
                <a:custGeom>
                  <a:avLst/>
                  <a:gdLst>
                    <a:gd name="G0" fmla="+- 0 0 0"/>
                    <a:gd name="G1" fmla="+- 19457 0 0"/>
                    <a:gd name="G2" fmla="+- 21600 0 0"/>
                    <a:gd name="T0" fmla="*/ 9380 w 21600"/>
                    <a:gd name="T1" fmla="*/ 0 h 39989"/>
                    <a:gd name="T2" fmla="*/ 6707 w 21600"/>
                    <a:gd name="T3" fmla="*/ 39989 h 39989"/>
                    <a:gd name="T4" fmla="*/ 0 w 21600"/>
                    <a:gd name="T5" fmla="*/ 19457 h 39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9989" fill="none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</a:path>
                    <a:path w="21600" h="39989" stroke="0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  <a:lnTo>
                        <a:pt x="0" y="194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2294" y="3857"/>
                <a:ext cx="430" cy="393"/>
                <a:chOff x="12478" y="3903"/>
                <a:chExt cx="430" cy="393"/>
              </a:xfrm>
            </p:grpSpPr>
            <p:sp>
              <p:nvSpPr>
                <p:cNvPr id="2087" name="Arc 39"/>
                <p:cNvSpPr>
                  <a:spLocks/>
                </p:cNvSpPr>
                <p:nvPr/>
              </p:nvSpPr>
              <p:spPr bwMode="auto">
                <a:xfrm rot="788859" flipH="1" flipV="1">
                  <a:off x="12571" y="3903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8" name="Arc 40"/>
                <p:cNvSpPr>
                  <a:spLocks/>
                </p:cNvSpPr>
                <p:nvPr/>
              </p:nvSpPr>
              <p:spPr bwMode="auto">
                <a:xfrm rot="1510068" flipH="1">
                  <a:off x="12493" y="4155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9" name="Arc 41"/>
                <p:cNvSpPr>
                  <a:spLocks/>
                </p:cNvSpPr>
                <p:nvPr/>
              </p:nvSpPr>
              <p:spPr bwMode="auto">
                <a:xfrm rot="1510068" flipH="1">
                  <a:off x="12478" y="410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0" name="Arc 42"/>
                <p:cNvSpPr>
                  <a:spLocks/>
                </p:cNvSpPr>
                <p:nvPr/>
              </p:nvSpPr>
              <p:spPr bwMode="auto">
                <a:xfrm rot="788859" flipH="1" flipV="1">
                  <a:off x="12555" y="394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5749215" y="4299276"/>
              <a:ext cx="177032" cy="474376"/>
              <a:chOff x="12957" y="3293"/>
              <a:chExt cx="422" cy="797"/>
            </a:xfrm>
          </p:grpSpPr>
          <p:sp>
            <p:nvSpPr>
              <p:cNvPr id="2099" name="Arc 51"/>
              <p:cNvSpPr>
                <a:spLocks/>
              </p:cNvSpPr>
              <p:nvPr/>
            </p:nvSpPr>
            <p:spPr bwMode="auto">
              <a:xfrm flipH="1">
                <a:off x="12957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Arc 52"/>
              <p:cNvSpPr>
                <a:spLocks/>
              </p:cNvSpPr>
              <p:nvPr/>
            </p:nvSpPr>
            <p:spPr bwMode="auto">
              <a:xfrm>
                <a:off x="13154" y="3302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42844" y="633478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РАЗДВИНУТЬ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6324921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СОБРАТЬ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2281872" y="5294670"/>
            <a:ext cx="1861527" cy="2474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 flipV="1">
            <a:off x="2298424" y="5543180"/>
            <a:ext cx="1857388" cy="2143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47"/>
          <p:cNvSpPr>
            <a:spLocks noChangeShapeType="1"/>
          </p:cNvSpPr>
          <p:nvPr/>
        </p:nvSpPr>
        <p:spPr bwMode="auto">
          <a:xfrm>
            <a:off x="6643703" y="5164577"/>
            <a:ext cx="1357322" cy="2857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48"/>
          <p:cNvSpPr>
            <a:spLocks noChangeShapeType="1"/>
          </p:cNvSpPr>
          <p:nvPr/>
        </p:nvSpPr>
        <p:spPr bwMode="auto">
          <a:xfrm flipV="1">
            <a:off x="6572265" y="5467665"/>
            <a:ext cx="1428759" cy="2143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12.  На рисунке 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представлены схемы хода лучей в глазе человека при нормальном зрении, близорукости, дальнозоркости и при исправлении этих недостатков зрения с помощью очков. Какие из этих схем соответствуют случаю дальнозоркости с очками и без очков?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1 и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1 и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2 и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2 и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4 и 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1096" y="2285992"/>
            <a:ext cx="92869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6" y="400051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близорукость…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3997115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дальнозоркость…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72100" y="179620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5-нормальный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572264" y="3786190"/>
            <a:ext cx="133562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. 1 и 2.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214414" y="3786190"/>
            <a:ext cx="133722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. 3 и 4.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68" grpId="1" animBg="1"/>
      <p:bldP spid="2069" grpId="0" animBg="1"/>
      <p:bldP spid="2069" grpId="1" animBg="1"/>
      <p:bldP spid="2095" grpId="0" animBg="1"/>
      <p:bldP spid="2095" grpId="1" animBg="1"/>
      <p:bldP spid="2096" grpId="0" animBg="1"/>
      <p:bldP spid="2096" grpId="1" animBg="1"/>
      <p:bldP spid="2097" grpId="0" animBg="1"/>
      <p:bldP spid="2097" grpId="1" animBg="1"/>
      <p:bldP spid="56" grpId="0"/>
      <p:bldP spid="57" grpId="0"/>
      <p:bldP spid="59" grpId="0" animBg="1"/>
      <p:bldP spid="61" grpId="0" animBg="1"/>
      <p:bldP spid="63" grpId="0" animBg="1"/>
      <p:bldP spid="64" grpId="0" animBg="1"/>
      <p:bldP spid="60" grpId="0"/>
      <p:bldP spid="2" grpId="0"/>
      <p:bldP spid="3" grpId="0"/>
      <p:bldP spid="65" grpId="0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-357222" y="0"/>
            <a:ext cx="978700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13.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помощью собирающей линзы получили изображение  светящейся точки. Чему равно фокусное расстояние линзы, если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= 4 м,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= 1 м?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 точностью до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500306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14.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 условию предыдущей задачи определите, чему равно  увеличение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сотых.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14480" y="1142984"/>
            <a:ext cx="2357454" cy="905532"/>
            <a:chOff x="1714480" y="1142984"/>
            <a:chExt cx="2357454" cy="90553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721872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4480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158874" y="1286842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7502" y="152529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056036" y="120062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500430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303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0029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936187" y="4209391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56" y="38576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21938" y="399507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7596" y="38679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7596" y="423254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872272" y="4003450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0538" y="3980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204012">
            <a:off x="3989897" y="4069556"/>
            <a:ext cx="19421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Г=0,25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429124" y="1142984"/>
            <a:ext cx="2357454" cy="905532"/>
            <a:chOff x="1714480" y="1142984"/>
            <a:chExt cx="2357454" cy="905532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1721872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14480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2158874" y="1286842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87502" y="152529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056036" y="120062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3500430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9303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0029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rot="20204012">
            <a:off x="6867207" y="1451034"/>
            <a:ext cx="145549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2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Оптическая сила линзы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4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дптр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Чему равно фокусное расстояние этой линзы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санти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метрах  с точностью до целых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1878" y="190825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2844" y="1428736"/>
            <a:ext cx="3000396" cy="400110"/>
            <a:chOff x="357158" y="5429264"/>
            <a:chExt cx="3000396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28794" y="2500306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57422" y="1785926"/>
            <a:ext cx="2357454" cy="905532"/>
            <a:chOff x="1714480" y="1142984"/>
            <a:chExt cx="2357454" cy="905532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721872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4480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158874" y="1286842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7502" y="152529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056036" y="120062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3500430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303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0029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00438"/>
            <a:ext cx="60007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342900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1м  -   1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2м  -  0,5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30190">
            <a:off x="5647345" y="1749702"/>
            <a:ext cx="18411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3" grpId="0"/>
      <p:bldP spid="7" grpId="0"/>
      <p:bldP spid="18" grpId="0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6858000"/>
            <a:ext cx="335755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15,16 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оптика,СТО</a:t>
            </a:r>
            <a:endParaRPr lang="ru-RU" sz="2800" b="1" dirty="0" smtClean="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071678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00570"/>
            <a:ext cx="9143999" cy="186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32" y="0"/>
            <a:ext cx="464347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уменьшенное 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мнимое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6699465" y="412265"/>
            <a:ext cx="792000" cy="163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6628027" y="423379"/>
            <a:ext cx="0" cy="540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6929454" y="142852"/>
            <a:ext cx="857256" cy="83138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V="1">
            <a:off x="7143768" y="785794"/>
            <a:ext cx="0" cy="180000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643702" y="428604"/>
            <a:ext cx="1428760" cy="857256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500957" y="57782"/>
            <a:ext cx="357191" cy="34258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31326" y="-71462"/>
            <a:ext cx="583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314246"/>
            <a:ext cx="583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 rot="19539438" flipH="1">
            <a:off x="8563163" y="-109462"/>
            <a:ext cx="582328" cy="681292"/>
            <a:chOff x="3340" y="2819"/>
            <a:chExt cx="566" cy="674"/>
          </a:xfrm>
        </p:grpSpPr>
        <p:sp>
          <p:nvSpPr>
            <p:cNvPr id="2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143108" y="1142984"/>
            <a:ext cx="571504" cy="3571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6462046" y="2571744"/>
            <a:ext cx="0" cy="540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V="1">
            <a:off x="6500826" y="2571744"/>
            <a:ext cx="864000" cy="163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358082" y="2571744"/>
            <a:ext cx="1785918" cy="1714512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500826" y="2571744"/>
            <a:ext cx="2643174" cy="1643074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8858280" y="3071810"/>
            <a:ext cx="0" cy="928694"/>
          </a:xfrm>
          <a:prstGeom prst="line">
            <a:avLst/>
          </a:prstGeom>
          <a:noFill/>
          <a:ln w="31750">
            <a:solidFill>
              <a:srgbClr val="006600"/>
            </a:solidFill>
            <a:prstDash val="solid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417842" y="3390220"/>
            <a:ext cx="571504" cy="3571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72264" y="4886278"/>
            <a:ext cx="500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-120000">
            <a:off x="7929586" y="4995411"/>
            <a:ext cx="1285884" cy="571504"/>
          </a:xfrm>
          <a:prstGeom prst="straightConnector1">
            <a:avLst/>
          </a:prstGeom>
          <a:ln w="317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20000">
            <a:off x="7913911" y="5270276"/>
            <a:ext cx="1224000" cy="169438"/>
          </a:xfrm>
          <a:prstGeom prst="straightConnector1">
            <a:avLst/>
          </a:prstGeom>
          <a:ln w="31750">
            <a:solidFill>
              <a:srgbClr val="2706EC"/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0" y="6143644"/>
            <a:ext cx="571504" cy="3571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712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2.59259E-6 L -0.21441 0.0030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3.7037E-7 L 0.07605 0.00069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3.7037E-7 L 0.07605 0.00069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0.00069 L 0.23247 -0.00185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6" grpId="0"/>
      <p:bldP spid="17" grpId="0"/>
      <p:bldP spid="17" grpId="1"/>
      <p:bldP spid="29" grpId="0" animBg="1"/>
      <p:bldP spid="29" grpId="1" animBg="1"/>
      <p:bldP spid="30" grpId="0" animBg="1"/>
      <p:bldP spid="31" grpId="0" animBg="1"/>
      <p:bldP spid="41" grpId="0" animBg="1"/>
      <p:bldP spid="42" grpId="0" animBg="1"/>
      <p:bldP spid="42" grpId="1" animBg="1"/>
      <p:bldP spid="43" grpId="0"/>
      <p:bldP spid="48" grpId="0" animBg="1"/>
      <p:bldP spid="48" grpId="1" animBg="1"/>
      <p:bldP spid="4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864478" y="785794"/>
            <a:ext cx="1538" cy="3438541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22450" y="2500306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14348" y="2484358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210207" y="118712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23854" y="1564158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850004" y="1595474"/>
            <a:ext cx="3865136" cy="10477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428596" y="2571744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Построить точку лежащую на главной оптической оси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98628" y="2486658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14348" y="2547485"/>
            <a:ext cx="7340412" cy="226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4282" y="1000108"/>
            <a:ext cx="3490956" cy="16670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429388" y="250030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43636" y="185397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6729" y="3866425"/>
            <a:ext cx="16789" cy="2562971"/>
            <a:chOff x="13444" y="7644"/>
            <a:chExt cx="13" cy="1975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28638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857620" y="464344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86380" y="460052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3661728" y="5143512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4286248" y="5072074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42952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-60000" flipH="1" flipV="1">
            <a:off x="4327523" y="5143512"/>
            <a:ext cx="428628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286248" y="4143380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57686" y="3571876"/>
            <a:ext cx="3214710" cy="1524156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5335240" y="357187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143504" y="2928934"/>
            <a:ext cx="2143140" cy="2897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5643570" y="505612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15762" y="2889395"/>
            <a:ext cx="928694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185 L 0.09913 0.1092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994 L 0.08003 0.1010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3" grpId="0" animBg="1"/>
      <p:bldP spid="1035" grpId="0" animBg="1"/>
      <p:bldP spid="1038" grpId="0" animBg="1"/>
      <p:bldP spid="1039" grpId="0" animBg="1"/>
      <p:bldP spid="1040" grpId="0" animBg="1"/>
      <p:bldP spid="18" grpId="0" animBg="1"/>
      <p:bldP spid="19" grpId="0"/>
      <p:bldP spid="20" grpId="0" animBg="1"/>
      <p:bldP spid="1036" grpId="0" animBg="1"/>
      <p:bldP spid="1036" grpId="1" animBg="1"/>
      <p:bldP spid="21" grpId="0" animBg="1"/>
      <p:bldP spid="22" grpId="0"/>
      <p:bldP spid="26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500042"/>
            <a:ext cx="6215106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тесту №5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Стр.28-30</a:t>
            </a:r>
          </a:p>
          <a:p>
            <a:pPr algn="ctr">
              <a:lnSpc>
                <a:spcPts val="4500"/>
              </a:lnSpc>
              <a:spcBef>
                <a:spcPts val="600"/>
              </a:spcBef>
              <a:buNone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10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1/4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25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169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068" y="214290"/>
            <a:ext cx="392113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20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1/2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Дж+170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9124" y="28572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9828" t="22136" r="48619" b="44255"/>
          <a:stretch>
            <a:fillRect/>
          </a:stretch>
        </p:blipFill>
        <p:spPr bwMode="auto">
          <a:xfrm>
            <a:off x="0" y="0"/>
            <a:ext cx="650082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51381" t="22136" r="26854" b="44255"/>
          <a:stretch>
            <a:fillRect/>
          </a:stretch>
        </p:blipFill>
        <p:spPr bwMode="auto">
          <a:xfrm>
            <a:off x="3099230" y="1428736"/>
            <a:ext cx="60447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7691" y="214290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7691" y="714356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898148" y="3514210"/>
            <a:ext cx="17153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29124" y="335756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92661" y="2714620"/>
            <a:ext cx="64294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36433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20716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4879" y="6887"/>
            <a:ext cx="488950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553" y="761990"/>
            <a:ext cx="4372479" cy="33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071942"/>
            <a:ext cx="9144000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прилагает человек для поддержки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рисунок 2),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АВ 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90 см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ВС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 см?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Вес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 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8354761" y="1996742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4"/>
          <p:cNvSpPr/>
          <p:nvPr/>
        </p:nvSpPr>
        <p:spPr>
          <a:xfrm>
            <a:off x="8172400" y="1185887"/>
            <a:ext cx="906462" cy="44291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857232"/>
            <a:ext cx="4437131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504" y="1643050"/>
            <a:ext cx="4643470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16200000" flipH="1">
            <a:off x="7750991" y="1964521"/>
            <a:ext cx="428627" cy="15001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965173" y="821514"/>
            <a:ext cx="500066" cy="2857520"/>
          </a:xfrm>
          <a:prstGeom prst="rightBrace">
            <a:avLst>
              <a:gd name="adj1" fmla="val 8333"/>
              <a:gd name="adj2" fmla="val 5461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-85118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груза,  закрепленного на конце рычага в точке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его уравновешивает груз весом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Н,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закрепленный в точке С?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7684" y="2928958"/>
            <a:ext cx="42263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4871586" y="3627916"/>
            <a:ext cx="8280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7603008" y="3969917"/>
            <a:ext cx="1512000" cy="1587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24" y="2928934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5045" y="2276872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224" y="3714752"/>
            <a:ext cx="371477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5286380" y="2046090"/>
            <a:ext cx="3102072" cy="882844"/>
            <a:chOff x="5256142" y="2046090"/>
            <a:chExt cx="3102072" cy="882844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5256142" y="2046090"/>
              <a:ext cx="3102072" cy="882844"/>
              <a:chOff x="5256142" y="2046090"/>
              <a:chExt cx="3102072" cy="882844"/>
            </a:xfrm>
          </p:grpSpPr>
          <p:sp>
            <p:nvSpPr>
              <p:cNvPr id="18" name="Овал 4"/>
              <p:cNvSpPr/>
              <p:nvPr/>
            </p:nvSpPr>
            <p:spPr bwMode="auto">
              <a:xfrm>
                <a:off x="7358082" y="2214554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21"/>
              <p:cNvSpPr>
                <a:spLocks/>
              </p:cNvSpPr>
              <p:nvPr/>
            </p:nvSpPr>
            <p:spPr bwMode="auto">
              <a:xfrm rot="5400000">
                <a:off x="7624531" y="2195251"/>
                <a:ext cx="324358" cy="1143008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 bwMode="auto">
              <a:xfrm>
                <a:off x="5659222" y="2046090"/>
                <a:ext cx="1038224" cy="472352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utoShape 22"/>
              <p:cNvSpPr>
                <a:spLocks/>
              </p:cNvSpPr>
              <p:nvPr/>
            </p:nvSpPr>
            <p:spPr bwMode="auto">
              <a:xfrm rot="5400000">
                <a:off x="6028094" y="1799792"/>
                <a:ext cx="343722" cy="188762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5929322" y="2071678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28662" y="4500570"/>
            <a:ext cx="314327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 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5984" y="5231327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·5=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5984" y="6088559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72132" y="4214818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768" y="1620089"/>
            <a:ext cx="6858016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6108712" y="2106605"/>
            <a:ext cx="2214577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244815" y="4544298"/>
            <a:ext cx="357190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03646" y="5157367"/>
            <a:ext cx="428628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566422" y="4214818"/>
            <a:ext cx="562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572528" y="4284668"/>
            <a:ext cx="428628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357818" y="3714752"/>
            <a:ext cx="55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357818" y="378619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9520" y="414987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37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2.59259E-6 L -0.05521 -0.0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0" grpId="2"/>
      <p:bldP spid="9" grpId="0" animBg="1"/>
      <p:bldP spid="9" grpId="1" animBg="1"/>
      <p:bldP spid="10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30" grpId="0" animBg="1"/>
      <p:bldP spid="31" grpId="0" animBg="1"/>
      <p:bldP spid="32" grpId="0"/>
      <p:bldP spid="34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2"/>
            <a:ext cx="5453797" cy="3602848"/>
            <a:chOff x="8236" y="6051"/>
            <a:chExt cx="2758" cy="133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36" y="6066"/>
              <a:ext cx="2758" cy="1317"/>
              <a:chOff x="8236" y="6066"/>
              <a:chExt cx="2758" cy="131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2758" cy="24"/>
                <a:chOff x="8320" y="7125"/>
                <a:chExt cx="2758" cy="24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2758" cy="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9368" y="7149"/>
                  <a:ext cx="686" cy="0"/>
                </a:xfrm>
                <a:prstGeom prst="line">
                  <a:avLst/>
                </a:prstGeom>
                <a:noFill/>
                <a:ln w="762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214282" y="4572008"/>
            <a:ext cx="5429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" y="60960"/>
          <a:ext cx="9143999" cy="6797040"/>
        </p:xfrm>
        <a:graphic>
          <a:graphicData uri="http://schemas.openxmlformats.org/drawingml/2006/table">
            <a:tbl>
              <a:tblPr/>
              <a:tblGrid>
                <a:gridCol w="495474"/>
                <a:gridCol w="7891396"/>
                <a:gridCol w="757129"/>
              </a:tblGrid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    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Урок - 9 (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рз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32-2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03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развития умений решать задачи по разделу.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2. Создать условия для закрепления изученного материала т. № 19-22.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1400" b="1" i="1" cap="all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задач по теме световые явления</a:t>
                      </a: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11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1.Развивать умения записывать краткое условие задачи.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Развивать умения делать эскиз или  схему цепи к задаче.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Развивать умения описывать происходящие процессы.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Развивать умения математизировать ситуацию.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Развивать умения выполнять математические операции.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Развивать умения анализировать и записывать ответ к задаче.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4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применение знаний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</a:t>
                      </a:r>
                      <a:r>
                        <a:rPr lang="ru-RU" sz="1400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количественных задач.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 7.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поиск ошибок в решении задач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задач у доски.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Собирающая линза дает на экране четкое изображение предмета, ко­торое в 2 раза больше этого предмета. Расстояние от предмета до линзы на 6см превышает ее фокусное расстояние. Найти расстояние от линзы до экрана.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Рисунок на диапозитиве имеет высоту , а на экране . Опре­делить оптическую силу объектива, если расстояние от объектива до диа­позитива .</a:t>
                      </a: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Оптическая сила линзы равна 2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Предмет высотой поме­щен на расстоянии от линзы. На каком расстоянии от линзы и какой высоты получится изображение этого предмета?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 высотой находится на расстоянии — от рассеиваю­щей линзы с оптической силой -2,5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Во сколько раз изменится высо­та изображения, если предмет подвинуть к линзе на 40см?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Предмет расположен на расстоянии от линзы с оптической си­лой 2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Как изменится расстояние до изображения предмета, если по­следний приблизить к линзе на 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43132" marR="431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длр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№4 (4)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Ход лучей в проекционном аппарате,  киноаппарате.</a:t>
                      </a: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32" marR="431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4"/>
            <a:ext cx="6215106" cy="14887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СР №5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Стр.32-35</a:t>
            </a:r>
          </a:p>
          <a:p>
            <a:pPr algn="ctr">
              <a:lnSpc>
                <a:spcPts val="4500"/>
              </a:lnSpc>
              <a:spcBef>
                <a:spcPts val="600"/>
              </a:spcBef>
              <a:buNone/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6273225"/>
            <a:ext cx="8358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стр.32-35,  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СР-5, стр12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66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878" y="0"/>
            <a:ext cx="258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0"/>
            <a:ext cx="4764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19-22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0" y="1340768"/>
            <a:ext cx="7527080" cy="20882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решение</a:t>
            </a:r>
          </a:p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4211960" y="3429000"/>
            <a:ext cx="4932040" cy="6389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4071942"/>
            <a:ext cx="8786874" cy="19768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3968" y="620688"/>
            <a:ext cx="0" cy="482453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11560" y="29249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277180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677520" y="2852936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318540" y="2889616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36296" y="2898978"/>
            <a:ext cx="72008" cy="72008"/>
          </a:xfrm>
          <a:prstGeom prst="star4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49556" y="3059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3420" y="30254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58417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5866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2F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628800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929066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015438" y="2071678"/>
            <a:ext cx="2268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86248" y="2071678"/>
            <a:ext cx="4357718" cy="25717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0" idx="0"/>
          </p:cNvCxnSpPr>
          <p:nvPr/>
        </p:nvCxnSpPr>
        <p:spPr>
          <a:xfrm>
            <a:off x="2013556" y="2088360"/>
            <a:ext cx="2270412" cy="22767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62884" y="4331858"/>
            <a:ext cx="39604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93148" y="3868261"/>
            <a:ext cx="30600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6-конечная звезда 49"/>
          <p:cNvSpPr/>
          <p:nvPr/>
        </p:nvSpPr>
        <p:spPr bwMode="auto">
          <a:xfrm>
            <a:off x="8028155" y="4277798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8028384" y="3861048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4286248" y="1500174"/>
            <a:ext cx="3643338" cy="23564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214414" y="2132856"/>
            <a:ext cx="3069554" cy="17198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283968" y="2159458"/>
            <a:ext cx="388843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-конечная звезда 57"/>
          <p:cNvSpPr/>
          <p:nvPr/>
        </p:nvSpPr>
        <p:spPr bwMode="auto">
          <a:xfrm>
            <a:off x="6860315" y="2132856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660232" y="1753155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29520" y="5406110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7930380" y="554819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 bwMode="auto">
          <a:xfrm>
            <a:off x="7358082" y="5214950"/>
            <a:ext cx="1440160" cy="86409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2976447">
            <a:off x="511909" y="1774051"/>
            <a:ext cx="1643074" cy="17859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28860" y="1643050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0298" y="2285992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3714752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28794" y="3273982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>
            <a:stCxn id="58" idx="1"/>
            <a:endCxn id="50" idx="2"/>
          </p:cNvCxnSpPr>
          <p:nvPr/>
        </p:nvCxnSpPr>
        <p:spPr>
          <a:xfrm>
            <a:off x="6940949" y="2186862"/>
            <a:ext cx="1127523" cy="21629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32211" y="2640189"/>
            <a:ext cx="41760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9994" y="2071678"/>
            <a:ext cx="36004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7158" y="2571744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4286248" y="2643182"/>
            <a:ext cx="4286280" cy="8572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30969" y="2643370"/>
            <a:ext cx="4155279" cy="4284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71538" y="2786058"/>
            <a:ext cx="42862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5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4286248" y="3071810"/>
            <a:ext cx="4357718" cy="714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6-конечная звезда 83"/>
          <p:cNvSpPr/>
          <p:nvPr/>
        </p:nvSpPr>
        <p:spPr bwMode="auto">
          <a:xfrm>
            <a:off x="6603236" y="3081880"/>
            <a:ext cx="80634" cy="72008"/>
          </a:xfrm>
          <a:prstGeom prst="star6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85" name="Прямая со стрелкой 84"/>
          <p:cNvCxnSpPr>
            <a:stCxn id="58" idx="2"/>
          </p:cNvCxnSpPr>
          <p:nvPr/>
        </p:nvCxnSpPr>
        <p:spPr>
          <a:xfrm flipH="1">
            <a:off x="6660232" y="2204864"/>
            <a:ext cx="240400" cy="93610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50" idx="1"/>
          </p:cNvCxnSpPr>
          <p:nvPr/>
        </p:nvCxnSpPr>
        <p:spPr>
          <a:xfrm>
            <a:off x="6660232" y="3140968"/>
            <a:ext cx="1448557" cy="119083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372200" y="3212976"/>
            <a:ext cx="432048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5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00192" y="6273225"/>
            <a:ext cx="2843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стр.12, В№1-4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0" grpId="0" animBg="1"/>
      <p:bldP spid="51" grpId="0" animBg="1"/>
      <p:bldP spid="58" grpId="0" animBg="1"/>
      <p:bldP spid="59" grpId="0" animBg="1"/>
      <p:bldP spid="60" grpId="0" animBg="1"/>
      <p:bldP spid="63" grpId="0" animBg="1"/>
      <p:bldP spid="40" grpId="0" animBg="1"/>
      <p:bldP spid="41" grpId="0" animBg="1"/>
      <p:bldP spid="53" grpId="0" animBg="1"/>
      <p:bldP spid="55" grpId="0" animBg="1"/>
      <p:bldP spid="67" grpId="0" animBg="1"/>
      <p:bldP spid="72" grpId="0" animBg="1"/>
      <p:bldP spid="73" grpId="0" animBg="1"/>
      <p:bldP spid="79" grpId="0" animBg="1"/>
      <p:bldP spid="84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6273225"/>
            <a:ext cx="5715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стр.52,53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878" y="0"/>
            <a:ext cx="258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7" y="500042"/>
            <a:ext cx="4764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19-22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-51640" y="1119156"/>
            <a:ext cx="752708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обобщение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820200">
            <a:off x="2478860" y="2460696"/>
            <a:ext cx="6130966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4071942"/>
            <a:ext cx="8786874" cy="19768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 высотой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помещен на расстоянии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собирающей линзы с фокусным расстоянием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 см.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Определить, на каком расстоянии от линзы получилось изображение и размер полученного изображения.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4067944" y="1852234"/>
            <a:ext cx="2650585" cy="928694"/>
            <a:chOff x="6143636" y="4000504"/>
            <a:chExt cx="2650585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0" y="4768811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Группа 40"/>
          <p:cNvGrpSpPr/>
          <p:nvPr/>
        </p:nvGrpSpPr>
        <p:grpSpPr>
          <a:xfrm>
            <a:off x="1714480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628801"/>
            <a:ext cx="1619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=60см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=12см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0067" y="3178967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Группа 12"/>
          <p:cNvGrpSpPr/>
          <p:nvPr/>
        </p:nvGrpSpPr>
        <p:grpSpPr>
          <a:xfrm>
            <a:off x="6084168" y="2906101"/>
            <a:ext cx="2016224" cy="937927"/>
            <a:chOff x="2071683" y="2361749"/>
            <a:chExt cx="1912317" cy="937927"/>
          </a:xfrm>
        </p:grpSpPr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2079075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71683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74513" y="23750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90279" y="274063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2421090" y="2361749"/>
              <a:ext cx="58863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-</a:t>
              </a: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3412496" y="279961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05104" y="240251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Группа 12"/>
          <p:cNvGrpSpPr/>
          <p:nvPr/>
        </p:nvGrpSpPr>
        <p:grpSpPr>
          <a:xfrm>
            <a:off x="6012160" y="3888101"/>
            <a:ext cx="1648383" cy="960960"/>
            <a:chOff x="2071683" y="2316794"/>
            <a:chExt cx="1648383" cy="960960"/>
          </a:xfrm>
        </p:grpSpPr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2079075" y="2777688"/>
              <a:ext cx="78469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F∙d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71683" y="231679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819603" y="2455023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>
              <a:off x="3148562" y="2736412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41170" y="233931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556227" y="4077072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Группа 20"/>
          <p:cNvGrpSpPr/>
          <p:nvPr/>
        </p:nvGrpSpPr>
        <p:grpSpPr>
          <a:xfrm>
            <a:off x="2155057" y="4851157"/>
            <a:ext cx="1408831" cy="954107"/>
            <a:chOff x="6882523" y="1730254"/>
            <a:chExt cx="1408831" cy="954107"/>
          </a:xfrm>
        </p:grpSpPr>
        <p:sp>
          <p:nvSpPr>
            <p:cNvPr id="104" name="Text Box 2"/>
            <p:cNvSpPr txBox="1">
              <a:spLocks noChangeArrowheads="1"/>
            </p:cNvSpPr>
            <p:nvPr/>
          </p:nvSpPr>
          <p:spPr bwMode="auto">
            <a:xfrm>
              <a:off x="6929455" y="2071679"/>
              <a:ext cx="4286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82523" y="1916776"/>
              <a:ext cx="57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4"/>
            <p:cNvSpPr txBox="1">
              <a:spLocks noChangeArrowheads="1"/>
            </p:cNvSpPr>
            <p:nvPr/>
          </p:nvSpPr>
          <p:spPr bwMode="auto">
            <a:xfrm>
              <a:off x="7215206" y="185736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40864" y="1730254"/>
              <a:ext cx="7504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f∙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40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45705" y="209058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672408" y="4941168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изображение получилось на расстоянии … см от линзы, величина его составила …  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72408" y="1455167"/>
            <a:ext cx="5508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тонкой линзы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48264" y="2492896"/>
            <a:ext cx="20162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Выразим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0" y="4149080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16216" y="6273225"/>
            <a:ext cx="2627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стр.12,  В№1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1" grpId="0" animBg="1"/>
      <p:bldP spid="112" grpId="0"/>
      <p:bldP spid="113" grpId="0" animBg="1"/>
      <p:bldP spid="114" grpId="0" animBg="1"/>
      <p:bldP spid="1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собирающей линзой с фокусным расстоянием 10 см помещен предмет. На каком расстоянии надо поставить предмет, чтобы его действительное изображение было в 4 раза больше самого предмета?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5796136" y="3140968"/>
            <a:ext cx="2650585" cy="928694"/>
            <a:chOff x="6143636" y="4000504"/>
            <a:chExt cx="2650585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3995936" y="1916832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4" name="Группа 40"/>
          <p:cNvGrpSpPr/>
          <p:nvPr/>
        </p:nvGrpSpPr>
        <p:grpSpPr>
          <a:xfrm>
            <a:off x="1475656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556792"/>
            <a:ext cx="1619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см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582681" y="2392009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Группа 12"/>
          <p:cNvGrpSpPr/>
          <p:nvPr/>
        </p:nvGrpSpPr>
        <p:grpSpPr>
          <a:xfrm>
            <a:off x="6121889" y="4005064"/>
            <a:ext cx="2194527" cy="916005"/>
            <a:chOff x="2585539" y="2361749"/>
            <a:chExt cx="2081431" cy="916005"/>
          </a:xfrm>
        </p:grpSpPr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2592931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85539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321489" y="237238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337255" y="273794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668551" y="2433757"/>
              <a:ext cx="52034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4027169" y="2758845"/>
              <a:ext cx="639801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19777" y="236174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123728" y="4869160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=F∙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8052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надо поставить на расстоянии …..см от линзы.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04048" y="2780928"/>
            <a:ext cx="44644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2.Запишем формулу тонкой линзы</a:t>
            </a:r>
            <a:endParaRPr lang="ru-RU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868144" y="1988840"/>
            <a:ext cx="2520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Выразим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39952" y="1340768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643702" y="6273225"/>
            <a:ext cx="2500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стр.13, в№2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3356992"/>
            <a:ext cx="30598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3.Вынесем за скобки 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12"/>
          <p:cNvGrpSpPr/>
          <p:nvPr/>
        </p:nvGrpSpPr>
        <p:grpSpPr>
          <a:xfrm>
            <a:off x="0" y="3727665"/>
            <a:ext cx="2577042" cy="905372"/>
            <a:chOff x="2585539" y="2372382"/>
            <a:chExt cx="2444233" cy="905372"/>
          </a:xfrm>
        </p:grpSpPr>
        <p:sp>
          <p:nvSpPr>
            <p:cNvPr id="78" name="Text Box 3"/>
            <p:cNvSpPr txBox="1">
              <a:spLocks noChangeArrowheads="1"/>
            </p:cNvSpPr>
            <p:nvPr/>
          </p:nvSpPr>
          <p:spPr bwMode="auto">
            <a:xfrm>
              <a:off x="2592931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85539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21489" y="237238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37255" y="273794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3681703" y="2558930"/>
              <a:ext cx="134806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1/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99" name="Группа 12"/>
          <p:cNvGrpSpPr/>
          <p:nvPr/>
        </p:nvGrpSpPr>
        <p:grpSpPr>
          <a:xfrm>
            <a:off x="0" y="4653136"/>
            <a:ext cx="2577042" cy="905372"/>
            <a:chOff x="2585539" y="2372382"/>
            <a:chExt cx="2444233" cy="905372"/>
          </a:xfrm>
        </p:grpSpPr>
        <p:sp>
          <p:nvSpPr>
            <p:cNvPr id="101" name="Text Box 3"/>
            <p:cNvSpPr txBox="1">
              <a:spLocks noChangeArrowheads="1"/>
            </p:cNvSpPr>
            <p:nvPr/>
          </p:nvSpPr>
          <p:spPr bwMode="auto">
            <a:xfrm>
              <a:off x="2592931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585539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321489" y="237238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37255" y="273794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 Box 4"/>
            <p:cNvSpPr txBox="1">
              <a:spLocks noChangeArrowheads="1"/>
            </p:cNvSpPr>
            <p:nvPr/>
          </p:nvSpPr>
          <p:spPr bwMode="auto">
            <a:xfrm>
              <a:off x="3681703" y="2558930"/>
              <a:ext cx="134806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,25)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4032448" y="4869160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2" grpId="0"/>
      <p:bldP spid="113" grpId="0" animBg="1"/>
      <p:bldP spid="114" grpId="0" animBg="1"/>
      <p:bldP spid="115" grpId="0" animBg="1"/>
      <p:bldP spid="76" grpId="0" animBg="1"/>
      <p:bldP spid="1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Оптическая сила линзы равна 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Предмет высотой 2 см помещен на расстоянии 60 см от линзы. На каком расстоянии от линзы и какой высоты получится изображение этого предмета?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3923928" y="1556792"/>
            <a:ext cx="1440160" cy="928694"/>
            <a:chOff x="6143636" y="4000504"/>
            <a:chExt cx="1440160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1440160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1221825" cy="897162"/>
              <a:chOff x="2071683" y="2380592"/>
              <a:chExt cx="1221825" cy="897162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0" y="4725144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4" name="Группа 40"/>
          <p:cNvGrpSpPr/>
          <p:nvPr/>
        </p:nvGrpSpPr>
        <p:grpSpPr>
          <a:xfrm>
            <a:off x="1714480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340768"/>
            <a:ext cx="1619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60см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=2дптр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 см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0067" y="2377759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Группа 12"/>
          <p:cNvGrpSpPr/>
          <p:nvPr/>
        </p:nvGrpSpPr>
        <p:grpSpPr>
          <a:xfrm>
            <a:off x="6732239" y="3789040"/>
            <a:ext cx="1933276" cy="1006010"/>
            <a:chOff x="2071683" y="2361749"/>
            <a:chExt cx="1833645" cy="1006010"/>
          </a:xfrm>
        </p:grpSpPr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2079075" y="2777688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71683" y="238059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3064162" y="252445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74513" y="237507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05262" y="284453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2421090" y="2361749"/>
              <a:ext cx="58863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-</a:t>
              </a:r>
            </a:p>
          </p:txBody>
        </p:sp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2658399" y="2793797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d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05104" y="240251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12"/>
          <p:cNvGrpSpPr/>
          <p:nvPr/>
        </p:nvGrpSpPr>
        <p:grpSpPr>
          <a:xfrm>
            <a:off x="5652120" y="4581128"/>
            <a:ext cx="1659016" cy="960960"/>
            <a:chOff x="1639635" y="2316794"/>
            <a:chExt cx="1659016" cy="960960"/>
          </a:xfrm>
        </p:grpSpPr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1791043" y="2777688"/>
              <a:ext cx="78469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F∙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39635" y="2316794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429300" y="2455023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>
              <a:off x="2727147" y="2736412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19755" y="233931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380312" y="4869160"/>
            <a:ext cx="17636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20"/>
          <p:cNvGrpSpPr/>
          <p:nvPr/>
        </p:nvGrpSpPr>
        <p:grpSpPr>
          <a:xfrm>
            <a:off x="1899865" y="4840524"/>
            <a:ext cx="1408831" cy="954107"/>
            <a:chOff x="6882523" y="1730254"/>
            <a:chExt cx="1408831" cy="954107"/>
          </a:xfrm>
        </p:grpSpPr>
        <p:sp>
          <p:nvSpPr>
            <p:cNvPr id="104" name="Text Box 2"/>
            <p:cNvSpPr txBox="1">
              <a:spLocks noChangeArrowheads="1"/>
            </p:cNvSpPr>
            <p:nvPr/>
          </p:nvSpPr>
          <p:spPr bwMode="auto">
            <a:xfrm>
              <a:off x="6929455" y="2071679"/>
              <a:ext cx="4286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82523" y="1916776"/>
              <a:ext cx="57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4"/>
            <p:cNvSpPr txBox="1">
              <a:spLocks noChangeArrowheads="1"/>
            </p:cNvSpPr>
            <p:nvPr/>
          </p:nvSpPr>
          <p:spPr bwMode="auto">
            <a:xfrm>
              <a:off x="7215206" y="185736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40864" y="1730254"/>
              <a:ext cx="7504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f∙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40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45705" y="2090589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374684" y="5004465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изображение получится на расстоянии  ….см от линзы. Высота его составит …..см.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63888" y="1124744"/>
            <a:ext cx="5508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оптической силы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0" y="4149080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00826" y="6273225"/>
            <a:ext cx="2643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стр.14, в№3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64088" y="1700808"/>
            <a:ext cx="26642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Посчитаю 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48"/>
          <p:cNvGrpSpPr/>
          <p:nvPr/>
        </p:nvGrpSpPr>
        <p:grpSpPr>
          <a:xfrm>
            <a:off x="6012160" y="2780928"/>
            <a:ext cx="2016224" cy="928694"/>
            <a:chOff x="6777997" y="4000504"/>
            <a:chExt cx="2016224" cy="92869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6777997" y="4071942"/>
              <a:ext cx="1936837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9" name="Группа 12"/>
            <p:cNvGrpSpPr/>
            <p:nvPr/>
          </p:nvGrpSpPr>
          <p:grpSpPr>
            <a:xfrm>
              <a:off x="6786565" y="4000504"/>
              <a:ext cx="2007656" cy="908451"/>
              <a:chOff x="2714612" y="2380592"/>
              <a:chExt cx="2007656" cy="908451"/>
            </a:xfrm>
          </p:grpSpPr>
          <p:sp>
            <p:nvSpPr>
              <p:cNvPr id="88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4032448" y="2420888"/>
            <a:ext cx="51115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2.Запишем формулу тонкой линзы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1" grpId="0" animBg="1"/>
      <p:bldP spid="112" grpId="0"/>
      <p:bldP spid="113" grpId="0" animBg="1"/>
      <p:bldP spid="115" grpId="0" animBg="1"/>
      <p:bldP spid="76" grpId="0" animBg="1"/>
      <p:bldP spid="1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Рисунок на диапозитиве имеет высоту 2см, а на экране 80 см. Определить оптическую силу объектива, если расстояние от объектива до диапозитива 20 см.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35496" y="4608781"/>
            <a:ext cx="2650585" cy="908451"/>
            <a:chOff x="6143636" y="4000504"/>
            <a:chExt cx="2650585" cy="90845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00504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4129319" y="1546159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4" name="Группа 40"/>
          <p:cNvGrpSpPr/>
          <p:nvPr/>
        </p:nvGrpSpPr>
        <p:grpSpPr>
          <a:xfrm>
            <a:off x="1547664" y="1234647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02269" y="313412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73905" y="249118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1111384"/>
            <a:ext cx="1619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H=80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654689" y="2089727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524328" y="2492896"/>
            <a:ext cx="16196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271792" y="4293096"/>
            <a:ext cx="18722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0" y="55007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оптическая сила (величина обратная фокусному расстоянию)  равна   …., а фокусное расстояние …см.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4119463"/>
            <a:ext cx="52920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.Запишем формулу тонкой линзы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33426" y="1623954"/>
            <a:ext cx="26430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Посчитаем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Г=40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39952" y="1124744"/>
            <a:ext cx="5004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1.Запишем формулу увеличения</a:t>
            </a:r>
            <a:endParaRPr lang="ru-RU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500826" y="6273225"/>
            <a:ext cx="2563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в№4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12160" y="2060848"/>
            <a:ext cx="23762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тогда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=40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699792" y="4581128"/>
            <a:ext cx="26430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Посчитаем оптическую силу</a:t>
            </a:r>
            <a:r>
              <a:rPr 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Группа 12"/>
          <p:cNvGrpSpPr/>
          <p:nvPr/>
        </p:nvGrpSpPr>
        <p:grpSpPr>
          <a:xfrm>
            <a:off x="5220072" y="4077072"/>
            <a:ext cx="2163072" cy="833364"/>
            <a:chOff x="2071683" y="2391881"/>
            <a:chExt cx="2163072" cy="833364"/>
          </a:xfrm>
        </p:grpSpPr>
        <p:sp>
          <p:nvSpPr>
            <p:cNvPr id="118" name="TextBox 117"/>
            <p:cNvSpPr txBox="1"/>
            <p:nvPr/>
          </p:nvSpPr>
          <p:spPr>
            <a:xfrm>
              <a:off x="2779987" y="239734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795753" y="2762904"/>
              <a:ext cx="64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3223811" y="2438228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121" name="Text Box 3"/>
            <p:cNvSpPr txBox="1">
              <a:spLocks noChangeArrowheads="1"/>
            </p:cNvSpPr>
            <p:nvPr/>
          </p:nvSpPr>
          <p:spPr bwMode="auto">
            <a:xfrm>
              <a:off x="3663251" y="2725179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655859" y="2391881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71683" y="2500306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2483165" y="2520308"/>
              <a:ext cx="588637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100" grpId="0" animBg="1"/>
      <p:bldP spid="111" grpId="0" animBg="1"/>
      <p:bldP spid="112" grpId="0"/>
      <p:bldP spid="113" grpId="0" animBg="1"/>
      <p:bldP spid="114" grpId="0" animBg="1"/>
      <p:bldP spid="115" grpId="0" animBg="1"/>
      <p:bldP spid="76" grpId="0" animBg="1"/>
      <p:bldP spid="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8072462" cy="22860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Гр8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кр4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№1362, 1363, 1364, 1365, 1372 линзы</a:t>
            </a:r>
          </a:p>
          <a:p>
            <a:pPr algn="ctr">
              <a:lnSpc>
                <a:spcPts val="4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80000"/>
          </a:blip>
          <a:srcRect l="24940" t="9026" r="27032" b="78325"/>
          <a:stretch>
            <a:fillRect/>
          </a:stretch>
        </p:blipFill>
        <p:spPr bwMode="auto">
          <a:xfrm>
            <a:off x="0" y="0"/>
            <a:ext cx="848574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 cstate="print"/>
          <a:srcRect l="25113" t="51921" r="51445" b="6131"/>
          <a:stretch>
            <a:fillRect/>
          </a:stretch>
        </p:blipFill>
        <p:spPr bwMode="auto">
          <a:xfrm>
            <a:off x="1907704" y="-9686"/>
            <a:ext cx="7236328" cy="686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5220072" y="639738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33653" y="639738"/>
            <a:ext cx="2232248" cy="1152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20072" y="620688"/>
            <a:ext cx="1944216" cy="172819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406270" flipH="1">
            <a:off x="7636072" y="1828718"/>
            <a:ext cx="415518" cy="648063"/>
            <a:chOff x="3340" y="2819"/>
            <a:chExt cx="566" cy="674"/>
          </a:xfrm>
        </p:grpSpPr>
        <p:sp>
          <p:nvSpPr>
            <p:cNvPr id="1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>
            <a:off x="4821173" y="155390"/>
            <a:ext cx="2232248" cy="115212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12478" y="42040"/>
            <a:ext cx="2016224" cy="1844824"/>
          </a:xfrm>
          <a:prstGeom prst="straightConnector1">
            <a:avLst/>
          </a:prstGeom>
          <a:ln w="38100">
            <a:solidFill>
              <a:srgbClr val="0000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39952" y="-2738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4655054" y="50835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724128" y="2780928"/>
            <a:ext cx="14401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71800" y="2780928"/>
            <a:ext cx="2952328" cy="12961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652120" y="2780928"/>
            <a:ext cx="1512168" cy="11521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195736" y="3933056"/>
            <a:ext cx="3456384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3059832" y="3861048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342900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5652120" y="5733256"/>
            <a:ext cx="2293624" cy="40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2987824" y="4365104"/>
            <a:ext cx="2653664" cy="13657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5652120" y="4941168"/>
            <a:ext cx="2264147" cy="840407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2483768" y="4869160"/>
            <a:ext cx="3149510" cy="6958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995936" y="484789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3928" y="4477221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0" y="620688"/>
            <a:ext cx="4139952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Мнимое, т.к. пересекаются лишь продолжения лучей. «Кажется».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0" y="2204864"/>
            <a:ext cx="5004048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0" y="5661248"/>
            <a:ext cx="5004048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2928934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286388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8" grpId="0" animBg="1"/>
      <p:bldP spid="39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 l="25113" t="11768" r="51445" b="48079"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154857" y="946820"/>
            <a:ext cx="2265015" cy="339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19872" y="980728"/>
            <a:ext cx="1656184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87624" y="980728"/>
            <a:ext cx="2304256" cy="57606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72830" y="1566317"/>
            <a:ext cx="2304256" cy="7200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529253" y="1522688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7281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0" y="1700808"/>
            <a:ext cx="3456384" cy="6480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64854" y="3131443"/>
            <a:ext cx="1455018" cy="95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19872" y="3140968"/>
            <a:ext cx="1728192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79712" y="3140968"/>
            <a:ext cx="1368152" cy="86409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10347" y="4019922"/>
            <a:ext cx="2251298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4779640" y="39627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422108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3347864" y="2708920"/>
            <a:ext cx="2664296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На экран.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248694" y="5354166"/>
            <a:ext cx="115212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381772" y="5373216"/>
            <a:ext cx="2414364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67744" y="5373216"/>
            <a:ext cx="1080120" cy="11521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362722" y="6515819"/>
            <a:ext cx="2251298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5349230" y="6462861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0072" y="609329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3419872" y="5013176"/>
            <a:ext cx="2664296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действительное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т.к. пересекаются сами лучи. На экран.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004048" y="0"/>
            <a:ext cx="4139952" cy="12687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ближе к линзе предмет, тем дальше изображение и оно увеличивается при приближении предмета к фокусу. 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235743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5143512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81е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9790" t="7889" r="11426" b="79916"/>
          <a:stretch>
            <a:fillRect/>
          </a:stretch>
        </p:blipFill>
        <p:spPr bwMode="auto">
          <a:xfrm>
            <a:off x="0" y="0"/>
            <a:ext cx="64229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 cstate="print"/>
          <a:srcRect l="49901" t="10864" r="25462" b="61873"/>
          <a:stretch>
            <a:fillRect/>
          </a:stretch>
        </p:blipFill>
        <p:spPr bwMode="auto">
          <a:xfrm>
            <a:off x="0" y="332656"/>
            <a:ext cx="912580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691680" y="1196752"/>
            <a:ext cx="309634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1196752"/>
            <a:ext cx="2664296" cy="23762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91680" y="1223040"/>
            <a:ext cx="3096344" cy="161465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72784" y="2846910"/>
            <a:ext cx="3096344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602277" y="281040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292494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91680" y="3140968"/>
            <a:ext cx="3096344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88024" y="1124744"/>
            <a:ext cx="2664296" cy="201622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91680" y="1700808"/>
            <a:ext cx="3240360" cy="141387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88024" y="1753973"/>
            <a:ext cx="3096344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596434" y="167954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119675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endCxn id="12" idx="0"/>
          </p:cNvCxnSpPr>
          <p:nvPr/>
        </p:nvCxnSpPr>
        <p:spPr>
          <a:xfrm>
            <a:off x="6660232" y="1700808"/>
            <a:ext cx="4185" cy="1109596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92352" y="4424920"/>
            <a:ext cx="22322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056848" y="4423776"/>
            <a:ext cx="0" cy="1800200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788024" y="4424920"/>
            <a:ext cx="2664296" cy="20162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27784" y="4437112"/>
            <a:ext cx="2232248" cy="18002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847840" y="6177496"/>
            <a:ext cx="3096344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615592" y="6225120"/>
            <a:ext cx="2244440" cy="1219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860032" y="4221088"/>
            <a:ext cx="2448272" cy="201622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627784" y="4509120"/>
            <a:ext cx="2232248" cy="1701904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788024" y="4521312"/>
            <a:ext cx="3096344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6979048" y="4441107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7009224" y="6121675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5148064" y="476672"/>
            <a:ext cx="2664296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Перевёрнутое, уменьшенное. На экран.</a:t>
            </a: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1547664" y="4221088"/>
            <a:ext cx="2664296" cy="136815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Изображение действительное, т.к. пересекаются сами лучи. Перевёрнутое, Равное. На экран.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68344" y="515719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>
            <a:off x="7957292" y="537071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7668344" y="4941168"/>
            <a:ext cx="115212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812360" y="206084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>
            <a:off x="8101308" y="2274368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460432" y="1988840"/>
            <a:ext cx="216024" cy="50405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7812360" y="1844824"/>
            <a:ext cx="115212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8244408" y="5085184"/>
            <a:ext cx="4320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285728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4714884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2" grpId="0" animBg="1"/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9790" t="7889" r="11426" b="79916"/>
          <a:stretch>
            <a:fillRect/>
          </a:stretch>
        </p:blipFill>
        <p:spPr bwMode="auto">
          <a:xfrm>
            <a:off x="0" y="0"/>
            <a:ext cx="64229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print"/>
          <a:srcRect l="49901" t="37637" r="25462" b="48441"/>
          <a:stretch>
            <a:fillRect/>
          </a:stretch>
        </p:blipFill>
        <p:spPr bwMode="auto">
          <a:xfrm>
            <a:off x="-36512" y="315415"/>
            <a:ext cx="9033998" cy="304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3131840" y="967080"/>
            <a:ext cx="1656184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980728"/>
            <a:ext cx="2880320" cy="2304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31840" y="980728"/>
            <a:ext cx="4608512" cy="230425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72808" y="3179227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14096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87128" y="2664208"/>
            <a:ext cx="172819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88024" y="476672"/>
            <a:ext cx="2808312" cy="218753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18192" y="476672"/>
            <a:ext cx="4622160" cy="216124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7524328" y="4766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1684" y="40466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604656" y="589624"/>
            <a:ext cx="5328" cy="2647482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68344" y="227687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957292" y="249039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316416" y="2204864"/>
            <a:ext cx="216024" cy="58173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7668344" y="2060848"/>
            <a:ext cx="115212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642918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9790" t="7889" r="11426" b="79916"/>
          <a:stretch>
            <a:fillRect/>
          </a:stretch>
        </p:blipFill>
        <p:spPr bwMode="auto">
          <a:xfrm>
            <a:off x="0" y="0"/>
            <a:ext cx="64229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print"/>
          <a:srcRect l="49901" t="50900" r="25462" b="30972"/>
          <a:stretch>
            <a:fillRect/>
          </a:stretch>
        </p:blipFill>
        <p:spPr bwMode="auto">
          <a:xfrm>
            <a:off x="0" y="3212976"/>
            <a:ext cx="903399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324114" y="23488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5550" y="218111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203090" y="674236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667333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314096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538771" y="3235210"/>
            <a:ext cx="5130" cy="33361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11960" y="3717032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60032" y="3734448"/>
            <a:ext cx="2160240" cy="20708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10036" y="3720740"/>
            <a:ext cx="1586100" cy="244456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406270" flipH="1">
            <a:off x="6594811" y="6038432"/>
            <a:ext cx="415518" cy="648063"/>
            <a:chOff x="3340" y="2819"/>
            <a:chExt cx="566" cy="674"/>
          </a:xfrm>
        </p:grpSpPr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>
            <a:off x="3347864" y="2337005"/>
            <a:ext cx="2448272" cy="230425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19872" y="2492896"/>
            <a:ext cx="1728192" cy="2664296"/>
          </a:xfrm>
          <a:prstGeom prst="straightConnector1">
            <a:avLst/>
          </a:prstGeom>
          <a:ln w="38100">
            <a:solidFill>
              <a:srgbClr val="220FB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223835" y="5481607"/>
            <a:ext cx="64807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908290" y="3933056"/>
            <a:ext cx="1823950" cy="154779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283968" y="1772816"/>
            <a:ext cx="2808312" cy="367341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7284682" flipH="1">
            <a:off x="7204024" y="2260766"/>
            <a:ext cx="415518" cy="648063"/>
            <a:chOff x="3340" y="2819"/>
            <a:chExt cx="566" cy="674"/>
          </a:xfrm>
        </p:grpSpPr>
        <p:sp>
          <p:nvSpPr>
            <p:cNvPr id="4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3203848" y="3645024"/>
            <a:ext cx="2448272" cy="3212976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155590" y="4581128"/>
            <a:ext cx="2808312" cy="2276872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300364" y="2420888"/>
            <a:ext cx="29836" cy="4437112"/>
          </a:xfrm>
          <a:prstGeom prst="straightConnector1">
            <a:avLst/>
          </a:prstGeom>
          <a:ln w="76200">
            <a:solidFill>
              <a:srgbClr val="220FB1"/>
            </a:solidFill>
            <a:prstDash val="dash"/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699792" y="2991287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1778928" y="2879224"/>
            <a:ext cx="1548680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1071546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0" y="0"/>
            <a:ext cx="1500166" cy="2357430"/>
            <a:chOff x="0" y="0"/>
            <a:chExt cx="1500166" cy="2357430"/>
          </a:xfrm>
        </p:grpSpPr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45" y="0"/>
              <a:ext cx="1457521" cy="235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0" y="1357298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071670" y="0"/>
            <a:ext cx="2285984" cy="1848390"/>
            <a:chOff x="2071670" y="0"/>
            <a:chExt cx="2285984" cy="1848390"/>
          </a:xfrm>
        </p:grpSpPr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71670" y="0"/>
              <a:ext cx="2285984" cy="18483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3857620" y="1285860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59774" y="0"/>
            <a:ext cx="4084226" cy="1285860"/>
            <a:chOff x="5059774" y="0"/>
            <a:chExt cx="4084226" cy="1285860"/>
          </a:xfrm>
        </p:grpSpPr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59774" y="0"/>
              <a:ext cx="4084226" cy="12858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8643966" y="0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0" y="2643182"/>
            <a:ext cx="1928794" cy="1369386"/>
            <a:chOff x="0" y="2643182"/>
            <a:chExt cx="1928794" cy="1369386"/>
          </a:xfrm>
        </p:grpSpPr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2643182"/>
              <a:ext cx="1928794" cy="1369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428596" y="2643182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0" y="3786190"/>
            <a:ext cx="1915669" cy="1318921"/>
            <a:chOff x="0" y="3786190"/>
            <a:chExt cx="1915669" cy="1318921"/>
          </a:xfrm>
        </p:grpSpPr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3786190"/>
              <a:ext cx="1915669" cy="128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500034" y="4643446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28596" y="5072074"/>
            <a:ext cx="1571604" cy="1571604"/>
            <a:chOff x="428596" y="5072074"/>
            <a:chExt cx="1571604" cy="1571604"/>
          </a:xfrm>
        </p:grpSpPr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8596" y="5072074"/>
              <a:ext cx="1571604" cy="157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1357290" y="6143644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428992" y="5113371"/>
            <a:ext cx="2527443" cy="1530315"/>
            <a:chOff x="3428992" y="5113371"/>
            <a:chExt cx="2527443" cy="1530315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28992" y="5113371"/>
              <a:ext cx="2527443" cy="15303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5572132" y="5143512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718158" y="5143512"/>
            <a:ext cx="2425842" cy="1643074"/>
            <a:chOff x="6718158" y="5143512"/>
            <a:chExt cx="2425842" cy="1643074"/>
          </a:xfrm>
        </p:grpSpPr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18158" y="5143536"/>
              <a:ext cx="2425842" cy="16430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8786810" y="5143512"/>
              <a:ext cx="35719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2000232" y="1785926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построении точки в плоском зеркале?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4942" y="5214950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2000232" y="2633299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«уменьшении» глубины реки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00100" y="6143644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000232" y="3445376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преломлении света?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57620" y="824195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2000232" y="4276373"/>
            <a:ext cx="685804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котором из рисунков показан ход лучей,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треугольной призме?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2434" y="4610409"/>
            <a:ext cx="35719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33541 -0.4513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2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78854 -0.4504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48385 0.4407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2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57465 0.004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2" grpId="0" animBg="1"/>
      <p:bldP spid="7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24637" t="85294" r="26863" b="7535"/>
          <a:stretch>
            <a:fillRect/>
          </a:stretch>
        </p:blipFill>
        <p:spPr bwMode="auto">
          <a:xfrm>
            <a:off x="0" y="0"/>
            <a:ext cx="898083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/>
          <a:srcRect l="54637" t="10864" r="29353" b="69649"/>
          <a:stretch>
            <a:fillRect/>
          </a:stretch>
        </p:blipFill>
        <p:spPr bwMode="auto">
          <a:xfrm>
            <a:off x="852346" y="0"/>
            <a:ext cx="8291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483768" y="1844824"/>
            <a:ext cx="32403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652120" y="332656"/>
            <a:ext cx="1656184" cy="15121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211960" y="836712"/>
            <a:ext cx="2520280" cy="2292382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83768" y="1844824"/>
            <a:ext cx="5040560" cy="194421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7284682" flipH="1">
            <a:off x="6910116" y="746809"/>
            <a:ext cx="1189883" cy="1691971"/>
            <a:chOff x="3340" y="2819"/>
            <a:chExt cx="566" cy="674"/>
          </a:xfrm>
        </p:grpSpPr>
        <p:sp>
          <p:nvSpPr>
            <p:cNvPr id="17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598538" y="263393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06084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2267744" y="3429000"/>
            <a:ext cx="4139952" cy="792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Мнимое, т.к. пересекаются лишь продолжения лучей. «Кажется».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 l="49901" t="50900" r="25462" b="30972"/>
          <a:stretch>
            <a:fillRect/>
          </a:stretch>
        </p:blipFill>
        <p:spPr bwMode="auto">
          <a:xfrm>
            <a:off x="0" y="3212976"/>
            <a:ext cx="903399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324114" y="23488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5550" y="218111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203090" y="674236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667333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314096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538771" y="3235210"/>
            <a:ext cx="5130" cy="33361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11960" y="3672408"/>
            <a:ext cx="6480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60032" y="3689824"/>
            <a:ext cx="2160240" cy="20708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10036" y="3676116"/>
            <a:ext cx="1586100" cy="244456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406270" flipH="1">
            <a:off x="6594811" y="5993808"/>
            <a:ext cx="415518" cy="648063"/>
            <a:chOff x="3340" y="2819"/>
            <a:chExt cx="566" cy="674"/>
          </a:xfrm>
        </p:grpSpPr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>
            <a:off x="3347864" y="2292381"/>
            <a:ext cx="2448272" cy="230425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19872" y="2448272"/>
            <a:ext cx="1728192" cy="2664296"/>
          </a:xfrm>
          <a:prstGeom prst="straightConnector1">
            <a:avLst/>
          </a:prstGeom>
          <a:ln w="38100">
            <a:solidFill>
              <a:srgbClr val="220FB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223835" y="5436983"/>
            <a:ext cx="64807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908290" y="3888432"/>
            <a:ext cx="1823950" cy="154779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4283968" y="1728192"/>
            <a:ext cx="2808312" cy="367341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7284682" flipH="1">
            <a:off x="7257026" y="2178887"/>
            <a:ext cx="415518" cy="648063"/>
            <a:chOff x="3340" y="2819"/>
            <a:chExt cx="566" cy="674"/>
          </a:xfrm>
        </p:grpSpPr>
        <p:sp>
          <p:nvSpPr>
            <p:cNvPr id="4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2" name="Прямая со стрелкой 51"/>
          <p:cNvCxnSpPr/>
          <p:nvPr/>
        </p:nvCxnSpPr>
        <p:spPr>
          <a:xfrm flipH="1">
            <a:off x="3203848" y="3600400"/>
            <a:ext cx="2448272" cy="3212976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155590" y="4536504"/>
            <a:ext cx="2808312" cy="2276872"/>
          </a:xfrm>
          <a:prstGeom prst="straightConnector1">
            <a:avLst/>
          </a:prstGeom>
          <a:ln w="38100">
            <a:solidFill>
              <a:srgbClr val="0033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300364" y="2376264"/>
            <a:ext cx="29836" cy="4437112"/>
          </a:xfrm>
          <a:prstGeom prst="straightConnector1">
            <a:avLst/>
          </a:prstGeom>
          <a:ln w="76200">
            <a:solidFill>
              <a:srgbClr val="220FB1"/>
            </a:solidFill>
            <a:prstDash val="dash"/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699792" y="2991287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25215" t="9117" r="26410" b="82077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Овал 38"/>
          <p:cNvSpPr/>
          <p:nvPr/>
        </p:nvSpPr>
        <p:spPr>
          <a:xfrm>
            <a:off x="1763688" y="2852936"/>
            <a:ext cx="1548680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82а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 l="49901" t="37637" r="25462" b="48441"/>
          <a:stretch>
            <a:fillRect/>
          </a:stretch>
        </p:blipFill>
        <p:spPr bwMode="auto">
          <a:xfrm>
            <a:off x="-36512" y="315415"/>
            <a:ext cx="9033998" cy="304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788024" y="980728"/>
            <a:ext cx="2880320" cy="2304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31840" y="980728"/>
            <a:ext cx="4608512" cy="230425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572808" y="3179227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14096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087128" y="2664208"/>
            <a:ext cx="1728192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88024" y="476672"/>
            <a:ext cx="2808312" cy="218753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18192" y="476672"/>
            <a:ext cx="4622160" cy="216124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7524328" y="4766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1684" y="40466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604656" y="589624"/>
            <a:ext cx="5328" cy="2647482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32644" y="103357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8102896" y="134168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532440" y="903055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25215" t="9117" r="26410" b="82077"/>
          <a:stretch>
            <a:fillRect/>
          </a:stretch>
        </p:blipFill>
        <p:spPr bwMode="auto">
          <a:xfrm>
            <a:off x="0" y="35730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3131840" y="980728"/>
            <a:ext cx="1656184" cy="399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740352" y="836712"/>
            <a:ext cx="1548680" cy="86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3071834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6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23728" y="1124744"/>
            <a:ext cx="7020272" cy="4536504"/>
            <a:chOff x="2123728" y="1124744"/>
            <a:chExt cx="7020272" cy="4536504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60000"/>
            </a:blip>
            <a:srcRect l="50627" t="27412" r="27693" b="57004"/>
            <a:stretch>
              <a:fillRect/>
            </a:stretch>
          </p:blipFill>
          <p:spPr bwMode="auto">
            <a:xfrm>
              <a:off x="4860032" y="1412776"/>
              <a:ext cx="4283968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2123728" y="1124744"/>
              <a:ext cx="576064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>
            <a:off x="6516216" y="2984252"/>
            <a:ext cx="90060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804248" y="1772816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380312" y="1412776"/>
            <a:ext cx="864096" cy="1593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516216" y="2996952"/>
            <a:ext cx="1872208" cy="2376264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8873602" flipH="1">
            <a:off x="8332148" y="1993316"/>
            <a:ext cx="415518" cy="448031"/>
            <a:chOff x="3340" y="2819"/>
            <a:chExt cx="566" cy="674"/>
          </a:xfrm>
        </p:grpSpPr>
        <p:sp>
          <p:nvSpPr>
            <p:cNvPr id="44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6986364" y="359853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08304" y="342900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6804248" y="4149080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397564" y="5131314"/>
            <a:ext cx="846844" cy="12500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550720" y="2780928"/>
            <a:ext cx="1909712" cy="2385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516216" y="5157192"/>
            <a:ext cx="900608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5"/>
          <p:cNvGrpSpPr>
            <a:grpSpLocks/>
          </p:cNvGrpSpPr>
          <p:nvPr/>
        </p:nvGrpSpPr>
        <p:grpSpPr bwMode="auto">
          <a:xfrm rot="439102" flipH="1">
            <a:off x="8270031" y="4324481"/>
            <a:ext cx="415518" cy="448031"/>
            <a:chOff x="3340" y="2819"/>
            <a:chExt cx="566" cy="674"/>
          </a:xfrm>
        </p:grpSpPr>
        <p:sp>
          <p:nvSpPr>
            <p:cNvPr id="5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7003020" y="4471616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7051258" y="3615058"/>
            <a:ext cx="9272" cy="910587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64288" y="436510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36096" y="321297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6012160" y="3212976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156176" y="3212975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5364088" y="2996952"/>
            <a:ext cx="108012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25215" t="17321" r="26410" b="73553"/>
          <a:stretch>
            <a:fillRect/>
          </a:stretch>
        </p:blipFill>
        <p:spPr bwMode="auto">
          <a:xfrm>
            <a:off x="0" y="301142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84б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3" grpId="0" animBg="1"/>
      <p:bldP spid="69" grpId="0" animBg="1"/>
      <p:bldP spid="70" grpId="0" animBg="1"/>
      <p:bldP spid="7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 l="25658" t="68640" r="27693" b="24925"/>
          <a:stretch>
            <a:fillRect/>
          </a:stretch>
        </p:blipFill>
        <p:spPr bwMode="auto">
          <a:xfrm>
            <a:off x="0" y="0"/>
            <a:ext cx="75460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/>
          <p:nvPr/>
        </p:nvGrpSpPr>
        <p:grpSpPr>
          <a:xfrm>
            <a:off x="-43917" y="1124744"/>
            <a:ext cx="9187917" cy="4536504"/>
            <a:chOff x="-43917" y="1124744"/>
            <a:chExt cx="9187917" cy="4536504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60000"/>
            </a:blip>
            <a:srcRect l="25809" t="27412" r="27693" b="57004"/>
            <a:stretch>
              <a:fillRect/>
            </a:stretch>
          </p:blipFill>
          <p:spPr bwMode="auto">
            <a:xfrm>
              <a:off x="-43917" y="1412776"/>
              <a:ext cx="9187917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2123728" y="1124744"/>
              <a:ext cx="5760640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>
            <a:off x="704834" y="2103380"/>
            <a:ext cx="1634918" cy="32698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39752" y="5373216"/>
            <a:ext cx="216024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77" y="2122223"/>
            <a:ext cx="2912219" cy="368304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3233324" y="532960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558924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83568" y="3642601"/>
            <a:ext cx="1656184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39752" y="3655657"/>
            <a:ext cx="1584176" cy="144016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5576" y="3645024"/>
            <a:ext cx="3456384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235747" y="4465491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4221088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endCxn id="17" idx="4"/>
          </p:cNvCxnSpPr>
          <p:nvPr/>
        </p:nvCxnSpPr>
        <p:spPr>
          <a:xfrm>
            <a:off x="3281184" y="4509120"/>
            <a:ext cx="14280" cy="936119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64092" y="304979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3305896" y="3191878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710184" y="2780928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516216" y="2984252"/>
            <a:ext cx="90060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804248" y="1772816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380312" y="1412776"/>
            <a:ext cx="864096" cy="1593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516216" y="2996952"/>
            <a:ext cx="1872208" cy="2376264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>
            <a:grpSpLocks/>
          </p:cNvGrpSpPr>
          <p:nvPr/>
        </p:nvGrpSpPr>
        <p:grpSpPr bwMode="auto">
          <a:xfrm rot="18873602" flipH="1">
            <a:off x="8332148" y="1993316"/>
            <a:ext cx="415518" cy="448031"/>
            <a:chOff x="3340" y="2819"/>
            <a:chExt cx="566" cy="674"/>
          </a:xfrm>
        </p:grpSpPr>
        <p:sp>
          <p:nvSpPr>
            <p:cNvPr id="44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6986364" y="359853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08304" y="342900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6804248" y="4149080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397564" y="5131314"/>
            <a:ext cx="846844" cy="12500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550720" y="2780928"/>
            <a:ext cx="1909712" cy="23857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516216" y="5157192"/>
            <a:ext cx="900608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5"/>
          <p:cNvGrpSpPr>
            <a:grpSpLocks/>
          </p:cNvGrpSpPr>
          <p:nvPr/>
        </p:nvGrpSpPr>
        <p:grpSpPr bwMode="auto">
          <a:xfrm rot="20795818" flipH="1">
            <a:off x="8270031" y="3870238"/>
            <a:ext cx="415518" cy="448031"/>
            <a:chOff x="3340" y="2819"/>
            <a:chExt cx="566" cy="674"/>
          </a:xfrm>
        </p:grpSpPr>
        <p:sp>
          <p:nvSpPr>
            <p:cNvPr id="59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7003020" y="4471616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 flipV="1">
            <a:off x="7051258" y="3615058"/>
            <a:ext cx="9272" cy="910587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64288" y="436510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36096" y="321297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6012160" y="3212976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6156176" y="3212975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2684552" y="2647960"/>
            <a:ext cx="1656184" cy="1080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364088" y="2996952"/>
            <a:ext cx="108012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0" y="928694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000760" y="928694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  <p:bldP spid="27" grpId="0" animBg="1"/>
      <p:bldP spid="31" grpId="0" animBg="1"/>
      <p:bldP spid="49" grpId="0" animBg="1"/>
      <p:bldP spid="50" grpId="0" animBg="1"/>
      <p:bldP spid="63" grpId="0" animBg="1"/>
      <p:bldP spid="69" grpId="0" animBg="1"/>
      <p:bldP spid="70" grpId="0" animBg="1"/>
      <p:bldP spid="76" grpId="0" animBg="1"/>
      <p:bldP spid="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 l="25658" t="68640" r="27693" b="24925"/>
          <a:stretch>
            <a:fillRect/>
          </a:stretch>
        </p:blipFill>
        <p:spPr bwMode="auto">
          <a:xfrm>
            <a:off x="0" y="0"/>
            <a:ext cx="75460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25809" t="10855" r="27693" b="69179"/>
          <a:stretch>
            <a:fillRect/>
          </a:stretch>
        </p:blipFill>
        <p:spPr bwMode="auto">
          <a:xfrm>
            <a:off x="-43917" y="0"/>
            <a:ext cx="918791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339752" y="260648"/>
            <a:ext cx="3596" cy="396044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475656" y="836712"/>
            <a:ext cx="93610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39752" y="836712"/>
            <a:ext cx="1440160" cy="60212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75656" y="836712"/>
            <a:ext cx="2376264" cy="61926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635896" y="654909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3252" y="644404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94144" y="2132856"/>
            <a:ext cx="864096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11760" y="2132856"/>
            <a:ext cx="1512168" cy="324036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47664" y="2132856"/>
            <a:ext cx="2664296" cy="3384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573936" y="472514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7904" y="429309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endCxn id="19" idx="4"/>
          </p:cNvCxnSpPr>
          <p:nvPr/>
        </p:nvCxnSpPr>
        <p:spPr>
          <a:xfrm>
            <a:off x="3635896" y="4808857"/>
            <a:ext cx="62140" cy="1855874"/>
          </a:xfrm>
          <a:prstGeom prst="straightConnector1">
            <a:avLst/>
          </a:prstGeom>
          <a:ln w="76200">
            <a:solidFill>
              <a:srgbClr val="7030A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27204" y="55590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2169008" y="570111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573296" y="5290160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1547664" y="5157192"/>
            <a:ext cx="1656184" cy="1080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652120" y="2204864"/>
            <a:ext cx="17281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6876256" y="836712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7402080" y="548680"/>
            <a:ext cx="864096" cy="1593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652120" y="2204864"/>
            <a:ext cx="3384376" cy="1944216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6928168" y="28830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08304" y="263691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 flipV="1">
            <a:off x="6804248" y="3140968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400408" y="4077072"/>
            <a:ext cx="1008112" cy="158417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724128" y="4077072"/>
            <a:ext cx="1728192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9120800" flipH="1">
            <a:off x="8090877" y="1756996"/>
            <a:ext cx="415518" cy="448031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 flipV="1">
            <a:off x="5682264" y="2492896"/>
            <a:ext cx="3138208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6928168" y="336704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55740" y="335699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 flipV="1">
            <a:off x="6988456" y="2976856"/>
            <a:ext cx="0" cy="468000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884368" y="400506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8460432" y="4005064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8604448" y="4005063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524328" y="3789040"/>
            <a:ext cx="1368152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00076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 animBg="1"/>
      <p:bldP spid="33" grpId="0" animBg="1"/>
      <p:bldP spid="43" grpId="0" animBg="1"/>
      <p:bldP spid="46" grpId="0" animBg="1"/>
      <p:bldP spid="52" grpId="0" animBg="1"/>
      <p:bldP spid="53" grpId="0" animBg="1"/>
      <p:bldP spid="66" grpId="0" animBg="1"/>
      <p:bldP spid="67" grpId="0" animBg="1"/>
      <p:bldP spid="70" grpId="0" animBg="1"/>
      <p:bldP spid="7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 l="25658" t="68640" r="27693" b="24925"/>
          <a:stretch>
            <a:fillRect/>
          </a:stretch>
        </p:blipFill>
        <p:spPr bwMode="auto">
          <a:xfrm>
            <a:off x="0" y="0"/>
            <a:ext cx="75460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25809" t="10855" r="27693" b="69179"/>
          <a:stretch>
            <a:fillRect/>
          </a:stretch>
        </p:blipFill>
        <p:spPr bwMode="auto">
          <a:xfrm>
            <a:off x="-43917" y="0"/>
            <a:ext cx="918791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339752" y="260648"/>
            <a:ext cx="3596" cy="396044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475656" y="836712"/>
            <a:ext cx="93610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75656" y="836712"/>
            <a:ext cx="2304256" cy="60212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635896" y="654909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3252" y="6444044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94144" y="2132856"/>
            <a:ext cx="864096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47664" y="2132856"/>
            <a:ext cx="2664296" cy="3384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3573936" y="472514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7904" y="4293096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27204" y="555902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2169008" y="570111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573296" y="5290160"/>
            <a:ext cx="357760" cy="58172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1547664" y="5157192"/>
            <a:ext cx="1656184" cy="1080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652120" y="2204864"/>
            <a:ext cx="17281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6876256" y="836712"/>
            <a:ext cx="122413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652120" y="2204864"/>
            <a:ext cx="3384376" cy="1944216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6928168" y="288308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08304" y="263691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 flipV="1">
            <a:off x="6804248" y="3140968"/>
            <a:ext cx="1515764" cy="2376264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724128" y="4077072"/>
            <a:ext cx="1728192" cy="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/>
          </p:cNvGrpSpPr>
          <p:nvPr/>
        </p:nvGrpSpPr>
        <p:grpSpPr bwMode="auto">
          <a:xfrm rot="19120800" flipH="1">
            <a:off x="8090877" y="1756996"/>
            <a:ext cx="415518" cy="448031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6928168" y="3367040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55740" y="3356992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84368" y="4005064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 flipV="1">
            <a:off x="8460432" y="4005064"/>
            <a:ext cx="1588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8604448" y="4005063"/>
            <a:ext cx="72008" cy="43204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524328" y="3789040"/>
            <a:ext cx="1368152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000760" y="0"/>
            <a:ext cx="1000100" cy="500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85-2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2" grpId="0" animBg="1"/>
      <p:bldP spid="33" grpId="0" animBg="1"/>
      <p:bldP spid="43" grpId="0" animBg="1"/>
      <p:bldP spid="46" grpId="0" animBg="1"/>
      <p:bldP spid="52" grpId="0" animBg="1"/>
      <p:bldP spid="53" grpId="0" animBg="1"/>
      <p:bldP spid="66" grpId="0" animBg="1"/>
      <p:bldP spid="67" grpId="0" animBg="1"/>
      <p:bldP spid="70" grpId="0" animBg="1"/>
      <p:bldP spid="7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6715140" y="1714488"/>
            <a:ext cx="1928826" cy="928694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агнутый угол 72"/>
          <p:cNvSpPr/>
          <p:nvPr/>
        </p:nvSpPr>
        <p:spPr>
          <a:xfrm>
            <a:off x="3538176" y="571480"/>
            <a:ext cx="2462584" cy="928694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241842" y="1632600"/>
            <a:ext cx="0" cy="2259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57554" y="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на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формулу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тонкой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линзы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42950" y="2597005"/>
            <a:ext cx="3789236" cy="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868236" y="1811974"/>
            <a:ext cx="0" cy="77481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214546" y="1785926"/>
            <a:ext cx="2571768" cy="27146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64600" y="1784790"/>
            <a:ext cx="3421648" cy="20208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2214546" y="3641756"/>
            <a:ext cx="2607085" cy="1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857224" y="1785927"/>
            <a:ext cx="1357322" cy="1857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826904" y="1547070"/>
            <a:ext cx="135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2224575" y="3933510"/>
            <a:ext cx="1777764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61558" y="1792354"/>
            <a:ext cx="135732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430579" y="3120229"/>
            <a:ext cx="1072364" cy="794"/>
          </a:xfrm>
          <a:prstGeom prst="line">
            <a:avLst/>
          </a:prstGeom>
          <a:ln w="57150">
            <a:solidFill>
              <a:srgbClr val="006600"/>
            </a:solidFill>
            <a:headEnd type="none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9500" y="115408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45772" y="352922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1418095" y="2526219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2971458" y="2532205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2214565" y="250794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29058" y="292893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192" y="193644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 rot="16200000">
            <a:off x="1760005" y="2092944"/>
            <a:ext cx="214314" cy="78581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24769" y="21005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929455" y="2071679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0624" y="17199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0864" y="17302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0864" y="209483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865540" y="186573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650698" y="106317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43306" y="6660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087700" y="80993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2" y="6828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16328" y="104839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4984862" y="72371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5429256" y="106317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21864" y="6660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14612" y="78579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3126094" y="805796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Группа 81"/>
          <p:cNvGrpSpPr/>
          <p:nvPr/>
        </p:nvGrpSpPr>
        <p:grpSpPr>
          <a:xfrm>
            <a:off x="0" y="785794"/>
            <a:ext cx="3000396" cy="400110"/>
            <a:chOff x="357158" y="5429264"/>
            <a:chExt cx="3000396" cy="400110"/>
          </a:xfrm>
        </p:grpSpPr>
        <p:sp>
          <p:nvSpPr>
            <p:cNvPr id="79" name="TextBox 78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0" y="50004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Оптическая «сила»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96648" y="1061283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28926" y="1428736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57686" y="2928934"/>
            <a:ext cx="321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если наоборот!!!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31345" y="61773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Задача№6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5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34" grpId="0" animBg="1"/>
      <p:bldP spid="2" grpId="0"/>
      <p:bldP spid="2051" grpId="0" animBg="1"/>
      <p:bldP spid="2057" grpId="0" animBg="1"/>
      <p:bldP spid="2064" grpId="0" animBg="1"/>
      <p:bldP spid="2064" grpId="1" animBg="1"/>
      <p:bldP spid="2065" grpId="0" animBg="1"/>
      <p:bldP spid="2065" grpId="1" animBg="1"/>
      <p:bldP spid="2067" grpId="0" animBg="1"/>
      <p:bldP spid="2067" grpId="1" animBg="1"/>
      <p:bldP spid="2068" grpId="0" animBg="1"/>
      <p:bldP spid="2068" grpId="1" animBg="1"/>
      <p:bldP spid="2073" grpId="0" animBg="1"/>
      <p:bldP spid="207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5" grpId="0"/>
      <p:bldP spid="76" grpId="0"/>
      <p:bldP spid="85" grpId="0"/>
      <p:bldP spid="74" grpId="0"/>
      <p:bldP spid="13313" grpId="0"/>
      <p:bldP spid="7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301353" y="618364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272336" y="181112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436368" y="1812965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027660" y="180719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85786" y="179290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888482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-237504" y="1571612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75" y="1212834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85984" y="1189868"/>
            <a:ext cx="1785950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3800470" y="183831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95219" y="1233472"/>
            <a:ext cx="2190765" cy="10525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95509" y="2284404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406" y="1189868"/>
            <a:ext cx="4143372" cy="12858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387719" y="2067763"/>
            <a:ext cx="347662" cy="20637"/>
          </a:xfrm>
          <a:prstGeom prst="straightConnector1">
            <a:avLst/>
          </a:prstGeom>
          <a:ln w="38100">
            <a:solidFill>
              <a:srgbClr val="006600"/>
            </a:solidFill>
            <a:headEnd type="none" w="lg" len="lg"/>
            <a:tailEnd type="oval"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00364" y="100010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3501224" y="114219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4014949" y="1060086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85852" y="20716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8926" y="133274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>
            <a:off x="71406" y="918742"/>
            <a:ext cx="2214578" cy="4571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000100" y="57148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28860" y="250030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2285984" y="2428868"/>
            <a:ext cx="1277698" cy="45719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Загнутый угол 91"/>
          <p:cNvSpPr/>
          <p:nvPr/>
        </p:nvSpPr>
        <p:spPr>
          <a:xfrm>
            <a:off x="5715008" y="5072074"/>
            <a:ext cx="2714644" cy="1143008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5865276" y="550070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57884" y="51036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6302278" y="52474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15140" y="51203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30906" y="548591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7199440" y="516124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7643834" y="550070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36442" y="51036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6993" y="528638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5398475" y="5306390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643570" y="0"/>
            <a:ext cx="3486917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на построение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40" grpId="0"/>
      <p:bldP spid="58" grpId="0"/>
      <p:bldP spid="59" grpId="0"/>
      <p:bldP spid="78" grpId="0" animBg="1"/>
      <p:bldP spid="82" grpId="0"/>
      <p:bldP spid="84" grpId="0"/>
      <p:bldP spid="87" grpId="0" animBg="1"/>
      <p:bldP spid="92" grpId="0" animBg="1"/>
      <p:bldP spid="93" grpId="0"/>
      <p:bldP spid="94" grpId="0"/>
      <p:bldP spid="95" grpId="0"/>
      <p:bldP spid="96" grpId="0"/>
      <p:bldP spid="100" grpId="0"/>
      <p:bldP spid="102" grpId="0"/>
      <p:bldP spid="103" grpId="0"/>
      <p:bldP spid="104" grpId="0"/>
      <p:bldP spid="101" grpId="0"/>
      <p:bldP spid="10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 rot="5400000">
            <a:off x="4001290" y="392827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6184612" y="4118826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29090" y="5213362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140480" y="514735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5435123" y="512820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67578" y="512639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7866541" y="514089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7051162" y="514417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5428462" y="4856966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86446" y="4500570"/>
            <a:ext cx="42862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75087" y="4501627"/>
            <a:ext cx="2500330" cy="19288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393537" y="4893479"/>
            <a:ext cx="1857388" cy="10715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9" idx="3"/>
          </p:cNvCxnSpPr>
          <p:nvPr/>
        </p:nvCxnSpPr>
        <p:spPr>
          <a:xfrm rot="16200000" flipH="1">
            <a:off x="4776882" y="4581440"/>
            <a:ext cx="1321075" cy="16326"/>
          </a:xfrm>
          <a:prstGeom prst="straightConnector1">
            <a:avLst/>
          </a:prstGeom>
          <a:ln w="47625">
            <a:solidFill>
              <a:srgbClr val="006600"/>
            </a:solidFill>
            <a:prstDash val="sysDash"/>
            <a:headEnd type="oval" w="lg" len="lg"/>
            <a:tailEnd type="none"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1868" y="37147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4250529" y="375047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78"/>
          <p:cNvGrpSpPr>
            <a:grpSpLocks/>
          </p:cNvGrpSpPr>
          <p:nvPr/>
        </p:nvGrpSpPr>
        <p:grpSpPr bwMode="auto">
          <a:xfrm rot="2453314" flipH="1">
            <a:off x="7340589" y="5844376"/>
            <a:ext cx="736454" cy="915339"/>
            <a:chOff x="3340" y="2819"/>
            <a:chExt cx="552" cy="673"/>
          </a:xfrm>
        </p:grpSpPr>
        <p:sp>
          <p:nvSpPr>
            <p:cNvPr id="4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>
            <a:off x="5214942" y="3754291"/>
            <a:ext cx="2500330" cy="1928826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964909" y="4179100"/>
            <a:ext cx="1857388" cy="1071570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86380" y="528638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0892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43174" y="0"/>
            <a:ext cx="3486917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на построение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" y="-128783"/>
            <a:ext cx="91440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должен быть угол падения светового луча, чтобы отраженный луч составлял с падающим угол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градусах.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92893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изменится угол между падающим и отраженным лучами света, если угол падения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уменьшится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15°?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 Ответ введите в градусах с минусом, если уменьшится….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7143768" y="357166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6357950" y="1571612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rot="15272607" flipH="1">
            <a:off x="6325545" y="965314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6215074" y="1571612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19"/>
          <p:cNvSpPr>
            <a:spLocks/>
          </p:cNvSpPr>
          <p:nvPr/>
        </p:nvSpPr>
        <p:spPr bwMode="auto">
          <a:xfrm rot="13553303">
            <a:off x="6280457" y="1738856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4786151">
            <a:off x="6631576" y="1240657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388" y="146454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1827" y="11932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71472" y="1285860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642910" y="2000240"/>
            <a:ext cx="1285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2500298" y="3857628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42844" y="485776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15°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-15°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Arc 21"/>
          <p:cNvSpPr>
            <a:spLocks/>
          </p:cNvSpPr>
          <p:nvPr/>
        </p:nvSpPr>
        <p:spPr bwMode="auto">
          <a:xfrm rot="13942372">
            <a:off x="6103087" y="1153889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715008" y="791158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500958" y="3857628"/>
            <a:ext cx="1285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/>
      <p:bldP spid="16" grpId="0"/>
      <p:bldP spid="18" grpId="0"/>
      <p:bldP spid="19" grpId="0"/>
      <p:bldP spid="20" grpId="0" animBg="1"/>
      <p:bldP spid="21" grpId="0"/>
      <p:bldP spid="22" grpId="0"/>
      <p:bldP spid="2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Собирающая линза дает на экране четкое изображение предмета, которое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раза больше этого предмета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Расстояние от предмета до линзы на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4см превышает ее фокусное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расстояние. Найти расстояние от линзы до экрана.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8"/>
          <p:cNvGrpSpPr/>
          <p:nvPr/>
        </p:nvGrpSpPr>
        <p:grpSpPr>
          <a:xfrm>
            <a:off x="4572000" y="1714488"/>
            <a:ext cx="2650585" cy="928694"/>
            <a:chOff x="6143636" y="4000504"/>
            <a:chExt cx="2650585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41" name="Группа 50"/>
          <p:cNvGrpSpPr/>
          <p:nvPr/>
        </p:nvGrpSpPr>
        <p:grpSpPr>
          <a:xfrm>
            <a:off x="7286612" y="1857364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Группа 40"/>
          <p:cNvGrpSpPr/>
          <p:nvPr/>
        </p:nvGrpSpPr>
        <p:grpSpPr>
          <a:xfrm>
            <a:off x="1714480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2844" y="22145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Г=3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786058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F+4c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42844" y="3429000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0067" y="3178967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Группа 51"/>
          <p:cNvGrpSpPr/>
          <p:nvPr/>
        </p:nvGrpSpPr>
        <p:grpSpPr>
          <a:xfrm>
            <a:off x="7286644" y="2857496"/>
            <a:ext cx="1857388" cy="928694"/>
            <a:chOff x="6715140" y="3357562"/>
            <a:chExt cx="1857388" cy="92869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3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55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7786710" y="3789894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64" y="42148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63"/>
          <p:cNvGrpSpPr/>
          <p:nvPr/>
        </p:nvGrpSpPr>
        <p:grpSpPr>
          <a:xfrm>
            <a:off x="6286512" y="4929198"/>
            <a:ext cx="2643206" cy="967087"/>
            <a:chOff x="6429388" y="4000504"/>
            <a:chExt cx="2643206" cy="96708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6429388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65"/>
            <p:cNvGrpSpPr/>
            <p:nvPr/>
          </p:nvGrpSpPr>
          <p:grpSpPr>
            <a:xfrm>
              <a:off x="6493447" y="4000504"/>
              <a:ext cx="2575442" cy="967087"/>
              <a:chOff x="2421494" y="2380592"/>
              <a:chExt cx="2575442" cy="967087"/>
            </a:xfrm>
          </p:grpSpPr>
          <p:sp>
            <p:nvSpPr>
              <p:cNvPr id="67" name="Text Box 3"/>
              <p:cNvSpPr txBox="1">
                <a:spLocks noChangeArrowheads="1"/>
              </p:cNvSpPr>
              <p:nvPr/>
            </p:nvSpPr>
            <p:spPr bwMode="auto">
              <a:xfrm>
                <a:off x="2421494" y="2737782"/>
                <a:ext cx="1007511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624300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373320" y="2762904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4218497" y="2788977"/>
                <a:ext cx="778439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01418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6631345" y="61773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Задача№7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4" grpId="0"/>
      <p:bldP spid="6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Высота предмета равна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см. Линза дает на экране изображение высотой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см. Предмет передвинули на 1,5 см от линзы и, передвинув экран на некоторое расстояние, снова получили изображение высотой 10 см. Найти фокусное расстояние линзы.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29124" y="1571612"/>
            <a:ext cx="2650585" cy="928694"/>
            <a:chOff x="6143636" y="4000504"/>
            <a:chExt cx="2650585" cy="92869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7286644" y="1928802"/>
            <a:ext cx="1857388" cy="928694"/>
            <a:chOff x="6715140" y="3357562"/>
            <a:chExt cx="1857388" cy="92869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1928794" y="1279105"/>
            <a:ext cx="4265439" cy="3078589"/>
            <a:chOff x="2306825" y="1850609"/>
            <a:chExt cx="4265439" cy="3078589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83091" y="1850609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2928934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1438" y="3905912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42844" y="4357694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1107257" y="2536025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2844" y="150017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3415729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7643866" y="2928934"/>
            <a:ext cx="15001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2500306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844" y="185736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7786742" y="3357562"/>
            <a:ext cx="12858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428860" y="4286256"/>
            <a:ext cx="2112990" cy="928694"/>
            <a:chOff x="6786565" y="4000504"/>
            <a:chExt cx="2112990" cy="92869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786578" y="4071942"/>
              <a:ext cx="2000264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12"/>
            <p:cNvGrpSpPr/>
            <p:nvPr/>
          </p:nvGrpSpPr>
          <p:grpSpPr>
            <a:xfrm>
              <a:off x="6786565" y="4000504"/>
              <a:ext cx="2112990" cy="905532"/>
              <a:chOff x="2714612" y="2380592"/>
              <a:chExt cx="2112990" cy="905532"/>
            </a:xfrm>
          </p:grpSpPr>
          <p:sp>
            <p:nvSpPr>
              <p:cNvPr id="60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286129" y="2762904"/>
                <a:ext cx="587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66" name="Text Box 3"/>
              <p:cNvSpPr txBox="1">
                <a:spLocks noChangeArrowheads="1"/>
              </p:cNvSpPr>
              <p:nvPr/>
            </p:nvSpPr>
            <p:spPr bwMode="auto">
              <a:xfrm>
                <a:off x="3970346" y="2766399"/>
                <a:ext cx="85725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2428860" y="5214950"/>
            <a:ext cx="2112990" cy="928694"/>
            <a:chOff x="6786565" y="4000504"/>
            <a:chExt cx="2112990" cy="928694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786578" y="4071942"/>
              <a:ext cx="2000264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12"/>
            <p:cNvGrpSpPr/>
            <p:nvPr/>
          </p:nvGrpSpPr>
          <p:grpSpPr>
            <a:xfrm>
              <a:off x="6786565" y="4000504"/>
              <a:ext cx="2112990" cy="905532"/>
              <a:chOff x="2714612" y="2380592"/>
              <a:chExt cx="2112990" cy="905532"/>
            </a:xfrm>
          </p:grpSpPr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286129" y="2762904"/>
                <a:ext cx="587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79" name="Text Box 3"/>
              <p:cNvSpPr txBox="1">
                <a:spLocks noChangeArrowheads="1"/>
              </p:cNvSpPr>
              <p:nvPr/>
            </p:nvSpPr>
            <p:spPr bwMode="auto">
              <a:xfrm>
                <a:off x="3970346" y="2766399"/>
                <a:ext cx="85725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2428860" y="6169926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>
            <a:off x="2000232" y="4357694"/>
            <a:ext cx="428628" cy="22860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5000628" y="3571876"/>
            <a:ext cx="4447643" cy="3078589"/>
            <a:chOff x="2163949" y="1850609"/>
            <a:chExt cx="4447643" cy="3078589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"/>
            <p:cNvSpPr>
              <a:spLocks noChangeShapeType="1"/>
            </p:cNvSpPr>
            <p:nvPr/>
          </p:nvSpPr>
          <p:spPr bwMode="auto">
            <a:xfrm>
              <a:off x="2163949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 flipV="1">
              <a:off x="235519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2378263" y="2239967"/>
              <a:ext cx="3643338" cy="1785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 flipV="1">
              <a:off x="4004507" y="3779435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2350213" y="2268018"/>
              <a:ext cx="1643074" cy="15001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>
              <a:off x="2378263" y="1986918"/>
              <a:ext cx="1584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 flipV="1">
              <a:off x="4021337" y="3993749"/>
              <a:ext cx="1500198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2439677" y="2232202"/>
              <a:ext cx="1548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5090494" y="3375660"/>
              <a:ext cx="720000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083091" y="1850609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35717" y="3922311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459750" y="3136493"/>
              <a:ext cx="484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11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631345" y="617732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Задача№8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7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6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8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2"/>
            <a:ext cx="5453797" cy="3602848"/>
            <a:chOff x="8236" y="6051"/>
            <a:chExt cx="2758" cy="133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36" y="6066"/>
              <a:ext cx="2758" cy="1317"/>
              <a:chOff x="8236" y="6066"/>
              <a:chExt cx="2758" cy="131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2758" cy="24"/>
                <a:chOff x="8320" y="7125"/>
                <a:chExt cx="2758" cy="24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2758" cy="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9368" y="7149"/>
                  <a:ext cx="686" cy="0"/>
                </a:xfrm>
                <a:prstGeom prst="line">
                  <a:avLst/>
                </a:prstGeom>
                <a:noFill/>
                <a:ln w="762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(зеркальце)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86446" y="6334780"/>
            <a:ext cx="335755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15,16 </a:t>
            </a:r>
            <a:r>
              <a:rPr lang="ru-RU" sz="2800" b="1" dirty="0" err="1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оптика,СТО</a:t>
            </a:r>
            <a:endParaRPr lang="ru-RU" sz="2800" b="1" dirty="0" smtClean="0">
              <a:solidFill>
                <a:srgbClr val="2706E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2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 animBg="1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вертикально поставленным плоским зеркалом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от его плоскости стоит человек. Чему равно расстояние между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изображением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человека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зеркалом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метрах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сделайте чертёж.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929066"/>
            <a:ext cx="9501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вертикально поставленным плоским зеркалом стоит человек. Как изменится расстояние между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человеком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изображением,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если человек удалится от плоскости зеркала 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 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со знаком минус, если уменьшится.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19380" y="1643050"/>
            <a:ext cx="24279" cy="1785950"/>
            <a:chOff x="6883089" y="3143248"/>
            <a:chExt cx="24279" cy="1785950"/>
          </a:xfrm>
        </p:grpSpPr>
        <p:sp>
          <p:nvSpPr>
            <p:cNvPr id="5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Line 46"/>
          <p:cNvSpPr>
            <a:spLocks noChangeShapeType="1"/>
          </p:cNvSpPr>
          <p:nvPr/>
        </p:nvSpPr>
        <p:spPr bwMode="auto">
          <a:xfrm rot="-60000">
            <a:off x="5229572" y="1928802"/>
            <a:ext cx="2010" cy="92935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60000">
            <a:off x="3022308" y="1928802"/>
            <a:ext cx="22373" cy="928694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ash"/>
            <a:round/>
            <a:headEnd type="stealth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523115" y="1214422"/>
            <a:ext cx="2620885" cy="707679"/>
            <a:chOff x="6574" y="8636"/>
            <a:chExt cx="1057" cy="528"/>
          </a:xfrm>
        </p:grpSpPr>
        <p:sp>
          <p:nvSpPr>
            <p:cNvPr id="10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12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14" name="Прямая соединительная линия 13"/>
          <p:cNvCxnSpPr/>
          <p:nvPr/>
        </p:nvCxnSpPr>
        <p:spPr>
          <a:xfrm>
            <a:off x="4094307" y="1928802"/>
            <a:ext cx="111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00364" y="1925441"/>
            <a:ext cx="111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1"/>
          </p:cNvCxnSpPr>
          <p:nvPr/>
        </p:nvCxnSpPr>
        <p:spPr>
          <a:xfrm>
            <a:off x="4160143" y="2857496"/>
            <a:ext cx="1079549" cy="5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58547" y="2857496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357686" y="200024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00024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2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286512" y="2230931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2,5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276414" y="2384324"/>
            <a:ext cx="151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3"/>
          <p:cNvSpPr>
            <a:spLocks/>
          </p:cNvSpPr>
          <p:nvPr/>
        </p:nvSpPr>
        <p:spPr bwMode="auto">
          <a:xfrm rot="5400000">
            <a:off x="3933030" y="2004211"/>
            <a:ext cx="349248" cy="2214577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32260" y="3214686"/>
            <a:ext cx="62549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4 м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90922" y="2463446"/>
            <a:ext cx="15120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5"/>
          <p:cNvSpPr txBox="1">
            <a:spLocks noChangeArrowheads="1"/>
          </p:cNvSpPr>
          <p:nvPr/>
        </p:nvSpPr>
        <p:spPr bwMode="auto">
          <a:xfrm rot="20115230">
            <a:off x="142844" y="2626779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2,5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0211904">
            <a:off x="8156325" y="628063"/>
            <a:ext cx="7713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 rot="20211904">
            <a:off x="4584425" y="4628591"/>
            <a:ext cx="7713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4 м</a:t>
            </a:r>
            <a:endParaRPr lang="ru-RU" sz="32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5357826"/>
            <a:ext cx="9501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С какой скоростью удаляется изображение от человека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если человек удаляется  от плоскости зеркала со скоростью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со знаком минус, если уменьшится.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0211904">
            <a:off x="6222097" y="5914475"/>
            <a:ext cx="10679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5 м/с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7" grpId="0" animBg="1"/>
      <p:bldP spid="8" grpId="0" animBg="1"/>
      <p:bldP spid="20" grpId="0"/>
      <p:bldP spid="21" grpId="0"/>
      <p:bldP spid="22" grpId="0"/>
      <p:bldP spid="24" grpId="0" animBg="1"/>
      <p:bldP spid="25" grpId="0" animBg="1"/>
      <p:bldP spid="25" grpId="1" animBg="1"/>
      <p:bldP spid="27" grpId="0"/>
      <p:bldP spid="28" grpId="0" animBg="1"/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-32" y="0"/>
            <a:ext cx="914406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падения равен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35°,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угол преломления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50°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первой?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7143768" y="571480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6357950" y="1785926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rot="15272607" flipH="1">
            <a:off x="6325545" y="1179628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6215074" y="1785926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3553303">
            <a:off x="6280457" y="1953170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1"/>
          <p:cNvSpPr>
            <a:spLocks/>
          </p:cNvSpPr>
          <p:nvPr/>
        </p:nvSpPr>
        <p:spPr bwMode="auto">
          <a:xfrm rot="14786151">
            <a:off x="6631576" y="1454971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388" y="1678863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31827" y="14075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9334904">
            <a:off x="6931527" y="879538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7143768" y="857232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143768" y="1428736"/>
            <a:ext cx="1357322" cy="387684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1"/>
          <p:cNvSpPr>
            <a:spLocks/>
          </p:cNvSpPr>
          <p:nvPr/>
        </p:nvSpPr>
        <p:spPr bwMode="auto">
          <a:xfrm rot="2930846">
            <a:off x="8119683" y="1543614"/>
            <a:ext cx="205694" cy="1988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86776" y="142873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14422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58665" y="1798098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909064" y="1428736"/>
            <a:ext cx="1193805" cy="1342702"/>
            <a:chOff x="2766" y="3211"/>
            <a:chExt cx="917" cy="812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857496"/>
            <a:ext cx="9215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just" defTabSz="914400" rtl="0" eaLnBrk="1" fontAlgn="base" latinLnBrk="0" hangingPunct="1">
              <a:lnSpc>
                <a:spcPct val="92000"/>
              </a:lnSpc>
              <a:spcBef>
                <a:spcPts val="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некотором значении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α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угла падения, луча света на границу  раздела двух сред отношение синуса угла падения к синусу угла преломления равно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это отношение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уменьшении угла падения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3 раза?  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1.73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/ 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Среди ответов А - Г нет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715272" y="3071810"/>
            <a:ext cx="1071570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1406" y="4714884"/>
            <a:ext cx="421484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=</a:t>
            </a:r>
            <a:r>
              <a:rPr lang="ru-RU" sz="4800" b="1" dirty="0" smtClean="0">
                <a:latin typeface="Times New Roman" pitchFamily="18" charset="0"/>
              </a:rPr>
              <a:t>90°</a:t>
            </a:r>
            <a:endParaRPr kumimoji="0" lang="ru-RU" sz="48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770" y="5572140"/>
            <a:ext cx="48574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latin typeface="Times New Roman" pitchFamily="18" charset="0"/>
              </a:rPr>
              <a:t>90° 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211669"/>
            <a:ext cx="40703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4857760"/>
            <a:ext cx="25346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929058" y="1900184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4058286" y="1615754"/>
            <a:ext cx="1913503" cy="1147581"/>
            <a:chOff x="2703" y="3323"/>
            <a:chExt cx="1193" cy="694"/>
          </a:xfrm>
        </p:grpSpPr>
        <p:grpSp>
          <p:nvGrpSpPr>
            <p:cNvPr id="40" name="Group 11"/>
            <p:cNvGrpSpPr>
              <a:grpSpLocks/>
            </p:cNvGrpSpPr>
            <p:nvPr/>
          </p:nvGrpSpPr>
          <p:grpSpPr bwMode="auto">
            <a:xfrm>
              <a:off x="2703" y="3323"/>
              <a:ext cx="1193" cy="694"/>
              <a:chOff x="11298" y="3623"/>
              <a:chExt cx="1445" cy="694"/>
            </a:xfrm>
          </p:grpSpPr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3" name="Group 13"/>
              <p:cNvGrpSpPr>
                <a:grpSpLocks/>
              </p:cNvGrpSpPr>
              <p:nvPr/>
            </p:nvGrpSpPr>
            <p:grpSpPr bwMode="auto">
              <a:xfrm>
                <a:off x="11298" y="3623"/>
                <a:ext cx="1445" cy="694"/>
                <a:chOff x="10843" y="3891"/>
                <a:chExt cx="1157" cy="694"/>
              </a:xfrm>
            </p:grpSpPr>
            <p:sp>
              <p:nvSpPr>
                <p:cNvPr id="4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43" y="3891"/>
                  <a:ext cx="1080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40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2800" b="1" dirty="0" smtClean="0">
                      <a:solidFill>
                        <a:srgbClr val="0033CC"/>
                      </a:solidFill>
                      <a:latin typeface="Times New Roman" pitchFamily="18" charset="0"/>
                    </a:rPr>
                    <a:t>35°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88" y="4135"/>
                  <a:ext cx="111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3200" b="1" dirty="0" smtClean="0">
                      <a:solidFill>
                        <a:srgbClr val="006600"/>
                      </a:solidFill>
                      <a:latin typeface="Times New Roman" pitchFamily="18" charset="0"/>
                    </a:rPr>
                    <a:t>50°</a:t>
                  </a:r>
                  <a:r>
                    <a:rPr lang="en-US" sz="4400" b="1" baseline="-25000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-64" y="2786058"/>
            <a:ext cx="9144064" cy="192882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между преломлённым и отраженным лучами равен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90°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первой, если угол преломления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30°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199564" y="5884660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10"/>
          <p:cNvGrpSpPr>
            <a:grpSpLocks/>
          </p:cNvGrpSpPr>
          <p:nvPr/>
        </p:nvGrpSpPr>
        <p:grpSpPr bwMode="auto">
          <a:xfrm>
            <a:off x="5949963" y="5515298"/>
            <a:ext cx="1193805" cy="1342702"/>
            <a:chOff x="2766" y="3211"/>
            <a:chExt cx="917" cy="812"/>
          </a:xfrm>
        </p:grpSpPr>
        <p:grpSp>
          <p:nvGrpSpPr>
            <p:cNvPr id="49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2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5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973596" y="5970274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17138" y="5902034"/>
            <a:ext cx="133562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7" grpId="0"/>
      <p:bldP spid="10242" grpId="0"/>
      <p:bldP spid="26" grpId="0" animBg="1"/>
      <p:bldP spid="27" grpId="0" animBg="1"/>
      <p:bldP spid="38" grpId="0"/>
      <p:bldP spid="46" grpId="0" animBg="1"/>
      <p:bldP spid="47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790" y="3643314"/>
            <a:ext cx="49092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430908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5.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Лунное затмение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отмечено на   одном из рисунков. Какое положение занимает луна и как называется её фаза?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полнолуние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.полнолуние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первая четверть.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914400" marR="71438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4971" y="6021288"/>
            <a:ext cx="2889061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А.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1.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полнолуние </a:t>
            </a:r>
            <a:endParaRPr lang="ru-RU" sz="28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145396"/>
            <a:ext cx="9144000" cy="157163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5.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Солнечное затмение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отмечено на каком-то рисунке. Какое положение занимает луна и как называется её фаза?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полнолуние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.полнолуние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новолуние.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первая четверть.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571876"/>
            <a:ext cx="290957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Г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</a:rPr>
              <a:t> новолуние.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 animBg="1"/>
      <p:bldP spid="717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6. На  рисунке   1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изображены  стеклянные  линзы.   Какие  из них являются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рассеивающими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9490" y="428604"/>
            <a:ext cx="41802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2"/>
          <p:cNvSpPr>
            <a:spLocks noChangeArrowheads="1"/>
          </p:cNvSpPr>
          <p:nvPr/>
        </p:nvSpPr>
        <p:spPr bwMode="auto">
          <a:xfrm>
            <a:off x="790168" y="928670"/>
            <a:ext cx="2021491" cy="2071701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93"/>
          <p:cNvSpPr>
            <a:spLocks noChangeShapeType="1"/>
          </p:cNvSpPr>
          <p:nvPr/>
        </p:nvSpPr>
        <p:spPr bwMode="auto">
          <a:xfrm>
            <a:off x="770434" y="1611802"/>
            <a:ext cx="1058230" cy="660825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 flipV="1">
            <a:off x="1942134" y="1805588"/>
            <a:ext cx="812790" cy="598089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285720" y="1954761"/>
            <a:ext cx="2714644" cy="482375"/>
            <a:chOff x="13486" y="4688"/>
            <a:chExt cx="2201" cy="346"/>
          </a:xfrm>
        </p:grpSpPr>
        <p:sp>
          <p:nvSpPr>
            <p:cNvPr id="9" name="Line 96"/>
            <p:cNvSpPr>
              <a:spLocks noChangeShapeType="1"/>
            </p:cNvSpPr>
            <p:nvPr/>
          </p:nvSpPr>
          <p:spPr bwMode="auto">
            <a:xfrm flipV="1">
              <a:off x="13486" y="4699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97"/>
            <p:cNvSpPr>
              <a:spLocks noChangeShapeType="1"/>
            </p:cNvSpPr>
            <p:nvPr/>
          </p:nvSpPr>
          <p:spPr bwMode="auto">
            <a:xfrm>
              <a:off x="14308" y="4688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98"/>
            <p:cNvSpPr>
              <a:spLocks noChangeShapeType="1"/>
            </p:cNvSpPr>
            <p:nvPr/>
          </p:nvSpPr>
          <p:spPr bwMode="auto">
            <a:xfrm>
              <a:off x="15182" y="4773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 Box 99"/>
          <p:cNvSpPr txBox="1">
            <a:spLocks noChangeArrowheads="1"/>
          </p:cNvSpPr>
          <p:nvPr/>
        </p:nvSpPr>
        <p:spPr bwMode="auto">
          <a:xfrm>
            <a:off x="500034" y="2571743"/>
            <a:ext cx="2547956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Дважды…!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357158" y="3000371"/>
            <a:ext cx="2547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к  основанию!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1071545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стекле меньше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20"/>
          <p:cNvSpPr>
            <a:spLocks/>
          </p:cNvSpPr>
          <p:nvPr/>
        </p:nvSpPr>
        <p:spPr bwMode="auto">
          <a:xfrm rot="5400000" flipV="1">
            <a:off x="2105919" y="201978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rc 19"/>
          <p:cNvSpPr>
            <a:spLocks/>
          </p:cNvSpPr>
          <p:nvPr/>
        </p:nvSpPr>
        <p:spPr bwMode="auto">
          <a:xfrm rot="2543331">
            <a:off x="2545895" y="1989448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7358082" y="2285992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№4,5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9"/>
          <p:cNvSpPr txBox="1">
            <a:spLocks noChangeArrowheads="1"/>
          </p:cNvSpPr>
          <p:nvPr/>
        </p:nvSpPr>
        <p:spPr bwMode="auto">
          <a:xfrm>
            <a:off x="5786446" y="2714620"/>
            <a:ext cx="328614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Собирающие!!!</a:t>
            </a:r>
          </a:p>
        </p:txBody>
      </p:sp>
      <p:sp>
        <p:nvSpPr>
          <p:cNvPr id="19" name="Text Box 99"/>
          <p:cNvSpPr txBox="1">
            <a:spLocks noChangeArrowheads="1"/>
          </p:cNvSpPr>
          <p:nvPr/>
        </p:nvSpPr>
        <p:spPr bwMode="auto">
          <a:xfrm>
            <a:off x="5214942" y="1071546"/>
            <a:ext cx="157163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№1,2,3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286256"/>
            <a:ext cx="42288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6143636" y="4000504"/>
            <a:ext cx="157163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№1,5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9536</TotalTime>
  <Words>3288</Words>
  <Application>Microsoft Office PowerPoint</Application>
  <PresentationFormat>Экран (4:3)</PresentationFormat>
  <Paragraphs>812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задание.</vt:lpstr>
      <vt:lpstr>Слайд 28</vt:lpstr>
      <vt:lpstr>Слайд 29</vt:lpstr>
      <vt:lpstr>Слайд 30</vt:lpstr>
      <vt:lpstr>Слайд 31</vt:lpstr>
      <vt:lpstr>Слайд 32</vt:lpstr>
      <vt:lpstr>Слайд 33</vt:lpstr>
      <vt:lpstr>Домашнее задание.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1285</cp:revision>
  <dcterms:created xsi:type="dcterms:W3CDTF">2009-11-04T14:29:22Z</dcterms:created>
  <dcterms:modified xsi:type="dcterms:W3CDTF">2019-06-06T08:24:56Z</dcterms:modified>
</cp:coreProperties>
</file>