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5"/>
  </p:notesMasterIdLst>
  <p:sldIdLst>
    <p:sldId id="371" r:id="rId2"/>
    <p:sldId id="311" r:id="rId3"/>
    <p:sldId id="340" r:id="rId4"/>
    <p:sldId id="337" r:id="rId5"/>
    <p:sldId id="347" r:id="rId6"/>
    <p:sldId id="335" r:id="rId7"/>
    <p:sldId id="377" r:id="rId8"/>
    <p:sldId id="376" r:id="rId9"/>
    <p:sldId id="375" r:id="rId10"/>
    <p:sldId id="316" r:id="rId11"/>
    <p:sldId id="345" r:id="rId12"/>
    <p:sldId id="386" r:id="rId13"/>
    <p:sldId id="387" r:id="rId14"/>
    <p:sldId id="360" r:id="rId15"/>
    <p:sldId id="382" r:id="rId16"/>
    <p:sldId id="384" r:id="rId17"/>
    <p:sldId id="367" r:id="rId18"/>
    <p:sldId id="365" r:id="rId19"/>
    <p:sldId id="372" r:id="rId20"/>
    <p:sldId id="364" r:id="rId21"/>
    <p:sldId id="368" r:id="rId22"/>
    <p:sldId id="366" r:id="rId23"/>
    <p:sldId id="363" r:id="rId24"/>
    <p:sldId id="378" r:id="rId25"/>
    <p:sldId id="370" r:id="rId26"/>
    <p:sldId id="373" r:id="rId27"/>
    <p:sldId id="388" r:id="rId28"/>
    <p:sldId id="381" r:id="rId29"/>
    <p:sldId id="346" r:id="rId30"/>
    <p:sldId id="374" r:id="rId31"/>
    <p:sldId id="380" r:id="rId32"/>
    <p:sldId id="352" r:id="rId33"/>
    <p:sldId id="379" r:id="rId34"/>
    <p:sldId id="351" r:id="rId35"/>
    <p:sldId id="349" r:id="rId36"/>
    <p:sldId id="355" r:id="rId37"/>
    <p:sldId id="362" r:id="rId38"/>
    <p:sldId id="357" r:id="rId39"/>
    <p:sldId id="359" r:id="rId40"/>
    <p:sldId id="353" r:id="rId41"/>
    <p:sldId id="356" r:id="rId42"/>
    <p:sldId id="354" r:id="rId43"/>
    <p:sldId id="361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6600"/>
    <a:srgbClr val="0014AC"/>
    <a:srgbClr val="365D21"/>
    <a:srgbClr val="66CCFF"/>
    <a:srgbClr val="000000"/>
    <a:srgbClr val="220FB1"/>
    <a:srgbClr val="0033CC"/>
    <a:srgbClr val="2923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64" autoAdjust="0"/>
    <p:restoredTop sz="94660"/>
  </p:normalViewPr>
  <p:slideViewPr>
    <p:cSldViewPr>
      <p:cViewPr>
        <p:scale>
          <a:sx n="74" d="100"/>
          <a:sy n="74" d="100"/>
        </p:scale>
        <p:origin x="0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462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&#1082;%20&#1057;&#1056;%20%20&#8470;1%20&#1082;&#1080;&#1085;&#1077;&#1084;&#1072;&#1090;&#1080;&#1082;&#1072;.pptm" TargetMode="External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hyperlink" Target="&#1082;%20&#1057;&#1056;%20%20&#8470;1%20&#1082;&#1080;&#1085;&#1077;&#1084;&#1072;&#1090;&#1080;&#1082;&#1072;.pptm" TargetMode="External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hyperlink" Target="&#1082;%20&#1057;&#1056;%20%20&#8470;1%20&#1082;&#1080;&#1085;&#1077;&#1084;&#1072;&#1090;&#1080;&#1082;&#1072;.pp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hyperlink" Target="&#1082;%20&#1057;&#1056;%20%20&#8470;1%20&#1082;&#1080;&#1085;&#1077;&#1084;&#1072;&#1090;&#1080;&#1082;&#1072;.pp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1031237" y="4701980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кинематика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78579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Работа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6273225"/>
            <a:ext cx="5572164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тст№9-1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802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№1-4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48030">
            <a:off x="1678046" y="2766733"/>
            <a:ext cx="6988190" cy="10001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Над ошибками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  равен путь пройденный телом за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четвёртую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секунду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после начала свободного падения? (ускорение свободного падения принять равным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м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921793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00095" y="1589597"/>
            <a:ext cx="1857212" cy="1339337"/>
            <a:chOff x="6856" y="7821"/>
            <a:chExt cx="1062" cy="836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 rot="60000" flipV="1">
              <a:off x="6899" y="8200"/>
              <a:ext cx="867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6856" y="7821"/>
              <a:ext cx="1062" cy="836"/>
              <a:chOff x="7336" y="7684"/>
              <a:chExt cx="1062" cy="836"/>
            </a:xfrm>
          </p:grpSpPr>
          <p:sp>
            <p:nvSpPr>
              <p:cNvPr id="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84"/>
                <a:ext cx="106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9,8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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4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7540" y="8114"/>
                <a:ext cx="449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643174" y="1921793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1856849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404006"/>
            <a:ext cx="10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928657" y="3089795"/>
            <a:ext cx="1857212" cy="1339337"/>
            <a:chOff x="6856" y="7821"/>
            <a:chExt cx="1062" cy="836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 rot="60000" flipV="1">
              <a:off x="6899" y="8200"/>
              <a:ext cx="867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6856" y="7821"/>
              <a:ext cx="1062" cy="836"/>
              <a:chOff x="7336" y="7684"/>
              <a:chExt cx="1062" cy="836"/>
            </a:xfrm>
          </p:grpSpPr>
          <p:sp>
            <p:nvSpPr>
              <p:cNvPr id="1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84"/>
                <a:ext cx="106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9,8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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3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26"/>
              <p:cNvSpPr txBox="1">
                <a:spLocks noChangeArrowheads="1"/>
              </p:cNvSpPr>
              <p:nvPr/>
            </p:nvSpPr>
            <p:spPr bwMode="auto">
              <a:xfrm>
                <a:off x="7540" y="8114"/>
                <a:ext cx="449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357454" y="340400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8926" y="3357047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5783065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5711627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80-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45=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2396" y="5711627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35м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1856561" y="4143380"/>
            <a:ext cx="47149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432480" y="3711132"/>
            <a:ext cx="3852000" cy="1588"/>
          </a:xfrm>
          <a:prstGeom prst="line">
            <a:avLst/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авая фигурная скобка 27"/>
          <p:cNvSpPr/>
          <p:nvPr/>
        </p:nvSpPr>
        <p:spPr>
          <a:xfrm>
            <a:off x="4344038" y="5715016"/>
            <a:ext cx="214314" cy="785818"/>
          </a:xfrm>
          <a:prstGeom prst="rightBrac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68664" y="922215"/>
            <a:ext cx="1117584" cy="877359"/>
          </a:xfrm>
          <a:prstGeom prst="rect">
            <a:avLst/>
          </a:prstGeom>
          <a:solidFill>
            <a:srgbClr val="0000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3168664" y="526712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356308" y="1868794"/>
            <a:ext cx="688956" cy="785818"/>
            <a:chOff x="2880" y="6480"/>
            <a:chExt cx="166" cy="5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0" y="785794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67616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endParaRPr lang="ru-RU" sz="28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44"/>
          <p:cNvGrpSpPr/>
          <p:nvPr/>
        </p:nvGrpSpPr>
        <p:grpSpPr>
          <a:xfrm>
            <a:off x="1843708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-142908" y="135729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54"/>
          <p:cNvGrpSpPr/>
          <p:nvPr/>
        </p:nvGrpSpPr>
        <p:grpSpPr>
          <a:xfrm>
            <a:off x="1428728" y="1252823"/>
            <a:ext cx="1714512" cy="833622"/>
            <a:chOff x="1497475" y="5034153"/>
            <a:chExt cx="2106020" cy="83362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497475" y="5256271"/>
              <a:ext cx="9987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40,8</a:t>
              </a:r>
              <a:endParaRPr lang="ru-RU" sz="1100" b="1" dirty="0"/>
            </a:p>
          </p:txBody>
        </p:sp>
        <p:grpSp>
          <p:nvGrpSpPr>
            <p:cNvPr id="8" name="Группа 50"/>
            <p:cNvGrpSpPr/>
            <p:nvPr/>
          </p:nvGrpSpPr>
          <p:grpSpPr>
            <a:xfrm>
              <a:off x="2250364" y="5034153"/>
              <a:ext cx="1353131" cy="833622"/>
              <a:chOff x="2789801" y="5393596"/>
              <a:chExt cx="1133577" cy="833622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789801" y="5393596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101139" y="5827108"/>
                <a:ext cx="5281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3039271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70644" y="2000240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керос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1677" y="2594898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23928" y="2204864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820843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61274" y="3018115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спиртом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86093" y="2959685"/>
            <a:ext cx="152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36480" y="3284984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керос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019671" y="3227782"/>
            <a:ext cx="752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71202" y="2357430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428860" y="3327276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7620" y="3355852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6684384" y="714132"/>
            <a:ext cx="4691" cy="2000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834175" y="64729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9865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687903" y="1427584"/>
            <a:ext cx="1774817" cy="78984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57350" y="1412776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940152" y="119675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2604" y="39605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1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321380" y="3789040"/>
            <a:ext cx="1678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ym typeface="Symbol"/>
              </a:rPr>
              <a:t>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272900" y="4495218"/>
            <a:ext cx="4475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4499482"/>
            <a:ext cx="1505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386400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42894" y="4541888"/>
            <a:ext cx="162095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100" b="1" dirty="0" smtClean="0"/>
          </a:p>
          <a:p>
            <a:endParaRPr lang="ru-RU" sz="11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338240" y="4379962"/>
            <a:ext cx="1590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ym typeface="Symbol"/>
              </a:rPr>
              <a:t>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00430" y="3894303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179229" y="3871435"/>
            <a:ext cx="604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80415" y="4365104"/>
            <a:ext cx="200395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812360" y="4437112"/>
            <a:ext cx="13007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9,5гр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4" t="40494" r="23503" b="46240"/>
          <a:stretch>
            <a:fillRect/>
          </a:stretch>
        </p:blipFill>
        <p:spPr bwMode="auto">
          <a:xfrm>
            <a:off x="-36512" y="5373216"/>
            <a:ext cx="9180512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Прямоугольник 98"/>
          <p:cNvSpPr/>
          <p:nvPr/>
        </p:nvSpPr>
        <p:spPr>
          <a:xfrm>
            <a:off x="-36512" y="4983787"/>
            <a:ext cx="12663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29338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43" grpId="0"/>
      <p:bldP spid="44" grpId="0"/>
      <p:bldP spid="49" grpId="0"/>
      <p:bldP spid="56" grpId="0"/>
      <p:bldP spid="58" grpId="0"/>
      <p:bldP spid="58" grpId="1"/>
      <p:bldP spid="59" grpId="0"/>
      <p:bldP spid="59" grpId="1"/>
      <p:bldP spid="64" grpId="0"/>
      <p:bldP spid="65" grpId="0"/>
      <p:bldP spid="66" grpId="0"/>
      <p:bldP spid="68" grpId="0"/>
      <p:bldP spid="63" grpId="0" animBg="1"/>
      <p:bldP spid="69" grpId="0"/>
      <p:bldP spid="70" grpId="0"/>
      <p:bldP spid="73" grpId="0"/>
      <p:bldP spid="74" grpId="0"/>
      <p:bldP spid="75" grpId="0"/>
      <p:bldP spid="78" grpId="0"/>
      <p:bldP spid="81" grpId="0"/>
      <p:bldP spid="82" grpId="0"/>
      <p:bldP spid="83" grpId="0"/>
      <p:bldP spid="84" grpId="0"/>
      <p:bldP spid="87" grpId="0"/>
      <p:bldP spid="87" grpId="1"/>
      <p:bldP spid="88" grpId="0"/>
      <p:bldP spid="91" grpId="0"/>
      <p:bldP spid="92" grpId="0"/>
      <p:bldP spid="95" grpId="0" animBg="1"/>
      <p:bldP spid="97" grpId="0" animBg="1"/>
      <p:bldP spid="97" grpId="1" animBg="1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493944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=1кг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=1кг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=400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-52188" y="2000240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481141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4854468" y="2585511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85983" y="3000372"/>
            <a:ext cx="31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143380"/>
            <a:ext cx="21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428596" y="414338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53302" y="414752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357686" y="4000504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79128" y="404502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0" y="4857760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2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00034" y="5558869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582868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226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000496" y="411608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572264" y="5072074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68272" y="5500702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826730" y="4711495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500034" y="4786322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011695" y="5429264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5464975" y="1250141"/>
            <a:ext cx="928694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714876" y="42860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928670"/>
            <a:ext cx="677841" cy="23438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4786314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54382" y="214290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133"/>
          <p:cNvGrpSpPr/>
          <p:nvPr/>
        </p:nvGrpSpPr>
        <p:grpSpPr>
          <a:xfrm>
            <a:off x="71406" y="1434100"/>
            <a:ext cx="1237839" cy="637578"/>
            <a:chOff x="71406" y="1967203"/>
            <a:chExt cx="1237839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2378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=20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56902" y="2728077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4"/>
          <p:cNvGrpSpPr/>
          <p:nvPr/>
        </p:nvGrpSpPr>
        <p:grpSpPr>
          <a:xfrm>
            <a:off x="1327836" y="2571744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10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2690546" y="4068553"/>
            <a:ext cx="1667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85818" y="404144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071802" y="4711495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759150" y="4786322"/>
            <a:ext cx="2442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402420" y="5610164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956354" y="5572140"/>
            <a:ext cx="161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5143504" y="5572140"/>
            <a:ext cx="112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0" y="6143644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400" b="1" dirty="0"/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642910" y="61303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214414" y="6143644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44"/>
          <p:cNvGrpSpPr/>
          <p:nvPr/>
        </p:nvGrpSpPr>
        <p:grpSpPr>
          <a:xfrm>
            <a:off x="8227357" y="343518"/>
            <a:ext cx="957619" cy="735544"/>
            <a:chOff x="2643174" y="5443768"/>
            <a:chExt cx="957619" cy="735544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71802" y="913434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2428860" y="6072206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914176" y="6362164"/>
            <a:ext cx="12663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3069663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3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3" grpId="0"/>
      <p:bldP spid="44" grpId="0"/>
      <p:bldP spid="56" grpId="0"/>
      <p:bldP spid="58" grpId="0"/>
      <p:bldP spid="59" grpId="0"/>
      <p:bldP spid="65" grpId="0"/>
      <p:bldP spid="66" grpId="0"/>
      <p:bldP spid="68" grpId="0"/>
      <p:bldP spid="70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91" grpId="0"/>
      <p:bldP spid="92" grpId="0"/>
      <p:bldP spid="94" grpId="0"/>
      <p:bldP spid="111" grpId="0" animBg="1"/>
      <p:bldP spid="165" grpId="0" animBg="1"/>
      <p:bldP spid="167" grpId="0" animBg="1"/>
      <p:bldP spid="169" grpId="0"/>
      <p:bldP spid="176" grpId="0"/>
      <p:bldP spid="177" grpId="0"/>
      <p:bldP spid="180" grpId="0"/>
      <p:bldP spid="181" grpId="0"/>
      <p:bldP spid="183" grpId="0"/>
      <p:bldP spid="184" grpId="0"/>
      <p:bldP spid="185" grpId="0"/>
      <p:bldP spid="186" grpId="0"/>
      <p:bldP spid="186" grpId="1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95" grpId="0" animBg="1"/>
      <p:bldP spid="9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1031237" y="4701980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кинематика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785794"/>
            <a:ext cx="5786478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Решение задач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73225"/>
            <a:ext cx="6572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  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стр.24,25…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802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№1-4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48030">
            <a:off x="1678046" y="2766733"/>
            <a:ext cx="6988190" cy="10001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по теме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0" y="-24"/>
            <a:ext cx="9144000" cy="24929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Открыли 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В1 стр.15, задача №1/№3 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В2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17 № 2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В3  Стр.19 №1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В4  Стр.21 №4</a:t>
            </a:r>
          </a:p>
          <a:p>
            <a:endParaRPr lang="ru-R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0" y="-24"/>
            <a:ext cx="9144000" cy="11079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Открыли стр.15, задача №1/№3      , решаем.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Думаю  это значит…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0" y="1117188"/>
            <a:ext cx="9144000" cy="483209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При первом чтении запишу краткое условие и переведу данные в  систему (СИ)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При втором чтении рисую эскиз.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Определюсь с явлениями задачи и открою соответствующий ОК и классные записи.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Выпишу основную закономерность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(формулу)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выражу неизвестное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(математика).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5.Произведу  расчет (калькулятор) и проанализирую  результат.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 Запишу полный развёрнутый ответ, прочитав вопрос задачи.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кругленный прямоугольник 149"/>
          <p:cNvSpPr/>
          <p:nvPr/>
        </p:nvSpPr>
        <p:spPr>
          <a:xfrm>
            <a:off x="1428728" y="200642"/>
            <a:ext cx="735811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90192"/>
          <a:ext cx="9144032" cy="6478835"/>
        </p:xfrm>
        <a:graphic>
          <a:graphicData uri="http://schemas.openxmlformats.org/drawingml/2006/table">
            <a:tbl>
              <a:tblPr/>
              <a:tblGrid>
                <a:gridCol w="1219578"/>
                <a:gridCol w="1294421"/>
                <a:gridCol w="1631451"/>
                <a:gridCol w="2212532"/>
                <a:gridCol w="2786050"/>
              </a:tblGrid>
              <a:tr h="58865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движение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    (</a:t>
                      </a: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sz="32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36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     (</a:t>
                      </a: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</a:t>
                      </a:r>
                      <a:r>
                        <a:rPr lang="en-US" sz="36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40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x,y,z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мерное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равно-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окружности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endParaRPr lang="ru-RU" sz="14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радианах</a:t>
                      </a:r>
                      <a:endParaRPr lang="ru-RU" sz="14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23" marR="6192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29388" y="4214818"/>
            <a:ext cx="2643206" cy="2071702"/>
            <a:chOff x="8736" y="4376"/>
            <a:chExt cx="1333" cy="88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8736" y="4376"/>
              <a:ext cx="1333" cy="889"/>
              <a:chOff x="8736" y="4481"/>
              <a:chExt cx="1333" cy="889"/>
            </a:xfrm>
          </p:grpSpPr>
          <p:sp>
            <p:nvSpPr>
              <p:cNvPr id="3085" name="Oval 13"/>
              <p:cNvSpPr>
                <a:spLocks noChangeArrowheads="1"/>
              </p:cNvSpPr>
              <p:nvPr/>
            </p:nvSpPr>
            <p:spPr bwMode="auto">
              <a:xfrm>
                <a:off x="8736" y="4481"/>
                <a:ext cx="997" cy="889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 flipV="1">
                <a:off x="9636" y="4709"/>
                <a:ext cx="433" cy="505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round/>
                <a:headEnd type="none" w="sm" len="sm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H="1" flipV="1">
              <a:off x="9348" y="4896"/>
              <a:ext cx="265" cy="2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3575" y="1060450"/>
            <a:ext cx="460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88988" y="949325"/>
            <a:ext cx="425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2786050" y="714356"/>
            <a:ext cx="1156135" cy="907337"/>
            <a:chOff x="4920639" y="5686794"/>
            <a:chExt cx="1651626" cy="557059"/>
          </a:xfrm>
        </p:grpSpPr>
        <p:sp>
          <p:nvSpPr>
            <p:cNvPr id="73" name="TextBox 8"/>
            <p:cNvSpPr txBox="1">
              <a:spLocks noChangeArrowheads="1"/>
            </p:cNvSpPr>
            <p:nvPr/>
          </p:nvSpPr>
          <p:spPr bwMode="auto">
            <a:xfrm>
              <a:off x="5357819" y="5786450"/>
              <a:ext cx="1214446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auto">
            <a:xfrm>
              <a:off x="4923756" y="5686794"/>
              <a:ext cx="321806" cy="35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u="sng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15"/>
            <p:cNvSpPr txBox="1">
              <a:spLocks noChangeArrowheads="1"/>
            </p:cNvSpPr>
            <p:nvPr/>
          </p:nvSpPr>
          <p:spPr bwMode="auto">
            <a:xfrm>
              <a:off x="4920639" y="5922622"/>
              <a:ext cx="785819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 rot="20503390">
            <a:off x="1202939" y="2074525"/>
            <a:ext cx="1758602" cy="986063"/>
            <a:chOff x="4429124" y="5410088"/>
            <a:chExt cx="2081748" cy="1323949"/>
          </a:xfrm>
        </p:grpSpPr>
        <p:sp>
          <p:nvSpPr>
            <p:cNvPr id="78" name="TextBox 36"/>
            <p:cNvSpPr txBox="1">
              <a:spLocks noChangeArrowheads="1"/>
            </p:cNvSpPr>
            <p:nvPr/>
          </p:nvSpPr>
          <p:spPr bwMode="auto">
            <a:xfrm>
              <a:off x="5296424" y="5734120"/>
              <a:ext cx="1214448" cy="785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4429124" y="6190973"/>
              <a:ext cx="928695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39"/>
            <p:cNvSpPr txBox="1">
              <a:spLocks noChangeArrowheads="1"/>
            </p:cNvSpPr>
            <p:nvPr/>
          </p:nvSpPr>
          <p:spPr bwMode="auto">
            <a:xfrm>
              <a:off x="4504564" y="5410088"/>
              <a:ext cx="1207226" cy="70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15"/>
            <p:cNvSpPr txBox="1">
              <a:spLocks noChangeArrowheads="1"/>
            </p:cNvSpPr>
            <p:nvPr/>
          </p:nvSpPr>
          <p:spPr bwMode="auto">
            <a:xfrm>
              <a:off x="4562944" y="6114177"/>
              <a:ext cx="785763" cy="61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 rot="19497481">
            <a:off x="2322500" y="2217050"/>
            <a:ext cx="191573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4255754" y="194282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4572000" y="1956098"/>
            <a:ext cx="1143008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643585" y="1755433"/>
            <a:ext cx="714558" cy="887550"/>
            <a:chOff x="7033" y="7850"/>
            <a:chExt cx="573" cy="554"/>
          </a:xfrm>
        </p:grpSpPr>
        <p:sp>
          <p:nvSpPr>
            <p:cNvPr id="87" name="Line 23"/>
            <p:cNvSpPr>
              <a:spLocks noChangeShapeType="1"/>
            </p:cNvSpPr>
            <p:nvPr/>
          </p:nvSpPr>
          <p:spPr bwMode="auto">
            <a:xfrm rot="180000" flipV="1">
              <a:off x="7051" y="8146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7033" y="7850"/>
              <a:ext cx="573" cy="554"/>
              <a:chOff x="7513" y="7713"/>
              <a:chExt cx="573" cy="554"/>
            </a:xfrm>
          </p:grpSpPr>
          <p:sp>
            <p:nvSpPr>
              <p:cNvPr id="89" name="Text Box 25"/>
              <p:cNvSpPr txBox="1">
                <a:spLocks noChangeArrowheads="1"/>
              </p:cNvSpPr>
              <p:nvPr/>
            </p:nvSpPr>
            <p:spPr bwMode="auto">
              <a:xfrm>
                <a:off x="7565" y="7713"/>
                <a:ext cx="521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26"/>
              <p:cNvSpPr txBox="1">
                <a:spLocks noChangeArrowheads="1"/>
              </p:cNvSpPr>
              <p:nvPr/>
            </p:nvSpPr>
            <p:spPr bwMode="auto">
              <a:xfrm>
                <a:off x="7513" y="8044"/>
                <a:ext cx="458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4071934" y="328650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05"/>
          <p:cNvGrpSpPr/>
          <p:nvPr/>
        </p:nvGrpSpPr>
        <p:grpSpPr>
          <a:xfrm>
            <a:off x="4764353" y="2956230"/>
            <a:ext cx="1634541" cy="1153619"/>
            <a:chOff x="894203" y="4055237"/>
            <a:chExt cx="1459415" cy="1153619"/>
          </a:xfrm>
        </p:grpSpPr>
        <p:grpSp>
          <p:nvGrpSpPr>
            <p:cNvPr id="11" name="Группа 135"/>
            <p:cNvGrpSpPr/>
            <p:nvPr/>
          </p:nvGrpSpPr>
          <p:grpSpPr>
            <a:xfrm>
              <a:off x="894203" y="4055237"/>
              <a:ext cx="1459415" cy="1153619"/>
              <a:chOff x="894203" y="4055237"/>
              <a:chExt cx="1459415" cy="1153619"/>
            </a:xfrm>
          </p:grpSpPr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894203" y="4055237"/>
                <a:ext cx="1459415" cy="1153619"/>
                <a:chOff x="2489" y="7724"/>
                <a:chExt cx="1184" cy="1181"/>
              </a:xfrm>
            </p:grpSpPr>
            <p:sp>
              <p:nvSpPr>
                <p:cNvPr id="11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89" y="7724"/>
                  <a:ext cx="1184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2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2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32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0" name="AutoShape 18"/>
              <p:cNvSpPr>
                <a:spLocks noChangeArrowheads="1"/>
              </p:cNvSpPr>
              <p:nvPr/>
            </p:nvSpPr>
            <p:spPr bwMode="auto">
              <a:xfrm>
                <a:off x="950369" y="4058294"/>
                <a:ext cx="127568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/>
              </a:p>
            </p:txBody>
          </p:sp>
        </p:grp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12"/>
          <p:cNvGrpSpPr/>
          <p:nvPr/>
        </p:nvGrpSpPr>
        <p:grpSpPr>
          <a:xfrm rot="19634903">
            <a:off x="1013451" y="4347510"/>
            <a:ext cx="1739635" cy="897162"/>
            <a:chOff x="4286247" y="5960838"/>
            <a:chExt cx="1739635" cy="897162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99"/>
            <p:cNvGrpSpPr/>
            <p:nvPr/>
          </p:nvGrpSpPr>
          <p:grpSpPr>
            <a:xfrm>
              <a:off x="4286247" y="5960838"/>
              <a:ext cx="1739635" cy="897162"/>
              <a:chOff x="3920683" y="5032168"/>
              <a:chExt cx="1739635" cy="897162"/>
            </a:xfrm>
          </p:grpSpPr>
          <p:sp>
            <p:nvSpPr>
              <p:cNvPr id="116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 Box 28"/>
              <p:cNvSpPr txBox="1">
                <a:spLocks noChangeArrowheads="1"/>
              </p:cNvSpPr>
              <p:nvPr/>
            </p:nvSpPr>
            <p:spPr bwMode="auto">
              <a:xfrm>
                <a:off x="3920683" y="5032168"/>
                <a:ext cx="891957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Группа 122"/>
          <p:cNvGrpSpPr/>
          <p:nvPr/>
        </p:nvGrpSpPr>
        <p:grpSpPr>
          <a:xfrm>
            <a:off x="4286248" y="4314774"/>
            <a:ext cx="1793342" cy="972596"/>
            <a:chOff x="6715140" y="4313792"/>
            <a:chExt cx="1793342" cy="972596"/>
          </a:xfrm>
        </p:grpSpPr>
        <p:sp>
          <p:nvSpPr>
            <p:cNvPr id="119" name="Text Box 28"/>
            <p:cNvSpPr txBox="1">
              <a:spLocks noChangeArrowheads="1"/>
            </p:cNvSpPr>
            <p:nvPr/>
          </p:nvSpPr>
          <p:spPr bwMode="auto">
            <a:xfrm>
              <a:off x="6715140" y="4389226"/>
              <a:ext cx="121444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29"/>
            <p:cNvSpPr txBox="1">
              <a:spLocks noChangeArrowheads="1"/>
            </p:cNvSpPr>
            <p:nvPr/>
          </p:nvSpPr>
          <p:spPr bwMode="auto">
            <a:xfrm>
              <a:off x="7851738" y="4643446"/>
              <a:ext cx="62547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36"/>
            <p:cNvSpPr txBox="1">
              <a:spLocks noChangeArrowheads="1"/>
            </p:cNvSpPr>
            <p:nvPr/>
          </p:nvSpPr>
          <p:spPr bwMode="auto">
            <a:xfrm>
              <a:off x="7875878" y="4313792"/>
              <a:ext cx="571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cap="all" dirty="0" err="1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7794102" y="4745434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4429124" y="535782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32"/>
          <p:cNvGrpSpPr/>
          <p:nvPr/>
        </p:nvGrpSpPr>
        <p:grpSpPr>
          <a:xfrm>
            <a:off x="2428860" y="3959560"/>
            <a:ext cx="1833247" cy="1213240"/>
            <a:chOff x="2428860" y="4238916"/>
            <a:chExt cx="1833247" cy="1213240"/>
          </a:xfrm>
        </p:grpSpPr>
        <p:sp>
          <p:nvSpPr>
            <p:cNvPr id="125" name="Text Box 34"/>
            <p:cNvSpPr txBox="1">
              <a:spLocks noChangeArrowheads="1"/>
            </p:cNvSpPr>
            <p:nvPr/>
          </p:nvSpPr>
          <p:spPr bwMode="auto">
            <a:xfrm>
              <a:off x="2428860" y="4629644"/>
              <a:ext cx="1009662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28"/>
            <p:cNvSpPr txBox="1">
              <a:spLocks noChangeArrowheads="1"/>
            </p:cNvSpPr>
            <p:nvPr/>
          </p:nvSpPr>
          <p:spPr bwMode="auto">
            <a:xfrm>
              <a:off x="3261975" y="4238916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28"/>
            <p:cNvSpPr txBox="1">
              <a:spLocks noChangeArrowheads="1"/>
            </p:cNvSpPr>
            <p:nvPr/>
          </p:nvSpPr>
          <p:spPr bwMode="auto">
            <a:xfrm>
              <a:off x="3457423" y="4737776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428992" y="4871520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33"/>
          <p:cNvGrpSpPr/>
          <p:nvPr/>
        </p:nvGrpSpPr>
        <p:grpSpPr>
          <a:xfrm>
            <a:off x="2412014" y="4759026"/>
            <a:ext cx="1823696" cy="980088"/>
            <a:chOff x="2357422" y="5354628"/>
            <a:chExt cx="1823696" cy="980088"/>
          </a:xfrm>
        </p:grpSpPr>
        <p:sp>
          <p:nvSpPr>
            <p:cNvPr id="128" name="Text Box 28"/>
            <p:cNvSpPr txBox="1">
              <a:spLocks noChangeArrowheads="1"/>
            </p:cNvSpPr>
            <p:nvPr/>
          </p:nvSpPr>
          <p:spPr bwMode="auto">
            <a:xfrm>
              <a:off x="3180986" y="5354628"/>
              <a:ext cx="100013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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28"/>
            <p:cNvSpPr txBox="1">
              <a:spLocks noChangeArrowheads="1"/>
            </p:cNvSpPr>
            <p:nvPr/>
          </p:nvSpPr>
          <p:spPr bwMode="auto">
            <a:xfrm>
              <a:off x="3307016" y="5772806"/>
              <a:ext cx="785818" cy="56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3286116" y="5857892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 Box 34"/>
            <p:cNvSpPr txBox="1">
              <a:spLocks noChangeArrowheads="1"/>
            </p:cNvSpPr>
            <p:nvPr/>
          </p:nvSpPr>
          <p:spPr bwMode="auto">
            <a:xfrm>
              <a:off x="2357422" y="5500702"/>
              <a:ext cx="1009662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2643174" y="55439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37"/>
          <p:cNvGrpSpPr/>
          <p:nvPr/>
        </p:nvGrpSpPr>
        <p:grpSpPr>
          <a:xfrm rot="19364657">
            <a:off x="1073202" y="5511098"/>
            <a:ext cx="1643074" cy="548346"/>
            <a:chOff x="1214414" y="5523860"/>
            <a:chExt cx="1643074" cy="548346"/>
          </a:xfrm>
        </p:grpSpPr>
        <p:sp>
          <p:nvSpPr>
            <p:cNvPr id="136" name="Text Box 28"/>
            <p:cNvSpPr txBox="1">
              <a:spLocks noChangeArrowheads="1"/>
            </p:cNvSpPr>
            <p:nvPr/>
          </p:nvSpPr>
          <p:spPr bwMode="auto">
            <a:xfrm flipH="1">
              <a:off x="1214414" y="5523860"/>
              <a:ext cx="8961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28794" y="554898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ru-RU" sz="28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42"/>
          <p:cNvGrpSpPr/>
          <p:nvPr/>
        </p:nvGrpSpPr>
        <p:grpSpPr>
          <a:xfrm>
            <a:off x="7072330" y="5286388"/>
            <a:ext cx="714380" cy="646331"/>
            <a:chOff x="6929454" y="5286388"/>
            <a:chExt cx="714380" cy="646331"/>
          </a:xfrm>
        </p:grpSpPr>
        <p:sp>
          <p:nvSpPr>
            <p:cNvPr id="139" name="TextBox 138"/>
            <p:cNvSpPr txBox="1"/>
            <p:nvPr/>
          </p:nvSpPr>
          <p:spPr>
            <a:xfrm>
              <a:off x="6929454" y="528638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a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ц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41" name="Прямая со стрелкой 140"/>
            <p:cNvCxnSpPr/>
            <p:nvPr/>
          </p:nvCxnSpPr>
          <p:spPr bwMode="auto">
            <a:xfrm rot="16200000" flipH="1">
              <a:off x="7142975" y="5214157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44"/>
          <p:cNvGrpSpPr/>
          <p:nvPr/>
        </p:nvGrpSpPr>
        <p:grpSpPr>
          <a:xfrm>
            <a:off x="8572528" y="4354305"/>
            <a:ext cx="714380" cy="646331"/>
            <a:chOff x="6786578" y="3000373"/>
            <a:chExt cx="714380" cy="646331"/>
          </a:xfrm>
        </p:grpSpPr>
        <p:sp>
          <p:nvSpPr>
            <p:cNvPr id="140" name="TextBox 139"/>
            <p:cNvSpPr txBox="1"/>
            <p:nvPr/>
          </p:nvSpPr>
          <p:spPr>
            <a:xfrm>
              <a:off x="6786578" y="3000373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0014AC"/>
                </a:solidFill>
              </a:endParaRPr>
            </a:p>
          </p:txBody>
        </p:sp>
        <p:cxnSp>
          <p:nvCxnSpPr>
            <p:cNvPr id="142" name="Прямая со стрелкой 141"/>
            <p:cNvCxnSpPr/>
            <p:nvPr/>
          </p:nvCxnSpPr>
          <p:spPr bwMode="auto">
            <a:xfrm>
              <a:off x="6858016" y="3115953"/>
              <a:ext cx="396000" cy="859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6929454" y="7857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 = x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 =y</a:t>
            </a:r>
            <a:r>
              <a:rPr lang="en-US" sz="20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286248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32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20675422">
            <a:off x="6330499" y="1842562"/>
            <a:ext cx="26395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x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 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rot="20028014">
            <a:off x="6215074" y="300037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 =y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83" grpId="0" animBg="1"/>
      <p:bldP spid="84" grpId="0"/>
      <p:bldP spid="85" grpId="0"/>
      <p:bldP spid="91" grpId="0"/>
      <p:bldP spid="124" grpId="0"/>
      <p:bldP spid="135" grpId="0"/>
      <p:bldP spid="146" grpId="0"/>
      <p:bldP spid="147" grpId="0"/>
      <p:bldP spid="148" grpId="0" animBg="1"/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2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№1 задача №1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Автомобиль при торможении двигается с ускорением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0,5м/с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останавливается через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начала торможения.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скорость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имел  автомобиль в момент начала торможения? Какой путь он прошёл за это время?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AutoShape 2"/>
          <p:cNvCxnSpPr>
            <a:cxnSpLocks noChangeShapeType="1"/>
          </p:cNvCxnSpPr>
          <p:nvPr/>
        </p:nvCxnSpPr>
        <p:spPr bwMode="auto">
          <a:xfrm>
            <a:off x="3157551" y="2387591"/>
            <a:ext cx="2992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3421076" y="2211378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" name="AutoShape 4"/>
          <p:cNvCxnSpPr>
            <a:cxnSpLocks noChangeShapeType="1"/>
          </p:cNvCxnSpPr>
          <p:nvPr/>
        </p:nvCxnSpPr>
        <p:spPr bwMode="auto">
          <a:xfrm>
            <a:off x="5429263" y="2211378"/>
            <a:ext cx="388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 flipH="1">
            <a:off x="4724413" y="2071678"/>
            <a:ext cx="428625" cy="14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27751" y="2414578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643306" y="1849426"/>
            <a:ext cx="400050" cy="333375"/>
            <a:chOff x="3273" y="7855"/>
            <a:chExt cx="632" cy="52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583231" y="1849426"/>
            <a:ext cx="400050" cy="333375"/>
            <a:chOff x="3273" y="7855"/>
            <a:chExt cx="632" cy="526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862506" y="1714488"/>
            <a:ext cx="400050" cy="333375"/>
            <a:chOff x="3273" y="7855"/>
            <a:chExt cx="632" cy="526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TextBox 16">
            <a:hlinkClick r:id="rId8" action="ppaction://hlinkpres?slideindex=1&amp;slidetitle="/>
          </p:cNvPr>
          <p:cNvSpPr txBox="1"/>
          <p:nvPr/>
        </p:nvSpPr>
        <p:spPr>
          <a:xfrm>
            <a:off x="2357422" y="2643182"/>
            <a:ext cx="6786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Поезд двигалась равнозамедленно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42844" y="1357298"/>
            <a:ext cx="20002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а=0,5м/с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S-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215208" y="2356636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9862" y="2643182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5786" y="3405846"/>
            <a:ext cx="185738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6" y="3929066"/>
            <a:ext cx="314324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 =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20с 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844" y="4500570"/>
            <a:ext cx="185738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10м/с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1172" y="3458816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967917" y="3458816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7818787" y="3214686"/>
            <a:ext cx="896628" cy="1033336"/>
            <a:chOff x="6856" y="7876"/>
            <a:chExt cx="719" cy="645"/>
          </a:xfrm>
          <a:solidFill>
            <a:srgbClr val="66CCFF"/>
          </a:solidFill>
        </p:grpSpPr>
        <p:sp>
          <p:nvSpPr>
            <p:cNvPr id="28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3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500430" y="4429132"/>
            <a:ext cx="785818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4286248" y="4384990"/>
            <a:ext cx="2000264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10м/с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22"/>
          <p:cNvGrpSpPr>
            <a:grpSpLocks/>
          </p:cNvGrpSpPr>
          <p:nvPr/>
        </p:nvGrpSpPr>
        <p:grpSpPr bwMode="auto">
          <a:xfrm>
            <a:off x="6286512" y="4242114"/>
            <a:ext cx="2428296" cy="951628"/>
            <a:chOff x="6856" y="7927"/>
            <a:chExt cx="1222" cy="594"/>
          </a:xfrm>
          <a:solidFill>
            <a:srgbClr val="66CCFF"/>
          </a:solidFill>
        </p:grpSpPr>
        <p:sp>
          <p:nvSpPr>
            <p:cNvPr id="35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6856" y="7927"/>
              <a:ext cx="1222" cy="594"/>
              <a:chOff x="7336" y="7790"/>
              <a:chExt cx="1222" cy="594"/>
            </a:xfrm>
            <a:grpFill/>
          </p:grpSpPr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90"/>
                <a:ext cx="1222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0,5</a:t>
                </a:r>
                <a:r>
                  <a:rPr lang="ru-RU" sz="28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м/с</a:t>
                </a:r>
                <a:r>
                  <a:rPr lang="ru-RU" sz="2800" b="1" u="sng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u="sng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ru-RU" sz="2800" b="0" i="0" u="sng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20с)</a:t>
                </a:r>
                <a:r>
                  <a:rPr kumimoji="0" lang="en-US" sz="2800" b="1" i="0" u="sng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sng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7660" y="8091"/>
                <a:ext cx="360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2000232" y="5000636"/>
            <a:ext cx="785818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786050" y="5000636"/>
            <a:ext cx="1214446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200м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3891312" y="5000636"/>
            <a:ext cx="1000132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100м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hlinkClick r:id="rId8" action="ppaction://hlinkpres?slideindex=1&amp;slidetitle="/>
          </p:cNvPr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 начале торможения автомобиль имел скорость 10м/с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за время торможения он пройдёт 100м.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143636" y="2428868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00826" y="10715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01058" y="18573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 flipH="1" flipV="1">
            <a:off x="5715802" y="1999446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29"/>
          <p:cNvSpPr>
            <a:spLocks noChangeShapeType="1"/>
          </p:cNvSpPr>
          <p:nvPr/>
        </p:nvSpPr>
        <p:spPr bwMode="auto">
          <a:xfrm>
            <a:off x="6429388" y="1714488"/>
            <a:ext cx="1571636" cy="71438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build="p"/>
      <p:bldP spid="21" grpId="0" animBg="1"/>
      <p:bldP spid="22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  <p:bldP spid="46" grpId="0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№1 задача №2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пройдет автомобиль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двигаясь из состояния покоя с ускорением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?Какова будет его скорость?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AutoShape 2"/>
          <p:cNvCxnSpPr>
            <a:cxnSpLocks noChangeShapeType="1"/>
          </p:cNvCxnSpPr>
          <p:nvPr/>
        </p:nvCxnSpPr>
        <p:spPr bwMode="auto">
          <a:xfrm>
            <a:off x="3157551" y="2013736"/>
            <a:ext cx="2992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3421076" y="1837523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" name="AutoShape 4"/>
          <p:cNvCxnSpPr>
            <a:cxnSpLocks noChangeShapeType="1"/>
          </p:cNvCxnSpPr>
          <p:nvPr/>
        </p:nvCxnSpPr>
        <p:spPr bwMode="auto">
          <a:xfrm>
            <a:off x="5429263" y="1837523"/>
            <a:ext cx="388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4844104" y="1643231"/>
            <a:ext cx="366728" cy="14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27751" y="2040723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43306" y="1475571"/>
            <a:ext cx="400050" cy="333375"/>
            <a:chOff x="3273" y="7855"/>
            <a:chExt cx="632" cy="52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583231" y="1420798"/>
            <a:ext cx="400050" cy="333375"/>
            <a:chOff x="3273" y="7855"/>
            <a:chExt cx="632" cy="526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862506" y="1285860"/>
            <a:ext cx="400050" cy="333375"/>
            <a:chOff x="3273" y="7742"/>
            <a:chExt cx="632" cy="526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73" y="7742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TextBox 16">
            <a:hlinkClick r:id="rId8" action="ppaction://hlinkpres?slideindex=1&amp;slidetitle="/>
          </p:cNvPr>
          <p:cNvSpPr txBox="1"/>
          <p:nvPr/>
        </p:nvSpPr>
        <p:spPr>
          <a:xfrm>
            <a:off x="2143108" y="2571744"/>
            <a:ext cx="6786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Автомобиль двигалась равноускоренно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42844" y="1214422"/>
            <a:ext cx="20002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а=0,6м/с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S-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072332" y="2142322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2844" y="24272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5786" y="3405846"/>
            <a:ext cx="207170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876" y="3929066"/>
            <a:ext cx="335755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10с= 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357554" y="3956362"/>
            <a:ext cx="10001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1172" y="3458816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967917" y="3458816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7818787" y="3214686"/>
            <a:ext cx="896628" cy="1033336"/>
            <a:chOff x="6856" y="7876"/>
            <a:chExt cx="719" cy="645"/>
          </a:xfrm>
          <a:solidFill>
            <a:srgbClr val="66CCFF"/>
          </a:solidFill>
        </p:grpSpPr>
        <p:sp>
          <p:nvSpPr>
            <p:cNvPr id="28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3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643306" y="4572008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4357687" y="4572008"/>
            <a:ext cx="714380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22"/>
          <p:cNvGrpSpPr>
            <a:grpSpLocks/>
          </p:cNvGrpSpPr>
          <p:nvPr/>
        </p:nvGrpSpPr>
        <p:grpSpPr bwMode="auto">
          <a:xfrm>
            <a:off x="5000629" y="4358352"/>
            <a:ext cx="2500333" cy="961243"/>
            <a:chOff x="6856" y="7921"/>
            <a:chExt cx="2005" cy="600"/>
          </a:xfrm>
          <a:solidFill>
            <a:srgbClr val="66CCFF"/>
          </a:solidFill>
        </p:grpSpPr>
        <p:sp>
          <p:nvSpPr>
            <p:cNvPr id="35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6856" y="7921"/>
              <a:ext cx="2005" cy="600"/>
              <a:chOff x="7336" y="7784"/>
              <a:chExt cx="2005" cy="600"/>
            </a:xfrm>
            <a:grpFill/>
          </p:grpSpPr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84"/>
                <a:ext cx="2005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0,6</a:t>
                </a:r>
                <a:r>
                  <a:rPr lang="ru-RU" sz="2800" b="1" u="sng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м/с</a:t>
                </a:r>
                <a:r>
                  <a:rPr lang="ru-RU" sz="2800" b="1" u="sng" baseline="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="1" u="sng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(10с)</a:t>
                </a:r>
                <a:r>
                  <a:rPr kumimoji="0" lang="en-US" sz="2800" b="1" i="0" u="sng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sng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7886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215206" y="4572008"/>
            <a:ext cx="128588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=30м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hlinkClick r:id="rId8" action="ppaction://hlinkpres?slideindex=1&amp;slidetitle="/>
          </p:cNvPr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 через 20 секунд поезд  наберёт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6м/с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за это время он пройдёт 30м.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43636" y="2428868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00826" y="10715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01058" y="18573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5715802" y="1999446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6429388" y="1655372"/>
            <a:ext cx="1357322" cy="773496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build="p"/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9" grpId="0" animBg="1"/>
      <p:bldP spid="41" grpId="0" animBg="1"/>
      <p:bldP spid="40" grpId="0" animBg="1"/>
      <p:bldP spid="43" grpId="0"/>
      <p:bldP spid="44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714356"/>
            <a:ext cx="5072098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СР №1</a:t>
            </a:r>
          </a:p>
          <a:p>
            <a:pPr algn="ctr">
              <a:lnSpc>
                <a:spcPts val="3000"/>
              </a:lnSpc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  <a:p>
            <a:pPr algn="ctr">
              <a:lnSpc>
                <a:spcPts val="3000"/>
              </a:lnSpc>
            </a:pPr>
            <a:endParaRPr lang="ru-RU" sz="44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2868"/>
            <a:ext cx="91440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кинематика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2      задача№1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Вагонетка движется из состояния покоя с ускорением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0,25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иметь вагонетка через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начала движения?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0140" y="1714488"/>
            <a:ext cx="20002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м/с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а=0,25м/с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S-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242504" y="2713826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57158" y="3000372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157551" y="2387591"/>
            <a:ext cx="2992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3421076" y="2211378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5429263" y="2211378"/>
            <a:ext cx="388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 flipH="1">
            <a:off x="4724413" y="2071678"/>
            <a:ext cx="428625" cy="14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27751" y="2414578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643306" y="1849426"/>
            <a:ext cx="400050" cy="333375"/>
            <a:chOff x="3273" y="7855"/>
            <a:chExt cx="632" cy="526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5583231" y="1849426"/>
            <a:ext cx="400050" cy="333375"/>
            <a:chOff x="3273" y="7855"/>
            <a:chExt cx="632" cy="526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862506" y="1714488"/>
            <a:ext cx="400050" cy="333375"/>
            <a:chOff x="3273" y="7855"/>
            <a:chExt cx="632" cy="526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TextBox 19">
            <a:hlinkClick r:id="rId8" action="ppaction://hlinkpres?slideindex=1&amp;slidetitle="/>
          </p:cNvPr>
          <p:cNvSpPr txBox="1"/>
          <p:nvPr/>
        </p:nvSpPr>
        <p:spPr>
          <a:xfrm>
            <a:off x="2357422" y="2643182"/>
            <a:ext cx="6786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Вагонетка двигалась равноускоренно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8" action="ppaction://hlinkpres?slideindex=1&amp;slidetitle="/>
          </p:cNvPr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через 10 секунд скорость вагонетки достигнет 2,5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м/с, за это время она пройдёт 12,5м.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3387378"/>
            <a:ext cx="221457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281172" y="3458816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967917" y="3458816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7818782" y="3214686"/>
            <a:ext cx="753217" cy="1033336"/>
            <a:chOff x="6856" y="7876"/>
            <a:chExt cx="604" cy="645"/>
          </a:xfrm>
          <a:solidFill>
            <a:srgbClr val="66CCFF"/>
          </a:solidFill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6856" y="7876"/>
              <a:ext cx="604" cy="645"/>
              <a:chOff x="7336" y="7739"/>
              <a:chExt cx="604" cy="645"/>
            </a:xfrm>
            <a:grpFill/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604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0" y="3929066"/>
            <a:ext cx="35718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0+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0,25м/с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10с =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343906" y="3929066"/>
            <a:ext cx="121444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2,5м/с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4493207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5357818" y="4357694"/>
            <a:ext cx="2367490" cy="1033336"/>
            <a:chOff x="6856" y="7876"/>
            <a:chExt cx="644" cy="645"/>
          </a:xfrm>
          <a:solidFill>
            <a:srgbClr val="66CCFF"/>
          </a:solidFill>
        </p:grpSpPr>
        <p:grpSp>
          <p:nvGrpSpPr>
            <p:cNvPr id="34" name="Group 24"/>
            <p:cNvGrpSpPr>
              <a:grpSpLocks/>
            </p:cNvGrpSpPr>
            <p:nvPr/>
          </p:nvGrpSpPr>
          <p:grpSpPr bwMode="auto">
            <a:xfrm>
              <a:off x="6856" y="7876"/>
              <a:ext cx="644" cy="645"/>
              <a:chOff x="7336" y="7739"/>
              <a:chExt cx="644" cy="645"/>
            </a:xfrm>
            <a:grpFill/>
          </p:grpSpPr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644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0,25м/с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(10</a:t>
                </a:r>
                <a:r>
                  <a:rPr lang="en-US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7524" y="8091"/>
                <a:ext cx="162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 rot="180000" flipV="1">
              <a:off x="6871" y="8178"/>
              <a:ext cx="620" cy="6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715336" y="4572008"/>
            <a:ext cx="1500134" cy="52322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=12,5м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Стр.17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143636" y="2428868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00826" y="10715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01058" y="18573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 flipH="1" flipV="1">
            <a:off x="5715802" y="1999446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29"/>
          <p:cNvSpPr>
            <a:spLocks noChangeShapeType="1"/>
          </p:cNvSpPr>
          <p:nvPr/>
        </p:nvSpPr>
        <p:spPr bwMode="auto">
          <a:xfrm flipV="1">
            <a:off x="6429388" y="1655372"/>
            <a:ext cx="1357322" cy="773496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1" grpId="0"/>
      <p:bldP spid="42" grpId="0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кинематика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задача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Поезд, движущийся с ускорением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.Чему равна его скорость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пройденный путь через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начала торможения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начальная  скорость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м/с?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0140" y="1714488"/>
            <a:ext cx="20002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м/с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а=0,5м/с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S-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242504" y="2713826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57158" y="3000372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157551" y="2387591"/>
            <a:ext cx="2992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3421076" y="2211378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5429263" y="2211378"/>
            <a:ext cx="388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 flipH="1">
            <a:off x="4724413" y="2071678"/>
            <a:ext cx="428625" cy="14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27751" y="2414578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43306" y="1849426"/>
            <a:ext cx="400050" cy="333375"/>
            <a:chOff x="3273" y="7855"/>
            <a:chExt cx="632" cy="526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583231" y="1849426"/>
            <a:ext cx="400050" cy="333375"/>
            <a:chOff x="3273" y="7855"/>
            <a:chExt cx="632" cy="526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862506" y="1714488"/>
            <a:ext cx="400050" cy="333375"/>
            <a:chOff x="3273" y="7855"/>
            <a:chExt cx="632" cy="526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TextBox 19">
            <a:hlinkClick r:id="rId8" action="ppaction://hlinkpres?slideindex=1&amp;slidetitle="/>
          </p:cNvPr>
          <p:cNvSpPr txBox="1"/>
          <p:nvPr/>
        </p:nvSpPr>
        <p:spPr>
          <a:xfrm>
            <a:off x="2357422" y="2643182"/>
            <a:ext cx="6786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Поезд двигалась равнозамедленно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8" action="ppaction://hlinkpres?slideindex=1&amp;slidetitle="/>
          </p:cNvPr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через 30 секунд поезд остановится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за это время он пройдёт 225м.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3387378"/>
            <a:ext cx="185738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281172" y="3458816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967917" y="3458816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7818787" y="3214686"/>
            <a:ext cx="896628" cy="1033336"/>
            <a:chOff x="6856" y="7876"/>
            <a:chExt cx="719" cy="645"/>
          </a:xfrm>
          <a:solidFill>
            <a:srgbClr val="66CCFF"/>
          </a:solidFill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0" y="3929066"/>
            <a:ext cx="40719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м/с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30с =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857620" y="3956362"/>
            <a:ext cx="10001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214810" y="4572008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6127616" y="4357694"/>
            <a:ext cx="2536596" cy="1033336"/>
            <a:chOff x="6801" y="7876"/>
            <a:chExt cx="690" cy="645"/>
          </a:xfrm>
          <a:solidFill>
            <a:srgbClr val="66CCFF"/>
          </a:solidFill>
        </p:grpSpPr>
        <p:grpSp>
          <p:nvGrpSpPr>
            <p:cNvPr id="34" name="Group 24"/>
            <p:cNvGrpSpPr>
              <a:grpSpLocks/>
            </p:cNvGrpSpPr>
            <p:nvPr/>
          </p:nvGrpSpPr>
          <p:grpSpPr bwMode="auto">
            <a:xfrm>
              <a:off x="6801" y="7876"/>
              <a:ext cx="602" cy="645"/>
              <a:chOff x="7281" y="7739"/>
              <a:chExt cx="602" cy="645"/>
            </a:xfrm>
            <a:grpFill/>
          </p:grpSpPr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7281" y="7739"/>
                <a:ext cx="602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0,5м/с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(30</a:t>
                </a:r>
                <a:r>
                  <a:rPr lang="en-US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7524" y="8091"/>
                <a:ext cx="162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 rot="180000" flipV="1">
              <a:off x="6871" y="8178"/>
              <a:ext cx="620" cy="6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215338" y="4616150"/>
            <a:ext cx="1143008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=6м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4929190" y="4544712"/>
            <a:ext cx="1285884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·30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857620" y="5214950"/>
            <a:ext cx="1500198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=45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153098" y="5220341"/>
            <a:ext cx="1000132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225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Стр.17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6143636" y="2428868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00826" y="10715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01058" y="18573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 flipH="1" flipV="1">
            <a:off x="5715802" y="1999446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6429388" y="1732646"/>
            <a:ext cx="1428760" cy="655264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3 .З№1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Шарик начинает скатываться с желоба с ускорением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3м/с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Какое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расстояние 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пройдет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секунды?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8702" y="1142984"/>
            <a:ext cx="20002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м/с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t=2c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а=3м/с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S-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171066" y="2142322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85720" y="2428868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2214546" y="2071678"/>
            <a:ext cx="3071834" cy="28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4643438" y="1854188"/>
            <a:ext cx="388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3428992" y="1714488"/>
            <a:ext cx="50006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4876" y="2238369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2714612" y="1309675"/>
            <a:ext cx="400050" cy="333375"/>
            <a:chOff x="3273" y="7855"/>
            <a:chExt cx="632" cy="526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654537" y="1452551"/>
            <a:ext cx="400050" cy="333375"/>
            <a:chOff x="3273" y="7855"/>
            <a:chExt cx="632" cy="526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3442484" y="1309675"/>
            <a:ext cx="400050" cy="333375"/>
            <a:chOff x="3273" y="7855"/>
            <a:chExt cx="632" cy="526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4" name="TextBox 23">
            <a:hlinkClick r:id="rId8" action="ppaction://hlinkpres?slideindex=1&amp;slidetitle="/>
          </p:cNvPr>
          <p:cNvSpPr txBox="1"/>
          <p:nvPr/>
        </p:nvSpPr>
        <p:spPr>
          <a:xfrm>
            <a:off x="2357422" y="2643182"/>
            <a:ext cx="600079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Шарик двигался равноускоренно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7356" y="3387378"/>
            <a:ext cx="221457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281172" y="3458816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967917" y="3458816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7818782" y="3214686"/>
            <a:ext cx="753217" cy="1033336"/>
            <a:chOff x="6856" y="7876"/>
            <a:chExt cx="604" cy="645"/>
          </a:xfrm>
          <a:solidFill>
            <a:srgbClr val="66CCFF"/>
          </a:solidFill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6856" y="7876"/>
              <a:ext cx="604" cy="645"/>
              <a:chOff x="7336" y="7739"/>
              <a:chExt cx="604" cy="645"/>
            </a:xfrm>
            <a:grpFill/>
          </p:grpSpPr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604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0" y="3929066"/>
            <a:ext cx="30003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0+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2с =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786050" y="3929066"/>
            <a:ext cx="107157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6м/с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572132" y="4493207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6561829" y="4357694"/>
            <a:ext cx="2334404" cy="1033336"/>
            <a:chOff x="6856" y="7876"/>
            <a:chExt cx="635" cy="645"/>
          </a:xfrm>
          <a:solidFill>
            <a:srgbClr val="66CCFF"/>
          </a:solidFill>
        </p:grpSpPr>
        <p:grpSp>
          <p:nvGrpSpPr>
            <p:cNvPr id="37" name="Group 24"/>
            <p:cNvGrpSpPr>
              <a:grpSpLocks/>
            </p:cNvGrpSpPr>
            <p:nvPr/>
          </p:nvGrpSpPr>
          <p:grpSpPr bwMode="auto">
            <a:xfrm>
              <a:off x="6856" y="7876"/>
              <a:ext cx="489" cy="645"/>
              <a:chOff x="7336" y="7739"/>
              <a:chExt cx="489" cy="645"/>
            </a:xfrm>
            <a:grpFill/>
          </p:grpSpPr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48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3м/с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2c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524" y="8091"/>
                <a:ext cx="162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rot="180000" flipV="1">
              <a:off x="6871" y="8178"/>
              <a:ext cx="620" cy="6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215338" y="4616150"/>
            <a:ext cx="1143008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=6м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hlinkClick r:id="rId8" action="ppaction://hlinkpres?slideindex=1&amp;slidetitle="/>
          </p:cNvPr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через две секунды скорость шарика достигнет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6м/с, за это время он пройдёт 6м.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143636" y="2143116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00826" y="78579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01058" y="157161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 flipH="1" flipV="1">
            <a:off x="5715802" y="1713694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29"/>
          <p:cNvSpPr>
            <a:spLocks noChangeShapeType="1"/>
          </p:cNvSpPr>
          <p:nvPr/>
        </p:nvSpPr>
        <p:spPr bwMode="auto">
          <a:xfrm flipV="1">
            <a:off x="6429388" y="1357298"/>
            <a:ext cx="1357322" cy="773496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41" grpId="0" animBg="1"/>
      <p:bldP spid="42" grpId="0" animBg="1"/>
      <p:bldP spid="43" grpId="0" animBg="1"/>
      <p:bldP spid="45" grpId="0"/>
      <p:bldP spid="46" grpId="0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46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1б, в№3.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Шарик начинает скатываться с желоба с ускорением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Какое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пройдет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секунды, и какой будет его с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корость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7929586" y="1785926"/>
            <a:ext cx="785818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7143768" y="1428736"/>
            <a:ext cx="509604" cy="22860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742395" y="2214554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6529404" y="1214422"/>
            <a:ext cx="400050" cy="333375"/>
            <a:chOff x="3273" y="7855"/>
            <a:chExt cx="632" cy="526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8083561" y="1452551"/>
            <a:ext cx="400050" cy="333375"/>
            <a:chOff x="3273" y="7855"/>
            <a:chExt cx="632" cy="526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7362836" y="1214422"/>
            <a:ext cx="400050" cy="333375"/>
            <a:chOff x="3273" y="7855"/>
            <a:chExt cx="632" cy="526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1000894" y="2785264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5548" y="307181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86380" y="3068422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5973125" y="3068422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3500430" y="3714752"/>
            <a:ext cx="2356461" cy="1033336"/>
            <a:chOff x="6856" y="7876"/>
            <a:chExt cx="641" cy="645"/>
          </a:xfrm>
          <a:solidFill>
            <a:srgbClr val="66CCFF"/>
          </a:solidFill>
        </p:grpSpPr>
        <p:grpSp>
          <p:nvGrpSpPr>
            <p:cNvPr id="37" name="Group 24"/>
            <p:cNvGrpSpPr>
              <a:grpSpLocks/>
            </p:cNvGrpSpPr>
            <p:nvPr/>
          </p:nvGrpSpPr>
          <p:grpSpPr bwMode="auto">
            <a:xfrm>
              <a:off x="6856" y="7876"/>
              <a:ext cx="641" cy="645"/>
              <a:chOff x="7336" y="7739"/>
              <a:chExt cx="641" cy="645"/>
            </a:xfrm>
            <a:grpFill/>
          </p:grpSpPr>
          <p:sp>
            <p:nvSpPr>
              <p:cNvPr id="38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641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2м/с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(4</a:t>
                </a:r>
                <a:r>
                  <a:rPr lang="en-US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26"/>
              <p:cNvSpPr txBox="1">
                <a:spLocks noChangeArrowheads="1"/>
              </p:cNvSpPr>
              <p:nvPr/>
            </p:nvSpPr>
            <p:spPr bwMode="auto">
              <a:xfrm>
                <a:off x="7524" y="8091"/>
                <a:ext cx="162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rot="180000" flipV="1">
              <a:off x="6871" y="8178"/>
              <a:ext cx="620" cy="6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929322" y="3824424"/>
            <a:ext cx="1571636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hlinkClick r:id="rId8" action="ppaction://hlinkpres?slideindex=1&amp;slidetitle="/>
          </p:cNvPr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за 4 секунды скорость шарика увеличится до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8м/с, за это время он пройдёт 16м.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428736"/>
            <a:ext cx="2000232" cy="2286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B0FB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=0м/с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а=2м/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4с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=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? м/с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14480" y="1785926"/>
            <a:ext cx="564360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Шарик разгоняется с ускорением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0,2 м/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т.е. его скорость увеличивается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0,2м/с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каждую секунду по закону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=0+2м/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·4с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= 8м/с.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6215074" y="1357298"/>
            <a:ext cx="2500330" cy="10302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71934" y="2859085"/>
            <a:ext cx="280987" cy="141287"/>
          </a:xfrm>
          <a:prstGeom prst="rightArrow">
            <a:avLst>
              <a:gd name="adj1" fmla="val 50000"/>
              <a:gd name="adj2" fmla="val 49719"/>
            </a:avLst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785918" y="3143249"/>
            <a:ext cx="35004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эти 4 с шарик  пройдёт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71736" y="3895862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6823985" y="2824292"/>
            <a:ext cx="896627" cy="1033336"/>
            <a:chOff x="6856" y="7876"/>
            <a:chExt cx="719" cy="645"/>
          </a:xfrm>
          <a:solidFill>
            <a:srgbClr val="66CCFF"/>
          </a:solidFill>
        </p:grpSpPr>
        <p:sp>
          <p:nvSpPr>
            <p:cNvPr id="28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3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3714752"/>
            <a:ext cx="2285984" cy="2071702"/>
            <a:chOff x="12960" y="127"/>
            <a:chExt cx="3637" cy="2791"/>
          </a:xfrm>
        </p:grpSpPr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>
              <a:off x="12960" y="2784"/>
              <a:ext cx="3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 flipV="1">
              <a:off x="13248" y="517"/>
              <a:ext cx="0" cy="2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3392" y="127"/>
              <a:ext cx="525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6072" y="2258"/>
              <a:ext cx="525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2844" y="4143380"/>
            <a:ext cx="571504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00166" y="4786322"/>
            <a:ext cx="6786610" cy="714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перемещение равно площади под графиком скорости. Т.е. площади этого треугольника.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>
            <a:off x="183802" y="4597726"/>
            <a:ext cx="1144452" cy="1061645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AutoShape 14"/>
          <p:cNvCxnSpPr>
            <a:cxnSpLocks noChangeShapeType="1"/>
          </p:cNvCxnSpPr>
          <p:nvPr/>
        </p:nvCxnSpPr>
        <p:spPr bwMode="auto">
          <a:xfrm flipV="1">
            <a:off x="171711" y="4388174"/>
            <a:ext cx="1343695" cy="1286271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6" name="AutoShape 15"/>
          <p:cNvCxnSpPr>
            <a:cxnSpLocks noChangeShapeType="1"/>
          </p:cNvCxnSpPr>
          <p:nvPr/>
        </p:nvCxnSpPr>
        <p:spPr bwMode="auto">
          <a:xfrm>
            <a:off x="1342050" y="4500570"/>
            <a:ext cx="0" cy="129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7" name="AutoShape 16"/>
          <p:cNvCxnSpPr>
            <a:cxnSpLocks noChangeShapeType="1"/>
          </p:cNvCxnSpPr>
          <p:nvPr/>
        </p:nvCxnSpPr>
        <p:spPr bwMode="auto">
          <a:xfrm>
            <a:off x="180892" y="4572008"/>
            <a:ext cx="122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1071538" y="5715016"/>
            <a:ext cx="571504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15074" y="5429264"/>
            <a:ext cx="2857520" cy="5715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=16м.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25" grpId="0" animBg="1"/>
      <p:bldP spid="26" grpId="0" animBg="1"/>
      <p:bldP spid="40" grpId="0" animBg="1"/>
      <p:bldP spid="43" grpId="0" animBg="1"/>
      <p:bldP spid="44" grpId="0" animBg="1"/>
      <p:bldP spid="3" grpId="0" animBg="1"/>
      <p:bldP spid="49" grpId="0" build="p" animBg="1"/>
      <p:bldP spid="5" grpId="0" animBg="1"/>
      <p:bldP spid="51" grpId="0" uiExpand="1" build="p" animBg="1"/>
      <p:bldP spid="52" grpId="0" animBg="1"/>
      <p:bldP spid="11" grpId="0"/>
      <p:bldP spid="13" grpId="0" uiExpand="1" build="p" bldLvl="2" animBg="1"/>
      <p:bldP spid="14" grpId="0" animBg="1"/>
      <p:bldP spid="70" grpId="0"/>
      <p:bldP spid="71" grpId="0" build="p" bldLvl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46"/>
            <a:ext cx="914400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 3 з№2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Поезд, двигавшийся со скоростью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40м/с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начал тормозить. Чему будет   равна его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2мин,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если ускорение при торможении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3157551" y="2387591"/>
            <a:ext cx="2992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3421076" y="2211378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5429263" y="2211378"/>
            <a:ext cx="388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H="1">
            <a:off x="4724413" y="2071678"/>
            <a:ext cx="428625" cy="14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027751" y="2414578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71470" y="1785926"/>
            <a:ext cx="20002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м/с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t=2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=120c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а=0,2м/с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643306" y="1849426"/>
            <a:ext cx="400050" cy="333375"/>
            <a:chOff x="3273" y="7855"/>
            <a:chExt cx="632" cy="526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83231" y="1849426"/>
            <a:ext cx="400050" cy="333375"/>
            <a:chOff x="3273" y="7855"/>
            <a:chExt cx="632" cy="526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62506" y="1714488"/>
            <a:ext cx="400050" cy="333375"/>
            <a:chOff x="3273" y="7855"/>
            <a:chExt cx="632" cy="526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1000894" y="2785264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5548" y="307181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71670" y="3429000"/>
            <a:ext cx="221457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24" name="TextBox 23">
            <a:hlinkClick r:id="rId8" action="ppaction://hlinkpres?slideindex=1&amp;slidetitle="/>
          </p:cNvPr>
          <p:cNvSpPr txBox="1"/>
          <p:nvPr/>
        </p:nvSpPr>
        <p:spPr>
          <a:xfrm>
            <a:off x="2071670" y="2857496"/>
            <a:ext cx="600079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Поезд двигался равнозамедленно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5486" y="3500438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7182231" y="3500438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033091" y="3256308"/>
            <a:ext cx="896627" cy="1033336"/>
            <a:chOff x="6856" y="7876"/>
            <a:chExt cx="719" cy="645"/>
          </a:xfrm>
          <a:solidFill>
            <a:srgbClr val="66CCFF"/>
          </a:solidFill>
        </p:grpSpPr>
        <p:sp>
          <p:nvSpPr>
            <p:cNvPr id="28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3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0" y="3929066"/>
            <a:ext cx="442912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40м/с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120с =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3929066"/>
            <a:ext cx="107157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16м/с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286248" y="4630175"/>
            <a:ext cx="2428892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40м/с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·120с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704701" y="4494662"/>
            <a:ext cx="2356461" cy="1033336"/>
            <a:chOff x="6856" y="7876"/>
            <a:chExt cx="641" cy="645"/>
          </a:xfrm>
          <a:solidFill>
            <a:srgbClr val="66CCFF"/>
          </a:solidFill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6856" y="7876"/>
              <a:ext cx="641" cy="645"/>
              <a:chOff x="7336" y="7739"/>
              <a:chExt cx="641" cy="645"/>
            </a:xfrm>
            <a:grpFill/>
          </p:grpSpPr>
          <p:sp>
            <p:nvSpPr>
              <p:cNvPr id="38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641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0,2м/с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120c</a:t>
                </a:r>
                <a:r>
                  <a:rPr lang="ru-RU" sz="28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26"/>
              <p:cNvSpPr txBox="1">
                <a:spLocks noChangeArrowheads="1"/>
              </p:cNvSpPr>
              <p:nvPr/>
            </p:nvSpPr>
            <p:spPr bwMode="auto">
              <a:xfrm>
                <a:off x="7524" y="8091"/>
                <a:ext cx="162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rot="180000" flipV="1">
              <a:off x="6871" y="8178"/>
              <a:ext cx="620" cy="6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071934" y="5357826"/>
            <a:ext cx="2000264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6003958" y="5426066"/>
            <a:ext cx="1425562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1440м=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7429520" y="5429264"/>
            <a:ext cx="1143008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3360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hlinkClick r:id="rId8" action="ppaction://hlinkpres?slideindex=1&amp;slidetitle="/>
          </p:cNvPr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через две минуты скорость поезда уменьшится до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16м/с, за это время он пройдёт 3км360м.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build="p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Какую 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разовьёт  мотоцикл,  пройдя  из  состояния покоя путь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ускорением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времени он на это потратит?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0140" y="1500174"/>
            <a:ext cx="200023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м/с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а=2м/с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=100м</a:t>
            </a:r>
            <a:endParaRPr lang="ru-RU" sz="2800" b="1" dirty="0" smtClean="0">
              <a:solidFill>
                <a:srgbClr val="00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242504" y="2499512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57158" y="2786058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8" action="ppaction://hlinkpres?slideindex=1&amp;slidetitle="/>
          </p:cNvPr>
          <p:cNvSpPr txBox="1"/>
          <p:nvPr/>
        </p:nvSpPr>
        <p:spPr>
          <a:xfrm>
            <a:off x="2286016" y="2334276"/>
            <a:ext cx="6786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Мотоцикл двигалась равноускоренно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AutoShape 2"/>
          <p:cNvCxnSpPr>
            <a:cxnSpLocks noChangeShapeType="1"/>
          </p:cNvCxnSpPr>
          <p:nvPr/>
        </p:nvCxnSpPr>
        <p:spPr bwMode="auto">
          <a:xfrm>
            <a:off x="3157551" y="2013736"/>
            <a:ext cx="2992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3421076" y="1837523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" name="AutoShape 4"/>
          <p:cNvCxnSpPr>
            <a:cxnSpLocks noChangeShapeType="1"/>
          </p:cNvCxnSpPr>
          <p:nvPr/>
        </p:nvCxnSpPr>
        <p:spPr bwMode="auto">
          <a:xfrm>
            <a:off x="5429263" y="1837523"/>
            <a:ext cx="3889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4844104" y="1643231"/>
            <a:ext cx="366728" cy="14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27751" y="2040723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643306" y="1475571"/>
            <a:ext cx="400050" cy="333375"/>
            <a:chOff x="3273" y="7855"/>
            <a:chExt cx="632" cy="526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5583231" y="1420798"/>
            <a:ext cx="400050" cy="333375"/>
            <a:chOff x="3273" y="7855"/>
            <a:chExt cx="632" cy="52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862506" y="1285860"/>
            <a:ext cx="400050" cy="333375"/>
            <a:chOff x="3273" y="7742"/>
            <a:chExt cx="632" cy="526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273" y="7742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1" name="TextBox 20"/>
          <p:cNvSpPr txBox="1"/>
          <p:nvPr/>
        </p:nvSpPr>
        <p:spPr>
          <a:xfrm>
            <a:off x="1357290" y="3244502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044035" y="3244502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4905" y="3000372"/>
            <a:ext cx="896628" cy="1033336"/>
            <a:chOff x="6856" y="7876"/>
            <a:chExt cx="719" cy="645"/>
          </a:xfrm>
          <a:solidFill>
            <a:srgbClr val="66CCFF"/>
          </a:solidFill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4572032" y="3225624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5344170" y="2967168"/>
            <a:ext cx="896628" cy="1033336"/>
            <a:chOff x="6856" y="7876"/>
            <a:chExt cx="719" cy="645"/>
          </a:xfrm>
          <a:solidFill>
            <a:srgbClr val="66CCFF"/>
          </a:solidFill>
        </p:grpSpPr>
        <p:sp>
          <p:nvSpPr>
            <p:cNvPr id="30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Стрелка вправо 33"/>
          <p:cNvSpPr/>
          <p:nvPr/>
        </p:nvSpPr>
        <p:spPr>
          <a:xfrm>
            <a:off x="6215074" y="3297062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961520" y="3297282"/>
            <a:ext cx="682314" cy="499846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3834" y="3225624"/>
            <a:ext cx="1000132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786182" y="3286124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hlinkClick r:id="rId8" action="ppaction://hlinkpres?slideindex=1&amp;slidetitle="/>
          </p:cNvPr>
          <p:cNvSpPr txBox="1"/>
          <p:nvPr/>
        </p:nvSpPr>
        <p:spPr>
          <a:xfrm>
            <a:off x="142844" y="4071942"/>
            <a:ext cx="371477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Подставим   данные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3643306" y="4071942"/>
            <a:ext cx="682314" cy="499846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6248" y="4071942"/>
            <a:ext cx="2214578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200м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2м/с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6429388" y="4071942"/>
            <a:ext cx="1357322" cy="571504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6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7715272" y="4143380"/>
            <a:ext cx="1214446" cy="499846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=10с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786322"/>
            <a:ext cx="228598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5984" y="4786322"/>
            <a:ext cx="321471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10с=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5357818" y="4786322"/>
            <a:ext cx="114300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20м/с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8" name="TextBox 57">
            <a:hlinkClick r:id="rId8" action="ppaction://hlinkpres?slideindex=1&amp;slidetitle="/>
          </p:cNvPr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Стометровый разгон длился 10с, конечная скорость 20м/с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Стр.21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6143636" y="2428868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00826" y="10715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01058" y="18573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5715802" y="1999446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6429388" y="1655372"/>
            <a:ext cx="1357322" cy="773496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1" grpId="0" animBg="1"/>
      <p:bldP spid="21" grpId="0" animBg="1"/>
      <p:bldP spid="22" grpId="0" animBg="1"/>
      <p:bldP spid="28" grpId="0" animBg="1"/>
      <p:bldP spid="34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7" grpId="0" animBg="1"/>
      <p:bldP spid="49" grpId="0"/>
      <p:bldP spid="50" grpId="0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4. №2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Автомобиль, движущийся со скоростью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 км/ч,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останавливается при торможении в течении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автомобиля? Каков его тормозной путь?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0140" y="1571612"/>
            <a:ext cx="268734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36км/ч=10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s-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а-?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570810" y="2570950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14282" y="24272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8" action="ppaction://hlinkpres?slideindex=1&amp;slidetitle="/>
          </p:cNvPr>
          <p:cNvSpPr txBox="1"/>
          <p:nvPr/>
        </p:nvSpPr>
        <p:spPr>
          <a:xfrm>
            <a:off x="2714644" y="2500306"/>
            <a:ext cx="621507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Поезд двигалась равнозамедленно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AutoShape 2"/>
          <p:cNvCxnSpPr>
            <a:cxnSpLocks noChangeShapeType="1"/>
          </p:cNvCxnSpPr>
          <p:nvPr/>
        </p:nvCxnSpPr>
        <p:spPr bwMode="auto">
          <a:xfrm>
            <a:off x="3157551" y="2013736"/>
            <a:ext cx="29924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3421076" y="1837523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 rot="10800000">
            <a:off x="4786314" y="1714307"/>
            <a:ext cx="486418" cy="1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13503" y="1714488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643306" y="1475571"/>
            <a:ext cx="400050" cy="333375"/>
            <a:chOff x="3273" y="7855"/>
            <a:chExt cx="632" cy="526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5583230" y="1420803"/>
            <a:ext cx="774780" cy="365065"/>
            <a:chOff x="3273" y="7855"/>
            <a:chExt cx="1224" cy="57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1224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862506" y="1285860"/>
            <a:ext cx="400050" cy="333375"/>
            <a:chOff x="3273" y="7742"/>
            <a:chExt cx="632" cy="526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273" y="7742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TextBox 21"/>
          <p:cNvSpPr txBox="1"/>
          <p:nvPr/>
        </p:nvSpPr>
        <p:spPr>
          <a:xfrm>
            <a:off x="1142976" y="3000372"/>
            <a:ext cx="221457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643306" y="3000372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357686" y="3071810"/>
            <a:ext cx="250033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 = 10м/с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950354" y="3085458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643802" y="3071810"/>
            <a:ext cx="150019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1406" y="4458948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58151" y="4458948"/>
            <a:ext cx="956329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1609021" y="4214818"/>
            <a:ext cx="896628" cy="1033336"/>
            <a:chOff x="6856" y="7876"/>
            <a:chExt cx="719" cy="645"/>
          </a:xfrm>
          <a:solidFill>
            <a:srgbClr val="66CCFF"/>
          </a:solidFill>
        </p:grpSpPr>
        <p:sp>
          <p:nvSpPr>
            <p:cNvPr id="30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>
            <a:hlinkClick r:id="rId8" action="ppaction://hlinkpres?slideindex=1&amp;slidetitle="/>
          </p:cNvPr>
          <p:cNvSpPr txBox="1"/>
          <p:nvPr/>
        </p:nvSpPr>
        <p:spPr>
          <a:xfrm>
            <a:off x="0" y="3714752"/>
            <a:ext cx="621507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Найдём тормозной путь автомобиля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500298" y="4429132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143240" y="4429132"/>
            <a:ext cx="928694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3857620" y="4429132"/>
            <a:ext cx="1643074" cy="6239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10м/с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·2с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5500694" y="4296564"/>
            <a:ext cx="1786844" cy="978864"/>
            <a:chOff x="6856" y="7910"/>
            <a:chExt cx="562" cy="611"/>
          </a:xfrm>
          <a:solidFill>
            <a:srgbClr val="66CCFF"/>
          </a:solidFill>
        </p:grpSpPr>
        <p:sp>
          <p:nvSpPr>
            <p:cNvPr id="40" name="Line 23"/>
            <p:cNvSpPr>
              <a:spLocks noChangeShapeType="1"/>
            </p:cNvSpPr>
            <p:nvPr/>
          </p:nvSpPr>
          <p:spPr bwMode="auto">
            <a:xfrm rot="180000" flipV="1">
              <a:off x="6899" y="8164"/>
              <a:ext cx="473" cy="48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>
              <a:off x="6856" y="7910"/>
              <a:ext cx="562" cy="611"/>
              <a:chOff x="7336" y="7773"/>
              <a:chExt cx="562" cy="611"/>
            </a:xfrm>
            <a:grpFill/>
          </p:grpSpPr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73"/>
                <a:ext cx="562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2800" b="1" u="sng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м/с</a:t>
                </a:r>
                <a:r>
                  <a:rPr lang="ru-RU" sz="2800" b="1" u="sng" baseline="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ru-RU" sz="2800" b="1" i="0" u="sng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800" b="1" i="0" u="sng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sng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199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7000892" y="4473274"/>
            <a:ext cx="1214446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=10м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hlinkClick r:id="rId8" action="ppaction://hlinkpres?slideindex=1&amp;slidetitle="/>
          </p:cNvPr>
          <p:cNvSpPr txBox="1"/>
          <p:nvPr/>
        </p:nvSpPr>
        <p:spPr>
          <a:xfrm>
            <a:off x="0" y="5473029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тормозной путь составил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происходил с ускорением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т.е. скорость уменьшалась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 каждую секунду.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>
            <a:off x="7929554" y="0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Стр.21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6286544" y="2357430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43734" y="100010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43966" y="17859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5400000" flipH="1" flipV="1">
            <a:off x="5858710" y="1928008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6572264" y="1702166"/>
            <a:ext cx="1428760" cy="655264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8" grpId="0" animBg="1"/>
      <p:bldP spid="44" grpId="0" animBg="1"/>
      <p:bldP spid="46" grpId="0" animBg="1"/>
      <p:bldP spid="45" grpId="0" animBg="1"/>
      <p:bldP spid="48" grpId="0"/>
      <p:bldP spid="49" grpId="0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46"/>
            <a:ext cx="9144000" cy="129266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№4,в2.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аварийном торможении автомобиль, движущийся со скоростью   </a:t>
            </a:r>
            <a:r>
              <a:rPr lang="ru-RU" sz="2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36 км/ч</a:t>
            </a:r>
            <a:r>
              <a:rPr lang="ru-RU" sz="2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остановился через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Найти 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тормозной путь</a:t>
            </a:r>
            <a:r>
              <a:rPr lang="ru-RU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автомобиля.</a:t>
            </a: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4429124" y="1498586"/>
            <a:ext cx="92869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10800000">
            <a:off x="5572132" y="1428736"/>
            <a:ext cx="714380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313635" y="1523989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14892" y="1000108"/>
            <a:ext cx="400050" cy="333375"/>
            <a:chOff x="3273" y="7855"/>
            <a:chExt cx="632" cy="526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886594" y="1142984"/>
            <a:ext cx="400050" cy="333375"/>
            <a:chOff x="3273" y="7855"/>
            <a:chExt cx="632" cy="526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715008" y="1023923"/>
            <a:ext cx="400050" cy="333375"/>
            <a:chOff x="3273" y="7855"/>
            <a:chExt cx="632" cy="526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1000894" y="2785264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5548" y="307181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hlinkClick r:id="rId10" action="ppaction://hlinkpres?slideindex=1&amp;slidetitle="/>
          </p:cNvPr>
          <p:cNvSpPr txBox="1"/>
          <p:nvPr/>
        </p:nvSpPr>
        <p:spPr>
          <a:xfrm>
            <a:off x="0" y="5903917"/>
            <a:ext cx="9144000" cy="52322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тормозной путь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этого автомобиля составит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7929522" y="6396335"/>
            <a:ext cx="1214478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Стр.18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428736"/>
            <a:ext cx="2143108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36км/ч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=10м/с</a:t>
            </a:r>
            <a:endParaRPr lang="ru-RU" sz="20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=0м/с</a:t>
            </a:r>
            <a:endParaRPr lang="ru-RU" sz="20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2с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?</a:t>
            </a:r>
            <a:endParaRPr lang="ru-RU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14480" y="1770395"/>
            <a:ext cx="74295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Автомобиль тормозит с ускорением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0м/с-10м/с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)/2с =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-5м/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т.е. за каждую секунду его скорость убывает на 5м/с.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4714876" y="1712900"/>
            <a:ext cx="242889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" name="TextBox 50"/>
          <p:cNvSpPr txBox="1"/>
          <p:nvPr/>
        </p:nvSpPr>
        <p:spPr>
          <a:xfrm>
            <a:off x="1500166" y="2928934"/>
            <a:ext cx="47149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эти  2с автомобиль   пройдёт </a:t>
            </a: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428628" y="3714752"/>
            <a:ext cx="2285984" cy="2071702"/>
            <a:chOff x="12960" y="127"/>
            <a:chExt cx="3637" cy="2791"/>
          </a:xfrm>
        </p:grpSpPr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>
              <a:off x="12960" y="2784"/>
              <a:ext cx="3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 flipV="1">
              <a:off x="13248" y="517"/>
              <a:ext cx="0" cy="2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3392" y="127"/>
              <a:ext cx="525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6072" y="2258"/>
              <a:ext cx="525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2844" y="4143380"/>
            <a:ext cx="571504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57322" y="4071942"/>
            <a:ext cx="8001024" cy="10001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равно площади под графиком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Т.е.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этого треугольника.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34672" y="4547293"/>
            <a:ext cx="1008000" cy="111600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AutoShape 14"/>
          <p:cNvCxnSpPr>
            <a:cxnSpLocks noChangeShapeType="1"/>
          </p:cNvCxnSpPr>
          <p:nvPr/>
        </p:nvCxnSpPr>
        <p:spPr bwMode="auto">
          <a:xfrm rot="16200000" flipH="1">
            <a:off x="571666" y="4572202"/>
            <a:ext cx="1214058" cy="107157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1643042" y="5357826"/>
            <a:ext cx="428628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3857620" y="5143512"/>
            <a:ext cx="2857520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 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=10м.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57"/>
          <p:cNvGrpSpPr/>
          <p:nvPr/>
        </p:nvGrpSpPr>
        <p:grpSpPr>
          <a:xfrm>
            <a:off x="6857961" y="2571744"/>
            <a:ext cx="2000319" cy="1235669"/>
            <a:chOff x="785786" y="3973169"/>
            <a:chExt cx="1786005" cy="1235669"/>
          </a:xfrm>
        </p:grpSpPr>
        <p:grpSp>
          <p:nvGrpSpPr>
            <p:cNvPr id="17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6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-2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143636" y="300037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14546" y="3500438"/>
            <a:ext cx="42148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)/(-2·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10м.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922411" y="1785926"/>
            <a:ext cx="1857388" cy="6429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44"/>
          <p:cNvGrpSpPr/>
          <p:nvPr/>
        </p:nvGrpSpPr>
        <p:grpSpPr>
          <a:xfrm>
            <a:off x="7065787" y="1630171"/>
            <a:ext cx="1969701" cy="894732"/>
            <a:chOff x="3865487" y="5340508"/>
            <a:chExt cx="1969701" cy="894732"/>
          </a:xfrm>
        </p:grpSpPr>
        <p:sp>
          <p:nvSpPr>
            <p:cNvPr id="46" name="TextBox 36"/>
            <p:cNvSpPr txBox="1">
              <a:spLocks noChangeArrowheads="1"/>
            </p:cNvSpPr>
            <p:nvPr/>
          </p:nvSpPr>
          <p:spPr bwMode="auto">
            <a:xfrm>
              <a:off x="4820646" y="5410000"/>
              <a:ext cx="10145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47" name="TextBox 39"/>
            <p:cNvSpPr txBox="1">
              <a:spLocks noChangeArrowheads="1"/>
            </p:cNvSpPr>
            <p:nvPr/>
          </p:nvSpPr>
          <p:spPr bwMode="auto">
            <a:xfrm>
              <a:off x="3869292" y="5340508"/>
              <a:ext cx="10145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2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089766" y="5773575"/>
              <a:ext cx="5429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 bwMode="auto">
            <a:xfrm rot="120000" flipV="1">
              <a:off x="3865487" y="5830014"/>
              <a:ext cx="900000" cy="42787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43" grpId="0" animBg="1"/>
      <p:bldP spid="44" grpId="0" animBg="1"/>
      <p:bldP spid="3" grpId="0" animBg="1"/>
      <p:bldP spid="49" grpId="0" build="p" animBg="1"/>
      <p:bldP spid="51" grpId="0" build="p" animBg="1"/>
      <p:bldP spid="11" grpId="0"/>
      <p:bldP spid="13" grpId="0" build="p" bldLvl="2" animBg="1"/>
      <p:bldP spid="14" grpId="0" animBg="1"/>
      <p:bldP spid="70" grpId="0"/>
      <p:bldP spid="71" grpId="0" build="p" bldLvl="2" animBg="1"/>
      <p:bldP spid="65" grpId="0"/>
      <p:bldP spid="66" grpId="0" build="p" animBg="1"/>
      <p:bldP spid="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358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В3 №«4».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Пуля пробила стену толщиной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причем ее скорость уменьшилась от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500 м/с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 м/с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Определите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движения пули в стенке.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32" y="1200839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=0,25м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71406" y="2143116"/>
            <a:ext cx="1999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500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71406" y="1643050"/>
            <a:ext cx="1999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100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64318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108051" y="2463793"/>
            <a:ext cx="235666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00628" y="1486591"/>
            <a:ext cx="857256" cy="13573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24"/>
          <p:cNvGrpSpPr>
            <a:grpSpLocks/>
          </p:cNvGrpSpPr>
          <p:nvPr/>
        </p:nvGrpSpPr>
        <p:grpSpPr bwMode="auto">
          <a:xfrm>
            <a:off x="6250015" y="1272277"/>
            <a:ext cx="1465254" cy="646331"/>
            <a:chOff x="6185544" y="-441899"/>
            <a:chExt cx="907767" cy="645213"/>
          </a:xfrm>
        </p:grpSpPr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>
              <a:off x="6185544" y="-441899"/>
              <a:ext cx="907767" cy="64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600" dirty="0">
                <a:solidFill>
                  <a:srgbClr val="0014AC"/>
                </a:solidFill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sz="2000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5922578" y="2054920"/>
            <a:ext cx="864000" cy="31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19" name="Группа 23"/>
          <p:cNvGrpSpPr>
            <a:grpSpLocks/>
          </p:cNvGrpSpPr>
          <p:nvPr/>
        </p:nvGrpSpPr>
        <p:grpSpPr bwMode="auto">
          <a:xfrm>
            <a:off x="4000513" y="1214422"/>
            <a:ext cx="928677" cy="584775"/>
            <a:chOff x="4572000" y="244630"/>
            <a:chExt cx="666745" cy="585349"/>
          </a:xfrm>
        </p:grpSpPr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4572000" y="244630"/>
              <a:ext cx="666745" cy="58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3489190" y="1999655"/>
            <a:ext cx="1440000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000628" y="1629467"/>
            <a:ext cx="781522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4" name="Группа 36"/>
          <p:cNvGrpSpPr>
            <a:grpSpLocks/>
          </p:cNvGrpSpPr>
          <p:nvPr/>
        </p:nvGrpSpPr>
        <p:grpSpPr bwMode="auto">
          <a:xfrm>
            <a:off x="5214947" y="1057963"/>
            <a:ext cx="642937" cy="523875"/>
            <a:chOff x="2714612" y="1571612"/>
            <a:chExt cx="642942" cy="523220"/>
          </a:xfrm>
        </p:grpSpPr>
        <p:sp>
          <p:nvSpPr>
            <p:cNvPr id="25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5000628" y="2915351"/>
            <a:ext cx="864000" cy="3175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5929322" y="2544890"/>
            <a:ext cx="642942" cy="584775"/>
            <a:chOff x="5500694" y="3214686"/>
            <a:chExt cx="642942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5500694" y="3214686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 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5527990" y="3286124"/>
              <a:ext cx="298509" cy="45674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71802" y="2986789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С.о. свяжем со стенкой.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0364" y="3450315"/>
            <a:ext cx="607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Пуля движется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равнозамедленно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2" y="41433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11"/>
          <p:cNvGrpSpPr>
            <a:grpSpLocks/>
          </p:cNvGrpSpPr>
          <p:nvPr/>
        </p:nvGrpSpPr>
        <p:grpSpPr bwMode="auto">
          <a:xfrm>
            <a:off x="428597" y="3786190"/>
            <a:ext cx="2000264" cy="1172517"/>
            <a:chOff x="4429124" y="5735001"/>
            <a:chExt cx="1735786" cy="720150"/>
          </a:xfrm>
        </p:grpSpPr>
        <p:sp>
          <p:nvSpPr>
            <p:cNvPr id="39" name="TextBox 36"/>
            <p:cNvSpPr txBox="1">
              <a:spLocks noChangeArrowheads="1"/>
            </p:cNvSpPr>
            <p:nvPr/>
          </p:nvSpPr>
          <p:spPr bwMode="auto">
            <a:xfrm>
              <a:off x="5384411" y="5866633"/>
              <a:ext cx="780499" cy="472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39"/>
            <p:cNvSpPr txBox="1">
              <a:spLocks noChangeArrowheads="1"/>
            </p:cNvSpPr>
            <p:nvPr/>
          </p:nvSpPr>
          <p:spPr bwMode="auto">
            <a:xfrm>
              <a:off x="4429545" y="5735001"/>
              <a:ext cx="993489" cy="35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4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4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15"/>
            <p:cNvSpPr txBox="1">
              <a:spLocks noChangeArrowheads="1"/>
            </p:cNvSpPr>
            <p:nvPr/>
          </p:nvSpPr>
          <p:spPr bwMode="auto">
            <a:xfrm>
              <a:off x="4562941" y="6133794"/>
              <a:ext cx="785763" cy="32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3643306" y="3786190"/>
            <a:ext cx="1399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14678" y="40005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5473398" y="4572008"/>
            <a:ext cx="865176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29322" y="463017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786182" y="4255789"/>
            <a:ext cx="2000319" cy="1235669"/>
            <a:chOff x="785786" y="3973169"/>
            <a:chExt cx="1786005" cy="1235669"/>
          </a:xfrm>
        </p:grpSpPr>
        <p:grpSp>
          <p:nvGrpSpPr>
            <p:cNvPr id="51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53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5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6438315" y="4214818"/>
            <a:ext cx="2920031" cy="1249344"/>
            <a:chOff x="6500826" y="5214936"/>
            <a:chExt cx="2611645" cy="1249344"/>
          </a:xfrm>
        </p:grpSpPr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8247295" y="5491444"/>
              <a:ext cx="865176" cy="7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6500826" y="5214936"/>
              <a:ext cx="1714512" cy="1249344"/>
              <a:chOff x="785786" y="3973167"/>
              <a:chExt cx="1714512" cy="1249344"/>
            </a:xfrm>
          </p:grpSpPr>
          <p:grpSp>
            <p:nvGrpSpPr>
              <p:cNvPr id="59" name="Группа 135"/>
              <p:cNvGrpSpPr/>
              <p:nvPr/>
            </p:nvGrpSpPr>
            <p:grpSpPr>
              <a:xfrm>
                <a:off x="785786" y="3973167"/>
                <a:ext cx="1714512" cy="1249344"/>
                <a:chOff x="785786" y="3973167"/>
                <a:chExt cx="1714512" cy="1249344"/>
              </a:xfrm>
            </p:grpSpPr>
            <p:grpSp>
              <p:nvGrpSpPr>
                <p:cNvPr id="61" name="Group 15"/>
                <p:cNvGrpSpPr>
                  <a:grpSpLocks/>
                </p:cNvGrpSpPr>
                <p:nvPr/>
              </p:nvGrpSpPr>
              <p:grpSpPr bwMode="auto">
                <a:xfrm>
                  <a:off x="857224" y="3973167"/>
                  <a:ext cx="1643074" cy="1249344"/>
                  <a:chOff x="2459" y="7640"/>
                  <a:chExt cx="1333" cy="1279"/>
                </a:xfrm>
              </p:grpSpPr>
              <p:sp>
                <p:nvSpPr>
                  <p:cNvPr id="6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9" y="7640"/>
                    <a:ext cx="1333" cy="6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lang="en-US" sz="36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ru-RU" sz="2000" b="1" dirty="0" smtClean="0">
                        <a:solidFill>
                          <a:srgbClr val="0014A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en-US" sz="3600" b="1" baseline="30000" dirty="0" smtClean="0">
                        <a:solidFill>
                          <a:srgbClr val="0014A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v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en-US" sz="4400" b="1" baseline="30000" dirty="0" smtClean="0">
                        <a:solidFill>
                          <a:srgbClr val="0014A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8" y="8245"/>
                    <a:ext cx="599" cy="6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endParaRPr kumimoji="0" lang="ru-RU" sz="4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2" name="AutoShape 18"/>
                <p:cNvSpPr>
                  <a:spLocks noChangeArrowheads="1"/>
                </p:cNvSpPr>
                <p:nvPr/>
              </p:nvSpPr>
              <p:spPr bwMode="auto">
                <a:xfrm>
                  <a:off x="785786" y="4058294"/>
                  <a:ext cx="1711314" cy="1044274"/>
                </a:xfrm>
                <a:prstGeom prst="bracketPair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894970" y="4694840"/>
                <a:ext cx="1316378" cy="3198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Box 36"/>
          <p:cNvSpPr txBox="1">
            <a:spLocks noChangeArrowheads="1"/>
          </p:cNvSpPr>
          <p:nvPr/>
        </p:nvSpPr>
        <p:spPr bwMode="auto">
          <a:xfrm>
            <a:off x="6643670" y="2357430"/>
            <a:ext cx="250036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а=48·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 rot="10800000" flipV="1">
            <a:off x="2000232" y="2857496"/>
            <a:ext cx="4500594" cy="14287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6357950" y="4231664"/>
            <a:ext cx="2786050" cy="1214446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2" name="Группа 11"/>
          <p:cNvGrpSpPr>
            <a:grpSpLocks/>
          </p:cNvGrpSpPr>
          <p:nvPr/>
        </p:nvGrpSpPr>
        <p:grpSpPr bwMode="auto">
          <a:xfrm>
            <a:off x="-32" y="5000636"/>
            <a:ext cx="3687479" cy="1172517"/>
            <a:chOff x="4243145" y="5735001"/>
            <a:chExt cx="3199913" cy="720150"/>
          </a:xfrm>
        </p:grpSpPr>
        <p:sp>
          <p:nvSpPr>
            <p:cNvPr id="113" name="TextBox 36"/>
            <p:cNvSpPr txBox="1">
              <a:spLocks noChangeArrowheads="1"/>
            </p:cNvSpPr>
            <p:nvPr/>
          </p:nvSpPr>
          <p:spPr bwMode="auto">
            <a:xfrm>
              <a:off x="5447460" y="5910219"/>
              <a:ext cx="1995598" cy="35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48·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10</a:t>
              </a:r>
              <a:r>
                <a:rPr lang="ru-RU" sz="32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ru-RU" sz="32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39"/>
            <p:cNvSpPr txBox="1">
              <a:spLocks noChangeArrowheads="1"/>
            </p:cNvSpPr>
            <p:nvPr/>
          </p:nvSpPr>
          <p:spPr bwMode="auto">
            <a:xfrm>
              <a:off x="4243145" y="5735001"/>
              <a:ext cx="1673372" cy="35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100-500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Box 15"/>
            <p:cNvSpPr txBox="1">
              <a:spLocks noChangeArrowheads="1"/>
            </p:cNvSpPr>
            <p:nvPr/>
          </p:nvSpPr>
          <p:spPr bwMode="auto">
            <a:xfrm>
              <a:off x="4562941" y="6133794"/>
              <a:ext cx="785763" cy="32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000496" y="5572140"/>
            <a:ext cx="90548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5"/>
          <p:cNvSpPr txBox="1">
            <a:spLocks noChangeArrowheads="1"/>
          </p:cNvSpPr>
          <p:nvPr/>
        </p:nvSpPr>
        <p:spPr bwMode="auto">
          <a:xfrm>
            <a:off x="4929190" y="5620424"/>
            <a:ext cx="1571636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8,3·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2" y="6072206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прохождения пулей стенки  составило около 8,3·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21"/>
          <p:cNvSpPr txBox="1">
            <a:spLocks noChangeArrowheads="1"/>
          </p:cNvSpPr>
          <p:nvPr/>
        </p:nvSpPr>
        <p:spPr bwMode="auto">
          <a:xfrm>
            <a:off x="6357950" y="6519849"/>
            <a:ext cx="2786082" cy="338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Вариант3 №4 //стр.20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972423" y="1000108"/>
            <a:ext cx="1171577" cy="35719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  <p:bldP spid="27" grpId="0" animBg="1"/>
      <p:bldP spid="31" grpId="0"/>
      <p:bldP spid="32" grpId="0"/>
      <p:bldP spid="33" grpId="0"/>
      <p:bldP spid="46" grpId="0"/>
      <p:bldP spid="47" grpId="0"/>
      <p:bldP spid="48" grpId="0"/>
      <p:bldP spid="49" grpId="0"/>
      <p:bldP spid="76" grpId="0" animBg="1"/>
      <p:bldP spid="100" grpId="0" animBg="1"/>
      <p:bldP spid="117" grpId="0" animBg="1"/>
      <p:bldP spid="118" grpId="0" animBg="1"/>
      <p:bldP spid="119" grpId="0" animBg="1"/>
      <p:bldP spid="1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958670" cy="3071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зависимости модуля скорости от времени, представленному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4,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определите ускорение прямолинейно движущегося тела в момент времени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2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  занесите в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589077" y="1642920"/>
            <a:ext cx="1478867" cy="13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8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465138" y="1506537"/>
            <a:ext cx="1958813" cy="10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860425" y="2435225"/>
            <a:ext cx="11897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646305" y="2486038"/>
            <a:ext cx="1406225" cy="4205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2071670" y="3821202"/>
            <a:ext cx="19432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8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90499" y="3429006"/>
            <a:ext cx="15953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85786" y="4357694"/>
            <a:ext cx="125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500034" y="4429132"/>
            <a:ext cx="1486006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00570"/>
            <a:ext cx="4214842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7429520" y="4857760"/>
            <a:ext cx="15001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358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В3 №«4».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Пуля пробила стену толщиной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причем ее скорость уменьшилась от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500 м/с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 м/с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Определите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движения пули в стенке.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32" y="1200839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=0,25м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71406" y="2143116"/>
            <a:ext cx="1999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500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71406" y="1643050"/>
            <a:ext cx="1999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100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64318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108051" y="2463793"/>
            <a:ext cx="235666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00628" y="1486591"/>
            <a:ext cx="857256" cy="13573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6250015" y="1272277"/>
            <a:ext cx="1465254" cy="646331"/>
            <a:chOff x="6185544" y="-441899"/>
            <a:chExt cx="907767" cy="645213"/>
          </a:xfrm>
        </p:grpSpPr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>
              <a:off x="6185544" y="-441899"/>
              <a:ext cx="907767" cy="64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600" dirty="0">
                <a:solidFill>
                  <a:srgbClr val="0014AC"/>
                </a:solidFill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sz="2000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5922578" y="2054920"/>
            <a:ext cx="864000" cy="31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4000513" y="1214422"/>
            <a:ext cx="928677" cy="584775"/>
            <a:chOff x="4572000" y="244630"/>
            <a:chExt cx="666745" cy="585349"/>
          </a:xfrm>
        </p:grpSpPr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4572000" y="244630"/>
              <a:ext cx="666745" cy="58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3489190" y="1999655"/>
            <a:ext cx="1440000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000628" y="1629467"/>
            <a:ext cx="781522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" name="Группа 36"/>
          <p:cNvGrpSpPr>
            <a:grpSpLocks/>
          </p:cNvGrpSpPr>
          <p:nvPr/>
        </p:nvGrpSpPr>
        <p:grpSpPr bwMode="auto">
          <a:xfrm>
            <a:off x="5214947" y="1057963"/>
            <a:ext cx="642937" cy="523875"/>
            <a:chOff x="2714612" y="1571612"/>
            <a:chExt cx="642942" cy="523220"/>
          </a:xfrm>
        </p:grpSpPr>
        <p:sp>
          <p:nvSpPr>
            <p:cNvPr id="25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5000628" y="2915351"/>
            <a:ext cx="864000" cy="3175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Группа 29"/>
          <p:cNvGrpSpPr/>
          <p:nvPr/>
        </p:nvGrpSpPr>
        <p:grpSpPr>
          <a:xfrm>
            <a:off x="5929322" y="2544890"/>
            <a:ext cx="642942" cy="584775"/>
            <a:chOff x="5500694" y="3214686"/>
            <a:chExt cx="642942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5500694" y="3214686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 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5527990" y="3286124"/>
              <a:ext cx="298509" cy="45674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57488" y="292893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С.о. свяжем со стенкой.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86050" y="3392460"/>
            <a:ext cx="607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Пуля движется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равнозамедленно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71670" y="409316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49"/>
          <p:cNvGrpSpPr/>
          <p:nvPr/>
        </p:nvGrpSpPr>
        <p:grpSpPr>
          <a:xfrm>
            <a:off x="71406" y="3786190"/>
            <a:ext cx="2000319" cy="1235669"/>
            <a:chOff x="785786" y="3973169"/>
            <a:chExt cx="1786005" cy="1235669"/>
          </a:xfrm>
        </p:grpSpPr>
        <p:grpSp>
          <p:nvGrpSpPr>
            <p:cNvPr id="19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24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5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65"/>
          <p:cNvGrpSpPr/>
          <p:nvPr/>
        </p:nvGrpSpPr>
        <p:grpSpPr>
          <a:xfrm>
            <a:off x="3014009" y="3902158"/>
            <a:ext cx="4058321" cy="1200383"/>
            <a:chOff x="6500827" y="5300063"/>
            <a:chExt cx="3629722" cy="1200383"/>
          </a:xfrm>
        </p:grpSpPr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7818175" y="5514336"/>
              <a:ext cx="617586" cy="7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8" name="Группа 67"/>
            <p:cNvGrpSpPr/>
            <p:nvPr/>
          </p:nvGrpSpPr>
          <p:grpSpPr>
            <a:xfrm>
              <a:off x="6500827" y="5300063"/>
              <a:ext cx="1425561" cy="1200383"/>
              <a:chOff x="785787" y="4058294"/>
              <a:chExt cx="1425561" cy="1200383"/>
            </a:xfrm>
          </p:grpSpPr>
          <p:grpSp>
            <p:nvGrpSpPr>
              <p:cNvPr id="43" name="Группа 135"/>
              <p:cNvGrpSpPr/>
              <p:nvPr/>
            </p:nvGrpSpPr>
            <p:grpSpPr>
              <a:xfrm>
                <a:off x="785787" y="4058294"/>
                <a:ext cx="1417451" cy="1200383"/>
                <a:chOff x="785787" y="4058294"/>
                <a:chExt cx="1417451" cy="1200383"/>
              </a:xfrm>
            </p:grpSpPr>
            <p:grpSp>
              <p:nvGrpSpPr>
                <p:cNvPr id="44" name="Group 15"/>
                <p:cNvGrpSpPr>
                  <a:grpSpLocks/>
                </p:cNvGrpSpPr>
                <p:nvPr/>
              </p:nvGrpSpPr>
              <p:grpSpPr bwMode="auto">
                <a:xfrm>
                  <a:off x="869550" y="4082591"/>
                  <a:ext cx="1333688" cy="1176086"/>
                  <a:chOff x="2469" y="7752"/>
                  <a:chExt cx="1082" cy="1204"/>
                </a:xfrm>
              </p:grpSpPr>
              <p:sp>
                <p:nvSpPr>
                  <p:cNvPr id="7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9" y="7752"/>
                    <a:ext cx="1082" cy="6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en-US" sz="3200" b="1" baseline="30000" dirty="0" smtClean="0">
                        <a:solidFill>
                          <a:srgbClr val="0014A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–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v</a:t>
                    </a:r>
                    <a:r>
                      <a:rPr kumimoji="0" lang="ru-RU" sz="32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en-US" sz="3200" b="1" baseline="30000" dirty="0" smtClean="0">
                        <a:solidFill>
                          <a:srgbClr val="0014A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8" y="8282"/>
                    <a:ext cx="599" cy="6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32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S</a:t>
                    </a:r>
                    <a:endParaRPr kumimoji="0" lang="ru-RU" sz="40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2" name="AutoShape 18"/>
                <p:cNvSpPr>
                  <a:spLocks noChangeArrowheads="1"/>
                </p:cNvSpPr>
                <p:nvPr/>
              </p:nvSpPr>
              <p:spPr bwMode="auto">
                <a:xfrm>
                  <a:off x="785787" y="4058294"/>
                  <a:ext cx="1341762" cy="1044274"/>
                </a:xfrm>
                <a:prstGeom prst="bracketPair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</p:grp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894970" y="4667544"/>
                <a:ext cx="1316378" cy="3198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 Box 20"/>
            <p:cNvSpPr txBox="1">
              <a:spLocks noChangeArrowheads="1"/>
            </p:cNvSpPr>
            <p:nvPr/>
          </p:nvSpPr>
          <p:spPr bwMode="auto">
            <a:xfrm>
              <a:off x="9363826" y="5500688"/>
              <a:ext cx="766723" cy="7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а 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5" name="Группа 11"/>
          <p:cNvGrpSpPr>
            <a:grpSpLocks/>
          </p:cNvGrpSpPr>
          <p:nvPr/>
        </p:nvGrpSpPr>
        <p:grpSpPr bwMode="auto">
          <a:xfrm>
            <a:off x="5011078" y="3874447"/>
            <a:ext cx="1144866" cy="1172517"/>
            <a:chOff x="4429124" y="5735001"/>
            <a:chExt cx="993490" cy="720150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39"/>
            <p:cNvSpPr txBox="1">
              <a:spLocks noChangeArrowheads="1"/>
            </p:cNvSpPr>
            <p:nvPr/>
          </p:nvSpPr>
          <p:spPr bwMode="auto">
            <a:xfrm>
              <a:off x="4429125" y="5735001"/>
              <a:ext cx="993489" cy="35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4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4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15"/>
            <p:cNvSpPr txBox="1">
              <a:spLocks noChangeArrowheads="1"/>
            </p:cNvSpPr>
            <p:nvPr/>
          </p:nvSpPr>
          <p:spPr bwMode="auto">
            <a:xfrm>
              <a:off x="4562940" y="6133794"/>
              <a:ext cx="785763" cy="32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6072198" y="5225929"/>
            <a:ext cx="90548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83"/>
          <p:cNvGrpSpPr/>
          <p:nvPr/>
        </p:nvGrpSpPr>
        <p:grpSpPr>
          <a:xfrm>
            <a:off x="3000364" y="4929198"/>
            <a:ext cx="1643076" cy="1238599"/>
            <a:chOff x="6820322" y="5225681"/>
            <a:chExt cx="1469551" cy="1238599"/>
          </a:xfrm>
        </p:grpSpPr>
        <p:sp>
          <p:nvSpPr>
            <p:cNvPr id="85" name="Text Box 20"/>
            <p:cNvSpPr txBox="1">
              <a:spLocks noChangeArrowheads="1"/>
            </p:cNvSpPr>
            <p:nvPr/>
          </p:nvSpPr>
          <p:spPr bwMode="auto">
            <a:xfrm>
              <a:off x="7906512" y="5429250"/>
              <a:ext cx="383361" cy="7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1" name="Группа 85"/>
            <p:cNvGrpSpPr/>
            <p:nvPr/>
          </p:nvGrpSpPr>
          <p:grpSpPr>
            <a:xfrm>
              <a:off x="6820322" y="5225681"/>
              <a:ext cx="1170680" cy="1238599"/>
              <a:chOff x="1105282" y="3983912"/>
              <a:chExt cx="1170680" cy="1238599"/>
            </a:xfrm>
          </p:grpSpPr>
          <p:grpSp>
            <p:nvGrpSpPr>
              <p:cNvPr id="53" name="Группа 135"/>
              <p:cNvGrpSpPr/>
              <p:nvPr/>
            </p:nvGrpSpPr>
            <p:grpSpPr>
              <a:xfrm>
                <a:off x="1105282" y="3983912"/>
                <a:ext cx="1170680" cy="1238599"/>
                <a:chOff x="1105282" y="3983912"/>
                <a:chExt cx="1170680" cy="1238599"/>
              </a:xfrm>
            </p:grpSpPr>
            <p:grpSp>
              <p:nvGrpSpPr>
                <p:cNvPr id="58" name="Group 15"/>
                <p:cNvGrpSpPr>
                  <a:grpSpLocks/>
                </p:cNvGrpSpPr>
                <p:nvPr/>
              </p:nvGrpSpPr>
              <p:grpSpPr bwMode="auto">
                <a:xfrm>
                  <a:off x="1197425" y="3983912"/>
                  <a:ext cx="1078537" cy="1238599"/>
                  <a:chOff x="2735" y="7651"/>
                  <a:chExt cx="875" cy="1268"/>
                </a:xfrm>
              </p:grpSpPr>
              <p:sp>
                <p:nvSpPr>
                  <p:cNvPr id="9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5" y="7651"/>
                    <a:ext cx="875" cy="6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8" y="8245"/>
                    <a:ext cx="599" cy="6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S</a:t>
                    </a:r>
                    <a:endParaRPr kumimoji="0" lang="ru-RU" sz="4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1" name="AutoShape 18"/>
                <p:cNvSpPr>
                  <a:spLocks noChangeArrowheads="1"/>
                </p:cNvSpPr>
                <p:nvPr/>
              </p:nvSpPr>
              <p:spPr bwMode="auto">
                <a:xfrm>
                  <a:off x="1105282" y="4058294"/>
                  <a:ext cx="1086188" cy="1044274"/>
                </a:xfrm>
                <a:prstGeom prst="bracketPair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1233072" y="4667544"/>
                <a:ext cx="869347" cy="3198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Группа 11"/>
          <p:cNvGrpSpPr>
            <a:grpSpLocks/>
          </p:cNvGrpSpPr>
          <p:nvPr/>
        </p:nvGrpSpPr>
        <p:grpSpPr bwMode="auto">
          <a:xfrm>
            <a:off x="4643438" y="4929198"/>
            <a:ext cx="581438" cy="1234073"/>
            <a:chOff x="4429125" y="5735001"/>
            <a:chExt cx="504560" cy="757957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 flipV="1">
              <a:off x="4429126" y="6116829"/>
              <a:ext cx="443174" cy="17912"/>
            </a:xfrm>
            <a:prstGeom prst="line">
              <a:avLst/>
            </a:prstGeom>
            <a:ln w="381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39"/>
            <p:cNvSpPr txBox="1">
              <a:spLocks noChangeArrowheads="1"/>
            </p:cNvSpPr>
            <p:nvPr/>
          </p:nvSpPr>
          <p:spPr bwMode="auto">
            <a:xfrm>
              <a:off x="4429125" y="5735001"/>
              <a:ext cx="360560" cy="39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15"/>
            <p:cNvSpPr txBox="1">
              <a:spLocks noChangeArrowheads="1"/>
            </p:cNvSpPr>
            <p:nvPr/>
          </p:nvSpPr>
          <p:spPr bwMode="auto">
            <a:xfrm>
              <a:off x="4438351" y="6133794"/>
              <a:ext cx="495334" cy="35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100"/>
          <p:cNvGrpSpPr/>
          <p:nvPr/>
        </p:nvGrpSpPr>
        <p:grpSpPr>
          <a:xfrm>
            <a:off x="6929454" y="4924446"/>
            <a:ext cx="1643076" cy="1147760"/>
            <a:chOff x="6820322" y="5270643"/>
            <a:chExt cx="1469551" cy="1147760"/>
          </a:xfrm>
        </p:grpSpPr>
        <p:sp>
          <p:nvSpPr>
            <p:cNvPr id="102" name="Text Box 20"/>
            <p:cNvSpPr txBox="1">
              <a:spLocks noChangeArrowheads="1"/>
            </p:cNvSpPr>
            <p:nvPr/>
          </p:nvSpPr>
          <p:spPr bwMode="auto">
            <a:xfrm>
              <a:off x="7906512" y="5429250"/>
              <a:ext cx="383361" cy="7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5" name="Группа 102"/>
            <p:cNvGrpSpPr/>
            <p:nvPr/>
          </p:nvGrpSpPr>
          <p:grpSpPr>
            <a:xfrm>
              <a:off x="6820322" y="5270643"/>
              <a:ext cx="1149726" cy="1147760"/>
              <a:chOff x="1105282" y="4028874"/>
              <a:chExt cx="1149726" cy="1147760"/>
            </a:xfrm>
          </p:grpSpPr>
          <p:grpSp>
            <p:nvGrpSpPr>
              <p:cNvPr id="66" name="Группа 135"/>
              <p:cNvGrpSpPr/>
              <p:nvPr/>
            </p:nvGrpSpPr>
            <p:grpSpPr>
              <a:xfrm>
                <a:off x="1105282" y="4028874"/>
                <a:ext cx="1149726" cy="1147760"/>
                <a:chOff x="1105282" y="4028874"/>
                <a:chExt cx="1149726" cy="1147760"/>
              </a:xfrm>
            </p:grpSpPr>
            <p:grpSp>
              <p:nvGrpSpPr>
                <p:cNvPr id="68" name="Group 15"/>
                <p:cNvGrpSpPr>
                  <a:grpSpLocks/>
                </p:cNvGrpSpPr>
                <p:nvPr/>
              </p:nvGrpSpPr>
              <p:grpSpPr bwMode="auto">
                <a:xfrm>
                  <a:off x="1176471" y="4028874"/>
                  <a:ext cx="1078537" cy="1147760"/>
                  <a:chOff x="2718" y="7697"/>
                  <a:chExt cx="875" cy="1175"/>
                </a:xfrm>
              </p:grpSpPr>
              <p:sp>
                <p:nvSpPr>
                  <p:cNvPr id="10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8" y="8214"/>
                    <a:ext cx="875" cy="6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8" y="7697"/>
                    <a:ext cx="599" cy="6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S</a:t>
                    </a:r>
                    <a:endParaRPr kumimoji="0" lang="ru-RU" sz="4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7" name="AutoShape 18"/>
                <p:cNvSpPr>
                  <a:spLocks noChangeArrowheads="1"/>
                </p:cNvSpPr>
                <p:nvPr/>
              </p:nvSpPr>
              <p:spPr bwMode="auto">
                <a:xfrm>
                  <a:off x="1105282" y="4058294"/>
                  <a:ext cx="1086188" cy="1044274"/>
                </a:xfrm>
                <a:prstGeom prst="bracketPair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1233072" y="4667544"/>
                <a:ext cx="869347" cy="3198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0" name="TextBox 15"/>
          <p:cNvSpPr txBox="1">
            <a:spLocks noChangeArrowheads="1"/>
          </p:cNvSpPr>
          <p:nvPr/>
        </p:nvSpPr>
        <p:spPr bwMode="auto">
          <a:xfrm>
            <a:off x="142844" y="3143248"/>
            <a:ext cx="90548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5"/>
          <p:cNvSpPr txBox="1">
            <a:spLocks noChangeArrowheads="1"/>
          </p:cNvSpPr>
          <p:nvPr/>
        </p:nvSpPr>
        <p:spPr bwMode="auto">
          <a:xfrm>
            <a:off x="1071538" y="3191532"/>
            <a:ext cx="1571636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8,3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" y="602702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прохождения пулей стенки  составило около 8,3·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 Box 21"/>
          <p:cNvSpPr txBox="1">
            <a:spLocks noChangeArrowheads="1"/>
          </p:cNvSpPr>
          <p:nvPr/>
        </p:nvSpPr>
        <p:spPr bwMode="auto">
          <a:xfrm>
            <a:off x="6357918" y="6519825"/>
            <a:ext cx="2786082" cy="338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Вариант3 №4 //стр.20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Стрелка вправо 102"/>
          <p:cNvSpPr/>
          <p:nvPr/>
        </p:nvSpPr>
        <p:spPr>
          <a:xfrm>
            <a:off x="5357818" y="5214950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  <p:bldP spid="27" grpId="0" animBg="1"/>
      <p:bldP spid="31" grpId="0"/>
      <p:bldP spid="32" grpId="0"/>
      <p:bldP spid="49" grpId="0"/>
      <p:bldP spid="81" grpId="0" animBg="1"/>
      <p:bldP spid="110" grpId="0" animBg="1"/>
      <p:bldP spid="111" grpId="0" animBg="1"/>
      <p:bldP spid="98" grpId="0" animBg="1"/>
      <p:bldP spid="100" grpId="0" animBg="1"/>
      <p:bldP spid="1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46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№4б,в4.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Поезд, достигнув скорости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54 км/ч,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 двигаться равнозамедленно с ускорением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м/с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Через сколько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скорость поезда уменьшится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раз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какой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пройдет он за это время?</a:t>
            </a: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2143108" y="1500174"/>
            <a:ext cx="92869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10800000">
            <a:off x="3214678" y="1571612"/>
            <a:ext cx="714380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572000" y="1500174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57438" y="1142984"/>
            <a:ext cx="400050" cy="333375"/>
            <a:chOff x="3273" y="7855"/>
            <a:chExt cx="632" cy="526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143372" y="1214422"/>
            <a:ext cx="400050" cy="333375"/>
            <a:chOff x="3273" y="7855"/>
            <a:chExt cx="632" cy="526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357554" y="1166799"/>
            <a:ext cx="400050" cy="333375"/>
            <a:chOff x="3273" y="7855"/>
            <a:chExt cx="632" cy="526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1000894" y="2785264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5548" y="307181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hlinkClick r:id="rId9" action="ppaction://hlinkpres?slideindex=1&amp;slidetitle="/>
          </p:cNvPr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скорость поезда уменьшится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раз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 это время он пройдёт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54м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7929522" y="6396335"/>
            <a:ext cx="1214478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Стр.22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500174"/>
            <a:ext cx="2143108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54км/ч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=15м/с</a:t>
            </a:r>
            <a:endParaRPr lang="ru-RU" sz="20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15м/с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3м/с</a:t>
            </a:r>
            <a:endParaRPr lang="ru-RU" sz="20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а=2м/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=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85918" y="1778019"/>
            <a:ext cx="7143736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Поезд тормозит с ускорением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 м/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т.е. его скорость уменьшается на 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0,2м/с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каждую секунду по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закону   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3м/с =15м/с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-2м/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= 6с.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Остановится он через 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 =15м/с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2м/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7,5с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2143108" y="1784338"/>
            <a:ext cx="242889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" name="TextBox 50"/>
          <p:cNvSpPr txBox="1"/>
          <p:nvPr/>
        </p:nvSpPr>
        <p:spPr>
          <a:xfrm>
            <a:off x="1500166" y="2928934"/>
            <a:ext cx="47149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  6с автомобиль   пройдёт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2844" y="4143380"/>
            <a:ext cx="571504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71636" y="4071942"/>
            <a:ext cx="7572364" cy="10001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равно площади под графиком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Т.е.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этой трапеции.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1285852" y="5513581"/>
            <a:ext cx="500066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5572100" y="5000636"/>
            <a:ext cx="357190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15+3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)/2)·6 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54м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57"/>
          <p:cNvGrpSpPr/>
          <p:nvPr/>
        </p:nvGrpSpPr>
        <p:grpSpPr>
          <a:xfrm>
            <a:off x="6857961" y="2571744"/>
            <a:ext cx="2000319" cy="1235669"/>
            <a:chOff x="785786" y="3973169"/>
            <a:chExt cx="1786005" cy="1235669"/>
          </a:xfrm>
        </p:grpSpPr>
        <p:grpSp>
          <p:nvGrpSpPr>
            <p:cNvPr id="18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20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6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-2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143636" y="300037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14546" y="3500438"/>
            <a:ext cx="42148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)/(-2·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4м.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59253" y="2130236"/>
            <a:ext cx="1337400" cy="2986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AutoShape 4"/>
          <p:cNvCxnSpPr>
            <a:cxnSpLocks noChangeShapeType="1"/>
          </p:cNvCxnSpPr>
          <p:nvPr/>
        </p:nvCxnSpPr>
        <p:spPr bwMode="auto">
          <a:xfrm>
            <a:off x="4143372" y="1643050"/>
            <a:ext cx="35719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547449" y="2471553"/>
            <a:ext cx="241300" cy="158750"/>
          </a:xfrm>
          <a:prstGeom prst="rightArrow">
            <a:avLst>
              <a:gd name="adj1" fmla="val 50000"/>
              <a:gd name="adj2" fmla="val 38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545714" y="4370573"/>
            <a:ext cx="1097328" cy="1165586"/>
            <a:chOff x="9118" y="9222"/>
            <a:chExt cx="911" cy="1009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9120" y="9267"/>
              <a:ext cx="777" cy="9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 flipH="1" flipV="1">
              <a:off x="9118" y="9222"/>
              <a:ext cx="911" cy="746"/>
            </a:xfrm>
            <a:prstGeom prst="rtTriangl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5" name="AutoShape 14"/>
          <p:cNvCxnSpPr>
            <a:cxnSpLocks noChangeShapeType="1"/>
          </p:cNvCxnSpPr>
          <p:nvPr/>
        </p:nvCxnSpPr>
        <p:spPr bwMode="auto">
          <a:xfrm>
            <a:off x="558593" y="4383840"/>
            <a:ext cx="1428760" cy="1142620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857356" y="5559261"/>
            <a:ext cx="571504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7,5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357158" y="3571876"/>
            <a:ext cx="2285984" cy="2071702"/>
            <a:chOff x="12960" y="127"/>
            <a:chExt cx="3637" cy="2791"/>
          </a:xfrm>
        </p:grpSpPr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>
              <a:off x="12960" y="2784"/>
              <a:ext cx="3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 flipV="1">
              <a:off x="13248" y="517"/>
              <a:ext cx="0" cy="2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3392" y="127"/>
              <a:ext cx="525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6072" y="2258"/>
              <a:ext cx="525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1" name="AutoShape 15"/>
          <p:cNvCxnSpPr>
            <a:cxnSpLocks noChangeShapeType="1"/>
          </p:cNvCxnSpPr>
          <p:nvPr/>
        </p:nvCxnSpPr>
        <p:spPr bwMode="auto">
          <a:xfrm>
            <a:off x="1500166" y="4572008"/>
            <a:ext cx="0" cy="97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67" name="AutoShape 16"/>
          <p:cNvCxnSpPr>
            <a:cxnSpLocks noChangeShapeType="1"/>
          </p:cNvCxnSpPr>
          <p:nvPr/>
        </p:nvCxnSpPr>
        <p:spPr bwMode="auto">
          <a:xfrm>
            <a:off x="529290" y="5143512"/>
            <a:ext cx="111375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154548" y="4912532"/>
            <a:ext cx="357158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19175" y="5072074"/>
            <a:ext cx="256720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43" grpId="0" animBg="1"/>
      <p:bldP spid="44" grpId="0" animBg="1"/>
      <p:bldP spid="3" grpId="0" uiExpand="1" build="p" animBg="1"/>
      <p:bldP spid="49" grpId="0" uiExpand="1" build="p" animBg="1"/>
      <p:bldP spid="51" grpId="0" build="p" animBg="1"/>
      <p:bldP spid="11" grpId="0"/>
      <p:bldP spid="13" grpId="0" build="p" bldLvl="2" animBg="1"/>
      <p:bldP spid="70" grpId="0"/>
      <p:bldP spid="71" grpId="0" build="p" bldLvl="2" animBg="1"/>
      <p:bldP spid="65" grpId="0"/>
      <p:bldP spid="66" grpId="0" build="p" animBg="1"/>
      <p:bldP spid="68" grpId="0" animBg="1"/>
      <p:bldP spid="2050" grpId="0" animBg="1"/>
      <p:bldP spid="58" grpId="0"/>
      <p:bldP spid="69" grpId="0"/>
      <p:bldP spid="74" grpId="0" animBg="1"/>
      <p:bldP spid="7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0944" y="-1683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«5»Тело, двигаясь с ускорением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м/с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состояния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покоя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конце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первой половины пути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достигло скорости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Какой скорости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достигнет тело в конце пути?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Сколько времени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двигалось тело?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Какой путь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оно прошло?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59386" y="3206425"/>
            <a:ext cx="4357718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0790" y="1442391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8476" y="312305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1530692" y="2724917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29"/>
          <p:cNvSpPr>
            <a:spLocks noChangeShapeType="1"/>
          </p:cNvSpPr>
          <p:nvPr/>
        </p:nvSpPr>
        <p:spPr bwMode="auto">
          <a:xfrm flipV="1">
            <a:off x="2615910" y="1436881"/>
            <a:ext cx="3156920" cy="1727908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023372" y="2625908"/>
            <a:ext cx="1041870" cy="794"/>
          </a:xfrm>
          <a:prstGeom prst="line">
            <a:avLst/>
          </a:prstGeom>
          <a:ln w="285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0462" y="2500306"/>
            <a:ext cx="10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602262" y="2113263"/>
            <a:ext cx="1857388" cy="1588"/>
          </a:xfrm>
          <a:prstGeom prst="line">
            <a:avLst/>
          </a:prstGeom>
          <a:ln w="285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3732" y="172814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 м/с</a:t>
            </a:r>
            <a:endParaRPr lang="ru-RU" sz="2400" dirty="0"/>
          </a:p>
        </p:txBody>
      </p:sp>
      <p:sp>
        <p:nvSpPr>
          <p:cNvPr id="23" name="AutoShape 13"/>
          <p:cNvSpPr>
            <a:spLocks/>
          </p:cNvSpPr>
          <p:nvPr/>
        </p:nvSpPr>
        <p:spPr bwMode="auto">
          <a:xfrm rot="5400000">
            <a:off x="3356332" y="2441215"/>
            <a:ext cx="349249" cy="1857388"/>
          </a:xfrm>
          <a:prstGeom prst="rightBrace">
            <a:avLst>
              <a:gd name="adj1" fmla="val 70684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45204" y="3371217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98734" y="2156771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/2=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9220" y="2205055"/>
            <a:ext cx="107153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0,5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6940" y="1156639"/>
            <a:ext cx="288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817072" y="1643434"/>
            <a:ext cx="200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 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816412" y="3697913"/>
            <a:ext cx="2000319" cy="1235669"/>
            <a:chOff x="785786" y="3973169"/>
            <a:chExt cx="1786005" cy="1235669"/>
          </a:xfrm>
        </p:grpSpPr>
        <p:grpSp>
          <p:nvGrpSpPr>
            <p:cNvPr id="40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42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4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1" name="Прямая соединительная линия 40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959156" y="3983665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6067123" y="3762099"/>
            <a:ext cx="1348749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7170" y="215677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2с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-40944" y="2653448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/2=10м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10800000" flipV="1">
            <a:off x="3673832" y="2442522"/>
            <a:ext cx="3857652" cy="10715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494" y="3154339"/>
            <a:ext cx="164307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0990" y="3912227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20=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816808" y="3626475"/>
            <a:ext cx="1206516" cy="1278649"/>
            <a:chOff x="785787" y="3973170"/>
            <a:chExt cx="1077250" cy="1278649"/>
          </a:xfrm>
        </p:grpSpPr>
        <p:grpSp>
          <p:nvGrpSpPr>
            <p:cNvPr id="54" name="Группа 135"/>
            <p:cNvGrpSpPr/>
            <p:nvPr/>
          </p:nvGrpSpPr>
          <p:grpSpPr>
            <a:xfrm>
              <a:off x="785787" y="3973170"/>
              <a:ext cx="1077250" cy="1278649"/>
              <a:chOff x="785787" y="3973170"/>
              <a:chExt cx="1077250" cy="1278649"/>
            </a:xfrm>
          </p:grpSpPr>
          <p:grpSp>
            <p:nvGrpSpPr>
              <p:cNvPr id="56" name="Group 15"/>
              <p:cNvGrpSpPr>
                <a:grpSpLocks/>
              </p:cNvGrpSpPr>
              <p:nvPr/>
            </p:nvGrpSpPr>
            <p:grpSpPr bwMode="auto">
              <a:xfrm>
                <a:off x="826409" y="3973170"/>
                <a:ext cx="1036628" cy="1278649"/>
                <a:chOff x="2434" y="7640"/>
                <a:chExt cx="841" cy="1309"/>
              </a:xfrm>
            </p:grpSpPr>
            <p:sp>
              <p:nvSpPr>
                <p:cNvPr id="5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71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434" y="8275"/>
                  <a:ext cx="84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7" name="AutoShape 18"/>
              <p:cNvSpPr>
                <a:spLocks noChangeArrowheads="1"/>
              </p:cNvSpPr>
              <p:nvPr/>
            </p:nvSpPr>
            <p:spPr bwMode="auto">
              <a:xfrm>
                <a:off x="785787" y="4058294"/>
                <a:ext cx="949941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5" name="Прямая соединительная линия 54"/>
            <p:cNvCxnSpPr/>
            <p:nvPr/>
          </p:nvCxnSpPr>
          <p:spPr>
            <a:xfrm>
              <a:off x="894970" y="4694840"/>
              <a:ext cx="707146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7031386" y="3888129"/>
            <a:ext cx="2071670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14,1м/с</a:t>
            </a:r>
          </a:p>
        </p:txBody>
      </p:sp>
      <p:sp>
        <p:nvSpPr>
          <p:cNvPr id="47" name="Прямоугольный треугольник 46"/>
          <p:cNvSpPr/>
          <p:nvPr/>
        </p:nvSpPr>
        <p:spPr>
          <a:xfrm flipH="1">
            <a:off x="2527658" y="2085333"/>
            <a:ext cx="1976166" cy="1102064"/>
          </a:xfrm>
          <a:prstGeom prst="rtTriangle">
            <a:avLst/>
          </a:prstGeom>
          <a:solidFill>
            <a:schemeClr val="accent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60586" y="2170419"/>
            <a:ext cx="128588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10м/с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30560" y="5177525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22"/>
          <p:cNvGrpSpPr>
            <a:grpSpLocks/>
          </p:cNvGrpSpPr>
          <p:nvPr/>
        </p:nvGrpSpPr>
        <p:grpSpPr bwMode="auto">
          <a:xfrm>
            <a:off x="1316378" y="4963207"/>
            <a:ext cx="896627" cy="1037561"/>
            <a:chOff x="6856" y="7850"/>
            <a:chExt cx="719" cy="692"/>
          </a:xfrm>
        </p:grpSpPr>
        <p:sp>
          <p:nvSpPr>
            <p:cNvPr id="62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3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692"/>
              <a:chOff x="7336" y="7713"/>
              <a:chExt cx="719" cy="692"/>
            </a:xfrm>
          </p:grpSpPr>
          <p:sp>
            <p:nvSpPr>
              <p:cNvPr id="64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26"/>
              <p:cNvSpPr txBox="1">
                <a:spLocks noChangeArrowheads="1"/>
              </p:cNvSpPr>
              <p:nvPr/>
            </p:nvSpPr>
            <p:spPr bwMode="auto">
              <a:xfrm>
                <a:off x="7341" y="8133"/>
                <a:ext cx="401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2459386" y="515716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22"/>
          <p:cNvGrpSpPr>
            <a:grpSpLocks/>
          </p:cNvGrpSpPr>
          <p:nvPr/>
        </p:nvGrpSpPr>
        <p:grpSpPr bwMode="auto">
          <a:xfrm>
            <a:off x="3340740" y="4942853"/>
            <a:ext cx="896627" cy="965592"/>
            <a:chOff x="6856" y="7850"/>
            <a:chExt cx="719" cy="644"/>
          </a:xfrm>
        </p:grpSpPr>
        <p:sp>
          <p:nvSpPr>
            <p:cNvPr id="68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644"/>
              <a:chOff x="7336" y="7713"/>
              <a:chExt cx="719" cy="644"/>
            </a:xfrm>
          </p:grpSpPr>
          <p:sp>
            <p:nvSpPr>
              <p:cNvPr id="7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2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7429" y="8085"/>
                <a:ext cx="401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2" name="TextBox 71"/>
          <p:cNvSpPr txBox="1"/>
          <p:nvPr/>
        </p:nvSpPr>
        <p:spPr>
          <a:xfrm>
            <a:off x="4245336" y="5143896"/>
            <a:ext cx="9286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5094623" y="5157167"/>
            <a:ext cx="896627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16372" y="5215334"/>
            <a:ext cx="77784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6737697" y="5228605"/>
            <a:ext cx="78581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7602922" y="5228605"/>
            <a:ext cx="64294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58814" y="5242253"/>
            <a:ext cx="108521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=2,8с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" y="602702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общее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прохождения составило около 2,8 с. Конечная скорость 14,1м/с.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6357918" y="6519825"/>
            <a:ext cx="2786082" cy="338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Вариант1 № //стр.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21"/>
          <p:cNvSpPr txBox="1">
            <a:spLocks noChangeArrowheads="1"/>
          </p:cNvSpPr>
          <p:nvPr/>
        </p:nvSpPr>
        <p:spPr bwMode="auto">
          <a:xfrm>
            <a:off x="7929522" y="6072206"/>
            <a:ext cx="1214478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  <p:bldP spid="13" grpId="0"/>
      <p:bldP spid="17" grpId="0"/>
      <p:bldP spid="23" grpId="0" animBg="1"/>
      <p:bldP spid="24" grpId="0"/>
      <p:bldP spid="25" grpId="0" animBg="1"/>
      <p:bldP spid="27" grpId="0" animBg="1"/>
      <p:bldP spid="28" grpId="0"/>
      <p:bldP spid="29" grpId="0"/>
      <p:bldP spid="46" grpId="0"/>
      <p:bldP spid="52" grpId="0" animBg="1"/>
      <p:bldP spid="30" grpId="0"/>
      <p:bldP spid="31" grpId="0" animBg="1"/>
      <p:bldP spid="50" grpId="0" animBg="1"/>
      <p:bldP spid="51" grpId="0"/>
      <p:bldP spid="61" grpId="0" animBg="1"/>
      <p:bldP spid="47" grpId="0" animBg="1"/>
      <p:bldP spid="26" grpId="0" animBg="1"/>
      <p:bldP spid="49" grpId="0"/>
      <p:bldP spid="66" grpId="0"/>
      <p:bldP spid="72" grpId="0" animBg="1"/>
      <p:bldP spid="76" grpId="0" animBg="1"/>
      <p:bldP spid="78" grpId="0" animBg="1"/>
      <p:bldP spid="79" grpId="0" animBg="1"/>
      <p:bldP spid="81" grpId="0" animBg="1"/>
      <p:bldP spid="80" grpId="0" animBg="1"/>
      <p:bldP spid="73" grpId="0" animBg="1"/>
      <p:bldP spid="74" grpId="0" animBg="1"/>
      <p:bldP spid="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46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2б,В 2   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Поезд, движущийся с ускорением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 м/с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после начала торможения остановился. Чему равен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тормозной путь?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4429124" y="1498586"/>
            <a:ext cx="92869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10800000">
            <a:off x="5572132" y="1428736"/>
            <a:ext cx="714380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313635" y="1523989"/>
            <a:ext cx="401637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57686" y="1000108"/>
            <a:ext cx="400050" cy="333375"/>
            <a:chOff x="3273" y="7855"/>
            <a:chExt cx="632" cy="526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886594" y="1142984"/>
            <a:ext cx="400050" cy="333375"/>
            <a:chOff x="3273" y="7855"/>
            <a:chExt cx="632" cy="526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5715008" y="881047"/>
            <a:ext cx="400050" cy="333375"/>
            <a:chOff x="3273" y="7855"/>
            <a:chExt cx="632" cy="526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3273" y="7855"/>
              <a:ext cx="632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3361" y="7985"/>
              <a:ext cx="4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1000894" y="2785264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5548" y="307181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hlinkClick r:id="rId9" action="ppaction://hlinkpres?slideindex=1&amp;slidetitle="/>
          </p:cNvPr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начальная скорость поезда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12м/с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т.е.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43,2 км/ч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остановки он пройдёт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180м.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7929522" y="6396335"/>
            <a:ext cx="1214478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428736"/>
            <a:ext cx="2000232" cy="2286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?м/с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=0м/с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а=0,4м/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30с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?</a:t>
            </a: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14480" y="1770395"/>
            <a:ext cx="74295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Поезд тормозит с ускорением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0,4 м/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т.е. его скорость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уменьшается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0,4м/с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каждую секунду по закону   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0м/с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0,4м/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·30           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12м/с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4714876" y="1712900"/>
            <a:ext cx="242889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857752" y="2500306"/>
            <a:ext cx="280987" cy="141287"/>
          </a:xfrm>
          <a:prstGeom prst="rightArrow">
            <a:avLst>
              <a:gd name="adj1" fmla="val 50000"/>
              <a:gd name="adj2" fmla="val 49719"/>
            </a:avLst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000232" y="2928934"/>
            <a:ext cx="42148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эти  30 с поезд   пройдёт </a:t>
            </a: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428628" y="3714752"/>
            <a:ext cx="2285984" cy="2071702"/>
            <a:chOff x="12960" y="127"/>
            <a:chExt cx="3637" cy="2791"/>
          </a:xfrm>
        </p:grpSpPr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>
              <a:off x="12960" y="2784"/>
              <a:ext cx="3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 flipV="1">
              <a:off x="13248" y="517"/>
              <a:ext cx="0" cy="2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3392" y="127"/>
              <a:ext cx="525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6072" y="2258"/>
              <a:ext cx="525" cy="5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2844" y="4143380"/>
            <a:ext cx="571504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57322" y="4071942"/>
            <a:ext cx="8001024" cy="10001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равно площади под графиком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Т.е.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этого треугольника.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34672" y="4547293"/>
            <a:ext cx="1008000" cy="111600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AutoShape 14"/>
          <p:cNvCxnSpPr>
            <a:cxnSpLocks noChangeShapeType="1"/>
          </p:cNvCxnSpPr>
          <p:nvPr/>
        </p:nvCxnSpPr>
        <p:spPr bwMode="auto">
          <a:xfrm rot="16200000" flipH="1">
            <a:off x="571666" y="4572202"/>
            <a:ext cx="1214058" cy="107157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1643042" y="5357826"/>
            <a:ext cx="571504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3857620" y="5143512"/>
            <a:ext cx="2857520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 30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B0FB1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=180м.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857961" y="2571744"/>
            <a:ext cx="2000319" cy="1235669"/>
            <a:chOff x="785786" y="3973169"/>
            <a:chExt cx="1786005" cy="1235669"/>
          </a:xfrm>
        </p:grpSpPr>
        <p:grpSp>
          <p:nvGrpSpPr>
            <p:cNvPr id="59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61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6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-2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143636" y="300037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14546" y="3500438"/>
            <a:ext cx="42148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)/(-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180м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416641" y="2097436"/>
            <a:ext cx="1285884" cy="4286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43" grpId="0" animBg="1"/>
      <p:bldP spid="44" grpId="0" animBg="1"/>
      <p:bldP spid="3" grpId="0" animBg="1"/>
      <p:bldP spid="49" grpId="0" uiExpand="1" build="p" animBg="1"/>
      <p:bldP spid="5" grpId="0" animBg="1"/>
      <p:bldP spid="51" grpId="0" build="p" animBg="1"/>
      <p:bldP spid="11" grpId="0"/>
      <p:bldP spid="13" grpId="0" build="p" bldLvl="2" animBg="1"/>
      <p:bldP spid="14" grpId="0" animBg="1"/>
      <p:bldP spid="70" grpId="0"/>
      <p:bldP spid="71" grpId="0" build="p" bldLvl="2" animBg="1"/>
      <p:bldP spid="65" grpId="0"/>
      <p:bldP spid="66" grpId="0" build="p" animBg="1"/>
      <p:bldP spid="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0"/>
            <a:ext cx="7786709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В№  . З№   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Автомобиль, двигаясь с ускорением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прошел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начальную скорость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3731" y="112934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366673" y="1118891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503289" y="857232"/>
            <a:ext cx="962721" cy="1323314"/>
            <a:chOff x="6856" y="7850"/>
            <a:chExt cx="772" cy="826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6856" y="7850"/>
              <a:ext cx="772" cy="826"/>
              <a:chOff x="7336" y="7713"/>
              <a:chExt cx="772" cy="826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341" y="8133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571744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В№,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Тело, двигаясь  из состояния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на пути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приобретает  скорость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 км/ч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каким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двигалось тело?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00375" y="4193595"/>
            <a:ext cx="2000319" cy="1235669"/>
            <a:chOff x="785786" y="3973169"/>
            <a:chExt cx="1786005" cy="1235669"/>
          </a:xfrm>
        </p:grpSpPr>
        <p:grpSp>
          <p:nvGrpSpPr>
            <p:cNvPr id="13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786050" y="4622223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832" y="4078436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=500м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71406" y="5292882"/>
            <a:ext cx="21723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=0 м/с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71406" y="4649940"/>
            <a:ext cx="26452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15 м/с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6007262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26" y="928670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=250м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0" y="2071678"/>
            <a:ext cx="966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0" y="1285860"/>
            <a:ext cx="1604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10с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643050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м/с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04137" y="10579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072198" y="1071546"/>
            <a:ext cx="135093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7318711" y="785794"/>
            <a:ext cx="896627" cy="1071788"/>
            <a:chOff x="6856" y="7850"/>
            <a:chExt cx="719" cy="669"/>
          </a:xfrm>
        </p:grpSpPr>
        <p:sp>
          <p:nvSpPr>
            <p:cNvPr id="31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669"/>
              <a:chOff x="7336" y="7713"/>
              <a:chExt cx="719" cy="669"/>
            </a:xfrm>
          </p:grpSpPr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4·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>
                <a:off x="7456" y="8133"/>
                <a:ext cx="33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4143372" y="1981201"/>
            <a:ext cx="11430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5157152" y="1953905"/>
            <a:ext cx="1350930" cy="6239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7358082" y="2000240"/>
            <a:ext cx="1571636" cy="6239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н=23м/с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858016" y="3942753"/>
            <a:ext cx="2000319" cy="1150550"/>
            <a:chOff x="785786" y="4058294"/>
            <a:chExt cx="1786005" cy="1150550"/>
          </a:xfrm>
        </p:grpSpPr>
        <p:grpSp>
          <p:nvGrpSpPr>
            <p:cNvPr id="40" name="Группа 135"/>
            <p:cNvGrpSpPr/>
            <p:nvPr/>
          </p:nvGrpSpPr>
          <p:grpSpPr>
            <a:xfrm>
              <a:off x="785786" y="4058294"/>
              <a:ext cx="1786005" cy="1150550"/>
              <a:chOff x="785786" y="4058294"/>
              <a:chExt cx="1786005" cy="1150550"/>
            </a:xfrm>
          </p:grpSpPr>
          <p:grpSp>
            <p:nvGrpSpPr>
              <p:cNvPr id="42" name="Group 15"/>
              <p:cNvGrpSpPr>
                <a:grpSpLocks/>
              </p:cNvGrpSpPr>
              <p:nvPr/>
            </p:nvGrpSpPr>
            <p:grpSpPr bwMode="auto">
              <a:xfrm>
                <a:off x="857225" y="4115789"/>
                <a:ext cx="1714566" cy="1093055"/>
                <a:chOff x="2459" y="7786"/>
                <a:chExt cx="1391" cy="1119"/>
              </a:xfrm>
            </p:grpSpPr>
            <p:sp>
              <p:nvSpPr>
                <p:cNvPr id="4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786"/>
                  <a:ext cx="1391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15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1" name="Прямая соединительная линия 40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715008" y="427298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714745" y="5500702"/>
            <a:ext cx="1368717" cy="1150550"/>
            <a:chOff x="785786" y="4058294"/>
            <a:chExt cx="1425562" cy="1150550"/>
          </a:xfrm>
        </p:grpSpPr>
        <p:grpSp>
          <p:nvGrpSpPr>
            <p:cNvPr id="49" name="Группа 135"/>
            <p:cNvGrpSpPr/>
            <p:nvPr/>
          </p:nvGrpSpPr>
          <p:grpSpPr>
            <a:xfrm>
              <a:off x="785786" y="4058294"/>
              <a:ext cx="1413693" cy="1150550"/>
              <a:chOff x="785786" y="4058294"/>
              <a:chExt cx="1413693" cy="1150550"/>
            </a:xfrm>
          </p:grpSpPr>
          <p:grpSp>
            <p:nvGrpSpPr>
              <p:cNvPr id="51" name="Group 15"/>
              <p:cNvGrpSpPr>
                <a:grpSpLocks/>
              </p:cNvGrpSpPr>
              <p:nvPr/>
            </p:nvGrpSpPr>
            <p:grpSpPr bwMode="auto">
              <a:xfrm>
                <a:off x="857228" y="4115789"/>
                <a:ext cx="1140169" cy="1093055"/>
                <a:chOff x="2459" y="7786"/>
                <a:chExt cx="925" cy="1119"/>
              </a:xfrm>
            </p:grpSpPr>
            <p:sp>
              <p:nvSpPr>
                <p:cNvPr id="5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786"/>
                  <a:ext cx="925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225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56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413693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0" name="Прямая соединительная линия 49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71736" y="583093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786454"/>
            <a:ext cx="242889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=0,225м/с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7950" y="1928802"/>
            <a:ext cx="64294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7929522" y="428604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7929522" y="3500438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4" grpId="0"/>
      <p:bldP spid="6" grpId="0"/>
      <p:bldP spid="2050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 animBg="1"/>
      <p:bldP spid="37" grpId="0" animBg="1"/>
      <p:bldP spid="38" grpId="0" animBg="1"/>
      <p:bldP spid="46" grpId="0"/>
      <p:bldP spid="55" grpId="0"/>
      <p:bldP spid="56" grpId="0" animBg="1"/>
      <p:bldP spid="36" grpId="0" animBg="1"/>
      <p:bldP spid="57" grpId="0" animBg="1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3303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вести автомобиль, чтобы перейдя на движение с ускорением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2,5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было пройти путь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сколько при этом возрастет скорость?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32" y="1687945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=300м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285720" y="3610277"/>
            <a:ext cx="1175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71406" y="2259449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2,5 м/с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895897"/>
            <a:ext cx="1388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=20с</a:t>
            </a:r>
            <a:endParaRPr lang="ru-RU" sz="4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393803" y="2970353"/>
            <a:ext cx="235666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6250015" y="1395699"/>
            <a:ext cx="1465254" cy="646331"/>
            <a:chOff x="6185544" y="-441899"/>
            <a:chExt cx="907767" cy="645213"/>
          </a:xfrm>
        </p:grpSpPr>
        <p:sp>
          <p:nvSpPr>
            <p:cNvPr id="11" name="TextBox 25"/>
            <p:cNvSpPr txBox="1">
              <a:spLocks noChangeArrowheads="1"/>
            </p:cNvSpPr>
            <p:nvPr/>
          </p:nvSpPr>
          <p:spPr bwMode="auto">
            <a:xfrm>
              <a:off x="6185544" y="-441899"/>
              <a:ext cx="907767" cy="64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600" dirty="0">
                <a:solidFill>
                  <a:srgbClr val="0014AC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sz="2000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5922578" y="2178342"/>
            <a:ext cx="1296000" cy="31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14" name="Группа 23"/>
          <p:cNvGrpSpPr>
            <a:grpSpLocks/>
          </p:cNvGrpSpPr>
          <p:nvPr/>
        </p:nvGrpSpPr>
        <p:grpSpPr bwMode="auto">
          <a:xfrm>
            <a:off x="4000513" y="1324261"/>
            <a:ext cx="928677" cy="584775"/>
            <a:chOff x="4572000" y="244630"/>
            <a:chExt cx="666745" cy="585349"/>
          </a:xfrm>
        </p:grpSpPr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4572000" y="244630"/>
              <a:ext cx="666745" cy="58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489190" y="2123077"/>
            <a:ext cx="720000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5000628" y="1785926"/>
            <a:ext cx="781522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9" name="Группа 36"/>
          <p:cNvGrpSpPr>
            <a:grpSpLocks/>
          </p:cNvGrpSpPr>
          <p:nvPr/>
        </p:nvGrpSpPr>
        <p:grpSpPr bwMode="auto">
          <a:xfrm>
            <a:off x="5214947" y="1181385"/>
            <a:ext cx="642937" cy="523875"/>
            <a:chOff x="2714612" y="1571612"/>
            <a:chExt cx="642942" cy="523220"/>
          </a:xfrm>
        </p:grpSpPr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16200000" flipH="1">
              <a:off x="3057362" y="1482377"/>
              <a:ext cx="1586" cy="4286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ne 4"/>
          <p:cNvSpPr>
            <a:spLocks noChangeShapeType="1"/>
          </p:cNvSpPr>
          <p:nvPr/>
        </p:nvSpPr>
        <p:spPr bwMode="auto">
          <a:xfrm rot="-60000">
            <a:off x="3428992" y="2457596"/>
            <a:ext cx="4500594" cy="45719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7929586" y="2110079"/>
            <a:ext cx="642942" cy="584775"/>
            <a:chOff x="5500694" y="3214686"/>
            <a:chExt cx="642942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5500694" y="3214686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 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>
              <a:off x="5527990" y="3286124"/>
              <a:ext cx="298509" cy="45674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00298" y="2681583"/>
            <a:ext cx="664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С.о. свяжем с местом начала разгона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3110211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Автомобиль движется ускоренно.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275351" y="4521836"/>
            <a:ext cx="1143008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71472" y="4253207"/>
            <a:ext cx="2000319" cy="1235669"/>
            <a:chOff x="785786" y="3973169"/>
            <a:chExt cx="1786005" cy="1235669"/>
          </a:xfrm>
        </p:grpSpPr>
        <p:grpSp>
          <p:nvGrpSpPr>
            <p:cNvPr id="30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32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1406" y="4681847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43240" y="391639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3786182" y="3905944"/>
            <a:ext cx="107157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22"/>
          <p:cNvGrpSpPr>
            <a:grpSpLocks/>
          </p:cNvGrpSpPr>
          <p:nvPr/>
        </p:nvGrpSpPr>
        <p:grpSpPr bwMode="auto">
          <a:xfrm>
            <a:off x="4922794" y="3644286"/>
            <a:ext cx="896627" cy="1037561"/>
            <a:chOff x="6856" y="7850"/>
            <a:chExt cx="719" cy="692"/>
          </a:xfrm>
        </p:grpSpPr>
        <p:sp>
          <p:nvSpPr>
            <p:cNvPr id="59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692"/>
              <a:chOff x="7336" y="7713"/>
              <a:chExt cx="719" cy="692"/>
            </a:xfrm>
          </p:grpSpPr>
          <p:sp>
            <p:nvSpPr>
              <p:cNvPr id="61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7341" y="8133"/>
                <a:ext cx="401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8" name="Группа 47"/>
          <p:cNvGrpSpPr/>
          <p:nvPr/>
        </p:nvGrpSpPr>
        <p:grpSpPr>
          <a:xfrm>
            <a:off x="3529134" y="4681847"/>
            <a:ext cx="2400220" cy="1234074"/>
            <a:chOff x="3543512" y="5143512"/>
            <a:chExt cx="2400220" cy="1234074"/>
          </a:xfrm>
        </p:grpSpPr>
        <p:sp>
          <p:nvSpPr>
            <p:cNvPr id="43" name="TextBox 36"/>
            <p:cNvSpPr txBox="1">
              <a:spLocks noChangeArrowheads="1"/>
            </p:cNvSpPr>
            <p:nvPr/>
          </p:nvSpPr>
          <p:spPr bwMode="auto">
            <a:xfrm>
              <a:off x="4929190" y="5357826"/>
              <a:ext cx="10145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48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44" name="TextBox 39"/>
            <p:cNvSpPr txBox="1">
              <a:spLocks noChangeArrowheads="1"/>
            </p:cNvSpPr>
            <p:nvPr/>
          </p:nvSpPr>
          <p:spPr bwMode="auto">
            <a:xfrm>
              <a:off x="3571868" y="5143512"/>
              <a:ext cx="12810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15"/>
            <p:cNvSpPr txBox="1">
              <a:spLocks noChangeArrowheads="1"/>
            </p:cNvSpPr>
            <p:nvPr/>
          </p:nvSpPr>
          <p:spPr bwMode="auto">
            <a:xfrm>
              <a:off x="3757633" y="5792811"/>
              <a:ext cx="5429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 bwMode="auto">
            <a:xfrm flipV="1">
              <a:off x="3543512" y="5842893"/>
              <a:ext cx="1267489" cy="4278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857884" y="3811320"/>
            <a:ext cx="114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7072330" y="4467533"/>
            <a:ext cx="1785950" cy="6239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10м/с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7956230" y="3501008"/>
            <a:ext cx="1187770" cy="1080120"/>
            <a:chOff x="6651" y="7850"/>
            <a:chExt cx="919" cy="653"/>
          </a:xfrm>
        </p:grpSpPr>
        <p:sp>
          <p:nvSpPr>
            <p:cNvPr id="52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3" name="Group 24"/>
            <p:cNvGrpSpPr>
              <a:grpSpLocks/>
            </p:cNvGrpSpPr>
            <p:nvPr/>
          </p:nvGrpSpPr>
          <p:grpSpPr bwMode="auto">
            <a:xfrm>
              <a:off x="6651" y="7850"/>
              <a:ext cx="919" cy="653"/>
              <a:chOff x="7131" y="7713"/>
              <a:chExt cx="919" cy="653"/>
            </a:xfrm>
          </p:grpSpPr>
          <p:sp>
            <p:nvSpPr>
              <p:cNvPr id="54" name="Text Box 25"/>
              <p:cNvSpPr txBox="1">
                <a:spLocks noChangeArrowheads="1"/>
              </p:cNvSpPr>
              <p:nvPr/>
            </p:nvSpPr>
            <p:spPr bwMode="auto">
              <a:xfrm>
                <a:off x="7131" y="7713"/>
                <a:ext cx="91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2,5·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400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26"/>
              <p:cNvSpPr txBox="1">
                <a:spLocks noChangeArrowheads="1"/>
              </p:cNvSpPr>
              <p:nvPr/>
            </p:nvSpPr>
            <p:spPr bwMode="auto">
              <a:xfrm>
                <a:off x="7341" y="8094"/>
                <a:ext cx="401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TextBox 39"/>
          <p:cNvSpPr txBox="1">
            <a:spLocks noChangeArrowheads="1"/>
          </p:cNvSpPr>
          <p:nvPr/>
        </p:nvSpPr>
        <p:spPr bwMode="auto">
          <a:xfrm>
            <a:off x="6143668" y="5181913"/>
            <a:ext cx="1500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7487310" y="5209209"/>
            <a:ext cx="1143040" cy="6239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50м/с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6827522" y="3725857"/>
            <a:ext cx="135732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 +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2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начальная скорость равна 10м/с и направлена против оси. </a:t>
            </a:r>
            <a:endParaRPr lang="ru-RU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4786314" y="6234097"/>
            <a:ext cx="3857652" cy="6239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 №  //стр.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7929522" y="857232"/>
            <a:ext cx="121447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 animBg="1"/>
      <p:bldP spid="22" grpId="0" animBg="1"/>
      <p:bldP spid="26" grpId="0"/>
      <p:bldP spid="27" grpId="0"/>
      <p:bldP spid="28" grpId="0"/>
      <p:bldP spid="36" grpId="0"/>
      <p:bldP spid="56" grpId="0"/>
      <p:bldP spid="57" grpId="0"/>
      <p:bldP spid="49" grpId="0"/>
      <p:bldP spid="50" grpId="0" animBg="1"/>
      <p:bldP spid="63" grpId="0"/>
      <p:bldP spid="64" grpId="0" animBg="1"/>
      <p:bldP spid="65" grpId="0"/>
      <p:bldP spid="66" grpId="0"/>
      <p:bldP spid="67" grpId="0" animBg="1"/>
      <p:bldP spid="6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Велосипедист движется в течении некоторого времени с постоянной скоростью 2 м/с. Затем его движение становится равноускоренным, и он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Найти конечную скорость велосипедиста.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714480" y="3266772"/>
            <a:ext cx="4357718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87850" y="134076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32138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785786" y="2785264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29"/>
          <p:cNvSpPr>
            <a:spLocks noChangeShapeType="1"/>
          </p:cNvSpPr>
          <p:nvPr/>
        </p:nvSpPr>
        <p:spPr bwMode="auto">
          <a:xfrm flipV="1">
            <a:off x="2786049" y="1994131"/>
            <a:ext cx="1256184" cy="717326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510862" y="2999060"/>
            <a:ext cx="576000" cy="794"/>
          </a:xfrm>
          <a:prstGeom prst="line">
            <a:avLst/>
          </a:prstGeom>
          <a:ln w="28575">
            <a:solidFill>
              <a:srgbClr val="0014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600" y="242088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rot="5400000">
            <a:off x="3240744" y="2806896"/>
            <a:ext cx="349249" cy="1258641"/>
          </a:xfrm>
          <a:prstGeom prst="rightBrace">
            <a:avLst>
              <a:gd name="adj1" fmla="val 70684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8978" y="3500438"/>
            <a:ext cx="157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35696" y="2707332"/>
            <a:ext cx="950353" cy="1668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45129" y="1984574"/>
            <a:ext cx="1" cy="1229318"/>
          </a:xfrm>
          <a:prstGeom prst="line">
            <a:avLst/>
          </a:prstGeom>
          <a:ln w="28575">
            <a:solidFill>
              <a:srgbClr val="0014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4708" y="230689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227926" y="2210135"/>
            <a:ext cx="1273164" cy="6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137168" y="2007208"/>
            <a:ext cx="1714512" cy="1136040"/>
            <a:chOff x="785786" y="3908738"/>
            <a:chExt cx="1714512" cy="113604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785786" y="3908738"/>
              <a:ext cx="1714512" cy="1136040"/>
              <a:chOff x="785786" y="3908738"/>
              <a:chExt cx="1714512" cy="1136040"/>
            </a:xfrm>
          </p:grpSpPr>
          <p:grpSp>
            <p:nvGrpSpPr>
              <p:cNvPr id="21" name="Group 15"/>
              <p:cNvGrpSpPr>
                <a:grpSpLocks/>
              </p:cNvGrpSpPr>
              <p:nvPr/>
            </p:nvGrpSpPr>
            <p:grpSpPr bwMode="auto">
              <a:xfrm>
                <a:off x="857224" y="3908738"/>
                <a:ext cx="1643074" cy="1136040"/>
                <a:chOff x="2459" y="7574"/>
                <a:chExt cx="1333" cy="1163"/>
              </a:xfrm>
            </p:grpSpPr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574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+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5" y="8063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343010" cy="857256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94970" y="4558049"/>
              <a:ext cx="1071570" cy="1444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 flipV="1">
            <a:off x="1887850" y="1995799"/>
            <a:ext cx="2092935" cy="12807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52436" y="1753652"/>
            <a:ext cx="383260" cy="52322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33218" y="2159962"/>
            <a:ext cx="410484" cy="42862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857884" y="3786190"/>
            <a:ext cx="2786082" cy="338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Вариант1 № //стр.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1262706"/>
            <a:ext cx="51435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трапеции =(1/2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11837" y="2714620"/>
            <a:ext cx="1210640" cy="540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6200000">
            <a:off x="3097382" y="1788061"/>
            <a:ext cx="652320" cy="1200798"/>
          </a:xfrm>
          <a:prstGeom prst="triangle">
            <a:avLst>
              <a:gd name="adj" fmla="val 1061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04592" y="2639793"/>
            <a:ext cx="141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1111077" y="4071942"/>
            <a:ext cx="1214478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Стр.34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0" y="4071942"/>
            <a:ext cx="1214478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ПРЗ18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0" grpId="0" animBg="1"/>
      <p:bldP spid="11" grpId="0"/>
      <p:bldP spid="16" grpId="0"/>
      <p:bldP spid="17" grpId="0"/>
      <p:bldP spid="28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25" grpId="0"/>
      <p:bldP spid="34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Тело, двигаясь из состояния покоя с ускорением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м\с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проходит путь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Какой путь пройдет тело 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последние секунды своего движения? За какое время тело пройдет последние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своего пути? Какова конечная скорость тела?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714480" y="4056866"/>
            <a:ext cx="4357718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21703" y="1723549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400398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785786" y="3059616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29"/>
          <p:cNvSpPr>
            <a:spLocks noChangeShapeType="1"/>
          </p:cNvSpPr>
          <p:nvPr/>
        </p:nvSpPr>
        <p:spPr bwMode="auto">
          <a:xfrm flipV="1">
            <a:off x="1843708" y="2276872"/>
            <a:ext cx="3156920" cy="1727908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20263723">
            <a:off x="2582689" y="3199048"/>
            <a:ext cx="163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56562" y="2295858"/>
            <a:ext cx="3091908" cy="0"/>
          </a:xfrm>
          <a:prstGeom prst="line">
            <a:avLst/>
          </a:prstGeom>
          <a:ln w="285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780" y="223859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 м/с</a:t>
            </a:r>
            <a:endParaRPr lang="ru-RU" sz="2400" dirty="0"/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rot="5400000">
            <a:off x="4388604" y="3809802"/>
            <a:ext cx="294782" cy="792087"/>
          </a:xfrm>
          <a:prstGeom prst="rightBrace">
            <a:avLst>
              <a:gd name="adj1" fmla="val 70684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08861" y="438908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2911375"/>
            <a:ext cx="206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=100м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32040" y="2277311"/>
            <a:ext cx="0" cy="1798908"/>
          </a:xfrm>
          <a:prstGeom prst="line">
            <a:avLst/>
          </a:prstGeom>
          <a:ln w="285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85024" y="2369880"/>
            <a:ext cx="163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?м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5040" y="1723549"/>
            <a:ext cx="220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139951" y="2700260"/>
            <a:ext cx="0" cy="1375959"/>
          </a:xfrm>
          <a:prstGeom prst="line">
            <a:avLst/>
          </a:prstGeom>
          <a:ln w="285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10" grpId="0"/>
      <p:bldP spid="11" grpId="0" animBg="1"/>
      <p:bldP spid="12" grpId="0"/>
      <p:bldP spid="13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94286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Лифт в течении первых 3 с поднимается равноускоренно и достигает скорости 3 м/с, с которой продолжает подъём в течение 6 с, а последние 3 с движется  равнозамедленно  с прежним по модулю ускорением.  Определите высоту подъёма лифта.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  За последнюю секунду равноускоренного движения автомобиль     прошел половину пути. Определите полное время движения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24384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Тело движется равномерно со скоростью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3м/с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в течение 5 с, после чего получает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ускорение 20см/с</a:t>
                      </a:r>
                      <a:r>
                        <a:rPr lang="ru-RU" sz="3200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. Какую скорость будет иметь тело через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15с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от начала движения? Какой путь оно пройдет за все время движения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815" y="1214422"/>
            <a:ext cx="431146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4714876" y="3000372"/>
            <a:ext cx="2080586" cy="956720"/>
            <a:chOff x="2532657" y="3472412"/>
            <a:chExt cx="1731465" cy="956720"/>
          </a:xfrm>
        </p:grpSpPr>
        <p:sp>
          <p:nvSpPr>
            <p:cNvPr id="13" name="Прямоугольный треугольник 12"/>
            <p:cNvSpPr/>
            <p:nvPr/>
          </p:nvSpPr>
          <p:spPr>
            <a:xfrm flipH="1">
              <a:off x="2714612" y="3500438"/>
              <a:ext cx="1428760" cy="928694"/>
            </a:xfrm>
            <a:prstGeom prst="rtTriangle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19643117">
              <a:off x="2532657" y="3472412"/>
              <a:ext cx="1731465" cy="700391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7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представлены графики зависимости от времени модулей скорости четырех тел. Какое из этих тел прошло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наибольший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путь за интервал времени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=0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80083" y="3048945"/>
            <a:ext cx="192882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flipH="1">
            <a:off x="5058418" y="2928934"/>
            <a:ext cx="1571636" cy="1000132"/>
          </a:xfrm>
          <a:prstGeom prst="rect">
            <a:avLst/>
          </a:prstGeom>
          <a:solidFill>
            <a:srgbClr val="365D21">
              <a:alpha val="5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V="1">
            <a:off x="5666113" y="1808469"/>
            <a:ext cx="548376" cy="1692554"/>
          </a:xfrm>
          <a:prstGeom prst="triangle">
            <a:avLst>
              <a:gd name="adj" fmla="val 1061"/>
            </a:avLst>
          </a:prstGeom>
          <a:solidFill>
            <a:srgbClr val="365D2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714884"/>
            <a:ext cx="9144000" cy="1857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7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представлены графики зависимости от времени модулей скорости четырех тел.  Какое из этих тел прошло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наименьший  путь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 интервал  времени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=0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с?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04310" y="321468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1714488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714348" y="2071678"/>
            <a:ext cx="1857388" cy="114177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244" grpId="0" animBg="1"/>
      <p:bldP spid="10" grpId="0"/>
      <p:bldP spid="11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А.Спортсмен пробегает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Первые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старта он бежит с постоянным ускорением, остальную часть дистанции с постоянной скоростью. Найти ускорение на первых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20-ти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метрах и скорость на остальной дистанции.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Б.Два автомобиля движутся на  навстречу друг другу, один со скоростью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км/ч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ускорением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0,15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Через какое время  они встретятся и какое расстояние пройдет каждый из них если начальное расстояние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125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-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Определить начальную и конечную скорость  электрички, если за 8 с она прошла 160 м, двигаясь с ускорением 2 м/с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6563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В.Два велосипедиста едут друг другу навстречу: Один из них имея скорость 18 км/ч, поднимается в гору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равнозамедленно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ускорением 20 см/с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другой, имея скорость 54 км/ч, спускается с горы с ускорением 0,2 м/с2. Через сколько времени они встретятся и какое расстояние до встречи пройдет каждый, если расстояние между ними в начальный момент равно 130 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Расстояние между двумя станциями, равное 18 км, поезд проходит со средней скоростью 54 км/ч, причем на разгон он тратит 2 мин, затем едет с постоянной скоростью и на замедление до полной остановки тратит 1 мин. Определите наибольшую скорость движения поезда.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/>
          <p:cNvCxnSpPr/>
          <p:nvPr/>
        </p:nvCxnSpPr>
        <p:spPr>
          <a:xfrm>
            <a:off x="3357554" y="5214950"/>
            <a:ext cx="43577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755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86710" y="492919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3607493" y="4143380"/>
            <a:ext cx="678755" cy="10715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2143108" y="4929198"/>
            <a:ext cx="292895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5203067" y="4141411"/>
            <a:ext cx="940569" cy="178792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286248" y="4143380"/>
            <a:ext cx="928694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55699" y="5917455"/>
            <a:ext cx="92869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214678" y="4857760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144166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703607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5072860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6001554" y="4868841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7554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6121" y="514388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76878" y="514351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8006" y="513182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386" y="5131825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39454" y="514370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30722" y="395758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>
            <a:off x="3643306" y="4123698"/>
            <a:ext cx="327351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18137198">
            <a:off x="2930428" y="4335464"/>
            <a:ext cx="1249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разгон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143372" y="3610277"/>
            <a:ext cx="223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3с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643306" y="5500702"/>
            <a:ext cx="189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Тормозил 2с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069632" y="4500570"/>
            <a:ext cx="30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072066" y="6072206"/>
            <a:ext cx="3829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3с</a:t>
            </a:r>
          </a:p>
        </p:txBody>
      </p:sp>
      <p:sp>
        <p:nvSpPr>
          <p:cNvPr id="91" name="Прямоугольник 90"/>
          <p:cNvSpPr/>
          <p:nvPr/>
        </p:nvSpPr>
        <p:spPr>
          <a:xfrm rot="18059806">
            <a:off x="3736878" y="4667504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429124" y="435769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rot="3533558">
            <a:off x="5132618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rot="3533558">
            <a:off x="5701225" y="5255572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-2,5м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542926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-15м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 rot="19040593">
            <a:off x="-372782" y="4559317"/>
            <a:ext cx="3775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10-2,5-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15=</a:t>
            </a:r>
          </a:p>
        </p:txBody>
      </p:sp>
      <p:sp>
        <p:nvSpPr>
          <p:cNvPr id="98" name="Прямоугольник 97"/>
          <p:cNvSpPr/>
          <p:nvPr/>
        </p:nvSpPr>
        <p:spPr>
          <a:xfrm rot="19081768">
            <a:off x="2760099" y="3001384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32,5м</a:t>
            </a:r>
          </a:p>
        </p:txBody>
      </p:sp>
      <p:sp>
        <p:nvSpPr>
          <p:cNvPr id="96" name="TextBox 36"/>
          <p:cNvSpPr txBox="1">
            <a:spLocks noChangeArrowheads="1"/>
          </p:cNvSpPr>
          <p:nvPr/>
        </p:nvSpPr>
        <p:spPr bwMode="auto">
          <a:xfrm>
            <a:off x="1142976" y="311987"/>
            <a:ext cx="114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9" name="TextBox 39"/>
          <p:cNvSpPr txBox="1">
            <a:spLocks noChangeArrowheads="1"/>
          </p:cNvSpPr>
          <p:nvPr/>
        </p:nvSpPr>
        <p:spPr bwMode="auto">
          <a:xfrm>
            <a:off x="142844" y="142852"/>
            <a:ext cx="1268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15"/>
          <p:cNvSpPr txBox="1">
            <a:spLocks noChangeArrowheads="1"/>
          </p:cNvSpPr>
          <p:nvPr/>
        </p:nvSpPr>
        <p:spPr bwMode="auto">
          <a:xfrm>
            <a:off x="285720" y="714356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 bwMode="auto">
          <a:xfrm rot="-60000" flipV="1">
            <a:off x="214282" y="785794"/>
            <a:ext cx="864000" cy="0"/>
          </a:xfrm>
          <a:prstGeom prst="line">
            <a:avLst/>
          </a:prstGeom>
          <a:ln w="381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36"/>
          <p:cNvSpPr txBox="1">
            <a:spLocks noChangeArrowheads="1"/>
          </p:cNvSpPr>
          <p:nvPr/>
        </p:nvSpPr>
        <p:spPr bwMode="auto">
          <a:xfrm>
            <a:off x="2214546" y="428604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36"/>
          <p:cNvSpPr txBox="1">
            <a:spLocks noChangeArrowheads="1"/>
          </p:cNvSpPr>
          <p:nvPr/>
        </p:nvSpPr>
        <p:spPr bwMode="auto">
          <a:xfrm>
            <a:off x="4714876" y="428604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м/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36"/>
          <p:cNvSpPr txBox="1">
            <a:spLocks noChangeArrowheads="1"/>
          </p:cNvSpPr>
          <p:nvPr/>
        </p:nvSpPr>
        <p:spPr bwMode="auto">
          <a:xfrm>
            <a:off x="2071670" y="1285860"/>
            <a:ext cx="2714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5,7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-5м/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36"/>
          <p:cNvSpPr txBox="1">
            <a:spLocks noChangeArrowheads="1"/>
          </p:cNvSpPr>
          <p:nvPr/>
        </p:nvSpPr>
        <p:spPr bwMode="auto">
          <a:xfrm>
            <a:off x="1928794" y="2071678"/>
            <a:ext cx="2786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-5м/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36"/>
          <p:cNvSpPr txBox="1">
            <a:spLocks noChangeArrowheads="1"/>
          </p:cNvSpPr>
          <p:nvPr/>
        </p:nvSpPr>
        <p:spPr bwMode="auto">
          <a:xfrm>
            <a:off x="4857752" y="2000240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8,11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=0 м/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3" grpId="1" animBg="1"/>
      <p:bldP spid="46" grpId="0" animBg="1"/>
      <p:bldP spid="46" grpId="1" animBg="1"/>
      <p:bldP spid="57" grpId="0"/>
      <p:bldP spid="58" grpId="0"/>
      <p:bldP spid="59" grpId="0"/>
      <p:bldP spid="60" grpId="0"/>
      <p:bldP spid="61" grpId="0"/>
      <p:bldP spid="62" grpId="0"/>
      <p:bldP spid="84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8" grpId="1"/>
      <p:bldP spid="98" grpId="2"/>
      <p:bldP spid="96" grpId="0"/>
      <p:bldP spid="99" grpId="0"/>
      <p:bldP spid="100" grpId="0"/>
      <p:bldP spid="102" grpId="0"/>
      <p:bldP spid="103" grpId="0"/>
      <p:bldP spid="104" grpId="0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скоростью будет двигаться 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7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После начала свободного падения? Начальная скорость равна нулю, ускорение свободного падения принять равным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м/с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64305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+ 9,8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 =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1571612"/>
            <a:ext cx="154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м/с</a:t>
            </a:r>
            <a:endParaRPr lang="ru-RU" sz="40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571744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Начальная скорость камня при свободном падении равна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нулю,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ускорение свободного падения принять равным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путь пройдет камень при свободном падении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7 с?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м с точностью до целых.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7793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29262" y="512334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091474" y="4875334"/>
            <a:ext cx="1402528" cy="1142280"/>
            <a:chOff x="6856" y="7850"/>
            <a:chExt cx="802" cy="713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6856" y="7850"/>
              <a:ext cx="802" cy="713"/>
              <a:chOff x="7336" y="7713"/>
              <a:chExt cx="802" cy="713"/>
            </a:xfrm>
          </p:grpSpPr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7371" y="8020"/>
                <a:ext cx="76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571868" y="514351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4286243" y="4811316"/>
            <a:ext cx="1857212" cy="1339337"/>
            <a:chOff x="6856" y="7821"/>
            <a:chExt cx="1062" cy="836"/>
          </a:xfrm>
        </p:grpSpPr>
        <p:sp>
          <p:nvSpPr>
            <p:cNvPr id="17" name="Line 23"/>
            <p:cNvSpPr>
              <a:spLocks noChangeShapeType="1"/>
            </p:cNvSpPr>
            <p:nvPr/>
          </p:nvSpPr>
          <p:spPr bwMode="auto">
            <a:xfrm rot="60000" flipV="1">
              <a:off x="6899" y="8200"/>
              <a:ext cx="867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6856" y="7821"/>
              <a:ext cx="1062" cy="836"/>
              <a:chOff x="7336" y="7684"/>
              <a:chExt cx="1062" cy="836"/>
            </a:xfrm>
          </p:grpSpPr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84"/>
                <a:ext cx="106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9,8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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7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7540" y="8114"/>
                <a:ext cx="449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929322" y="51435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507856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171" grpId="0"/>
      <p:bldP spid="8" grpId="0"/>
      <p:bldP spid="9" grpId="0"/>
      <p:bldP spid="15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072066" y="142852"/>
            <a:ext cx="3857636" cy="3071834"/>
            <a:chOff x="7740" y="4380"/>
            <a:chExt cx="3600" cy="260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40" y="4681"/>
              <a:ext cx="3600" cy="2308"/>
              <a:chOff x="1080" y="4692"/>
              <a:chExt cx="3600" cy="2308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1080" y="4692"/>
                <a:ext cx="3600" cy="2199"/>
                <a:chOff x="12281" y="7785"/>
                <a:chExt cx="3364" cy="1917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12281" y="7785"/>
                  <a:ext cx="3364" cy="1917"/>
                  <a:chOff x="4678" y="2359"/>
                  <a:chExt cx="3364" cy="1917"/>
                </a:xfrm>
              </p:grpSpPr>
              <p:grpSp>
                <p:nvGrpSpPr>
                  <p:cNvPr id="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4809" y="2760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7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75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76" name="Oval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77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78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179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49" y="2545"/>
                    <a:ext cx="391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612" y="2359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9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82" name="Text 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83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84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85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601" y="3177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1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88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89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90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91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19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401" y="2454"/>
                    <a:ext cx="645" cy="18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6401" y="3272"/>
                    <a:ext cx="645" cy="18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4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51" y="2948"/>
                    <a:ext cx="57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5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60" y="3363"/>
                    <a:ext cx="391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6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56" y="2944"/>
                    <a:ext cx="1" cy="10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458" y="3756"/>
                    <a:ext cx="2190" cy="520"/>
                    <a:chOff x="5458" y="3732"/>
                    <a:chExt cx="2190" cy="520"/>
                  </a:xfrm>
                </p:grpSpPr>
                <p:grpSp>
                  <p:nvGrpSpPr>
                    <p:cNvPr id="1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2" y="3732"/>
                      <a:ext cx="1108" cy="520"/>
                      <a:chOff x="1515" y="3554"/>
                      <a:chExt cx="867" cy="370"/>
                    </a:xfrm>
                  </p:grpSpPr>
                  <p:grpSp>
                    <p:nvGrpSpPr>
                      <p:cNvPr id="1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0" y="3554"/>
                        <a:ext cx="465" cy="370"/>
                        <a:chOff x="9754" y="4908"/>
                        <a:chExt cx="598" cy="530"/>
                      </a:xfrm>
                    </p:grpSpPr>
                    <p:sp>
                      <p:nvSpPr>
                        <p:cNvPr id="7200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4" y="4908"/>
                          <a:ext cx="598" cy="5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</a:t>
                          </a:r>
                          <a:endParaRPr kumimoji="0" lang="ru-RU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201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79" y="4917"/>
                          <a:ext cx="346" cy="334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0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720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87" y="3683"/>
                        <a:ext cx="2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203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5" y="3683"/>
                        <a:ext cx="2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20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72" y="3904"/>
                      <a:ext cx="576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05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8" y="3915"/>
                      <a:ext cx="54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206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45" y="2956"/>
                    <a:ext cx="1" cy="10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678" y="2795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720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0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7858" y="2772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721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1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721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202" y="7971"/>
                  <a:ext cx="0" cy="8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1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5047" y="7973"/>
                  <a:ext cx="0" cy="8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15" name="Text Box 47"/>
              <p:cNvSpPr txBox="1">
                <a:spLocks noChangeArrowheads="1"/>
              </p:cNvSpPr>
              <p:nvPr/>
            </p:nvSpPr>
            <p:spPr bwMode="auto">
              <a:xfrm>
                <a:off x="2080" y="5351"/>
                <a:ext cx="72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6" name="Text Box 48"/>
              <p:cNvSpPr txBox="1">
                <a:spLocks noChangeArrowheads="1"/>
              </p:cNvSpPr>
              <p:nvPr/>
            </p:nvSpPr>
            <p:spPr bwMode="auto">
              <a:xfrm>
                <a:off x="1260" y="4871"/>
                <a:ext cx="72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7" name="Text Box 49"/>
              <p:cNvSpPr txBox="1">
                <a:spLocks noChangeArrowheads="1"/>
              </p:cNvSpPr>
              <p:nvPr/>
            </p:nvSpPr>
            <p:spPr bwMode="auto">
              <a:xfrm>
                <a:off x="2040" y="4911"/>
                <a:ext cx="720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8" name="Text Box 50"/>
              <p:cNvSpPr txBox="1">
                <a:spLocks noChangeArrowheads="1"/>
              </p:cNvSpPr>
              <p:nvPr/>
            </p:nvSpPr>
            <p:spPr bwMode="auto">
              <a:xfrm>
                <a:off x="2884" y="5672"/>
                <a:ext cx="85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Ом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9" name="Text Box 51"/>
              <p:cNvSpPr txBox="1">
                <a:spLocks noChangeArrowheads="1"/>
              </p:cNvSpPr>
              <p:nvPr/>
            </p:nvSpPr>
            <p:spPr bwMode="auto">
              <a:xfrm>
                <a:off x="3040" y="6471"/>
                <a:ext cx="108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12В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0" name="Text Box 52"/>
              <p:cNvSpPr txBox="1">
                <a:spLocks noChangeArrowheads="1"/>
              </p:cNvSpPr>
              <p:nvPr/>
            </p:nvSpPr>
            <p:spPr bwMode="auto">
              <a:xfrm>
                <a:off x="2891" y="4704"/>
                <a:ext cx="90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 Ом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1" name="Text Box 53"/>
              <p:cNvSpPr txBox="1">
                <a:spLocks noChangeArrowheads="1"/>
              </p:cNvSpPr>
              <p:nvPr/>
            </p:nvSpPr>
            <p:spPr bwMode="auto">
              <a:xfrm>
                <a:off x="1080" y="5940"/>
                <a:ext cx="90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Рис.1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22" name="Text Box 54"/>
            <p:cNvSpPr txBox="1">
              <a:spLocks noChangeArrowheads="1"/>
            </p:cNvSpPr>
            <p:nvPr/>
          </p:nvSpPr>
          <p:spPr bwMode="auto">
            <a:xfrm>
              <a:off x="9620" y="4380"/>
              <a:ext cx="72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4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3" name="Text Box 55"/>
            <p:cNvSpPr txBox="1">
              <a:spLocks noChangeArrowheads="1"/>
            </p:cNvSpPr>
            <p:nvPr/>
          </p:nvSpPr>
          <p:spPr bwMode="auto">
            <a:xfrm>
              <a:off x="9660" y="5820"/>
              <a:ext cx="72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4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0" y="0"/>
            <a:ext cx="500062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сопротивлении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2700" y="3000372"/>
            <a:ext cx="9131300" cy="8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сопротивление R2?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Ом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0" y="500063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общее сопротивление участка?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Ом с точностью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7"/>
          <p:cNvGrpSpPr/>
          <p:nvPr/>
        </p:nvGrpSpPr>
        <p:grpSpPr>
          <a:xfrm>
            <a:off x="142844" y="1522918"/>
            <a:ext cx="1428759" cy="1168800"/>
            <a:chOff x="5268079" y="4569370"/>
            <a:chExt cx="1428759" cy="11688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785918" y="1474382"/>
            <a:ext cx="2000264" cy="1168800"/>
            <a:chOff x="5268079" y="4569370"/>
            <a:chExt cx="2000264" cy="11688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93119" y="4569370"/>
              <a:ext cx="127522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072197" y="5214950"/>
              <a:ext cx="112470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Ом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125335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3929058" y="1714488"/>
            <a:ext cx="6429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7"/>
          <p:cNvGrpSpPr/>
          <p:nvPr/>
        </p:nvGrpSpPr>
        <p:grpSpPr>
          <a:xfrm>
            <a:off x="0" y="3786190"/>
            <a:ext cx="1643041" cy="1168800"/>
            <a:chOff x="5053797" y="4569370"/>
            <a:chExt cx="1643041" cy="116880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7"/>
          <p:cNvGrpSpPr/>
          <p:nvPr/>
        </p:nvGrpSpPr>
        <p:grpSpPr>
          <a:xfrm>
            <a:off x="1857356" y="3714752"/>
            <a:ext cx="1857387" cy="1168800"/>
            <a:chOff x="5053797" y="4569370"/>
            <a:chExt cx="1857387" cy="116880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4071934" y="4071942"/>
            <a:ext cx="85725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072066" y="3857628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7715272" y="3929066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1" name="Группа 99"/>
          <p:cNvGrpSpPr/>
          <p:nvPr/>
        </p:nvGrpSpPr>
        <p:grpSpPr>
          <a:xfrm>
            <a:off x="61163" y="5714828"/>
            <a:ext cx="3010639" cy="1115269"/>
            <a:chOff x="3612737" y="5691079"/>
            <a:chExt cx="3010639" cy="1115269"/>
          </a:xfrm>
        </p:grpSpPr>
        <p:grpSp>
          <p:nvGrpSpPr>
            <p:cNvPr id="22" name="Группа 17"/>
            <p:cNvGrpSpPr/>
            <p:nvPr/>
          </p:nvGrpSpPr>
          <p:grpSpPr>
            <a:xfrm>
              <a:off x="3612737" y="5691079"/>
              <a:ext cx="1187477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17"/>
            <p:cNvGrpSpPr/>
            <p:nvPr/>
          </p:nvGrpSpPr>
          <p:grpSpPr>
            <a:xfrm>
              <a:off x="4728779" y="5737484"/>
              <a:ext cx="1228349" cy="1021365"/>
              <a:chOff x="5873395" y="4453401"/>
              <a:chExt cx="1680901" cy="1183373"/>
            </a:xfrm>
            <a:solidFill>
              <a:schemeClr val="bg1"/>
            </a:solidFill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5929755" y="5030561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17"/>
            <p:cNvGrpSpPr/>
            <p:nvPr/>
          </p:nvGrpSpPr>
          <p:grpSpPr>
            <a:xfrm>
              <a:off x="5871788" y="5737486"/>
              <a:ext cx="751588" cy="1021367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115"/>
          <p:cNvGrpSpPr/>
          <p:nvPr/>
        </p:nvGrpSpPr>
        <p:grpSpPr>
          <a:xfrm>
            <a:off x="3143244" y="5742731"/>
            <a:ext cx="2644974" cy="1115269"/>
            <a:chOff x="3612741" y="5691079"/>
            <a:chExt cx="2644974" cy="1115269"/>
          </a:xfrm>
        </p:grpSpPr>
        <p:grpSp>
          <p:nvGrpSpPr>
            <p:cNvPr id="26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17"/>
            <p:cNvGrpSpPr/>
            <p:nvPr/>
          </p:nvGrpSpPr>
          <p:grpSpPr>
            <a:xfrm>
              <a:off x="4574407" y="5737480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3" name="Прямоугольник 122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782461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17"/>
            <p:cNvGrpSpPr/>
            <p:nvPr/>
          </p:nvGrpSpPr>
          <p:grpSpPr>
            <a:xfrm>
              <a:off x="5506127" y="5749364"/>
              <a:ext cx="751588" cy="1021368"/>
              <a:chOff x="5373032" y="4467160"/>
              <a:chExt cx="1028492" cy="1183375"/>
            </a:xfrm>
            <a:solidFill>
              <a:schemeClr val="bg1"/>
            </a:solidFill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5413142" y="5044322"/>
                <a:ext cx="988382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Прямоугольник 130"/>
          <p:cNvSpPr/>
          <p:nvPr/>
        </p:nvSpPr>
        <p:spPr>
          <a:xfrm>
            <a:off x="5715008" y="5643578"/>
            <a:ext cx="12858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929322" y="6213850"/>
            <a:ext cx="50009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0" y="578645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17"/>
          <p:cNvGrpSpPr/>
          <p:nvPr/>
        </p:nvGrpSpPr>
        <p:grpSpPr>
          <a:xfrm>
            <a:off x="7286613" y="5286388"/>
            <a:ext cx="1857387" cy="1168800"/>
            <a:chOff x="5053797" y="4569370"/>
            <a:chExt cx="1857387" cy="1168800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9А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121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5541E-6 L 0.24791 -0.019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011E-7 L 0.38576 -0.5723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28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951E-7 L -0.26475 -0.4195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2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5" grpId="0"/>
      <p:bldP spid="7226" grpId="0"/>
      <p:bldP spid="7227" grpId="0"/>
      <p:bldP spid="71" grpId="0" animBg="1"/>
      <p:bldP spid="71" grpId="1" animBg="1"/>
      <p:bldP spid="82" grpId="0" animBg="1"/>
      <p:bldP spid="82" grpId="1" animBg="1"/>
      <p:bldP spid="83" grpId="0" animBg="1"/>
      <p:bldP spid="84" grpId="0" animBg="1"/>
      <p:bldP spid="84" grpId="1" animBg="1"/>
      <p:bldP spid="131" grpId="0" animBg="1"/>
      <p:bldP spid="131" grpId="1" animBg="1"/>
      <p:bldP spid="132" grpId="0" animBg="1"/>
      <p:bldP spid="132" grpId="1" animBg="1"/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то\IMG_02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0"/>
            <a:ext cx="8775513" cy="3500438"/>
          </a:xfrm>
          <a:prstGeom prst="rect">
            <a:avLst/>
          </a:prstGeom>
          <a:noFill/>
        </p:spPr>
      </p:pic>
      <p:cxnSp>
        <p:nvCxnSpPr>
          <p:cNvPr id="93" name="Прямая со стрелкой 92"/>
          <p:cNvCxnSpPr/>
          <p:nvPr/>
        </p:nvCxnSpPr>
        <p:spPr>
          <a:xfrm>
            <a:off x="571472" y="1641462"/>
            <a:ext cx="271464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5400000" flipH="1" flipV="1">
            <a:off x="3364184" y="149938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5400000" flipH="1" flipV="1">
            <a:off x="3370020" y="235663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572000" y="78420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4643438" y="250030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3786182" y="1571612"/>
            <a:ext cx="500065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7572397" y="1571612"/>
            <a:ext cx="500065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rot="5400000" flipH="1" flipV="1">
            <a:off x="7814469" y="1485049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5400000" flipH="1" flipV="1">
            <a:off x="7788711" y="235743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02"/>
          <p:cNvGrpSpPr/>
          <p:nvPr/>
        </p:nvGrpSpPr>
        <p:grpSpPr>
          <a:xfrm>
            <a:off x="2143108" y="3714752"/>
            <a:ext cx="2643206" cy="428628"/>
            <a:chOff x="3901429" y="3786190"/>
            <a:chExt cx="2519864" cy="428628"/>
          </a:xfrm>
        </p:grpSpPr>
        <p:grpSp>
          <p:nvGrpSpPr>
            <p:cNvPr id="3" name="Группа 179"/>
            <p:cNvGrpSpPr/>
            <p:nvPr/>
          </p:nvGrpSpPr>
          <p:grpSpPr>
            <a:xfrm>
              <a:off x="3901429" y="3786190"/>
              <a:ext cx="2519864" cy="428628"/>
              <a:chOff x="3901429" y="7750867"/>
              <a:chExt cx="1384859" cy="428628"/>
            </a:xfrm>
          </p:grpSpPr>
          <p:sp>
            <p:nvSpPr>
              <p:cNvPr id="107" name="Line 22"/>
              <p:cNvSpPr>
                <a:spLocks noChangeShapeType="1"/>
              </p:cNvSpPr>
              <p:nvPr/>
            </p:nvSpPr>
            <p:spPr bwMode="auto">
              <a:xfrm flipH="1">
                <a:off x="3901429" y="7938783"/>
                <a:ext cx="2487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24"/>
              <p:cNvSpPr>
                <a:spLocks noChangeArrowheads="1"/>
              </p:cNvSpPr>
              <p:nvPr/>
            </p:nvSpPr>
            <p:spPr bwMode="auto">
              <a:xfrm>
                <a:off x="4149099" y="7750867"/>
                <a:ext cx="698559" cy="428628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4862820" y="7952508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4310056" y="3786190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Rectangle 23"/>
          <p:cNvSpPr>
            <a:spLocks noChangeArrowheads="1"/>
          </p:cNvSpPr>
          <p:nvPr/>
        </p:nvSpPr>
        <p:spPr bwMode="auto">
          <a:xfrm>
            <a:off x="1515987" y="3786190"/>
            <a:ext cx="698559" cy="237343"/>
          </a:xfrm>
          <a:prstGeom prst="rect">
            <a:avLst/>
          </a:prstGeom>
          <a:solidFill>
            <a:srgbClr val="0033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1688722" y="3734674"/>
            <a:ext cx="642942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 Box 13"/>
          <p:cNvSpPr txBox="1">
            <a:spLocks noChangeArrowheads="1"/>
          </p:cNvSpPr>
          <p:nvPr/>
        </p:nvSpPr>
        <p:spPr bwMode="auto">
          <a:xfrm>
            <a:off x="6396588" y="870111"/>
            <a:ext cx="500065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13"/>
          <p:cNvSpPr txBox="1">
            <a:spLocks noChangeArrowheads="1"/>
          </p:cNvSpPr>
          <p:nvPr/>
        </p:nvSpPr>
        <p:spPr bwMode="auto">
          <a:xfrm>
            <a:off x="4424495" y="908748"/>
            <a:ext cx="500065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 Box 13"/>
          <p:cNvSpPr txBox="1">
            <a:spLocks noChangeArrowheads="1"/>
          </p:cNvSpPr>
          <p:nvPr/>
        </p:nvSpPr>
        <p:spPr bwMode="auto">
          <a:xfrm>
            <a:off x="4423288" y="2643182"/>
            <a:ext cx="500065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D4D1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 Box 13"/>
          <p:cNvSpPr txBox="1">
            <a:spLocks noChangeArrowheads="1"/>
          </p:cNvSpPr>
          <p:nvPr/>
        </p:nvSpPr>
        <p:spPr bwMode="auto">
          <a:xfrm>
            <a:off x="6572265" y="2643182"/>
            <a:ext cx="500065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31"/>
          <p:cNvGrpSpPr/>
          <p:nvPr/>
        </p:nvGrpSpPr>
        <p:grpSpPr>
          <a:xfrm>
            <a:off x="142844" y="4053669"/>
            <a:ext cx="3357586" cy="1018405"/>
            <a:chOff x="285909" y="5214950"/>
            <a:chExt cx="3357586" cy="1018405"/>
          </a:xfrm>
        </p:grpSpPr>
        <p:sp>
          <p:nvSpPr>
            <p:cNvPr id="133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37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38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6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7" name="Группа 145"/>
          <p:cNvGrpSpPr/>
          <p:nvPr/>
        </p:nvGrpSpPr>
        <p:grpSpPr>
          <a:xfrm>
            <a:off x="214282" y="5000636"/>
            <a:ext cx="3071834" cy="1000132"/>
            <a:chOff x="285909" y="5214950"/>
            <a:chExt cx="2928958" cy="1018405"/>
          </a:xfrm>
        </p:grpSpPr>
        <p:sp>
          <p:nvSpPr>
            <p:cNvPr id="147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161"/>
            <p:cNvGrpSpPr/>
            <p:nvPr/>
          </p:nvGrpSpPr>
          <p:grpSpPr>
            <a:xfrm>
              <a:off x="285909" y="5214950"/>
              <a:ext cx="2869583" cy="1018405"/>
              <a:chOff x="278269" y="4125107"/>
              <a:chExt cx="2869583" cy="1018405"/>
            </a:xfrm>
          </p:grpSpPr>
          <p:sp>
            <p:nvSpPr>
              <p:cNvPr id="151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52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9" name="Группа 164"/>
              <p:cNvGrpSpPr/>
              <p:nvPr/>
            </p:nvGrpSpPr>
            <p:grpSpPr>
              <a:xfrm>
                <a:off x="278269" y="4125107"/>
                <a:ext cx="2869583" cy="1018405"/>
                <a:chOff x="278269" y="4125107"/>
                <a:chExt cx="2869583" cy="1018405"/>
              </a:xfrm>
            </p:grpSpPr>
            <p:sp>
              <p:nvSpPr>
                <p:cNvPr id="1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53735"/>
                  <a:ext cx="500066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428628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60" name="Text Box 11"/>
          <p:cNvSpPr txBox="1">
            <a:spLocks noChangeArrowheads="1"/>
          </p:cNvSpPr>
          <p:nvPr/>
        </p:nvSpPr>
        <p:spPr bwMode="auto">
          <a:xfrm>
            <a:off x="200844" y="5898836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 Box 11"/>
          <p:cNvSpPr txBox="1">
            <a:spLocks noChangeArrowheads="1"/>
          </p:cNvSpPr>
          <p:nvPr/>
        </p:nvSpPr>
        <p:spPr bwMode="auto">
          <a:xfrm>
            <a:off x="1058100" y="5929330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1,5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62" name="Text Box 11"/>
          <p:cNvSpPr txBox="1">
            <a:spLocks noChangeArrowheads="1"/>
          </p:cNvSpPr>
          <p:nvPr/>
        </p:nvSpPr>
        <p:spPr bwMode="auto">
          <a:xfrm>
            <a:off x="1129538" y="6041712"/>
            <a:ext cx="928694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63" name="Text Box 11"/>
          <p:cNvSpPr txBox="1">
            <a:spLocks noChangeArrowheads="1"/>
          </p:cNvSpPr>
          <p:nvPr/>
        </p:nvSpPr>
        <p:spPr bwMode="auto">
          <a:xfrm>
            <a:off x="4786314" y="364331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 Box 11"/>
          <p:cNvSpPr txBox="1">
            <a:spLocks noChangeArrowheads="1"/>
          </p:cNvSpPr>
          <p:nvPr/>
        </p:nvSpPr>
        <p:spPr bwMode="auto">
          <a:xfrm>
            <a:off x="5527990" y="3714752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73" name="Text Box 36"/>
          <p:cNvSpPr txBox="1">
            <a:spLocks noChangeArrowheads="1"/>
          </p:cNvSpPr>
          <p:nvPr/>
        </p:nvSpPr>
        <p:spPr bwMode="auto">
          <a:xfrm>
            <a:off x="2231124" y="1071546"/>
            <a:ext cx="4834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5В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73"/>
          <p:cNvGrpSpPr/>
          <p:nvPr/>
        </p:nvGrpSpPr>
        <p:grpSpPr>
          <a:xfrm>
            <a:off x="1653229" y="1071547"/>
            <a:ext cx="1632887" cy="908771"/>
            <a:chOff x="1653229" y="1020031"/>
            <a:chExt cx="1632887" cy="908771"/>
          </a:xfrm>
        </p:grpSpPr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>
              <a:off x="2226631" y="1020031"/>
              <a:ext cx="503546" cy="500066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2733088" y="1318852"/>
              <a:ext cx="553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1660506" y="1319963"/>
              <a:ext cx="553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Line 40"/>
            <p:cNvSpPr>
              <a:spLocks noChangeShapeType="1"/>
            </p:cNvSpPr>
            <p:nvPr/>
          </p:nvSpPr>
          <p:spPr bwMode="auto">
            <a:xfrm>
              <a:off x="1653229" y="1317741"/>
              <a:ext cx="0" cy="6021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Line 41"/>
            <p:cNvSpPr>
              <a:spLocks noChangeShapeType="1"/>
            </p:cNvSpPr>
            <p:nvPr/>
          </p:nvSpPr>
          <p:spPr bwMode="auto">
            <a:xfrm>
              <a:off x="3283205" y="1326629"/>
              <a:ext cx="0" cy="6021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5" name="Text Box 36"/>
          <p:cNvSpPr txBox="1">
            <a:spLocks noChangeArrowheads="1"/>
          </p:cNvSpPr>
          <p:nvPr/>
        </p:nvSpPr>
        <p:spPr bwMode="auto">
          <a:xfrm>
            <a:off x="2240304" y="1071546"/>
            <a:ext cx="4834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5В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46"/>
          <p:cNvSpPr>
            <a:spLocks noChangeArrowheads="1"/>
          </p:cNvSpPr>
          <p:nvPr/>
        </p:nvSpPr>
        <p:spPr bwMode="auto">
          <a:xfrm>
            <a:off x="928663" y="1785926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1" name="Группа 176"/>
          <p:cNvGrpSpPr/>
          <p:nvPr/>
        </p:nvGrpSpPr>
        <p:grpSpPr>
          <a:xfrm>
            <a:off x="2487419" y="3013251"/>
            <a:ext cx="1632887" cy="908771"/>
            <a:chOff x="1653229" y="1020031"/>
            <a:chExt cx="1632887" cy="908771"/>
          </a:xfrm>
        </p:grpSpPr>
        <p:sp>
          <p:nvSpPr>
            <p:cNvPr id="178" name="Oval 37"/>
            <p:cNvSpPr>
              <a:spLocks noChangeArrowheads="1"/>
            </p:cNvSpPr>
            <p:nvPr/>
          </p:nvSpPr>
          <p:spPr bwMode="auto">
            <a:xfrm>
              <a:off x="2226631" y="1020031"/>
              <a:ext cx="503546" cy="50006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Line 38"/>
            <p:cNvSpPr>
              <a:spLocks noChangeShapeType="1"/>
            </p:cNvSpPr>
            <p:nvPr/>
          </p:nvSpPr>
          <p:spPr bwMode="auto">
            <a:xfrm>
              <a:off x="2733088" y="1318852"/>
              <a:ext cx="553028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Line 39"/>
            <p:cNvSpPr>
              <a:spLocks noChangeShapeType="1"/>
            </p:cNvSpPr>
            <p:nvPr/>
          </p:nvSpPr>
          <p:spPr bwMode="auto">
            <a:xfrm>
              <a:off x="1660506" y="1319963"/>
              <a:ext cx="553028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Line 40"/>
            <p:cNvSpPr>
              <a:spLocks noChangeShapeType="1"/>
            </p:cNvSpPr>
            <p:nvPr/>
          </p:nvSpPr>
          <p:spPr bwMode="auto">
            <a:xfrm>
              <a:off x="1653229" y="1317741"/>
              <a:ext cx="0" cy="60217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Line 41"/>
            <p:cNvSpPr>
              <a:spLocks noChangeShapeType="1"/>
            </p:cNvSpPr>
            <p:nvPr/>
          </p:nvSpPr>
          <p:spPr bwMode="auto">
            <a:xfrm>
              <a:off x="3283205" y="1326629"/>
              <a:ext cx="0" cy="60217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3" name="Text Box 36"/>
          <p:cNvSpPr txBox="1">
            <a:spLocks noChangeArrowheads="1"/>
          </p:cNvSpPr>
          <p:nvPr/>
        </p:nvSpPr>
        <p:spPr bwMode="auto">
          <a:xfrm>
            <a:off x="3033165" y="3058931"/>
            <a:ext cx="642942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15В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664100" y="1684099"/>
            <a:ext cx="4381948" cy="673331"/>
            <a:chOff x="5339" y="3716"/>
            <a:chExt cx="4046" cy="522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6292" y="3716"/>
              <a:ext cx="3093" cy="522"/>
              <a:chOff x="1778" y="3539"/>
              <a:chExt cx="2433" cy="371"/>
            </a:xfrm>
          </p:grpSpPr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8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8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2118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6" name="Line 36"/>
            <p:cNvSpPr>
              <a:spLocks noChangeShapeType="1"/>
            </p:cNvSpPr>
            <p:nvPr/>
          </p:nvSpPr>
          <p:spPr bwMode="auto">
            <a:xfrm>
              <a:off x="5339" y="3915"/>
              <a:ext cx="99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1" name="Text Box 36"/>
          <p:cNvSpPr txBox="1">
            <a:spLocks noChangeArrowheads="1"/>
          </p:cNvSpPr>
          <p:nvPr/>
        </p:nvSpPr>
        <p:spPr bwMode="auto">
          <a:xfrm>
            <a:off x="3071802" y="3071810"/>
            <a:ext cx="642942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15В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Rectangle 46"/>
          <p:cNvSpPr>
            <a:spLocks noChangeArrowheads="1"/>
          </p:cNvSpPr>
          <p:nvPr/>
        </p:nvSpPr>
        <p:spPr bwMode="auto">
          <a:xfrm>
            <a:off x="3643306" y="857232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3" name="Rectangle 46"/>
          <p:cNvSpPr>
            <a:spLocks noChangeArrowheads="1"/>
          </p:cNvSpPr>
          <p:nvPr/>
        </p:nvSpPr>
        <p:spPr bwMode="auto">
          <a:xfrm>
            <a:off x="3786182" y="2668940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" name="Text Box 36"/>
          <p:cNvSpPr txBox="1">
            <a:spLocks noChangeArrowheads="1"/>
          </p:cNvSpPr>
          <p:nvPr/>
        </p:nvSpPr>
        <p:spPr bwMode="auto">
          <a:xfrm>
            <a:off x="3143240" y="142852"/>
            <a:ext cx="48348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46"/>
          <p:cNvSpPr>
            <a:spLocks noChangeArrowheads="1"/>
          </p:cNvSpPr>
          <p:nvPr/>
        </p:nvSpPr>
        <p:spPr bwMode="auto">
          <a:xfrm>
            <a:off x="5000628" y="5000636"/>
            <a:ext cx="91884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Rectangle 46"/>
          <p:cNvSpPr>
            <a:spLocks noChangeArrowheads="1"/>
          </p:cNvSpPr>
          <p:nvPr/>
        </p:nvSpPr>
        <p:spPr bwMode="auto">
          <a:xfrm>
            <a:off x="5929322" y="5000636"/>
            <a:ext cx="91884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Rectangle 46"/>
          <p:cNvSpPr>
            <a:spLocks noChangeArrowheads="1"/>
          </p:cNvSpPr>
          <p:nvPr/>
        </p:nvSpPr>
        <p:spPr bwMode="auto">
          <a:xfrm>
            <a:off x="6786578" y="5000636"/>
            <a:ext cx="83708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ectangle 46"/>
          <p:cNvSpPr>
            <a:spLocks noChangeArrowheads="1"/>
          </p:cNvSpPr>
          <p:nvPr/>
        </p:nvSpPr>
        <p:spPr bwMode="auto">
          <a:xfrm>
            <a:off x="7858148" y="5000636"/>
            <a:ext cx="54373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Rectangle 46"/>
          <p:cNvSpPr>
            <a:spLocks noChangeArrowheads="1"/>
          </p:cNvSpPr>
          <p:nvPr/>
        </p:nvSpPr>
        <p:spPr bwMode="auto">
          <a:xfrm>
            <a:off x="7572396" y="5000636"/>
            <a:ext cx="98777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46"/>
          <p:cNvSpPr>
            <a:spLocks noChangeArrowheads="1"/>
          </p:cNvSpPr>
          <p:nvPr/>
        </p:nvSpPr>
        <p:spPr bwMode="auto">
          <a:xfrm>
            <a:off x="928662" y="1785926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41 L 0.21545 -0.3330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0777E-7 L -0.06267 0.3358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11 L 0.01285 0.28053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555 L 0.16614 -0.19449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9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4884E-6 L -0.5151 -0.7076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-3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12" grpId="0" animBg="1"/>
      <p:bldP spid="128" grpId="0" animBg="1"/>
      <p:bldP spid="129" grpId="0" animBg="1"/>
      <p:bldP spid="130" grpId="0" animBg="1"/>
      <p:bldP spid="131" grpId="0" animBg="1"/>
      <p:bldP spid="160" grpId="0"/>
      <p:bldP spid="161" grpId="0" animBg="1"/>
      <p:bldP spid="162" grpId="0" animBg="1"/>
      <p:bldP spid="162" grpId="1" animBg="1"/>
      <p:bldP spid="163" grpId="0"/>
      <p:bldP spid="164" grpId="0" animBg="1"/>
      <p:bldP spid="173" grpId="0" animBg="1"/>
      <p:bldP spid="175" grpId="0" animBg="1"/>
      <p:bldP spid="175" grpId="1" animBg="1"/>
      <p:bldP spid="176" grpId="0" animBg="1"/>
      <p:bldP spid="176" grpId="1" animBg="1"/>
      <p:bldP spid="183" grpId="0" animBg="1"/>
      <p:bldP spid="191" grpId="0" animBg="1"/>
      <p:bldP spid="191" grpId="1" animBg="1"/>
      <p:bldP spid="192" grpId="0" animBg="1"/>
      <p:bldP spid="193" grpId="0" animBg="1"/>
      <p:bldP spid="194" grpId="0" animBg="1"/>
      <p:bldP spid="194" grpId="1" animBg="1"/>
      <p:bldP spid="195" grpId="0" animBg="1"/>
      <p:bldP spid="196" grpId="0" animBg="1"/>
      <p:bldP spid="197" grpId="0" animBg="1"/>
      <p:bldP spid="199" grpId="0" animBg="1"/>
      <p:bldP spid="199" grpId="1" animBg="1"/>
      <p:bldP spid="198" grpId="0" animBg="1"/>
      <p:bldP spid="1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0" y="2928934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Падающая струя становится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тоньше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разрывается на капли.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71670" y="5715016"/>
            <a:ext cx="664373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отстал, то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НАВСЕГДА!!!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6297</TotalTime>
  <Words>3851</Words>
  <Application>Microsoft Office PowerPoint</Application>
  <PresentationFormat>Экран (4:3)</PresentationFormat>
  <Paragraphs>937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762</cp:revision>
  <dcterms:created xsi:type="dcterms:W3CDTF">2009-11-04T14:29:22Z</dcterms:created>
  <dcterms:modified xsi:type="dcterms:W3CDTF">2018-10-09T06:04:48Z</dcterms:modified>
</cp:coreProperties>
</file>