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7"/>
  </p:notesMasterIdLst>
  <p:sldIdLst>
    <p:sldId id="385" r:id="rId2"/>
    <p:sldId id="414" r:id="rId3"/>
    <p:sldId id="316" r:id="rId4"/>
    <p:sldId id="396" r:id="rId5"/>
    <p:sldId id="397" r:id="rId6"/>
    <p:sldId id="367" r:id="rId7"/>
    <p:sldId id="392" r:id="rId8"/>
    <p:sldId id="398" r:id="rId9"/>
    <p:sldId id="393" r:id="rId10"/>
    <p:sldId id="394" r:id="rId11"/>
    <p:sldId id="395" r:id="rId12"/>
    <p:sldId id="400" r:id="rId13"/>
    <p:sldId id="413" r:id="rId14"/>
    <p:sldId id="401" r:id="rId15"/>
    <p:sldId id="402" r:id="rId16"/>
    <p:sldId id="405" r:id="rId17"/>
    <p:sldId id="399" r:id="rId18"/>
    <p:sldId id="406" r:id="rId19"/>
    <p:sldId id="410" r:id="rId20"/>
    <p:sldId id="379" r:id="rId21"/>
    <p:sldId id="411" r:id="rId22"/>
    <p:sldId id="404" r:id="rId23"/>
    <p:sldId id="416" r:id="rId24"/>
    <p:sldId id="417" r:id="rId25"/>
    <p:sldId id="422" r:id="rId26"/>
    <p:sldId id="421" r:id="rId27"/>
    <p:sldId id="424" r:id="rId28"/>
    <p:sldId id="423" r:id="rId29"/>
    <p:sldId id="418" r:id="rId30"/>
    <p:sldId id="419" r:id="rId31"/>
    <p:sldId id="420" r:id="rId32"/>
    <p:sldId id="415" r:id="rId33"/>
    <p:sldId id="412" r:id="rId34"/>
    <p:sldId id="407" r:id="rId35"/>
    <p:sldId id="35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0099"/>
    <a:srgbClr val="006600"/>
    <a:srgbClr val="220FB1"/>
    <a:srgbClr val="66CCFF"/>
    <a:srgbClr val="0033CC"/>
    <a:srgbClr val="003300"/>
    <a:srgbClr val="000000"/>
    <a:srgbClr val="365D21"/>
    <a:srgbClr val="0014AC"/>
    <a:srgbClr val="2706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5" autoAdjust="0"/>
    <p:restoredTop sz="94681" autoAdjust="0"/>
  </p:normalViewPr>
  <p:slideViewPr>
    <p:cSldViewPr>
      <p:cViewPr>
        <p:scale>
          <a:sx n="71" d="100"/>
          <a:sy n="71" d="100"/>
        </p:scale>
        <p:origin x="-105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5.wav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oleObject" Target="../embeddings/oleObject5.bin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2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7.wav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857232"/>
            <a:ext cx="514353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 eaLnBrk="1" fontAlgn="t" hangingPunct="1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t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381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291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324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283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1029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/>
            <a:r>
              <a:rPr lang="ru-RU" sz="3600" b="1" dirty="0" smtClean="0"/>
              <a:t> </a:t>
            </a:r>
            <a:r>
              <a:rPr lang="ru-RU" sz="3600" b="1" dirty="0" err="1" smtClean="0"/>
              <a:t>д</a:t>
            </a:r>
            <a:endParaRPr lang="ru-RU" sz="3600" b="1" dirty="0" smtClean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2918"/>
            <a:ext cx="1857388" cy="231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  равно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общее   сопротивление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электрической    цепи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1)?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28794" y="1000108"/>
            <a:ext cx="31774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896402">
            <a:off x="5141455" y="1077796"/>
            <a:ext cx="84350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2714620"/>
            <a:ext cx="214006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488106" y="279482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402765" y="2786058"/>
            <a:ext cx="3075258" cy="1272183"/>
            <a:chOff x="2402765" y="2786058"/>
            <a:chExt cx="3075258" cy="1272183"/>
          </a:xfrm>
        </p:grpSpPr>
        <p:grpSp>
          <p:nvGrpSpPr>
            <p:cNvPr id="15" name="Группа 17"/>
            <p:cNvGrpSpPr/>
            <p:nvPr/>
          </p:nvGrpSpPr>
          <p:grpSpPr>
            <a:xfrm>
              <a:off x="2402765" y="2866260"/>
              <a:ext cx="1228349" cy="1191979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7"/>
            <p:cNvGrpSpPr/>
            <p:nvPr/>
          </p:nvGrpSpPr>
          <p:grpSpPr>
            <a:xfrm>
              <a:off x="3559676" y="2866260"/>
              <a:ext cx="1228349" cy="1191979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17"/>
            <p:cNvGrpSpPr/>
            <p:nvPr/>
          </p:nvGrpSpPr>
          <p:grpSpPr>
            <a:xfrm>
              <a:off x="4702685" y="2866261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 rot="20896402">
            <a:off x="5854023" y="3078061"/>
            <a:ext cx="56137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643446"/>
            <a:ext cx="195429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Группа 39"/>
          <p:cNvGrpSpPr/>
          <p:nvPr/>
        </p:nvGrpSpPr>
        <p:grpSpPr>
          <a:xfrm>
            <a:off x="2357422" y="4714884"/>
            <a:ext cx="3075258" cy="1272183"/>
            <a:chOff x="2402765" y="2786058"/>
            <a:chExt cx="3075258" cy="1272183"/>
          </a:xfrm>
        </p:grpSpPr>
        <p:grpSp>
          <p:nvGrpSpPr>
            <p:cNvPr id="41" name="Группа 17"/>
            <p:cNvGrpSpPr/>
            <p:nvPr/>
          </p:nvGrpSpPr>
          <p:grpSpPr>
            <a:xfrm>
              <a:off x="2402768" y="2866263"/>
              <a:ext cx="1228350" cy="1191980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17"/>
            <p:cNvGrpSpPr/>
            <p:nvPr/>
          </p:nvGrpSpPr>
          <p:grpSpPr>
            <a:xfrm>
              <a:off x="3559672" y="2866263"/>
              <a:ext cx="1228348" cy="1191980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17"/>
            <p:cNvGrpSpPr/>
            <p:nvPr/>
          </p:nvGrpSpPr>
          <p:grpSpPr>
            <a:xfrm>
              <a:off x="4702685" y="2866261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2285984" y="5000636"/>
            <a:ext cx="317747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20896402">
            <a:off x="6001655" y="4978215"/>
            <a:ext cx="56137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2" grpId="0"/>
      <p:bldP spid="13" grpId="0" animBg="1"/>
      <p:bldP spid="30" grpId="0" animBg="1"/>
      <p:bldP spid="35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включении по какой схеме из приведенных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вольтметр наиболее точно измеряет напряжение на резисторе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Точность измерения напряжения во всех случаях одинакова.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500174"/>
            <a:ext cx="77225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214686"/>
            <a:ext cx="9144000" cy="1643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включении по какой схеме из приведенных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измерения силы тока через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резистор 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включен правильно?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 измерения напряжения во всех случаях одинакова.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4857760"/>
            <a:ext cx="914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включении по какой схеме из приведенных 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вольтметр и амперметр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включены неправильно?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 измерения напряжения во всех случаях одинакова.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896402">
            <a:off x="7692584" y="2680760"/>
            <a:ext cx="42351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413427">
            <a:off x="4873222" y="2634574"/>
            <a:ext cx="42351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928858" y="1571612"/>
            <a:ext cx="4500562" cy="1500198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4.07407E-6 L 0.20503 4.07407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50" grpId="0"/>
      <p:bldP spid="7" grpId="0" animBg="1"/>
      <p:bldP spid="8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Электрическая цепь состоит из источника тока с внутренним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проводника с электрическим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Сила тока в этой цепи равна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ЭДС источника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тока?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выразите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вольтах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6715140" y="2357430"/>
            <a:ext cx="2357454" cy="1938993"/>
            <a:chOff x="4929190" y="4019985"/>
            <a:chExt cx="2357454" cy="19389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4214810" y="2643182"/>
            <a:ext cx="24561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000496" y="3357562"/>
            <a:ext cx="2770310" cy="769441"/>
            <a:chOff x="4071934" y="3429000"/>
            <a:chExt cx="2770310" cy="76944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071934" y="3429000"/>
              <a:ext cx="2770310" cy="7694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ru-RU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4" name="Умножение 13"/>
            <p:cNvSpPr/>
            <p:nvPr/>
          </p:nvSpPr>
          <p:spPr>
            <a:xfrm>
              <a:off x="6143636" y="3638660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множение 15"/>
            <p:cNvSpPr/>
            <p:nvPr/>
          </p:nvSpPr>
          <p:spPr>
            <a:xfrm>
              <a:off x="5000628" y="3643314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 rot="19485894">
            <a:off x="8056014" y="112363"/>
            <a:ext cx="73289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9В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003675" y="2643182"/>
            <a:ext cx="3211135" cy="769441"/>
            <a:chOff x="4071934" y="3429000"/>
            <a:chExt cx="3211135" cy="76944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4071934" y="3429000"/>
              <a:ext cx="3211135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12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R+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" name="Умножение 19"/>
            <p:cNvSpPr/>
            <p:nvPr/>
          </p:nvSpPr>
          <p:spPr>
            <a:xfrm>
              <a:off x="6572264" y="3638660"/>
              <a:ext cx="357190" cy="357190"/>
            </a:xfrm>
            <a:prstGeom prst="mathMultiply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множение 20"/>
            <p:cNvSpPr/>
            <p:nvPr/>
          </p:nvSpPr>
          <p:spPr>
            <a:xfrm>
              <a:off x="5286380" y="3643314"/>
              <a:ext cx="357190" cy="357190"/>
            </a:xfrm>
            <a:prstGeom prst="mathMultiply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4714884"/>
            <a:ext cx="9144000" cy="21431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Электрическая цепь состоит из источника тока с ЭДС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внутренним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проводника с электрическим сопротивлением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цепи?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амперах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17"/>
          <p:cNvGrpSpPr/>
          <p:nvPr/>
        </p:nvGrpSpPr>
        <p:grpSpPr>
          <a:xfrm>
            <a:off x="1785918" y="2418701"/>
            <a:ext cx="2357454" cy="1938993"/>
            <a:chOff x="4929190" y="4019985"/>
            <a:chExt cx="2357454" cy="193899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000760" y="4019985"/>
              <a:ext cx="1071570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12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 rot="21029166">
            <a:off x="8555974" y="4801431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32" y="4714884"/>
            <a:ext cx="9144000" cy="2143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Электрическая цепь состоит из источника тока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ЭДС 12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 электрическим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внешнем сопротивлении,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его величина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Ома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выразите в вольтах  с точностью до десятых..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08074"/>
            <a:ext cx="9144000" cy="18573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электрической цепи, состоящей из источника тока с ЭДС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 с электрическим сопротивлением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протекает ток. Сила тока в этой цепи равна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внешнее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электрической цепи?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выразите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33551">
            <a:off x="8465251" y="101521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grpSp>
        <p:nvGrpSpPr>
          <p:cNvPr id="29" name="Группа 17"/>
          <p:cNvGrpSpPr/>
          <p:nvPr/>
        </p:nvGrpSpPr>
        <p:grpSpPr>
          <a:xfrm>
            <a:off x="1000100" y="2714620"/>
            <a:ext cx="2714611" cy="1673006"/>
            <a:chOff x="4619627" y="4162861"/>
            <a:chExt cx="2413012" cy="167300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016622" y="4162861"/>
              <a:ext cx="1016017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5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 sz="54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19627" y="4643446"/>
              <a:ext cx="1333494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5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54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5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29322" y="5127981"/>
              <a:ext cx="1039845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 rot="20232621">
            <a:off x="8117588" y="5717840"/>
            <a:ext cx="52610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22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1" grpId="0" animBg="1"/>
      <p:bldP spid="17" grpId="0" animBg="1"/>
      <p:bldP spid="7172" grpId="0" animBg="1"/>
      <p:bldP spid="28" grpId="0" animBg="1"/>
      <p:bldP spid="7173" grpId="0" animBg="1"/>
      <p:bldP spid="7171" grpId="0" animBg="1"/>
      <p:bldP spid="2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проводнике сопротивлением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подключенном к элементу с ЭДС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4В,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сила тока равна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А.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Какова сила тока при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коротком замыкании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элемента?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643181"/>
            <a:ext cx="2643174" cy="38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29454" y="38576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5357826"/>
            <a:ext cx="8918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9450" y="4143380"/>
            <a:ext cx="4631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448768" y="4857760"/>
            <a:ext cx="2838109" cy="1143008"/>
            <a:chOff x="4500562" y="4500570"/>
            <a:chExt cx="1068495" cy="571504"/>
          </a:xfrm>
          <a:solidFill>
            <a:schemeClr val="bg1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500562" y="4500570"/>
              <a:ext cx="1068495" cy="5715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12333" y="4500570"/>
              <a:ext cx="88096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7"/>
          <p:cNvGrpSpPr/>
          <p:nvPr/>
        </p:nvGrpSpPr>
        <p:grpSpPr>
          <a:xfrm>
            <a:off x="71406" y="2285992"/>
            <a:ext cx="2357454" cy="1938993"/>
            <a:chOff x="4929190" y="4019985"/>
            <a:chExt cx="2357454" cy="193899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1224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928926" y="2659559"/>
            <a:ext cx="217399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3556" y="3500438"/>
            <a:ext cx="21499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4143380"/>
            <a:ext cx="917481" cy="87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1714488"/>
            <a:ext cx="6572264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40454" y="4786322"/>
            <a:ext cx="244592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60606" y="5707862"/>
            <a:ext cx="917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171393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23466" y="5786454"/>
            <a:ext cx="39167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5721510"/>
            <a:ext cx="8572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4786322"/>
            <a:ext cx="82747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3500439"/>
            <a:ext cx="71438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29652" y="4000504"/>
            <a:ext cx="714380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3714752"/>
            <a:ext cx="571504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3500438"/>
            <a:ext cx="71438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4214818"/>
            <a:ext cx="92869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11956" y="4143380"/>
            <a:ext cx="13172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72396" y="6000768"/>
            <a:ext cx="142876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Стр.32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7.40741E-7 L 0.29167 -0.1472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2.22222E-6 L 0.39757 -0.06875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0023 L 0.25173 -0.23495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9" grpId="0" animBg="1"/>
      <p:bldP spid="20" grpId="0" animBg="1"/>
      <p:bldP spid="22" grpId="0"/>
      <p:bldP spid="24" grpId="0" animBg="1"/>
      <p:bldP spid="25" grpId="0" animBg="1"/>
      <p:bldP spid="28" grpId="0"/>
      <p:bldP spid="30" grpId="0" animBg="1"/>
      <p:bldP spid="32" grpId="0" animBg="1"/>
      <p:bldP spid="32" grpId="1" animBg="1"/>
      <p:bldP spid="29" grpId="0" animBg="1"/>
      <p:bldP spid="33" grpId="0" animBg="1"/>
      <p:bldP spid="27" grpId="0" animBg="1"/>
      <p:bldP spid="31" grpId="0" animBg="1"/>
      <p:bldP spid="34" grpId="0" animBg="1"/>
      <p:bldP spid="34" grpId="1" animBg="1"/>
      <p:bldP spid="34" grpId="2" animBg="1"/>
      <p:bldP spid="26" grpId="0" animBg="1"/>
      <p:bldP spid="35" grpId="0" animBg="1"/>
      <p:bldP spid="35" grpId="1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каком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участке цепи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3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 тока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будет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Дж?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вольтах  с точностью до десятых..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000528"/>
            <a:ext cx="9144000" cy="1857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тока на участке цепи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 2 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сила тока в цепи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 А,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напряжение на участке цепи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выразите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Джоулях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85992"/>
            <a:ext cx="1922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285992"/>
            <a:ext cx="1346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78" y="2299905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7"/>
          <p:cNvGrpSpPr/>
          <p:nvPr/>
        </p:nvGrpSpPr>
        <p:grpSpPr>
          <a:xfrm>
            <a:off x="4179641" y="2059955"/>
            <a:ext cx="957600" cy="1158167"/>
            <a:chOff x="5929322" y="4580003"/>
            <a:chExt cx="957600" cy="115816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929322" y="4580003"/>
              <a:ext cx="95760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5143504" y="2363924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82595">
            <a:off x="6539456" y="238103"/>
            <a:ext cx="86754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71414"/>
            <a:ext cx="9144000" cy="17145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какое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электрический ток на участке цепи совершит работу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18 Дж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напряжение на участке цепи равно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сила тока в цепи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секундах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2578238"/>
            <a:ext cx="238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7493">
            <a:off x="8270375" y="990129"/>
            <a:ext cx="75373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2786058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542553">
            <a:off x="7292896" y="3784001"/>
            <a:ext cx="176362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96612" y="3048364"/>
            <a:ext cx="228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4143404"/>
            <a:ext cx="9144000" cy="24288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тока на участке цепи за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 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18 Дж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цепи, если напряжение на участке  цепи равно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   точностью до десятых..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33074">
            <a:off x="7880712" y="5775485"/>
            <a:ext cx="89639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6953" y="1785926"/>
            <a:ext cx="1845377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6" grpId="0"/>
      <p:bldP spid="7" grpId="0"/>
      <p:bldP spid="8" grpId="0"/>
      <p:bldP spid="13" grpId="0"/>
      <p:bldP spid="13" grpId="1"/>
      <p:bldP spid="14" grpId="0" animBg="1"/>
      <p:bldP spid="8196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8197" grpId="0" animBg="1"/>
      <p:bldP spid="20" grpId="0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35834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изменится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постоянного тока, если при постоянном сопротивлении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 4 раза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участке цепи?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с — , если уменьшится и с точностью до целых.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929066"/>
            <a:ext cx="9144000" cy="25717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изменится количество теплоты, выделяемое 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единицу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времени, в проводнике с постоянным электрическим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увеличении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силы тока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цепи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раза?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16 раз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Среди ответов А—Г нет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2865" y="2428868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8515" y="2428868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7905" y="2404609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7"/>
          <p:cNvGrpSpPr/>
          <p:nvPr/>
        </p:nvGrpSpPr>
        <p:grpSpPr>
          <a:xfrm>
            <a:off x="5820517" y="2214554"/>
            <a:ext cx="714380" cy="1158167"/>
            <a:chOff x="5929322" y="4580003"/>
            <a:chExt cx="714380" cy="115816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929322" y="4580003"/>
              <a:ext cx="671848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 rot="20249570">
            <a:off x="5106313" y="1265812"/>
            <a:ext cx="78258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2844" y="2428868"/>
            <a:ext cx="9144000" cy="157163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увеличении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участке цепи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мощность тока увеличилась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16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 изменилась при этом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цепи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с — , если уменьшится и с точностью до целых.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186646">
            <a:off x="3834276" y="1073844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 rot="20811137">
            <a:off x="1154019" y="4902755"/>
            <a:ext cx="423179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Увеличится в 4 раза.</a:t>
            </a:r>
            <a:endParaRPr lang="ru-RU" sz="32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4143380"/>
            <a:ext cx="9366807" cy="24288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постоянного тока, если при неизменном значении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электрическое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сопротивление увеличить в 2 раза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? Ответ введите с — , если уменьшится и с точностью до целых.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25290">
            <a:off x="5803613" y="4444565"/>
            <a:ext cx="69762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animBg="1"/>
      <p:bldP spid="6" grpId="0"/>
      <p:bldP spid="7" grpId="0"/>
      <p:bldP spid="7" grpId="1"/>
      <p:bldP spid="7" grpId="2"/>
      <p:bldP spid="8" grpId="0"/>
      <p:bldP spid="8" grpId="1"/>
      <p:bldP spid="14" grpId="0" animBg="1"/>
      <p:bldP spid="9219" grpId="0" animBg="1"/>
      <p:bldP spid="15" grpId="0" animBg="1"/>
      <p:bldP spid="16" grpId="0" animBg="1"/>
      <p:bldP spid="922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найти и чему оно равно если известно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=22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тока, 26 А.;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тока N= 5,5 Вт;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тока, 5,5А;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Работу тока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88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тока N= 121Вт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428596" y="2428868"/>
            <a:ext cx="1857388" cy="2087233"/>
            <a:chOff x="4929190" y="4056411"/>
            <a:chExt cx="1857388" cy="208723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 rot="20266011">
            <a:off x="-29203" y="4604525"/>
            <a:ext cx="40748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тока, 5,5А;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285992"/>
            <a:ext cx="1970411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929454" y="3286124"/>
            <a:ext cx="1357322" cy="1158167"/>
            <a:chOff x="6929454" y="3286124"/>
            <a:chExt cx="1357322" cy="1158167"/>
          </a:xfrm>
        </p:grpSpPr>
        <p:grpSp>
          <p:nvGrpSpPr>
            <p:cNvPr id="11" name="Группа 17"/>
            <p:cNvGrpSpPr/>
            <p:nvPr/>
          </p:nvGrpSpPr>
          <p:grpSpPr>
            <a:xfrm>
              <a:off x="7572396" y="3286124"/>
              <a:ext cx="714380" cy="1158167"/>
              <a:chOff x="5929322" y="4580003"/>
              <a:chExt cx="714380" cy="115816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929322" y="4580003"/>
                <a:ext cx="671848" cy="5847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3200" b="1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072198" y="5214950"/>
                <a:ext cx="50006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220FB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800" b="1" dirty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6929454" y="3571876"/>
              <a:ext cx="71526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 rot="20844703">
            <a:off x="5157893" y="4861586"/>
            <a:ext cx="40985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тока N= 121Вт.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8" grpId="0" animBg="1"/>
      <p:bldP spid="9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" y="-307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найти и чему оно равно если известно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14300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тока,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16 Вт;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2 В;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0,5 В;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тока,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8Вт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Работу тока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16 Дж.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00306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84462">
            <a:off x="302031" y="3431911"/>
            <a:ext cx="374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напряжение, 8 В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143116"/>
            <a:ext cx="2021707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544246">
            <a:off x="4557902" y="3438478"/>
            <a:ext cx="4799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тока,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16 Вт;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3" grpId="0"/>
      <p:bldP spid="4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1400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Каково напряжение на участке цепи сопротивлением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при силе тока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А?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Ответ выразите в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точностью до десятых..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86065" y="1785926"/>
            <a:ext cx="2786529" cy="2500330"/>
            <a:chOff x="7909" y="8280"/>
            <a:chExt cx="2261" cy="14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909" y="8280"/>
              <a:ext cx="2072" cy="1480"/>
              <a:chOff x="1469" y="2644"/>
              <a:chExt cx="2072" cy="1480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69" y="2644"/>
                <a:ext cx="2072" cy="1480"/>
                <a:chOff x="1637" y="2644"/>
                <a:chExt cx="2072" cy="1480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72" cy="1342"/>
                  <a:chOff x="1637" y="2644"/>
                  <a:chExt cx="2072" cy="1342"/>
                </a:xfrm>
              </p:grpSpPr>
              <p:sp>
                <p:nvSpPr>
                  <p:cNvPr id="1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794" cy="725"/>
                    <a:chOff x="5000" y="7596"/>
                    <a:chExt cx="794" cy="725"/>
                  </a:xfrm>
                </p:grpSpPr>
                <p:grpSp>
                  <p:nvGrpSpPr>
                    <p:cNvPr id="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34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5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2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3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1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1" y="4873"/>
                      <a:ext cx="599" cy="530"/>
                      <a:chOff x="9711" y="4873"/>
                      <a:chExt cx="599" cy="530"/>
                    </a:xfrm>
                  </p:grpSpPr>
                  <p:sp>
                    <p:nvSpPr>
                      <p:cNvPr id="2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11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9" name="Group 27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1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" name="Group 30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1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9261" y="9120"/>
              <a:ext cx="90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510119" y="3143248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 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2714620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3786190"/>
            <a:ext cx="56380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×10</a:t>
            </a:r>
            <a:r>
              <a:rPr lang="ru-RU" sz="5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4×10</a:t>
            </a:r>
            <a:r>
              <a:rPr lang="ru-RU" sz="5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5721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200мВ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3,20 кВ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5.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5мкВ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390605">
            <a:off x="2833495" y="2659736"/>
            <a:ext cx="243848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3,2 кВ</a:t>
            </a:r>
            <a:r>
              <a:rPr lang="ru-RU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2"/>
          <p:cNvGrpSpPr/>
          <p:nvPr/>
        </p:nvGrpSpPr>
        <p:grpSpPr>
          <a:xfrm>
            <a:off x="214282" y="571480"/>
            <a:ext cx="3929090" cy="1071570"/>
            <a:chOff x="214282" y="843584"/>
            <a:chExt cx="3550708" cy="1069527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214282" y="1388095"/>
              <a:ext cx="3550708" cy="2069"/>
              <a:chOff x="1659" y="3412"/>
              <a:chExt cx="1484" cy="1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2555" y="3412"/>
                <a:ext cx="588" cy="1"/>
                <a:chOff x="2555" y="3412"/>
                <a:chExt cx="588" cy="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13" y="3413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" name="Группа 61"/>
            <p:cNvGrpSpPr/>
            <p:nvPr/>
          </p:nvGrpSpPr>
          <p:grpSpPr>
            <a:xfrm>
              <a:off x="870872" y="843584"/>
              <a:ext cx="1673450" cy="1069527"/>
              <a:chOff x="1115867" y="4574051"/>
              <a:chExt cx="1673450" cy="1069527"/>
            </a:xfrm>
          </p:grpSpPr>
          <p:sp>
            <p:nvSpPr>
              <p:cNvPr id="56" name="Text Box 36"/>
              <p:cNvSpPr txBox="1">
                <a:spLocks noChangeArrowheads="1"/>
              </p:cNvSpPr>
              <p:nvPr/>
            </p:nvSpPr>
            <p:spPr bwMode="auto">
              <a:xfrm rot="10800000" flipV="1">
                <a:off x="1632522" y="4574051"/>
                <a:ext cx="897401" cy="1069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sp>
            <p:nvSpPr>
              <p:cNvPr id="57" name="Oval 37"/>
              <p:cNvSpPr>
                <a:spLocks noChangeArrowheads="1"/>
              </p:cNvSpPr>
              <p:nvPr/>
            </p:nvSpPr>
            <p:spPr bwMode="auto">
              <a:xfrm flipV="1">
                <a:off x="1698653" y="4798895"/>
                <a:ext cx="518365" cy="67400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38"/>
              <p:cNvSpPr>
                <a:spLocks noChangeShapeType="1"/>
              </p:cNvSpPr>
              <p:nvPr/>
            </p:nvSpPr>
            <p:spPr bwMode="auto">
              <a:xfrm flipV="1">
                <a:off x="2220014" y="5119753"/>
                <a:ext cx="56930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39"/>
              <p:cNvSpPr>
                <a:spLocks noChangeShapeType="1"/>
              </p:cNvSpPr>
              <p:nvPr/>
            </p:nvSpPr>
            <p:spPr bwMode="auto">
              <a:xfrm flipV="1">
                <a:off x="1115867" y="5117736"/>
                <a:ext cx="56930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Группа 65"/>
          <p:cNvGrpSpPr/>
          <p:nvPr/>
        </p:nvGrpSpPr>
        <p:grpSpPr>
          <a:xfrm>
            <a:off x="822676" y="1074744"/>
            <a:ext cx="1772302" cy="1285885"/>
            <a:chOff x="928662" y="1071546"/>
            <a:chExt cx="1772302" cy="1285885"/>
          </a:xfrm>
        </p:grpSpPr>
        <p:grpSp>
          <p:nvGrpSpPr>
            <p:cNvPr id="12" name="Группа 64"/>
            <p:cNvGrpSpPr/>
            <p:nvPr/>
          </p:nvGrpSpPr>
          <p:grpSpPr>
            <a:xfrm>
              <a:off x="928662" y="1071546"/>
              <a:ext cx="1772302" cy="1285885"/>
              <a:chOff x="928662" y="2285991"/>
              <a:chExt cx="1772302" cy="1285885"/>
            </a:xfrm>
          </p:grpSpPr>
          <p:grpSp>
            <p:nvGrpSpPr>
              <p:cNvPr id="23" name="Группа 29"/>
              <p:cNvGrpSpPr/>
              <p:nvPr/>
            </p:nvGrpSpPr>
            <p:grpSpPr>
              <a:xfrm flipV="1">
                <a:off x="928662" y="2285991"/>
                <a:ext cx="1772302" cy="1137766"/>
                <a:chOff x="6902158" y="625643"/>
                <a:chExt cx="1772302" cy="891377"/>
              </a:xfrm>
            </p:grpSpPr>
            <p:grpSp>
              <p:nvGrpSpPr>
                <p:cNvPr id="24" name="Group 34"/>
                <p:cNvGrpSpPr>
                  <a:grpSpLocks/>
                </p:cNvGrpSpPr>
                <p:nvPr/>
              </p:nvGrpSpPr>
              <p:grpSpPr bwMode="auto">
                <a:xfrm>
                  <a:off x="6929469" y="625643"/>
                  <a:ext cx="1685435" cy="861632"/>
                  <a:chOff x="9385" y="5088"/>
                  <a:chExt cx="1125" cy="545"/>
                </a:xfrm>
              </p:grpSpPr>
              <p:sp>
                <p:nvSpPr>
                  <p:cNvPr id="3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9385" y="5091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0510" y="5088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Овал 31"/>
                <p:cNvSpPr/>
                <p:nvPr/>
              </p:nvSpPr>
              <p:spPr>
                <a:xfrm>
                  <a:off x="6902158" y="1411890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8603022" y="1445582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Rectangle 88"/>
              <p:cNvSpPr>
                <a:spLocks noChangeArrowheads="1"/>
              </p:cNvSpPr>
              <p:nvPr/>
            </p:nvSpPr>
            <p:spPr bwMode="auto">
              <a:xfrm>
                <a:off x="1163143" y="3238723"/>
                <a:ext cx="1265717" cy="333153"/>
              </a:xfrm>
              <a:prstGeom prst="rect">
                <a:avLst/>
              </a:prstGeom>
              <a:solidFill>
                <a:srgbClr val="006600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Line 38"/>
              <p:cNvSpPr>
                <a:spLocks noChangeShapeType="1"/>
              </p:cNvSpPr>
              <p:nvPr/>
            </p:nvSpPr>
            <p:spPr bwMode="auto">
              <a:xfrm flipV="1">
                <a:off x="958534" y="3416942"/>
                <a:ext cx="216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2428860" y="2214554"/>
              <a:ext cx="216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215074" y="1071546"/>
            <a:ext cx="241765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0" y="428604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(10А)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299500" y="248926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(2А)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028771" y="1016954"/>
            <a:ext cx="614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286116" y="500042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5720" y="1071546"/>
            <a:ext cx="575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14282" y="1133459"/>
            <a:ext cx="576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780256" y="0"/>
            <a:ext cx="5363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чуствит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9"/>
          <p:cNvSpPr>
            <a:spLocks noChangeShapeType="1"/>
          </p:cNvSpPr>
          <p:nvPr/>
        </p:nvSpPr>
        <p:spPr bwMode="auto">
          <a:xfrm>
            <a:off x="957237" y="1128696"/>
            <a:ext cx="576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19"/>
          <p:cNvSpPr>
            <a:spLocks noChangeShapeType="1"/>
          </p:cNvSpPr>
          <p:nvPr/>
        </p:nvSpPr>
        <p:spPr bwMode="auto">
          <a:xfrm>
            <a:off x="857224" y="1285860"/>
            <a:ext cx="0" cy="57150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528742" y="1543037"/>
            <a:ext cx="94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14282" y="164305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(8А)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2571736" y="1214422"/>
            <a:ext cx="76976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=5</a:t>
            </a:r>
            <a:endParaRPr lang="ru-RU" sz="28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2705087" y="2390768"/>
            <a:ext cx="23599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rot="10800000" flipV="1">
            <a:off x="4071934" y="1643050"/>
            <a:ext cx="2357454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268418" y="2366955"/>
            <a:ext cx="33041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336418" y="2404554"/>
            <a:ext cx="357190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612714" y="2416617"/>
            <a:ext cx="357190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03"/>
          <p:cNvGrpSpPr/>
          <p:nvPr/>
        </p:nvGrpSpPr>
        <p:grpSpPr>
          <a:xfrm>
            <a:off x="3334180" y="1091906"/>
            <a:ext cx="2513090" cy="1336962"/>
            <a:chOff x="3903955" y="4377829"/>
            <a:chExt cx="3438969" cy="1549034"/>
          </a:xfrm>
          <a:solidFill>
            <a:schemeClr val="bg1"/>
          </a:solidFill>
        </p:grpSpPr>
        <p:sp>
          <p:nvSpPr>
            <p:cNvPr id="105" name="Прямоугольник 104"/>
            <p:cNvSpPr/>
            <p:nvPr/>
          </p:nvSpPr>
          <p:spPr>
            <a:xfrm>
              <a:off x="5817366" y="4377829"/>
              <a:ext cx="1158747" cy="8201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0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3903955" y="4742327"/>
              <a:ext cx="1857345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ш</a:t>
              </a:r>
              <a:r>
                <a:rPr lang="ru-RU" sz="44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5622535" y="5178009"/>
              <a:ext cx="1720389" cy="7488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ru-RU" sz="36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-1)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Прямоугольник 108"/>
          <p:cNvSpPr/>
          <p:nvPr/>
        </p:nvSpPr>
        <p:spPr>
          <a:xfrm>
            <a:off x="4762015" y="511917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500042"/>
            <a:ext cx="199125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785786" y="2357430"/>
            <a:ext cx="17123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0" y="450057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изменятся показания амперметра с внутренним сопротивлением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20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параллельно с ним включить шунт с электрическим сопротивлением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с — , если уменьшится и с точностью до целых.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43570" y="3500438"/>
            <a:ext cx="288412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-1)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Ом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727716" y="4071942"/>
            <a:ext cx="17732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-1)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1102501">
            <a:off x="4322355" y="4009601"/>
            <a:ext cx="11592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697606" y="2928934"/>
            <a:ext cx="25891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 animBg="1"/>
      <p:bldP spid="1042" grpId="1" animBg="1"/>
      <p:bldP spid="84" grpId="0"/>
      <p:bldP spid="85" grpId="0"/>
      <p:bldP spid="86" grpId="0"/>
      <p:bldP spid="87" grpId="0"/>
      <p:bldP spid="88" grpId="0"/>
      <p:bldP spid="1043" grpId="0" animBg="1"/>
      <p:bldP spid="90" grpId="0"/>
      <p:bldP spid="91" grpId="0" animBg="1"/>
      <p:bldP spid="92" grpId="0" animBg="1"/>
      <p:bldP spid="93" grpId="0"/>
      <p:bldP spid="94" grpId="0"/>
      <p:bldP spid="96" grpId="0" animBg="1"/>
      <p:bldP spid="98" grpId="0" animBg="1"/>
      <p:bldP spid="101" grpId="0" animBg="1"/>
      <p:bldP spid="102" grpId="0" animBg="1"/>
      <p:bldP spid="103" grpId="0" animBg="1"/>
      <p:bldP spid="109" grpId="0"/>
      <p:bldP spid="110" grpId="0" animBg="1"/>
      <p:bldP spid="118" grpId="0" animBg="1"/>
      <p:bldP spid="81" grpId="0"/>
      <p:bldP spid="83" grpId="0" animBg="1"/>
      <p:bldP spid="104" grpId="0" animBg="1"/>
      <p:bldP spid="117" grpId="0" animBg="1"/>
      <p:bldP spid="117" grpId="1" animBg="1"/>
      <p:bldP spid="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0038"/>
          <a:ext cx="9144000" cy="6217920"/>
        </p:xfrm>
        <a:graphic>
          <a:graphicData uri="http://schemas.openxmlformats.org/drawingml/2006/table">
            <a:tbl>
              <a:tblPr/>
              <a:tblGrid>
                <a:gridCol w="4500562"/>
                <a:gridCol w="4643438"/>
              </a:tblGrid>
              <a:tr h="600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1.Определение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 тока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тока, действия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3.Скорость движения зарядов. Скорость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5.З-н Ома для однородного участка цепи. Включение А  и 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V.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7.Зависимость сопротивления от температуры.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 Как проверить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з-ны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последовательного соединения проводников.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11.Шунт.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13.Работа тока. Мощность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15.ЭДС и работа сторонних сил.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17. л.р.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Е и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 ист.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тока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2.Сила тока. 1 Ампер.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4.Условия существования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6.Удельное сопротивление. Зависимость сопротивления от длины  и сечения.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8.Сверхпроводимость.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10.Как проверить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з-ны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параллельного соединения проводников.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12.Дополнительное сопротивление.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14.Электрические и сторонние силы в замкнутой цепи. Ист.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16.Вывод закона Ома для замкнутой цепи.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18.Л.Р. Определение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удельного сопротивления.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6072206"/>
            <a:ext cx="7786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19.Пример расчета сопротивления смешенного соединения  проводников.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2387834" y="4999536"/>
            <a:ext cx="111259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2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143372" y="4214818"/>
            <a:ext cx="13564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714752"/>
            <a:ext cx="4500594" cy="2357454"/>
            <a:chOff x="979" y="4273"/>
            <a:chExt cx="2743" cy="119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9" y="4273"/>
              <a:ext cx="2743" cy="343"/>
              <a:chOff x="3223" y="6971"/>
              <a:chExt cx="2743" cy="343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3977" y="6971"/>
                <a:ext cx="1212" cy="34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223" y="7154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389" y="4864"/>
              <a:ext cx="885" cy="608"/>
              <a:chOff x="5651" y="11659"/>
              <a:chExt cx="885" cy="608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760" y="11659"/>
                <a:ext cx="654" cy="60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5920" y="11670"/>
                <a:ext cx="343" cy="343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H="1">
                <a:off x="6273" y="11864"/>
                <a:ext cx="26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H="1">
                <a:off x="5651" y="11878"/>
                <a:ext cx="26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050" y="4879"/>
              <a:ext cx="1464" cy="372"/>
              <a:chOff x="3223" y="6888"/>
              <a:chExt cx="2743" cy="535"/>
            </a:xfrm>
          </p:grpSpPr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3977" y="6888"/>
                <a:ext cx="1212" cy="535"/>
              </a:xfrm>
              <a:prstGeom prst="rect">
                <a:avLst/>
              </a:prstGeom>
              <a:noFill/>
              <a:ln w="762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5211" y="7131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3223" y="7163"/>
                <a:ext cx="7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Line 16"/>
            <p:cNvSpPr>
              <a:spLocks noChangeShapeType="1"/>
            </p:cNvSpPr>
            <p:nvPr/>
          </p:nvSpPr>
          <p:spPr bwMode="auto">
            <a:xfrm rot="-5400000">
              <a:off x="1093" y="4766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 rot="-5400000">
              <a:off x="3201" y="4756"/>
              <a:ext cx="61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643570" y="4071942"/>
            <a:ext cx="31639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85786" y="4429132"/>
            <a:ext cx="604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057326" y="3500438"/>
            <a:ext cx="23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en-US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sz="2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28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236279" y="3465001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U</a:t>
            </a:r>
            <a:r>
              <a:rPr lang="en-US" sz="2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2800" dirty="0"/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143636" y="4832489"/>
            <a:ext cx="23615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-1)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5691258" y="4131693"/>
            <a:ext cx="3571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655577" y="4119818"/>
            <a:ext cx="285752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7798772" y="4119818"/>
            <a:ext cx="297627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изменятся показания вольтметра с внутренним сопротивлением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последовательно с ним включить дополнительное сопротивление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10 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с — , если уменьшится и с точностью до целых. </a:t>
            </a:r>
          </a:p>
          <a:p>
            <a:pPr marL="457200" lvl="1" indent="-45720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ts val="1000"/>
              </a:spcAft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8"/>
          <p:cNvSpPr>
            <a:spLocks noChangeArrowheads="1"/>
          </p:cNvSpPr>
          <p:nvPr/>
        </p:nvSpPr>
        <p:spPr bwMode="auto">
          <a:xfrm>
            <a:off x="6286512" y="1928802"/>
            <a:ext cx="22657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6334504" y="2453414"/>
            <a:ext cx="20778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 rot="20792484">
            <a:off x="4842698" y="2323327"/>
            <a:ext cx="101822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7" grpId="0" animBg="1"/>
      <p:bldP spid="22" grpId="0" animBg="1"/>
      <p:bldP spid="113" grpId="0"/>
      <p:bldP spid="115" grpId="0"/>
      <p:bldP spid="116" grpId="0"/>
      <p:bldP spid="119" grpId="0" animBg="1"/>
      <p:bldP spid="119" grpId="1" animBg="1"/>
      <p:bldP spid="120" grpId="0" animBg="1"/>
      <p:bldP spid="121" grpId="0" animBg="1"/>
      <p:bldP spid="122" grpId="0" animBg="1"/>
      <p:bldP spid="81" grpId="0"/>
      <p:bldP spid="82" grpId="0" animBg="1"/>
      <p:bldP spid="83" grpId="0" animBg="1"/>
      <p:bldP spid="1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3406" y="2928934"/>
            <a:ext cx="4500594" cy="2571768"/>
            <a:chOff x="8040" y="8280"/>
            <a:chExt cx="3480" cy="205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040" y="8280"/>
              <a:ext cx="3480" cy="2055"/>
              <a:chOff x="8100" y="8205"/>
              <a:chExt cx="3480" cy="2055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8820" y="8379"/>
                <a:ext cx="2120" cy="1521"/>
                <a:chOff x="4873" y="2557"/>
                <a:chExt cx="2120" cy="1521"/>
              </a:xfrm>
            </p:grpSpPr>
            <p:sp>
              <p:nvSpPr>
                <p:cNvPr id="3688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931" y="2557"/>
                  <a:ext cx="0" cy="152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2" name="Line 18"/>
                <p:cNvSpPr>
                  <a:spLocks noChangeShapeType="1"/>
                </p:cNvSpPr>
                <p:nvPr/>
              </p:nvSpPr>
              <p:spPr bwMode="auto">
                <a:xfrm>
                  <a:off x="4873" y="4032"/>
                  <a:ext cx="212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931" y="2903"/>
                  <a:ext cx="887" cy="11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919" y="3433"/>
                  <a:ext cx="1348" cy="5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9" name="Line 15"/>
                <p:cNvSpPr>
                  <a:spLocks noChangeShapeType="1"/>
                </p:cNvSpPr>
                <p:nvPr/>
              </p:nvSpPr>
              <p:spPr bwMode="auto">
                <a:xfrm>
                  <a:off x="5679" y="2892"/>
                  <a:ext cx="0" cy="1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8" name="Line 14"/>
                <p:cNvSpPr>
                  <a:spLocks noChangeShapeType="1"/>
                </p:cNvSpPr>
                <p:nvPr/>
              </p:nvSpPr>
              <p:spPr bwMode="auto">
                <a:xfrm>
                  <a:off x="4931" y="3086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7" name="Line 13"/>
                <p:cNvSpPr>
                  <a:spLocks noChangeShapeType="1"/>
                </p:cNvSpPr>
                <p:nvPr/>
              </p:nvSpPr>
              <p:spPr bwMode="auto">
                <a:xfrm>
                  <a:off x="4931" y="3708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6875" name="Text Box 11"/>
              <p:cNvSpPr txBox="1">
                <a:spLocks noChangeArrowheads="1"/>
              </p:cNvSpPr>
              <p:nvPr/>
            </p:nvSpPr>
            <p:spPr bwMode="auto">
              <a:xfrm>
                <a:off x="8280" y="8205"/>
                <a:ext cx="97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I(А)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4" name="Text Box 10"/>
              <p:cNvSpPr txBox="1">
                <a:spLocks noChangeArrowheads="1"/>
              </p:cNvSpPr>
              <p:nvPr/>
            </p:nvSpPr>
            <p:spPr bwMode="auto">
              <a:xfrm>
                <a:off x="10680" y="9405"/>
                <a:ext cx="900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U(В)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9270" y="9795"/>
                <a:ext cx="98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330</a:t>
                </a:r>
                <a:endPara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2" name="Text Box 8"/>
              <p:cNvSpPr txBox="1">
                <a:spLocks noChangeArrowheads="1"/>
              </p:cNvSpPr>
              <p:nvPr/>
            </p:nvSpPr>
            <p:spPr bwMode="auto">
              <a:xfrm>
                <a:off x="8340" y="9300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11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1" name="Text Box 7"/>
              <p:cNvSpPr txBox="1">
                <a:spLocks noChangeArrowheads="1"/>
              </p:cNvSpPr>
              <p:nvPr/>
            </p:nvSpPr>
            <p:spPr bwMode="auto">
              <a:xfrm>
                <a:off x="8355" y="8685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?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0" name="Text Box 6"/>
              <p:cNvSpPr txBox="1">
                <a:spLocks noChangeArrowheads="1"/>
              </p:cNvSpPr>
              <p:nvPr/>
            </p:nvSpPr>
            <p:spPr bwMode="auto">
              <a:xfrm>
                <a:off x="10080" y="8280"/>
                <a:ext cx="1260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 вопросу      №10</a:t>
                </a: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8100" y="8280"/>
                <a:ext cx="3240" cy="19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9360" y="846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9720" y="900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-35721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графику определите  сопротивление  первого и примерное  значение второго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(Выберите правильное высказывание)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2"/>
          <p:cNvGrpSpPr/>
          <p:nvPr/>
        </p:nvGrpSpPr>
        <p:grpSpPr>
          <a:xfrm>
            <a:off x="714348" y="2740879"/>
            <a:ext cx="1654949" cy="1661994"/>
            <a:chOff x="7560521" y="4741143"/>
            <a:chExt cx="1654949" cy="1661994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358214" y="4741143"/>
              <a:ext cx="85725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512965" y="5572140"/>
              <a:ext cx="61919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7"/>
          <p:cNvGrpSpPr/>
          <p:nvPr/>
        </p:nvGrpSpPr>
        <p:grpSpPr>
          <a:xfrm>
            <a:off x="500034" y="4643446"/>
            <a:ext cx="2059827" cy="1616815"/>
            <a:chOff x="7560521" y="4741143"/>
            <a:chExt cx="2059827" cy="1616815"/>
          </a:xfrm>
          <a:solidFill>
            <a:schemeClr val="bg1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03463" y="4741143"/>
              <a:ext cx="1416885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330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274901" y="5526961"/>
              <a:ext cx="97638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3357554" y="5572140"/>
            <a:ext cx="5786478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indent="228600" algn="ctr" eaLnBrk="0" hangingPunct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первого и примерно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второго;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552843" y="6101246"/>
            <a:ext cx="698368" cy="5329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/>
      <p:bldP spid="33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R1-?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рис. 5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613263" y="1214602"/>
            <a:ext cx="4530737" cy="2621618"/>
            <a:chOff x="7430" y="12787"/>
            <a:chExt cx="4174" cy="1950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7430" y="12787"/>
              <a:ext cx="4174" cy="1950"/>
              <a:chOff x="480" y="10318"/>
              <a:chExt cx="3840" cy="1950"/>
            </a:xfrm>
          </p:grpSpPr>
          <p:grpSp>
            <p:nvGrpSpPr>
              <p:cNvPr id="11269" name="Group 5"/>
              <p:cNvGrpSpPr>
                <a:grpSpLocks/>
              </p:cNvGrpSpPr>
              <p:nvPr/>
            </p:nvGrpSpPr>
            <p:grpSpPr bwMode="auto">
              <a:xfrm>
                <a:off x="480" y="10318"/>
                <a:ext cx="3840" cy="1950"/>
                <a:chOff x="105" y="10318"/>
                <a:chExt cx="3840" cy="1950"/>
              </a:xfrm>
            </p:grpSpPr>
            <p:grpSp>
              <p:nvGrpSpPr>
                <p:cNvPr id="11270" name="Group 6"/>
                <p:cNvGrpSpPr>
                  <a:grpSpLocks/>
                </p:cNvGrpSpPr>
                <p:nvPr/>
              </p:nvGrpSpPr>
              <p:grpSpPr bwMode="auto">
                <a:xfrm>
                  <a:off x="705" y="10318"/>
                  <a:ext cx="3240" cy="1950"/>
                  <a:chOff x="4320" y="12208"/>
                  <a:chExt cx="3240" cy="1950"/>
                </a:xfrm>
              </p:grpSpPr>
              <p:grpSp>
                <p:nvGrpSpPr>
                  <p:cNvPr id="1127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320" y="12962"/>
                    <a:ext cx="2743" cy="1196"/>
                    <a:chOff x="979" y="4273"/>
                    <a:chExt cx="2743" cy="1174"/>
                  </a:xfrm>
                </p:grpSpPr>
                <p:grpSp>
                  <p:nvGrpSpPr>
                    <p:cNvPr id="1127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9" y="4273"/>
                      <a:ext cx="2743" cy="343"/>
                      <a:chOff x="3223" y="6971"/>
                      <a:chExt cx="2743" cy="343"/>
                    </a:xfrm>
                  </p:grpSpPr>
                  <p:sp>
                    <p:nvSpPr>
                      <p:cNvPr id="11273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7" y="6971"/>
                        <a:ext cx="1212" cy="34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4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1" y="7131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5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23" y="7154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1276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9" y="4839"/>
                      <a:ext cx="885" cy="608"/>
                      <a:chOff x="5651" y="11634"/>
                      <a:chExt cx="885" cy="608"/>
                    </a:xfrm>
                  </p:grpSpPr>
                  <p:sp>
                    <p:nvSpPr>
                      <p:cNvPr id="1127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96" y="11634"/>
                        <a:ext cx="654" cy="608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3А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8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20" y="11670"/>
                        <a:ext cx="343" cy="409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9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73" y="11878"/>
                        <a:ext cx="26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80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651" y="11878"/>
                        <a:ext cx="26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128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0" y="4947"/>
                      <a:ext cx="1464" cy="239"/>
                      <a:chOff x="3223" y="6971"/>
                      <a:chExt cx="2743" cy="343"/>
                    </a:xfrm>
                  </p:grpSpPr>
                  <p:sp>
                    <p:nvSpPr>
                      <p:cNvPr id="11282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7" y="6971"/>
                        <a:ext cx="1212" cy="34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8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1" y="7131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84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23" y="7154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1285" name="Line 2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93" y="4766"/>
                      <a:ext cx="61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286" name="Line 22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201" y="4756"/>
                      <a:ext cx="61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128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85" y="13556"/>
                    <a:ext cx="816" cy="5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?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8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55" y="12953"/>
                    <a:ext cx="952" cy="3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60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Ом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8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8" y="12208"/>
                    <a:ext cx="1082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Рис. 5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290" name="Group 26"/>
                <p:cNvGrpSpPr>
                  <a:grpSpLocks/>
                </p:cNvGrpSpPr>
                <p:nvPr/>
              </p:nvGrpSpPr>
              <p:grpSpPr bwMode="auto">
                <a:xfrm>
                  <a:off x="105" y="11055"/>
                  <a:ext cx="885" cy="502"/>
                  <a:chOff x="6135" y="10264"/>
                  <a:chExt cx="885" cy="608"/>
                </a:xfrm>
              </p:grpSpPr>
              <p:sp>
                <p:nvSpPr>
                  <p:cNvPr id="1129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95" y="10264"/>
                    <a:ext cx="813" cy="60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?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404" y="10299"/>
                    <a:ext cx="343" cy="40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3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57" y="10507"/>
                    <a:ext cx="26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4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35" y="10507"/>
                    <a:ext cx="26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1295" name="Group 31"/>
              <p:cNvGrpSpPr>
                <a:grpSpLocks/>
              </p:cNvGrpSpPr>
              <p:nvPr/>
            </p:nvGrpSpPr>
            <p:grpSpPr bwMode="auto">
              <a:xfrm>
                <a:off x="1665" y="10504"/>
                <a:ext cx="1620" cy="716"/>
                <a:chOff x="9377" y="4917"/>
                <a:chExt cx="1130" cy="716"/>
              </a:xfrm>
            </p:grpSpPr>
            <p:grpSp>
              <p:nvGrpSpPr>
                <p:cNvPr id="11296" name="Group 32"/>
                <p:cNvGrpSpPr>
                  <a:grpSpLocks/>
                </p:cNvGrpSpPr>
                <p:nvPr/>
              </p:nvGrpSpPr>
              <p:grpSpPr bwMode="auto">
                <a:xfrm>
                  <a:off x="9750" y="4917"/>
                  <a:ext cx="599" cy="530"/>
                  <a:chOff x="9750" y="4917"/>
                  <a:chExt cx="599" cy="530"/>
                </a:xfrm>
              </p:grpSpPr>
              <p:sp>
                <p:nvSpPr>
                  <p:cNvPr id="1129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0" y="4917"/>
                    <a:ext cx="599" cy="5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0FB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120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9779" y="4917"/>
                    <a:ext cx="346" cy="334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299" name="Line 35"/>
                <p:cNvSpPr>
                  <a:spLocks noChangeShapeType="1"/>
                </p:cNvSpPr>
                <p:nvPr/>
              </p:nvSpPr>
              <p:spPr bwMode="auto">
                <a:xfrm>
                  <a:off x="10127" y="5092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0" name="Line 36"/>
                <p:cNvSpPr>
                  <a:spLocks noChangeShapeType="1"/>
                </p:cNvSpPr>
                <p:nvPr/>
              </p:nvSpPr>
              <p:spPr bwMode="auto">
                <a:xfrm>
                  <a:off x="9390" y="5093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1" name="Line 37"/>
                <p:cNvSpPr>
                  <a:spLocks noChangeShapeType="1"/>
                </p:cNvSpPr>
                <p:nvPr/>
              </p:nvSpPr>
              <p:spPr bwMode="auto">
                <a:xfrm>
                  <a:off x="9377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2" name="Line 38"/>
                <p:cNvSpPr>
                  <a:spLocks noChangeShapeType="1"/>
                </p:cNvSpPr>
                <p:nvPr/>
              </p:nvSpPr>
              <p:spPr bwMode="auto">
                <a:xfrm>
                  <a:off x="10495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7580" y="12840"/>
              <a:ext cx="3780" cy="18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35716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в амперах сила тока на сопротивлении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60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-32" y="1142984"/>
            <a:ext cx="50006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общее сопротивление равно…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0" y="714356"/>
            <a:ext cx="6357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22"/>
          <p:cNvGrpSpPr/>
          <p:nvPr/>
        </p:nvGrpSpPr>
        <p:grpSpPr>
          <a:xfrm>
            <a:off x="214282" y="1571612"/>
            <a:ext cx="1654949" cy="1661994"/>
            <a:chOff x="7560521" y="4741143"/>
            <a:chExt cx="1654949" cy="1661994"/>
          </a:xfrm>
          <a:solidFill>
            <a:schemeClr val="bg1"/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358214" y="4741143"/>
              <a:ext cx="85725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512965" y="5572140"/>
              <a:ext cx="61919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27"/>
          <p:cNvGrpSpPr/>
          <p:nvPr/>
        </p:nvGrpSpPr>
        <p:grpSpPr>
          <a:xfrm>
            <a:off x="1857356" y="1818895"/>
            <a:ext cx="2048104" cy="1379414"/>
            <a:chOff x="7560521" y="4916988"/>
            <a:chExt cx="2048104" cy="1379414"/>
          </a:xfrm>
          <a:solidFill>
            <a:schemeClr val="bg1"/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191740" y="4916988"/>
              <a:ext cx="14168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120В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274901" y="5526961"/>
              <a:ext cx="976382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6858092" y="2643182"/>
            <a:ext cx="1642998" cy="50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=40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7"/>
          <p:cNvGrpSpPr/>
          <p:nvPr/>
        </p:nvGrpSpPr>
        <p:grpSpPr>
          <a:xfrm>
            <a:off x="195981" y="3214686"/>
            <a:ext cx="1232747" cy="1168800"/>
            <a:chOff x="5410955" y="4569370"/>
            <a:chExt cx="1232747" cy="11688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993120" y="4569370"/>
              <a:ext cx="57150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410955" y="4924925"/>
              <a:ext cx="642942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27"/>
          <p:cNvGrpSpPr/>
          <p:nvPr/>
        </p:nvGrpSpPr>
        <p:grpSpPr>
          <a:xfrm>
            <a:off x="1714480" y="3088187"/>
            <a:ext cx="2059827" cy="1281230"/>
            <a:chOff x="7560521" y="4900396"/>
            <a:chExt cx="2059827" cy="1281230"/>
          </a:xfrm>
          <a:solidFill>
            <a:schemeClr val="bg1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203463" y="4900396"/>
              <a:ext cx="14168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120В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251455" y="5596851"/>
              <a:ext cx="1357322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Ом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6398840" y="1753969"/>
            <a:ext cx="959242" cy="674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4714876" y="1571612"/>
            <a:ext cx="959242" cy="674899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5А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142844" y="4429132"/>
            <a:ext cx="3075258" cy="1272183"/>
            <a:chOff x="2402765" y="2786058"/>
            <a:chExt cx="3075258" cy="1272183"/>
          </a:xfrm>
        </p:grpSpPr>
        <p:grpSp>
          <p:nvGrpSpPr>
            <p:cNvPr id="74" name="Группа 17"/>
            <p:cNvGrpSpPr/>
            <p:nvPr/>
          </p:nvGrpSpPr>
          <p:grpSpPr>
            <a:xfrm>
              <a:off x="2402768" y="2866265"/>
              <a:ext cx="1228350" cy="1191981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17"/>
            <p:cNvGrpSpPr/>
            <p:nvPr/>
          </p:nvGrpSpPr>
          <p:grpSpPr>
            <a:xfrm>
              <a:off x="3559672" y="2866263"/>
              <a:ext cx="1228348" cy="1191980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Группа 17"/>
            <p:cNvGrpSpPr/>
            <p:nvPr/>
          </p:nvGrpSpPr>
          <p:grpSpPr>
            <a:xfrm>
              <a:off x="4702685" y="2866261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3428995" y="4500570"/>
            <a:ext cx="3075255" cy="1272187"/>
            <a:chOff x="2402768" y="2786058"/>
            <a:chExt cx="3075255" cy="1272187"/>
          </a:xfrm>
        </p:grpSpPr>
        <p:grpSp>
          <p:nvGrpSpPr>
            <p:cNvPr id="91" name="Группа 17"/>
            <p:cNvGrpSpPr/>
            <p:nvPr/>
          </p:nvGrpSpPr>
          <p:grpSpPr>
            <a:xfrm>
              <a:off x="2402768" y="2866264"/>
              <a:ext cx="1228350" cy="1191981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Группа 17"/>
            <p:cNvGrpSpPr/>
            <p:nvPr/>
          </p:nvGrpSpPr>
          <p:grpSpPr>
            <a:xfrm>
              <a:off x="3559672" y="2866261"/>
              <a:ext cx="1228348" cy="1191982"/>
              <a:chOff x="5873395" y="4453402"/>
              <a:chExt cx="1680901" cy="1381054"/>
            </a:xfrm>
            <a:solidFill>
              <a:schemeClr val="bg1"/>
            </a:solidFill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946005" y="5085604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Группа 17"/>
            <p:cNvGrpSpPr/>
            <p:nvPr/>
          </p:nvGrpSpPr>
          <p:grpSpPr>
            <a:xfrm>
              <a:off x="4702685" y="2866261"/>
              <a:ext cx="775338" cy="1191979"/>
              <a:chOff x="5873395" y="4453402"/>
              <a:chExt cx="1060990" cy="1381051"/>
            </a:xfrm>
            <a:solidFill>
              <a:schemeClr val="bg1"/>
            </a:solidFill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Text Box 27"/>
          <p:cNvSpPr txBox="1">
            <a:spLocks noChangeArrowheads="1"/>
          </p:cNvSpPr>
          <p:nvPr/>
        </p:nvSpPr>
        <p:spPr bwMode="auto">
          <a:xfrm>
            <a:off x="6500826" y="4786322"/>
            <a:ext cx="1500198" cy="674899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24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1" grpId="0"/>
      <p:bldP spid="42" grpId="0"/>
      <p:bldP spid="43" grpId="0"/>
      <p:bldP spid="55" grpId="0"/>
      <p:bldP spid="71" grpId="0"/>
      <p:bldP spid="72" grpId="0" animBg="1"/>
      <p:bldP spid="1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6"/>
          <p:cNvGrpSpPr/>
          <p:nvPr/>
        </p:nvGrpSpPr>
        <p:grpSpPr>
          <a:xfrm>
            <a:off x="4335288" y="-24"/>
            <a:ext cx="5286392" cy="3451504"/>
            <a:chOff x="4143372" y="357166"/>
            <a:chExt cx="4714888" cy="2857520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4143372" y="357166"/>
              <a:ext cx="4714888" cy="2857520"/>
              <a:chOff x="7200" y="13140"/>
              <a:chExt cx="4140" cy="2340"/>
            </a:xfrm>
          </p:grpSpPr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7320" y="13333"/>
                <a:ext cx="3581" cy="1543"/>
                <a:chOff x="480" y="10504"/>
                <a:chExt cx="3581" cy="1543"/>
              </a:xfrm>
            </p:grpSpPr>
            <p:grpSp>
              <p:nvGrpSpPr>
                <p:cNvPr id="5" name="Group 3"/>
                <p:cNvGrpSpPr>
                  <a:grpSpLocks/>
                </p:cNvGrpSpPr>
                <p:nvPr/>
              </p:nvGrpSpPr>
              <p:grpSpPr bwMode="auto">
                <a:xfrm>
                  <a:off x="480" y="10721"/>
                  <a:ext cx="3581" cy="1326"/>
                  <a:chOff x="105" y="10721"/>
                  <a:chExt cx="3581" cy="1326"/>
                </a:xfrm>
              </p:grpSpPr>
              <p:grpSp>
                <p:nvGrpSpPr>
                  <p:cNvPr id="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05" y="10721"/>
                    <a:ext cx="2981" cy="1326"/>
                    <a:chOff x="4320" y="12611"/>
                    <a:chExt cx="2981" cy="1326"/>
                  </a:xfrm>
                </p:grpSpPr>
                <p:grpSp>
                  <p:nvGrpSpPr>
                    <p:cNvPr id="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3020"/>
                      <a:ext cx="2828" cy="917"/>
                      <a:chOff x="979" y="4317"/>
                      <a:chExt cx="2828" cy="898"/>
                    </a:xfrm>
                  </p:grpSpPr>
                  <p:grpSp>
                    <p:nvGrpSpPr>
                      <p:cNvPr id="8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9" y="4317"/>
                        <a:ext cx="2828" cy="232"/>
                        <a:chOff x="3223" y="7015"/>
                        <a:chExt cx="2828" cy="232"/>
                      </a:xfrm>
                    </p:grpSpPr>
                    <p:sp>
                      <p:nvSpPr>
                        <p:cNvPr id="3079" name="Rectangl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7" y="7015"/>
                          <a:ext cx="721" cy="23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0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92" y="7126"/>
                          <a:ext cx="135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23" y="7154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4" y="4887"/>
                        <a:ext cx="692" cy="328"/>
                        <a:chOff x="5396" y="11682"/>
                        <a:chExt cx="692" cy="328"/>
                      </a:xfrm>
                    </p:grpSpPr>
                    <p:sp>
                      <p:nvSpPr>
                        <p:cNvPr id="3083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0" y="11721"/>
                          <a:ext cx="448" cy="23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1" y="11682"/>
                          <a:ext cx="343" cy="3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96" y="11863"/>
                          <a:ext cx="26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4" y="4960"/>
                        <a:ext cx="1876" cy="190"/>
                        <a:chOff x="2590" y="6973"/>
                        <a:chExt cx="3514" cy="272"/>
                      </a:xfrm>
                    </p:grpSpPr>
                    <p:sp>
                      <p:nvSpPr>
                        <p:cNvPr id="3088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6973"/>
                          <a:ext cx="856" cy="27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71" y="7100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9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90" y="7132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07" y="7113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09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829" y="4766"/>
                        <a:ext cx="61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9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3275" y="4739"/>
                        <a:ext cx="61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09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3" y="13616"/>
                      <a:ext cx="550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6" y="12743"/>
                      <a:ext cx="615" cy="24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8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11" y="12611"/>
                      <a:ext cx="690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5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74" y="13412"/>
                      <a:ext cx="504" cy="194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0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" y="13590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1" y="12981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05" y="11055"/>
                    <a:ext cx="885" cy="502"/>
                    <a:chOff x="6135" y="10264"/>
                    <a:chExt cx="885" cy="608"/>
                  </a:xfrm>
                </p:grpSpPr>
                <p:sp>
                  <p:nvSpPr>
                    <p:cNvPr id="309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93" y="10264"/>
                      <a:ext cx="803" cy="60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04" y="10299"/>
                      <a:ext cx="343" cy="40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57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0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35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1681" y="10504"/>
                  <a:ext cx="1601" cy="765"/>
                  <a:chOff x="9390" y="4917"/>
                  <a:chExt cx="1117" cy="765"/>
                </a:xfrm>
              </p:grpSpPr>
              <p:grpSp>
                <p:nvGrpSpPr>
                  <p:cNvPr id="1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9759" y="4917"/>
                    <a:ext cx="462" cy="378"/>
                    <a:chOff x="9759" y="4917"/>
                    <a:chExt cx="462" cy="378"/>
                  </a:xfrm>
                </p:grpSpPr>
                <p:sp>
                  <p:nvSpPr>
                    <p:cNvPr id="310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9" y="4918"/>
                      <a:ext cx="462" cy="3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10В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1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392" y="5097"/>
                    <a:ext cx="0" cy="5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505" y="5097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7200" y="13140"/>
                <a:ext cx="4140" cy="234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100054" y="2122644"/>
              <a:ext cx="520538" cy="235237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0" y="-24"/>
            <a:ext cx="34596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512986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общее сопротивление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 равно…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2571744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-40944" y="297721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равна в амперах сила тока на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сопротивлении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4701236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7"/>
          <p:cNvGrpSpPr/>
          <p:nvPr/>
        </p:nvGrpSpPr>
        <p:grpSpPr>
          <a:xfrm>
            <a:off x="-3" y="785794"/>
            <a:ext cx="2074953" cy="1230355"/>
            <a:chOff x="4910953" y="4569370"/>
            <a:chExt cx="1750738" cy="123035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815062" y="4569370"/>
              <a:ext cx="846629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10953" y="4924925"/>
              <a:ext cx="904108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35615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2071670" y="1071546"/>
            <a:ext cx="20717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-13648" y="1834960"/>
            <a:ext cx="399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57620" y="2032428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7"/>
          <p:cNvGrpSpPr/>
          <p:nvPr/>
        </p:nvGrpSpPr>
        <p:grpSpPr>
          <a:xfrm>
            <a:off x="142844" y="3500438"/>
            <a:ext cx="1428759" cy="1168800"/>
            <a:chOff x="5268079" y="4569370"/>
            <a:chExt cx="1428759" cy="11688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7"/>
          <p:cNvGrpSpPr/>
          <p:nvPr/>
        </p:nvGrpSpPr>
        <p:grpSpPr>
          <a:xfrm>
            <a:off x="1636646" y="3544580"/>
            <a:ext cx="1792346" cy="1168800"/>
            <a:chOff x="5268079" y="4569370"/>
            <a:chExt cx="1792346" cy="11688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993120" y="4569370"/>
              <a:ext cx="92443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10В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072197" y="5214950"/>
              <a:ext cx="98822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3857620" y="3857628"/>
            <a:ext cx="71438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715008" y="3571876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8358214" y="3643314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Группа 106"/>
          <p:cNvGrpSpPr/>
          <p:nvPr/>
        </p:nvGrpSpPr>
        <p:grpSpPr>
          <a:xfrm>
            <a:off x="61167" y="5500538"/>
            <a:ext cx="3010635" cy="1115269"/>
            <a:chOff x="3612741" y="5691079"/>
            <a:chExt cx="3010635" cy="111526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18" name="Прямоугольник 117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7"/>
            <p:cNvGrpSpPr/>
            <p:nvPr/>
          </p:nvGrpSpPr>
          <p:grpSpPr>
            <a:xfrm>
              <a:off x="4728782" y="5737480"/>
              <a:ext cx="1228350" cy="1021365"/>
              <a:chOff x="5873395" y="4453401"/>
              <a:chExt cx="1680901" cy="1183374"/>
            </a:xfrm>
            <a:solidFill>
              <a:schemeClr val="bg1"/>
            </a:solidFill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5929755" y="5030562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latin typeface="Times New Roman" pitchFamily="18" charset="0"/>
                    <a:cs typeface="Times New Roman" pitchFamily="18" charset="0"/>
                  </a:rPr>
                  <a:t>1,2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7"/>
            <p:cNvGrpSpPr/>
            <p:nvPr/>
          </p:nvGrpSpPr>
          <p:grpSpPr>
            <a:xfrm>
              <a:off x="5871788" y="5737490"/>
              <a:ext cx="751588" cy="1021368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121"/>
          <p:cNvGrpSpPr/>
          <p:nvPr/>
        </p:nvGrpSpPr>
        <p:grpSpPr>
          <a:xfrm>
            <a:off x="3143246" y="5457003"/>
            <a:ext cx="2571762" cy="1115269"/>
            <a:chOff x="3612741" y="5691079"/>
            <a:chExt cx="2571762" cy="1115269"/>
          </a:xfrm>
        </p:grpSpPr>
        <p:grpSp>
          <p:nvGrpSpPr>
            <p:cNvPr id="22" name="Группа 122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17"/>
            <p:cNvGrpSpPr/>
            <p:nvPr/>
          </p:nvGrpSpPr>
          <p:grpSpPr>
            <a:xfrm>
              <a:off x="4574407" y="5737482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714783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17"/>
            <p:cNvGrpSpPr/>
            <p:nvPr/>
          </p:nvGrpSpPr>
          <p:grpSpPr>
            <a:xfrm>
              <a:off x="5506125" y="5749364"/>
              <a:ext cx="678378" cy="1021368"/>
              <a:chOff x="5373032" y="4467160"/>
              <a:chExt cx="928310" cy="1183375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5413142" y="5044322"/>
                <a:ext cx="88820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Скругленный прямоугольник 136"/>
          <p:cNvSpPr/>
          <p:nvPr/>
        </p:nvSpPr>
        <p:spPr>
          <a:xfrm>
            <a:off x="0" y="557216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014672" y="5116216"/>
            <a:ext cx="114300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17"/>
          <p:cNvGrpSpPr/>
          <p:nvPr/>
        </p:nvGrpSpPr>
        <p:grpSpPr>
          <a:xfrm>
            <a:off x="6000760" y="5500702"/>
            <a:ext cx="1857387" cy="1168800"/>
            <a:chOff x="5053797" y="4569370"/>
            <a:chExt cx="1857387" cy="116880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0В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2 L 0.29913 -0.0527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959E-6 L 0.3776 -0.3943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4838E-6 L -0.39011 -0.4410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2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110" grpId="0"/>
      <p:bldP spid="83" grpId="0"/>
      <p:bldP spid="84" grpId="0"/>
      <p:bldP spid="85" grpId="0"/>
      <p:bldP spid="91" grpId="0" animBg="1"/>
      <p:bldP spid="92" grpId="0"/>
      <p:bldP spid="93" grpId="0" animBg="1"/>
      <p:bldP spid="93" grpId="1" animBg="1"/>
      <p:bldP spid="104" grpId="0" animBg="1"/>
      <p:bldP spid="104" grpId="1" animBg="1"/>
      <p:bldP spid="105" grpId="0" animBg="1"/>
      <p:bldP spid="106" grpId="0" animBg="1"/>
      <p:bldP spid="106" grpId="1" animBg="1"/>
      <p:bldP spid="137" grpId="0" animBg="1"/>
      <p:bldP spid="138" grpId="0" animBg="1"/>
      <p:bldP spid="138" grpId="1" animBg="1"/>
      <p:bldP spid="13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6"/>
          <p:cNvGrpSpPr/>
          <p:nvPr/>
        </p:nvGrpSpPr>
        <p:grpSpPr>
          <a:xfrm>
            <a:off x="4335288" y="-24"/>
            <a:ext cx="5286392" cy="3451504"/>
            <a:chOff x="4143372" y="357166"/>
            <a:chExt cx="4714888" cy="2857520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4143372" y="357166"/>
              <a:ext cx="4714888" cy="2857520"/>
              <a:chOff x="7200" y="13140"/>
              <a:chExt cx="4140" cy="2340"/>
            </a:xfrm>
          </p:grpSpPr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7320" y="13333"/>
                <a:ext cx="3581" cy="1543"/>
                <a:chOff x="480" y="10504"/>
                <a:chExt cx="3581" cy="1543"/>
              </a:xfrm>
            </p:grpSpPr>
            <p:grpSp>
              <p:nvGrpSpPr>
                <p:cNvPr id="5" name="Group 3"/>
                <p:cNvGrpSpPr>
                  <a:grpSpLocks/>
                </p:cNvGrpSpPr>
                <p:nvPr/>
              </p:nvGrpSpPr>
              <p:grpSpPr bwMode="auto">
                <a:xfrm>
                  <a:off x="480" y="10721"/>
                  <a:ext cx="3581" cy="1326"/>
                  <a:chOff x="105" y="10721"/>
                  <a:chExt cx="3581" cy="1326"/>
                </a:xfrm>
              </p:grpSpPr>
              <p:grpSp>
                <p:nvGrpSpPr>
                  <p:cNvPr id="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05" y="10721"/>
                    <a:ext cx="2981" cy="1326"/>
                    <a:chOff x="4320" y="12611"/>
                    <a:chExt cx="2981" cy="1326"/>
                  </a:xfrm>
                </p:grpSpPr>
                <p:grpSp>
                  <p:nvGrpSpPr>
                    <p:cNvPr id="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3020"/>
                      <a:ext cx="2828" cy="917"/>
                      <a:chOff x="979" y="4317"/>
                      <a:chExt cx="2828" cy="898"/>
                    </a:xfrm>
                  </p:grpSpPr>
                  <p:grpSp>
                    <p:nvGrpSpPr>
                      <p:cNvPr id="8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9" y="4317"/>
                        <a:ext cx="2828" cy="232"/>
                        <a:chOff x="3223" y="7015"/>
                        <a:chExt cx="2828" cy="232"/>
                      </a:xfrm>
                    </p:grpSpPr>
                    <p:sp>
                      <p:nvSpPr>
                        <p:cNvPr id="3079" name="Rectangl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7" y="7015"/>
                          <a:ext cx="721" cy="23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0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92" y="7126"/>
                          <a:ext cx="135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23" y="7154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4" y="4887"/>
                        <a:ext cx="692" cy="328"/>
                        <a:chOff x="5396" y="11682"/>
                        <a:chExt cx="692" cy="328"/>
                      </a:xfrm>
                    </p:grpSpPr>
                    <p:sp>
                      <p:nvSpPr>
                        <p:cNvPr id="3083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0" y="11721"/>
                          <a:ext cx="448" cy="23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1" y="11682"/>
                          <a:ext cx="343" cy="3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96" y="11863"/>
                          <a:ext cx="26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4" y="4960"/>
                        <a:ext cx="1876" cy="190"/>
                        <a:chOff x="2590" y="6973"/>
                        <a:chExt cx="3514" cy="272"/>
                      </a:xfrm>
                    </p:grpSpPr>
                    <p:sp>
                      <p:nvSpPr>
                        <p:cNvPr id="3088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6973"/>
                          <a:ext cx="856" cy="27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71" y="7100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9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90" y="7132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07" y="7113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09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829" y="4766"/>
                        <a:ext cx="61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9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3275" y="4739"/>
                        <a:ext cx="61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09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3" y="13616"/>
                      <a:ext cx="550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6" y="12743"/>
                      <a:ext cx="615" cy="24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8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11" y="12611"/>
                      <a:ext cx="690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5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74" y="13412"/>
                      <a:ext cx="504" cy="194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0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" y="13590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1" y="12981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05" y="11055"/>
                    <a:ext cx="885" cy="502"/>
                    <a:chOff x="6135" y="10264"/>
                    <a:chExt cx="885" cy="608"/>
                  </a:xfrm>
                </p:grpSpPr>
                <p:sp>
                  <p:nvSpPr>
                    <p:cNvPr id="309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93" y="10264"/>
                      <a:ext cx="803" cy="60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04" y="10299"/>
                      <a:ext cx="343" cy="40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57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0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35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1681" y="10504"/>
                  <a:ext cx="1601" cy="765"/>
                  <a:chOff x="9390" y="4917"/>
                  <a:chExt cx="1117" cy="765"/>
                </a:xfrm>
              </p:grpSpPr>
              <p:grpSp>
                <p:nvGrpSpPr>
                  <p:cNvPr id="1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9759" y="4917"/>
                    <a:ext cx="462" cy="378"/>
                    <a:chOff x="9759" y="4917"/>
                    <a:chExt cx="462" cy="378"/>
                  </a:xfrm>
                </p:grpSpPr>
                <p:sp>
                  <p:nvSpPr>
                    <p:cNvPr id="310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9" y="4918"/>
                      <a:ext cx="462" cy="3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10В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1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392" y="5097"/>
                    <a:ext cx="0" cy="5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505" y="5097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7200" y="13140"/>
                <a:ext cx="4140" cy="234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100054" y="2122644"/>
              <a:ext cx="520538" cy="235237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0" y="-24"/>
            <a:ext cx="34596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512986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общее сопротивление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 равно…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2571744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-40944" y="297721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равна в амперах сила тока на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сопротивлении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4701236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7"/>
          <p:cNvGrpSpPr/>
          <p:nvPr/>
        </p:nvGrpSpPr>
        <p:grpSpPr>
          <a:xfrm>
            <a:off x="-3" y="785794"/>
            <a:ext cx="2074953" cy="1230355"/>
            <a:chOff x="4910953" y="4569370"/>
            <a:chExt cx="1750738" cy="123035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815062" y="4569370"/>
              <a:ext cx="846629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10953" y="4924925"/>
              <a:ext cx="904108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35615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2071670" y="1071546"/>
            <a:ext cx="20717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-13648" y="1834960"/>
            <a:ext cx="399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57620" y="2032428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7"/>
          <p:cNvGrpSpPr/>
          <p:nvPr/>
        </p:nvGrpSpPr>
        <p:grpSpPr>
          <a:xfrm>
            <a:off x="142844" y="3500438"/>
            <a:ext cx="1428759" cy="1168800"/>
            <a:chOff x="5268079" y="4569370"/>
            <a:chExt cx="1428759" cy="11688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7"/>
          <p:cNvGrpSpPr/>
          <p:nvPr/>
        </p:nvGrpSpPr>
        <p:grpSpPr>
          <a:xfrm>
            <a:off x="1636646" y="3544580"/>
            <a:ext cx="1792346" cy="1168800"/>
            <a:chOff x="5268079" y="4569370"/>
            <a:chExt cx="1792346" cy="11688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993120" y="4569370"/>
              <a:ext cx="92443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10В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072197" y="5214950"/>
              <a:ext cx="98822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3857620" y="3857628"/>
            <a:ext cx="71438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715008" y="3571876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8358214" y="3643314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Группа 106"/>
          <p:cNvGrpSpPr/>
          <p:nvPr/>
        </p:nvGrpSpPr>
        <p:grpSpPr>
          <a:xfrm>
            <a:off x="61167" y="5500538"/>
            <a:ext cx="3010635" cy="1115269"/>
            <a:chOff x="3612741" y="5691079"/>
            <a:chExt cx="3010635" cy="111526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18" name="Прямоугольник 117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7"/>
            <p:cNvGrpSpPr/>
            <p:nvPr/>
          </p:nvGrpSpPr>
          <p:grpSpPr>
            <a:xfrm>
              <a:off x="4728782" y="5737480"/>
              <a:ext cx="1228350" cy="1021365"/>
              <a:chOff x="5873395" y="4453401"/>
              <a:chExt cx="1680901" cy="1183374"/>
            </a:xfrm>
            <a:solidFill>
              <a:schemeClr val="bg1"/>
            </a:solidFill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5929755" y="5030562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latin typeface="Times New Roman" pitchFamily="18" charset="0"/>
                    <a:cs typeface="Times New Roman" pitchFamily="18" charset="0"/>
                  </a:rPr>
                  <a:t>1,2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7"/>
            <p:cNvGrpSpPr/>
            <p:nvPr/>
          </p:nvGrpSpPr>
          <p:grpSpPr>
            <a:xfrm>
              <a:off x="5871788" y="5737490"/>
              <a:ext cx="751588" cy="1021368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121"/>
          <p:cNvGrpSpPr/>
          <p:nvPr/>
        </p:nvGrpSpPr>
        <p:grpSpPr>
          <a:xfrm>
            <a:off x="3143246" y="5457003"/>
            <a:ext cx="2571762" cy="1115269"/>
            <a:chOff x="3612741" y="5691079"/>
            <a:chExt cx="2571762" cy="1115269"/>
          </a:xfrm>
        </p:grpSpPr>
        <p:grpSp>
          <p:nvGrpSpPr>
            <p:cNvPr id="22" name="Группа 122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17"/>
            <p:cNvGrpSpPr/>
            <p:nvPr/>
          </p:nvGrpSpPr>
          <p:grpSpPr>
            <a:xfrm>
              <a:off x="4574407" y="5737482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714783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17"/>
            <p:cNvGrpSpPr/>
            <p:nvPr/>
          </p:nvGrpSpPr>
          <p:grpSpPr>
            <a:xfrm>
              <a:off x="5506125" y="5749364"/>
              <a:ext cx="678378" cy="1021368"/>
              <a:chOff x="5373032" y="4467160"/>
              <a:chExt cx="928310" cy="1183375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5413142" y="5044322"/>
                <a:ext cx="88820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Скругленный прямоугольник 136"/>
          <p:cNvSpPr/>
          <p:nvPr/>
        </p:nvSpPr>
        <p:spPr>
          <a:xfrm>
            <a:off x="0" y="557216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014672" y="5116216"/>
            <a:ext cx="114300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17"/>
          <p:cNvGrpSpPr/>
          <p:nvPr/>
        </p:nvGrpSpPr>
        <p:grpSpPr>
          <a:xfrm>
            <a:off x="6000760" y="5500702"/>
            <a:ext cx="1857387" cy="1168800"/>
            <a:chOff x="5053797" y="4569370"/>
            <a:chExt cx="1857387" cy="116880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0В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2 L 0.29913 -0.0527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959E-6 L 0.3776 -0.3943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4838E-6 L -0.39011 -0.4410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2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110" grpId="0"/>
      <p:bldP spid="83" grpId="0"/>
      <p:bldP spid="84" grpId="0"/>
      <p:bldP spid="85" grpId="0"/>
      <p:bldP spid="91" grpId="0" animBg="1"/>
      <p:bldP spid="92" grpId="0"/>
      <p:bldP spid="93" grpId="0" animBg="1"/>
      <p:bldP spid="93" grpId="1" animBg="1"/>
      <p:bldP spid="104" grpId="0" animBg="1"/>
      <p:bldP spid="104" grpId="1" animBg="1"/>
      <p:bldP spid="105" grpId="0" animBg="1"/>
      <p:bldP spid="106" grpId="0" animBg="1"/>
      <p:bldP spid="106" grpId="1" animBg="1"/>
      <p:bldP spid="137" grpId="0" animBg="1"/>
      <p:bldP spid="138" grpId="0" animBg="1"/>
      <p:bldP spid="138" grpId="1" animBg="1"/>
      <p:bldP spid="138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5" cstate="print">
            <a:lum bright="-20000" contrast="40000"/>
          </a:blip>
          <a:srcRect l="3682" t="76147" r="74573" b="10935"/>
          <a:stretch>
            <a:fillRect/>
          </a:stretch>
        </p:blipFill>
        <p:spPr bwMode="auto">
          <a:xfrm>
            <a:off x="251520" y="260648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251520" y="3675518"/>
            <a:ext cx="870694" cy="1000132"/>
            <a:chOff x="4143372" y="4000504"/>
            <a:chExt cx="870694" cy="10001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18782" y="3649583"/>
            <a:ext cx="994014" cy="1012419"/>
            <a:chOff x="5143504" y="4000504"/>
            <a:chExt cx="994014" cy="1012419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9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2180136" y="3661870"/>
            <a:ext cx="994014" cy="1012419"/>
            <a:chOff x="5143504" y="4000504"/>
            <a:chExt cx="994014" cy="1012419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5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Группа 209"/>
          <p:cNvGrpSpPr/>
          <p:nvPr/>
        </p:nvGrpSpPr>
        <p:grpSpPr>
          <a:xfrm>
            <a:off x="3037392" y="3645024"/>
            <a:ext cx="785818" cy="1012419"/>
            <a:chOff x="5143504" y="4000504"/>
            <a:chExt cx="785818" cy="1012419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Aft>
                  <a:spcPts val="1000"/>
                </a:spcAft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99592" y="393305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51520" y="472514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108776" y="4755638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20" name="Группа 39"/>
          <p:cNvGrpSpPr/>
          <p:nvPr/>
        </p:nvGrpSpPr>
        <p:grpSpPr>
          <a:xfrm>
            <a:off x="5667720" y="1138392"/>
            <a:ext cx="870694" cy="1000132"/>
            <a:chOff x="4143372" y="4000504"/>
            <a:chExt cx="870694" cy="1000132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43"/>
          <p:cNvGrpSpPr/>
          <p:nvPr/>
        </p:nvGrpSpPr>
        <p:grpSpPr>
          <a:xfrm>
            <a:off x="6634982" y="1112457"/>
            <a:ext cx="994014" cy="1012419"/>
            <a:chOff x="5143504" y="4000504"/>
            <a:chExt cx="994014" cy="1012419"/>
          </a:xfrm>
        </p:grpSpPr>
        <p:sp>
          <p:nvSpPr>
            <p:cNvPr id="4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6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" name="Группа 203"/>
          <p:cNvGrpSpPr/>
          <p:nvPr/>
        </p:nvGrpSpPr>
        <p:grpSpPr>
          <a:xfrm>
            <a:off x="7596336" y="1124744"/>
            <a:ext cx="785818" cy="1012419"/>
            <a:chOff x="5143504" y="4000504"/>
            <a:chExt cx="785818" cy="1012419"/>
          </a:xfrm>
        </p:grpSpPr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6315792" y="139593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091008" y="210236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7048772" y="2132856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940152" y="299695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6838384" y="3041094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 animBg="1"/>
      <p:bldP spid="56" grpId="0"/>
      <p:bldP spid="57" grpId="0"/>
      <p:bldP spid="58" grpId="0" animBg="1"/>
      <p:bldP spid="59" grpId="0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7" cstate="print">
            <a:lum bright="-20000" contrast="40000"/>
          </a:blip>
          <a:srcRect l="3614" t="27826" r="76968" b="57260"/>
          <a:stretch>
            <a:fillRect/>
          </a:stretch>
        </p:blipFill>
        <p:spPr bwMode="auto">
          <a:xfrm>
            <a:off x="0" y="404664"/>
            <a:ext cx="6084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140968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18"/>
          <p:cNvGrpSpPr/>
          <p:nvPr/>
        </p:nvGrpSpPr>
        <p:grpSpPr>
          <a:xfrm>
            <a:off x="-32" y="4643446"/>
            <a:ext cx="3203880" cy="1000132"/>
            <a:chOff x="285909" y="5214950"/>
            <a:chExt cx="305486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61"/>
            <p:cNvGrpSpPr/>
            <p:nvPr/>
          </p:nvGrpSpPr>
          <p:grpSpPr>
            <a:xfrm>
              <a:off x="285909" y="5214950"/>
              <a:ext cx="3054862" cy="1018405"/>
              <a:chOff x="278269" y="4125107"/>
              <a:chExt cx="305486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64"/>
              <p:cNvGrpSpPr/>
              <p:nvPr/>
            </p:nvGrpSpPr>
            <p:grpSpPr>
              <a:xfrm>
                <a:off x="278269" y="4125107"/>
                <a:ext cx="3054862" cy="1018405"/>
                <a:chOff x="278269" y="4125107"/>
                <a:chExt cx="305486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73367" y="4553735"/>
                  <a:ext cx="647976" cy="461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625970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948264" y="6206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46496" y="66483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3707904" y="980728"/>
            <a:ext cx="15167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65085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995498" y="4365104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023169" y="5057800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564464" y="4759010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4967536" y="4985792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3968" y="4415596"/>
            <a:ext cx="151216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308304" y="1340768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5" name="Group 28"/>
          <p:cNvGrpSpPr>
            <a:grpSpLocks/>
          </p:cNvGrpSpPr>
          <p:nvPr/>
        </p:nvGrpSpPr>
        <p:grpSpPr bwMode="auto">
          <a:xfrm rot="16200000">
            <a:off x="1694743" y="1847886"/>
            <a:ext cx="2920944" cy="673331"/>
            <a:chOff x="5458" y="3716"/>
            <a:chExt cx="2697" cy="522"/>
          </a:xfrm>
        </p:grpSpPr>
        <p:grpSp>
          <p:nvGrpSpPr>
            <p:cNvPr id="46" name="Group 29"/>
            <p:cNvGrpSpPr>
              <a:grpSpLocks/>
            </p:cNvGrpSpPr>
            <p:nvPr/>
          </p:nvGrpSpPr>
          <p:grpSpPr bwMode="auto">
            <a:xfrm>
              <a:off x="6291" y="3716"/>
              <a:ext cx="1864" cy="522"/>
              <a:chOff x="1778" y="3539"/>
              <a:chExt cx="1464" cy="371"/>
            </a:xfrm>
          </p:grpSpPr>
          <p:grpSp>
            <p:nvGrpSpPr>
              <p:cNvPr id="48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149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516216" y="2060848"/>
            <a:ext cx="258596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444208" y="2636912"/>
            <a:ext cx="2755883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5А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415413" y="3226624"/>
            <a:ext cx="1789272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=30В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>
            <a:off x="0" y="135729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21697" y="1398347"/>
            <a:ext cx="3136467" cy="673331"/>
            <a:chOff x="5458" y="3716"/>
            <a:chExt cx="2896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1" y="3716"/>
              <a:ext cx="2063" cy="522"/>
              <a:chOff x="1778" y="3539"/>
              <a:chExt cx="1621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94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88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306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rot="5400000" flipH="1" flipV="1">
            <a:off x="785786" y="121442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785786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14480" y="7143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4072728" y="129569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4072728" y="192800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785918" y="2357430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7627238" y="0"/>
            <a:ext cx="15167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4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0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смешенное соединение</a:t>
            </a:r>
            <a:endParaRPr lang="ru-RU" sz="2000" dirty="0"/>
          </a:p>
        </p:txBody>
      </p:sp>
      <p:grpSp>
        <p:nvGrpSpPr>
          <p:cNvPr id="5" name="Группа 156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6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887070" y="955469"/>
            <a:ext cx="1740377" cy="673331"/>
            <a:chOff x="1143" y="3539"/>
            <a:chExt cx="1256" cy="37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2" name="Text Box 13"/>
          <p:cNvSpPr txBox="1">
            <a:spLocks noChangeArrowheads="1"/>
          </p:cNvSpPr>
          <p:nvPr/>
        </p:nvSpPr>
        <p:spPr bwMode="auto">
          <a:xfrm>
            <a:off x="1142976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13"/>
          <p:cNvSpPr txBox="1">
            <a:spLocks noChangeArrowheads="1"/>
          </p:cNvSpPr>
          <p:nvPr/>
        </p:nvSpPr>
        <p:spPr bwMode="auto">
          <a:xfrm>
            <a:off x="3786182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rot="5400000" flipH="1" flipV="1">
            <a:off x="4501356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rot="5400000" flipH="1" flipV="1">
            <a:off x="4470862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5500694" y="571480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5500694" y="1472878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5572132" y="2214554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5509284" y="2799706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 flipH="1" flipV="1">
            <a:off x="6501620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5400000" flipH="1" flipV="1">
            <a:off x="6518466" y="199624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13"/>
          <p:cNvSpPr txBox="1">
            <a:spLocks noChangeArrowheads="1"/>
          </p:cNvSpPr>
          <p:nvPr/>
        </p:nvSpPr>
        <p:spPr bwMode="auto">
          <a:xfrm>
            <a:off x="4929190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3"/>
          <p:cNvSpPr txBox="1">
            <a:spLocks noChangeArrowheads="1"/>
          </p:cNvSpPr>
          <p:nvPr/>
        </p:nvSpPr>
        <p:spPr bwMode="auto">
          <a:xfrm>
            <a:off x="6143636" y="164305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>
            <a:off x="7072330" y="185736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57"/>
          <p:cNvGrpSpPr/>
          <p:nvPr/>
        </p:nvGrpSpPr>
        <p:grpSpPr>
          <a:xfrm>
            <a:off x="-32" y="4643446"/>
            <a:ext cx="2928957" cy="1000132"/>
            <a:chOff x="285909" y="5214950"/>
            <a:chExt cx="2792728" cy="1018405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 flipH="1">
              <a:off x="1375754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Line 6"/>
            <p:cNvSpPr>
              <a:spLocks noChangeShapeType="1"/>
            </p:cNvSpPr>
            <p:nvPr/>
          </p:nvSpPr>
          <p:spPr bwMode="auto">
            <a:xfrm flipH="1">
              <a:off x="2329369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61"/>
            <p:cNvGrpSpPr/>
            <p:nvPr/>
          </p:nvGrpSpPr>
          <p:grpSpPr>
            <a:xfrm>
              <a:off x="285909" y="5214950"/>
              <a:ext cx="2792728" cy="1018405"/>
              <a:chOff x="278269" y="4125107"/>
              <a:chExt cx="2792728" cy="1018405"/>
            </a:xfrm>
          </p:grpSpPr>
          <p:sp>
            <p:nvSpPr>
              <p:cNvPr id="163" name="Rectangle 1"/>
              <p:cNvSpPr>
                <a:spLocks noChangeArrowheads="1"/>
              </p:cNvSpPr>
              <p:nvPr/>
            </p:nvSpPr>
            <p:spPr bwMode="auto">
              <a:xfrm>
                <a:off x="959422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4" name="Rectangle 1"/>
              <p:cNvSpPr>
                <a:spLocks noChangeArrowheads="1"/>
              </p:cNvSpPr>
              <p:nvPr/>
            </p:nvSpPr>
            <p:spPr bwMode="auto">
              <a:xfrm>
                <a:off x="190766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64"/>
              <p:cNvGrpSpPr/>
              <p:nvPr/>
            </p:nvGrpSpPr>
            <p:grpSpPr>
              <a:xfrm>
                <a:off x="278269" y="4125107"/>
                <a:ext cx="2792728" cy="1018405"/>
                <a:chOff x="278269" y="4125107"/>
                <a:chExt cx="2792728" cy="1018405"/>
              </a:xfrm>
            </p:grpSpPr>
            <p:sp>
              <p:nvSpPr>
                <p:cNvPr id="1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5" y="4125107"/>
                  <a:ext cx="398913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04345" y="4154013"/>
                  <a:ext cx="476807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31883" y="4553735"/>
                  <a:ext cx="817384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2+2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53614" y="4572008"/>
                  <a:ext cx="817383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3+3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57959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72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82"/>
          <p:cNvGrpSpPr/>
          <p:nvPr/>
        </p:nvGrpSpPr>
        <p:grpSpPr>
          <a:xfrm>
            <a:off x="1643042" y="3429000"/>
            <a:ext cx="4599661" cy="535491"/>
            <a:chOff x="3901429" y="3465013"/>
            <a:chExt cx="4599661" cy="535491"/>
          </a:xfrm>
        </p:grpSpPr>
        <p:grpSp>
          <p:nvGrpSpPr>
            <p:cNvPr id="14" name="Группа 179"/>
            <p:cNvGrpSpPr/>
            <p:nvPr/>
          </p:nvGrpSpPr>
          <p:grpSpPr>
            <a:xfrm>
              <a:off x="3901429" y="3465013"/>
              <a:ext cx="4599661" cy="535491"/>
              <a:chOff x="3901429" y="3465013"/>
              <a:chExt cx="2527867" cy="249739"/>
            </a:xfrm>
          </p:grpSpPr>
          <p:sp>
            <p:nvSpPr>
              <p:cNvPr id="175" name="Line 22"/>
              <p:cNvSpPr>
                <a:spLocks noChangeShapeType="1"/>
              </p:cNvSpPr>
              <p:nvPr/>
            </p:nvSpPr>
            <p:spPr bwMode="auto">
              <a:xfrm flipH="1">
                <a:off x="3901429" y="3581065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Rectangle 24"/>
              <p:cNvSpPr>
                <a:spLocks noChangeArrowheads="1"/>
              </p:cNvSpPr>
              <p:nvPr/>
            </p:nvSpPr>
            <p:spPr bwMode="auto">
              <a:xfrm>
                <a:off x="4149099" y="3477409"/>
                <a:ext cx="698559" cy="237343"/>
              </a:xfrm>
              <a:prstGeom prst="rect">
                <a:avLst/>
              </a:prstGeom>
              <a:solidFill>
                <a:srgbClr val="365D2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3594790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Rectangle 24"/>
              <p:cNvSpPr>
                <a:spLocks noChangeArrowheads="1"/>
              </p:cNvSpPr>
              <p:nvPr/>
            </p:nvSpPr>
            <p:spPr bwMode="auto">
              <a:xfrm>
                <a:off x="5292107" y="3465013"/>
                <a:ext cx="698559" cy="2373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6005828" y="3582394"/>
                <a:ext cx="423468" cy="14189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1" name="Text Box 13"/>
            <p:cNvSpPr txBox="1">
              <a:spLocks noChangeArrowheads="1"/>
            </p:cNvSpPr>
            <p:nvPr/>
          </p:nvSpPr>
          <p:spPr bwMode="auto">
            <a:xfrm>
              <a:off x="4302761" y="3536451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 Box 13"/>
            <p:cNvSpPr txBox="1">
              <a:spLocks noChangeArrowheads="1"/>
            </p:cNvSpPr>
            <p:nvPr/>
          </p:nvSpPr>
          <p:spPr bwMode="auto">
            <a:xfrm>
              <a:off x="6330321" y="3500438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" name="Text Box 11"/>
          <p:cNvSpPr txBox="1">
            <a:spLocks noChangeArrowheads="1"/>
          </p:cNvSpPr>
          <p:nvPr/>
        </p:nvSpPr>
        <p:spPr bwMode="auto">
          <a:xfrm>
            <a:off x="1071538" y="5786454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854570" y="423309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" name="Группа 200"/>
          <p:cNvGrpSpPr/>
          <p:nvPr/>
        </p:nvGrpSpPr>
        <p:grpSpPr>
          <a:xfrm>
            <a:off x="4215020" y="4014152"/>
            <a:ext cx="870694" cy="1000132"/>
            <a:chOff x="4143372" y="4000504"/>
            <a:chExt cx="870694" cy="1000132"/>
          </a:xfrm>
        </p:grpSpPr>
        <p:sp>
          <p:nvSpPr>
            <p:cNvPr id="18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99"/>
          <p:cNvGrpSpPr/>
          <p:nvPr/>
        </p:nvGrpSpPr>
        <p:grpSpPr>
          <a:xfrm>
            <a:off x="5182282" y="3988217"/>
            <a:ext cx="994014" cy="1012419"/>
            <a:chOff x="5143504" y="4000504"/>
            <a:chExt cx="994014" cy="1012419"/>
          </a:xfrm>
        </p:grpSpPr>
        <p:sp>
          <p:nvSpPr>
            <p:cNvPr id="191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7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8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201"/>
          <p:cNvGrpSpPr/>
          <p:nvPr/>
        </p:nvGrpSpPr>
        <p:grpSpPr>
          <a:xfrm>
            <a:off x="6143636" y="4000504"/>
            <a:ext cx="994014" cy="1012419"/>
            <a:chOff x="5143504" y="4000504"/>
            <a:chExt cx="994014" cy="1012419"/>
          </a:xfrm>
        </p:grpSpPr>
        <p:sp>
          <p:nvSpPr>
            <p:cNvPr id="20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9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0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207"/>
          <p:cNvGrpSpPr/>
          <p:nvPr/>
        </p:nvGrpSpPr>
        <p:grpSpPr>
          <a:xfrm>
            <a:off x="7000892" y="3983658"/>
            <a:ext cx="994014" cy="1012419"/>
            <a:chOff x="5143504" y="4000504"/>
            <a:chExt cx="994014" cy="1012419"/>
          </a:xfrm>
        </p:grpSpPr>
        <p:sp>
          <p:nvSpPr>
            <p:cNvPr id="20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1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1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Группа 215"/>
          <p:cNvGrpSpPr/>
          <p:nvPr/>
        </p:nvGrpSpPr>
        <p:grpSpPr>
          <a:xfrm>
            <a:off x="7871796" y="3970010"/>
            <a:ext cx="785818" cy="1012419"/>
            <a:chOff x="5143504" y="4000504"/>
            <a:chExt cx="785818" cy="1012419"/>
          </a:xfrm>
        </p:grpSpPr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45"/>
          <p:cNvGrpSpPr/>
          <p:nvPr/>
        </p:nvGrpSpPr>
        <p:grpSpPr>
          <a:xfrm>
            <a:off x="4461341" y="5027932"/>
            <a:ext cx="3539683" cy="1044274"/>
            <a:chOff x="4214810" y="5027932"/>
            <a:chExt cx="3539683" cy="1044274"/>
          </a:xfrm>
        </p:grpSpPr>
        <p:grpSp>
          <p:nvGrpSpPr>
            <p:cNvPr id="24" name="Группа 219"/>
            <p:cNvGrpSpPr/>
            <p:nvPr/>
          </p:nvGrpSpPr>
          <p:grpSpPr>
            <a:xfrm>
              <a:off x="4214810" y="5072074"/>
              <a:ext cx="870694" cy="1000132"/>
              <a:chOff x="4143372" y="4000504"/>
              <a:chExt cx="870694" cy="1000132"/>
            </a:xfrm>
          </p:grpSpPr>
          <p:sp>
            <p:nvSpPr>
              <p:cNvPr id="221" name="Line 6"/>
              <p:cNvSpPr>
                <a:spLocks noChangeShapeType="1"/>
              </p:cNvSpPr>
              <p:nvPr/>
            </p:nvSpPr>
            <p:spPr bwMode="auto">
              <a:xfrm flipH="1">
                <a:off x="4214809" y="448446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" name="Text Box 10"/>
              <p:cNvSpPr txBox="1">
                <a:spLocks noChangeArrowheads="1"/>
              </p:cNvSpPr>
              <p:nvPr/>
            </p:nvSpPr>
            <p:spPr bwMode="auto">
              <a:xfrm>
                <a:off x="4286059" y="4000504"/>
                <a:ext cx="428817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" name="Text Box 11"/>
              <p:cNvSpPr txBox="1">
                <a:spLocks noChangeArrowheads="1"/>
              </p:cNvSpPr>
              <p:nvPr/>
            </p:nvSpPr>
            <p:spPr bwMode="auto">
              <a:xfrm>
                <a:off x="4143372" y="4429132"/>
                <a:ext cx="87069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СД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Группа 223"/>
            <p:cNvGrpSpPr/>
            <p:nvPr/>
          </p:nvGrpSpPr>
          <p:grpSpPr>
            <a:xfrm>
              <a:off x="5143504" y="5046139"/>
              <a:ext cx="747228" cy="1012419"/>
              <a:chOff x="5104936" y="4000504"/>
              <a:chExt cx="747228" cy="1012419"/>
            </a:xfrm>
          </p:grpSpPr>
          <p:sp>
            <p:nvSpPr>
              <p:cNvPr id="225" name="Rectangle 1"/>
              <p:cNvSpPr>
                <a:spLocks noChangeArrowheads="1"/>
              </p:cNvSpPr>
              <p:nvPr/>
            </p:nvSpPr>
            <p:spPr bwMode="auto">
              <a:xfrm>
                <a:off x="5462314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225"/>
              <p:cNvGrpSpPr/>
              <p:nvPr/>
            </p:nvGrpSpPr>
            <p:grpSpPr>
              <a:xfrm>
                <a:off x="5104936" y="4000504"/>
                <a:ext cx="396918" cy="1012419"/>
                <a:chOff x="5104936" y="4000504"/>
                <a:chExt cx="396918" cy="1012419"/>
              </a:xfrm>
            </p:grpSpPr>
            <p:sp>
              <p:nvSpPr>
                <p:cNvPr id="22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104936" y="4500570"/>
                  <a:ext cx="36000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104936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104936" y="4441419"/>
                  <a:ext cx="3900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7" name="Группа 229"/>
            <p:cNvGrpSpPr/>
            <p:nvPr/>
          </p:nvGrpSpPr>
          <p:grpSpPr>
            <a:xfrm>
              <a:off x="5857884" y="5058426"/>
              <a:ext cx="747040" cy="1012419"/>
              <a:chOff x="4857962" y="4000504"/>
              <a:chExt cx="747040" cy="1012419"/>
            </a:xfrm>
          </p:grpSpPr>
          <p:sp>
            <p:nvSpPr>
              <p:cNvPr id="231" name="Rectangle 1"/>
              <p:cNvSpPr>
                <a:spLocks noChangeArrowheads="1"/>
              </p:cNvSpPr>
              <p:nvPr/>
            </p:nvSpPr>
            <p:spPr bwMode="auto">
              <a:xfrm>
                <a:off x="5215152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8" name="Группа 231"/>
              <p:cNvGrpSpPr/>
              <p:nvPr/>
            </p:nvGrpSpPr>
            <p:grpSpPr>
              <a:xfrm>
                <a:off x="4857962" y="4000504"/>
                <a:ext cx="500276" cy="1012419"/>
                <a:chOff x="4857962" y="4000504"/>
                <a:chExt cx="500276" cy="1012419"/>
              </a:xfrm>
            </p:grpSpPr>
            <p:sp>
              <p:nvSpPr>
                <p:cNvPr id="23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893775" y="4500570"/>
                  <a:ext cx="36000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5796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57962" y="4441419"/>
                  <a:ext cx="50027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9" name="Группа 235"/>
            <p:cNvGrpSpPr/>
            <p:nvPr/>
          </p:nvGrpSpPr>
          <p:grpSpPr>
            <a:xfrm>
              <a:off x="6512701" y="5059787"/>
              <a:ext cx="806603" cy="1012419"/>
              <a:chOff x="4655523" y="4073303"/>
              <a:chExt cx="806603" cy="1012419"/>
            </a:xfrm>
          </p:grpSpPr>
          <p:sp>
            <p:nvSpPr>
              <p:cNvPr id="237" name="Rectangle 1"/>
              <p:cNvSpPr>
                <a:spLocks noChangeArrowheads="1"/>
              </p:cNvSpPr>
              <p:nvPr/>
            </p:nvSpPr>
            <p:spPr bwMode="auto">
              <a:xfrm>
                <a:off x="5072276" y="4287683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30" name="Группа 237"/>
              <p:cNvGrpSpPr/>
              <p:nvPr/>
            </p:nvGrpSpPr>
            <p:grpSpPr>
              <a:xfrm>
                <a:off x="4655523" y="4073303"/>
                <a:ext cx="532543" cy="1012419"/>
                <a:chOff x="4655523" y="4073303"/>
                <a:chExt cx="532543" cy="1012419"/>
              </a:xfrm>
            </p:grpSpPr>
            <p:sp>
              <p:nvSpPr>
                <p:cNvPr id="23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715086" y="4573369"/>
                  <a:ext cx="360000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55523" y="4073303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15086" y="4514218"/>
                  <a:ext cx="47298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2D4D1B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1" name="Группа 241"/>
            <p:cNvGrpSpPr/>
            <p:nvPr/>
          </p:nvGrpSpPr>
          <p:grpSpPr>
            <a:xfrm>
              <a:off x="7286644" y="5027932"/>
              <a:ext cx="467849" cy="1012419"/>
              <a:chOff x="4572210" y="4041448"/>
              <a:chExt cx="467849" cy="1012419"/>
            </a:xfrm>
          </p:grpSpPr>
          <p:sp>
            <p:nvSpPr>
              <p:cNvPr id="243" name="Line 6"/>
              <p:cNvSpPr>
                <a:spLocks noChangeShapeType="1"/>
              </p:cNvSpPr>
              <p:nvPr/>
            </p:nvSpPr>
            <p:spPr bwMode="auto">
              <a:xfrm flipH="1">
                <a:off x="4572210" y="4541514"/>
                <a:ext cx="396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Text Box 10"/>
              <p:cNvSpPr txBox="1">
                <a:spLocks noChangeArrowheads="1"/>
              </p:cNvSpPr>
              <p:nvPr/>
            </p:nvSpPr>
            <p:spPr bwMode="auto">
              <a:xfrm>
                <a:off x="4603920" y="4041448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Text Box 11"/>
              <p:cNvSpPr txBox="1">
                <a:spLocks noChangeArrowheads="1"/>
              </p:cNvSpPr>
              <p:nvPr/>
            </p:nvSpPr>
            <p:spPr bwMode="auto">
              <a:xfrm>
                <a:off x="4608023" y="4482363"/>
                <a:ext cx="43203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7" name="Rectangle 1"/>
          <p:cNvSpPr>
            <a:spLocks noChangeArrowheads="1"/>
          </p:cNvSpPr>
          <p:nvPr/>
        </p:nvSpPr>
        <p:spPr bwMode="auto">
          <a:xfrm>
            <a:off x="5069862" y="5310138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8" name="Text Box 11"/>
          <p:cNvSpPr txBox="1">
            <a:spLocks noChangeArrowheads="1"/>
          </p:cNvSpPr>
          <p:nvPr/>
        </p:nvSpPr>
        <p:spPr bwMode="auto">
          <a:xfrm>
            <a:off x="4143372" y="592933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 Box 11"/>
          <p:cNvSpPr txBox="1">
            <a:spLocks noChangeArrowheads="1"/>
          </p:cNvSpPr>
          <p:nvPr/>
        </p:nvSpPr>
        <p:spPr bwMode="auto">
          <a:xfrm>
            <a:off x="5143504" y="6143644"/>
            <a:ext cx="85725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1" name="Text Box 11"/>
          <p:cNvSpPr txBox="1">
            <a:spLocks noChangeArrowheads="1"/>
          </p:cNvSpPr>
          <p:nvPr/>
        </p:nvSpPr>
        <p:spPr bwMode="auto">
          <a:xfrm>
            <a:off x="7429520" y="328612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 Box 11"/>
          <p:cNvSpPr txBox="1">
            <a:spLocks noChangeArrowheads="1"/>
          </p:cNvSpPr>
          <p:nvPr/>
        </p:nvSpPr>
        <p:spPr bwMode="auto">
          <a:xfrm>
            <a:off x="8171196" y="3357562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3" name="Text Box 11"/>
          <p:cNvSpPr txBox="1">
            <a:spLocks noChangeArrowheads="1"/>
          </p:cNvSpPr>
          <p:nvPr/>
        </p:nvSpPr>
        <p:spPr bwMode="auto">
          <a:xfrm>
            <a:off x="2357422" y="2857496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4" name="Text Box 11"/>
          <p:cNvSpPr txBox="1">
            <a:spLocks noChangeArrowheads="1"/>
          </p:cNvSpPr>
          <p:nvPr/>
        </p:nvSpPr>
        <p:spPr bwMode="auto">
          <a:xfrm>
            <a:off x="2428860" y="2928364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55" name="Text Box 11"/>
          <p:cNvSpPr txBox="1">
            <a:spLocks noChangeArrowheads="1"/>
          </p:cNvSpPr>
          <p:nvPr/>
        </p:nvSpPr>
        <p:spPr bwMode="auto">
          <a:xfrm>
            <a:off x="4500562" y="2928934"/>
            <a:ext cx="571504" cy="50006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 Box 11"/>
          <p:cNvSpPr txBox="1">
            <a:spLocks noChangeArrowheads="1"/>
          </p:cNvSpPr>
          <p:nvPr/>
        </p:nvSpPr>
        <p:spPr bwMode="auto">
          <a:xfrm>
            <a:off x="4572000" y="3000372"/>
            <a:ext cx="50006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Rectangle 46"/>
          <p:cNvSpPr>
            <a:spLocks noChangeArrowheads="1"/>
          </p:cNvSpPr>
          <p:nvPr/>
        </p:nvSpPr>
        <p:spPr bwMode="auto">
          <a:xfrm>
            <a:off x="1239815" y="588942"/>
            <a:ext cx="474666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8" name="Rectangle 46"/>
          <p:cNvSpPr>
            <a:spLocks noChangeArrowheads="1"/>
          </p:cNvSpPr>
          <p:nvPr/>
        </p:nvSpPr>
        <p:spPr bwMode="auto">
          <a:xfrm>
            <a:off x="1325848" y="2265992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9" name="Rectangle 46"/>
          <p:cNvSpPr>
            <a:spLocks noChangeArrowheads="1"/>
          </p:cNvSpPr>
          <p:nvPr/>
        </p:nvSpPr>
        <p:spPr bwMode="auto">
          <a:xfrm>
            <a:off x="4929190" y="500042"/>
            <a:ext cx="500066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0" name="Rectangle 46"/>
          <p:cNvSpPr>
            <a:spLocks noChangeArrowheads="1"/>
          </p:cNvSpPr>
          <p:nvPr/>
        </p:nvSpPr>
        <p:spPr bwMode="auto">
          <a:xfrm>
            <a:off x="4929190" y="2741194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1" name="Rectangle 46"/>
          <p:cNvSpPr>
            <a:spLocks noChangeArrowheads="1"/>
          </p:cNvSpPr>
          <p:nvPr/>
        </p:nvSpPr>
        <p:spPr bwMode="auto">
          <a:xfrm>
            <a:off x="4946036" y="1561778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2" name="Rectangle 46"/>
          <p:cNvSpPr>
            <a:spLocks noChangeArrowheads="1"/>
          </p:cNvSpPr>
          <p:nvPr/>
        </p:nvSpPr>
        <p:spPr bwMode="auto">
          <a:xfrm>
            <a:off x="4932388" y="2190102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3" name="Rectangle 46"/>
          <p:cNvSpPr>
            <a:spLocks noChangeArrowheads="1"/>
          </p:cNvSpPr>
          <p:nvPr/>
        </p:nvSpPr>
        <p:spPr bwMode="auto">
          <a:xfrm>
            <a:off x="8501091" y="1500174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4" name="Rectangle 46"/>
          <p:cNvSpPr>
            <a:spLocks noChangeArrowheads="1"/>
          </p:cNvSpPr>
          <p:nvPr/>
        </p:nvSpPr>
        <p:spPr bwMode="auto">
          <a:xfrm>
            <a:off x="857224" y="3447636"/>
            <a:ext cx="571503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Группа 138"/>
          <p:cNvGrpSpPr/>
          <p:nvPr/>
        </p:nvGrpSpPr>
        <p:grpSpPr>
          <a:xfrm>
            <a:off x="142844" y="428604"/>
            <a:ext cx="8458590" cy="2772434"/>
            <a:chOff x="142844" y="428604"/>
            <a:chExt cx="8458590" cy="2772434"/>
          </a:xfrm>
        </p:grpSpPr>
        <p:grpSp>
          <p:nvGrpSpPr>
            <p:cNvPr id="33" name="Группа 137"/>
            <p:cNvGrpSpPr/>
            <p:nvPr/>
          </p:nvGrpSpPr>
          <p:grpSpPr>
            <a:xfrm>
              <a:off x="142844" y="680694"/>
              <a:ext cx="8458590" cy="2462554"/>
              <a:chOff x="142844" y="680694"/>
              <a:chExt cx="8458590" cy="2462554"/>
            </a:xfrm>
          </p:grpSpPr>
          <p:sp>
            <p:nvSpPr>
              <p:cNvPr id="106" name="Line 37"/>
              <p:cNvSpPr>
                <a:spLocks noChangeShapeType="1"/>
              </p:cNvSpPr>
              <p:nvPr/>
            </p:nvSpPr>
            <p:spPr bwMode="auto">
              <a:xfrm flipH="1">
                <a:off x="6633069" y="785794"/>
                <a:ext cx="1083" cy="2268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Группа 136"/>
              <p:cNvGrpSpPr/>
              <p:nvPr/>
            </p:nvGrpSpPr>
            <p:grpSpPr>
              <a:xfrm>
                <a:off x="142844" y="680694"/>
                <a:ext cx="8458590" cy="2462554"/>
                <a:chOff x="142844" y="682457"/>
                <a:chExt cx="8458590" cy="2462554"/>
              </a:xfrm>
            </p:grpSpPr>
            <p:grpSp>
              <p:nvGrpSpPr>
                <p:cNvPr id="35" name="Group 4"/>
                <p:cNvGrpSpPr>
                  <a:grpSpLocks/>
                </p:cNvGrpSpPr>
                <p:nvPr/>
              </p:nvGrpSpPr>
              <p:grpSpPr bwMode="auto">
                <a:xfrm>
                  <a:off x="284906" y="1334707"/>
                  <a:ext cx="848035" cy="485038"/>
                  <a:chOff x="5010" y="7560"/>
                  <a:chExt cx="784" cy="439"/>
                </a:xfrm>
              </p:grpSpPr>
              <p:grpSp>
                <p:nvGrpSpPr>
                  <p:cNvPr id="3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226" y="7560"/>
                    <a:ext cx="445" cy="439"/>
                    <a:chOff x="5226" y="7560"/>
                    <a:chExt cx="445" cy="439"/>
                  </a:xfrm>
                </p:grpSpPr>
                <p:sp>
                  <p:nvSpPr>
                    <p:cNvPr id="1946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26" y="7560"/>
                      <a:ext cx="445" cy="372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6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6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5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7" name="Group 11"/>
                <p:cNvGrpSpPr>
                  <a:grpSpLocks/>
                </p:cNvGrpSpPr>
                <p:nvPr/>
              </p:nvGrpSpPr>
              <p:grpSpPr bwMode="auto">
                <a:xfrm>
                  <a:off x="1132740" y="857228"/>
                  <a:ext cx="892423" cy="500506"/>
                  <a:chOff x="4980" y="7596"/>
                  <a:chExt cx="825" cy="453"/>
                </a:xfrm>
              </p:grpSpPr>
              <p:grpSp>
                <p:nvGrpSpPr>
                  <p:cNvPr id="3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453"/>
                    <a:chOff x="5103" y="7596"/>
                    <a:chExt cx="702" cy="453"/>
                  </a:xfrm>
                </p:grpSpPr>
                <p:sp>
                  <p:nvSpPr>
                    <p:cNvPr id="1946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453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80" y="7824"/>
                    <a:ext cx="26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9" name="Group 17"/>
                <p:cNvGrpSpPr>
                  <a:grpSpLocks/>
                </p:cNvGrpSpPr>
                <p:nvPr/>
              </p:nvGrpSpPr>
              <p:grpSpPr bwMode="auto">
                <a:xfrm>
                  <a:off x="1142488" y="1912375"/>
                  <a:ext cx="870762" cy="801031"/>
                  <a:chOff x="5000" y="7596"/>
                  <a:chExt cx="805" cy="725"/>
                </a:xfrm>
              </p:grpSpPr>
              <p:grpSp>
                <p:nvGrpSpPr>
                  <p:cNvPr id="4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725"/>
                    <a:chOff x="5103" y="7596"/>
                    <a:chExt cx="702" cy="725"/>
                  </a:xfrm>
                </p:grpSpPr>
                <p:sp>
                  <p:nvSpPr>
                    <p:cNvPr id="1947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72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1" name="Группа 79"/>
                <p:cNvGrpSpPr/>
                <p:nvPr/>
              </p:nvGrpSpPr>
              <p:grpSpPr>
                <a:xfrm>
                  <a:off x="2008918" y="979773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9466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8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6643702" y="1653683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2" name="Группа 83"/>
                <p:cNvGrpSpPr/>
                <p:nvPr/>
              </p:nvGrpSpPr>
              <p:grpSpPr>
                <a:xfrm>
                  <a:off x="2000232" y="2071678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9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82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3" name="Group 38"/>
                <p:cNvGrpSpPr>
                  <a:grpSpLocks/>
                </p:cNvGrpSpPr>
                <p:nvPr/>
              </p:nvGrpSpPr>
              <p:grpSpPr bwMode="auto">
                <a:xfrm>
                  <a:off x="142844" y="1419631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6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4" name="Group 41"/>
                <p:cNvGrpSpPr>
                  <a:grpSpLocks/>
                </p:cNvGrpSpPr>
                <p:nvPr/>
              </p:nvGrpSpPr>
              <p:grpSpPr bwMode="auto">
                <a:xfrm>
                  <a:off x="8402155" y="1471268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50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140321" y="1097154"/>
                  <a:ext cx="0" cy="107965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64982" y="1071545"/>
                  <a:ext cx="0" cy="111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" name="Группа 80"/>
                <p:cNvGrpSpPr/>
                <p:nvPr/>
              </p:nvGrpSpPr>
              <p:grpSpPr>
                <a:xfrm>
                  <a:off x="3143240" y="971202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8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6" name="Группа 84"/>
                <p:cNvGrpSpPr/>
                <p:nvPr/>
              </p:nvGrpSpPr>
              <p:grpSpPr>
                <a:xfrm>
                  <a:off x="3143240" y="2059282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8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26498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879018" y="763189"/>
                  <a:ext cx="1083" cy="2268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68385" y="785794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2439501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7" name="Группа 98"/>
                <p:cNvGrpSpPr/>
                <p:nvPr/>
              </p:nvGrpSpPr>
              <p:grpSpPr>
                <a:xfrm>
                  <a:off x="5500694" y="2296625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0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0" name="Группа 101"/>
                <p:cNvGrpSpPr/>
                <p:nvPr/>
              </p:nvGrpSpPr>
              <p:grpSpPr>
                <a:xfrm>
                  <a:off x="5518967" y="2907668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03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89651" y="3011005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" name="Группа 95"/>
                <p:cNvGrpSpPr/>
                <p:nvPr/>
              </p:nvGrpSpPr>
              <p:grpSpPr>
                <a:xfrm>
                  <a:off x="5500694" y="1539713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9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4" name="Группа 115"/>
                <p:cNvGrpSpPr/>
                <p:nvPr/>
              </p:nvGrpSpPr>
              <p:grpSpPr>
                <a:xfrm>
                  <a:off x="7286644" y="1550346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17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5" name="Группа 90"/>
                <p:cNvGrpSpPr/>
                <p:nvPr/>
              </p:nvGrpSpPr>
              <p:grpSpPr>
                <a:xfrm>
                  <a:off x="5500694" y="682457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9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14546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39281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429520" y="1500174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3286116" y="642918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2143108" y="61401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3246577" y="221455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3"/>
            <p:cNvSpPr txBox="1">
              <a:spLocks noChangeArrowheads="1"/>
            </p:cNvSpPr>
            <p:nvPr/>
          </p:nvSpPr>
          <p:spPr bwMode="auto">
            <a:xfrm>
              <a:off x="6143636" y="42860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13"/>
            <p:cNvSpPr txBox="1">
              <a:spLocks noChangeArrowheads="1"/>
            </p:cNvSpPr>
            <p:nvPr/>
          </p:nvSpPr>
          <p:spPr bwMode="auto">
            <a:xfrm>
              <a:off x="6143637" y="128586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13"/>
            <p:cNvSpPr txBox="1">
              <a:spLocks noChangeArrowheads="1"/>
            </p:cNvSpPr>
            <p:nvPr/>
          </p:nvSpPr>
          <p:spPr bwMode="auto">
            <a:xfrm>
              <a:off x="6143636" y="200024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6143636" y="264318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13"/>
            <p:cNvSpPr txBox="1">
              <a:spLocks noChangeArrowheads="1"/>
            </p:cNvSpPr>
            <p:nvPr/>
          </p:nvSpPr>
          <p:spPr bwMode="auto">
            <a:xfrm>
              <a:off x="7429520" y="185736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13"/>
            <p:cNvSpPr txBox="1">
              <a:spLocks noChangeArrowheads="1"/>
            </p:cNvSpPr>
            <p:nvPr/>
          </p:nvSpPr>
          <p:spPr bwMode="auto">
            <a:xfrm>
              <a:off x="328611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 Box 13"/>
            <p:cNvSpPr txBox="1">
              <a:spLocks noChangeArrowheads="1"/>
            </p:cNvSpPr>
            <p:nvPr/>
          </p:nvSpPr>
          <p:spPr bwMode="auto">
            <a:xfrm>
              <a:off x="5725641" y="1489541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5718206" y="62927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13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5745502" y="2843848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276"/>
          <p:cNvGrpSpPr/>
          <p:nvPr/>
        </p:nvGrpSpPr>
        <p:grpSpPr>
          <a:xfrm>
            <a:off x="6215074" y="3500438"/>
            <a:ext cx="1314790" cy="386096"/>
            <a:chOff x="6215074" y="3500438"/>
            <a:chExt cx="1314790" cy="386096"/>
          </a:xfrm>
        </p:grpSpPr>
        <p:grpSp>
          <p:nvGrpSpPr>
            <p:cNvPr id="60" name="Группа 274"/>
            <p:cNvGrpSpPr/>
            <p:nvPr/>
          </p:nvGrpSpPr>
          <p:grpSpPr>
            <a:xfrm>
              <a:off x="6215074" y="3500438"/>
              <a:ext cx="1314790" cy="386096"/>
              <a:chOff x="6215074" y="3500438"/>
              <a:chExt cx="1314790" cy="386096"/>
            </a:xfrm>
          </p:grpSpPr>
          <p:sp>
            <p:nvSpPr>
              <p:cNvPr id="271" name="Line 43"/>
              <p:cNvSpPr>
                <a:spLocks noChangeShapeType="1"/>
              </p:cNvSpPr>
              <p:nvPr/>
            </p:nvSpPr>
            <p:spPr bwMode="auto">
              <a:xfrm flipV="1">
                <a:off x="7330585" y="3500438"/>
                <a:ext cx="199279" cy="3560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Line 10"/>
              <p:cNvSpPr>
                <a:spLocks noChangeShapeType="1"/>
              </p:cNvSpPr>
              <p:nvPr/>
            </p:nvSpPr>
            <p:spPr bwMode="auto">
              <a:xfrm rot="21480000" flipH="1" flipV="1">
                <a:off x="6916882" y="3696897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Rectangle 23"/>
              <p:cNvSpPr>
                <a:spLocks noChangeArrowheads="1"/>
              </p:cNvSpPr>
              <p:nvPr/>
            </p:nvSpPr>
            <p:spPr bwMode="auto">
              <a:xfrm>
                <a:off x="6215074" y="3579516"/>
                <a:ext cx="698559" cy="237343"/>
              </a:xfrm>
              <a:prstGeom prst="rect">
                <a:avLst/>
              </a:prstGeom>
              <a:solidFill>
                <a:srgbClr val="0033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Text Box 13"/>
              <p:cNvSpPr txBox="1">
                <a:spLocks noChangeArrowheads="1"/>
              </p:cNvSpPr>
              <p:nvPr/>
            </p:nvSpPr>
            <p:spPr bwMode="auto">
              <a:xfrm>
                <a:off x="6357950" y="3529344"/>
                <a:ext cx="357190" cy="35719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" name="Oval 42"/>
            <p:cNvSpPr>
              <a:spLocks noChangeArrowheads="1"/>
            </p:cNvSpPr>
            <p:nvPr/>
          </p:nvSpPr>
          <p:spPr bwMode="auto">
            <a:xfrm>
              <a:off x="7358883" y="3600782"/>
              <a:ext cx="152708" cy="181877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8" name="Rectangle 46"/>
          <p:cNvSpPr>
            <a:spLocks noChangeArrowheads="1"/>
          </p:cNvSpPr>
          <p:nvPr/>
        </p:nvSpPr>
        <p:spPr bwMode="auto">
          <a:xfrm>
            <a:off x="7143768" y="928670"/>
            <a:ext cx="136768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4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786478" y="6357958"/>
            <a:ext cx="34289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Справочник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-12002" y="2395500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267" name="Text Box 10"/>
          <p:cNvSpPr txBox="1">
            <a:spLocks noChangeArrowheads="1"/>
          </p:cNvSpPr>
          <p:nvPr/>
        </p:nvSpPr>
        <p:spPr bwMode="auto">
          <a:xfrm>
            <a:off x="699528" y="2169123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 Box 11"/>
          <p:cNvSpPr txBox="1">
            <a:spLocks noChangeArrowheads="1"/>
          </p:cNvSpPr>
          <p:nvPr/>
        </p:nvSpPr>
        <p:spPr bwMode="auto">
          <a:xfrm>
            <a:off x="727199" y="2636194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Rectangle 1"/>
          <p:cNvSpPr>
            <a:spLocks noChangeArrowheads="1"/>
          </p:cNvSpPr>
          <p:nvPr/>
        </p:nvSpPr>
        <p:spPr bwMode="auto">
          <a:xfrm>
            <a:off x="268494" y="2503654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0" name="Line 6"/>
          <p:cNvSpPr>
            <a:spLocks noChangeShapeType="1"/>
          </p:cNvSpPr>
          <p:nvPr/>
        </p:nvSpPr>
        <p:spPr bwMode="auto">
          <a:xfrm flipH="1">
            <a:off x="671566" y="2730436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Скругленный прямоугольник 278"/>
          <p:cNvSpPr/>
          <p:nvPr/>
        </p:nvSpPr>
        <p:spPr>
          <a:xfrm>
            <a:off x="35498" y="2160240"/>
            <a:ext cx="1297854" cy="10544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142844" y="3357562"/>
            <a:ext cx="1593706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80" name="Rectangle 1"/>
          <p:cNvSpPr>
            <a:spLocks noChangeArrowheads="1"/>
          </p:cNvSpPr>
          <p:nvPr/>
        </p:nvSpPr>
        <p:spPr bwMode="auto">
          <a:xfrm>
            <a:off x="2714612" y="485776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1" name="Группа 203"/>
          <p:cNvGrpSpPr/>
          <p:nvPr/>
        </p:nvGrpSpPr>
        <p:grpSpPr>
          <a:xfrm>
            <a:off x="3063675" y="4643446"/>
            <a:ext cx="722507" cy="985069"/>
            <a:chOff x="5214753" y="4027854"/>
            <a:chExt cx="722507" cy="985069"/>
          </a:xfrm>
        </p:grpSpPr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3" name="Text Box 10"/>
            <p:cNvSpPr txBox="1">
              <a:spLocks noChangeArrowheads="1"/>
            </p:cNvSpPr>
            <p:nvPr/>
          </p:nvSpPr>
          <p:spPr bwMode="auto">
            <a:xfrm>
              <a:off x="5294318" y="402785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84" name="Text Box 11"/>
            <p:cNvSpPr txBox="1">
              <a:spLocks noChangeArrowheads="1"/>
            </p:cNvSpPr>
            <p:nvPr/>
          </p:nvSpPr>
          <p:spPr bwMode="auto">
            <a:xfrm>
              <a:off x="5214942" y="4441419"/>
              <a:ext cx="7223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5" name="Прямоугольник 284"/>
          <p:cNvSpPr/>
          <p:nvPr/>
        </p:nvSpPr>
        <p:spPr>
          <a:xfrm>
            <a:off x="3157852" y="4786322"/>
            <a:ext cx="357190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Text Box 11"/>
          <p:cNvSpPr txBox="1">
            <a:spLocks noChangeArrowheads="1"/>
          </p:cNvSpPr>
          <p:nvPr/>
        </p:nvSpPr>
        <p:spPr bwMode="auto">
          <a:xfrm>
            <a:off x="1059663" y="5643954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86" name="Rectangle 1"/>
          <p:cNvSpPr>
            <a:spLocks noChangeArrowheads="1"/>
          </p:cNvSpPr>
          <p:nvPr/>
        </p:nvSpPr>
        <p:spPr bwMode="auto">
          <a:xfrm>
            <a:off x="7977274" y="5286388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3" name="Группа 203"/>
          <p:cNvGrpSpPr/>
          <p:nvPr/>
        </p:nvGrpSpPr>
        <p:grpSpPr>
          <a:xfrm>
            <a:off x="8326493" y="5048512"/>
            <a:ext cx="674663" cy="952256"/>
            <a:chOff x="5214753" y="4027854"/>
            <a:chExt cx="674663" cy="952256"/>
          </a:xfrm>
        </p:grpSpPr>
        <p:sp>
          <p:nvSpPr>
            <p:cNvPr id="28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9" name="Text Box 10"/>
            <p:cNvSpPr txBox="1">
              <a:spLocks noChangeArrowheads="1"/>
            </p:cNvSpPr>
            <p:nvPr/>
          </p:nvSpPr>
          <p:spPr bwMode="auto">
            <a:xfrm>
              <a:off x="5294318" y="4027854"/>
              <a:ext cx="59509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5429256" y="4441419"/>
              <a:ext cx="460160" cy="5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1" name="Прямоугольник 290"/>
          <p:cNvSpPr/>
          <p:nvPr/>
        </p:nvSpPr>
        <p:spPr>
          <a:xfrm>
            <a:off x="8477340" y="5167450"/>
            <a:ext cx="357190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Text Box 11"/>
          <p:cNvSpPr txBox="1">
            <a:spLocks noChangeArrowheads="1"/>
          </p:cNvSpPr>
          <p:nvPr/>
        </p:nvSpPr>
        <p:spPr bwMode="auto">
          <a:xfrm>
            <a:off x="5000628" y="5959824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92" name="Rectangle 46"/>
          <p:cNvSpPr>
            <a:spLocks noChangeArrowheads="1"/>
          </p:cNvSpPr>
          <p:nvPr/>
        </p:nvSpPr>
        <p:spPr bwMode="auto">
          <a:xfrm>
            <a:off x="2714612" y="0"/>
            <a:ext cx="23574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i="0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</a:t>
            </a:r>
          </a:p>
        </p:txBody>
      </p:sp>
      <p:sp>
        <p:nvSpPr>
          <p:cNvPr id="293" name="Rectangle 46"/>
          <p:cNvSpPr>
            <a:spLocks noChangeArrowheads="1"/>
          </p:cNvSpPr>
          <p:nvPr/>
        </p:nvSpPr>
        <p:spPr bwMode="auto">
          <a:xfrm>
            <a:off x="5143504" y="0"/>
            <a:ext cx="23574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i="0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endParaRPr lang="ru-RU" sz="2800" baseline="-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1536E-6 L 0.15886 -0.31683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0694E-6 L -0.06215 -0.35869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4.81481E-6 L -0.03906 -0.27939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6042 -0.21041 " pathEditMode="relative" rAng="0" ptsTypes="AA">
                                      <p:cBhvr>
                                        <p:cTn id="31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49 L 0.13021 -0.2849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 animBg="1"/>
      <p:bldP spid="19502" grpId="1" animBg="1"/>
      <p:bldP spid="142" grpId="0"/>
      <p:bldP spid="143" grpId="0"/>
      <p:bldP spid="154" grpId="0"/>
      <p:bldP spid="155" grpId="0"/>
      <p:bldP spid="172" grpId="0"/>
      <p:bldP spid="184" grpId="0" animBg="1"/>
      <p:bldP spid="184" grpId="1" animBg="1"/>
      <p:bldP spid="190" grpId="0"/>
      <p:bldP spid="247" grpId="0"/>
      <p:bldP spid="248" grpId="0"/>
      <p:bldP spid="250" grpId="0" animBg="1"/>
      <p:bldP spid="250" grpId="1" animBg="1"/>
      <p:bldP spid="251" grpId="0"/>
      <p:bldP spid="252" grpId="0" animBg="1"/>
      <p:bldP spid="253" grpId="0" animBg="1"/>
      <p:bldP spid="254" grpId="0" animBg="1"/>
      <p:bldP spid="254" grpId="1" animBg="1"/>
      <p:bldP spid="255" grpId="0" animBg="1"/>
      <p:bldP spid="256" grpId="0" animBg="1"/>
      <p:bldP spid="256" grpId="1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4" grpId="1" animBg="1"/>
      <p:bldP spid="278" grpId="0" animBg="1"/>
      <p:bldP spid="266" grpId="0"/>
      <p:bldP spid="267" grpId="0"/>
      <p:bldP spid="268" grpId="0"/>
      <p:bldP spid="269" grpId="0"/>
      <p:bldP spid="270" grpId="0" animBg="1"/>
      <p:bldP spid="279" grpId="0" animBg="1"/>
      <p:bldP spid="64" grpId="0" animBg="1"/>
      <p:bldP spid="64" grpId="1" animBg="1"/>
      <p:bldP spid="64" grpId="2" animBg="1"/>
      <p:bldP spid="280" grpId="0"/>
      <p:bldP spid="285" grpId="0" animBg="1"/>
      <p:bldP spid="174" grpId="0" animBg="1"/>
      <p:bldP spid="174" grpId="1" animBg="1"/>
      <p:bldP spid="286" grpId="0"/>
      <p:bldP spid="291" grpId="0" animBg="1"/>
      <p:bldP spid="249" grpId="0" animBg="1"/>
      <p:bldP spid="249" grpId="1" animBg="1"/>
      <p:bldP spid="292" grpId="0" animBg="1"/>
      <p:bldP spid="2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9" cstate="print"/>
          <a:srcRect b="11073"/>
          <a:stretch>
            <a:fillRect/>
          </a:stretch>
        </p:blipFill>
        <p:spPr bwMode="auto">
          <a:xfrm>
            <a:off x="1547664" y="476672"/>
            <a:ext cx="54726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555776" y="548680"/>
            <a:ext cx="1008112" cy="296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67744" y="2420888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48064" y="32274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76056" y="1844824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51672" y="2721112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44798" y="1595092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772812" y="132779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797196" y="190555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67744" y="11231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360842" y="1398654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348650" y="187718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67744" y="21008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5711" y="1412776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79847" y="1412776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851920" y="159222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647082" y="126568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647082" y="191032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493496" y="1421696"/>
            <a:ext cx="324503" cy="3701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475656" y="1328566"/>
            <a:ext cx="481346" cy="4110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60032" y="162880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932040" y="692696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32040" y="2492896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6231258" y="126568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6220500" y="191375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948264" y="162880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6803870" y="1455414"/>
            <a:ext cx="324503" cy="3701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756748" y="1364518"/>
            <a:ext cx="481346" cy="4110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6"/>
          <p:cNvGrpSpPr/>
          <p:nvPr/>
        </p:nvGrpSpPr>
        <p:grpSpPr>
          <a:xfrm>
            <a:off x="71406" y="2924944"/>
            <a:ext cx="2988426" cy="1018405"/>
            <a:chOff x="285909" y="5214950"/>
            <a:chExt cx="2988426" cy="1018405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140"/>
            <p:cNvGrpSpPr/>
            <p:nvPr/>
          </p:nvGrpSpPr>
          <p:grpSpPr>
            <a:xfrm>
              <a:off x="285909" y="5214950"/>
              <a:ext cx="2988426" cy="1018405"/>
              <a:chOff x="278269" y="4125107"/>
              <a:chExt cx="2988426" cy="1018405"/>
            </a:xfrm>
          </p:grpSpPr>
          <p:sp>
            <p:nvSpPr>
              <p:cNvPr id="42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43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1" name="Группа 139"/>
              <p:cNvGrpSpPr/>
              <p:nvPr/>
            </p:nvGrpSpPr>
            <p:grpSpPr>
              <a:xfrm>
                <a:off x="278269" y="4125107"/>
                <a:ext cx="2988426" cy="1018405"/>
                <a:chOff x="278269" y="4125107"/>
                <a:chExt cx="2988426" cy="1018405"/>
              </a:xfrm>
            </p:grpSpPr>
            <p:sp>
              <p:nvSpPr>
                <p:cNvPr id="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94487" y="4566022"/>
                  <a:ext cx="61957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37433" y="4572008"/>
                  <a:ext cx="62926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142844" y="386104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000100" y="3891542"/>
            <a:ext cx="1013570" cy="4912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22" name="Группа 52"/>
          <p:cNvGrpSpPr/>
          <p:nvPr/>
        </p:nvGrpSpPr>
        <p:grpSpPr>
          <a:xfrm>
            <a:off x="4392514" y="3220956"/>
            <a:ext cx="870694" cy="1000132"/>
            <a:chOff x="4143372" y="4000504"/>
            <a:chExt cx="870694" cy="1000132"/>
          </a:xfrm>
        </p:grpSpPr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56"/>
          <p:cNvGrpSpPr/>
          <p:nvPr/>
        </p:nvGrpSpPr>
        <p:grpSpPr>
          <a:xfrm>
            <a:off x="5359776" y="3195021"/>
            <a:ext cx="994014" cy="1012419"/>
            <a:chOff x="5143504" y="4000504"/>
            <a:chExt cx="994014" cy="1012419"/>
          </a:xfrm>
        </p:grpSpPr>
        <p:sp>
          <p:nvSpPr>
            <p:cNvPr id="5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4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6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Группа 62"/>
          <p:cNvGrpSpPr/>
          <p:nvPr/>
        </p:nvGrpSpPr>
        <p:grpSpPr>
          <a:xfrm>
            <a:off x="6321130" y="3207308"/>
            <a:ext cx="994014" cy="1012419"/>
            <a:chOff x="5143504" y="4000504"/>
            <a:chExt cx="994014" cy="101241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6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Группа 68"/>
          <p:cNvGrpSpPr/>
          <p:nvPr/>
        </p:nvGrpSpPr>
        <p:grpSpPr>
          <a:xfrm>
            <a:off x="7178386" y="3190462"/>
            <a:ext cx="994014" cy="1012419"/>
            <a:chOff x="5143504" y="4000504"/>
            <a:chExt cx="994014" cy="1012419"/>
          </a:xfrm>
        </p:grpSpPr>
        <p:sp>
          <p:nvSpPr>
            <p:cNvPr id="7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1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6085550" y="414908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6942806" y="4179574"/>
            <a:ext cx="1013570" cy="4735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176828" y="227687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7918504" y="234831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79" name="Rectangle 46"/>
          <p:cNvSpPr>
            <a:spLocks noChangeArrowheads="1"/>
          </p:cNvSpPr>
          <p:nvPr/>
        </p:nvSpPr>
        <p:spPr bwMode="auto">
          <a:xfrm>
            <a:off x="7452320" y="0"/>
            <a:ext cx="169629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875" y="273281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711530" y="0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739201" y="692696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280496" y="393906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Line 6"/>
          <p:cNvSpPr>
            <a:spLocks noChangeShapeType="1"/>
          </p:cNvSpPr>
          <p:nvPr/>
        </p:nvSpPr>
        <p:spPr bwMode="auto">
          <a:xfrm flipH="1">
            <a:off x="683568" y="620688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0" y="0"/>
            <a:ext cx="140364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Rectangle 46"/>
          <p:cNvSpPr>
            <a:spLocks noChangeArrowheads="1"/>
          </p:cNvSpPr>
          <p:nvPr/>
        </p:nvSpPr>
        <p:spPr bwMode="auto">
          <a:xfrm>
            <a:off x="0" y="1371545"/>
            <a:ext cx="11156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1878165" y="1315509"/>
            <a:ext cx="1740377" cy="673331"/>
            <a:chOff x="1143" y="3539"/>
            <a:chExt cx="1256" cy="371"/>
          </a:xfrm>
        </p:grpSpPr>
        <p:grpSp>
          <p:nvGrpSpPr>
            <p:cNvPr id="53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91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2339752" y="3861048"/>
            <a:ext cx="1368152" cy="43204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3084320" y="3864468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4929190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6143636" y="164305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4644008" y="4221088"/>
            <a:ext cx="1584176" cy="43204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57" name="Group 34"/>
          <p:cNvGrpSpPr>
            <a:grpSpLocks/>
          </p:cNvGrpSpPr>
          <p:nvPr/>
        </p:nvGrpSpPr>
        <p:grpSpPr bwMode="auto">
          <a:xfrm rot="10800000">
            <a:off x="3754315" y="1629451"/>
            <a:ext cx="900025" cy="796603"/>
            <a:chOff x="9385" y="4917"/>
            <a:chExt cx="1122" cy="717"/>
          </a:xfrm>
        </p:grpSpPr>
        <p:sp>
          <p:nvSpPr>
            <p:cNvPr id="10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Line 41"/>
            <p:cNvSpPr>
              <a:spLocks noChangeShapeType="1"/>
            </p:cNvSpPr>
            <p:nvPr/>
          </p:nvSpPr>
          <p:spPr bwMode="auto">
            <a:xfrm>
              <a:off x="10501" y="5092"/>
              <a:ext cx="0" cy="5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Oval 37"/>
            <p:cNvSpPr>
              <a:spLocks noChangeArrowheads="1"/>
            </p:cNvSpPr>
            <p:nvPr/>
          </p:nvSpPr>
          <p:spPr bwMode="auto">
            <a:xfrm>
              <a:off x="9779" y="4917"/>
              <a:ext cx="466" cy="33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Rectangle 46"/>
          <p:cNvSpPr>
            <a:spLocks noChangeArrowheads="1"/>
          </p:cNvSpPr>
          <p:nvPr/>
        </p:nvSpPr>
        <p:spPr bwMode="auto">
          <a:xfrm>
            <a:off x="2411760" y="4776245"/>
            <a:ext cx="374441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120В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/>
        </p:nvSpPr>
        <p:spPr bwMode="auto">
          <a:xfrm>
            <a:off x="2195736" y="4797152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15" name="Rectangle 46"/>
          <p:cNvSpPr>
            <a:spLocks noChangeArrowheads="1"/>
          </p:cNvSpPr>
          <p:nvPr/>
        </p:nvSpPr>
        <p:spPr bwMode="auto">
          <a:xfrm>
            <a:off x="2087345" y="966589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6" name="Rectangle 46"/>
          <p:cNvSpPr>
            <a:spLocks noChangeArrowheads="1"/>
          </p:cNvSpPr>
          <p:nvPr/>
        </p:nvSpPr>
        <p:spPr bwMode="auto">
          <a:xfrm>
            <a:off x="2148236" y="1916832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7" name="Rectangle 46"/>
          <p:cNvSpPr>
            <a:spLocks noChangeArrowheads="1"/>
          </p:cNvSpPr>
          <p:nvPr/>
        </p:nvSpPr>
        <p:spPr bwMode="auto">
          <a:xfrm>
            <a:off x="5940152" y="548680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8" name="Rectangle 46"/>
          <p:cNvSpPr>
            <a:spLocks noChangeArrowheads="1"/>
          </p:cNvSpPr>
          <p:nvPr/>
        </p:nvSpPr>
        <p:spPr bwMode="auto">
          <a:xfrm>
            <a:off x="5940152" y="2348880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46"/>
          <p:cNvSpPr>
            <a:spLocks noChangeArrowheads="1"/>
          </p:cNvSpPr>
          <p:nvPr/>
        </p:nvSpPr>
        <p:spPr bwMode="auto">
          <a:xfrm>
            <a:off x="5952027" y="1425409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0" name="Rectangle 46"/>
          <p:cNvSpPr>
            <a:spLocks noChangeArrowheads="1"/>
          </p:cNvSpPr>
          <p:nvPr/>
        </p:nvSpPr>
        <p:spPr bwMode="auto">
          <a:xfrm>
            <a:off x="7524328" y="1340768"/>
            <a:ext cx="11156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5099048" y="908720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29"/>
          <p:cNvGrpSpPr>
            <a:grpSpLocks/>
          </p:cNvGrpSpPr>
          <p:nvPr/>
        </p:nvGrpSpPr>
        <p:grpSpPr bwMode="auto">
          <a:xfrm>
            <a:off x="4924040" y="948360"/>
            <a:ext cx="1560242" cy="673331"/>
            <a:chOff x="1273" y="3539"/>
            <a:chExt cx="1126" cy="371"/>
          </a:xfrm>
        </p:grpSpPr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99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Line 34"/>
            <p:cNvSpPr>
              <a:spLocks noChangeShapeType="1"/>
            </p:cNvSpPr>
            <p:nvPr/>
          </p:nvSpPr>
          <p:spPr bwMode="auto">
            <a:xfrm>
              <a:off x="1273" y="3683"/>
              <a:ext cx="54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" name="Rectangle 1"/>
          <p:cNvSpPr>
            <a:spLocks noChangeArrowheads="1"/>
          </p:cNvSpPr>
          <p:nvPr/>
        </p:nvSpPr>
        <p:spPr bwMode="auto">
          <a:xfrm>
            <a:off x="5076056" y="3441633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5436096" y="4221088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940152" y="6457890"/>
            <a:ext cx="32038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В№3,зад№2  Стр.37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4312E-6 L -0.06927 -0.36733 " pathEditMode="relative" rAng="0" ptsTypes="AA">
                                      <p:cBhvr>
                                        <p:cTn id="2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6512E-7 L -0.0073 -0.4734 " pathEditMode="relative" rAng="0" ptsTypes="AA">
                                      <p:cBhvr>
                                        <p:cTn id="2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0833E-6 L 0.16979 -0.38783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4" grpId="0" animBg="1"/>
      <p:bldP spid="5" grpId="0" animBg="1"/>
      <p:bldP spid="5" grpId="1" animBg="1"/>
      <p:bldP spid="6" grpId="0" animBg="1"/>
      <p:bldP spid="7" grpId="0" animBg="1"/>
      <p:bldP spid="15" grpId="0"/>
      <p:bldP spid="16" grpId="0"/>
      <p:bldP spid="51" grpId="0"/>
      <p:bldP spid="52" grpId="0" animBg="1"/>
      <p:bldP spid="75" grpId="0"/>
      <p:bldP spid="76" grpId="0" animBg="1"/>
      <p:bldP spid="77" grpId="0"/>
      <p:bldP spid="78" grpId="0" animBg="1"/>
      <p:bldP spid="79" grpId="0" animBg="1"/>
      <p:bldP spid="79" grpId="1" animBg="1"/>
      <p:bldP spid="80" grpId="0"/>
      <p:bldP spid="81" grpId="0"/>
      <p:bldP spid="82" grpId="0"/>
      <p:bldP spid="83" grpId="0"/>
      <p:bldP spid="84" grpId="0" animBg="1"/>
      <p:bldP spid="85" grpId="0" animBg="1"/>
      <p:bldP spid="86" grpId="0" animBg="1"/>
      <p:bldP spid="93" grpId="0" animBg="1"/>
      <p:bldP spid="94" grpId="0" animBg="1"/>
      <p:bldP spid="94" grpId="1" animBg="1"/>
      <p:bldP spid="101" grpId="0"/>
      <p:bldP spid="102" grpId="0"/>
      <p:bldP spid="103" grpId="0" animBg="1"/>
      <p:bldP spid="112" grpId="0" animBg="1"/>
      <p:bldP spid="112" grpId="1" animBg="1"/>
      <p:bldP spid="114" grpId="0" animBg="1"/>
      <p:bldP spid="114" grpId="1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3" grpId="0"/>
      <p:bldP spid="113" grpId="0" animBg="1"/>
      <p:bldP spid="113" grpId="1" animBg="1"/>
      <p:bldP spid="113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571480"/>
            <a:ext cx="6429420" cy="156137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№13,14</a:t>
            </a:r>
            <a:r>
              <a:rPr lang="ru-RU" sz="4800" b="1" dirty="0" smtClean="0"/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зачёт  №3 //50б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643578"/>
            <a:ext cx="8964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т14,15 ///стр.30,31,36.</a:t>
            </a:r>
          </a:p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Справочник стр.12,13// свободная №14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8622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0529" y="0"/>
            <a:ext cx="47496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№14,15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714348" y="1214422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428596" y="4286256"/>
            <a:ext cx="8143932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постоянный ток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1714480" y="3214686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разделу №4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42984"/>
            <a:ext cx="7215238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Зачёт 8-3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Электрические цепи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Стр.35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Схемы к зачёту стр.40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№4,13,15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44624"/>
          <a:ext cx="8964487" cy="6868548"/>
        </p:xfrm>
        <a:graphic>
          <a:graphicData uri="http://schemas.openxmlformats.org/drawingml/2006/table">
            <a:tbl>
              <a:tblPr/>
              <a:tblGrid>
                <a:gridCol w="4295802"/>
                <a:gridCol w="384718"/>
                <a:gridCol w="115205"/>
                <a:gridCol w="4168762"/>
              </a:tblGrid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последовательным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Какое соед. наз. параллельным?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  последовательного соед.?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 параллельного соединения.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вольтметр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вкл.  параллельно?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амперметр вкл. последовательно?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R вольтметра большое?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R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амперметра маленькое?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</a:t>
                      </a:r>
                      <a:r>
                        <a:rPr lang="en-US" sz="1800" b="1" i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</a:t>
                      </a:r>
                      <a:r>
                        <a:rPr lang="ru-RU" sz="1800" b="1" i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лампочки  100 Ом,  их 10 штук. Каково общее  их сопротивление при</a:t>
                      </a:r>
                      <a:endParaRPr lang="ru-RU" sz="2400" b="1" i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последовательном соединении  и     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параллельном 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соединении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=44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Найти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 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R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3A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Найти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 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Формулы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тока.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Формулы мощности эл. тока.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Вы понимаете под КЗ?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работают предохранители?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Устройство лампочки накаливания.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Нагревательные элементы.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экспериментально найти мощность эл. тока.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экспериментально найти КПД нагревательного элемента?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кВт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Механизм нагревания проводников током.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79512" y="3140968"/>
            <a:ext cx="2736304" cy="216024"/>
            <a:chOff x="1601" y="6780"/>
            <a:chExt cx="3063" cy="147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027" y="6786"/>
              <a:ext cx="746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503" y="6780"/>
              <a:ext cx="746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777" y="6848"/>
              <a:ext cx="7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1601" y="6860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4249" y="6849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622110" y="908720"/>
            <a:ext cx="152189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стр.35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2403472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2420888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87824" y="3212976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3501008"/>
            <a:ext cx="100811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429000"/>
            <a:ext cx="100811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3429000"/>
            <a:ext cx="115212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96336" y="3641256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40352" y="4037002"/>
            <a:ext cx="115212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=36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3140968"/>
            <a:ext cx="122413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=1,2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60032" y="3933056"/>
            <a:ext cx="122413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=1,8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292080" y="3429000"/>
            <a:ext cx="1872208" cy="576064"/>
            <a:chOff x="6196" y="6780"/>
            <a:chExt cx="2340" cy="452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8121" y="6848"/>
              <a:ext cx="0" cy="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6196" y="6780"/>
              <a:ext cx="2340" cy="452"/>
              <a:chOff x="6196" y="6780"/>
              <a:chExt cx="2340" cy="452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6982" y="6780"/>
                <a:ext cx="746" cy="1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6982" y="7091"/>
                <a:ext cx="746" cy="1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6601" y="6848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7742" y="7159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6601" y="7159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7753" y="6848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6612" y="6837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H="1">
                <a:off x="6196" y="7010"/>
                <a:ext cx="4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8121" y="7010"/>
                <a:ext cx="4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2" name="Группа 17"/>
          <p:cNvGrpSpPr/>
          <p:nvPr/>
        </p:nvGrpSpPr>
        <p:grpSpPr>
          <a:xfrm>
            <a:off x="7069914" y="3059669"/>
            <a:ext cx="814454" cy="729371"/>
            <a:chOff x="5929319" y="4620255"/>
            <a:chExt cx="1114517" cy="845062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5971933" y="4620255"/>
              <a:ext cx="591225" cy="463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563156" y="4717514"/>
              <a:ext cx="480680" cy="53489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946006" y="5037402"/>
              <a:ext cx="715690" cy="4279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1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929319" y="5037409"/>
              <a:ext cx="492632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17"/>
          <p:cNvGrpSpPr/>
          <p:nvPr/>
        </p:nvGrpSpPr>
        <p:grpSpPr>
          <a:xfrm>
            <a:off x="7884364" y="3059667"/>
            <a:ext cx="783316" cy="720083"/>
            <a:chOff x="5873395" y="4453400"/>
            <a:chExt cx="1071908" cy="834303"/>
          </a:xfrm>
          <a:solidFill>
            <a:schemeClr val="bg1"/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5873395" y="4453400"/>
              <a:ext cx="857255" cy="463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366085" y="4536832"/>
              <a:ext cx="579218" cy="5348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873395" y="4859787"/>
              <a:ext cx="715689" cy="4279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873398" y="4870552"/>
              <a:ext cx="443369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17"/>
          <p:cNvGrpSpPr/>
          <p:nvPr/>
        </p:nvGrpSpPr>
        <p:grpSpPr>
          <a:xfrm>
            <a:off x="8580919" y="2947594"/>
            <a:ext cx="527585" cy="832155"/>
            <a:chOff x="5873399" y="4696037"/>
            <a:chExt cx="721960" cy="964150"/>
          </a:xfrm>
          <a:solidFill>
            <a:schemeClr val="bg1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5873399" y="4696037"/>
              <a:ext cx="623421" cy="463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905597" y="5232272"/>
              <a:ext cx="689762" cy="4279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929322" y="5199419"/>
              <a:ext cx="492632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0038"/>
          <a:ext cx="9144000" cy="6217920"/>
        </p:xfrm>
        <a:graphic>
          <a:graphicData uri="http://schemas.openxmlformats.org/drawingml/2006/table">
            <a:tbl>
              <a:tblPr/>
              <a:tblGrid>
                <a:gridCol w="4500562"/>
                <a:gridCol w="4643438"/>
              </a:tblGrid>
              <a:tr h="600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1.Определение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 тока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тока, действия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3.Скорость движения зарядов. Скорость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5.З-н Ома для однородного участка цепи. Включение А  и 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V.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7.Зависимость сопротивления от температуры.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. Как проверить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з-ны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последовательного соединения проводников.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11.Шунт.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13.Работа тока. Мощность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15.ЭДС и работа сторонних сил.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17. л.р.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Е и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 ист.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тока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2.Сила тока. 1 Ампер.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4.Условия существования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6.Удельное сопротивление. Зависимость сопротивления от длины  и сечения.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8.Сверхпроводимость.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10.Как проверить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з-ны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параллельного соединения проводников.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12.Дополнительное сопротивление.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14.Электрические и сторонние силы в замкнутой цепи. Ист. 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16.Вывод закона Ома для замкнутой цепи.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18.Л.Р. Определение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удельного сопротивления.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6072206"/>
            <a:ext cx="7786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19.Пример расчета сопротивления смешенного соединения  проводников.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857232"/>
            <a:ext cx="6143668" cy="164307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eaLnBrk="1" fontAlgn="t" hangingPunct="1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t" hangingPunct="1"/>
            <a:r>
              <a:rPr lang="ru-RU" sz="4000" b="1" dirty="0" smtClean="0"/>
              <a:t>757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759</a:t>
            </a:r>
            <a:r>
              <a:rPr lang="ru-RU" sz="4000" b="1" dirty="0" smtClean="0"/>
              <a:t> 768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770</a:t>
            </a:r>
            <a:r>
              <a:rPr lang="ru-RU" sz="4000" b="1" dirty="0" smtClean="0"/>
              <a:t> 772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" y="2037397"/>
          <a:ext cx="9144002" cy="2931795"/>
        </p:xfrm>
        <a:graphic>
          <a:graphicData uri="http://schemas.openxmlformats.org/drawingml/2006/table">
            <a:tbl>
              <a:tblPr/>
              <a:tblGrid>
                <a:gridCol w="952741"/>
                <a:gridCol w="749414"/>
                <a:gridCol w="749414"/>
                <a:gridCol w="749414"/>
                <a:gridCol w="749414"/>
                <a:gridCol w="749414"/>
                <a:gridCol w="859791"/>
                <a:gridCol w="859791"/>
                <a:gridCol w="859791"/>
                <a:gridCol w="749414"/>
                <a:gridCol w="1115404"/>
              </a:tblGrid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/т14</a:t>
                      </a:r>
                      <a:endParaRPr lang="ru-RU" sz="3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/C</a:t>
                      </a:r>
                      <a:endParaRPr lang="en-US" sz="3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/т15</a:t>
                      </a:r>
                      <a:endParaRPr lang="ru-RU" sz="3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789ш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красн-важн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790д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зел-кач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702б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син-повтор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746+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черн-по теме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Fk,</a:t>
                      </a:r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э.ст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Е,г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F*d</a:t>
                      </a:r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i="0" u="none" strike="noStrike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зси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Е,г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Е,г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сир-распеч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71736" y="1142984"/>
            <a:ext cx="335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10-2 (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Рымкевич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новый)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-24"/>
          <a:ext cx="9144000" cy="63398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                               </a:t>
                      </a:r>
                      <a:r>
                        <a:rPr lang="ru-RU" sz="2800" b="1" cap="all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cap="all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закон сохранения энергии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эл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+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Rt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  +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ru-RU" sz="24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 + 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=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(напряжение)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0,   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=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                       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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=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= IR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= 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+ 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I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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ru-RU" sz="36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в) последовательное соединение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=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8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-928718"/>
            <a:ext cx="55007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57158" y="2957510"/>
            <a:ext cx="1585913" cy="114300"/>
            <a:chOff x="2933700" y="1844675"/>
            <a:chExt cx="1585913" cy="114300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497263" y="1844675"/>
              <a:ext cx="442912" cy="11430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933700" y="1905000"/>
              <a:ext cx="1585913" cy="15875"/>
              <a:chOff x="2933700" y="1905000"/>
              <a:chExt cx="1585913" cy="15875"/>
            </a:xfrm>
          </p:grpSpPr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>
                <a:off x="2933700" y="1905000"/>
                <a:ext cx="565150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>
                <a:off x="3940175" y="1920875"/>
                <a:ext cx="57943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357158" y="3571879"/>
            <a:ext cx="900112" cy="428625"/>
            <a:chOff x="2963863" y="2324100"/>
            <a:chExt cx="900112" cy="428625"/>
          </a:xfrm>
        </p:grpSpPr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3322638" y="2370138"/>
              <a:ext cx="0" cy="777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3368675" y="2324100"/>
              <a:ext cx="0" cy="2444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3375025" y="2408238"/>
              <a:ext cx="488950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>
              <a:off x="2963863" y="2416175"/>
              <a:ext cx="350837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3863975" y="2408238"/>
              <a:ext cx="0" cy="3206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2963863" y="2416175"/>
              <a:ext cx="1587" cy="3048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238500" y="2644775"/>
              <a:ext cx="358775" cy="1079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971800" y="2713038"/>
              <a:ext cx="274638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H="1">
              <a:off x="3603625" y="2713038"/>
              <a:ext cx="260350" cy="15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00100" y="4170371"/>
            <a:ext cx="2500330" cy="473075"/>
            <a:chOff x="1117577" y="285728"/>
            <a:chExt cx="1382712" cy="473075"/>
          </a:xfrm>
        </p:grpSpPr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1117577" y="500042"/>
              <a:ext cx="168275" cy="793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142976" y="285728"/>
              <a:ext cx="1357313" cy="473075"/>
              <a:chOff x="3162300" y="2884487"/>
              <a:chExt cx="1357313" cy="473075"/>
            </a:xfrm>
          </p:grpSpPr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3162300" y="3044824"/>
                <a:ext cx="762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3429000" y="3044824"/>
                <a:ext cx="1143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3848100" y="3134059"/>
                <a:ext cx="69850" cy="15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3360738" y="3105149"/>
                <a:ext cx="2746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3763963" y="3074987"/>
                <a:ext cx="2746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6" name="Rectangle 32"/>
              <p:cNvSpPr>
                <a:spLocks noChangeArrowheads="1"/>
              </p:cNvSpPr>
              <p:nvPr/>
            </p:nvSpPr>
            <p:spPr bwMode="auto">
              <a:xfrm>
                <a:off x="4427538" y="3028949"/>
                <a:ext cx="92075" cy="22225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3200400" y="3355974"/>
                <a:ext cx="1289050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 flipV="1">
                <a:off x="4473575" y="2884487"/>
                <a:ext cx="0" cy="13811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>
                <a:off x="4473575" y="3249612"/>
                <a:ext cx="0" cy="10795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 flipV="1">
                <a:off x="3208338" y="3113087"/>
                <a:ext cx="0" cy="2444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>
                <a:off x="3482975" y="3105149"/>
                <a:ext cx="0" cy="2524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3878263" y="3135312"/>
                <a:ext cx="1587" cy="22225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 flipV="1">
                <a:off x="3200400" y="2892424"/>
                <a:ext cx="0" cy="14446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V="1">
                <a:off x="3482975" y="2898774"/>
                <a:ext cx="0" cy="1381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flipV="1">
                <a:off x="3902075" y="2898774"/>
                <a:ext cx="0" cy="1682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 flipH="1">
                <a:off x="3200400" y="2892424"/>
                <a:ext cx="127317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378404" y="142852"/>
            <a:ext cx="3000396" cy="425451"/>
            <a:chOff x="3071492" y="285728"/>
            <a:chExt cx="1175105" cy="282575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071492" y="285728"/>
              <a:ext cx="1165085" cy="282575"/>
              <a:chOff x="3071492" y="-722343"/>
              <a:chExt cx="1165085" cy="282575"/>
            </a:xfrm>
          </p:grpSpPr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>
                <a:off x="3108736" y="-577880"/>
                <a:ext cx="275036" cy="158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1"/>
              <p:cNvSpPr>
                <a:spLocks noChangeShapeType="1"/>
              </p:cNvSpPr>
              <p:nvPr/>
            </p:nvSpPr>
            <p:spPr bwMode="auto">
              <a:xfrm>
                <a:off x="3452532" y="-577880"/>
                <a:ext cx="366715" cy="158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3819247" y="-638205"/>
                <a:ext cx="266442" cy="10795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2"/>
              <p:cNvSpPr>
                <a:spLocks noChangeShapeType="1"/>
              </p:cNvSpPr>
              <p:nvPr/>
            </p:nvSpPr>
            <p:spPr bwMode="auto">
              <a:xfrm>
                <a:off x="4084733" y="-569943"/>
                <a:ext cx="151843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>
                <a:off x="3397143" y="-630268"/>
                <a:ext cx="0" cy="762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3"/>
              <p:cNvSpPr>
                <a:spLocks noChangeShapeType="1"/>
              </p:cNvSpPr>
              <p:nvPr/>
            </p:nvSpPr>
            <p:spPr bwMode="auto">
              <a:xfrm>
                <a:off x="3442982" y="-722343"/>
                <a:ext cx="0" cy="28257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3081042" y="-608043"/>
                <a:ext cx="22920" cy="4603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 flipV="1">
                <a:off x="3071492" y="-630268"/>
                <a:ext cx="37244" cy="10636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9"/>
              <p:cNvSpPr>
                <a:spLocks noChangeShapeType="1"/>
              </p:cNvSpPr>
              <p:nvPr/>
            </p:nvSpPr>
            <p:spPr bwMode="auto">
              <a:xfrm flipH="1">
                <a:off x="4199332" y="-608043"/>
                <a:ext cx="37245" cy="10001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4200878" y="412475"/>
              <a:ext cx="45719" cy="4571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2856388" y="2369153"/>
            <a:ext cx="4430256" cy="57150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500430" y="3142148"/>
            <a:ext cx="857256" cy="42862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47190" y="3619868"/>
            <a:ext cx="857256" cy="41690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26750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определения силы тока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41885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Выберите правильное математическое выражение для закона Ома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500926" y="4643446"/>
          <a:ext cx="1643074" cy="1684149"/>
        </p:xfrm>
        <a:graphic>
          <a:graphicData uri="http://schemas.openxmlformats.org/presentationml/2006/ole">
            <p:oleObj spid="_x0000_s2050" name="Формула" r:id="rId9" imgW="380835" imgH="393529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643570" y="5286364"/>
          <a:ext cx="1867296" cy="1571636"/>
        </p:xfrm>
        <a:graphic>
          <a:graphicData uri="http://schemas.openxmlformats.org/presentationml/2006/ole">
            <p:oleObj spid="_x0000_s2051" name="Формула" r:id="rId10" imgW="418918" imgH="393529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785918" y="5214926"/>
          <a:ext cx="1857388" cy="1643074"/>
        </p:xfrm>
        <a:graphic>
          <a:graphicData uri="http://schemas.openxmlformats.org/presentationml/2006/ole">
            <p:oleObj spid="_x0000_s2052" name="Формула" r:id="rId11" imgW="444307" imgH="418918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929058" y="4786322"/>
          <a:ext cx="1719635" cy="1438878"/>
        </p:xfrm>
        <a:graphic>
          <a:graphicData uri="http://schemas.openxmlformats.org/presentationml/2006/ole">
            <p:oleObj spid="_x0000_s2053" name="Формула" r:id="rId12" imgW="469696" imgH="393529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0" y="5000636"/>
          <a:ext cx="1643074" cy="1433320"/>
        </p:xfrm>
        <a:graphic>
          <a:graphicData uri="http://schemas.openxmlformats.org/presentationml/2006/ole">
            <p:oleObj spid="_x0000_s2054" name="Формула" r:id="rId13" imgW="444240" imgH="393480" progId="Equation.3">
              <p:embed/>
            </p:oleObj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функциональной зависимости сопротивления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2933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92919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lang="ru-RU" sz="3600" dirty="0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3883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Выберите правильное выражение для определения электрического напряжения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214818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485776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01024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4736E-6 L 0.37795 -0.7012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0518E-6 L -0.0776 -0.5633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2285E-6 L -0.00052 -0.383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8529E-7 L 0.40555 -0.0716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-0.07169 L -0.01788 -0.0191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5412E-6 L 0.56546 -0.316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2" grpId="0"/>
      <p:bldP spid="40966" grpId="0"/>
      <p:bldP spid="13" grpId="0"/>
      <p:bldP spid="15" grpId="0"/>
      <p:bldP spid="17" grpId="0"/>
      <p:bldP spid="40974" grpId="0"/>
      <p:bldP spid="19" grpId="0"/>
      <p:bldP spid="20" grpId="0"/>
      <p:bldP spid="20" grpId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846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Показания приборов приведены на схеме. Что можно  найти и чему оно равно?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53178" y="785794"/>
            <a:ext cx="2562226" cy="1858970"/>
            <a:chOff x="7909" y="8280"/>
            <a:chExt cx="2079" cy="14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909" y="8280"/>
              <a:ext cx="2072" cy="1480"/>
              <a:chOff x="1469" y="2644"/>
              <a:chExt cx="2072" cy="1480"/>
            </a:xfrm>
          </p:grpSpPr>
          <p:sp>
            <p:nvSpPr>
              <p:cNvPr id="38916" name="Rectangle 4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69" y="2644"/>
                <a:ext cx="2072" cy="1480"/>
                <a:chOff x="1637" y="2644"/>
                <a:chExt cx="2072" cy="1480"/>
              </a:xfrm>
            </p:grpSpPr>
            <p:sp>
              <p:nvSpPr>
                <p:cNvPr id="3891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72" cy="1342"/>
                  <a:chOff x="1637" y="2644"/>
                  <a:chExt cx="2072" cy="1342"/>
                </a:xfrm>
              </p:grpSpPr>
              <p:sp>
                <p:nvSpPr>
                  <p:cNvPr id="3892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794" cy="725"/>
                    <a:chOff x="5000" y="7596"/>
                    <a:chExt cx="794" cy="725"/>
                  </a:xfrm>
                </p:grpSpPr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38923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8924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8925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26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1" y="4873"/>
                      <a:ext cx="599" cy="530"/>
                      <a:chOff x="9711" y="4873"/>
                      <a:chExt cx="599" cy="530"/>
                    </a:xfrm>
                  </p:grpSpPr>
                  <p:sp>
                    <p:nvSpPr>
                      <p:cNvPr id="3892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11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893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893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3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3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93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893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3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3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38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3894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4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Group 30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3894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94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2В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46" name="Text Box 34"/>
            <p:cNvSpPr txBox="1">
              <a:spLocks noChangeArrowheads="1"/>
            </p:cNvSpPr>
            <p:nvPr/>
          </p:nvSpPr>
          <p:spPr bwMode="auto">
            <a:xfrm>
              <a:off x="9261" y="9120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4А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0" y="2998114"/>
            <a:ext cx="48577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Мощность(8 Вт)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(8 Ом)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(0,5 Ома)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Мощность  (0,5 Вт)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(2 Ома)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66886" y="2428868"/>
            <a:ext cx="4984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Ома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pic>
        <p:nvPicPr>
          <p:cNvPr id="38" name="Рисунок 37" descr="2011-11-21 15.35.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965033" y="3679033"/>
            <a:ext cx="3357562" cy="300037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500562" y="2928934"/>
            <a:ext cx="4051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Вт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0" name="TextBox 39"/>
          <p:cNvSpPr txBox="1"/>
          <p:nvPr/>
        </p:nvSpPr>
        <p:spPr>
          <a:xfrm rot="1644572">
            <a:off x="3286116" y="64291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1,3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47" grpId="0"/>
      <p:bldP spid="37" grpId="0"/>
      <p:bldP spid="39" grpId="0"/>
      <p:bldP spid="40" grpId="0"/>
      <p:bldP spid="40" grpId="1"/>
      <p:bldP spid="4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-24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электрическое сопротивление участка цепи постоянного тока, если сила тока в цепи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 напряжение на участке цепи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22 В?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Ом  с точностью до десятых..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3214686"/>
            <a:ext cx="92869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участке цепи с постоянным электрическим сопротивлением при увеличении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силы тока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раза?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увеличится   и   с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уменьшится..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00636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90605">
            <a:off x="2685690" y="5010366"/>
            <a:ext cx="607859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150228" y="1571612"/>
            <a:ext cx="1421508" cy="1360711"/>
            <a:chOff x="7293896" y="3214686"/>
            <a:chExt cx="1421508" cy="136071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97826" y="3214686"/>
              <a:ext cx="64294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01024" y="3929066"/>
              <a:ext cx="50006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 rot="20065103">
            <a:off x="5958892" y="1345004"/>
            <a:ext cx="737586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7,3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  <p:bldP spid="6" grpId="0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858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 тока в цепи нужен для…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(Выберите правильное высказывание)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вытекания из него электрических зарядов;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вытекания из него тока;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создания электрических зарядов;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создания электрического поля;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создания электронов.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500174"/>
            <a:ext cx="9144000" cy="1680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действия электрического тока наблюдаются при пропускании тока через раствор электролита?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Нагревание,  химическое и  магнитное действия.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Химическое и магнитное действия, нагревания нет.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Нагревание и магнитное действие, химического действия нет.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Нагревание и химическое действие, магнитного действия нет,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магнитное действие.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3214686"/>
            <a:ext cx="9144000" cy="16804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действия электрического тока наблюдаются при пропускании тока через сверхпроводник?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Нагревание,  химическое и  магнитное действия.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Химическое и магнитное действия, нагревания нет.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Нагревание и магнитное действие, химического действия нет.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Нагревание и химическое действие, магнитного действия нет,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магнитное действие.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32" y="5000635"/>
            <a:ext cx="914400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действия электрического тока наблюдаются при пропускании тока через металлический проводник?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Нагревание,  химическое и  магнитное действия.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Химическое и магнитное действия, нагревания нет.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Нагревание и магнитное действие, химического действия нет.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Нагревание и химическое действие, магнитного действия нет,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магнитное действие.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25372">
            <a:off x="8611276" y="686497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20996017">
            <a:off x="8386811" y="2682130"/>
            <a:ext cx="4781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20766228">
            <a:off x="8406323" y="4411082"/>
            <a:ext cx="5008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6286520"/>
            <a:ext cx="428628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786182" y="4500570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153888"/>
            <a:ext cx="900115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13.Электрическая цепь обязательно содержит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ключи, б) соединительные провода, в) потребителя тока г) амперметр или вольтметр,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источник тока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(Выберите правильный  набор)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а,б,в,г,д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а,б,г,д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а,б,в,г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а,б,г,д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б,в,д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387792"/>
            <a:ext cx="9001156" cy="20005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 тока в цепи нужен для…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(Выберите правильное высказывание)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вытекания из него электрических зарядов;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вытекания из него тока;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создания электрических зарядов;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электрического поля;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создания электронов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7167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действиям электрического тока надо отнести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тепловое, б)магнитное в) ударное г)химическое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световое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(Выберите правильный набор действий )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б) в)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а) б) в) г)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б)  г)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 в) г)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б) в) г)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6"/>
            <a:ext cx="914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амперметра и вольтметра основана на…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тепловом действии тока;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магнитном действии тока;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химическом действии тока;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тепловом и  магнитном действии тока;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химическом и тепловом действии тока.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60616">
            <a:off x="8455086" y="5596453"/>
            <a:ext cx="5715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 rot="1660616">
            <a:off x="7904121" y="1524487"/>
            <a:ext cx="5715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 rot="1660616">
            <a:off x="8189873" y="524355"/>
            <a:ext cx="5715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081" grpId="0" animBg="1"/>
      <p:bldP spid="46082" grpId="0" animBg="1"/>
      <p:bldP spid="4" grpId="0"/>
      <p:bldP spid="46083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проводника одинаковой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длины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изготовлены из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материала. Какое из приведенных ниже соотношений для электрических сопротивлений первого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второго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проводников справедливо, если площадь поперечного сечения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проводника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раза больше второго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Задача не имеет однозначного решения.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Среди   ответов   А—Г   нет  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714752"/>
            <a:ext cx="9144000" cy="157163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 проводника 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одинаковой площадью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поперечного сечения изготовлены из одного материала. Какое из приведенных ниже соотношений для электрических сопротивлений первого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второго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проводников справедливо, если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проводник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 длиннее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второго?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4R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Среди   ответов   А—Г   нет   правильного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-32" y="2489872"/>
          <a:ext cx="2530947" cy="1143008"/>
        </p:xfrm>
        <a:graphic>
          <a:graphicData uri="http://schemas.openxmlformats.org/presentationml/2006/ole">
            <p:oleObj spid="_x0000_s4102" name="Формула" r:id="rId9" imgW="469696" imgH="393529" progId="Equation.3">
              <p:embed/>
            </p:oleObj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571736" y="2428868"/>
            <a:ext cx="2357454" cy="1289273"/>
            <a:chOff x="214282" y="3204252"/>
            <a:chExt cx="2000264" cy="12892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4282" y="3490004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10924" y="3204252"/>
              <a:ext cx="1203622" cy="1289273"/>
              <a:chOff x="7297468" y="2639793"/>
              <a:chExt cx="1203622" cy="1289273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7297468" y="2639793"/>
                <a:ext cx="12036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36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470650" y="3282735"/>
                <a:ext cx="7945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S/3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Прямоугольник 12"/>
          <p:cNvSpPr/>
          <p:nvPr/>
        </p:nvSpPr>
        <p:spPr>
          <a:xfrm>
            <a:off x="-71470" y="1500174"/>
            <a:ext cx="3007555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4R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786314" y="2357430"/>
            <a:ext cx="2357454" cy="1289273"/>
            <a:chOff x="214282" y="3204252"/>
            <a:chExt cx="2000264" cy="128927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282" y="3490004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1010924" y="3204252"/>
              <a:ext cx="1203622" cy="1289273"/>
              <a:chOff x="7297468" y="2639793"/>
              <a:chExt cx="1203622" cy="1289273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7297468" y="2639793"/>
                <a:ext cx="12036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2L</a:t>
                </a:r>
                <a:r>
                  <a:rPr lang="ru-RU" sz="36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7470650" y="3282735"/>
                <a:ext cx="7945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Прямоугольник 20"/>
          <p:cNvSpPr/>
          <p:nvPr/>
        </p:nvSpPr>
        <p:spPr>
          <a:xfrm rot="20689801">
            <a:off x="4824248" y="3851405"/>
            <a:ext cx="221426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4143380"/>
            <a:ext cx="9144000" cy="22145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проводника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одинаковой длины и с одинаковой площадью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поперечного сечения изготовлены из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материалов. Какое из приведенных ниже соотношений для электрического сопротивления первого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второго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проводников справедливо, если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удельное сопротивление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проводника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раза больше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дельного сопротивления материала второго?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4R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ru-RU" sz="20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Среди   ответов   А—Г   нет  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000892" y="2357430"/>
            <a:ext cx="2357454" cy="1289273"/>
            <a:chOff x="214282" y="3204252"/>
            <a:chExt cx="2000264" cy="128927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282" y="3490004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010924" y="3204252"/>
              <a:ext cx="1203622" cy="1289273"/>
              <a:chOff x="7297468" y="2639793"/>
              <a:chExt cx="1203622" cy="1289273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7297468" y="2639793"/>
                <a:ext cx="12036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36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7470650" y="3282735"/>
                <a:ext cx="7945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Прямоугольник 27"/>
          <p:cNvSpPr/>
          <p:nvPr/>
        </p:nvSpPr>
        <p:spPr>
          <a:xfrm rot="21040920">
            <a:off x="6380967" y="5716534"/>
            <a:ext cx="272369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2R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32" y="1516551"/>
            <a:ext cx="272863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1000108"/>
            <a:ext cx="5143504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-32" y="2510929"/>
            <a:ext cx="2357422" cy="10715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71470" y="571480"/>
            <a:ext cx="9358346" cy="18573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Медная проволока обладает электрическим сопротивлением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 Ом.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Каким электрическим сопротивлением обладает медная проволока, у которой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длина и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площадь поперечного сечения?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Ом  с точностью до десятых.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896402">
            <a:off x="8427603" y="1506424"/>
            <a:ext cx="84350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animBg="1"/>
      <p:bldP spid="13" grpId="0" animBg="1"/>
      <p:bldP spid="21" grpId="0" animBg="1"/>
      <p:bldP spid="4101" grpId="0" animBg="1"/>
      <p:bldP spid="28" grpId="0" animBg="1"/>
      <p:bldP spid="29" grpId="0" animBg="1"/>
      <p:bldP spid="30" grpId="0" animBg="1"/>
      <p:bldP spid="31" grpId="0" animBg="1"/>
      <p:bldP spid="4099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7081</TotalTime>
  <Words>3856</Words>
  <Application>Microsoft Office PowerPoint</Application>
  <PresentationFormat>Экран (4:3)</PresentationFormat>
  <Paragraphs>848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Трек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  <vt:lpstr>Слайд 31</vt:lpstr>
      <vt:lpstr>Слайд 32</vt:lpstr>
      <vt:lpstr>Домашнее задание.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973</cp:revision>
  <dcterms:created xsi:type="dcterms:W3CDTF">2009-11-04T14:29:22Z</dcterms:created>
  <dcterms:modified xsi:type="dcterms:W3CDTF">2019-02-02T06:47:46Z</dcterms:modified>
</cp:coreProperties>
</file>